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322" r:id="rId3"/>
    <p:sldId id="333" r:id="rId4"/>
    <p:sldId id="335" r:id="rId5"/>
    <p:sldId id="339" r:id="rId6"/>
    <p:sldId id="340" r:id="rId7"/>
    <p:sldId id="341" r:id="rId8"/>
    <p:sldId id="342" r:id="rId9"/>
    <p:sldId id="343" r:id="rId10"/>
    <p:sldId id="344" r:id="rId11"/>
    <p:sldId id="338" r:id="rId12"/>
    <p:sldId id="320" r:id="rId13"/>
    <p:sldId id="336" r:id="rId14"/>
    <p:sldId id="346" r:id="rId15"/>
    <p:sldId id="305" r:id="rId16"/>
    <p:sldId id="327" r:id="rId17"/>
    <p:sldId id="324" r:id="rId18"/>
    <p:sldId id="345" r:id="rId19"/>
    <p:sldId id="303" r:id="rId20"/>
    <p:sldId id="347" r:id="rId21"/>
    <p:sldId id="309" r:id="rId22"/>
    <p:sldId id="350" r:id="rId23"/>
    <p:sldId id="310" r:id="rId24"/>
    <p:sldId id="348" r:id="rId25"/>
    <p:sldId id="311" r:id="rId26"/>
    <p:sldId id="331" r:id="rId27"/>
    <p:sldId id="349" r:id="rId28"/>
    <p:sldId id="31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3300"/>
    <a:srgbClr val="0000CC"/>
    <a:srgbClr val="0033CC"/>
    <a:srgbClr val="009900"/>
    <a:srgbClr val="FFFF66"/>
    <a:srgbClr val="FFFF99"/>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76" autoAdjust="0"/>
    <p:restoredTop sz="94599" autoAdjust="0"/>
  </p:normalViewPr>
  <p:slideViewPr>
    <p:cSldViewPr>
      <p:cViewPr>
        <p:scale>
          <a:sx n="75" d="100"/>
          <a:sy n="75" d="100"/>
        </p:scale>
        <p:origin x="-366"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98" d="100"/>
          <a:sy n="98" d="100"/>
        </p:scale>
        <p:origin x="-268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GB"/>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GB"/>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GB"/>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7876F9DF-46C9-4471-96FA-CE9317FCD682}"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C3D490F9-429C-4EF9-B14E-6CE3E34F7A8D}"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5F99D5B-82A5-4CBE-9679-E0898A9E2145}" type="slidenum">
              <a:rPr lang="en-GB" smtClean="0"/>
              <a:pPr/>
              <a:t>1</a:t>
            </a:fld>
            <a:endParaRPr lang="en-GB"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3D490F9-429C-4EF9-B14E-6CE3E34F7A8D}"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5" name="Rectangle 6"/>
          <p:cNvSpPr>
            <a:spLocks noGrp="1" noChangeArrowheads="1"/>
          </p:cNvSpPr>
          <p:nvPr>
            <p:ph type="sldNum" sz="quarter" idx="11"/>
          </p:nvPr>
        </p:nvSpPr>
        <p:spPr>
          <a:ln/>
        </p:spPr>
        <p:txBody>
          <a:bodyPr/>
          <a:lstStyle>
            <a:lvl1pPr>
              <a:defRPr/>
            </a:lvl1pPr>
          </a:lstStyle>
          <a:p>
            <a:pPr>
              <a:defRPr/>
            </a:pPr>
            <a:fld id="{B8E48C91-8291-4BBB-8E66-942C5CB4AC16}" type="slidenum">
              <a:rPr lang="en-GB"/>
              <a:pPr>
                <a:defRPr/>
              </a:pPr>
              <a:t>‹N›</a:t>
            </a:fld>
            <a:endParaRPr lang="en-GB"/>
          </a:p>
        </p:txBody>
      </p:sp>
      <p:sp>
        <p:nvSpPr>
          <p:cNvPr id="6"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5" name="Rectangle 6"/>
          <p:cNvSpPr>
            <a:spLocks noGrp="1" noChangeArrowheads="1"/>
          </p:cNvSpPr>
          <p:nvPr>
            <p:ph type="sldNum" sz="quarter" idx="11"/>
          </p:nvPr>
        </p:nvSpPr>
        <p:spPr>
          <a:ln/>
        </p:spPr>
        <p:txBody>
          <a:bodyPr/>
          <a:lstStyle>
            <a:lvl1pPr>
              <a:defRPr/>
            </a:lvl1pPr>
          </a:lstStyle>
          <a:p>
            <a:pPr>
              <a:defRPr/>
            </a:pPr>
            <a:fld id="{7CB03096-D583-44D2-B796-37EA13996139}" type="slidenum">
              <a:rPr lang="en-GB"/>
              <a:pPr>
                <a:defRPr/>
              </a:pPr>
              <a:t>‹N›</a:t>
            </a:fld>
            <a:endParaRPr lang="en-GB"/>
          </a:p>
        </p:txBody>
      </p:sp>
      <p:sp>
        <p:nvSpPr>
          <p:cNvPr id="6"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65938" y="203200"/>
            <a:ext cx="1820862" cy="592296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403350" y="203200"/>
            <a:ext cx="5310188" cy="59229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5" name="Rectangle 6"/>
          <p:cNvSpPr>
            <a:spLocks noGrp="1" noChangeArrowheads="1"/>
          </p:cNvSpPr>
          <p:nvPr>
            <p:ph type="sldNum" sz="quarter" idx="11"/>
          </p:nvPr>
        </p:nvSpPr>
        <p:spPr>
          <a:ln/>
        </p:spPr>
        <p:txBody>
          <a:bodyPr/>
          <a:lstStyle>
            <a:lvl1pPr>
              <a:defRPr/>
            </a:lvl1pPr>
          </a:lstStyle>
          <a:p>
            <a:pPr>
              <a:defRPr/>
            </a:pPr>
            <a:fld id="{1DD0CFDE-ABEA-4779-AC05-9CBBD920669A}" type="slidenum">
              <a:rPr lang="en-GB"/>
              <a:pPr>
                <a:defRPr/>
              </a:pPr>
              <a:t>‹N›</a:t>
            </a:fld>
            <a:endParaRPr lang="en-GB"/>
          </a:p>
        </p:txBody>
      </p:sp>
      <p:sp>
        <p:nvSpPr>
          <p:cNvPr id="6"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5" name="Rectangle 6"/>
          <p:cNvSpPr>
            <a:spLocks noGrp="1" noChangeArrowheads="1"/>
          </p:cNvSpPr>
          <p:nvPr>
            <p:ph type="sldNum" sz="quarter" idx="11"/>
          </p:nvPr>
        </p:nvSpPr>
        <p:spPr>
          <a:ln/>
        </p:spPr>
        <p:txBody>
          <a:bodyPr/>
          <a:lstStyle>
            <a:lvl1pPr>
              <a:defRPr/>
            </a:lvl1pPr>
          </a:lstStyle>
          <a:p>
            <a:pPr>
              <a:defRPr/>
            </a:pPr>
            <a:fld id="{5455EAD2-5743-45B3-98C9-8D8BB68FCAAB}" type="slidenum">
              <a:rPr lang="en-GB"/>
              <a:pPr>
                <a:defRPr/>
              </a:pPr>
              <a:t>‹N›</a:t>
            </a:fld>
            <a:endParaRPr lang="en-GB"/>
          </a:p>
        </p:txBody>
      </p:sp>
      <p:sp>
        <p:nvSpPr>
          <p:cNvPr id="6"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5" name="Rectangle 6"/>
          <p:cNvSpPr>
            <a:spLocks noGrp="1" noChangeArrowheads="1"/>
          </p:cNvSpPr>
          <p:nvPr>
            <p:ph type="sldNum" sz="quarter" idx="11"/>
          </p:nvPr>
        </p:nvSpPr>
        <p:spPr>
          <a:ln/>
        </p:spPr>
        <p:txBody>
          <a:bodyPr/>
          <a:lstStyle>
            <a:lvl1pPr>
              <a:defRPr/>
            </a:lvl1pPr>
          </a:lstStyle>
          <a:p>
            <a:pPr>
              <a:defRPr/>
            </a:pPr>
            <a:fld id="{C4454392-666A-42D6-85B9-6AB7E4225F00}" type="slidenum">
              <a:rPr lang="en-GB"/>
              <a:pPr>
                <a:defRPr/>
              </a:pPr>
              <a:t>‹N›</a:t>
            </a:fld>
            <a:endParaRPr lang="en-GB"/>
          </a:p>
        </p:txBody>
      </p:sp>
      <p:sp>
        <p:nvSpPr>
          <p:cNvPr id="6"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403350"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121275"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6" name="Rectangle 6"/>
          <p:cNvSpPr>
            <a:spLocks noGrp="1" noChangeArrowheads="1"/>
          </p:cNvSpPr>
          <p:nvPr>
            <p:ph type="sldNum" sz="quarter" idx="11"/>
          </p:nvPr>
        </p:nvSpPr>
        <p:spPr>
          <a:ln/>
        </p:spPr>
        <p:txBody>
          <a:bodyPr/>
          <a:lstStyle>
            <a:lvl1pPr>
              <a:defRPr/>
            </a:lvl1pPr>
          </a:lstStyle>
          <a:p>
            <a:pPr>
              <a:defRPr/>
            </a:pPr>
            <a:fld id="{6BA74377-7D54-4C93-9DB0-612355A75CEC}" type="slidenum">
              <a:rPr lang="en-GB"/>
              <a:pPr>
                <a:defRPr/>
              </a:pPr>
              <a:t>‹N›</a:t>
            </a:fld>
            <a:endParaRPr lang="en-GB"/>
          </a:p>
        </p:txBody>
      </p:sp>
      <p:sp>
        <p:nvSpPr>
          <p:cNvPr id="7"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8" name="Rectangle 6"/>
          <p:cNvSpPr>
            <a:spLocks noGrp="1" noChangeArrowheads="1"/>
          </p:cNvSpPr>
          <p:nvPr>
            <p:ph type="sldNum" sz="quarter" idx="11"/>
          </p:nvPr>
        </p:nvSpPr>
        <p:spPr>
          <a:ln/>
        </p:spPr>
        <p:txBody>
          <a:bodyPr/>
          <a:lstStyle>
            <a:lvl1pPr>
              <a:defRPr/>
            </a:lvl1pPr>
          </a:lstStyle>
          <a:p>
            <a:pPr>
              <a:defRPr/>
            </a:pPr>
            <a:fld id="{E9A35315-BD41-40B4-9A32-C3F15DEB5564}" type="slidenum">
              <a:rPr lang="en-GB"/>
              <a:pPr>
                <a:defRPr/>
              </a:pPr>
              <a:t>‹N›</a:t>
            </a:fld>
            <a:endParaRPr lang="en-GB"/>
          </a:p>
        </p:txBody>
      </p:sp>
      <p:sp>
        <p:nvSpPr>
          <p:cNvPr id="9"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4" name="Rectangle 6"/>
          <p:cNvSpPr>
            <a:spLocks noGrp="1" noChangeArrowheads="1"/>
          </p:cNvSpPr>
          <p:nvPr>
            <p:ph type="sldNum" sz="quarter" idx="11"/>
          </p:nvPr>
        </p:nvSpPr>
        <p:spPr>
          <a:ln/>
        </p:spPr>
        <p:txBody>
          <a:bodyPr/>
          <a:lstStyle>
            <a:lvl1pPr>
              <a:defRPr/>
            </a:lvl1pPr>
          </a:lstStyle>
          <a:p>
            <a:pPr>
              <a:defRPr/>
            </a:pPr>
            <a:fld id="{EA5238A7-3841-4D18-8604-FD096356F6F2}" type="slidenum">
              <a:rPr lang="en-GB"/>
              <a:pPr>
                <a:defRPr/>
              </a:pPr>
              <a:t>‹N›</a:t>
            </a:fld>
            <a:endParaRPr lang="en-GB"/>
          </a:p>
        </p:txBody>
      </p:sp>
      <p:sp>
        <p:nvSpPr>
          <p:cNvPr id="5"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3" name="Rectangle 6"/>
          <p:cNvSpPr>
            <a:spLocks noGrp="1" noChangeArrowheads="1"/>
          </p:cNvSpPr>
          <p:nvPr>
            <p:ph type="sldNum" sz="quarter" idx="11"/>
          </p:nvPr>
        </p:nvSpPr>
        <p:spPr>
          <a:ln/>
        </p:spPr>
        <p:txBody>
          <a:bodyPr/>
          <a:lstStyle>
            <a:lvl1pPr>
              <a:defRPr/>
            </a:lvl1pPr>
          </a:lstStyle>
          <a:p>
            <a:pPr>
              <a:defRPr/>
            </a:pPr>
            <a:fld id="{55FB90D7-FBF5-40EC-9EE7-B7F66037F26A}" type="slidenum">
              <a:rPr lang="en-GB"/>
              <a:pPr>
                <a:defRPr/>
              </a:pPr>
              <a:t>‹N›</a:t>
            </a:fld>
            <a:endParaRPr lang="en-GB"/>
          </a:p>
        </p:txBody>
      </p:sp>
      <p:sp>
        <p:nvSpPr>
          <p:cNvPr id="4"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6" name="Rectangle 6"/>
          <p:cNvSpPr>
            <a:spLocks noGrp="1" noChangeArrowheads="1"/>
          </p:cNvSpPr>
          <p:nvPr>
            <p:ph type="sldNum" sz="quarter" idx="11"/>
          </p:nvPr>
        </p:nvSpPr>
        <p:spPr>
          <a:ln/>
        </p:spPr>
        <p:txBody>
          <a:bodyPr/>
          <a:lstStyle>
            <a:lvl1pPr>
              <a:defRPr/>
            </a:lvl1pPr>
          </a:lstStyle>
          <a:p>
            <a:pPr>
              <a:defRPr/>
            </a:pPr>
            <a:fld id="{AF8806E0-6ED1-4C61-9E5D-E389F02498A4}" type="slidenum">
              <a:rPr lang="en-GB"/>
              <a:pPr>
                <a:defRPr/>
              </a:pPr>
              <a:t>‹N›</a:t>
            </a:fld>
            <a:endParaRPr lang="en-GB"/>
          </a:p>
        </p:txBody>
      </p:sp>
      <p:sp>
        <p:nvSpPr>
          <p:cNvPr id="7"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r>
              <a:rPr lang="en-GB"/>
              <a:t>PARIS   14-15/09/2011</a:t>
            </a:r>
          </a:p>
        </p:txBody>
      </p:sp>
      <p:sp>
        <p:nvSpPr>
          <p:cNvPr id="6" name="Rectangle 6"/>
          <p:cNvSpPr>
            <a:spLocks noGrp="1" noChangeArrowheads="1"/>
          </p:cNvSpPr>
          <p:nvPr>
            <p:ph type="sldNum" sz="quarter" idx="11"/>
          </p:nvPr>
        </p:nvSpPr>
        <p:spPr>
          <a:ln/>
        </p:spPr>
        <p:txBody>
          <a:bodyPr/>
          <a:lstStyle>
            <a:lvl1pPr>
              <a:defRPr/>
            </a:lvl1pPr>
          </a:lstStyle>
          <a:p>
            <a:pPr>
              <a:defRPr/>
            </a:pPr>
            <a:fld id="{734F23A8-45E3-49D0-AD8F-023F045D35BA}" type="slidenum">
              <a:rPr lang="en-GB"/>
              <a:pPr>
                <a:defRPr/>
              </a:pPr>
              <a:t>‹N›</a:t>
            </a:fld>
            <a:endParaRPr lang="en-GB"/>
          </a:p>
        </p:txBody>
      </p:sp>
      <p:sp>
        <p:nvSpPr>
          <p:cNvPr id="7" name="Rectangle 10"/>
          <p:cNvSpPr>
            <a:spLocks noGrp="1" noChangeArrowheads="1"/>
          </p:cNvSpPr>
          <p:nvPr>
            <p:ph type="ftr" sz="quarter" idx="12"/>
          </p:nvPr>
        </p:nvSpPr>
        <p:spPr>
          <a:ln/>
        </p:spPr>
        <p:txBody>
          <a:bodyPr/>
          <a:lstStyle>
            <a:lvl1pPr>
              <a:defRPr/>
            </a:lvl1pPr>
          </a:lstStyle>
          <a:p>
            <a:pPr>
              <a:defRPr/>
            </a:pPr>
            <a:r>
              <a:rPr lang="en-GB"/>
              <a:t>4th GENERAL WORKSHOP</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1331913" cy="6858000"/>
          </a:xfrm>
          <a:prstGeom prst="rect">
            <a:avLst/>
          </a:prstGeom>
          <a:gradFill rotWithShape="1">
            <a:gsLst>
              <a:gs pos="0">
                <a:srgbClr val="336699"/>
              </a:gs>
              <a:gs pos="100000">
                <a:schemeClr val="bg1"/>
              </a:gs>
            </a:gsLst>
            <a:lin ang="5400000" scaled="1"/>
          </a:gradFill>
          <a:ln w="9525">
            <a:noFill/>
            <a:miter lim="800000"/>
            <a:headEnd/>
            <a:tailEnd/>
          </a:ln>
          <a:effectLst/>
        </p:spPr>
        <p:txBody>
          <a:bodyPr wrap="none" anchor="ctr"/>
          <a:lstStyle/>
          <a:p>
            <a:pPr>
              <a:spcBef>
                <a:spcPct val="20000"/>
              </a:spcBef>
              <a:buFontTx/>
              <a:buChar char="•"/>
              <a:defRPr/>
            </a:pPr>
            <a:endParaRPr lang="el-GR"/>
          </a:p>
        </p:txBody>
      </p:sp>
      <p:sp>
        <p:nvSpPr>
          <p:cNvPr id="1026" name="Rectangle 2"/>
          <p:cNvSpPr>
            <a:spLocks noGrp="1" noChangeArrowheads="1"/>
          </p:cNvSpPr>
          <p:nvPr>
            <p:ph type="title"/>
          </p:nvPr>
        </p:nvSpPr>
        <p:spPr bwMode="auto">
          <a:xfrm>
            <a:off x="1403350" y="203200"/>
            <a:ext cx="5976938"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1403350" y="1600200"/>
            <a:ext cx="72834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1403350" y="6237288"/>
            <a:ext cx="23050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rgbClr val="336699"/>
                </a:solidFill>
              </a:defRPr>
            </a:lvl1pPr>
          </a:lstStyle>
          <a:p>
            <a:pPr>
              <a:defRPr/>
            </a:pPr>
            <a:r>
              <a:rPr lang="en-GB"/>
              <a:t>PARIS   14-15/09/2011</a:t>
            </a:r>
          </a:p>
        </p:txBody>
      </p:sp>
      <p:sp>
        <p:nvSpPr>
          <p:cNvPr id="1030" name="Rectangle 6"/>
          <p:cNvSpPr>
            <a:spLocks noGrp="1" noChangeArrowheads="1"/>
          </p:cNvSpPr>
          <p:nvPr>
            <p:ph type="sldNum" sz="quarter" idx="4"/>
          </p:nvPr>
        </p:nvSpPr>
        <p:spPr bwMode="auto">
          <a:xfrm>
            <a:off x="6877050" y="6237288"/>
            <a:ext cx="180975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rgbClr val="336699"/>
                </a:solidFill>
              </a:defRPr>
            </a:lvl1pPr>
          </a:lstStyle>
          <a:p>
            <a:pPr>
              <a:defRPr/>
            </a:pPr>
            <a:fld id="{E4CA502B-10DF-434A-83EF-E2301F8F1633}" type="slidenum">
              <a:rPr lang="en-GB"/>
              <a:pPr>
                <a:defRPr/>
              </a:pPr>
              <a:t>‹N›</a:t>
            </a:fld>
            <a:endParaRPr lang="en-GB"/>
          </a:p>
        </p:txBody>
      </p:sp>
      <p:sp>
        <p:nvSpPr>
          <p:cNvPr id="1034" name="Rectangle 10"/>
          <p:cNvSpPr>
            <a:spLocks noGrp="1" noChangeArrowheads="1"/>
          </p:cNvSpPr>
          <p:nvPr>
            <p:ph type="ftr" sz="quarter" idx="3"/>
          </p:nvPr>
        </p:nvSpPr>
        <p:spPr bwMode="auto">
          <a:xfrm>
            <a:off x="3851275" y="6237288"/>
            <a:ext cx="2319338"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336699"/>
                </a:solidFill>
              </a:defRPr>
            </a:lvl1pPr>
          </a:lstStyle>
          <a:p>
            <a:pPr>
              <a:defRPr/>
            </a:pPr>
            <a:r>
              <a:rPr lang="en-GB"/>
              <a:t>4th GENERAL WORKSHOP</a:t>
            </a:r>
          </a:p>
        </p:txBody>
      </p:sp>
      <p:pic>
        <p:nvPicPr>
          <p:cNvPr id="1032" name="Picture 15" descr="logo-ict-psp"/>
          <p:cNvPicPr>
            <a:picLocks noChangeAspect="1" noChangeArrowheads="1"/>
          </p:cNvPicPr>
          <p:nvPr userDrawn="1"/>
        </p:nvPicPr>
        <p:blipFill>
          <a:blip r:embed="rId13"/>
          <a:srcRect/>
          <a:stretch>
            <a:fillRect/>
          </a:stretch>
        </p:blipFill>
        <p:spPr bwMode="auto">
          <a:xfrm>
            <a:off x="109538" y="5886450"/>
            <a:ext cx="1116012" cy="782638"/>
          </a:xfrm>
          <a:prstGeom prst="rect">
            <a:avLst/>
          </a:prstGeom>
          <a:noFill/>
          <a:ln w="9525" algn="in">
            <a:noFill/>
            <a:miter lim="800000"/>
            <a:headEnd/>
            <a:tailEnd/>
          </a:ln>
        </p:spPr>
      </p:pic>
      <p:pic>
        <p:nvPicPr>
          <p:cNvPr id="1033" name="Picture 16"/>
          <p:cNvPicPr>
            <a:picLocks noChangeAspect="1" noChangeArrowheads="1"/>
          </p:cNvPicPr>
          <p:nvPr userDrawn="1"/>
        </p:nvPicPr>
        <p:blipFill>
          <a:blip r:embed="rId14"/>
          <a:srcRect/>
          <a:stretch>
            <a:fillRect/>
          </a:stretch>
        </p:blipFill>
        <p:spPr bwMode="auto">
          <a:xfrm>
            <a:off x="161925" y="77788"/>
            <a:ext cx="1006475" cy="1008062"/>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rgbClr val="3366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336699"/>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336699"/>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336699"/>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336699"/>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b="1">
          <a:solidFill>
            <a:srgbClr val="336699"/>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336699"/>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336699"/>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336699"/>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336699"/>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36699"/>
        </a:buClr>
        <a:buFont typeface="Symbol" pitchFamily="18" charset="2"/>
        <a:buChar char="·"/>
        <a:defRPr sz="2000">
          <a:solidFill>
            <a:schemeClr val="tx1"/>
          </a:solidFill>
          <a:latin typeface="+mn-lt"/>
        </a:defRPr>
      </a:lvl2pPr>
      <a:lvl3pPr marL="1143000" indent="-228600" algn="l" rtl="0" eaLnBrk="0" fontAlgn="base" hangingPunct="0">
        <a:spcBef>
          <a:spcPct val="20000"/>
        </a:spcBef>
        <a:spcAft>
          <a:spcPct val="0"/>
        </a:spcAft>
        <a:buClr>
          <a:srgbClr val="336699"/>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336699"/>
        </a:buClr>
        <a:buChar char="–"/>
        <a:defRPr sz="1600">
          <a:solidFill>
            <a:schemeClr val="tx1"/>
          </a:solidFill>
          <a:latin typeface="+mn-lt"/>
        </a:defRPr>
      </a:lvl4pPr>
      <a:lvl5pPr marL="2057400" indent="-228600" algn="l" rtl="0" eaLnBrk="0" fontAlgn="base" hangingPunct="0">
        <a:spcBef>
          <a:spcPct val="20000"/>
        </a:spcBef>
        <a:spcAft>
          <a:spcPct val="0"/>
        </a:spcAft>
        <a:buClr>
          <a:srgbClr val="336699"/>
        </a:buClr>
        <a:buChar char="»"/>
        <a:defRPr sz="1400">
          <a:solidFill>
            <a:schemeClr val="tx1"/>
          </a:solidFill>
          <a:latin typeface="+mn-lt"/>
        </a:defRPr>
      </a:lvl5pPr>
      <a:lvl6pPr marL="2514600" indent="-228600" algn="l" rtl="0" fontAlgn="base">
        <a:spcBef>
          <a:spcPct val="20000"/>
        </a:spcBef>
        <a:spcAft>
          <a:spcPct val="0"/>
        </a:spcAft>
        <a:buClr>
          <a:srgbClr val="336699"/>
        </a:buClr>
        <a:buChar char="»"/>
        <a:defRPr sz="1400">
          <a:solidFill>
            <a:schemeClr val="tx1"/>
          </a:solidFill>
          <a:latin typeface="+mn-lt"/>
        </a:defRPr>
      </a:lvl6pPr>
      <a:lvl7pPr marL="2971800" indent="-228600" algn="l" rtl="0" fontAlgn="base">
        <a:spcBef>
          <a:spcPct val="20000"/>
        </a:spcBef>
        <a:spcAft>
          <a:spcPct val="0"/>
        </a:spcAft>
        <a:buClr>
          <a:srgbClr val="336699"/>
        </a:buClr>
        <a:buChar char="»"/>
        <a:defRPr sz="1400">
          <a:solidFill>
            <a:schemeClr val="tx1"/>
          </a:solidFill>
          <a:latin typeface="+mn-lt"/>
        </a:defRPr>
      </a:lvl7pPr>
      <a:lvl8pPr marL="3429000" indent="-228600" algn="l" rtl="0" fontAlgn="base">
        <a:spcBef>
          <a:spcPct val="20000"/>
        </a:spcBef>
        <a:spcAft>
          <a:spcPct val="0"/>
        </a:spcAft>
        <a:buClr>
          <a:srgbClr val="336699"/>
        </a:buClr>
        <a:buChar char="»"/>
        <a:defRPr sz="1400">
          <a:solidFill>
            <a:schemeClr val="tx1"/>
          </a:solidFill>
          <a:latin typeface="+mn-lt"/>
        </a:defRPr>
      </a:lvl8pPr>
      <a:lvl9pPr marL="3886200" indent="-228600" algn="l" rtl="0" fontAlgn="base">
        <a:spcBef>
          <a:spcPct val="20000"/>
        </a:spcBef>
        <a:spcAft>
          <a:spcPct val="0"/>
        </a:spcAft>
        <a:buClr>
          <a:srgbClr val="336699"/>
        </a:buClr>
        <a:buChar char="»"/>
        <a:defRPr sz="1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tu.int/ITU-T/climatechange/gsw/201102/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mpreavantinz.typepad.com/.a/6a00e54f70145288330120a5c87d60970c-800wi"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7.jpeg"/><Relationship Id="rId4" Type="http://schemas.openxmlformats.org/officeDocument/2006/relationships/hyperlink" Target="http://sempreavantinz.typepad.com/.a/6a00e54f70145288330120a5c87d60970c-800w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gr/imgres?imgurl=http://www.letslivegreen.co.uk/wp-content/themes/canvas-child/images/house-leaf.jpg&amp;imgrefurl=http://www.letslivegreen.co.uk/domestic-solar-panels/&amp;usg=__ZtLTt07j2RJtUl-YtLs3UnEysq0=&amp;h=215&amp;w=718&amp;sz=23&amp;hl=el&amp;start=279&amp;zoom=1&amp;tbnid=hLnQUDlQY0sP8M:&amp;tbnh=42&amp;tbnw=140&amp;ei=QRhmTpHHKY7tsgaKp9ytCg&amp;prev=/search?q=co2+footprint+domestic&amp;start=273&amp;um=1&amp;hl=el&amp;sa=N&amp;rlz=1T4ADFA_elGR394GR395&amp;tbm=isch&amp;um=1&amp;itbs=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koled@power.ece.ntua.g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mailto:flavio.cucchietti@telecomitalia.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esgen-ict.rse-web.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notesSlide" Target="../notesSlides/notesSlide4.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8.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hyperlink" Target="http://www.google.de/imgres?imgurl=http://www.carboncommentary.com/wp-includes/images/offshore-windfarm.jpg&amp;imgrefurl=http://www.carboncommentary.com/author/chris-goodall&amp;h=98&amp;w=130&amp;sz=134&amp;tbnid=0P0uT0QNX74J:&amp;tbnh=98&amp;tbnw=130&amp;prev=/images?q=wind+farm+photo&amp;hl=en&amp;sa=X&amp;oi=image_result&amp;resnum=1&amp;ct=image&amp;cd=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43042" y="642918"/>
            <a:ext cx="6915150" cy="1214438"/>
          </a:xfrm>
        </p:spPr>
        <p:txBody>
          <a:bodyPr/>
          <a:lstStyle/>
          <a:p>
            <a:pPr eaLnBrk="1" hangingPunct="1">
              <a:defRPr/>
            </a:pPr>
            <a:r>
              <a:rPr lang="en-US" sz="2400" i="1" dirty="0" smtClean="0"/>
              <a:t>"Footprint of ICT elements and networks in the home and </a:t>
            </a:r>
            <a:r>
              <a:rPr lang="en-GB" sz="2400" i="1" dirty="0" smtClean="0"/>
              <a:t>- reducing GHG emission</a:t>
            </a:r>
            <a:r>
              <a:rPr lang="en-GB" sz="2400" dirty="0" smtClean="0"/>
              <a:t> </a:t>
            </a:r>
          </a:p>
        </p:txBody>
      </p:sp>
      <p:sp>
        <p:nvSpPr>
          <p:cNvPr id="15362" name="Rectangle 3"/>
          <p:cNvSpPr>
            <a:spLocks noGrp="1" noChangeArrowheads="1"/>
          </p:cNvSpPr>
          <p:nvPr>
            <p:ph type="subTitle" idx="1"/>
          </p:nvPr>
        </p:nvSpPr>
        <p:spPr>
          <a:xfrm>
            <a:off x="1714480" y="2143116"/>
            <a:ext cx="6400800" cy="4094162"/>
          </a:xfrm>
        </p:spPr>
        <p:txBody>
          <a:bodyPr/>
          <a:lstStyle/>
          <a:p>
            <a:pPr eaLnBrk="1" hangingPunct="1">
              <a:lnSpc>
                <a:spcPct val="80000"/>
              </a:lnSpc>
            </a:pPr>
            <a:r>
              <a:rPr lang="en-US" sz="2000" b="1" dirty="0" smtClean="0">
                <a:hlinkClick r:id="rId3" action="ppaction://hlinkfile"/>
              </a:rPr>
              <a:t>ITU Workshop “Moving to a Green Economy</a:t>
            </a:r>
          </a:p>
          <a:p>
            <a:pPr eaLnBrk="1" hangingPunct="1">
              <a:lnSpc>
                <a:spcPct val="80000"/>
              </a:lnSpc>
            </a:pPr>
            <a:r>
              <a:rPr lang="en-US" sz="2000" b="1" dirty="0" smtClean="0">
                <a:hlinkClick r:id="rId3" action="ppaction://hlinkfile"/>
              </a:rPr>
              <a:t> through ICT Standards”</a:t>
            </a:r>
            <a:endParaRPr lang="en-GB" sz="2000" b="1" dirty="0" smtClean="0"/>
          </a:p>
          <a:p>
            <a:pPr eaLnBrk="1" hangingPunct="1">
              <a:lnSpc>
                <a:spcPct val="80000"/>
              </a:lnSpc>
            </a:pPr>
            <a:endParaRPr lang="en-GB" sz="2000" b="1" dirty="0" smtClean="0"/>
          </a:p>
          <a:p>
            <a:pPr eaLnBrk="1" hangingPunct="1">
              <a:lnSpc>
                <a:spcPct val="80000"/>
              </a:lnSpc>
            </a:pPr>
            <a:endParaRPr lang="en-GB" sz="2000" b="1" dirty="0" smtClean="0"/>
          </a:p>
          <a:p>
            <a:pPr eaLnBrk="1" hangingPunct="1">
              <a:lnSpc>
                <a:spcPct val="80000"/>
              </a:lnSpc>
            </a:pPr>
            <a:r>
              <a:rPr lang="en-GB" sz="2000" b="1" dirty="0" smtClean="0"/>
              <a:t>Rome</a:t>
            </a:r>
            <a:r>
              <a:rPr lang="en-US" sz="1600" b="1" dirty="0" smtClean="0"/>
              <a:t> 6 – 8 September,  2011 </a:t>
            </a:r>
          </a:p>
          <a:p>
            <a:pPr eaLnBrk="1" hangingPunct="1">
              <a:lnSpc>
                <a:spcPct val="80000"/>
              </a:lnSpc>
            </a:pPr>
            <a:r>
              <a:rPr lang="en-US" sz="1600" b="1" dirty="0" smtClean="0"/>
              <a:t>  International Telecommunication Union</a:t>
            </a:r>
            <a:endParaRPr lang="en-GB" sz="1600" b="1" dirty="0" smtClean="0"/>
          </a:p>
          <a:p>
            <a:pPr eaLnBrk="1" hangingPunct="1">
              <a:lnSpc>
                <a:spcPct val="80000"/>
              </a:lnSpc>
            </a:pPr>
            <a:endParaRPr lang="en-GB" sz="1600" b="1" dirty="0" smtClean="0"/>
          </a:p>
          <a:p>
            <a:pPr eaLnBrk="1" hangingPunct="1">
              <a:lnSpc>
                <a:spcPct val="80000"/>
              </a:lnSpc>
            </a:pPr>
            <a:endParaRPr lang="en-GB" sz="1600" b="1" dirty="0" smtClean="0"/>
          </a:p>
          <a:p>
            <a:pPr eaLnBrk="1" hangingPunct="1">
              <a:lnSpc>
                <a:spcPct val="80000"/>
              </a:lnSpc>
            </a:pPr>
            <a:r>
              <a:rPr lang="en-GB" sz="1800" b="1" dirty="0" err="1" smtClean="0"/>
              <a:t>Efstathia</a:t>
            </a:r>
            <a:r>
              <a:rPr lang="en-GB" sz="1800" b="1" dirty="0" smtClean="0"/>
              <a:t> </a:t>
            </a:r>
            <a:r>
              <a:rPr lang="en-GB" sz="1800" b="1" dirty="0" err="1" smtClean="0"/>
              <a:t>Kolentini</a:t>
            </a:r>
            <a:r>
              <a:rPr lang="en-GB" sz="1800" b="1" dirty="0" smtClean="0"/>
              <a:t>,  </a:t>
            </a:r>
            <a:r>
              <a:rPr lang="en-GB" sz="1800" b="1" dirty="0" err="1" smtClean="0"/>
              <a:t>Flavio</a:t>
            </a:r>
            <a:r>
              <a:rPr lang="en-GB" sz="1800" b="1" dirty="0" smtClean="0"/>
              <a:t> </a:t>
            </a:r>
            <a:r>
              <a:rPr lang="en-GB" sz="1800" b="1" dirty="0" err="1" smtClean="0"/>
              <a:t>Cucchietti</a:t>
            </a:r>
            <a:endParaRPr lang="en-GB" sz="1800" b="1" dirty="0" smtClean="0"/>
          </a:p>
          <a:p>
            <a:pPr eaLnBrk="1" hangingPunct="1">
              <a:lnSpc>
                <a:spcPct val="80000"/>
              </a:lnSpc>
            </a:pPr>
            <a:r>
              <a:rPr lang="en-GB" sz="1800" b="1" dirty="0" smtClean="0"/>
              <a:t>      ICCS-NTUA       Telecom Italia - </a:t>
            </a:r>
            <a:r>
              <a:rPr lang="en-GB" sz="1800" b="1" dirty="0" err="1" smtClean="0"/>
              <a:t>GeSI</a:t>
            </a:r>
            <a:endParaRPr lang="en-GB" sz="1800" b="1" dirty="0" smtClean="0"/>
          </a:p>
          <a:p>
            <a:pPr eaLnBrk="1" hangingPunct="1">
              <a:lnSpc>
                <a:spcPct val="80000"/>
              </a:lnSpc>
            </a:pPr>
            <a:endParaRPr lang="en-GB" sz="1800" b="1" dirty="0" smtClean="0"/>
          </a:p>
          <a:p>
            <a:pPr eaLnBrk="1" hangingPunct="1">
              <a:lnSpc>
                <a:spcPct val="80000"/>
              </a:lnSpc>
            </a:pPr>
            <a:r>
              <a:rPr lang="en-GB" sz="1800" b="1" i="1" dirty="0" smtClean="0"/>
              <a:t> </a:t>
            </a:r>
          </a:p>
          <a:p>
            <a:pPr eaLnBrk="1" hangingPunct="1">
              <a:lnSpc>
                <a:spcPct val="80000"/>
              </a:lnSpc>
            </a:pPr>
            <a:r>
              <a:rPr lang="en-GB" sz="1800" b="1" i="1" dirty="0" smtClean="0"/>
              <a:t>SEESGEN-ICT Thematic Network</a:t>
            </a:r>
            <a:r>
              <a:rPr lang="en-GB" sz="18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64"/>
          <p:cNvPicPr>
            <a:picLocks noChangeAspect="1" noChangeArrowheads="1"/>
          </p:cNvPicPr>
          <p:nvPr/>
        </p:nvPicPr>
        <p:blipFill>
          <a:blip r:embed="rId3"/>
          <a:srcRect/>
          <a:stretch>
            <a:fillRect/>
          </a:stretch>
        </p:blipFill>
        <p:spPr bwMode="auto">
          <a:xfrm>
            <a:off x="1403350" y="2492375"/>
            <a:ext cx="7307263" cy="3487738"/>
          </a:xfrm>
          <a:prstGeom prst="rect">
            <a:avLst/>
          </a:prstGeom>
          <a:noFill/>
          <a:ln w="9525">
            <a:noFill/>
            <a:miter lim="800000"/>
            <a:headEnd/>
            <a:tailEnd/>
          </a:ln>
        </p:spPr>
      </p:pic>
      <p:sp>
        <p:nvSpPr>
          <p:cNvPr id="31746" name="4 - Θέση αριθμού διαφάνειας"/>
          <p:cNvSpPr txBox="1">
            <a:spLocks noGrp="1"/>
          </p:cNvSpPr>
          <p:nvPr/>
        </p:nvSpPr>
        <p:spPr bwMode="auto">
          <a:xfrm>
            <a:off x="6877050" y="6237288"/>
            <a:ext cx="1809750" cy="360362"/>
          </a:xfrm>
          <a:prstGeom prst="rect">
            <a:avLst/>
          </a:prstGeom>
          <a:noFill/>
          <a:ln w="9525">
            <a:noFill/>
            <a:miter lim="800000"/>
            <a:headEnd/>
            <a:tailEnd/>
          </a:ln>
        </p:spPr>
        <p:txBody>
          <a:bodyPr/>
          <a:lstStyle/>
          <a:p>
            <a:pPr algn="r"/>
            <a:fld id="{01D8BB3C-E119-4318-A48D-39B6FB1144A7}" type="slidenum">
              <a:rPr lang="en-GB" sz="1200">
                <a:solidFill>
                  <a:srgbClr val="336699"/>
                </a:solidFill>
              </a:rPr>
              <a:pPr algn="r"/>
              <a:t>10</a:t>
            </a:fld>
            <a:endParaRPr lang="en-GB" sz="1200">
              <a:solidFill>
                <a:srgbClr val="336699"/>
              </a:solidFill>
            </a:endParaRPr>
          </a:p>
        </p:txBody>
      </p:sp>
      <p:sp>
        <p:nvSpPr>
          <p:cNvPr id="31747" name="Rectangle 5"/>
          <p:cNvSpPr>
            <a:spLocks noChangeArrowheads="1"/>
          </p:cNvSpPr>
          <p:nvPr/>
        </p:nvSpPr>
        <p:spPr bwMode="auto">
          <a:xfrm>
            <a:off x="1428728" y="785794"/>
            <a:ext cx="4429156" cy="357190"/>
          </a:xfrm>
          <a:prstGeom prst="rect">
            <a:avLst/>
          </a:prstGeom>
          <a:noFill/>
          <a:ln w="9525">
            <a:noFill/>
            <a:miter lim="800000"/>
            <a:headEnd/>
            <a:tailEnd/>
          </a:ln>
        </p:spPr>
        <p:txBody>
          <a:bodyPr/>
          <a:lstStyle/>
          <a:p>
            <a:pPr marL="342900" lvl="1" indent="-342900">
              <a:lnSpc>
                <a:spcPct val="90000"/>
              </a:lnSpc>
              <a:spcBef>
                <a:spcPct val="20000"/>
              </a:spcBef>
              <a:buClr>
                <a:srgbClr val="336699"/>
              </a:buClr>
              <a:buFont typeface="Wingdings" pitchFamily="2" charset="2"/>
              <a:buNone/>
            </a:pPr>
            <a:r>
              <a:rPr lang="en-US" dirty="0">
                <a:solidFill>
                  <a:srgbClr val="006666"/>
                </a:solidFill>
                <a:latin typeface="+mn-lt"/>
              </a:rPr>
              <a:t>Optimizing energy performances:</a:t>
            </a:r>
          </a:p>
        </p:txBody>
      </p:sp>
      <p:sp>
        <p:nvSpPr>
          <p:cNvPr id="143362" name="Rectangle 2"/>
          <p:cNvSpPr>
            <a:spLocks noChangeArrowheads="1"/>
          </p:cNvSpPr>
          <p:nvPr/>
        </p:nvSpPr>
        <p:spPr bwMode="auto">
          <a:xfrm>
            <a:off x="1403350" y="0"/>
            <a:ext cx="7740650" cy="571504"/>
          </a:xfrm>
          <a:prstGeom prst="rect">
            <a:avLst/>
          </a:prstGeom>
          <a:noFill/>
          <a:ln w="9525">
            <a:noFill/>
            <a:miter lim="800000"/>
            <a:headEnd/>
            <a:tailEnd/>
          </a:ln>
        </p:spPr>
        <p:txBody>
          <a:bodyPr anchor="ctr"/>
          <a:lstStyle/>
          <a:p>
            <a:pPr algn="ctr">
              <a:defRPr/>
            </a:pPr>
            <a:r>
              <a:rPr lang="en-US" sz="2400" b="1" i="1" kern="0" dirty="0">
                <a:solidFill>
                  <a:srgbClr val="336699"/>
                </a:solidFill>
                <a:effectLst>
                  <a:outerShdw blurRad="38100" dist="38100" dir="2700000" algn="tl">
                    <a:srgbClr val="C0C0C0"/>
                  </a:outerShdw>
                </a:effectLst>
                <a:latin typeface="+mj-lt"/>
                <a:ea typeface="+mj-ea"/>
                <a:cs typeface="+mj-cs"/>
              </a:rPr>
              <a:t>Footprint of ICT elements and networks in the home</a:t>
            </a:r>
            <a:endParaRPr lang="el-GR" sz="2400" b="1" i="1" kern="0" dirty="0">
              <a:solidFill>
                <a:srgbClr val="336699"/>
              </a:solidFill>
              <a:effectLst>
                <a:outerShdw blurRad="38100" dist="38100" dir="2700000" algn="tl">
                  <a:srgbClr val="C0C0C0"/>
                </a:outerShdw>
              </a:effectLst>
              <a:latin typeface="+mj-lt"/>
              <a:ea typeface="+mj-ea"/>
              <a:cs typeface="+mj-cs"/>
            </a:endParaRPr>
          </a:p>
        </p:txBody>
      </p:sp>
      <p:sp>
        <p:nvSpPr>
          <p:cNvPr id="31749" name="Rectangle 3"/>
          <p:cNvSpPr>
            <a:spLocks noChangeArrowheads="1"/>
          </p:cNvSpPr>
          <p:nvPr/>
        </p:nvSpPr>
        <p:spPr bwMode="auto">
          <a:xfrm>
            <a:off x="1214383" y="1142984"/>
            <a:ext cx="7929617" cy="1422400"/>
          </a:xfrm>
          <a:prstGeom prst="rect">
            <a:avLst/>
          </a:prstGeom>
          <a:noFill/>
          <a:ln w="9525">
            <a:noFill/>
            <a:miter lim="800000"/>
            <a:headEnd/>
            <a:tailEnd/>
          </a:ln>
        </p:spPr>
        <p:txBody>
          <a:bodyPr/>
          <a:lstStyle/>
          <a:p>
            <a:pPr marL="342900" indent="-342900">
              <a:lnSpc>
                <a:spcPct val="140000"/>
              </a:lnSpc>
              <a:spcBef>
                <a:spcPct val="20000"/>
              </a:spcBef>
              <a:buClr>
                <a:srgbClr val="336699"/>
              </a:buClr>
              <a:buFont typeface="Wingdings" pitchFamily="2" charset="2"/>
              <a:buChar char="n"/>
            </a:pPr>
            <a:r>
              <a:rPr lang="en-GB" dirty="0">
                <a:solidFill>
                  <a:srgbClr val="006666"/>
                </a:solidFill>
                <a:latin typeface="+mn-lt"/>
              </a:rPr>
              <a:t>All ICT equipment has to (and can) be energy optimized</a:t>
            </a:r>
          </a:p>
          <a:p>
            <a:pPr marL="342900" indent="-342900">
              <a:lnSpc>
                <a:spcPct val="140000"/>
              </a:lnSpc>
              <a:spcBef>
                <a:spcPct val="20000"/>
              </a:spcBef>
              <a:buClr>
                <a:srgbClr val="336699"/>
              </a:buClr>
              <a:buFont typeface="Wingdings" pitchFamily="2" charset="2"/>
              <a:buChar char="n"/>
            </a:pPr>
            <a:r>
              <a:rPr lang="en-GB" dirty="0">
                <a:solidFill>
                  <a:srgbClr val="006666"/>
                </a:solidFill>
                <a:latin typeface="+mn-lt"/>
              </a:rPr>
              <a:t>They must adapt dynamically to the most efficient profile</a:t>
            </a:r>
          </a:p>
          <a:p>
            <a:pPr marL="342900" indent="-342900">
              <a:lnSpc>
                <a:spcPct val="140000"/>
              </a:lnSpc>
              <a:spcBef>
                <a:spcPct val="20000"/>
              </a:spcBef>
              <a:buClr>
                <a:srgbClr val="336699"/>
              </a:buClr>
              <a:buFont typeface="Wingdings" pitchFamily="2" charset="2"/>
              <a:buChar char="n"/>
            </a:pPr>
            <a:r>
              <a:rPr lang="en-GB" dirty="0">
                <a:solidFill>
                  <a:srgbClr val="006666"/>
                </a:solidFill>
                <a:latin typeface="+mn-lt"/>
              </a:rPr>
              <a:t>Standards should be reviewed in light of the best global energy efficiency</a:t>
            </a:r>
          </a:p>
        </p:txBody>
      </p:sp>
      <p:sp>
        <p:nvSpPr>
          <p:cNvPr id="44145" name="AutoShape 113"/>
          <p:cNvSpPr>
            <a:spLocks noChangeArrowheads="1"/>
          </p:cNvSpPr>
          <p:nvPr/>
        </p:nvSpPr>
        <p:spPr bwMode="auto">
          <a:xfrm>
            <a:off x="5076825" y="5086350"/>
            <a:ext cx="3816350" cy="1655763"/>
          </a:xfrm>
          <a:prstGeom prst="irregularSeal1">
            <a:avLst/>
          </a:prstGeom>
          <a:solidFill>
            <a:schemeClr val="accent1"/>
          </a:solidFill>
          <a:ln w="9525">
            <a:solidFill>
              <a:schemeClr val="tx1"/>
            </a:solidFill>
            <a:miter lim="800000"/>
            <a:headEnd/>
            <a:tailEnd/>
          </a:ln>
        </p:spPr>
        <p:txBody>
          <a:bodyPr wrap="none" anchor="ctr"/>
          <a:lstStyle/>
          <a:p>
            <a:pPr algn="ctr"/>
            <a:r>
              <a:rPr lang="en-GB" sz="1400" b="1">
                <a:solidFill>
                  <a:srgbClr val="FF3300"/>
                </a:solidFill>
              </a:rPr>
              <a:t>Savings foreseen:</a:t>
            </a:r>
          </a:p>
          <a:p>
            <a:pPr algn="ctr"/>
            <a:r>
              <a:rPr lang="en-GB" sz="1400" b="1">
                <a:solidFill>
                  <a:srgbClr val="FF3300"/>
                </a:solidFill>
              </a:rPr>
              <a:t>50- 80%</a:t>
            </a:r>
          </a:p>
          <a:p>
            <a:pPr algn="ctr"/>
            <a:r>
              <a:rPr lang="en-GB" sz="1400" b="1">
                <a:solidFill>
                  <a:srgbClr val="FF3300"/>
                </a:solidFill>
              </a:rPr>
              <a:t>(even more in the longer term)</a:t>
            </a:r>
            <a:endParaRPr lang="en-US" sz="1400" b="1">
              <a:solidFill>
                <a:srgbClr val="FF3300"/>
              </a:solidFill>
            </a:endParaRPr>
          </a:p>
        </p:txBody>
      </p:sp>
      <p:sp>
        <p:nvSpPr>
          <p:cNvPr id="31751"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145"/>
                                        </p:tgtEl>
                                        <p:attrNameLst>
                                          <p:attrName>style.visibility</p:attrName>
                                        </p:attrNameLst>
                                      </p:cBhvr>
                                      <p:to>
                                        <p:strVal val="visible"/>
                                      </p:to>
                                    </p:set>
                                    <p:anim calcmode="lin" valueType="num">
                                      <p:cBhvr additive="base">
                                        <p:cTn id="7" dur="500" fill="hold"/>
                                        <p:tgtEl>
                                          <p:spTgt spid="44145"/>
                                        </p:tgtEl>
                                        <p:attrNameLst>
                                          <p:attrName>ppt_x</p:attrName>
                                        </p:attrNameLst>
                                      </p:cBhvr>
                                      <p:tavLst>
                                        <p:tav tm="0">
                                          <p:val>
                                            <p:strVal val="1+#ppt_w/2"/>
                                          </p:val>
                                        </p:tav>
                                        <p:tav tm="100000">
                                          <p:val>
                                            <p:strVal val="#ppt_x"/>
                                          </p:val>
                                        </p:tav>
                                      </p:tavLst>
                                    </p:anim>
                                    <p:anim calcmode="lin" valueType="num">
                                      <p:cBhvr additive="base">
                                        <p:cTn id="8" dur="500" fill="hold"/>
                                        <p:tgtEl>
                                          <p:spTgt spid="44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4 - Θέση αριθμού διαφάνειας"/>
          <p:cNvSpPr txBox="1">
            <a:spLocks noGrp="1"/>
          </p:cNvSpPr>
          <p:nvPr/>
        </p:nvSpPr>
        <p:spPr bwMode="auto">
          <a:xfrm>
            <a:off x="6877050" y="6237288"/>
            <a:ext cx="1809750" cy="360362"/>
          </a:xfrm>
          <a:prstGeom prst="rect">
            <a:avLst/>
          </a:prstGeom>
          <a:noFill/>
          <a:ln w="9525">
            <a:noFill/>
            <a:miter lim="800000"/>
            <a:headEnd/>
            <a:tailEnd/>
          </a:ln>
        </p:spPr>
        <p:txBody>
          <a:bodyPr/>
          <a:lstStyle/>
          <a:p>
            <a:pPr algn="r"/>
            <a:fld id="{9803EC03-64BC-47DE-A991-5B4FA049236D}" type="slidenum">
              <a:rPr lang="en-GB" sz="1200">
                <a:solidFill>
                  <a:srgbClr val="336699"/>
                </a:solidFill>
              </a:rPr>
              <a:pPr algn="r"/>
              <a:t>11</a:t>
            </a:fld>
            <a:endParaRPr lang="en-GB" sz="1200">
              <a:solidFill>
                <a:srgbClr val="336699"/>
              </a:solidFill>
            </a:endParaRPr>
          </a:p>
        </p:txBody>
      </p:sp>
      <p:sp>
        <p:nvSpPr>
          <p:cNvPr id="143362" name="Rectangle 2"/>
          <p:cNvSpPr>
            <a:spLocks noGrp="1" noChangeArrowheads="1"/>
          </p:cNvSpPr>
          <p:nvPr>
            <p:ph type="title" idx="4294967295"/>
          </p:nvPr>
        </p:nvSpPr>
        <p:spPr>
          <a:xfrm>
            <a:off x="1403350" y="1000108"/>
            <a:ext cx="7740650" cy="642942"/>
          </a:xfrm>
        </p:spPr>
        <p:txBody>
          <a:bodyPr/>
          <a:lstStyle/>
          <a:p>
            <a:pPr eaLnBrk="1" hangingPunct="1">
              <a:defRPr/>
            </a:pPr>
            <a:r>
              <a:rPr lang="en-US" sz="2400" i="1" dirty="0" smtClean="0"/>
              <a:t>Footprint of ICT elements and networks in the home</a:t>
            </a:r>
            <a:endParaRPr lang="el-GR" sz="2400" i="1" dirty="0" smtClean="0"/>
          </a:p>
        </p:txBody>
      </p:sp>
      <p:sp>
        <p:nvSpPr>
          <p:cNvPr id="27651" name="5 - Θέση υποσέλιδου"/>
          <p:cNvSpPr txBox="1">
            <a:spLocks noGrp="1"/>
          </p:cNvSpPr>
          <p:nvPr/>
        </p:nvSpPr>
        <p:spPr bwMode="auto">
          <a:xfrm>
            <a:off x="3286116" y="6215082"/>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p:txBody>
      </p:sp>
      <p:sp>
        <p:nvSpPr>
          <p:cNvPr id="27653" name="Rectangle 8"/>
          <p:cNvSpPr>
            <a:spLocks noChangeArrowheads="1"/>
          </p:cNvSpPr>
          <p:nvPr/>
        </p:nvSpPr>
        <p:spPr bwMode="auto">
          <a:xfrm>
            <a:off x="882650" y="4419600"/>
            <a:ext cx="184150" cy="503238"/>
          </a:xfrm>
          <a:prstGeom prst="rect">
            <a:avLst/>
          </a:prstGeom>
          <a:noFill/>
          <a:ln w="9525">
            <a:noFill/>
            <a:miter lim="800000"/>
            <a:headEnd/>
            <a:tailEnd/>
          </a:ln>
        </p:spPr>
        <p:txBody>
          <a:bodyPr wrap="none" anchor="ctr">
            <a:spAutoFit/>
          </a:bodyPr>
          <a:lstStyle/>
          <a:p>
            <a:pPr eaLnBrk="0" hangingPunct="0"/>
            <a:r>
              <a:rPr lang="en-US" sz="900"/>
              <a:t/>
            </a:r>
            <a:br>
              <a:rPr lang="en-US" sz="900"/>
            </a:br>
            <a:endParaRPr lang="en-US"/>
          </a:p>
        </p:txBody>
      </p:sp>
      <p:sp>
        <p:nvSpPr>
          <p:cNvPr id="27658" name="Rectangle 5"/>
          <p:cNvSpPr>
            <a:spLocks noChangeArrowheads="1"/>
          </p:cNvSpPr>
          <p:nvPr/>
        </p:nvSpPr>
        <p:spPr bwMode="auto">
          <a:xfrm>
            <a:off x="1357290" y="2000240"/>
            <a:ext cx="7308850" cy="877876"/>
          </a:xfrm>
          <a:prstGeom prst="rect">
            <a:avLst/>
          </a:prstGeom>
          <a:noFill/>
          <a:ln w="9525">
            <a:noFill/>
            <a:miter lim="800000"/>
            <a:headEnd/>
            <a:tailEnd/>
          </a:ln>
        </p:spPr>
        <p:txBody>
          <a:bodyPr/>
          <a:lstStyle/>
          <a:p>
            <a:pPr marL="342900" lvl="1" indent="-342900">
              <a:lnSpc>
                <a:spcPct val="90000"/>
              </a:lnSpc>
              <a:spcBef>
                <a:spcPct val="20000"/>
              </a:spcBef>
              <a:buClr>
                <a:srgbClr val="336699"/>
              </a:buClr>
              <a:buFont typeface="Wingdings" pitchFamily="2" charset="2"/>
              <a:buChar char="n"/>
            </a:pPr>
            <a:r>
              <a:rPr lang="en-US" dirty="0">
                <a:solidFill>
                  <a:srgbClr val="006666"/>
                </a:solidFill>
                <a:latin typeface="+mn-lt"/>
              </a:rPr>
              <a:t>Lots of ICT equipment in homes</a:t>
            </a:r>
          </a:p>
          <a:p>
            <a:pPr marL="342900" lvl="1" indent="-342900">
              <a:lnSpc>
                <a:spcPct val="90000"/>
              </a:lnSpc>
              <a:spcBef>
                <a:spcPct val="20000"/>
              </a:spcBef>
              <a:buClr>
                <a:srgbClr val="336699"/>
              </a:buClr>
              <a:buFont typeface="Wingdings" pitchFamily="2" charset="2"/>
              <a:buChar char="n"/>
            </a:pPr>
            <a:r>
              <a:rPr lang="en-US" dirty="0">
                <a:solidFill>
                  <a:srgbClr val="006666"/>
                </a:solidFill>
                <a:latin typeface="+mn-lt"/>
              </a:rPr>
              <a:t>Networking elements are proliferating and more are coming</a:t>
            </a:r>
          </a:p>
          <a:p>
            <a:pPr marL="342900" lvl="1" indent="-342900">
              <a:lnSpc>
                <a:spcPct val="90000"/>
              </a:lnSpc>
              <a:spcBef>
                <a:spcPct val="20000"/>
              </a:spcBef>
              <a:buClr>
                <a:srgbClr val="336699"/>
              </a:buClr>
              <a:buFont typeface="Wingdings" pitchFamily="2" charset="2"/>
              <a:buChar char="n"/>
            </a:pPr>
            <a:r>
              <a:rPr lang="en-US" dirty="0">
                <a:solidFill>
                  <a:srgbClr val="006666"/>
                </a:solidFill>
                <a:latin typeface="+mn-lt"/>
              </a:rPr>
              <a:t>Their energy behavior must (and can) be optimized! </a:t>
            </a:r>
          </a:p>
        </p:txBody>
      </p:sp>
      <p:sp>
        <p:nvSpPr>
          <p:cNvPr id="16" name="Rectangle 2"/>
          <p:cNvSpPr txBox="1">
            <a:spLocks noChangeArrowheads="1"/>
          </p:cNvSpPr>
          <p:nvPr/>
        </p:nvSpPr>
        <p:spPr bwMode="auto">
          <a:xfrm>
            <a:off x="1428728" y="3357562"/>
            <a:ext cx="7240584" cy="1285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i="1" kern="0" dirty="0" smtClean="0">
                <a:solidFill>
                  <a:srgbClr val="336699"/>
                </a:solidFill>
                <a:effectLst>
                  <a:outerShdw blurRad="38100" dist="38100" dir="2700000" algn="tl">
                    <a:srgbClr val="C0C0C0"/>
                  </a:outerShdw>
                </a:effectLst>
                <a:latin typeface="+mj-lt"/>
                <a:ea typeface="+mj-ea"/>
                <a:cs typeface="+mj-cs"/>
              </a:rPr>
              <a:t>Question: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rgbClr val="336699"/>
                </a:solidFill>
                <a:effectLst>
                  <a:outerShdw blurRad="38100" dist="38100" dir="2700000" algn="tl">
                    <a:srgbClr val="C0C0C0"/>
                  </a:outerShdw>
                </a:effectLst>
                <a:uLnTx/>
                <a:uFillTx/>
                <a:latin typeface="+mj-lt"/>
                <a:ea typeface="+mj-ea"/>
                <a:cs typeface="+mj-cs"/>
              </a:rPr>
              <a:t>ICT technologies are</a:t>
            </a:r>
            <a:r>
              <a:rPr kumimoji="0" lang="en-US" sz="2400" b="1" i="1" u="none" strike="noStrike" kern="0" cap="none" spc="0" normalizeH="0" noProof="0" dirty="0" smtClean="0">
                <a:ln>
                  <a:noFill/>
                </a:ln>
                <a:solidFill>
                  <a:srgbClr val="336699"/>
                </a:solidFill>
                <a:effectLst>
                  <a:outerShdw blurRad="38100" dist="38100" dir="2700000" algn="tl">
                    <a:srgbClr val="C0C0C0"/>
                  </a:outerShdw>
                </a:effectLst>
                <a:uLnTx/>
                <a:uFillTx/>
                <a:latin typeface="+mj-lt"/>
                <a:ea typeface="+mj-ea"/>
                <a:cs typeface="+mj-cs"/>
              </a:rPr>
              <a:t> to be used only the way we already know? </a:t>
            </a:r>
            <a:endParaRPr kumimoji="0" lang="el-GR" sz="2400" b="1" i="1" u="none" strike="noStrike" kern="0" cap="none" spc="0" normalizeH="0" baseline="0" noProof="0" dirty="0" smtClean="0">
              <a:ln>
                <a:noFill/>
              </a:ln>
              <a:solidFill>
                <a:srgbClr val="336699"/>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8"/>
          <p:cNvPicPr>
            <a:picLocks noChangeAspect="1" noChangeArrowheads="1"/>
          </p:cNvPicPr>
          <p:nvPr/>
        </p:nvPicPr>
        <p:blipFill>
          <a:blip r:embed="rId3"/>
          <a:srcRect/>
          <a:stretch>
            <a:fillRect/>
          </a:stretch>
        </p:blipFill>
        <p:spPr bwMode="auto">
          <a:xfrm>
            <a:off x="4849409" y="2571744"/>
            <a:ext cx="4294591" cy="3671893"/>
          </a:xfrm>
          <a:prstGeom prst="rect">
            <a:avLst/>
          </a:prstGeom>
          <a:noFill/>
          <a:ln w="9525">
            <a:noFill/>
            <a:miter lim="800000"/>
            <a:headEnd/>
            <a:tailEnd/>
          </a:ln>
        </p:spPr>
      </p:pic>
      <p:sp>
        <p:nvSpPr>
          <p:cNvPr id="20481" name="4 - Θέση αριθμού διαφάνειας"/>
          <p:cNvSpPr>
            <a:spLocks noGrp="1"/>
          </p:cNvSpPr>
          <p:nvPr>
            <p:ph type="sldNum" sz="quarter" idx="11"/>
          </p:nvPr>
        </p:nvSpPr>
        <p:spPr>
          <a:noFill/>
        </p:spPr>
        <p:txBody>
          <a:bodyPr/>
          <a:lstStyle/>
          <a:p>
            <a:fld id="{619B3A5F-BB40-45D5-9F7C-2F86EC6CCBCB}" type="slidenum">
              <a:rPr lang="en-GB" smtClean="0"/>
              <a:pPr/>
              <a:t>12</a:t>
            </a:fld>
            <a:endParaRPr lang="en-GB" smtClean="0"/>
          </a:p>
        </p:txBody>
      </p:sp>
      <p:sp>
        <p:nvSpPr>
          <p:cNvPr id="20482" name="Rectangle 2"/>
          <p:cNvSpPr>
            <a:spLocks noGrp="1" noChangeArrowheads="1"/>
          </p:cNvSpPr>
          <p:nvPr>
            <p:ph type="title"/>
          </p:nvPr>
        </p:nvSpPr>
        <p:spPr>
          <a:xfrm>
            <a:off x="1357290" y="0"/>
            <a:ext cx="7454930" cy="582594"/>
          </a:xfrm>
        </p:spPr>
        <p:txBody>
          <a:bodyPr/>
          <a:lstStyle/>
          <a:p>
            <a:pPr eaLnBrk="1" hangingPunct="1"/>
            <a:r>
              <a:rPr lang="en-GB" sz="2400" i="1" dirty="0" smtClean="0"/>
              <a:t>The issue: CO2 emissions + Demand Response</a:t>
            </a:r>
            <a:endParaRPr lang="el-GR" sz="2400" i="1" dirty="0" smtClean="0"/>
          </a:p>
        </p:txBody>
      </p:sp>
      <p:sp>
        <p:nvSpPr>
          <p:cNvPr id="20483" name="Rectangle 3"/>
          <p:cNvSpPr>
            <a:spLocks noGrp="1" noChangeArrowheads="1"/>
          </p:cNvSpPr>
          <p:nvPr>
            <p:ph type="body" idx="1"/>
          </p:nvPr>
        </p:nvSpPr>
        <p:spPr>
          <a:xfrm>
            <a:off x="1000100" y="857232"/>
            <a:ext cx="8143900" cy="1857388"/>
          </a:xfrm>
        </p:spPr>
        <p:txBody>
          <a:bodyPr/>
          <a:lstStyle/>
          <a:p>
            <a:r>
              <a:rPr lang="en-GB" sz="1800" kern="1200" dirty="0" smtClean="0">
                <a:solidFill>
                  <a:srgbClr val="006666"/>
                </a:solidFill>
              </a:rPr>
              <a:t>The relationship Energy – Climate changes and Energy – Economic competitiveness can be noticed in almost all the political documents on energy and environment</a:t>
            </a:r>
          </a:p>
          <a:p>
            <a:r>
              <a:rPr lang="en-GB" sz="1800" kern="1200" dirty="0" smtClean="0">
                <a:solidFill>
                  <a:srgbClr val="006666"/>
                </a:solidFill>
              </a:rPr>
              <a:t>In order to guide the political priorities in practice, the European Union did set a GHG reduction objectives up to 20% by 2020, in comparison with 1990</a:t>
            </a:r>
          </a:p>
        </p:txBody>
      </p:sp>
      <p:sp>
        <p:nvSpPr>
          <p:cNvPr id="20484" name="3 - Θέση ημερομηνίας"/>
          <p:cNvSpPr>
            <a:spLocks noGrp="1"/>
          </p:cNvSpPr>
          <p:nvPr>
            <p:ph type="dt" sz="quarter" idx="10"/>
          </p:nvPr>
        </p:nvSpPr>
        <p:spPr>
          <a:noFill/>
        </p:spPr>
        <p:txBody>
          <a:bodyPr/>
          <a:lstStyle/>
          <a:p>
            <a:r>
              <a:rPr lang="en-GB" dirty="0" smtClean="0"/>
              <a:t>Rome  6-8/09/2011</a:t>
            </a:r>
          </a:p>
        </p:txBody>
      </p:sp>
      <p:sp>
        <p:nvSpPr>
          <p:cNvPr id="20485" name="Rectangle 3"/>
          <p:cNvSpPr>
            <a:spLocks noChangeArrowheads="1"/>
          </p:cNvSpPr>
          <p:nvPr/>
        </p:nvSpPr>
        <p:spPr bwMode="auto">
          <a:xfrm>
            <a:off x="1000100" y="2928934"/>
            <a:ext cx="3865562" cy="2644791"/>
          </a:xfrm>
          <a:prstGeom prst="rect">
            <a:avLst/>
          </a:prstGeom>
          <a:noFill/>
          <a:ln w="9525">
            <a:noFill/>
            <a:miter lim="800000"/>
            <a:headEnd/>
            <a:tailEnd/>
          </a:ln>
        </p:spPr>
        <p:txBody>
          <a:bodyPr/>
          <a:lstStyle/>
          <a:p>
            <a:pPr marL="342900" indent="-342900" eaLnBrk="0" hangingPunct="0">
              <a:spcBef>
                <a:spcPct val="20000"/>
              </a:spcBef>
              <a:buClr>
                <a:srgbClr val="336699"/>
              </a:buClr>
              <a:buFont typeface="Wingdings" pitchFamily="2" charset="2"/>
              <a:buChar char="n"/>
            </a:pPr>
            <a:r>
              <a:rPr lang="en-GB" dirty="0">
                <a:solidFill>
                  <a:srgbClr val="006666"/>
                </a:solidFill>
                <a:latin typeface="+mn-lt"/>
              </a:rPr>
              <a:t>Studies prove that Demand Response (DR) alone could achieve </a:t>
            </a:r>
            <a:r>
              <a:rPr lang="en-GB" dirty="0" smtClean="0">
                <a:solidFill>
                  <a:srgbClr val="006666"/>
                </a:solidFill>
                <a:latin typeface="+mn-lt"/>
              </a:rPr>
              <a:t>~ 25 </a:t>
            </a:r>
            <a:r>
              <a:rPr lang="en-GB" dirty="0">
                <a:solidFill>
                  <a:srgbClr val="006666"/>
                </a:solidFill>
                <a:latin typeface="+mn-lt"/>
              </a:rPr>
              <a:t>of the EU’s 2020 targets concerning </a:t>
            </a:r>
            <a:r>
              <a:rPr lang="en-GB" dirty="0" smtClean="0">
                <a:solidFill>
                  <a:srgbClr val="006666"/>
                </a:solidFill>
                <a:latin typeface="+mn-lt"/>
              </a:rPr>
              <a:t>CO2 </a:t>
            </a:r>
            <a:r>
              <a:rPr lang="en-GB" dirty="0">
                <a:solidFill>
                  <a:srgbClr val="006666"/>
                </a:solidFill>
                <a:latin typeface="+mn-lt"/>
              </a:rPr>
              <a:t>emission reductions. </a:t>
            </a:r>
          </a:p>
          <a:p>
            <a:pPr marL="342900" indent="-342900" eaLnBrk="0" hangingPunct="0">
              <a:spcBef>
                <a:spcPct val="20000"/>
              </a:spcBef>
              <a:buClr>
                <a:srgbClr val="336699"/>
              </a:buClr>
              <a:buFont typeface="Wingdings" pitchFamily="2" charset="2"/>
              <a:buChar char="n"/>
            </a:pPr>
            <a:r>
              <a:rPr lang="en-GB" dirty="0">
                <a:solidFill>
                  <a:srgbClr val="006666"/>
                </a:solidFill>
                <a:latin typeface="+mn-lt"/>
              </a:rPr>
              <a:t>The customers can play a critical role, participating in the CO2 </a:t>
            </a:r>
            <a:r>
              <a:rPr lang="en-GB" dirty="0" smtClean="0">
                <a:solidFill>
                  <a:srgbClr val="006666"/>
                </a:solidFill>
                <a:latin typeface="+mn-lt"/>
              </a:rPr>
              <a:t>market!!</a:t>
            </a:r>
            <a:endParaRPr lang="en-GB" dirty="0">
              <a:solidFill>
                <a:srgbClr val="006666"/>
              </a:solidFill>
              <a:latin typeface="+mn-lt"/>
            </a:endParaRPr>
          </a:p>
        </p:txBody>
      </p:sp>
      <p:sp>
        <p:nvSpPr>
          <p:cNvPr id="9" name="5 - Θέση υποσέλιδου"/>
          <p:cNvSpPr txBox="1">
            <a:spLocks noGrp="1"/>
          </p:cNvSpPr>
          <p:nvPr/>
        </p:nvSpPr>
        <p:spPr bwMode="auto">
          <a:xfrm>
            <a:off x="3643306"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Προβολή εικόνας πλήρους μεγέθους">
            <a:hlinkClick r:id="rId3"/>
          </p:cNvPr>
          <p:cNvPicPr>
            <a:picLocks noChangeAspect="1" noChangeArrowheads="1"/>
          </p:cNvPicPr>
          <p:nvPr/>
        </p:nvPicPr>
        <p:blipFill>
          <a:blip r:embed="rId4">
            <a:duotone>
              <a:schemeClr val="accent5">
                <a:shade val="45000"/>
                <a:satMod val="135000"/>
              </a:schemeClr>
              <a:prstClr val="white"/>
            </a:duotone>
            <a:lum contrast="20000"/>
          </a:blip>
          <a:srcRect/>
          <a:stretch>
            <a:fillRect/>
          </a:stretch>
        </p:blipFill>
        <p:spPr bwMode="auto">
          <a:xfrm rot="19582724">
            <a:off x="219081" y="1972706"/>
            <a:ext cx="1857388" cy="1352487"/>
          </a:xfrm>
          <a:prstGeom prst="rect">
            <a:avLst/>
          </a:prstGeom>
          <a:noFill/>
        </p:spPr>
      </p:pic>
      <p:sp>
        <p:nvSpPr>
          <p:cNvPr id="23553" name="4 - Θέση αριθμού διαφάνειας"/>
          <p:cNvSpPr txBox="1">
            <a:spLocks noGrp="1"/>
          </p:cNvSpPr>
          <p:nvPr/>
        </p:nvSpPr>
        <p:spPr bwMode="auto">
          <a:xfrm>
            <a:off x="6877050" y="6237288"/>
            <a:ext cx="1809750" cy="360362"/>
          </a:xfrm>
          <a:prstGeom prst="rect">
            <a:avLst/>
          </a:prstGeom>
          <a:noFill/>
          <a:ln w="9525">
            <a:noFill/>
            <a:miter lim="800000"/>
            <a:headEnd/>
            <a:tailEnd/>
          </a:ln>
        </p:spPr>
        <p:txBody>
          <a:bodyPr/>
          <a:lstStyle/>
          <a:p>
            <a:pPr algn="r"/>
            <a:fld id="{CCA9B40D-60EA-45F0-89F3-C2AB99A30A60}" type="slidenum">
              <a:rPr lang="en-GB" sz="1200">
                <a:solidFill>
                  <a:srgbClr val="336699"/>
                </a:solidFill>
              </a:rPr>
              <a:pPr algn="r"/>
              <a:t>13</a:t>
            </a:fld>
            <a:endParaRPr lang="en-GB" sz="1200">
              <a:solidFill>
                <a:srgbClr val="336699"/>
              </a:solidFill>
            </a:endParaRPr>
          </a:p>
        </p:txBody>
      </p:sp>
      <p:sp>
        <p:nvSpPr>
          <p:cNvPr id="156674" name="Rectangle 2"/>
          <p:cNvSpPr>
            <a:spLocks noGrp="1" noChangeArrowheads="1"/>
          </p:cNvSpPr>
          <p:nvPr>
            <p:ph type="title" idx="4294967295"/>
          </p:nvPr>
        </p:nvSpPr>
        <p:spPr>
          <a:xfrm>
            <a:off x="1857356" y="214291"/>
            <a:ext cx="5976938" cy="642942"/>
          </a:xfrm>
        </p:spPr>
        <p:txBody>
          <a:bodyPr/>
          <a:lstStyle/>
          <a:p>
            <a:pPr eaLnBrk="1" hangingPunct="1">
              <a:defRPr/>
            </a:pPr>
            <a:r>
              <a:rPr lang="en-US" sz="2400" i="1" dirty="0" smtClean="0"/>
              <a:t>EU ETS: how it happens..</a:t>
            </a:r>
            <a:endParaRPr lang="el-GR" sz="2400" i="1" dirty="0" smtClean="0"/>
          </a:p>
        </p:txBody>
      </p:sp>
      <p:sp>
        <p:nvSpPr>
          <p:cNvPr id="23555" name="Rectangle 3"/>
          <p:cNvSpPr>
            <a:spLocks noGrp="1" noChangeArrowheads="1"/>
          </p:cNvSpPr>
          <p:nvPr>
            <p:ph type="body" idx="4294967295"/>
          </p:nvPr>
        </p:nvSpPr>
        <p:spPr>
          <a:xfrm>
            <a:off x="1643042" y="857232"/>
            <a:ext cx="7143800" cy="5286412"/>
          </a:xfrm>
        </p:spPr>
        <p:txBody>
          <a:bodyPr/>
          <a:lstStyle/>
          <a:p>
            <a:pPr eaLnBrk="1" hangingPunct="1">
              <a:lnSpc>
                <a:spcPct val="150000"/>
              </a:lnSpc>
              <a:buNone/>
            </a:pPr>
            <a:r>
              <a:rPr lang="en-GB" sz="1800" kern="1200" dirty="0" smtClean="0">
                <a:solidFill>
                  <a:srgbClr val="006666"/>
                </a:solidFill>
              </a:rPr>
              <a:t>The EU Emissions Trading System (EU ETS) is a cornerstone of the European Union's policy to combat climate change</a:t>
            </a:r>
          </a:p>
          <a:p>
            <a:pPr eaLnBrk="1" hangingPunct="1">
              <a:lnSpc>
                <a:spcPct val="150000"/>
              </a:lnSpc>
            </a:pPr>
            <a:r>
              <a:rPr lang="en-GB" sz="1800" kern="1200" dirty="0" smtClean="0">
                <a:solidFill>
                  <a:srgbClr val="006666"/>
                </a:solidFill>
              </a:rPr>
              <a:t>Key tool for reducing industrial greenhouse gas  (</a:t>
            </a:r>
            <a:r>
              <a:rPr lang="en-GB" sz="1800" kern="1200" dirty="0" err="1" smtClean="0">
                <a:solidFill>
                  <a:srgbClr val="006666"/>
                </a:solidFill>
              </a:rPr>
              <a:t>GhG</a:t>
            </a:r>
            <a:r>
              <a:rPr lang="en-GB" sz="1800" kern="1200" dirty="0" smtClean="0">
                <a:solidFill>
                  <a:srgbClr val="006666"/>
                </a:solidFill>
              </a:rPr>
              <a:t>) emissions cost-effectively </a:t>
            </a:r>
          </a:p>
          <a:p>
            <a:pPr eaLnBrk="1" hangingPunct="1">
              <a:lnSpc>
                <a:spcPct val="150000"/>
              </a:lnSpc>
            </a:pPr>
            <a:r>
              <a:rPr lang="en-GB" sz="1800" kern="1200" dirty="0" smtClean="0">
                <a:solidFill>
                  <a:srgbClr val="006666"/>
                </a:solidFill>
              </a:rPr>
              <a:t>First and biggest international scheme for the trading of </a:t>
            </a:r>
            <a:r>
              <a:rPr lang="en-GB" sz="1800" kern="1200" dirty="0" err="1" smtClean="0">
                <a:solidFill>
                  <a:srgbClr val="006666"/>
                </a:solidFill>
              </a:rPr>
              <a:t>GhG</a:t>
            </a:r>
            <a:r>
              <a:rPr lang="en-GB" sz="1800" kern="1200" dirty="0" smtClean="0">
                <a:solidFill>
                  <a:srgbClr val="006666"/>
                </a:solidFill>
              </a:rPr>
              <a:t> emission allowances</a:t>
            </a:r>
          </a:p>
          <a:p>
            <a:pPr lvl="1" eaLnBrk="1" hangingPunct="1">
              <a:lnSpc>
                <a:spcPct val="150000"/>
              </a:lnSpc>
            </a:pPr>
            <a:r>
              <a:rPr lang="en-GB" sz="1800" kern="1200" dirty="0" smtClean="0">
                <a:solidFill>
                  <a:srgbClr val="006666"/>
                </a:solidFill>
                <a:ea typeface="+mn-ea"/>
                <a:cs typeface="+mn-cs"/>
              </a:rPr>
              <a:t>11,000 power stations and industrial plants in 30 countries.</a:t>
            </a:r>
          </a:p>
          <a:p>
            <a:pPr eaLnBrk="1" hangingPunct="1">
              <a:lnSpc>
                <a:spcPct val="150000"/>
              </a:lnSpc>
            </a:pPr>
            <a:r>
              <a:rPr lang="en-US" sz="1800" kern="1200" dirty="0" smtClean="0">
                <a:solidFill>
                  <a:srgbClr val="006666"/>
                </a:solidFill>
              </a:rPr>
              <a:t>Launched in 2005, the EU ETS works on the "cap and trade" principle </a:t>
            </a:r>
          </a:p>
          <a:p>
            <a:pPr eaLnBrk="1" hangingPunct="1">
              <a:lnSpc>
                <a:spcPct val="150000"/>
              </a:lnSpc>
            </a:pPr>
            <a:r>
              <a:rPr lang="en-US" sz="1800" kern="1200" dirty="0" smtClean="0">
                <a:solidFill>
                  <a:srgbClr val="006666"/>
                </a:solidFill>
              </a:rPr>
              <a:t>Sets a "cap", or limit, on the total amount of certain greenhouse gases that can be emitted by the factories, power plants and other installations</a:t>
            </a:r>
          </a:p>
          <a:p>
            <a:pPr eaLnBrk="1" hangingPunct="1">
              <a:lnSpc>
                <a:spcPct val="150000"/>
              </a:lnSpc>
            </a:pPr>
            <a:endParaRPr lang="en-US" sz="1800" kern="1200" dirty="0" smtClean="0">
              <a:solidFill>
                <a:srgbClr val="006666"/>
              </a:solidFill>
            </a:endParaRPr>
          </a:p>
        </p:txBody>
      </p:sp>
      <p:sp>
        <p:nvSpPr>
          <p:cNvPr id="23556" name="3 - Θέση ημερομηνίας"/>
          <p:cNvSpPr txBox="1">
            <a:spLocks noGrp="1"/>
          </p:cNvSpPr>
          <p:nvPr/>
        </p:nvSpPr>
        <p:spPr bwMode="auto">
          <a:xfrm>
            <a:off x="1403350" y="6237288"/>
            <a:ext cx="2305050" cy="431800"/>
          </a:xfrm>
          <a:prstGeom prst="rect">
            <a:avLst/>
          </a:prstGeom>
          <a:noFill/>
          <a:ln w="9525">
            <a:noFill/>
            <a:miter lim="800000"/>
            <a:headEnd/>
            <a:tailEnd/>
          </a:ln>
        </p:spPr>
        <p:txBody>
          <a:bodyPr/>
          <a:lstStyle/>
          <a:p>
            <a:r>
              <a:rPr lang="en-GB" sz="1200" dirty="0" smtClean="0">
                <a:solidFill>
                  <a:srgbClr val="336699"/>
                </a:solidFill>
              </a:rPr>
              <a:t>Rome  6-8/09/2011</a:t>
            </a:r>
            <a:endParaRPr lang="en-GB" sz="1200" dirty="0">
              <a:solidFill>
                <a:srgbClr val="336699"/>
              </a:solidFill>
            </a:endParaRPr>
          </a:p>
        </p:txBody>
      </p:sp>
      <p:sp>
        <p:nvSpPr>
          <p:cNvPr id="23557"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Προβολή εικόνας πλήρους μεγέθους">
            <a:hlinkClick r:id="rId4"/>
          </p:cNvPr>
          <p:cNvPicPr>
            <a:picLocks noChangeAspect="1" noChangeArrowheads="1"/>
          </p:cNvPicPr>
          <p:nvPr/>
        </p:nvPicPr>
        <p:blipFill>
          <a:blip r:embed="rId5">
            <a:duotone>
              <a:schemeClr val="accent5">
                <a:shade val="45000"/>
                <a:satMod val="135000"/>
              </a:schemeClr>
              <a:prstClr val="white"/>
            </a:duotone>
            <a:lum contrast="20000"/>
          </a:blip>
          <a:srcRect/>
          <a:stretch>
            <a:fillRect/>
          </a:stretch>
        </p:blipFill>
        <p:spPr bwMode="auto">
          <a:xfrm rot="19649003">
            <a:off x="255523" y="2015195"/>
            <a:ext cx="2050473" cy="1451711"/>
          </a:xfrm>
          <a:prstGeom prst="rect">
            <a:avLst/>
          </a:prstGeom>
          <a:noFill/>
        </p:spPr>
      </p:pic>
      <p:sp>
        <p:nvSpPr>
          <p:cNvPr id="23553" name="4 - Θέση αριθμού διαφάνειας"/>
          <p:cNvSpPr txBox="1">
            <a:spLocks noGrp="1"/>
          </p:cNvSpPr>
          <p:nvPr/>
        </p:nvSpPr>
        <p:spPr bwMode="auto">
          <a:xfrm>
            <a:off x="6877050" y="6237288"/>
            <a:ext cx="1809750" cy="360362"/>
          </a:xfrm>
          <a:prstGeom prst="rect">
            <a:avLst/>
          </a:prstGeom>
          <a:noFill/>
          <a:ln w="9525">
            <a:noFill/>
            <a:miter lim="800000"/>
            <a:headEnd/>
            <a:tailEnd/>
          </a:ln>
        </p:spPr>
        <p:txBody>
          <a:bodyPr/>
          <a:lstStyle/>
          <a:p>
            <a:pPr algn="r"/>
            <a:fld id="{CCA9B40D-60EA-45F0-89F3-C2AB99A30A60}" type="slidenum">
              <a:rPr lang="en-GB" sz="1200">
                <a:solidFill>
                  <a:srgbClr val="336699"/>
                </a:solidFill>
              </a:rPr>
              <a:pPr algn="r"/>
              <a:t>14</a:t>
            </a:fld>
            <a:endParaRPr lang="en-GB" sz="1200">
              <a:solidFill>
                <a:srgbClr val="336699"/>
              </a:solidFill>
            </a:endParaRPr>
          </a:p>
        </p:txBody>
      </p:sp>
      <p:sp>
        <p:nvSpPr>
          <p:cNvPr id="156674" name="Rectangle 2"/>
          <p:cNvSpPr>
            <a:spLocks noGrp="1" noChangeArrowheads="1"/>
          </p:cNvSpPr>
          <p:nvPr>
            <p:ph type="title" idx="4294967295"/>
          </p:nvPr>
        </p:nvSpPr>
        <p:spPr>
          <a:xfrm>
            <a:off x="2000232" y="214290"/>
            <a:ext cx="5976937" cy="642918"/>
          </a:xfrm>
        </p:spPr>
        <p:txBody>
          <a:bodyPr/>
          <a:lstStyle/>
          <a:p>
            <a:pPr eaLnBrk="1" hangingPunct="1">
              <a:defRPr/>
            </a:pPr>
            <a:r>
              <a:rPr lang="en-US" sz="2400" i="1" dirty="0" smtClean="0"/>
              <a:t>EU ETS: how it happens..</a:t>
            </a:r>
            <a:endParaRPr lang="el-GR" sz="2400" i="1" dirty="0" smtClean="0"/>
          </a:p>
        </p:txBody>
      </p:sp>
      <p:sp>
        <p:nvSpPr>
          <p:cNvPr id="23555" name="Rectangle 3"/>
          <p:cNvSpPr>
            <a:spLocks noGrp="1" noChangeArrowheads="1"/>
          </p:cNvSpPr>
          <p:nvPr>
            <p:ph type="body" idx="4294967295"/>
          </p:nvPr>
        </p:nvSpPr>
        <p:spPr>
          <a:xfrm>
            <a:off x="1357290" y="928670"/>
            <a:ext cx="7354887" cy="3643338"/>
          </a:xfrm>
        </p:spPr>
        <p:txBody>
          <a:bodyPr/>
          <a:lstStyle/>
          <a:p>
            <a:pPr eaLnBrk="1" hangingPunct="1">
              <a:lnSpc>
                <a:spcPct val="150000"/>
              </a:lnSpc>
            </a:pPr>
            <a:r>
              <a:rPr lang="en-US" sz="1800" kern="1200" dirty="0" smtClean="0">
                <a:solidFill>
                  <a:srgbClr val="006666"/>
                </a:solidFill>
              </a:rPr>
              <a:t>Companies receive emission allowances which they can sell to or buy from one another as needed </a:t>
            </a:r>
          </a:p>
          <a:p>
            <a:pPr eaLnBrk="1" hangingPunct="1">
              <a:lnSpc>
                <a:spcPct val="150000"/>
              </a:lnSpc>
            </a:pPr>
            <a:r>
              <a:rPr lang="en-US" sz="1800" kern="1200" dirty="0" smtClean="0">
                <a:solidFill>
                  <a:srgbClr val="006666"/>
                </a:solidFill>
              </a:rPr>
              <a:t>The limited number of allowances available ensures that they have a value</a:t>
            </a:r>
          </a:p>
          <a:p>
            <a:pPr eaLnBrk="1" hangingPunct="1">
              <a:lnSpc>
                <a:spcPct val="150000"/>
              </a:lnSpc>
            </a:pPr>
            <a:r>
              <a:rPr lang="en-US" sz="1800" kern="1200" dirty="0" smtClean="0">
                <a:solidFill>
                  <a:srgbClr val="006666"/>
                </a:solidFill>
              </a:rPr>
              <a:t>Airlines will join the scheme in 2012 and further extension foreseen in 2013. </a:t>
            </a:r>
          </a:p>
          <a:p>
            <a:pPr eaLnBrk="1" hangingPunct="1">
              <a:lnSpc>
                <a:spcPct val="150000"/>
              </a:lnSpc>
            </a:pPr>
            <a:r>
              <a:rPr lang="en-US" sz="1800" kern="1200" dirty="0" smtClean="0">
                <a:solidFill>
                  <a:srgbClr val="006666"/>
                </a:solidFill>
              </a:rPr>
              <a:t>At the same time a series of important changes to the way the EU ETS works will take effect in order to strengthen the system. </a:t>
            </a:r>
            <a:endParaRPr lang="el-GR" sz="1800" kern="1200" dirty="0" smtClean="0">
              <a:solidFill>
                <a:srgbClr val="006666"/>
              </a:solidFill>
            </a:endParaRPr>
          </a:p>
        </p:txBody>
      </p:sp>
      <p:sp>
        <p:nvSpPr>
          <p:cNvPr id="23556" name="3 - Θέση ημερομηνίας"/>
          <p:cNvSpPr txBox="1">
            <a:spLocks noGrp="1"/>
          </p:cNvSpPr>
          <p:nvPr/>
        </p:nvSpPr>
        <p:spPr bwMode="auto">
          <a:xfrm>
            <a:off x="1403350" y="6237288"/>
            <a:ext cx="2305050" cy="431800"/>
          </a:xfrm>
          <a:prstGeom prst="rect">
            <a:avLst/>
          </a:prstGeom>
          <a:noFill/>
          <a:ln w="9525">
            <a:noFill/>
            <a:miter lim="800000"/>
            <a:headEnd/>
            <a:tailEnd/>
          </a:ln>
        </p:spPr>
        <p:txBody>
          <a:bodyPr/>
          <a:lstStyle/>
          <a:p>
            <a:r>
              <a:rPr lang="en-GB" sz="1200" dirty="0" smtClean="0">
                <a:solidFill>
                  <a:srgbClr val="336699"/>
                </a:solidFill>
              </a:rPr>
              <a:t>Rome  6-8/09/2011</a:t>
            </a:r>
            <a:endParaRPr lang="en-GB" sz="1200" dirty="0">
              <a:solidFill>
                <a:srgbClr val="336699"/>
              </a:solidFill>
            </a:endParaRPr>
          </a:p>
        </p:txBody>
      </p:sp>
      <p:sp>
        <p:nvSpPr>
          <p:cNvPr id="23557"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
        <p:nvSpPr>
          <p:cNvPr id="8" name="Rectangle 2"/>
          <p:cNvSpPr txBox="1">
            <a:spLocks noChangeArrowheads="1"/>
          </p:cNvSpPr>
          <p:nvPr/>
        </p:nvSpPr>
        <p:spPr bwMode="auto">
          <a:xfrm>
            <a:off x="1928794" y="4643446"/>
            <a:ext cx="5976937" cy="642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rgbClr val="336699"/>
                </a:solidFill>
                <a:effectLst>
                  <a:outerShdw blurRad="38100" dist="38100" dir="2700000" algn="tl">
                    <a:srgbClr val="C0C0C0"/>
                  </a:outerShdw>
                </a:effectLst>
              </a:rPr>
              <a:t>Can ETS be applied in the domestic sector?</a:t>
            </a:r>
            <a:endParaRPr kumimoji="0" lang="el-GR" sz="2400" b="1" i="0" u="none" strike="noStrike" kern="1200" cap="none" spc="0" normalizeH="0" baseline="0" noProof="0" dirty="0" smtClean="0">
              <a:ln>
                <a:noFill/>
              </a:ln>
              <a:solidFill>
                <a:srgbClr val="336699"/>
              </a:solidFill>
              <a:effectLst>
                <a:outerShdw blurRad="38100" dist="38100" dir="2700000" algn="tl">
                  <a:srgbClr val="C0C0C0"/>
                </a:outerShdw>
              </a:effectLst>
              <a:uLnTx/>
              <a:uFillTx/>
              <a:latin typeface="Arial" charset="0"/>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4 - Θέση αριθμού διαφάνειας"/>
          <p:cNvSpPr>
            <a:spLocks noGrp="1"/>
          </p:cNvSpPr>
          <p:nvPr>
            <p:ph type="sldNum" sz="quarter" idx="11"/>
          </p:nvPr>
        </p:nvSpPr>
        <p:spPr>
          <a:noFill/>
        </p:spPr>
        <p:txBody>
          <a:bodyPr/>
          <a:lstStyle/>
          <a:p>
            <a:fld id="{86A83182-D5DE-45B9-8B1E-0DAC180E31F6}" type="slidenum">
              <a:rPr lang="en-US" smtClean="0"/>
              <a:pPr/>
              <a:t>15</a:t>
            </a:fld>
            <a:endParaRPr lang="en-US" smtClean="0"/>
          </a:p>
        </p:txBody>
      </p:sp>
      <p:sp>
        <p:nvSpPr>
          <p:cNvPr id="141314" name="Rectangle 2"/>
          <p:cNvSpPr>
            <a:spLocks noGrp="1" noChangeArrowheads="1"/>
          </p:cNvSpPr>
          <p:nvPr>
            <p:ph type="title"/>
          </p:nvPr>
        </p:nvSpPr>
        <p:spPr>
          <a:xfrm>
            <a:off x="1571604" y="285728"/>
            <a:ext cx="5929354" cy="1000132"/>
          </a:xfrm>
        </p:spPr>
        <p:txBody>
          <a:bodyPr/>
          <a:lstStyle/>
          <a:p>
            <a:pPr eaLnBrk="1" hangingPunct="1">
              <a:defRPr/>
            </a:pPr>
            <a:r>
              <a:rPr lang="en-US" sz="2400" i="1" dirty="0" smtClean="0"/>
              <a:t>ETS + Domestic sector =</a:t>
            </a:r>
            <a:br>
              <a:rPr lang="en-US" sz="2400" i="1" dirty="0" smtClean="0"/>
            </a:br>
            <a:r>
              <a:rPr lang="en-US" sz="2400" i="1" dirty="0" smtClean="0"/>
              <a:t>ICT +CO2 measurements</a:t>
            </a:r>
          </a:p>
        </p:txBody>
      </p:sp>
      <p:sp>
        <p:nvSpPr>
          <p:cNvPr id="24579" name="Rectangle 3"/>
          <p:cNvSpPr>
            <a:spLocks noGrp="1" noChangeArrowheads="1"/>
          </p:cNvSpPr>
          <p:nvPr>
            <p:ph type="body" idx="1"/>
          </p:nvPr>
        </p:nvSpPr>
        <p:spPr>
          <a:xfrm>
            <a:off x="1357313" y="1428750"/>
            <a:ext cx="7426325" cy="3857625"/>
          </a:xfrm>
        </p:spPr>
        <p:txBody>
          <a:bodyPr/>
          <a:lstStyle/>
          <a:p>
            <a:pPr eaLnBrk="1" hangingPunct="1">
              <a:lnSpc>
                <a:spcPct val="150000"/>
              </a:lnSpc>
            </a:pPr>
            <a:r>
              <a:rPr lang="en-US" sz="1800" kern="1200" dirty="0" smtClean="0">
                <a:solidFill>
                  <a:srgbClr val="006666"/>
                </a:solidFill>
              </a:rPr>
              <a:t>There are research statements declaring that demand side management would be more efficient when integrating CO2 information in the measurement equipment of the clients</a:t>
            </a:r>
          </a:p>
          <a:p>
            <a:pPr eaLnBrk="1" hangingPunct="1">
              <a:lnSpc>
                <a:spcPct val="150000"/>
              </a:lnSpc>
            </a:pPr>
            <a:r>
              <a:rPr lang="en-US" sz="1800" kern="1200" dirty="0" smtClean="0">
                <a:solidFill>
                  <a:srgbClr val="006666"/>
                </a:solidFill>
              </a:rPr>
              <a:t>A greater effort further in the ETS implementation would be the opening to new players like the domestic sector</a:t>
            </a:r>
          </a:p>
          <a:p>
            <a:pPr eaLnBrk="1" hangingPunct="1">
              <a:lnSpc>
                <a:spcPct val="150000"/>
              </a:lnSpc>
            </a:pPr>
            <a:r>
              <a:rPr lang="en-US" sz="1800" kern="1200" dirty="0" smtClean="0">
                <a:solidFill>
                  <a:srgbClr val="006666"/>
                </a:solidFill>
              </a:rPr>
              <a:t>That would demand new ICT solutions to cover the needs of that development</a:t>
            </a:r>
          </a:p>
        </p:txBody>
      </p:sp>
      <p:sp>
        <p:nvSpPr>
          <p:cNvPr id="24580" name="3 - Θέση ημερομηνίας"/>
          <p:cNvSpPr>
            <a:spLocks noGrp="1"/>
          </p:cNvSpPr>
          <p:nvPr>
            <p:ph type="dt" sz="quarter" idx="10"/>
          </p:nvPr>
        </p:nvSpPr>
        <p:spPr>
          <a:noFill/>
        </p:spPr>
        <p:txBody>
          <a:bodyPr/>
          <a:lstStyle/>
          <a:p>
            <a:r>
              <a:rPr lang="en-US" dirty="0" smtClean="0"/>
              <a:t>Rome  6-8/09/2011</a:t>
            </a:r>
          </a:p>
        </p:txBody>
      </p:sp>
      <p:sp>
        <p:nvSpPr>
          <p:cNvPr id="24581"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pic>
        <p:nvPicPr>
          <p:cNvPr id="16386" name="Picture 2" descr="http://t3.gstatic.com/images?q=tbn:ANd9GcSCVTBYOZWXz1iXcLgBl96D2otlTa1azathPLP210GtlF5aVAdDDdHpWRuY">
            <a:hlinkClick r:id="rId3"/>
          </p:cNvPr>
          <p:cNvPicPr>
            <a:picLocks noChangeAspect="1" noChangeArrowheads="1"/>
          </p:cNvPicPr>
          <p:nvPr/>
        </p:nvPicPr>
        <p:blipFill>
          <a:blip r:embed="rId4"/>
          <a:srcRect/>
          <a:stretch>
            <a:fillRect/>
          </a:stretch>
        </p:blipFill>
        <p:spPr bwMode="auto">
          <a:xfrm>
            <a:off x="3143240" y="4357694"/>
            <a:ext cx="2643206" cy="792962"/>
          </a:xfrm>
          <a:prstGeom prst="rect">
            <a:avLst/>
          </a:prstGeom>
          <a:noFill/>
        </p:spPr>
      </p:pic>
      <p:pic>
        <p:nvPicPr>
          <p:cNvPr id="16388" name="Picture 4" descr="http://t3.gstatic.com/images?q=tbn:ANd9GcSCVTBYOZWXz1iXcLgBl96D2otlTa1azathPLP210GtlF5aVAdDDdHpWRuY">
            <a:hlinkClick r:id="rId3"/>
          </p:cNvPr>
          <p:cNvPicPr>
            <a:picLocks noChangeAspect="1" noChangeArrowheads="1"/>
          </p:cNvPicPr>
          <p:nvPr/>
        </p:nvPicPr>
        <p:blipFill>
          <a:blip r:embed="rId4"/>
          <a:srcRect/>
          <a:stretch>
            <a:fillRect/>
          </a:stretch>
        </p:blipFill>
        <p:spPr bwMode="auto">
          <a:xfrm>
            <a:off x="4857752" y="4929198"/>
            <a:ext cx="2643206" cy="79296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8"/>
          <p:cNvSpPr>
            <a:spLocks noChangeArrowheads="1"/>
          </p:cNvSpPr>
          <p:nvPr/>
        </p:nvSpPr>
        <p:spPr bwMode="auto">
          <a:xfrm rot="20173505">
            <a:off x="7248402" y="2867425"/>
            <a:ext cx="1723235" cy="1217840"/>
          </a:xfrm>
          <a:prstGeom prst="star8">
            <a:avLst>
              <a:gd name="adj" fmla="val 38250"/>
            </a:avLst>
          </a:prstGeom>
          <a:solidFill>
            <a:srgbClr val="FFCC00"/>
          </a:solidFill>
          <a:ln w="9525">
            <a:solidFill>
              <a:schemeClr val="tx1"/>
            </a:solidFill>
            <a:miter lim="800000"/>
            <a:headEnd/>
            <a:tailEnd/>
          </a:ln>
        </p:spPr>
        <p:txBody>
          <a:bodyPr wrap="none" anchor="ctr"/>
          <a:lstStyle/>
          <a:p>
            <a:pPr algn="ctr"/>
            <a:r>
              <a:rPr lang="it-IT" sz="2000" b="1">
                <a:latin typeface="Arial Rounded MT Bold" pitchFamily="34" charset="0"/>
              </a:rPr>
              <a:t>ICT</a:t>
            </a:r>
            <a:endParaRPr lang="en-US" sz="2000" b="1">
              <a:latin typeface="Arial Rounded MT Bold" pitchFamily="34" charset="0"/>
            </a:endParaRPr>
          </a:p>
        </p:txBody>
      </p:sp>
      <p:sp>
        <p:nvSpPr>
          <p:cNvPr id="25602" name="4 - Θέση αριθμού διαφάνειας"/>
          <p:cNvSpPr>
            <a:spLocks noGrp="1"/>
          </p:cNvSpPr>
          <p:nvPr>
            <p:ph type="sldNum" sz="quarter" idx="11"/>
          </p:nvPr>
        </p:nvSpPr>
        <p:spPr>
          <a:noFill/>
        </p:spPr>
        <p:txBody>
          <a:bodyPr/>
          <a:lstStyle/>
          <a:p>
            <a:fld id="{4AB709C3-C5D1-423F-A3A8-CC89BF9A21A0}" type="slidenum">
              <a:rPr lang="en-GB" smtClean="0"/>
              <a:pPr/>
              <a:t>16</a:t>
            </a:fld>
            <a:endParaRPr lang="en-GB" smtClean="0"/>
          </a:p>
        </p:txBody>
      </p:sp>
      <p:sp>
        <p:nvSpPr>
          <p:cNvPr id="163842" name="Rectangle 2"/>
          <p:cNvSpPr>
            <a:spLocks noGrp="1" noChangeArrowheads="1"/>
          </p:cNvSpPr>
          <p:nvPr>
            <p:ph type="title"/>
          </p:nvPr>
        </p:nvSpPr>
        <p:spPr/>
        <p:txBody>
          <a:bodyPr/>
          <a:lstStyle/>
          <a:p>
            <a:pPr eaLnBrk="1" hangingPunct="1">
              <a:defRPr/>
            </a:pPr>
            <a:r>
              <a:rPr lang="en-US" sz="2400" i="1" dirty="0" err="1" smtClean="0"/>
              <a:t>Emsland</a:t>
            </a:r>
            <a:r>
              <a:rPr lang="en-US" sz="2400" i="1" dirty="0" smtClean="0"/>
              <a:t> paradigm</a:t>
            </a:r>
            <a:endParaRPr lang="el-GR" sz="2400" i="1" dirty="0" smtClean="0"/>
          </a:p>
        </p:txBody>
      </p:sp>
      <p:sp>
        <p:nvSpPr>
          <p:cNvPr id="25604" name="Rectangle 3"/>
          <p:cNvSpPr>
            <a:spLocks noGrp="1" noChangeArrowheads="1"/>
          </p:cNvSpPr>
          <p:nvPr>
            <p:ph type="body" idx="1"/>
          </p:nvPr>
        </p:nvSpPr>
        <p:spPr>
          <a:xfrm>
            <a:off x="1000100" y="857232"/>
            <a:ext cx="7786690" cy="5214974"/>
          </a:xfrm>
        </p:spPr>
        <p:txBody>
          <a:bodyPr/>
          <a:lstStyle/>
          <a:p>
            <a:pPr eaLnBrk="1" hangingPunct="1">
              <a:lnSpc>
                <a:spcPct val="150000"/>
              </a:lnSpc>
            </a:pPr>
            <a:r>
              <a:rPr lang="en-GB" sz="1800" kern="1200" dirty="0" smtClean="0">
                <a:solidFill>
                  <a:srgbClr val="006666"/>
                </a:solidFill>
              </a:rPr>
              <a:t>Assumptions for the project: Private households emit around 160 million tonnes of the greenhouse gas carbon dioxide into the atmosphere every year </a:t>
            </a:r>
          </a:p>
          <a:p>
            <a:pPr eaLnBrk="1" hangingPunct="1">
              <a:lnSpc>
                <a:spcPct val="150000"/>
              </a:lnSpc>
            </a:pPr>
            <a:r>
              <a:rPr lang="en-GB" sz="1800" kern="1200" dirty="0" smtClean="0">
                <a:solidFill>
                  <a:srgbClr val="006666"/>
                </a:solidFill>
              </a:rPr>
              <a:t>In 2006 EWE and the district of </a:t>
            </a:r>
            <a:r>
              <a:rPr lang="en-GB" sz="1800" kern="1200" dirty="0" err="1" smtClean="0">
                <a:solidFill>
                  <a:srgbClr val="006666"/>
                </a:solidFill>
              </a:rPr>
              <a:t>Emsland</a:t>
            </a:r>
            <a:r>
              <a:rPr lang="en-GB" sz="1800" kern="1200" dirty="0" smtClean="0">
                <a:solidFill>
                  <a:srgbClr val="006666"/>
                </a:solidFill>
              </a:rPr>
              <a:t> launched a pilot project to allow private households to trade CO2 reduction certificates in the future. </a:t>
            </a:r>
          </a:p>
          <a:p>
            <a:pPr eaLnBrk="1" hangingPunct="1">
              <a:lnSpc>
                <a:spcPct val="150000"/>
              </a:lnSpc>
            </a:pPr>
            <a:r>
              <a:rPr lang="en-GB" sz="1800" b="1" kern="1200" dirty="0" smtClean="0">
                <a:solidFill>
                  <a:srgbClr val="006666"/>
                </a:solidFill>
              </a:rPr>
              <a:t>Four years project  on 150 homeowners </a:t>
            </a:r>
          </a:p>
          <a:p>
            <a:pPr eaLnBrk="1" hangingPunct="1">
              <a:lnSpc>
                <a:spcPct val="150000"/>
              </a:lnSpc>
            </a:pPr>
            <a:r>
              <a:rPr lang="en-GB" sz="1800" kern="1200" dirty="0" smtClean="0">
                <a:solidFill>
                  <a:srgbClr val="006666"/>
                </a:solidFill>
              </a:rPr>
              <a:t>Participants are given CO2 credits for emissions which they manage to reduce via energy efficiency measures</a:t>
            </a:r>
          </a:p>
          <a:p>
            <a:pPr eaLnBrk="1" hangingPunct="1">
              <a:lnSpc>
                <a:spcPct val="150000"/>
              </a:lnSpc>
            </a:pPr>
            <a:r>
              <a:rPr lang="en-GB" sz="1800" kern="1200" dirty="0" smtClean="0">
                <a:solidFill>
                  <a:srgbClr val="006666"/>
                </a:solidFill>
              </a:rPr>
              <a:t>This project can establish an important basis for evaluating CO2 reduction certificates in private households and send a clear message about the importance of climate protection</a:t>
            </a:r>
            <a:r>
              <a:rPr lang="en-GB" sz="1800" dirty="0" smtClean="0"/>
              <a:t>.</a:t>
            </a:r>
            <a:endParaRPr lang="el-GR" sz="1800" dirty="0" smtClean="0"/>
          </a:p>
        </p:txBody>
      </p:sp>
      <p:sp>
        <p:nvSpPr>
          <p:cNvPr id="25605" name="3 - Θέση ημερομηνίας"/>
          <p:cNvSpPr>
            <a:spLocks noGrp="1"/>
          </p:cNvSpPr>
          <p:nvPr>
            <p:ph type="dt" sz="quarter" idx="10"/>
          </p:nvPr>
        </p:nvSpPr>
        <p:spPr>
          <a:noFill/>
        </p:spPr>
        <p:txBody>
          <a:bodyPr/>
          <a:lstStyle/>
          <a:p>
            <a:r>
              <a:rPr lang="en-GB" dirty="0" smtClean="0"/>
              <a:t>Rome  6-8/09/2011</a:t>
            </a:r>
          </a:p>
        </p:txBody>
      </p:sp>
      <p:sp>
        <p:nvSpPr>
          <p:cNvPr id="25606"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l="22266" t="29062" r="20312" b="10000"/>
          <a:stretch>
            <a:fillRect/>
          </a:stretch>
        </p:blipFill>
        <p:spPr bwMode="auto">
          <a:xfrm>
            <a:off x="5181973" y="3714752"/>
            <a:ext cx="3769712" cy="2500306"/>
          </a:xfrm>
          <a:prstGeom prst="rect">
            <a:avLst/>
          </a:prstGeom>
          <a:noFill/>
          <a:ln w="9525">
            <a:noFill/>
            <a:miter lim="800000"/>
            <a:headEnd/>
            <a:tailEnd/>
          </a:ln>
          <a:effectLst/>
        </p:spPr>
      </p:pic>
      <p:sp>
        <p:nvSpPr>
          <p:cNvPr id="26625" name="AutoShape 8"/>
          <p:cNvSpPr>
            <a:spLocks noChangeArrowheads="1"/>
          </p:cNvSpPr>
          <p:nvPr/>
        </p:nvSpPr>
        <p:spPr bwMode="auto">
          <a:xfrm rot="19352030">
            <a:off x="12423" y="1845354"/>
            <a:ext cx="1392709" cy="1452778"/>
          </a:xfrm>
          <a:prstGeom prst="star16">
            <a:avLst>
              <a:gd name="adj" fmla="val 37500"/>
            </a:avLst>
          </a:prstGeom>
          <a:solidFill>
            <a:srgbClr val="FFCC00"/>
          </a:solidFill>
          <a:ln w="9525">
            <a:solidFill>
              <a:schemeClr val="tx1"/>
            </a:solidFill>
            <a:miter lim="800000"/>
            <a:headEnd/>
            <a:tailEnd/>
          </a:ln>
        </p:spPr>
        <p:txBody>
          <a:bodyPr wrap="none" anchor="ctr"/>
          <a:lstStyle/>
          <a:p>
            <a:pPr algn="ctr"/>
            <a:r>
              <a:rPr lang="it-IT" b="1" dirty="0">
                <a:latin typeface="Arial Rounded MT Bold" pitchFamily="34" charset="0"/>
              </a:rPr>
              <a:t>More ICT</a:t>
            </a:r>
            <a:r>
              <a:rPr lang="it-IT" sz="2400" b="1" dirty="0">
                <a:latin typeface="Arial Rounded MT Bold" pitchFamily="34" charset="0"/>
              </a:rPr>
              <a:t>!</a:t>
            </a:r>
            <a:endParaRPr lang="en-US" sz="2400" b="1" dirty="0">
              <a:latin typeface="Arial Rounded MT Bold" pitchFamily="34" charset="0"/>
            </a:endParaRPr>
          </a:p>
        </p:txBody>
      </p:sp>
      <p:sp>
        <p:nvSpPr>
          <p:cNvPr id="26626" name="4 - Θέση αριθμού διαφάνειας"/>
          <p:cNvSpPr>
            <a:spLocks noGrp="1"/>
          </p:cNvSpPr>
          <p:nvPr>
            <p:ph type="sldNum" sz="quarter" idx="11"/>
          </p:nvPr>
        </p:nvSpPr>
        <p:spPr>
          <a:noFill/>
        </p:spPr>
        <p:txBody>
          <a:bodyPr/>
          <a:lstStyle/>
          <a:p>
            <a:fld id="{F475BE0A-3BC3-4473-AA42-7AAFF7379836}" type="slidenum">
              <a:rPr lang="en-GB" smtClean="0"/>
              <a:pPr/>
              <a:t>17</a:t>
            </a:fld>
            <a:endParaRPr lang="en-GB" smtClean="0"/>
          </a:p>
        </p:txBody>
      </p:sp>
      <p:sp>
        <p:nvSpPr>
          <p:cNvPr id="26627" name="Rectangle 3"/>
          <p:cNvSpPr>
            <a:spLocks noGrp="1" noChangeArrowheads="1"/>
          </p:cNvSpPr>
          <p:nvPr>
            <p:ph type="body" idx="1"/>
          </p:nvPr>
        </p:nvSpPr>
        <p:spPr>
          <a:xfrm>
            <a:off x="714348" y="785794"/>
            <a:ext cx="8429652" cy="928694"/>
          </a:xfrm>
        </p:spPr>
        <p:txBody>
          <a:bodyPr/>
          <a:lstStyle/>
          <a:p>
            <a:pPr marL="0" indent="0" algn="ctr" eaLnBrk="1" hangingPunct="1">
              <a:lnSpc>
                <a:spcPct val="110000"/>
              </a:lnSpc>
              <a:buFont typeface="Wingdings" pitchFamily="2" charset="2"/>
              <a:buNone/>
            </a:pPr>
            <a:r>
              <a:rPr lang="en-GB" sz="1800" kern="1200" dirty="0" smtClean="0">
                <a:solidFill>
                  <a:srgbClr val="006666"/>
                </a:solidFill>
              </a:rPr>
              <a:t>The residential area accounts for the largest part of CO2 emissions </a:t>
            </a:r>
          </a:p>
          <a:p>
            <a:pPr marL="0" indent="0" algn="ctr" eaLnBrk="1" hangingPunct="1">
              <a:lnSpc>
                <a:spcPct val="110000"/>
              </a:lnSpc>
              <a:buFont typeface="Wingdings" pitchFamily="2" charset="2"/>
              <a:buNone/>
            </a:pPr>
            <a:r>
              <a:rPr lang="en-GB" sz="1800" kern="1200" dirty="0" smtClean="0">
                <a:solidFill>
                  <a:srgbClr val="006666"/>
                </a:solidFill>
              </a:rPr>
              <a:t>(about 35% of the energy production of power stations is consumed by households) </a:t>
            </a:r>
          </a:p>
        </p:txBody>
      </p:sp>
      <p:sp>
        <p:nvSpPr>
          <p:cNvPr id="160772" name="Rectangle 4"/>
          <p:cNvSpPr>
            <a:spLocks noGrp="1" noChangeArrowheads="1"/>
          </p:cNvSpPr>
          <p:nvPr>
            <p:ph type="title"/>
          </p:nvPr>
        </p:nvSpPr>
        <p:spPr>
          <a:xfrm>
            <a:off x="1285852" y="0"/>
            <a:ext cx="7312025" cy="777875"/>
          </a:xfrm>
        </p:spPr>
        <p:txBody>
          <a:bodyPr/>
          <a:lstStyle/>
          <a:p>
            <a:pPr eaLnBrk="1" hangingPunct="1">
              <a:defRPr/>
            </a:pPr>
            <a:r>
              <a:rPr lang="en-US" sz="2400" i="1" dirty="0" smtClean="0"/>
              <a:t>Other efforts on the same direction</a:t>
            </a:r>
            <a:endParaRPr lang="el-GR" sz="2400" i="1" dirty="0" smtClean="0"/>
          </a:p>
        </p:txBody>
      </p:sp>
      <p:sp>
        <p:nvSpPr>
          <p:cNvPr id="26629" name="3 - Θέση ημερομηνίας"/>
          <p:cNvSpPr>
            <a:spLocks noGrp="1"/>
          </p:cNvSpPr>
          <p:nvPr>
            <p:ph type="dt" sz="quarter" idx="10"/>
          </p:nvPr>
        </p:nvSpPr>
        <p:spPr>
          <a:noFill/>
        </p:spPr>
        <p:txBody>
          <a:bodyPr/>
          <a:lstStyle/>
          <a:p>
            <a:r>
              <a:rPr lang="en-GB" dirty="0" smtClean="0"/>
              <a:t>Rome  6-8/09/2011</a:t>
            </a:r>
          </a:p>
        </p:txBody>
      </p:sp>
      <p:sp>
        <p:nvSpPr>
          <p:cNvPr id="26630"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
        <p:nvSpPr>
          <p:cNvPr id="9" name="8 - Ορθογώνιο"/>
          <p:cNvSpPr/>
          <p:nvPr/>
        </p:nvSpPr>
        <p:spPr>
          <a:xfrm>
            <a:off x="1285852" y="2500306"/>
            <a:ext cx="4214842" cy="1200329"/>
          </a:xfrm>
          <a:prstGeom prst="rect">
            <a:avLst/>
          </a:prstGeom>
        </p:spPr>
        <p:txBody>
          <a:bodyPr wrap="square">
            <a:spAutoFit/>
          </a:bodyPr>
          <a:lstStyle/>
          <a:p>
            <a:pPr marL="0" indent="0" eaLnBrk="1" hangingPunct="1"/>
            <a:r>
              <a:rPr lang="en-GB" dirty="0" smtClean="0">
                <a:solidFill>
                  <a:srgbClr val="006666"/>
                </a:solidFill>
              </a:rPr>
              <a:t>Where </a:t>
            </a:r>
            <a:r>
              <a:rPr lang="en-GB" dirty="0" smtClean="0">
                <a:solidFill>
                  <a:srgbClr val="006666"/>
                </a:solidFill>
                <a:sym typeface="Wingdings" pitchFamily="2" charset="2"/>
              </a:rPr>
              <a:t> </a:t>
            </a:r>
            <a:r>
              <a:rPr lang="en-GB" dirty="0" smtClean="0">
                <a:solidFill>
                  <a:srgbClr val="006666"/>
                </a:solidFill>
              </a:rPr>
              <a:t>In the Karlsruhe-Stuttgart region, densely populated / big manufacturing and high-tech hub </a:t>
            </a:r>
          </a:p>
          <a:p>
            <a:pPr marL="0" indent="0" eaLnBrk="1" hangingPunct="1"/>
            <a:endParaRPr lang="en-GB" dirty="0" smtClean="0">
              <a:solidFill>
                <a:srgbClr val="006666"/>
              </a:solidFill>
            </a:endParaRPr>
          </a:p>
        </p:txBody>
      </p:sp>
      <p:sp>
        <p:nvSpPr>
          <p:cNvPr id="10" name="9 - Ορθογώνιο"/>
          <p:cNvSpPr/>
          <p:nvPr/>
        </p:nvSpPr>
        <p:spPr>
          <a:xfrm>
            <a:off x="5143504" y="2500306"/>
            <a:ext cx="4143372" cy="646331"/>
          </a:xfrm>
          <a:prstGeom prst="rect">
            <a:avLst/>
          </a:prstGeom>
        </p:spPr>
        <p:txBody>
          <a:bodyPr wrap="square">
            <a:spAutoFit/>
          </a:bodyPr>
          <a:lstStyle/>
          <a:p>
            <a:pPr marL="0" indent="0" eaLnBrk="1" hangingPunct="1"/>
            <a:r>
              <a:rPr lang="en-GB" dirty="0" smtClean="0">
                <a:solidFill>
                  <a:srgbClr val="006666"/>
                </a:solidFill>
              </a:rPr>
              <a:t>Objectives </a:t>
            </a:r>
            <a:r>
              <a:rPr lang="en-GB" dirty="0" smtClean="0">
                <a:solidFill>
                  <a:srgbClr val="006666"/>
                </a:solidFill>
                <a:sym typeface="Wingdings" pitchFamily="2" charset="2"/>
              </a:rPr>
              <a:t></a:t>
            </a:r>
            <a:r>
              <a:rPr lang="en-GB" dirty="0" smtClean="0">
                <a:solidFill>
                  <a:srgbClr val="006666"/>
                </a:solidFill>
              </a:rPr>
              <a:t> optimized and sustainable power network (zero CO2)</a:t>
            </a:r>
            <a:r>
              <a:rPr lang="el-GR" dirty="0" smtClean="0">
                <a:solidFill>
                  <a:srgbClr val="006666"/>
                </a:solidFill>
              </a:rPr>
              <a:t> </a:t>
            </a:r>
            <a:endParaRPr lang="it-IT" dirty="0" smtClean="0">
              <a:solidFill>
                <a:srgbClr val="006666"/>
              </a:solidFill>
            </a:endParaRPr>
          </a:p>
        </p:txBody>
      </p:sp>
      <p:sp>
        <p:nvSpPr>
          <p:cNvPr id="11" name="10 - Ορθογώνιο"/>
          <p:cNvSpPr/>
          <p:nvPr/>
        </p:nvSpPr>
        <p:spPr>
          <a:xfrm>
            <a:off x="1285852" y="3714752"/>
            <a:ext cx="4429156" cy="2308324"/>
          </a:xfrm>
          <a:prstGeom prst="rect">
            <a:avLst/>
          </a:prstGeom>
        </p:spPr>
        <p:txBody>
          <a:bodyPr wrap="square">
            <a:spAutoFit/>
          </a:bodyPr>
          <a:lstStyle/>
          <a:p>
            <a:pPr marL="0" indent="0" eaLnBrk="1" hangingPunct="1"/>
            <a:r>
              <a:rPr lang="en-US" dirty="0" smtClean="0">
                <a:solidFill>
                  <a:srgbClr val="006666"/>
                </a:solidFill>
              </a:rPr>
              <a:t>Consumers will </a:t>
            </a:r>
            <a:r>
              <a:rPr lang="en-US" dirty="0" smtClean="0">
                <a:solidFill>
                  <a:srgbClr val="006666"/>
                </a:solidFill>
                <a:sym typeface="Wingdings" pitchFamily="2" charset="2"/>
              </a:rPr>
              <a:t></a:t>
            </a:r>
          </a:p>
          <a:p>
            <a:pPr marL="0" indent="0" eaLnBrk="1" hangingPunct="1">
              <a:buFont typeface="Arial" pitchFamily="34" charset="0"/>
              <a:buChar char="•"/>
            </a:pPr>
            <a:r>
              <a:rPr lang="en-US" dirty="0" smtClean="0">
                <a:solidFill>
                  <a:srgbClr val="006666"/>
                </a:solidFill>
              </a:rPr>
              <a:t>be able to monitor their energy consumption and CO2 footprint</a:t>
            </a:r>
          </a:p>
          <a:p>
            <a:pPr marL="0" indent="0" eaLnBrk="1" hangingPunct="1">
              <a:buFont typeface="Arial" pitchFamily="34" charset="0"/>
              <a:buChar char="•"/>
            </a:pPr>
            <a:r>
              <a:rPr lang="en-US" dirty="0" smtClean="0">
                <a:solidFill>
                  <a:srgbClr val="006666"/>
                </a:solidFill>
              </a:rPr>
              <a:t>adapt consumption according to </a:t>
            </a:r>
          </a:p>
          <a:p>
            <a:pPr marL="0" indent="0" eaLnBrk="1" hangingPunct="1"/>
            <a:r>
              <a:rPr lang="en-US" dirty="0" smtClean="0">
                <a:solidFill>
                  <a:srgbClr val="006666"/>
                </a:solidFill>
              </a:rPr>
              <a:t>price and availability</a:t>
            </a:r>
          </a:p>
          <a:p>
            <a:pPr marL="0" indent="0" eaLnBrk="1" hangingPunct="1">
              <a:buFont typeface="Arial" pitchFamily="34" charset="0"/>
              <a:buChar char="•"/>
            </a:pPr>
            <a:r>
              <a:rPr lang="en-US" dirty="0" smtClean="0">
                <a:solidFill>
                  <a:srgbClr val="006666"/>
                </a:solidFill>
              </a:rPr>
              <a:t>sell surplus power from their own generators to the grid when price conditions are most favorable. </a:t>
            </a:r>
            <a:endParaRPr lang="en-GB" dirty="0" smtClean="0">
              <a:solidFill>
                <a:srgbClr val="006666"/>
              </a:solidFill>
            </a:endParaRPr>
          </a:p>
        </p:txBody>
      </p:sp>
      <p:sp>
        <p:nvSpPr>
          <p:cNvPr id="12" name="11 - Ορθογώνιο"/>
          <p:cNvSpPr/>
          <p:nvPr/>
        </p:nvSpPr>
        <p:spPr>
          <a:xfrm>
            <a:off x="1357290" y="2000240"/>
            <a:ext cx="7072362" cy="397032"/>
          </a:xfrm>
          <a:prstGeom prst="rect">
            <a:avLst/>
          </a:prstGeom>
        </p:spPr>
        <p:txBody>
          <a:bodyPr wrap="square">
            <a:spAutoFit/>
          </a:bodyPr>
          <a:lstStyle/>
          <a:p>
            <a:pPr marL="0" indent="0" eaLnBrk="1" hangingPunct="1">
              <a:lnSpc>
                <a:spcPct val="110000"/>
              </a:lnSpc>
              <a:buFont typeface="Wingdings" pitchFamily="2" charset="2"/>
              <a:buNone/>
            </a:pPr>
            <a:r>
              <a:rPr lang="en-GB" b="1" dirty="0" smtClean="0">
                <a:solidFill>
                  <a:srgbClr val="006666"/>
                </a:solidFill>
              </a:rPr>
              <a:t>MEREGIO project  (Minimum Emissions Region)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728" y="714356"/>
            <a:ext cx="7283450" cy="5286412"/>
          </a:xfrm>
        </p:spPr>
        <p:txBody>
          <a:bodyPr/>
          <a:lstStyle/>
          <a:p>
            <a:pPr marL="0" indent="0" eaLnBrk="1" hangingPunct="1">
              <a:buNone/>
            </a:pPr>
            <a:r>
              <a:rPr lang="en-GB" sz="1800" b="1" kern="1200" dirty="0" smtClean="0">
                <a:solidFill>
                  <a:srgbClr val="006666"/>
                </a:solidFill>
                <a:sym typeface="Wingdings" pitchFamily="2" charset="2"/>
              </a:rPr>
              <a:t>AIM project</a:t>
            </a:r>
          </a:p>
          <a:p>
            <a:pPr marL="0" indent="0" eaLnBrk="1" hangingPunct="1"/>
            <a:r>
              <a:rPr lang="en-GB" sz="1800" kern="1200" dirty="0" smtClean="0">
                <a:solidFill>
                  <a:srgbClr val="006666"/>
                </a:solidFill>
                <a:sym typeface="Wingdings" pitchFamily="2" charset="2"/>
              </a:rPr>
              <a:t>How to enable CO2 control mechanisms for households </a:t>
            </a:r>
          </a:p>
          <a:p>
            <a:pPr marL="0" indent="0" eaLnBrk="1" hangingPunct="1"/>
            <a:r>
              <a:rPr lang="en-GB" sz="1800" kern="1200" dirty="0" smtClean="0">
                <a:solidFill>
                  <a:srgbClr val="006666"/>
                </a:solidFill>
                <a:sym typeface="Wingdings" pitchFamily="2" charset="2"/>
              </a:rPr>
              <a:t>Massive installation of smart metering devices could solve the problem (but extra energy use) </a:t>
            </a:r>
          </a:p>
          <a:p>
            <a:pPr marL="0" indent="0" eaLnBrk="1" hangingPunct="1"/>
            <a:r>
              <a:rPr lang="en-GB" sz="1800" kern="1200" dirty="0" smtClean="0">
                <a:solidFill>
                  <a:srgbClr val="006666"/>
                </a:solidFill>
                <a:sym typeface="Wingdings" pitchFamily="2" charset="2"/>
              </a:rPr>
              <a:t>An alternative? The automated calibration of energy consumption</a:t>
            </a:r>
          </a:p>
          <a:p>
            <a:pPr marL="0" indent="0" eaLnBrk="1" hangingPunct="1">
              <a:lnSpc>
                <a:spcPct val="120000"/>
              </a:lnSpc>
              <a:buNone/>
            </a:pPr>
            <a:endParaRPr lang="en-GB" sz="1800" b="1" kern="1200" dirty="0" smtClean="0">
              <a:solidFill>
                <a:srgbClr val="006666"/>
              </a:solidFill>
              <a:sym typeface="Wingdings" pitchFamily="2" charset="2"/>
            </a:endParaRPr>
          </a:p>
          <a:p>
            <a:pPr marL="0" indent="0" eaLnBrk="1" hangingPunct="1">
              <a:lnSpc>
                <a:spcPct val="120000"/>
              </a:lnSpc>
              <a:buNone/>
            </a:pPr>
            <a:r>
              <a:rPr lang="en-GB" sz="1800" b="1" kern="1200" dirty="0" smtClean="0">
                <a:solidFill>
                  <a:srgbClr val="006666"/>
                </a:solidFill>
                <a:sym typeface="Wingdings" pitchFamily="2" charset="2"/>
              </a:rPr>
              <a:t>DEHEMS project</a:t>
            </a:r>
          </a:p>
          <a:p>
            <a:pPr marL="0" indent="0" eaLnBrk="1" hangingPunct="1">
              <a:lnSpc>
                <a:spcPct val="120000"/>
              </a:lnSpc>
            </a:pPr>
            <a:r>
              <a:rPr lang="en-GB" sz="1800" kern="1200" dirty="0" smtClean="0">
                <a:solidFill>
                  <a:srgbClr val="006666"/>
                </a:solidFill>
                <a:sym typeface="Wingdings" pitchFamily="2" charset="2"/>
              </a:rPr>
              <a:t> How technology can improve domestic energy efficiency.  </a:t>
            </a:r>
            <a:endParaRPr lang="en-US" sz="1800" kern="1200" dirty="0" smtClean="0">
              <a:solidFill>
                <a:srgbClr val="006666"/>
              </a:solidFill>
              <a:sym typeface="Wingdings" pitchFamily="2" charset="2"/>
            </a:endParaRPr>
          </a:p>
          <a:p>
            <a:pPr marL="0" indent="0" eaLnBrk="1" hangingPunct="1">
              <a:lnSpc>
                <a:spcPct val="120000"/>
              </a:lnSpc>
              <a:buNone/>
            </a:pPr>
            <a:endParaRPr lang="en-US" sz="1800" b="1" kern="1200" dirty="0" smtClean="0">
              <a:solidFill>
                <a:srgbClr val="006666"/>
              </a:solidFill>
              <a:sym typeface="Wingdings" pitchFamily="2" charset="2"/>
            </a:endParaRPr>
          </a:p>
          <a:p>
            <a:pPr marL="0" indent="0" eaLnBrk="1" hangingPunct="1">
              <a:lnSpc>
                <a:spcPct val="120000"/>
              </a:lnSpc>
              <a:buNone/>
            </a:pPr>
            <a:r>
              <a:rPr lang="en-US" sz="1800" b="1" kern="1200" dirty="0" smtClean="0">
                <a:solidFill>
                  <a:srgbClr val="006666"/>
                </a:solidFill>
                <a:sym typeface="Wingdings" pitchFamily="2" charset="2"/>
              </a:rPr>
              <a:t>Companies in the sector</a:t>
            </a:r>
          </a:p>
          <a:p>
            <a:pPr marL="0" indent="0" eaLnBrk="1" hangingPunct="1">
              <a:lnSpc>
                <a:spcPct val="120000"/>
              </a:lnSpc>
            </a:pPr>
            <a:r>
              <a:rPr lang="en-US" sz="1800" kern="1200" dirty="0" err="1" smtClean="0">
                <a:solidFill>
                  <a:srgbClr val="006666"/>
                </a:solidFill>
                <a:sym typeface="Wingdings" pitchFamily="2" charset="2"/>
              </a:rPr>
              <a:t>TechniData</a:t>
            </a:r>
            <a:r>
              <a:rPr lang="en-US" sz="1800" kern="1200" dirty="0" smtClean="0">
                <a:solidFill>
                  <a:srgbClr val="006666"/>
                </a:solidFill>
                <a:sym typeface="Wingdings" pitchFamily="2" charset="2"/>
              </a:rPr>
              <a:t> Environmental Performance Solutions (EP)  business compliance management which covers all regulatory requirements in the environmental domain</a:t>
            </a:r>
            <a:endParaRPr lang="en-GB" sz="1800" kern="1200" dirty="0" smtClean="0">
              <a:solidFill>
                <a:srgbClr val="006666"/>
              </a:solidFill>
              <a:sym typeface="Wingdings" pitchFamily="2" charset="2"/>
            </a:endParaRPr>
          </a:p>
          <a:p>
            <a:pPr marL="0" indent="0" eaLnBrk="1" hangingPunct="1">
              <a:lnSpc>
                <a:spcPct val="120000"/>
              </a:lnSpc>
            </a:pPr>
            <a:r>
              <a:rPr lang="en-US" sz="1800" kern="1200" dirty="0" smtClean="0">
                <a:solidFill>
                  <a:srgbClr val="006666"/>
                </a:solidFill>
                <a:sym typeface="Wingdings" pitchFamily="2" charset="2"/>
              </a:rPr>
              <a:t>SAP  software solutions</a:t>
            </a:r>
            <a:r>
              <a:rPr lang="en-GB" sz="1800" kern="1200" dirty="0" smtClean="0">
                <a:solidFill>
                  <a:srgbClr val="006666"/>
                </a:solidFill>
                <a:sym typeface="Wingdings" pitchFamily="2" charset="2"/>
              </a:rPr>
              <a:t> </a:t>
            </a:r>
            <a:r>
              <a:rPr lang="en-US" sz="1800" kern="1200" dirty="0" smtClean="0">
                <a:solidFill>
                  <a:srgbClr val="006666"/>
                </a:solidFill>
                <a:sym typeface="Wingdings" pitchFamily="2" charset="2"/>
              </a:rPr>
              <a:t>to track, measure, and comply with emissions requirements</a:t>
            </a:r>
          </a:p>
          <a:p>
            <a:endParaRPr lang="el-GR" sz="1800" dirty="0"/>
          </a:p>
        </p:txBody>
      </p:sp>
      <p:sp>
        <p:nvSpPr>
          <p:cNvPr id="5" name="4 - Θέση αριθμού διαφάνειας"/>
          <p:cNvSpPr>
            <a:spLocks noGrp="1"/>
          </p:cNvSpPr>
          <p:nvPr>
            <p:ph type="sldNum" sz="quarter" idx="11"/>
          </p:nvPr>
        </p:nvSpPr>
        <p:spPr/>
        <p:txBody>
          <a:bodyPr/>
          <a:lstStyle/>
          <a:p>
            <a:pPr>
              <a:defRPr/>
            </a:pPr>
            <a:fld id="{5455EAD2-5743-45B3-98C9-8D8BB68FCAAB}" type="slidenum">
              <a:rPr lang="en-GB" smtClean="0"/>
              <a:pPr>
                <a:defRPr/>
              </a:pPr>
              <a:t>18</a:t>
            </a:fld>
            <a:endParaRPr lang="en-GB"/>
          </a:p>
        </p:txBody>
      </p:sp>
      <p:sp>
        <p:nvSpPr>
          <p:cNvPr id="7" name="3 - Θέση ημερομηνίας"/>
          <p:cNvSpPr>
            <a:spLocks noGrp="1"/>
          </p:cNvSpPr>
          <p:nvPr>
            <p:ph type="dt" sz="quarter" idx="10"/>
          </p:nvPr>
        </p:nvSpPr>
        <p:spPr>
          <a:xfrm>
            <a:off x="1403350" y="6237288"/>
            <a:ext cx="2305050" cy="431800"/>
          </a:xfrm>
          <a:noFill/>
        </p:spPr>
        <p:txBody>
          <a:bodyPr/>
          <a:lstStyle/>
          <a:p>
            <a:r>
              <a:rPr lang="en-GB" dirty="0" smtClean="0"/>
              <a:t>Rome  6-8/09/2011</a:t>
            </a:r>
          </a:p>
        </p:txBody>
      </p:sp>
      <p:sp>
        <p:nvSpPr>
          <p:cNvPr id="8"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
        <p:nvSpPr>
          <p:cNvPr id="9" name="Rectangle 4"/>
          <p:cNvSpPr>
            <a:spLocks noGrp="1" noChangeArrowheads="1"/>
          </p:cNvSpPr>
          <p:nvPr>
            <p:ph type="title"/>
          </p:nvPr>
        </p:nvSpPr>
        <p:spPr>
          <a:xfrm>
            <a:off x="1285852" y="0"/>
            <a:ext cx="7312025" cy="777875"/>
          </a:xfrm>
        </p:spPr>
        <p:txBody>
          <a:bodyPr/>
          <a:lstStyle/>
          <a:p>
            <a:pPr eaLnBrk="1" hangingPunct="1">
              <a:defRPr/>
            </a:pPr>
            <a:r>
              <a:rPr lang="en-US" sz="2400" i="1" dirty="0" smtClean="0"/>
              <a:t>Other efforts on the same direction</a:t>
            </a:r>
            <a:endParaRPr lang="el-GR" sz="2400" i="1" dirty="0" smtClean="0"/>
          </a:p>
        </p:txBody>
      </p:sp>
      <p:sp>
        <p:nvSpPr>
          <p:cNvPr id="10" name="AutoShape 8"/>
          <p:cNvSpPr>
            <a:spLocks noChangeArrowheads="1"/>
          </p:cNvSpPr>
          <p:nvPr/>
        </p:nvSpPr>
        <p:spPr bwMode="auto">
          <a:xfrm rot="19278086">
            <a:off x="-69419" y="1724272"/>
            <a:ext cx="1707786" cy="1520347"/>
          </a:xfrm>
          <a:prstGeom prst="star16">
            <a:avLst>
              <a:gd name="adj" fmla="val 37500"/>
            </a:avLst>
          </a:prstGeom>
          <a:solidFill>
            <a:srgbClr val="FFCC00"/>
          </a:solidFill>
          <a:ln w="9525">
            <a:solidFill>
              <a:schemeClr val="tx1"/>
            </a:solidFill>
            <a:miter lim="800000"/>
            <a:headEnd/>
            <a:tailEnd/>
          </a:ln>
        </p:spPr>
        <p:txBody>
          <a:bodyPr wrap="none" anchor="ctr"/>
          <a:lstStyle/>
          <a:p>
            <a:pPr algn="ctr"/>
            <a:r>
              <a:rPr lang="it-IT" sz="2400" b="1" dirty="0">
                <a:latin typeface="Arial Rounded MT Bold" pitchFamily="34" charset="0"/>
              </a:rPr>
              <a:t>More ICT!</a:t>
            </a:r>
            <a:endParaRPr lang="en-US" sz="2400" b="1" dirty="0">
              <a:latin typeface="Arial Rounded MT Bold"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βιομηχανία,εμπόδια,ενδείξεις προειδοποίησης,οδοφράγματα,οικοδομή,προειδοποιήσεις,συγκοινωνία"/>
          <p:cNvPicPr>
            <a:picLocks noChangeAspect="1" noChangeArrowheads="1"/>
          </p:cNvPicPr>
          <p:nvPr/>
        </p:nvPicPr>
        <p:blipFill>
          <a:blip r:embed="rId3">
            <a:duotone>
              <a:schemeClr val="accent5">
                <a:shade val="45000"/>
                <a:satMod val="135000"/>
              </a:schemeClr>
              <a:prstClr val="white"/>
            </a:duotone>
          </a:blip>
          <a:srcRect t="21578" r="1929" b="23723"/>
          <a:stretch>
            <a:fillRect/>
          </a:stretch>
        </p:blipFill>
        <p:spPr bwMode="auto">
          <a:xfrm rot="1196739">
            <a:off x="6731203" y="1705774"/>
            <a:ext cx="2265237" cy="1263447"/>
          </a:xfrm>
          <a:prstGeom prst="rect">
            <a:avLst/>
          </a:prstGeom>
          <a:noFill/>
        </p:spPr>
      </p:pic>
      <p:pic>
        <p:nvPicPr>
          <p:cNvPr id="8194" name="Picture 2" descr="βιομηχανία,εμπόδια,ενδείξεις προειδοποίησης,οδοφράγματα,οικοδομή,προειδοποιήσεις,συγκοινωνία"/>
          <p:cNvPicPr>
            <a:picLocks noChangeAspect="1" noChangeArrowheads="1"/>
          </p:cNvPicPr>
          <p:nvPr/>
        </p:nvPicPr>
        <p:blipFill>
          <a:blip r:embed="rId3">
            <a:duotone>
              <a:schemeClr val="accent5">
                <a:shade val="45000"/>
                <a:satMod val="135000"/>
              </a:schemeClr>
              <a:prstClr val="white"/>
            </a:duotone>
          </a:blip>
          <a:srcRect t="19467" r="10658" b="7669"/>
          <a:stretch>
            <a:fillRect/>
          </a:stretch>
        </p:blipFill>
        <p:spPr bwMode="auto">
          <a:xfrm rot="1196739">
            <a:off x="6855214" y="2658934"/>
            <a:ext cx="2063617" cy="1683010"/>
          </a:xfrm>
          <a:prstGeom prst="rect">
            <a:avLst/>
          </a:prstGeom>
          <a:noFill/>
        </p:spPr>
      </p:pic>
      <p:sp>
        <p:nvSpPr>
          <p:cNvPr id="32769" name="4 - Θέση αριθμού διαφάνειας"/>
          <p:cNvSpPr>
            <a:spLocks noGrp="1"/>
          </p:cNvSpPr>
          <p:nvPr>
            <p:ph type="sldNum" sz="quarter" idx="11"/>
          </p:nvPr>
        </p:nvSpPr>
        <p:spPr>
          <a:noFill/>
        </p:spPr>
        <p:txBody>
          <a:bodyPr/>
          <a:lstStyle/>
          <a:p>
            <a:fld id="{29AEA0CA-BA14-41EC-A3D1-C4C4D6F27E99}" type="slidenum">
              <a:rPr lang="en-US" smtClean="0"/>
              <a:pPr/>
              <a:t>19</a:t>
            </a:fld>
            <a:endParaRPr lang="en-US" smtClean="0"/>
          </a:p>
        </p:txBody>
      </p:sp>
      <p:sp>
        <p:nvSpPr>
          <p:cNvPr id="136194" name="Rectangle 2"/>
          <p:cNvSpPr>
            <a:spLocks noGrp="1" noChangeArrowheads="1"/>
          </p:cNvSpPr>
          <p:nvPr>
            <p:ph type="title"/>
          </p:nvPr>
        </p:nvSpPr>
        <p:spPr>
          <a:xfrm>
            <a:off x="1857356" y="0"/>
            <a:ext cx="5976938" cy="642919"/>
          </a:xfrm>
        </p:spPr>
        <p:txBody>
          <a:bodyPr/>
          <a:lstStyle/>
          <a:p>
            <a:pPr eaLnBrk="1" hangingPunct="1">
              <a:defRPr/>
            </a:pPr>
            <a:r>
              <a:rPr lang="en-US" sz="2400" i="1" dirty="0" smtClean="0"/>
              <a:t>Barriers for the CO2 inclusion</a:t>
            </a:r>
          </a:p>
        </p:txBody>
      </p:sp>
      <p:sp>
        <p:nvSpPr>
          <p:cNvPr id="32771" name="Rectangle 4"/>
          <p:cNvSpPr>
            <a:spLocks noChangeArrowheads="1"/>
          </p:cNvSpPr>
          <p:nvPr/>
        </p:nvSpPr>
        <p:spPr bwMode="auto">
          <a:xfrm>
            <a:off x="1285852" y="785794"/>
            <a:ext cx="6072230" cy="5244513"/>
          </a:xfrm>
          <a:prstGeom prst="rect">
            <a:avLst/>
          </a:prstGeom>
          <a:noFill/>
          <a:ln w="9525" algn="ctr">
            <a:noFill/>
            <a:miter lim="800000"/>
            <a:headEnd/>
            <a:tailEnd/>
          </a:ln>
        </p:spPr>
        <p:txBody>
          <a:bodyPr wrap="square">
            <a:spAutoFit/>
          </a:bodyPr>
          <a:lstStyle/>
          <a:p>
            <a:pPr marL="342900" indent="-342900">
              <a:lnSpc>
                <a:spcPct val="150000"/>
              </a:lnSpc>
              <a:spcBef>
                <a:spcPct val="20000"/>
              </a:spcBef>
              <a:buClr>
                <a:srgbClr val="336699"/>
              </a:buClr>
            </a:pPr>
            <a:r>
              <a:rPr lang="en-US" b="1" dirty="0">
                <a:solidFill>
                  <a:srgbClr val="006666"/>
                </a:solidFill>
                <a:latin typeface="+mn-lt"/>
                <a:sym typeface="Wingdings" pitchFamily="2" charset="2"/>
              </a:rPr>
              <a:t>Standardized methodology </a:t>
            </a:r>
            <a:endParaRPr lang="en-US" b="1" dirty="0" smtClean="0">
              <a:solidFill>
                <a:srgbClr val="006666"/>
              </a:solidFill>
              <a:latin typeface="+mn-lt"/>
              <a:sym typeface="Wingdings" pitchFamily="2" charset="2"/>
            </a:endParaRPr>
          </a:p>
          <a:p>
            <a:pPr marL="342900" indent="-342900">
              <a:lnSpc>
                <a:spcPct val="150000"/>
              </a:lnSpc>
              <a:spcBef>
                <a:spcPct val="20000"/>
              </a:spcBef>
              <a:buClr>
                <a:srgbClr val="336699"/>
              </a:buClr>
            </a:pPr>
            <a:r>
              <a:rPr lang="en-US" dirty="0" smtClean="0">
                <a:solidFill>
                  <a:srgbClr val="006666"/>
                </a:solidFill>
                <a:latin typeface="+mn-lt"/>
                <a:sym typeface="Wingdings" pitchFamily="2" charset="2"/>
              </a:rPr>
              <a:t>Conversion </a:t>
            </a:r>
            <a:r>
              <a:rPr lang="en-US" dirty="0">
                <a:solidFill>
                  <a:srgbClr val="006666"/>
                </a:solidFill>
                <a:latin typeface="+mn-lt"/>
                <a:sym typeface="Wingdings" pitchFamily="2" charset="2"/>
              </a:rPr>
              <a:t>of electrical consumption to its carbon dioxide equivalent is based most of times on </a:t>
            </a:r>
            <a:r>
              <a:rPr lang="en-US" b="1" dirty="0">
                <a:solidFill>
                  <a:srgbClr val="006666"/>
                </a:solidFill>
                <a:latin typeface="+mn-lt"/>
                <a:sym typeface="Wingdings" pitchFamily="2" charset="2"/>
              </a:rPr>
              <a:t>a grid average </a:t>
            </a:r>
            <a:r>
              <a:rPr lang="en-US" dirty="0">
                <a:solidFill>
                  <a:srgbClr val="006666"/>
                </a:solidFill>
                <a:latin typeface="+mn-lt"/>
                <a:sym typeface="Wingdings" pitchFamily="2" charset="2"/>
              </a:rPr>
              <a:t>(mean factor of kg </a:t>
            </a:r>
            <a:r>
              <a:rPr lang="en-US" dirty="0" smtClean="0">
                <a:solidFill>
                  <a:srgbClr val="006666"/>
                </a:solidFill>
                <a:latin typeface="+mn-lt"/>
                <a:sym typeface="Wingdings" pitchFamily="2" charset="2"/>
              </a:rPr>
              <a:t>CO2/</a:t>
            </a:r>
            <a:r>
              <a:rPr lang="en-US" dirty="0" err="1" smtClean="0">
                <a:solidFill>
                  <a:srgbClr val="006666"/>
                </a:solidFill>
                <a:latin typeface="+mn-lt"/>
                <a:sym typeface="Wingdings" pitchFamily="2" charset="2"/>
              </a:rPr>
              <a:t>kwh</a:t>
            </a:r>
            <a:r>
              <a:rPr lang="en-US" dirty="0" smtClean="0">
                <a:solidFill>
                  <a:srgbClr val="006666"/>
                </a:solidFill>
                <a:latin typeface="+mn-lt"/>
                <a:sym typeface="Wingdings" pitchFamily="2" charset="2"/>
              </a:rPr>
              <a:t>)</a:t>
            </a:r>
          </a:p>
          <a:p>
            <a:pPr marL="342900" indent="-342900">
              <a:lnSpc>
                <a:spcPct val="150000"/>
              </a:lnSpc>
              <a:spcBef>
                <a:spcPct val="20000"/>
              </a:spcBef>
              <a:buClr>
                <a:srgbClr val="336699"/>
              </a:buClr>
            </a:pPr>
            <a:r>
              <a:rPr lang="en-US" dirty="0" smtClean="0">
                <a:solidFill>
                  <a:srgbClr val="006666"/>
                </a:solidFill>
                <a:latin typeface="+mn-lt"/>
                <a:sym typeface="Wingdings" pitchFamily="2" charset="2"/>
              </a:rPr>
              <a:t>The </a:t>
            </a:r>
            <a:r>
              <a:rPr lang="en-US" dirty="0">
                <a:solidFill>
                  <a:srgbClr val="006666"/>
                </a:solidFill>
                <a:latin typeface="+mn-lt"/>
                <a:sym typeface="Wingdings" pitchFamily="2" charset="2"/>
              </a:rPr>
              <a:t>most sophisticated methodologies within the metering systems use the electricity </a:t>
            </a:r>
            <a:r>
              <a:rPr lang="en-US" b="1" dirty="0">
                <a:solidFill>
                  <a:srgbClr val="006666"/>
                </a:solidFill>
                <a:latin typeface="+mn-lt"/>
                <a:sym typeface="Wingdings" pitchFamily="2" charset="2"/>
              </a:rPr>
              <a:t>generation mix </a:t>
            </a:r>
            <a:r>
              <a:rPr lang="en-US" dirty="0">
                <a:solidFill>
                  <a:srgbClr val="006666"/>
                </a:solidFill>
                <a:latin typeface="+mn-lt"/>
                <a:sym typeface="Wingdings" pitchFamily="2" charset="2"/>
              </a:rPr>
              <a:t>of coal, nuclear, gas turbines etc. and take into account grid </a:t>
            </a:r>
            <a:r>
              <a:rPr lang="en-US" dirty="0" smtClean="0">
                <a:solidFill>
                  <a:srgbClr val="006666"/>
                </a:solidFill>
                <a:latin typeface="+mn-lt"/>
                <a:sym typeface="Wingdings" pitchFamily="2" charset="2"/>
              </a:rPr>
              <a:t>losses</a:t>
            </a:r>
          </a:p>
          <a:p>
            <a:pPr marL="342900" indent="-342900">
              <a:lnSpc>
                <a:spcPct val="150000"/>
              </a:lnSpc>
              <a:spcBef>
                <a:spcPct val="20000"/>
              </a:spcBef>
              <a:buClr>
                <a:srgbClr val="336699"/>
              </a:buClr>
            </a:pPr>
            <a:r>
              <a:rPr lang="en-US" dirty="0" smtClean="0">
                <a:solidFill>
                  <a:srgbClr val="006666"/>
                </a:solidFill>
                <a:latin typeface="+mn-lt"/>
                <a:sym typeface="Wingdings" pitchFamily="2" charset="2"/>
              </a:rPr>
              <a:t>An </a:t>
            </a:r>
            <a:r>
              <a:rPr lang="en-US" dirty="0">
                <a:solidFill>
                  <a:srgbClr val="006666"/>
                </a:solidFill>
                <a:latin typeface="+mn-lt"/>
                <a:sym typeface="Wingdings" pitchFamily="2" charset="2"/>
              </a:rPr>
              <a:t>issue </a:t>
            </a:r>
            <a:r>
              <a:rPr lang="en-US" dirty="0" smtClean="0">
                <a:solidFill>
                  <a:srgbClr val="006666"/>
                </a:solidFill>
                <a:latin typeface="+mn-lt"/>
                <a:sym typeface="Wingdings" pitchFamily="2" charset="2"/>
              </a:rPr>
              <a:t>:</a:t>
            </a:r>
            <a:r>
              <a:rPr lang="el-GR" dirty="0" smtClean="0">
                <a:solidFill>
                  <a:srgbClr val="006666"/>
                </a:solidFill>
                <a:latin typeface="+mn-lt"/>
                <a:sym typeface="Wingdings" pitchFamily="2" charset="2"/>
              </a:rPr>
              <a:t> Τ</a:t>
            </a:r>
            <a:r>
              <a:rPr lang="en-US" dirty="0" smtClean="0">
                <a:solidFill>
                  <a:srgbClr val="006666"/>
                </a:solidFill>
                <a:latin typeface="+mn-lt"/>
                <a:sym typeface="Wingdings" pitchFamily="2" charset="2"/>
              </a:rPr>
              <a:t>he </a:t>
            </a:r>
            <a:r>
              <a:rPr lang="en-US" dirty="0">
                <a:solidFill>
                  <a:srgbClr val="006666"/>
                </a:solidFill>
                <a:latin typeface="+mn-lt"/>
                <a:sym typeface="Wingdings" pitchFamily="2" charset="2"/>
              </a:rPr>
              <a:t>data of the emissions factors should be included in the metering systems or sent to them from the Transmission System </a:t>
            </a:r>
            <a:r>
              <a:rPr lang="en-US" dirty="0" smtClean="0">
                <a:solidFill>
                  <a:srgbClr val="006666"/>
                </a:solidFill>
                <a:latin typeface="+mn-lt"/>
                <a:sym typeface="Wingdings" pitchFamily="2" charset="2"/>
              </a:rPr>
              <a:t>Operator</a:t>
            </a:r>
            <a:r>
              <a:rPr lang="el-GR" dirty="0" smtClean="0">
                <a:solidFill>
                  <a:srgbClr val="006666"/>
                </a:solidFill>
                <a:latin typeface="+mn-lt"/>
                <a:sym typeface="Wingdings" pitchFamily="2" charset="2"/>
              </a:rPr>
              <a:t> </a:t>
            </a:r>
            <a:r>
              <a:rPr lang="en-US" dirty="0" smtClean="0">
                <a:solidFill>
                  <a:srgbClr val="006666"/>
                </a:solidFill>
                <a:latin typeface="+mn-lt"/>
                <a:sym typeface="Wingdings" pitchFamily="2" charset="2"/>
              </a:rPr>
              <a:t>online depicting the System?</a:t>
            </a:r>
            <a:endParaRPr lang="en-US" dirty="0">
              <a:solidFill>
                <a:srgbClr val="006666"/>
              </a:solidFill>
              <a:latin typeface="+mn-lt"/>
              <a:sym typeface="Wingdings" pitchFamily="2" charset="2"/>
            </a:endParaRPr>
          </a:p>
        </p:txBody>
      </p:sp>
      <p:sp>
        <p:nvSpPr>
          <p:cNvPr id="32772" name="Rectangle 17"/>
          <p:cNvSpPr>
            <a:spLocks noChangeArrowheads="1"/>
          </p:cNvSpPr>
          <p:nvPr/>
        </p:nvSpPr>
        <p:spPr bwMode="auto">
          <a:xfrm>
            <a:off x="0" y="44450"/>
            <a:ext cx="263525" cy="366713"/>
          </a:xfrm>
          <a:prstGeom prst="rect">
            <a:avLst/>
          </a:prstGeom>
          <a:noFill/>
          <a:ln w="9525" algn="ctr">
            <a:noFill/>
            <a:miter lim="800000"/>
            <a:headEnd/>
            <a:tailEnd/>
          </a:ln>
        </p:spPr>
        <p:txBody>
          <a:bodyPr wrap="none" anchor="ctr">
            <a:spAutoFit/>
          </a:bodyPr>
          <a:lstStyle/>
          <a:p>
            <a:pPr>
              <a:spcBef>
                <a:spcPct val="20000"/>
              </a:spcBef>
              <a:buFontTx/>
              <a:buChar char="•"/>
            </a:pPr>
            <a:endParaRPr lang="it-IT"/>
          </a:p>
        </p:txBody>
      </p:sp>
      <p:sp>
        <p:nvSpPr>
          <p:cNvPr id="32773" name="Rectangle 19"/>
          <p:cNvSpPr>
            <a:spLocks noChangeArrowheads="1"/>
          </p:cNvSpPr>
          <p:nvPr/>
        </p:nvSpPr>
        <p:spPr bwMode="auto">
          <a:xfrm>
            <a:off x="0" y="44450"/>
            <a:ext cx="263525" cy="366713"/>
          </a:xfrm>
          <a:prstGeom prst="rect">
            <a:avLst/>
          </a:prstGeom>
          <a:noFill/>
          <a:ln w="9525" algn="ctr">
            <a:noFill/>
            <a:miter lim="800000"/>
            <a:headEnd/>
            <a:tailEnd/>
          </a:ln>
        </p:spPr>
        <p:txBody>
          <a:bodyPr wrap="none" anchor="ctr">
            <a:spAutoFit/>
          </a:bodyPr>
          <a:lstStyle/>
          <a:p>
            <a:pPr>
              <a:spcBef>
                <a:spcPct val="20000"/>
              </a:spcBef>
              <a:buFontTx/>
              <a:buChar char="•"/>
            </a:pPr>
            <a:endParaRPr lang="it-IT"/>
          </a:p>
        </p:txBody>
      </p:sp>
      <p:sp>
        <p:nvSpPr>
          <p:cNvPr id="32774" name="Rectangle 20"/>
          <p:cNvSpPr>
            <a:spLocks noChangeArrowheads="1"/>
          </p:cNvSpPr>
          <p:nvPr/>
        </p:nvSpPr>
        <p:spPr bwMode="auto">
          <a:xfrm>
            <a:off x="0" y="2865438"/>
            <a:ext cx="263525" cy="366712"/>
          </a:xfrm>
          <a:prstGeom prst="rect">
            <a:avLst/>
          </a:prstGeom>
          <a:noFill/>
          <a:ln w="9525" algn="ctr">
            <a:noFill/>
            <a:miter lim="800000"/>
            <a:headEnd/>
            <a:tailEnd/>
          </a:ln>
        </p:spPr>
        <p:txBody>
          <a:bodyPr wrap="none" anchor="ctr">
            <a:spAutoFit/>
          </a:bodyPr>
          <a:lstStyle/>
          <a:p>
            <a:pPr eaLnBrk="0" hangingPunct="0">
              <a:spcBef>
                <a:spcPct val="20000"/>
              </a:spcBef>
              <a:buFontTx/>
              <a:buChar char="•"/>
            </a:pPr>
            <a:endParaRPr lang="it-IT"/>
          </a:p>
        </p:txBody>
      </p:sp>
      <p:sp>
        <p:nvSpPr>
          <p:cNvPr id="32775" name="3 - Θέση ημερομηνίας"/>
          <p:cNvSpPr>
            <a:spLocks noGrp="1"/>
          </p:cNvSpPr>
          <p:nvPr>
            <p:ph type="dt" sz="quarter" idx="10"/>
          </p:nvPr>
        </p:nvSpPr>
        <p:spPr>
          <a:noFill/>
        </p:spPr>
        <p:txBody>
          <a:bodyPr/>
          <a:lstStyle/>
          <a:p>
            <a:r>
              <a:rPr lang="en-US" dirty="0" smtClean="0"/>
              <a:t>Rome  6-8/09/2011</a:t>
            </a:r>
          </a:p>
        </p:txBody>
      </p:sp>
      <p:sp>
        <p:nvSpPr>
          <p:cNvPr id="32777"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US" sz="1200" dirty="0" smtClean="0">
                <a:solidFill>
                  <a:srgbClr val="336699"/>
                </a:solidFill>
              </a:rPr>
              <a:t>ITU </a:t>
            </a:r>
            <a:r>
              <a:rPr lang="en-US" sz="1200" dirty="0">
                <a:solidFill>
                  <a:srgbClr val="336699"/>
                </a:solidFill>
              </a:rPr>
              <a:t>2011</a:t>
            </a:r>
          </a:p>
          <a:p>
            <a:pPr algn="ctr"/>
            <a:r>
              <a:rPr lang="en-US" sz="1200" dirty="0" err="1">
                <a:solidFill>
                  <a:srgbClr val="336699"/>
                </a:solidFill>
              </a:rPr>
              <a:t>Kolentini</a:t>
            </a:r>
            <a:r>
              <a:rPr lang="en-US" sz="1200" dirty="0">
                <a:solidFill>
                  <a:srgbClr val="336699"/>
                </a:solidFill>
              </a:rPr>
              <a:t>, </a:t>
            </a:r>
            <a:r>
              <a:rPr lang="en-US" sz="1200" dirty="0" err="1">
                <a:solidFill>
                  <a:srgbClr val="336699"/>
                </a:solidFill>
              </a:rPr>
              <a:t>Cucchietti</a:t>
            </a:r>
            <a:endParaRPr lang="en-US" sz="1200" dirty="0">
              <a:solidFill>
                <a:srgbClr val="3366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3 - Θέση ημερομηνίας"/>
          <p:cNvSpPr>
            <a:spLocks noGrp="1"/>
          </p:cNvSpPr>
          <p:nvPr>
            <p:ph type="dt" sz="quarter" idx="10"/>
          </p:nvPr>
        </p:nvSpPr>
        <p:spPr>
          <a:noFill/>
        </p:spPr>
        <p:txBody>
          <a:bodyPr/>
          <a:lstStyle/>
          <a:p>
            <a:r>
              <a:rPr lang="en-GB" dirty="0" smtClean="0"/>
              <a:t>Rome  6-8/09/2011</a:t>
            </a:r>
          </a:p>
        </p:txBody>
      </p:sp>
      <p:sp>
        <p:nvSpPr>
          <p:cNvPr id="17410" name="4 - Θέση αριθμού διαφάνειας"/>
          <p:cNvSpPr>
            <a:spLocks noGrp="1"/>
          </p:cNvSpPr>
          <p:nvPr>
            <p:ph type="sldNum" sz="quarter" idx="11"/>
          </p:nvPr>
        </p:nvSpPr>
        <p:spPr>
          <a:noFill/>
        </p:spPr>
        <p:txBody>
          <a:bodyPr/>
          <a:lstStyle/>
          <a:p>
            <a:fld id="{C5CDA2D7-60ED-4A9F-9290-BC759A282534}" type="slidenum">
              <a:rPr lang="en-GB" smtClean="0"/>
              <a:pPr/>
              <a:t>2</a:t>
            </a:fld>
            <a:endParaRPr lang="en-GB" smtClean="0"/>
          </a:p>
        </p:txBody>
      </p:sp>
      <p:sp>
        <p:nvSpPr>
          <p:cNvPr id="17411" name="5 - Θέση υποσέλιδου"/>
          <p:cNvSpPr>
            <a:spLocks noGrp="1"/>
          </p:cNvSpPr>
          <p:nvPr>
            <p:ph type="ftr" sz="quarter" idx="12"/>
          </p:nvPr>
        </p:nvSpPr>
        <p:spPr>
          <a:noFill/>
        </p:spPr>
        <p:txBody>
          <a:bodyPr/>
          <a:lstStyle/>
          <a:p>
            <a:r>
              <a:rPr lang="en-GB" dirty="0" smtClean="0"/>
              <a:t>ITU 2011</a:t>
            </a:r>
          </a:p>
          <a:p>
            <a:r>
              <a:rPr lang="en-GB" dirty="0" err="1" smtClean="0"/>
              <a:t>Kolentini</a:t>
            </a:r>
            <a:r>
              <a:rPr lang="en-GB" dirty="0" smtClean="0"/>
              <a:t>, </a:t>
            </a:r>
            <a:r>
              <a:rPr lang="en-GB" dirty="0" err="1" smtClean="0"/>
              <a:t>Cucchietti</a:t>
            </a:r>
            <a:endParaRPr lang="en-GB" dirty="0" smtClean="0"/>
          </a:p>
        </p:txBody>
      </p:sp>
      <p:sp>
        <p:nvSpPr>
          <p:cNvPr id="158722" name="Rectangle 2"/>
          <p:cNvSpPr>
            <a:spLocks noGrp="1" noChangeArrowheads="1"/>
          </p:cNvSpPr>
          <p:nvPr>
            <p:ph type="title"/>
          </p:nvPr>
        </p:nvSpPr>
        <p:spPr>
          <a:xfrm>
            <a:off x="1692275" y="549275"/>
            <a:ext cx="5976938" cy="7778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2400" dirty="0" smtClean="0">
                <a:effectLst/>
              </a:rPr>
              <a:t>Main issues examined</a:t>
            </a:r>
            <a:endParaRPr lang="el-GR" sz="2400" dirty="0" smtClean="0">
              <a:effectLst/>
            </a:endParaRPr>
          </a:p>
        </p:txBody>
      </p:sp>
      <p:sp>
        <p:nvSpPr>
          <p:cNvPr id="17413" name="Rectangle 3"/>
          <p:cNvSpPr>
            <a:spLocks noGrp="1" noChangeArrowheads="1"/>
          </p:cNvSpPr>
          <p:nvPr>
            <p:ph type="body" idx="1"/>
          </p:nvPr>
        </p:nvSpPr>
        <p:spPr>
          <a:xfrm>
            <a:off x="1571604" y="1857364"/>
            <a:ext cx="5614990" cy="3095625"/>
          </a:xfrm>
        </p:spPr>
        <p:txBody>
          <a:bodyPr/>
          <a:lstStyle/>
          <a:p>
            <a:pPr eaLnBrk="1" hangingPunct="1">
              <a:buNone/>
            </a:pPr>
            <a:r>
              <a:rPr lang="en-GB" sz="2000" b="1" i="1" dirty="0" smtClean="0"/>
              <a:t>Energy efficient and energy aware with ICT</a:t>
            </a:r>
            <a:r>
              <a:rPr lang="en-US" sz="2000" b="1" i="1" dirty="0" smtClean="0"/>
              <a:t> ?</a:t>
            </a:r>
          </a:p>
          <a:p>
            <a:pPr eaLnBrk="1" hangingPunct="1">
              <a:buFont typeface="Wingdings" pitchFamily="2" charset="2"/>
              <a:buNone/>
            </a:pPr>
            <a:endParaRPr lang="en-GB" sz="2000" b="1" i="1" dirty="0" smtClean="0"/>
          </a:p>
          <a:p>
            <a:pPr eaLnBrk="1" hangingPunct="1">
              <a:buFont typeface="Wingdings" pitchFamily="2" charset="2"/>
              <a:buNone/>
            </a:pPr>
            <a:r>
              <a:rPr lang="en-GB" sz="2000" b="1" i="1" dirty="0" smtClean="0"/>
              <a:t>What is GHG emission </a:t>
            </a:r>
            <a:r>
              <a:rPr lang="en-US" sz="2000" b="1" i="1" dirty="0" smtClean="0"/>
              <a:t>reduction ?</a:t>
            </a:r>
          </a:p>
          <a:p>
            <a:pPr eaLnBrk="1" hangingPunct="1">
              <a:buFont typeface="Wingdings" pitchFamily="2" charset="2"/>
              <a:buNone/>
            </a:pPr>
            <a:endParaRPr lang="en-US" sz="2000" b="1" i="1" dirty="0" smtClean="0"/>
          </a:p>
          <a:p>
            <a:pPr eaLnBrk="1" hangingPunct="1">
              <a:buFont typeface="Wingdings" pitchFamily="2" charset="2"/>
              <a:buNone/>
            </a:pPr>
            <a:r>
              <a:rPr lang="en-GB" sz="2000" b="1" i="1" dirty="0" smtClean="0"/>
              <a:t>How ICT systems can encourage it ?</a:t>
            </a:r>
          </a:p>
          <a:p>
            <a:pPr eaLnBrk="1" hangingPunct="1">
              <a:buFont typeface="Wingdings" pitchFamily="2" charset="2"/>
              <a:buNone/>
            </a:pPr>
            <a:endParaRPr lang="en-GB" sz="2000" b="1" i="1" dirty="0" smtClean="0"/>
          </a:p>
        </p:txBody>
      </p:sp>
      <p:pic>
        <p:nvPicPr>
          <p:cNvPr id="17414" name="Picture 4" descr="MC900234625[1]"/>
          <p:cNvPicPr>
            <a:picLocks noChangeAspect="1" noChangeArrowheads="1"/>
          </p:cNvPicPr>
          <p:nvPr/>
        </p:nvPicPr>
        <p:blipFill>
          <a:blip r:embed="rId3"/>
          <a:srcRect/>
          <a:stretch>
            <a:fillRect/>
          </a:stretch>
        </p:blipFill>
        <p:spPr bwMode="auto">
          <a:xfrm rot="728478">
            <a:off x="6574484" y="2473332"/>
            <a:ext cx="1631950" cy="18208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4 - Θέση αριθμού διαφάνειας"/>
          <p:cNvSpPr>
            <a:spLocks noGrp="1"/>
          </p:cNvSpPr>
          <p:nvPr>
            <p:ph type="sldNum" sz="quarter" idx="11"/>
          </p:nvPr>
        </p:nvSpPr>
        <p:spPr>
          <a:noFill/>
        </p:spPr>
        <p:txBody>
          <a:bodyPr/>
          <a:lstStyle/>
          <a:p>
            <a:fld id="{29AEA0CA-BA14-41EC-A3D1-C4C4D6F27E99}" type="slidenum">
              <a:rPr lang="en-US" smtClean="0"/>
              <a:pPr/>
              <a:t>20</a:t>
            </a:fld>
            <a:endParaRPr lang="en-US" smtClean="0"/>
          </a:p>
        </p:txBody>
      </p:sp>
      <p:sp>
        <p:nvSpPr>
          <p:cNvPr id="136194" name="Rectangle 2"/>
          <p:cNvSpPr>
            <a:spLocks noGrp="1" noChangeArrowheads="1"/>
          </p:cNvSpPr>
          <p:nvPr>
            <p:ph type="title"/>
          </p:nvPr>
        </p:nvSpPr>
        <p:spPr>
          <a:xfrm>
            <a:off x="1857356" y="0"/>
            <a:ext cx="5976938" cy="642919"/>
          </a:xfrm>
        </p:spPr>
        <p:txBody>
          <a:bodyPr/>
          <a:lstStyle/>
          <a:p>
            <a:pPr eaLnBrk="1" hangingPunct="1">
              <a:defRPr/>
            </a:pPr>
            <a:r>
              <a:rPr lang="en-US" sz="2400" i="1" dirty="0" smtClean="0"/>
              <a:t>Barriers for the CO2 inclusion</a:t>
            </a:r>
          </a:p>
        </p:txBody>
      </p:sp>
      <p:sp>
        <p:nvSpPr>
          <p:cNvPr id="32771" name="Rectangle 4"/>
          <p:cNvSpPr>
            <a:spLocks noChangeArrowheads="1"/>
          </p:cNvSpPr>
          <p:nvPr/>
        </p:nvSpPr>
        <p:spPr bwMode="auto">
          <a:xfrm>
            <a:off x="1285852" y="642919"/>
            <a:ext cx="7858148" cy="3000821"/>
          </a:xfrm>
          <a:prstGeom prst="rect">
            <a:avLst/>
          </a:prstGeom>
          <a:noFill/>
          <a:ln w="9525" algn="ctr">
            <a:noFill/>
            <a:miter lim="800000"/>
            <a:headEnd/>
            <a:tailEnd/>
          </a:ln>
        </p:spPr>
        <p:txBody>
          <a:bodyPr wrap="square">
            <a:spAutoFit/>
          </a:bodyPr>
          <a:lstStyle/>
          <a:p>
            <a:pPr marL="342900" indent="-342900">
              <a:spcBef>
                <a:spcPct val="20000"/>
              </a:spcBef>
            </a:pPr>
            <a:r>
              <a:rPr lang="en-US" dirty="0" smtClean="0">
                <a:solidFill>
                  <a:srgbClr val="006666"/>
                </a:solidFill>
                <a:latin typeface="+mn-lt"/>
                <a:sym typeface="Wingdings" pitchFamily="2" charset="2"/>
              </a:rPr>
              <a:t>There are </a:t>
            </a:r>
            <a:r>
              <a:rPr lang="en-US" b="1" dirty="0" smtClean="0">
                <a:solidFill>
                  <a:srgbClr val="006666"/>
                </a:solidFill>
                <a:latin typeface="+mn-lt"/>
                <a:sym typeface="Wingdings" pitchFamily="2" charset="2"/>
              </a:rPr>
              <a:t>no standardized methodologies </a:t>
            </a:r>
            <a:r>
              <a:rPr lang="en-US" dirty="0" smtClean="0">
                <a:solidFill>
                  <a:srgbClr val="006666"/>
                </a:solidFill>
                <a:latin typeface="+mn-lt"/>
                <a:sym typeface="Wingdings" pitchFamily="2" charset="2"/>
              </a:rPr>
              <a:t>adopted for CO2 emission calculations up to now, concerning the evaluation of CO2 emissions and energy consumption at the user side / Activities ongoing in ITU, IEC …</a:t>
            </a:r>
          </a:p>
          <a:p>
            <a:pPr marL="342900" indent="-342900">
              <a:spcBef>
                <a:spcPct val="20000"/>
              </a:spcBef>
            </a:pPr>
            <a:r>
              <a:rPr lang="en-US" dirty="0" smtClean="0">
                <a:solidFill>
                  <a:srgbClr val="006666"/>
                </a:solidFill>
                <a:latin typeface="+mn-lt"/>
                <a:sym typeface="Wingdings" pitchFamily="2" charset="2"/>
              </a:rPr>
              <a:t>The standardized methodology for the CO2 footprint is even more  </a:t>
            </a:r>
            <a:r>
              <a:rPr lang="en-US" b="1" dirty="0" smtClean="0">
                <a:solidFill>
                  <a:srgbClr val="006666"/>
                </a:solidFill>
                <a:latin typeface="+mn-lt"/>
                <a:sym typeface="Wingdings" pitchFamily="2" charset="2"/>
              </a:rPr>
              <a:t>critical in case of complex systems like cities</a:t>
            </a:r>
          </a:p>
          <a:p>
            <a:pPr marL="342900" indent="-342900" algn="ctr">
              <a:spcBef>
                <a:spcPct val="20000"/>
              </a:spcBef>
            </a:pPr>
            <a:endParaRPr lang="en-US" b="1" dirty="0" smtClean="0">
              <a:solidFill>
                <a:srgbClr val="006666"/>
              </a:solidFill>
              <a:latin typeface="+mn-lt"/>
              <a:sym typeface="Wingdings" pitchFamily="2" charset="2"/>
            </a:endParaRPr>
          </a:p>
          <a:p>
            <a:pPr marL="342900" indent="-342900" algn="ctr">
              <a:spcBef>
                <a:spcPct val="20000"/>
              </a:spcBef>
            </a:pPr>
            <a:r>
              <a:rPr lang="en-US" b="1" dirty="0" smtClean="0">
                <a:solidFill>
                  <a:srgbClr val="006666"/>
                </a:solidFill>
                <a:latin typeface="+mn-lt"/>
                <a:sym typeface="Wingdings" pitchFamily="2" charset="2"/>
              </a:rPr>
              <a:t>The calculations up to now: </a:t>
            </a:r>
          </a:p>
          <a:p>
            <a:pPr marL="342900" indent="-342900">
              <a:spcBef>
                <a:spcPct val="20000"/>
              </a:spcBef>
            </a:pPr>
            <a:r>
              <a:rPr lang="en-US" dirty="0" smtClean="0">
                <a:solidFill>
                  <a:srgbClr val="006666"/>
                </a:solidFill>
                <a:latin typeface="+mn-lt"/>
                <a:sym typeface="Wingdings" pitchFamily="2" charset="2"/>
              </a:rPr>
              <a:t>Activity Data x Emission Factor = GHG emissions </a:t>
            </a:r>
          </a:p>
          <a:p>
            <a:pPr marL="342900" indent="-342900">
              <a:lnSpc>
                <a:spcPct val="150000"/>
              </a:lnSpc>
              <a:spcBef>
                <a:spcPct val="20000"/>
              </a:spcBef>
              <a:buClr>
                <a:srgbClr val="336699"/>
              </a:buClr>
            </a:pPr>
            <a:endParaRPr lang="en-US" dirty="0">
              <a:solidFill>
                <a:srgbClr val="006666"/>
              </a:solidFill>
              <a:latin typeface="+mn-lt"/>
              <a:sym typeface="Wingdings" pitchFamily="2" charset="2"/>
            </a:endParaRPr>
          </a:p>
        </p:txBody>
      </p:sp>
      <p:sp>
        <p:nvSpPr>
          <p:cNvPr id="32772" name="Rectangle 17"/>
          <p:cNvSpPr>
            <a:spLocks noChangeArrowheads="1"/>
          </p:cNvSpPr>
          <p:nvPr/>
        </p:nvSpPr>
        <p:spPr bwMode="auto">
          <a:xfrm>
            <a:off x="0" y="44450"/>
            <a:ext cx="263525" cy="366713"/>
          </a:xfrm>
          <a:prstGeom prst="rect">
            <a:avLst/>
          </a:prstGeom>
          <a:noFill/>
          <a:ln w="9525" algn="ctr">
            <a:noFill/>
            <a:miter lim="800000"/>
            <a:headEnd/>
            <a:tailEnd/>
          </a:ln>
        </p:spPr>
        <p:txBody>
          <a:bodyPr wrap="none" anchor="ctr">
            <a:spAutoFit/>
          </a:bodyPr>
          <a:lstStyle/>
          <a:p>
            <a:pPr>
              <a:spcBef>
                <a:spcPct val="20000"/>
              </a:spcBef>
              <a:buFontTx/>
              <a:buChar char="•"/>
            </a:pPr>
            <a:endParaRPr lang="it-IT"/>
          </a:p>
        </p:txBody>
      </p:sp>
      <p:sp>
        <p:nvSpPr>
          <p:cNvPr id="32773" name="Rectangle 19"/>
          <p:cNvSpPr>
            <a:spLocks noChangeArrowheads="1"/>
          </p:cNvSpPr>
          <p:nvPr/>
        </p:nvSpPr>
        <p:spPr bwMode="auto">
          <a:xfrm>
            <a:off x="0" y="44450"/>
            <a:ext cx="263525" cy="366713"/>
          </a:xfrm>
          <a:prstGeom prst="rect">
            <a:avLst/>
          </a:prstGeom>
          <a:noFill/>
          <a:ln w="9525" algn="ctr">
            <a:noFill/>
            <a:miter lim="800000"/>
            <a:headEnd/>
            <a:tailEnd/>
          </a:ln>
        </p:spPr>
        <p:txBody>
          <a:bodyPr wrap="none" anchor="ctr">
            <a:spAutoFit/>
          </a:bodyPr>
          <a:lstStyle/>
          <a:p>
            <a:pPr>
              <a:spcBef>
                <a:spcPct val="20000"/>
              </a:spcBef>
              <a:buFontTx/>
              <a:buChar char="•"/>
            </a:pPr>
            <a:endParaRPr lang="it-IT"/>
          </a:p>
        </p:txBody>
      </p:sp>
      <p:sp>
        <p:nvSpPr>
          <p:cNvPr id="32774" name="Rectangle 20"/>
          <p:cNvSpPr>
            <a:spLocks noChangeArrowheads="1"/>
          </p:cNvSpPr>
          <p:nvPr/>
        </p:nvSpPr>
        <p:spPr bwMode="auto">
          <a:xfrm>
            <a:off x="0" y="2865438"/>
            <a:ext cx="263525" cy="366712"/>
          </a:xfrm>
          <a:prstGeom prst="rect">
            <a:avLst/>
          </a:prstGeom>
          <a:noFill/>
          <a:ln w="9525" algn="ctr">
            <a:noFill/>
            <a:miter lim="800000"/>
            <a:headEnd/>
            <a:tailEnd/>
          </a:ln>
        </p:spPr>
        <p:txBody>
          <a:bodyPr wrap="none" anchor="ctr">
            <a:spAutoFit/>
          </a:bodyPr>
          <a:lstStyle/>
          <a:p>
            <a:pPr eaLnBrk="0" hangingPunct="0">
              <a:spcBef>
                <a:spcPct val="20000"/>
              </a:spcBef>
              <a:buFontTx/>
              <a:buChar char="•"/>
            </a:pPr>
            <a:endParaRPr lang="it-IT"/>
          </a:p>
        </p:txBody>
      </p:sp>
      <p:sp>
        <p:nvSpPr>
          <p:cNvPr id="32775" name="3 - Θέση ημερομηνίας"/>
          <p:cNvSpPr>
            <a:spLocks noGrp="1"/>
          </p:cNvSpPr>
          <p:nvPr>
            <p:ph type="dt" sz="quarter" idx="10"/>
          </p:nvPr>
        </p:nvSpPr>
        <p:spPr>
          <a:noFill/>
        </p:spPr>
        <p:txBody>
          <a:bodyPr/>
          <a:lstStyle/>
          <a:p>
            <a:r>
              <a:rPr lang="en-US" dirty="0" smtClean="0"/>
              <a:t>Rome  6-8/09/2011</a:t>
            </a:r>
          </a:p>
        </p:txBody>
      </p:sp>
      <p:pic>
        <p:nvPicPr>
          <p:cNvPr id="32776" name="Picture 28"/>
          <p:cNvPicPr>
            <a:picLocks noChangeAspect="1" noChangeArrowheads="1"/>
          </p:cNvPicPr>
          <p:nvPr/>
        </p:nvPicPr>
        <p:blipFill>
          <a:blip r:embed="rId3"/>
          <a:srcRect/>
          <a:stretch>
            <a:fillRect/>
          </a:stretch>
        </p:blipFill>
        <p:spPr bwMode="auto">
          <a:xfrm>
            <a:off x="2214546" y="3143248"/>
            <a:ext cx="5750528" cy="3013077"/>
          </a:xfrm>
          <a:prstGeom prst="rect">
            <a:avLst/>
          </a:prstGeom>
          <a:noFill/>
          <a:ln w="9525">
            <a:noFill/>
            <a:miter lim="800000"/>
            <a:headEnd/>
            <a:tailEnd/>
          </a:ln>
        </p:spPr>
      </p:pic>
      <p:sp>
        <p:nvSpPr>
          <p:cNvPr id="32777"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US" sz="1200" dirty="0" smtClean="0">
                <a:solidFill>
                  <a:srgbClr val="336699"/>
                </a:solidFill>
              </a:rPr>
              <a:t>ITU </a:t>
            </a:r>
            <a:r>
              <a:rPr lang="en-US" sz="1200" dirty="0">
                <a:solidFill>
                  <a:srgbClr val="336699"/>
                </a:solidFill>
              </a:rPr>
              <a:t>2011</a:t>
            </a:r>
          </a:p>
          <a:p>
            <a:pPr algn="ctr"/>
            <a:r>
              <a:rPr lang="en-US" sz="1200" dirty="0" err="1">
                <a:solidFill>
                  <a:srgbClr val="336699"/>
                </a:solidFill>
              </a:rPr>
              <a:t>Kolentini</a:t>
            </a:r>
            <a:r>
              <a:rPr lang="en-US" sz="1200" dirty="0">
                <a:solidFill>
                  <a:srgbClr val="336699"/>
                </a:solidFill>
              </a:rPr>
              <a:t>, </a:t>
            </a:r>
            <a:r>
              <a:rPr lang="en-US" sz="1200" dirty="0" err="1">
                <a:solidFill>
                  <a:srgbClr val="336699"/>
                </a:solidFill>
              </a:rPr>
              <a:t>Cucchietti</a:t>
            </a:r>
            <a:endParaRPr lang="en-US" sz="1200" dirty="0">
              <a:solidFill>
                <a:srgbClr val="3366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 Θέση αριθμού διαφάνειας"/>
          <p:cNvSpPr>
            <a:spLocks noGrp="1"/>
          </p:cNvSpPr>
          <p:nvPr>
            <p:ph type="sldNum" sz="quarter" idx="11"/>
          </p:nvPr>
        </p:nvSpPr>
        <p:spPr>
          <a:noFill/>
        </p:spPr>
        <p:txBody>
          <a:bodyPr/>
          <a:lstStyle/>
          <a:p>
            <a:fld id="{DD9F7298-90CA-4746-9AB1-36EE72A40C6B}" type="slidenum">
              <a:rPr lang="en-US" smtClean="0"/>
              <a:pPr/>
              <a:t>21</a:t>
            </a:fld>
            <a:endParaRPr lang="en-US" smtClean="0"/>
          </a:p>
        </p:txBody>
      </p:sp>
      <p:sp>
        <p:nvSpPr>
          <p:cNvPr id="33794" name="Rectangle 3"/>
          <p:cNvSpPr>
            <a:spLocks noGrp="1" noChangeArrowheads="1"/>
          </p:cNvSpPr>
          <p:nvPr>
            <p:ph type="body" idx="1"/>
          </p:nvPr>
        </p:nvSpPr>
        <p:spPr>
          <a:xfrm>
            <a:off x="1714500" y="1000125"/>
            <a:ext cx="6715152" cy="4500577"/>
          </a:xfrm>
        </p:spPr>
        <p:txBody>
          <a:bodyPr/>
          <a:lstStyle/>
          <a:p>
            <a:pPr>
              <a:lnSpc>
                <a:spcPct val="80000"/>
              </a:lnSpc>
              <a:buFont typeface="Wingdings" pitchFamily="2" charset="2"/>
              <a:buNone/>
            </a:pPr>
            <a:r>
              <a:rPr lang="en-US" sz="1800" kern="1200" dirty="0" smtClean="0">
                <a:solidFill>
                  <a:srgbClr val="006666"/>
                </a:solidFill>
                <a:sym typeface="Wingdings" pitchFamily="2" charset="2"/>
              </a:rPr>
              <a:t>Inclusion of other sectors in the ETS</a:t>
            </a:r>
          </a:p>
          <a:p>
            <a:pPr>
              <a:lnSpc>
                <a:spcPct val="80000"/>
              </a:lnSpc>
              <a:buFont typeface="Wingdings" pitchFamily="2" charset="2"/>
              <a:buNone/>
            </a:pPr>
            <a:endParaRPr lang="en-US" sz="1800" kern="1200" dirty="0" smtClean="0">
              <a:solidFill>
                <a:srgbClr val="006666"/>
              </a:solidFill>
              <a:sym typeface="Wingdings" pitchFamily="2" charset="2"/>
            </a:endParaRPr>
          </a:p>
          <a:p>
            <a:pPr>
              <a:lnSpc>
                <a:spcPct val="90000"/>
              </a:lnSpc>
              <a:buFont typeface="Wingdings" pitchFamily="2" charset="2"/>
              <a:buNone/>
            </a:pPr>
            <a:r>
              <a:rPr lang="en-US" sz="1800" kern="1200" dirty="0" smtClean="0">
                <a:solidFill>
                  <a:srgbClr val="006666"/>
                </a:solidFill>
                <a:sym typeface="Wingdings" pitchFamily="2" charset="2"/>
              </a:rPr>
              <a:t>The CO2 and Energy Efficiency objectives are very challenging and can be reached only through a global action joining all sectors, including the end customers</a:t>
            </a:r>
          </a:p>
          <a:p>
            <a:pPr>
              <a:lnSpc>
                <a:spcPct val="90000"/>
              </a:lnSpc>
              <a:buFont typeface="Wingdings" pitchFamily="2" charset="2"/>
              <a:buNone/>
            </a:pPr>
            <a:endParaRPr lang="en-US" sz="1800" kern="1200" dirty="0" smtClean="0">
              <a:solidFill>
                <a:srgbClr val="006666"/>
              </a:solidFill>
              <a:sym typeface="Wingdings" pitchFamily="2" charset="2"/>
            </a:endParaRPr>
          </a:p>
          <a:p>
            <a:pPr>
              <a:lnSpc>
                <a:spcPct val="90000"/>
              </a:lnSpc>
            </a:pPr>
            <a:r>
              <a:rPr lang="en-US" sz="1800" kern="1200" dirty="0" smtClean="0">
                <a:solidFill>
                  <a:srgbClr val="006666"/>
                </a:solidFill>
                <a:sym typeface="Wingdings" pitchFamily="2" charset="2"/>
              </a:rPr>
              <a:t>In this direction, Regulators should open the discussion towards the admission of all stakeholders to the CO2 market.</a:t>
            </a:r>
          </a:p>
          <a:p>
            <a:pPr>
              <a:lnSpc>
                <a:spcPct val="90000"/>
              </a:lnSpc>
            </a:pPr>
            <a:r>
              <a:rPr lang="en-US" sz="1800" kern="1200" dirty="0" smtClean="0">
                <a:solidFill>
                  <a:srgbClr val="006666"/>
                </a:solidFill>
                <a:sym typeface="Wingdings" pitchFamily="2" charset="2"/>
              </a:rPr>
              <a:t>Specific recommendations should be the outcome of this activity so that companies are prepared for the market transition.</a:t>
            </a:r>
          </a:p>
          <a:p>
            <a:pPr>
              <a:lnSpc>
                <a:spcPct val="90000"/>
              </a:lnSpc>
            </a:pPr>
            <a:r>
              <a:rPr lang="en-US" sz="1800" kern="1200" dirty="0" smtClean="0">
                <a:solidFill>
                  <a:srgbClr val="006666"/>
                </a:solidFill>
                <a:sym typeface="Wingdings" pitchFamily="2" charset="2"/>
              </a:rPr>
              <a:t>The example of early adopters like UK can be followed for the CO2 market opening to other sectors. </a:t>
            </a:r>
          </a:p>
          <a:p>
            <a:pPr>
              <a:lnSpc>
                <a:spcPct val="90000"/>
              </a:lnSpc>
            </a:pPr>
            <a:r>
              <a:rPr lang="en-US" sz="1800" kern="1200" dirty="0" smtClean="0">
                <a:solidFill>
                  <a:srgbClr val="006666"/>
                </a:solidFill>
                <a:sym typeface="Wingdings" pitchFamily="2" charset="2"/>
              </a:rPr>
              <a:t>Companies and Consumers (HV and MV customers) that can be included in the ETS Scheme, should have the right to sell and purchase CO2 allowances</a:t>
            </a:r>
            <a:r>
              <a:rPr lang="en-US" sz="1400" dirty="0" smtClean="0"/>
              <a:t>. </a:t>
            </a:r>
          </a:p>
        </p:txBody>
      </p:sp>
      <p:sp>
        <p:nvSpPr>
          <p:cNvPr id="7" name="Rectangle 2"/>
          <p:cNvSpPr>
            <a:spLocks noGrp="1" noChangeArrowheads="1"/>
          </p:cNvSpPr>
          <p:nvPr>
            <p:ph type="title"/>
          </p:nvPr>
        </p:nvSpPr>
        <p:spPr>
          <a:xfrm>
            <a:off x="1571604" y="0"/>
            <a:ext cx="5976938" cy="582594"/>
          </a:xfrm>
        </p:spPr>
        <p:txBody>
          <a:bodyPr/>
          <a:lstStyle/>
          <a:p>
            <a:pPr eaLnBrk="1" hangingPunct="1">
              <a:defRPr/>
            </a:pPr>
            <a:r>
              <a:rPr lang="en-US" sz="2400" i="1" dirty="0" smtClean="0"/>
              <a:t>Recommendations</a:t>
            </a:r>
          </a:p>
        </p:txBody>
      </p:sp>
      <p:sp>
        <p:nvSpPr>
          <p:cNvPr id="33796" name="3 - Θέση ημερομηνίας"/>
          <p:cNvSpPr>
            <a:spLocks noGrp="1"/>
          </p:cNvSpPr>
          <p:nvPr>
            <p:ph type="dt" sz="quarter" idx="10"/>
          </p:nvPr>
        </p:nvSpPr>
        <p:spPr>
          <a:noFill/>
        </p:spPr>
        <p:txBody>
          <a:bodyPr/>
          <a:lstStyle/>
          <a:p>
            <a:r>
              <a:rPr lang="en-US" dirty="0" smtClean="0"/>
              <a:t>Rome   6-8/09/2011</a:t>
            </a:r>
          </a:p>
        </p:txBody>
      </p:sp>
      <p:sp>
        <p:nvSpPr>
          <p:cNvPr id="33797"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US" sz="1200" dirty="0" smtClean="0">
                <a:solidFill>
                  <a:srgbClr val="336699"/>
                </a:solidFill>
              </a:rPr>
              <a:t>ITU </a:t>
            </a:r>
            <a:r>
              <a:rPr lang="en-US" sz="1200" dirty="0">
                <a:solidFill>
                  <a:srgbClr val="336699"/>
                </a:solidFill>
              </a:rPr>
              <a:t>2011</a:t>
            </a:r>
          </a:p>
          <a:p>
            <a:pPr algn="ctr"/>
            <a:r>
              <a:rPr lang="en-US" sz="1200" dirty="0" err="1">
                <a:solidFill>
                  <a:srgbClr val="336699"/>
                </a:solidFill>
              </a:rPr>
              <a:t>Kolentini</a:t>
            </a:r>
            <a:r>
              <a:rPr lang="en-US" sz="1200" dirty="0">
                <a:solidFill>
                  <a:srgbClr val="336699"/>
                </a:solidFill>
              </a:rPr>
              <a:t>, </a:t>
            </a:r>
            <a:r>
              <a:rPr lang="en-US" sz="1200" dirty="0" err="1">
                <a:solidFill>
                  <a:srgbClr val="336699"/>
                </a:solidFill>
              </a:rPr>
              <a:t>Cucchietti</a:t>
            </a:r>
            <a:endParaRPr lang="en-US" sz="1200" dirty="0">
              <a:solidFill>
                <a:srgbClr val="33669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4 - Θέση αριθμού διαφάνειας"/>
          <p:cNvSpPr>
            <a:spLocks noGrp="1"/>
          </p:cNvSpPr>
          <p:nvPr>
            <p:ph type="sldNum" sz="quarter" idx="11"/>
          </p:nvPr>
        </p:nvSpPr>
        <p:spPr>
          <a:noFill/>
        </p:spPr>
        <p:txBody>
          <a:bodyPr/>
          <a:lstStyle/>
          <a:p>
            <a:fld id="{DD9F7298-90CA-4746-9AB1-36EE72A40C6B}" type="slidenum">
              <a:rPr lang="en-US" smtClean="0"/>
              <a:pPr/>
              <a:t>22</a:t>
            </a:fld>
            <a:endParaRPr lang="en-US" dirty="0" smtClean="0"/>
          </a:p>
        </p:txBody>
      </p:sp>
      <p:sp>
        <p:nvSpPr>
          <p:cNvPr id="33794" name="Rectangle 3"/>
          <p:cNvSpPr>
            <a:spLocks noGrp="1" noChangeArrowheads="1"/>
          </p:cNvSpPr>
          <p:nvPr>
            <p:ph type="body" idx="1"/>
          </p:nvPr>
        </p:nvSpPr>
        <p:spPr>
          <a:xfrm>
            <a:off x="1714500" y="1000125"/>
            <a:ext cx="7283450" cy="5165725"/>
          </a:xfrm>
        </p:spPr>
        <p:txBody>
          <a:bodyPr/>
          <a:lstStyle/>
          <a:p>
            <a:pPr>
              <a:lnSpc>
                <a:spcPct val="90000"/>
              </a:lnSpc>
              <a:buNone/>
            </a:pPr>
            <a:endParaRPr lang="en-US" sz="1800" kern="1200" dirty="0" smtClean="0">
              <a:solidFill>
                <a:srgbClr val="006666"/>
              </a:solidFill>
              <a:sym typeface="Wingdings" pitchFamily="2" charset="2"/>
            </a:endParaRPr>
          </a:p>
          <a:p>
            <a:pPr>
              <a:lnSpc>
                <a:spcPct val="90000"/>
              </a:lnSpc>
              <a:buFont typeface="Wingdings" pitchFamily="2" charset="2"/>
              <a:buNone/>
            </a:pPr>
            <a:r>
              <a:rPr lang="en-US" sz="1800" kern="1200" dirty="0" smtClean="0">
                <a:solidFill>
                  <a:srgbClr val="006666"/>
                </a:solidFill>
                <a:sym typeface="Wingdings" pitchFamily="2" charset="2"/>
              </a:rPr>
              <a:t>Feasibility</a:t>
            </a:r>
          </a:p>
          <a:p>
            <a:pPr>
              <a:lnSpc>
                <a:spcPct val="90000"/>
              </a:lnSpc>
              <a:buFont typeface="Wingdings" pitchFamily="2" charset="2"/>
              <a:buNone/>
            </a:pPr>
            <a:endParaRPr lang="en-US" sz="1800" kern="1200" dirty="0" smtClean="0">
              <a:solidFill>
                <a:srgbClr val="006666"/>
              </a:solidFill>
              <a:sym typeface="Wingdings" pitchFamily="2" charset="2"/>
            </a:endParaRPr>
          </a:p>
          <a:p>
            <a:pPr>
              <a:lnSpc>
                <a:spcPct val="90000"/>
              </a:lnSpc>
            </a:pPr>
            <a:r>
              <a:rPr lang="en-US" sz="1800" kern="1200" dirty="0" smtClean="0">
                <a:solidFill>
                  <a:srgbClr val="006666"/>
                </a:solidFill>
                <a:sym typeface="Wingdings" pitchFamily="2" charset="2"/>
              </a:rPr>
              <a:t>Manchester City Council had to come up with appropriate and cost effective proposals for introducing Automatic Meter Reading into Council buildings. </a:t>
            </a:r>
          </a:p>
          <a:p>
            <a:pPr>
              <a:lnSpc>
                <a:spcPct val="90000"/>
              </a:lnSpc>
            </a:pPr>
            <a:r>
              <a:rPr lang="en-US" sz="1800" kern="1200" dirty="0" smtClean="0">
                <a:solidFill>
                  <a:srgbClr val="006666"/>
                </a:solidFill>
                <a:sym typeface="Wingdings" pitchFamily="2" charset="2"/>
              </a:rPr>
              <a:t>The existing charges levied by supply companies already included a cost element for conventional meter provision, reading and data management. </a:t>
            </a:r>
          </a:p>
          <a:p>
            <a:pPr>
              <a:lnSpc>
                <a:spcPct val="90000"/>
              </a:lnSpc>
            </a:pPr>
            <a:r>
              <a:rPr lang="en-US" sz="1800" kern="1200" dirty="0" smtClean="0">
                <a:solidFill>
                  <a:srgbClr val="006666"/>
                </a:solidFill>
                <a:sym typeface="Wingdings" pitchFamily="2" charset="2"/>
              </a:rPr>
              <a:t>When the scheme was introduced, these conventional metering charges needed to be identified, stripped out of the bill, and used to offset some of the cost of Automatic Meter Reading.</a:t>
            </a:r>
          </a:p>
        </p:txBody>
      </p:sp>
      <p:sp>
        <p:nvSpPr>
          <p:cNvPr id="7" name="Rectangle 2"/>
          <p:cNvSpPr>
            <a:spLocks noGrp="1" noChangeArrowheads="1"/>
          </p:cNvSpPr>
          <p:nvPr>
            <p:ph type="title"/>
          </p:nvPr>
        </p:nvSpPr>
        <p:spPr>
          <a:xfrm>
            <a:off x="1571604" y="0"/>
            <a:ext cx="5976938" cy="582594"/>
          </a:xfrm>
        </p:spPr>
        <p:txBody>
          <a:bodyPr/>
          <a:lstStyle/>
          <a:p>
            <a:pPr eaLnBrk="1" hangingPunct="1">
              <a:defRPr/>
            </a:pPr>
            <a:r>
              <a:rPr lang="en-US" sz="2400" i="1" dirty="0" smtClean="0"/>
              <a:t>Recommendations</a:t>
            </a:r>
          </a:p>
        </p:txBody>
      </p:sp>
      <p:sp>
        <p:nvSpPr>
          <p:cNvPr id="33796" name="3 - Θέση ημερομηνίας"/>
          <p:cNvSpPr>
            <a:spLocks noGrp="1"/>
          </p:cNvSpPr>
          <p:nvPr>
            <p:ph type="dt" sz="quarter" idx="10"/>
          </p:nvPr>
        </p:nvSpPr>
        <p:spPr>
          <a:noFill/>
        </p:spPr>
        <p:txBody>
          <a:bodyPr/>
          <a:lstStyle/>
          <a:p>
            <a:r>
              <a:rPr lang="en-US" dirty="0" smtClean="0"/>
              <a:t>Rome   6-8/09/2011</a:t>
            </a:r>
          </a:p>
        </p:txBody>
      </p:sp>
      <p:sp>
        <p:nvSpPr>
          <p:cNvPr id="33797"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US" sz="1200" dirty="0" smtClean="0">
                <a:solidFill>
                  <a:srgbClr val="336699"/>
                </a:solidFill>
              </a:rPr>
              <a:t>ITU </a:t>
            </a:r>
            <a:r>
              <a:rPr lang="en-US" sz="1200" dirty="0">
                <a:solidFill>
                  <a:srgbClr val="336699"/>
                </a:solidFill>
              </a:rPr>
              <a:t>2011</a:t>
            </a:r>
          </a:p>
          <a:p>
            <a:pPr algn="ctr"/>
            <a:r>
              <a:rPr lang="en-US" sz="1200" dirty="0" err="1">
                <a:solidFill>
                  <a:srgbClr val="336699"/>
                </a:solidFill>
              </a:rPr>
              <a:t>Kolentini</a:t>
            </a:r>
            <a:r>
              <a:rPr lang="en-US" sz="1200" dirty="0">
                <a:solidFill>
                  <a:srgbClr val="336699"/>
                </a:solidFill>
              </a:rPr>
              <a:t>, </a:t>
            </a:r>
            <a:r>
              <a:rPr lang="en-US" sz="1200" dirty="0" err="1">
                <a:solidFill>
                  <a:srgbClr val="336699"/>
                </a:solidFill>
              </a:rPr>
              <a:t>Cucchietti</a:t>
            </a:r>
            <a:endParaRPr lang="en-US" sz="1200" dirty="0">
              <a:solidFill>
                <a:srgbClr val="3366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επικοινωνίες,ηλεκτρονικό ταχυδρομείο,κείμενα,πληροφορική,ταχυδρομείο,ταχυδρομείο ηλεκτρονικό,τεχνολογίες,υπολογιστές,φωτογραφίες"/>
          <p:cNvPicPr>
            <a:picLocks noChangeAspect="1" noChangeArrowheads="1"/>
          </p:cNvPicPr>
          <p:nvPr/>
        </p:nvPicPr>
        <p:blipFill>
          <a:blip r:embed="rId3"/>
          <a:srcRect t="17999" r="3488" b="17385"/>
          <a:stretch>
            <a:fillRect/>
          </a:stretch>
        </p:blipFill>
        <p:spPr bwMode="auto">
          <a:xfrm rot="1405253">
            <a:off x="6808128" y="4378303"/>
            <a:ext cx="1789903" cy="1198353"/>
          </a:xfrm>
          <a:prstGeom prst="rect">
            <a:avLst/>
          </a:prstGeom>
          <a:noFill/>
        </p:spPr>
      </p:pic>
      <p:sp>
        <p:nvSpPr>
          <p:cNvPr id="34817" name="4 - Θέση αριθμού διαφάνειας"/>
          <p:cNvSpPr>
            <a:spLocks noGrp="1"/>
          </p:cNvSpPr>
          <p:nvPr>
            <p:ph type="sldNum" sz="quarter" idx="11"/>
          </p:nvPr>
        </p:nvSpPr>
        <p:spPr>
          <a:noFill/>
        </p:spPr>
        <p:txBody>
          <a:bodyPr/>
          <a:lstStyle/>
          <a:p>
            <a:fld id="{B8AE512F-3C55-4322-869F-498ABE5AFC1E}" type="slidenum">
              <a:rPr lang="en-GB" smtClean="0"/>
              <a:pPr/>
              <a:t>23</a:t>
            </a:fld>
            <a:endParaRPr lang="en-GB" smtClean="0"/>
          </a:p>
        </p:txBody>
      </p:sp>
      <p:sp>
        <p:nvSpPr>
          <p:cNvPr id="34818" name="Rectangle 3"/>
          <p:cNvSpPr>
            <a:spLocks noGrp="1" noChangeArrowheads="1"/>
          </p:cNvSpPr>
          <p:nvPr>
            <p:ph type="body" idx="1"/>
          </p:nvPr>
        </p:nvSpPr>
        <p:spPr>
          <a:xfrm>
            <a:off x="1428728" y="1142984"/>
            <a:ext cx="6929486" cy="3786214"/>
          </a:xfrm>
        </p:spPr>
        <p:txBody>
          <a:bodyPr/>
          <a:lstStyle/>
          <a:p>
            <a:pPr marL="342900" lvl="1" indent="-342900" eaLnBrk="1" hangingPunct="1">
              <a:lnSpc>
                <a:spcPct val="150000"/>
              </a:lnSpc>
              <a:buNone/>
            </a:pPr>
            <a:r>
              <a:rPr lang="en-GB" sz="1800" kern="1200" dirty="0" smtClean="0">
                <a:solidFill>
                  <a:srgbClr val="006666"/>
                </a:solidFill>
                <a:ea typeface="+mn-ea"/>
                <a:cs typeface="+mn-cs"/>
                <a:sym typeface="Wingdings" pitchFamily="2" charset="2"/>
              </a:rPr>
              <a:t>Standardised ways of CO2 calculation should be adopted should the carbon footprint be integrated in the metering devices. </a:t>
            </a:r>
          </a:p>
          <a:p>
            <a:pPr marL="342900" lvl="1" indent="-342900" eaLnBrk="1" hangingPunct="1">
              <a:lnSpc>
                <a:spcPct val="150000"/>
              </a:lnSpc>
              <a:buNone/>
            </a:pPr>
            <a:endParaRPr lang="en-GB" sz="1800" kern="1200" dirty="0" smtClean="0">
              <a:solidFill>
                <a:srgbClr val="006666"/>
              </a:solidFill>
              <a:ea typeface="+mn-ea"/>
              <a:cs typeface="+mn-cs"/>
              <a:sym typeface="Wingdings" pitchFamily="2" charset="2"/>
            </a:endParaRPr>
          </a:p>
          <a:p>
            <a:pPr marL="342900" lvl="1" indent="-342900" eaLnBrk="1" hangingPunct="1">
              <a:lnSpc>
                <a:spcPct val="150000"/>
              </a:lnSpc>
              <a:buNone/>
            </a:pPr>
            <a:r>
              <a:rPr lang="en-GB" sz="1800" kern="1200" dirty="0" smtClean="0">
                <a:solidFill>
                  <a:srgbClr val="006666"/>
                </a:solidFill>
                <a:ea typeface="+mn-ea"/>
                <a:cs typeface="+mn-cs"/>
                <a:sym typeface="Wingdings" pitchFamily="2" charset="2"/>
              </a:rPr>
              <a:t>These calculations will follow the rules that will be adopted according to the inclusion of the players (the customers) in the ETS Scheme</a:t>
            </a:r>
          </a:p>
          <a:p>
            <a:pPr marL="342900" lvl="1" indent="-342900" eaLnBrk="1" hangingPunct="1">
              <a:lnSpc>
                <a:spcPct val="150000"/>
              </a:lnSpc>
              <a:buNone/>
            </a:pPr>
            <a:endParaRPr lang="en-GB" sz="1800" kern="1200" dirty="0" smtClean="0">
              <a:solidFill>
                <a:srgbClr val="006666"/>
              </a:solidFill>
              <a:ea typeface="+mn-ea"/>
              <a:cs typeface="+mn-cs"/>
              <a:sym typeface="Wingdings" pitchFamily="2" charset="2"/>
            </a:endParaRPr>
          </a:p>
          <a:p>
            <a:pPr marL="342900" lvl="1" indent="-342900" eaLnBrk="1" hangingPunct="1">
              <a:lnSpc>
                <a:spcPct val="150000"/>
              </a:lnSpc>
              <a:buNone/>
            </a:pPr>
            <a:r>
              <a:rPr lang="en-GB" sz="1800" b="1" kern="1200" dirty="0" smtClean="0">
                <a:solidFill>
                  <a:srgbClr val="006666"/>
                </a:solidFill>
                <a:ea typeface="+mn-ea"/>
                <a:cs typeface="+mn-cs"/>
                <a:sym typeface="Wingdings" pitchFamily="2" charset="2"/>
              </a:rPr>
              <a:t>An example:</a:t>
            </a:r>
          </a:p>
          <a:p>
            <a:pPr marL="342900" lvl="1" indent="-342900" eaLnBrk="1" hangingPunct="1">
              <a:lnSpc>
                <a:spcPct val="150000"/>
              </a:lnSpc>
              <a:buNone/>
            </a:pPr>
            <a:r>
              <a:rPr lang="en-GB" sz="1800" kern="1200" dirty="0" smtClean="0">
                <a:solidFill>
                  <a:srgbClr val="006666"/>
                </a:solidFill>
                <a:ea typeface="+mn-ea"/>
                <a:cs typeface="+mn-cs"/>
                <a:sym typeface="Wingdings" pitchFamily="2" charset="2"/>
              </a:rPr>
              <a:t>The Production Units send their emission factors to the TSO</a:t>
            </a:r>
          </a:p>
        </p:txBody>
      </p:sp>
      <p:sp>
        <p:nvSpPr>
          <p:cNvPr id="22" name="Rectangle 2"/>
          <p:cNvSpPr>
            <a:spLocks noGrp="1" noChangeArrowheads="1"/>
          </p:cNvSpPr>
          <p:nvPr>
            <p:ph type="title"/>
          </p:nvPr>
        </p:nvSpPr>
        <p:spPr>
          <a:xfrm>
            <a:off x="1571604" y="0"/>
            <a:ext cx="5976938" cy="642919"/>
          </a:xfrm>
        </p:spPr>
        <p:txBody>
          <a:bodyPr/>
          <a:lstStyle/>
          <a:p>
            <a:pPr eaLnBrk="1" hangingPunct="1">
              <a:defRPr/>
            </a:pPr>
            <a:r>
              <a:rPr lang="it-IT" sz="2400" i="1" dirty="0" smtClean="0"/>
              <a:t>Recommendations</a:t>
            </a:r>
            <a:endParaRPr lang="el-GR" sz="2400" i="1" dirty="0" smtClean="0"/>
          </a:p>
        </p:txBody>
      </p:sp>
      <p:sp>
        <p:nvSpPr>
          <p:cNvPr id="34821" name="3 - Θέση ημερομηνίας"/>
          <p:cNvSpPr>
            <a:spLocks noGrp="1"/>
          </p:cNvSpPr>
          <p:nvPr>
            <p:ph type="dt" sz="quarter" idx="10"/>
          </p:nvPr>
        </p:nvSpPr>
        <p:spPr>
          <a:noFill/>
        </p:spPr>
        <p:txBody>
          <a:bodyPr/>
          <a:lstStyle/>
          <a:p>
            <a:r>
              <a:rPr lang="en-GB" dirty="0" smtClean="0"/>
              <a:t>Rome  6-8/09/2011</a:t>
            </a:r>
          </a:p>
        </p:txBody>
      </p:sp>
      <p:sp>
        <p:nvSpPr>
          <p:cNvPr id="34822"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
        <p:nvSpPr>
          <p:cNvPr id="23" name="22 - Οδοντωτό δεξιό βέλος"/>
          <p:cNvSpPr/>
          <p:nvPr/>
        </p:nvSpPr>
        <p:spPr bwMode="auto">
          <a:xfrm>
            <a:off x="7143768" y="5429264"/>
            <a:ext cx="1500198" cy="500066"/>
          </a:xfrm>
          <a:prstGeom prst="notchedRightArrow">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4 - Θέση αριθμού διαφάνειας"/>
          <p:cNvSpPr>
            <a:spLocks noGrp="1"/>
          </p:cNvSpPr>
          <p:nvPr>
            <p:ph type="sldNum" sz="quarter" idx="11"/>
          </p:nvPr>
        </p:nvSpPr>
        <p:spPr>
          <a:noFill/>
        </p:spPr>
        <p:txBody>
          <a:bodyPr/>
          <a:lstStyle/>
          <a:p>
            <a:fld id="{B8AE512F-3C55-4322-869F-498ABE5AFC1E}" type="slidenum">
              <a:rPr lang="en-GB" smtClean="0"/>
              <a:pPr/>
              <a:t>24</a:t>
            </a:fld>
            <a:endParaRPr lang="en-GB" smtClean="0"/>
          </a:p>
        </p:txBody>
      </p:sp>
      <p:sp>
        <p:nvSpPr>
          <p:cNvPr id="34818" name="Rectangle 3"/>
          <p:cNvSpPr>
            <a:spLocks noGrp="1" noChangeArrowheads="1"/>
          </p:cNvSpPr>
          <p:nvPr>
            <p:ph type="body" idx="1"/>
          </p:nvPr>
        </p:nvSpPr>
        <p:spPr>
          <a:xfrm>
            <a:off x="1428728" y="714356"/>
            <a:ext cx="7858148" cy="2357454"/>
          </a:xfrm>
        </p:spPr>
        <p:txBody>
          <a:bodyPr/>
          <a:lstStyle/>
          <a:p>
            <a:pPr marL="342900" lvl="1" indent="-342900" eaLnBrk="1" hangingPunct="1">
              <a:lnSpc>
                <a:spcPct val="150000"/>
              </a:lnSpc>
              <a:buNone/>
            </a:pPr>
            <a:r>
              <a:rPr lang="en-GB" sz="1800" kern="1200" dirty="0" smtClean="0">
                <a:solidFill>
                  <a:srgbClr val="006666"/>
                </a:solidFill>
                <a:ea typeface="+mn-ea"/>
                <a:cs typeface="+mn-cs"/>
                <a:sym typeface="Wingdings" pitchFamily="2" charset="2"/>
              </a:rPr>
              <a:t>The TSO send the total factor of the system to the DSO, who can be the Operator of the Metering devices, or the device directly, depending on the type of customer</a:t>
            </a:r>
          </a:p>
          <a:p>
            <a:pPr marL="342900" lvl="1" indent="-342900" eaLnBrk="1" hangingPunct="1">
              <a:lnSpc>
                <a:spcPct val="150000"/>
              </a:lnSpc>
              <a:buNone/>
            </a:pPr>
            <a:r>
              <a:rPr lang="en-GB" sz="1800" kern="1200" dirty="0" smtClean="0">
                <a:solidFill>
                  <a:srgbClr val="006666"/>
                </a:solidFill>
                <a:ea typeface="+mn-ea"/>
                <a:cs typeface="+mn-cs"/>
                <a:sym typeface="Wingdings" pitchFamily="2" charset="2"/>
              </a:rPr>
              <a:t>The DSO send the factor to the device</a:t>
            </a:r>
          </a:p>
          <a:p>
            <a:pPr marL="342900" lvl="1" indent="-342900" eaLnBrk="1" hangingPunct="1">
              <a:lnSpc>
                <a:spcPct val="150000"/>
              </a:lnSpc>
              <a:buNone/>
            </a:pPr>
            <a:r>
              <a:rPr lang="en-GB" sz="1800" kern="1200" dirty="0" smtClean="0">
                <a:solidFill>
                  <a:srgbClr val="006666"/>
                </a:solidFill>
                <a:ea typeface="+mn-ea"/>
                <a:cs typeface="+mn-cs"/>
                <a:sym typeface="Wingdings" pitchFamily="2" charset="2"/>
              </a:rPr>
              <a:t>The devices depict the CO2 emitted and informs the end user</a:t>
            </a:r>
          </a:p>
          <a:p>
            <a:pPr eaLnBrk="1" hangingPunct="1"/>
            <a:endParaRPr lang="el-GR" dirty="0" smtClean="0"/>
          </a:p>
        </p:txBody>
      </p:sp>
      <p:grpSp>
        <p:nvGrpSpPr>
          <p:cNvPr id="2" name="Group 4"/>
          <p:cNvGrpSpPr>
            <a:grpSpLocks/>
          </p:cNvGrpSpPr>
          <p:nvPr/>
        </p:nvGrpSpPr>
        <p:grpSpPr bwMode="auto">
          <a:xfrm>
            <a:off x="1428728" y="3286124"/>
            <a:ext cx="7429552" cy="2643206"/>
            <a:chOff x="720" y="11880"/>
            <a:chExt cx="8640" cy="2340"/>
          </a:xfrm>
        </p:grpSpPr>
        <p:sp>
          <p:nvSpPr>
            <p:cNvPr id="34823" name="Rectangle 5"/>
            <p:cNvSpPr>
              <a:spLocks noChangeArrowheads="1"/>
            </p:cNvSpPr>
            <p:nvPr/>
          </p:nvSpPr>
          <p:spPr bwMode="auto">
            <a:xfrm>
              <a:off x="720" y="11880"/>
              <a:ext cx="8640" cy="2340"/>
            </a:xfrm>
            <a:prstGeom prst="rect">
              <a:avLst/>
            </a:prstGeom>
            <a:solidFill>
              <a:srgbClr val="CCECFF"/>
            </a:solidFill>
            <a:ln w="9525">
              <a:solidFill>
                <a:srgbClr val="000000"/>
              </a:solidFill>
              <a:miter lim="800000"/>
              <a:headEnd/>
              <a:tailEnd/>
            </a:ln>
          </p:spPr>
          <p:txBody>
            <a:bodyPr/>
            <a:lstStyle/>
            <a:p>
              <a:pPr>
                <a:spcBef>
                  <a:spcPct val="20000"/>
                </a:spcBef>
                <a:buFontTx/>
                <a:buChar char="•"/>
              </a:pPr>
              <a:endParaRPr lang="el-GR"/>
            </a:p>
          </p:txBody>
        </p:sp>
        <p:pic>
          <p:nvPicPr>
            <p:cNvPr id="34824" name="Picture 6"/>
            <p:cNvPicPr>
              <a:picLocks noChangeAspect="1" noChangeArrowheads="1"/>
            </p:cNvPicPr>
            <p:nvPr/>
          </p:nvPicPr>
          <p:blipFill>
            <a:blip r:embed="rId3"/>
            <a:srcRect/>
            <a:stretch>
              <a:fillRect/>
            </a:stretch>
          </p:blipFill>
          <p:spPr bwMode="auto">
            <a:xfrm>
              <a:off x="3240" y="12600"/>
              <a:ext cx="900" cy="825"/>
            </a:xfrm>
            <a:prstGeom prst="rect">
              <a:avLst/>
            </a:prstGeom>
            <a:noFill/>
            <a:ln w="9525">
              <a:noFill/>
              <a:miter lim="800000"/>
              <a:headEnd/>
              <a:tailEnd/>
            </a:ln>
          </p:spPr>
        </p:pic>
        <p:pic>
          <p:nvPicPr>
            <p:cNvPr id="34825" name="Picture 7" descr="j0401904[1]"/>
            <p:cNvPicPr>
              <a:picLocks noChangeAspect="1" noChangeArrowheads="1"/>
            </p:cNvPicPr>
            <p:nvPr/>
          </p:nvPicPr>
          <p:blipFill>
            <a:blip r:embed="rId4"/>
            <a:srcRect/>
            <a:stretch>
              <a:fillRect/>
            </a:stretch>
          </p:blipFill>
          <p:spPr bwMode="auto">
            <a:xfrm>
              <a:off x="5040" y="12060"/>
              <a:ext cx="1083" cy="1620"/>
            </a:xfrm>
            <a:prstGeom prst="rect">
              <a:avLst/>
            </a:prstGeom>
            <a:noFill/>
            <a:ln w="9525">
              <a:noFill/>
              <a:miter lim="800000"/>
              <a:headEnd/>
              <a:tailEnd/>
            </a:ln>
          </p:spPr>
        </p:pic>
        <p:pic>
          <p:nvPicPr>
            <p:cNvPr id="34826" name="Picture 8" descr="j0437353[1]"/>
            <p:cNvPicPr>
              <a:picLocks noChangeAspect="1" noChangeArrowheads="1"/>
            </p:cNvPicPr>
            <p:nvPr/>
          </p:nvPicPr>
          <p:blipFill>
            <a:blip r:embed="rId5"/>
            <a:srcRect/>
            <a:stretch>
              <a:fillRect/>
            </a:stretch>
          </p:blipFill>
          <p:spPr bwMode="auto">
            <a:xfrm>
              <a:off x="7200" y="12240"/>
              <a:ext cx="1440" cy="1200"/>
            </a:xfrm>
            <a:prstGeom prst="rect">
              <a:avLst/>
            </a:prstGeom>
            <a:noFill/>
            <a:ln w="9525">
              <a:noFill/>
              <a:miter lim="800000"/>
              <a:headEnd/>
              <a:tailEnd/>
            </a:ln>
          </p:spPr>
        </p:pic>
        <p:sp>
          <p:nvSpPr>
            <p:cNvPr id="34827" name="Text Box 9"/>
            <p:cNvSpPr txBox="1">
              <a:spLocks noChangeArrowheads="1"/>
            </p:cNvSpPr>
            <p:nvPr/>
          </p:nvSpPr>
          <p:spPr bwMode="auto">
            <a:xfrm>
              <a:off x="7020" y="13500"/>
              <a:ext cx="1800" cy="360"/>
            </a:xfrm>
            <a:prstGeom prst="rect">
              <a:avLst/>
            </a:prstGeom>
            <a:solidFill>
              <a:srgbClr val="FFFFFF"/>
            </a:solidFill>
            <a:ln w="9525">
              <a:solidFill>
                <a:srgbClr val="000000"/>
              </a:solidFill>
              <a:miter lim="800000"/>
              <a:headEnd/>
              <a:tailEnd/>
            </a:ln>
          </p:spPr>
          <p:txBody>
            <a:bodyPr/>
            <a:lstStyle/>
            <a:p>
              <a:pPr>
                <a:spcBef>
                  <a:spcPct val="20000"/>
                </a:spcBef>
                <a:buFontTx/>
                <a:buChar char="•"/>
              </a:pPr>
              <a:r>
                <a:rPr lang="en-US" sz="1000"/>
                <a:t>Production Units</a:t>
              </a:r>
              <a:endParaRPr lang="el-GR"/>
            </a:p>
          </p:txBody>
        </p:sp>
        <p:sp>
          <p:nvSpPr>
            <p:cNvPr id="34828" name="Text Box 10"/>
            <p:cNvSpPr txBox="1">
              <a:spLocks noChangeArrowheads="1"/>
            </p:cNvSpPr>
            <p:nvPr/>
          </p:nvSpPr>
          <p:spPr bwMode="auto">
            <a:xfrm>
              <a:off x="5220" y="13680"/>
              <a:ext cx="720" cy="360"/>
            </a:xfrm>
            <a:prstGeom prst="rect">
              <a:avLst/>
            </a:prstGeom>
            <a:solidFill>
              <a:srgbClr val="FFFFFF"/>
            </a:solidFill>
            <a:ln w="9525">
              <a:solidFill>
                <a:srgbClr val="000000"/>
              </a:solidFill>
              <a:miter lim="800000"/>
              <a:headEnd/>
              <a:tailEnd/>
            </a:ln>
          </p:spPr>
          <p:txBody>
            <a:bodyPr/>
            <a:lstStyle/>
            <a:p>
              <a:pPr>
                <a:spcBef>
                  <a:spcPct val="20000"/>
                </a:spcBef>
                <a:buFontTx/>
                <a:buChar char="•"/>
              </a:pPr>
              <a:r>
                <a:rPr lang="en-US" sz="1000"/>
                <a:t>TSO</a:t>
              </a:r>
              <a:endParaRPr lang="el-GR"/>
            </a:p>
          </p:txBody>
        </p:sp>
        <p:sp>
          <p:nvSpPr>
            <p:cNvPr id="34829" name="Text Box 11"/>
            <p:cNvSpPr txBox="1">
              <a:spLocks noChangeArrowheads="1"/>
            </p:cNvSpPr>
            <p:nvPr/>
          </p:nvSpPr>
          <p:spPr bwMode="auto">
            <a:xfrm>
              <a:off x="2880" y="13500"/>
              <a:ext cx="1800" cy="360"/>
            </a:xfrm>
            <a:prstGeom prst="rect">
              <a:avLst/>
            </a:prstGeom>
            <a:solidFill>
              <a:srgbClr val="FFFFFF"/>
            </a:solidFill>
            <a:ln w="9525">
              <a:solidFill>
                <a:srgbClr val="000000"/>
              </a:solidFill>
              <a:miter lim="800000"/>
              <a:headEnd/>
              <a:tailEnd/>
            </a:ln>
          </p:spPr>
          <p:txBody>
            <a:bodyPr/>
            <a:lstStyle/>
            <a:p>
              <a:pPr>
                <a:spcBef>
                  <a:spcPct val="20000"/>
                </a:spcBef>
                <a:buFontTx/>
                <a:buChar char="•"/>
              </a:pPr>
              <a:r>
                <a:rPr lang="en-US" sz="1000"/>
                <a:t>Metering device</a:t>
              </a:r>
              <a:endParaRPr lang="el-GR"/>
            </a:p>
          </p:txBody>
        </p:sp>
        <p:sp>
          <p:nvSpPr>
            <p:cNvPr id="34830" name="AutoShape 12"/>
            <p:cNvSpPr>
              <a:spLocks noChangeArrowheads="1"/>
            </p:cNvSpPr>
            <p:nvPr/>
          </p:nvSpPr>
          <p:spPr bwMode="auto">
            <a:xfrm>
              <a:off x="6480" y="12960"/>
              <a:ext cx="720" cy="180"/>
            </a:xfrm>
            <a:prstGeom prst="leftArrow">
              <a:avLst>
                <a:gd name="adj1" fmla="val 50000"/>
                <a:gd name="adj2" fmla="val 100000"/>
              </a:avLst>
            </a:prstGeom>
            <a:solidFill>
              <a:srgbClr val="C0C0C0"/>
            </a:solidFill>
            <a:ln w="9525">
              <a:solidFill>
                <a:srgbClr val="000000"/>
              </a:solidFill>
              <a:miter lim="800000"/>
              <a:headEnd/>
              <a:tailEnd/>
            </a:ln>
          </p:spPr>
          <p:txBody>
            <a:bodyPr/>
            <a:lstStyle/>
            <a:p>
              <a:pPr>
                <a:spcBef>
                  <a:spcPct val="20000"/>
                </a:spcBef>
                <a:buFontTx/>
                <a:buChar char="•"/>
              </a:pPr>
              <a:endParaRPr lang="el-GR"/>
            </a:p>
          </p:txBody>
        </p:sp>
        <p:sp>
          <p:nvSpPr>
            <p:cNvPr id="34831" name="AutoShape 13"/>
            <p:cNvSpPr>
              <a:spLocks noChangeArrowheads="1"/>
            </p:cNvSpPr>
            <p:nvPr/>
          </p:nvSpPr>
          <p:spPr bwMode="auto">
            <a:xfrm>
              <a:off x="4320" y="12960"/>
              <a:ext cx="720" cy="180"/>
            </a:xfrm>
            <a:prstGeom prst="leftArrow">
              <a:avLst>
                <a:gd name="adj1" fmla="val 50000"/>
                <a:gd name="adj2" fmla="val 100000"/>
              </a:avLst>
            </a:prstGeom>
            <a:solidFill>
              <a:srgbClr val="C0C0C0"/>
            </a:solidFill>
            <a:ln w="9525">
              <a:solidFill>
                <a:srgbClr val="000000"/>
              </a:solidFill>
              <a:miter lim="800000"/>
              <a:headEnd/>
              <a:tailEnd/>
            </a:ln>
          </p:spPr>
          <p:txBody>
            <a:bodyPr/>
            <a:lstStyle/>
            <a:p>
              <a:pPr>
                <a:spcBef>
                  <a:spcPct val="20000"/>
                </a:spcBef>
                <a:buFontTx/>
                <a:buChar char="•"/>
              </a:pPr>
              <a:endParaRPr lang="el-GR"/>
            </a:p>
          </p:txBody>
        </p:sp>
        <p:pic>
          <p:nvPicPr>
            <p:cNvPr id="34832" name="Picture 14" descr="j0438383[1]"/>
            <p:cNvPicPr>
              <a:picLocks noChangeAspect="1" noChangeArrowheads="1"/>
            </p:cNvPicPr>
            <p:nvPr/>
          </p:nvPicPr>
          <p:blipFill>
            <a:blip r:embed="rId6"/>
            <a:srcRect/>
            <a:stretch>
              <a:fillRect/>
            </a:stretch>
          </p:blipFill>
          <p:spPr bwMode="auto">
            <a:xfrm>
              <a:off x="1440" y="12060"/>
              <a:ext cx="900" cy="635"/>
            </a:xfrm>
            <a:prstGeom prst="rect">
              <a:avLst/>
            </a:prstGeom>
            <a:noFill/>
            <a:ln w="9525">
              <a:noFill/>
              <a:miter lim="800000"/>
              <a:headEnd/>
              <a:tailEnd/>
            </a:ln>
          </p:spPr>
        </p:pic>
        <p:pic>
          <p:nvPicPr>
            <p:cNvPr id="34833" name="Picture 15" descr="j0438679[1]"/>
            <p:cNvPicPr>
              <a:picLocks noChangeAspect="1" noChangeArrowheads="1"/>
            </p:cNvPicPr>
            <p:nvPr/>
          </p:nvPicPr>
          <p:blipFill>
            <a:blip r:embed="rId7"/>
            <a:srcRect/>
            <a:stretch>
              <a:fillRect/>
            </a:stretch>
          </p:blipFill>
          <p:spPr bwMode="auto">
            <a:xfrm>
              <a:off x="1440" y="13031"/>
              <a:ext cx="900" cy="715"/>
            </a:xfrm>
            <a:prstGeom prst="rect">
              <a:avLst/>
            </a:prstGeom>
            <a:noFill/>
            <a:ln w="9525">
              <a:noFill/>
              <a:miter lim="800000"/>
              <a:headEnd/>
              <a:tailEnd/>
            </a:ln>
          </p:spPr>
        </p:pic>
        <p:sp>
          <p:nvSpPr>
            <p:cNvPr id="34834" name="AutoShape 16"/>
            <p:cNvSpPr>
              <a:spLocks noChangeArrowheads="1"/>
            </p:cNvSpPr>
            <p:nvPr/>
          </p:nvSpPr>
          <p:spPr bwMode="auto">
            <a:xfrm rot="-1166402">
              <a:off x="2340" y="13140"/>
              <a:ext cx="720" cy="180"/>
            </a:xfrm>
            <a:prstGeom prst="leftArrow">
              <a:avLst>
                <a:gd name="adj1" fmla="val 50000"/>
                <a:gd name="adj2" fmla="val 100000"/>
              </a:avLst>
            </a:prstGeom>
            <a:solidFill>
              <a:srgbClr val="C0C0C0"/>
            </a:solidFill>
            <a:ln w="9525">
              <a:solidFill>
                <a:srgbClr val="000000"/>
              </a:solidFill>
              <a:miter lim="800000"/>
              <a:headEnd/>
              <a:tailEnd/>
            </a:ln>
          </p:spPr>
          <p:txBody>
            <a:bodyPr/>
            <a:lstStyle/>
            <a:p>
              <a:pPr>
                <a:spcBef>
                  <a:spcPct val="20000"/>
                </a:spcBef>
                <a:buFontTx/>
                <a:buChar char="•"/>
              </a:pPr>
              <a:endParaRPr lang="el-GR"/>
            </a:p>
          </p:txBody>
        </p:sp>
        <p:sp>
          <p:nvSpPr>
            <p:cNvPr id="34835" name="AutoShape 17"/>
            <p:cNvSpPr>
              <a:spLocks noChangeArrowheads="1"/>
            </p:cNvSpPr>
            <p:nvPr/>
          </p:nvSpPr>
          <p:spPr bwMode="auto">
            <a:xfrm rot="1202233">
              <a:off x="2340" y="12420"/>
              <a:ext cx="720" cy="180"/>
            </a:xfrm>
            <a:prstGeom prst="leftArrow">
              <a:avLst>
                <a:gd name="adj1" fmla="val 50000"/>
                <a:gd name="adj2" fmla="val 100000"/>
              </a:avLst>
            </a:prstGeom>
            <a:solidFill>
              <a:srgbClr val="C0C0C0"/>
            </a:solidFill>
            <a:ln w="9525">
              <a:solidFill>
                <a:srgbClr val="000000"/>
              </a:solidFill>
              <a:miter lim="800000"/>
              <a:headEnd/>
              <a:tailEnd/>
            </a:ln>
          </p:spPr>
          <p:txBody>
            <a:bodyPr/>
            <a:lstStyle/>
            <a:p>
              <a:pPr>
                <a:spcBef>
                  <a:spcPct val="20000"/>
                </a:spcBef>
                <a:buFontTx/>
                <a:buChar char="•"/>
              </a:pPr>
              <a:endParaRPr lang="el-GR"/>
            </a:p>
          </p:txBody>
        </p:sp>
        <p:sp>
          <p:nvSpPr>
            <p:cNvPr id="34836" name="Text Box 18"/>
            <p:cNvSpPr txBox="1">
              <a:spLocks noChangeArrowheads="1"/>
            </p:cNvSpPr>
            <p:nvPr/>
          </p:nvSpPr>
          <p:spPr bwMode="auto">
            <a:xfrm>
              <a:off x="1080" y="13680"/>
              <a:ext cx="1560" cy="360"/>
            </a:xfrm>
            <a:prstGeom prst="rect">
              <a:avLst/>
            </a:prstGeom>
            <a:solidFill>
              <a:srgbClr val="FFFFFF"/>
            </a:solidFill>
            <a:ln w="9525">
              <a:solidFill>
                <a:srgbClr val="000000"/>
              </a:solidFill>
              <a:miter lim="800000"/>
              <a:headEnd/>
              <a:tailEnd/>
            </a:ln>
          </p:spPr>
          <p:txBody>
            <a:bodyPr/>
            <a:lstStyle/>
            <a:p>
              <a:pPr>
                <a:spcBef>
                  <a:spcPct val="20000"/>
                </a:spcBef>
                <a:buFontTx/>
                <a:buChar char="•"/>
              </a:pPr>
              <a:r>
                <a:rPr lang="en-US" sz="1000"/>
                <a:t>End users</a:t>
              </a:r>
              <a:endParaRPr lang="el-GR"/>
            </a:p>
          </p:txBody>
        </p:sp>
      </p:grpSp>
      <p:sp>
        <p:nvSpPr>
          <p:cNvPr id="22" name="Rectangle 2"/>
          <p:cNvSpPr>
            <a:spLocks noGrp="1" noChangeArrowheads="1"/>
          </p:cNvSpPr>
          <p:nvPr>
            <p:ph type="title"/>
          </p:nvPr>
        </p:nvSpPr>
        <p:spPr>
          <a:xfrm>
            <a:off x="1571604" y="0"/>
            <a:ext cx="5976938" cy="642919"/>
          </a:xfrm>
        </p:spPr>
        <p:txBody>
          <a:bodyPr/>
          <a:lstStyle/>
          <a:p>
            <a:pPr eaLnBrk="1" hangingPunct="1">
              <a:defRPr/>
            </a:pPr>
            <a:r>
              <a:rPr lang="it-IT" sz="2400" i="1" dirty="0" smtClean="0"/>
              <a:t>Recommendations</a:t>
            </a:r>
            <a:endParaRPr lang="el-GR" sz="2400" i="1" dirty="0" smtClean="0"/>
          </a:p>
        </p:txBody>
      </p:sp>
      <p:sp>
        <p:nvSpPr>
          <p:cNvPr id="34821" name="3 - Θέση ημερομηνίας"/>
          <p:cNvSpPr>
            <a:spLocks noGrp="1"/>
          </p:cNvSpPr>
          <p:nvPr>
            <p:ph type="dt" sz="quarter" idx="10"/>
          </p:nvPr>
        </p:nvSpPr>
        <p:spPr>
          <a:noFill/>
        </p:spPr>
        <p:txBody>
          <a:bodyPr/>
          <a:lstStyle/>
          <a:p>
            <a:r>
              <a:rPr lang="en-GB" dirty="0" smtClean="0"/>
              <a:t>Rome  6-8/09/2011</a:t>
            </a:r>
          </a:p>
        </p:txBody>
      </p:sp>
      <p:sp>
        <p:nvSpPr>
          <p:cNvPr id="34822"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Stockphoto,επιχειρηματίας,κομμάτια,κομμάτια παζλ,κρατώ,ομαδική εργασία,παγκόσμιος,παζλ,παζλ με ακανόνιστα κομμάτια,συνεργασία,χέρια"/>
          <p:cNvPicPr>
            <a:picLocks noChangeAspect="1" noChangeArrowheads="1"/>
          </p:cNvPicPr>
          <p:nvPr/>
        </p:nvPicPr>
        <p:blipFill>
          <a:blip r:embed="rId3">
            <a:duotone>
              <a:schemeClr val="accent5">
                <a:shade val="45000"/>
                <a:satMod val="135000"/>
              </a:schemeClr>
              <a:prstClr val="white"/>
            </a:duotone>
          </a:blip>
          <a:srcRect t="27692" r="770" b="30769"/>
          <a:stretch>
            <a:fillRect/>
          </a:stretch>
        </p:blipFill>
        <p:spPr bwMode="auto">
          <a:xfrm rot="20277180">
            <a:off x="129029" y="2315439"/>
            <a:ext cx="3071802" cy="1285884"/>
          </a:xfrm>
          <a:prstGeom prst="rect">
            <a:avLst/>
          </a:prstGeom>
          <a:noFill/>
        </p:spPr>
      </p:pic>
      <p:sp>
        <p:nvSpPr>
          <p:cNvPr id="35841" name="4 - Θέση αριθμού διαφάνειας"/>
          <p:cNvSpPr>
            <a:spLocks noGrp="1"/>
          </p:cNvSpPr>
          <p:nvPr>
            <p:ph type="sldNum" sz="quarter" idx="11"/>
          </p:nvPr>
        </p:nvSpPr>
        <p:spPr>
          <a:noFill/>
        </p:spPr>
        <p:txBody>
          <a:bodyPr/>
          <a:lstStyle/>
          <a:p>
            <a:fld id="{A88F16BE-84FF-4A76-B4D7-792802E2303C}" type="slidenum">
              <a:rPr lang="en-GB" smtClean="0"/>
              <a:pPr/>
              <a:t>25</a:t>
            </a:fld>
            <a:endParaRPr lang="en-GB" smtClean="0"/>
          </a:p>
        </p:txBody>
      </p:sp>
      <p:sp>
        <p:nvSpPr>
          <p:cNvPr id="35842" name="Rectangle 3"/>
          <p:cNvSpPr>
            <a:spLocks noGrp="1" noChangeArrowheads="1"/>
          </p:cNvSpPr>
          <p:nvPr>
            <p:ph type="body" idx="1"/>
          </p:nvPr>
        </p:nvSpPr>
        <p:spPr>
          <a:xfrm>
            <a:off x="1285852" y="642918"/>
            <a:ext cx="7715304" cy="5143536"/>
          </a:xfrm>
        </p:spPr>
        <p:txBody>
          <a:bodyPr/>
          <a:lstStyle/>
          <a:p>
            <a:pPr eaLnBrk="1" hangingPunct="1">
              <a:lnSpc>
                <a:spcPct val="150000"/>
              </a:lnSpc>
              <a:buNone/>
            </a:pPr>
            <a:r>
              <a:rPr lang="en-GB" sz="1800" kern="1200" dirty="0" smtClean="0">
                <a:solidFill>
                  <a:srgbClr val="006666"/>
                </a:solidFill>
                <a:sym typeface="Wingdings" pitchFamily="2" charset="2"/>
              </a:rPr>
              <a:t>Linking </a:t>
            </a:r>
            <a:r>
              <a:rPr lang="en-GB" sz="1800" b="1" kern="1200" dirty="0" smtClean="0">
                <a:solidFill>
                  <a:srgbClr val="006666"/>
                </a:solidFill>
                <a:sym typeface="Wingdings" pitchFamily="2" charset="2"/>
              </a:rPr>
              <a:t>accuracy to the application</a:t>
            </a:r>
            <a:r>
              <a:rPr lang="en-GB" sz="1800" kern="1200" dirty="0" smtClean="0">
                <a:solidFill>
                  <a:srgbClr val="006666"/>
                </a:solidFill>
                <a:sym typeface="Wingdings" pitchFamily="2" charset="2"/>
              </a:rPr>
              <a:t>: Not the same level is needed when the scope is solely to encourage the consumers to cut their demand. </a:t>
            </a:r>
          </a:p>
          <a:p>
            <a:pPr eaLnBrk="1" hangingPunct="1">
              <a:lnSpc>
                <a:spcPct val="150000"/>
              </a:lnSpc>
              <a:buNone/>
            </a:pPr>
            <a:r>
              <a:rPr lang="en-GB" sz="1800" kern="1200" dirty="0" smtClean="0">
                <a:solidFill>
                  <a:srgbClr val="006666"/>
                </a:solidFill>
                <a:sym typeface="Wingdings" pitchFamily="2" charset="2"/>
              </a:rPr>
              <a:t>High accuracy is needed for companies participating in the Emissions Trading Scheme. In this case the metering equipment should also  </a:t>
            </a:r>
          </a:p>
          <a:p>
            <a:pPr eaLnBrk="1" hangingPunct="1">
              <a:lnSpc>
                <a:spcPct val="150000"/>
              </a:lnSpc>
              <a:buNone/>
            </a:pPr>
            <a:r>
              <a:rPr lang="en-GB" sz="1800" kern="1200" dirty="0" smtClean="0">
                <a:solidFill>
                  <a:srgbClr val="006666"/>
                </a:solidFill>
                <a:sym typeface="Wingdings" pitchFamily="2" charset="2"/>
              </a:rPr>
              <a:t>                                             calculate system losses? </a:t>
            </a:r>
          </a:p>
          <a:p>
            <a:pPr eaLnBrk="1" hangingPunct="1">
              <a:lnSpc>
                <a:spcPct val="150000"/>
              </a:lnSpc>
              <a:buNone/>
            </a:pPr>
            <a:r>
              <a:rPr lang="en-GB" sz="1800" kern="1200" dirty="0" smtClean="0">
                <a:solidFill>
                  <a:srgbClr val="006666"/>
                </a:solidFill>
                <a:sym typeface="Wingdings" pitchFamily="2" charset="2"/>
              </a:rPr>
              <a:t>Referring to low voltage consumers            they have to aggregate in order to be able to trade a sufficient amount of allowances, given that they are included in such a Scheme. In this case also this type of customers will demand accuracy. </a:t>
            </a:r>
          </a:p>
          <a:p>
            <a:pPr eaLnBrk="1" hangingPunct="1">
              <a:lnSpc>
                <a:spcPct val="150000"/>
              </a:lnSpc>
              <a:buNone/>
            </a:pPr>
            <a:r>
              <a:rPr lang="en-GB" sz="1800" kern="1200" dirty="0" smtClean="0">
                <a:solidFill>
                  <a:srgbClr val="006666"/>
                </a:solidFill>
                <a:sym typeface="Wingdings" pitchFamily="2" charset="2"/>
              </a:rPr>
              <a:t>The factors can either be integrated in the equipment and updated every a certain period or sent by the TSO, again depending on the use and level of accuracy.</a:t>
            </a:r>
            <a:endParaRPr lang="el-GR" sz="1800" kern="1200" dirty="0" smtClean="0">
              <a:solidFill>
                <a:srgbClr val="006666"/>
              </a:solidFill>
              <a:sym typeface="Wingdings" pitchFamily="2" charset="2"/>
            </a:endParaRPr>
          </a:p>
        </p:txBody>
      </p:sp>
      <p:sp>
        <p:nvSpPr>
          <p:cNvPr id="7" name="Rectangle 2"/>
          <p:cNvSpPr>
            <a:spLocks noGrp="1" noChangeArrowheads="1"/>
          </p:cNvSpPr>
          <p:nvPr>
            <p:ph type="title"/>
          </p:nvPr>
        </p:nvSpPr>
        <p:spPr>
          <a:xfrm>
            <a:off x="1500166" y="0"/>
            <a:ext cx="5976937" cy="642919"/>
          </a:xfrm>
        </p:spPr>
        <p:txBody>
          <a:bodyPr/>
          <a:lstStyle/>
          <a:p>
            <a:pPr eaLnBrk="1" hangingPunct="1">
              <a:defRPr/>
            </a:pPr>
            <a:r>
              <a:rPr lang="it-IT" sz="2400" i="1" dirty="0" smtClean="0"/>
              <a:t>Recommendations</a:t>
            </a:r>
            <a:endParaRPr lang="el-GR" sz="2400" i="1" dirty="0" smtClean="0"/>
          </a:p>
        </p:txBody>
      </p:sp>
      <p:sp>
        <p:nvSpPr>
          <p:cNvPr id="35844" name="3 - Θέση ημερομηνίας"/>
          <p:cNvSpPr>
            <a:spLocks noGrp="1"/>
          </p:cNvSpPr>
          <p:nvPr>
            <p:ph type="dt" sz="quarter" idx="10"/>
          </p:nvPr>
        </p:nvSpPr>
        <p:spPr>
          <a:noFill/>
        </p:spPr>
        <p:txBody>
          <a:bodyPr/>
          <a:lstStyle/>
          <a:p>
            <a:r>
              <a:rPr lang="en-GB" dirty="0" smtClean="0"/>
              <a:t>Rome  6-8/09/2011</a:t>
            </a:r>
          </a:p>
        </p:txBody>
      </p:sp>
      <p:sp>
        <p:nvSpPr>
          <p:cNvPr id="35845"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
        <p:nvSpPr>
          <p:cNvPr id="8" name="7 - Δεξιό βέλος"/>
          <p:cNvSpPr/>
          <p:nvPr/>
        </p:nvSpPr>
        <p:spPr bwMode="auto">
          <a:xfrm>
            <a:off x="5072066" y="3071810"/>
            <a:ext cx="428628" cy="214314"/>
          </a:xfrm>
          <a:prstGeom prst="rightArrow">
            <a:avLst/>
          </a:prstGeom>
          <a:ln>
            <a:headEnd type="none" w="med" len="med"/>
            <a:tailEnd type="triangl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52" y="0"/>
            <a:ext cx="7429523" cy="777875"/>
          </a:xfrm>
        </p:spPr>
        <p:txBody>
          <a:bodyPr/>
          <a:lstStyle/>
          <a:p>
            <a:pPr eaLnBrk="1" hangingPunct="1">
              <a:defRPr/>
            </a:pPr>
            <a:r>
              <a:rPr lang="en-US" sz="2400" i="1" dirty="0" smtClean="0"/>
              <a:t>Review on the Steps towards a Low Carbon Economy  </a:t>
            </a:r>
          </a:p>
        </p:txBody>
      </p:sp>
      <p:sp>
        <p:nvSpPr>
          <p:cNvPr id="36866" name="4 - Θέση αριθμού διαφάνειας"/>
          <p:cNvSpPr>
            <a:spLocks noGrp="1"/>
          </p:cNvSpPr>
          <p:nvPr>
            <p:ph type="sldNum" sz="quarter" idx="11"/>
          </p:nvPr>
        </p:nvSpPr>
        <p:spPr>
          <a:noFill/>
        </p:spPr>
        <p:txBody>
          <a:bodyPr/>
          <a:lstStyle/>
          <a:p>
            <a:fld id="{C31DDDD4-32F8-4C8B-A783-ECE4D960C216}" type="slidenum">
              <a:rPr lang="en-US" smtClean="0"/>
              <a:pPr/>
              <a:t>26</a:t>
            </a:fld>
            <a:endParaRPr lang="en-US" smtClean="0"/>
          </a:p>
        </p:txBody>
      </p:sp>
      <p:sp>
        <p:nvSpPr>
          <p:cNvPr id="36867" name="6 - Ορθογώνιο"/>
          <p:cNvSpPr>
            <a:spLocks noChangeArrowheads="1"/>
          </p:cNvSpPr>
          <p:nvPr/>
        </p:nvSpPr>
        <p:spPr bwMode="auto">
          <a:xfrm>
            <a:off x="1000100" y="908050"/>
            <a:ext cx="8143901" cy="4773614"/>
          </a:xfrm>
          <a:prstGeom prst="rect">
            <a:avLst/>
          </a:prstGeom>
          <a:noFill/>
          <a:ln w="9525">
            <a:noFill/>
            <a:miter lim="800000"/>
            <a:headEnd/>
            <a:tailEnd/>
          </a:ln>
        </p:spPr>
        <p:txBody>
          <a:bodyPr wrap="square">
            <a:spAutoFit/>
          </a:bodyPr>
          <a:lstStyle/>
          <a:p>
            <a:pPr marL="342900" indent="-342900">
              <a:lnSpc>
                <a:spcPct val="130000"/>
              </a:lnSpc>
              <a:spcBef>
                <a:spcPct val="20000"/>
              </a:spcBef>
              <a:buClr>
                <a:srgbClr val="336699"/>
              </a:buClr>
              <a:buFont typeface="Wingdings" pitchFamily="2" charset="2"/>
              <a:buNone/>
            </a:pPr>
            <a:r>
              <a:rPr lang="en-US" dirty="0" smtClean="0">
                <a:solidFill>
                  <a:srgbClr val="006666"/>
                </a:solidFill>
                <a:latin typeface="+mn-lt"/>
                <a:sym typeface="Wingdings" pitchFamily="2" charset="2"/>
              </a:rPr>
              <a:t>      “</a:t>
            </a:r>
            <a:r>
              <a:rPr lang="en-US" dirty="0">
                <a:solidFill>
                  <a:srgbClr val="006666"/>
                </a:solidFill>
                <a:latin typeface="+mn-lt"/>
                <a:sym typeface="Wingdings" pitchFamily="2" charset="2"/>
              </a:rPr>
              <a:t>Enablement” aspects:</a:t>
            </a:r>
          </a:p>
          <a:p>
            <a:pPr marL="342900" indent="-342900">
              <a:lnSpc>
                <a:spcPct val="12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Inclusion of other Sectors in Emission Trading Scheme: the CO2 market should include all stakeholders, consumers, DNOs, TSOs, energy companies, EC</a:t>
            </a:r>
          </a:p>
          <a:p>
            <a:pPr marL="342900" indent="-342900">
              <a:lnSpc>
                <a:spcPct val="12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CO2 metering accuracy : The accuracy level should be linked to Standards and Data that should be communicated to the customers</a:t>
            </a:r>
          </a:p>
          <a:p>
            <a:pPr marL="342900" indent="-342900">
              <a:lnSpc>
                <a:spcPct val="12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Standards: key to enable a common CO2 monitoring through: comparable reporting; what is measured; who the information is transmitted to; the amount and volume of data </a:t>
            </a:r>
          </a:p>
          <a:p>
            <a:pPr marL="342900" indent="-342900">
              <a:lnSpc>
                <a:spcPct val="12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Issues data collection / reporting / assurance: to be commonly agreed</a:t>
            </a:r>
          </a:p>
          <a:p>
            <a:pPr marL="342900" indent="-342900">
              <a:lnSpc>
                <a:spcPct val="12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Training players through EU projects on the topic: test operation of such a market</a:t>
            </a:r>
          </a:p>
          <a:p>
            <a:pPr marL="342900" indent="-342900">
              <a:lnSpc>
                <a:spcPct val="12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Data management information has to be distributed to the citizens </a:t>
            </a:r>
          </a:p>
        </p:txBody>
      </p:sp>
      <p:sp>
        <p:nvSpPr>
          <p:cNvPr id="36868" name="3 - Θέση ημερομηνίας"/>
          <p:cNvSpPr>
            <a:spLocks noGrp="1"/>
          </p:cNvSpPr>
          <p:nvPr>
            <p:ph type="dt" sz="quarter" idx="10"/>
          </p:nvPr>
        </p:nvSpPr>
        <p:spPr>
          <a:noFill/>
        </p:spPr>
        <p:txBody>
          <a:bodyPr/>
          <a:lstStyle/>
          <a:p>
            <a:r>
              <a:rPr lang="en-US" dirty="0" smtClean="0"/>
              <a:t>Rome   6-8/09/2011</a:t>
            </a:r>
          </a:p>
        </p:txBody>
      </p:sp>
      <p:sp>
        <p:nvSpPr>
          <p:cNvPr id="36870"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290" y="0"/>
            <a:ext cx="7429523" cy="777875"/>
          </a:xfrm>
        </p:spPr>
        <p:txBody>
          <a:bodyPr/>
          <a:lstStyle/>
          <a:p>
            <a:pPr eaLnBrk="1" hangingPunct="1">
              <a:defRPr/>
            </a:pPr>
            <a:r>
              <a:rPr lang="en-US" sz="2400" i="1" dirty="0" smtClean="0"/>
              <a:t>Review on the Steps towards a Low Carbon Economy  </a:t>
            </a:r>
          </a:p>
        </p:txBody>
      </p:sp>
      <p:sp>
        <p:nvSpPr>
          <p:cNvPr id="36866" name="4 - Θέση αριθμού διαφάνειας"/>
          <p:cNvSpPr>
            <a:spLocks noGrp="1"/>
          </p:cNvSpPr>
          <p:nvPr>
            <p:ph type="sldNum" sz="quarter" idx="11"/>
          </p:nvPr>
        </p:nvSpPr>
        <p:spPr>
          <a:noFill/>
        </p:spPr>
        <p:txBody>
          <a:bodyPr/>
          <a:lstStyle/>
          <a:p>
            <a:fld id="{C31DDDD4-32F8-4C8B-A783-ECE4D960C216}" type="slidenum">
              <a:rPr lang="en-US" smtClean="0"/>
              <a:pPr/>
              <a:t>27</a:t>
            </a:fld>
            <a:endParaRPr lang="en-US" smtClean="0"/>
          </a:p>
        </p:txBody>
      </p:sp>
      <p:sp>
        <p:nvSpPr>
          <p:cNvPr id="36868" name="3 - Θέση ημερομηνίας"/>
          <p:cNvSpPr>
            <a:spLocks noGrp="1"/>
          </p:cNvSpPr>
          <p:nvPr>
            <p:ph type="dt" sz="quarter" idx="10"/>
          </p:nvPr>
        </p:nvSpPr>
        <p:spPr>
          <a:noFill/>
        </p:spPr>
        <p:txBody>
          <a:bodyPr/>
          <a:lstStyle/>
          <a:p>
            <a:r>
              <a:rPr lang="en-US" dirty="0" smtClean="0"/>
              <a:t>Rome   6-8/09/2011</a:t>
            </a:r>
          </a:p>
        </p:txBody>
      </p:sp>
      <p:sp>
        <p:nvSpPr>
          <p:cNvPr id="36869" name="6 - Ορθογώνιο"/>
          <p:cNvSpPr>
            <a:spLocks noChangeArrowheads="1"/>
          </p:cNvSpPr>
          <p:nvPr/>
        </p:nvSpPr>
        <p:spPr bwMode="auto">
          <a:xfrm>
            <a:off x="1357290" y="1285860"/>
            <a:ext cx="7500990" cy="3804118"/>
          </a:xfrm>
          <a:prstGeom prst="rect">
            <a:avLst/>
          </a:prstGeom>
          <a:noFill/>
          <a:ln w="9525">
            <a:noFill/>
            <a:miter lim="800000"/>
            <a:headEnd/>
            <a:tailEnd/>
          </a:ln>
        </p:spPr>
        <p:txBody>
          <a:bodyPr wrap="square">
            <a:spAutoFit/>
          </a:bodyPr>
          <a:lstStyle/>
          <a:p>
            <a:pPr marL="342900" indent="-342900">
              <a:lnSpc>
                <a:spcPct val="150000"/>
              </a:lnSpc>
              <a:spcBef>
                <a:spcPct val="20000"/>
              </a:spcBef>
              <a:buClr>
                <a:srgbClr val="336699"/>
              </a:buClr>
              <a:buFont typeface="Wingdings" pitchFamily="2" charset="2"/>
              <a:buNone/>
            </a:pPr>
            <a:r>
              <a:rPr lang="en-US" dirty="0">
                <a:solidFill>
                  <a:srgbClr val="006666"/>
                </a:solidFill>
                <a:latin typeface="+mn-lt"/>
                <a:sym typeface="Wingdings" pitchFamily="2" charset="2"/>
              </a:rPr>
              <a:t>“Green ICT” aspects:</a:t>
            </a:r>
          </a:p>
          <a:p>
            <a:pPr marL="342900" indent="-342900">
              <a:lnSpc>
                <a:spcPct val="15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ICT is THE enabler, but could add strong further energy consumption</a:t>
            </a:r>
          </a:p>
          <a:p>
            <a:pPr marL="742950" lvl="1" indent="-285750">
              <a:lnSpc>
                <a:spcPct val="14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All ICT equipment has to (and can) be energy optimized</a:t>
            </a:r>
          </a:p>
          <a:p>
            <a:pPr marL="742950" lvl="1" indent="-285750">
              <a:lnSpc>
                <a:spcPct val="14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They must adapt dynamically to the most efficient profile</a:t>
            </a:r>
          </a:p>
          <a:p>
            <a:pPr marL="742950" lvl="1" indent="-285750">
              <a:lnSpc>
                <a:spcPct val="140000"/>
              </a:lnSpc>
              <a:spcBef>
                <a:spcPct val="20000"/>
              </a:spcBef>
              <a:buClr>
                <a:srgbClr val="336699"/>
              </a:buClr>
              <a:buFont typeface="Wingdings" pitchFamily="2" charset="2"/>
              <a:buChar char="n"/>
            </a:pPr>
            <a:r>
              <a:rPr lang="en-US" dirty="0">
                <a:solidFill>
                  <a:srgbClr val="006666"/>
                </a:solidFill>
                <a:latin typeface="+mn-lt"/>
                <a:sym typeface="Wingdings" pitchFamily="2" charset="2"/>
              </a:rPr>
              <a:t>Standards should be reviewed in light of the best global energy </a:t>
            </a:r>
            <a:r>
              <a:rPr lang="en-US" dirty="0" smtClean="0">
                <a:solidFill>
                  <a:srgbClr val="006666"/>
                </a:solidFill>
                <a:latin typeface="+mn-lt"/>
                <a:sym typeface="Wingdings" pitchFamily="2" charset="2"/>
              </a:rPr>
              <a:t>efficiency</a:t>
            </a:r>
          </a:p>
          <a:p>
            <a:pPr marL="742950" lvl="1" indent="-285750">
              <a:lnSpc>
                <a:spcPct val="140000"/>
              </a:lnSpc>
              <a:spcBef>
                <a:spcPct val="20000"/>
              </a:spcBef>
              <a:buClr>
                <a:srgbClr val="336699"/>
              </a:buClr>
              <a:buFont typeface="Wingdings" pitchFamily="2" charset="2"/>
              <a:buChar char="n"/>
            </a:pPr>
            <a:endParaRPr lang="en-US" dirty="0">
              <a:solidFill>
                <a:srgbClr val="006666"/>
              </a:solidFill>
              <a:latin typeface="+mn-lt"/>
              <a:sym typeface="Wingdings" pitchFamily="2" charset="2"/>
            </a:endParaRPr>
          </a:p>
          <a:p>
            <a:pPr marL="342900" indent="-342900" algn="ctr">
              <a:lnSpc>
                <a:spcPct val="110000"/>
              </a:lnSpc>
              <a:spcBef>
                <a:spcPct val="20000"/>
              </a:spcBef>
              <a:buClr>
                <a:srgbClr val="336699"/>
              </a:buClr>
              <a:buFont typeface="Wingdings" pitchFamily="2" charset="2"/>
              <a:buNone/>
            </a:pPr>
            <a:r>
              <a:rPr lang="en-US" b="1" dirty="0">
                <a:solidFill>
                  <a:schemeClr val="accent2"/>
                </a:solidFill>
              </a:rPr>
              <a:t>The technical worlds of Electricity </a:t>
            </a:r>
            <a:r>
              <a:rPr lang="en-US" b="1" dirty="0" smtClean="0">
                <a:solidFill>
                  <a:schemeClr val="accent2"/>
                </a:solidFill>
              </a:rPr>
              <a:t>and </a:t>
            </a:r>
            <a:r>
              <a:rPr lang="en-US" b="1" dirty="0">
                <a:solidFill>
                  <a:schemeClr val="accent2"/>
                </a:solidFill>
              </a:rPr>
              <a:t>of ICT should boost their cooperation towards such global and important goals</a:t>
            </a:r>
          </a:p>
        </p:txBody>
      </p:sp>
      <p:sp>
        <p:nvSpPr>
          <p:cNvPr id="36870"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4 - Θέση αριθμού διαφάνειας"/>
          <p:cNvSpPr>
            <a:spLocks noGrp="1"/>
          </p:cNvSpPr>
          <p:nvPr>
            <p:ph type="sldNum" sz="quarter" idx="11"/>
          </p:nvPr>
        </p:nvSpPr>
        <p:spPr>
          <a:noFill/>
        </p:spPr>
        <p:txBody>
          <a:bodyPr/>
          <a:lstStyle/>
          <a:p>
            <a:fld id="{6928F937-59A9-4385-9CB5-3EE5FCF7EB94}" type="slidenum">
              <a:rPr lang="en-GB" smtClean="0"/>
              <a:pPr/>
              <a:t>28</a:t>
            </a:fld>
            <a:endParaRPr lang="en-GB" smtClean="0"/>
          </a:p>
        </p:txBody>
      </p:sp>
      <p:sp>
        <p:nvSpPr>
          <p:cNvPr id="37890" name="Rectangle 3"/>
          <p:cNvSpPr>
            <a:spLocks noGrp="1" noChangeArrowheads="1"/>
          </p:cNvSpPr>
          <p:nvPr>
            <p:ph type="body" idx="1"/>
          </p:nvPr>
        </p:nvSpPr>
        <p:spPr>
          <a:xfrm>
            <a:off x="2051050" y="4581525"/>
            <a:ext cx="5329238" cy="1584325"/>
          </a:xfrm>
        </p:spPr>
        <p:txBody>
          <a:bodyPr/>
          <a:lstStyle/>
          <a:p>
            <a:pPr eaLnBrk="1" hangingPunct="1">
              <a:buFont typeface="Wingdings" pitchFamily="2" charset="2"/>
              <a:buNone/>
            </a:pPr>
            <a:r>
              <a:rPr lang="en-US" dirty="0" smtClean="0"/>
              <a:t>         Thank you for your attention</a:t>
            </a:r>
          </a:p>
          <a:p>
            <a:pPr algn="ctr" eaLnBrk="1" hangingPunct="1">
              <a:buFont typeface="Wingdings" pitchFamily="2" charset="2"/>
              <a:buNone/>
            </a:pPr>
            <a:r>
              <a:rPr lang="it-IT" sz="2000" dirty="0" smtClean="0">
                <a:hlinkClick r:id="rId3"/>
              </a:rPr>
              <a:t>tkoled@power.ece.ntua.gr</a:t>
            </a:r>
            <a:endParaRPr lang="it-IT" sz="2000" dirty="0" smtClean="0"/>
          </a:p>
          <a:p>
            <a:pPr algn="ctr" eaLnBrk="1" hangingPunct="1">
              <a:buFont typeface="Wingdings" pitchFamily="2" charset="2"/>
              <a:buNone/>
            </a:pPr>
            <a:r>
              <a:rPr lang="it-IT" sz="2000" dirty="0" smtClean="0">
                <a:hlinkClick r:id="rId4"/>
              </a:rPr>
              <a:t>flavio.cucchietti@telecomitalia.it</a:t>
            </a:r>
            <a:endParaRPr lang="el-GR" sz="2000" dirty="0" smtClean="0"/>
          </a:p>
        </p:txBody>
      </p:sp>
      <p:sp>
        <p:nvSpPr>
          <p:cNvPr id="37891" name="3 - Θέση ημερομηνίας"/>
          <p:cNvSpPr>
            <a:spLocks noGrp="1"/>
          </p:cNvSpPr>
          <p:nvPr>
            <p:ph type="dt" sz="quarter" idx="10"/>
          </p:nvPr>
        </p:nvSpPr>
        <p:spPr>
          <a:noFill/>
        </p:spPr>
        <p:txBody>
          <a:bodyPr/>
          <a:lstStyle/>
          <a:p>
            <a:r>
              <a:rPr lang="en-GB" dirty="0" smtClean="0"/>
              <a:t>Rome   6-8/09/2011</a:t>
            </a:r>
          </a:p>
        </p:txBody>
      </p:sp>
      <p:sp>
        <p:nvSpPr>
          <p:cNvPr id="37892"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pic>
        <p:nvPicPr>
          <p:cNvPr id="37893" name="Picture 10"/>
          <p:cNvPicPr>
            <a:picLocks noChangeAspect="1" noChangeArrowheads="1"/>
          </p:cNvPicPr>
          <p:nvPr/>
        </p:nvPicPr>
        <p:blipFill>
          <a:blip r:embed="rId5"/>
          <a:srcRect/>
          <a:stretch>
            <a:fillRect/>
          </a:stretch>
        </p:blipFill>
        <p:spPr bwMode="auto">
          <a:xfrm>
            <a:off x="1928813" y="185738"/>
            <a:ext cx="5811837" cy="42513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403350" y="203200"/>
            <a:ext cx="6597674" cy="777875"/>
          </a:xfrm>
        </p:spPr>
        <p:txBody>
          <a:bodyPr/>
          <a:lstStyle/>
          <a:p>
            <a:r>
              <a:rPr lang="it-IT" sz="2400" dirty="0" smtClean="0">
                <a:effectLst/>
              </a:rPr>
              <a:t>General objective of SEESGEN-ICT</a:t>
            </a:r>
          </a:p>
        </p:txBody>
      </p:sp>
      <p:sp>
        <p:nvSpPr>
          <p:cNvPr id="18434" name="Rectangle 3"/>
          <p:cNvSpPr>
            <a:spLocks noGrp="1" noChangeArrowheads="1"/>
          </p:cNvSpPr>
          <p:nvPr>
            <p:ph type="body" idx="1"/>
          </p:nvPr>
        </p:nvSpPr>
        <p:spPr>
          <a:xfrm>
            <a:off x="1357290" y="1428736"/>
            <a:ext cx="7283450" cy="3944950"/>
          </a:xfrm>
        </p:spPr>
        <p:txBody>
          <a:bodyPr/>
          <a:lstStyle/>
          <a:p>
            <a:pPr>
              <a:lnSpc>
                <a:spcPct val="90000"/>
              </a:lnSpc>
              <a:buFont typeface="Wingdings" pitchFamily="2" charset="2"/>
              <a:buNone/>
            </a:pPr>
            <a:r>
              <a:rPr lang="en-GB" sz="1800" b="1" dirty="0" smtClean="0">
                <a:solidFill>
                  <a:srgbClr val="006666"/>
                </a:solidFill>
              </a:rPr>
              <a:t>General</a:t>
            </a:r>
          </a:p>
          <a:p>
            <a:pPr>
              <a:lnSpc>
                <a:spcPct val="90000"/>
              </a:lnSpc>
            </a:pPr>
            <a:r>
              <a:rPr lang="en-GB" sz="1800" dirty="0" smtClean="0">
                <a:solidFill>
                  <a:srgbClr val="006666"/>
                </a:solidFill>
              </a:rPr>
              <a:t>Fostering the best use of ICT for the implementation of Energy Efficiency in the Power Distributed Generation Grids</a:t>
            </a:r>
          </a:p>
          <a:p>
            <a:pPr>
              <a:lnSpc>
                <a:spcPct val="90000"/>
              </a:lnSpc>
            </a:pPr>
            <a:endParaRPr lang="en-GB" sz="1800" dirty="0" smtClean="0">
              <a:solidFill>
                <a:srgbClr val="006666"/>
              </a:solidFill>
            </a:endParaRPr>
          </a:p>
          <a:p>
            <a:pPr>
              <a:lnSpc>
                <a:spcPct val="90000"/>
              </a:lnSpc>
            </a:pPr>
            <a:endParaRPr lang="en-GB" sz="1800" dirty="0" smtClean="0">
              <a:solidFill>
                <a:srgbClr val="006666"/>
              </a:solidFill>
            </a:endParaRPr>
          </a:p>
          <a:p>
            <a:pPr>
              <a:lnSpc>
                <a:spcPct val="90000"/>
              </a:lnSpc>
              <a:buFont typeface="Wingdings" pitchFamily="2" charset="2"/>
              <a:buNone/>
            </a:pPr>
            <a:r>
              <a:rPr lang="en-GB" sz="1800" b="1" dirty="0" smtClean="0">
                <a:solidFill>
                  <a:srgbClr val="006666"/>
                </a:solidFill>
              </a:rPr>
              <a:t>Actions</a:t>
            </a:r>
          </a:p>
          <a:p>
            <a:pPr>
              <a:lnSpc>
                <a:spcPct val="90000"/>
              </a:lnSpc>
            </a:pPr>
            <a:r>
              <a:rPr lang="en-GB" sz="1800" dirty="0" smtClean="0">
                <a:solidFill>
                  <a:srgbClr val="006666"/>
                </a:solidFill>
              </a:rPr>
              <a:t>Identify best practices, policies, process innovations at the level of Stakeholders and Member States</a:t>
            </a:r>
          </a:p>
          <a:p>
            <a:pPr>
              <a:lnSpc>
                <a:spcPct val="90000"/>
              </a:lnSpc>
            </a:pPr>
            <a:r>
              <a:rPr lang="en-GB" sz="1800" dirty="0" smtClean="0">
                <a:solidFill>
                  <a:srgbClr val="006666"/>
                </a:solidFill>
              </a:rPr>
              <a:t>Cooperate in defining a EU integrated strategic roadmap</a:t>
            </a:r>
          </a:p>
          <a:p>
            <a:pPr>
              <a:lnSpc>
                <a:spcPct val="90000"/>
              </a:lnSpc>
            </a:pPr>
            <a:r>
              <a:rPr lang="en-GB" sz="1800" dirty="0" smtClean="0">
                <a:solidFill>
                  <a:srgbClr val="006666"/>
                </a:solidFill>
              </a:rPr>
              <a:t>Suggest recommendations and policy actions to the Stakeholders</a:t>
            </a:r>
          </a:p>
          <a:p>
            <a:pPr>
              <a:lnSpc>
                <a:spcPct val="90000"/>
              </a:lnSpc>
            </a:pPr>
            <a:endParaRPr lang="it-IT" sz="1800" dirty="0" smtClean="0">
              <a:solidFill>
                <a:srgbClr val="008080"/>
              </a:solidFill>
            </a:endParaRPr>
          </a:p>
          <a:p>
            <a:pPr>
              <a:lnSpc>
                <a:spcPct val="90000"/>
              </a:lnSpc>
            </a:pPr>
            <a:r>
              <a:rPr lang="it-IT" sz="1600" b="1" dirty="0" smtClean="0">
                <a:solidFill>
                  <a:srgbClr val="008080"/>
                </a:solidFill>
              </a:rPr>
              <a:t>Project coordinator: RSE SpA –Italy</a:t>
            </a:r>
            <a:r>
              <a:rPr lang="it-IT" sz="1600" dirty="0" smtClean="0">
                <a:solidFill>
                  <a:srgbClr val="008080"/>
                </a:solidFill>
              </a:rPr>
              <a:t> </a:t>
            </a:r>
          </a:p>
          <a:p>
            <a:pPr>
              <a:lnSpc>
                <a:spcPct val="90000"/>
              </a:lnSpc>
            </a:pPr>
            <a:r>
              <a:rPr lang="it-IT" sz="1800" dirty="0" smtClean="0">
                <a:solidFill>
                  <a:srgbClr val="009900"/>
                </a:solidFill>
                <a:hlinkClick r:id="rId3" tooltip="http://seesgen-ict.rse-web.it/"/>
              </a:rPr>
              <a:t>http://seesgen-ict.rse-web.it</a:t>
            </a:r>
            <a:r>
              <a:rPr lang="it-IT" sz="2000" dirty="0" smtClean="0"/>
              <a:t> </a:t>
            </a:r>
          </a:p>
        </p:txBody>
      </p:sp>
      <p:sp>
        <p:nvSpPr>
          <p:cNvPr id="18435" name="5 - Θέση υποσέλιδου"/>
          <p:cNvSpPr txBox="1">
            <a:spLocks noGrp="1"/>
          </p:cNvSpPr>
          <p:nvPr/>
        </p:nvSpPr>
        <p:spPr bwMode="auto">
          <a:xfrm>
            <a:off x="3851275" y="628334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428728" y="-24"/>
            <a:ext cx="5976938" cy="654032"/>
          </a:xfrm>
        </p:spPr>
        <p:txBody>
          <a:bodyPr/>
          <a:lstStyle/>
          <a:p>
            <a:r>
              <a:rPr lang="it-IT" sz="2400" dirty="0" smtClean="0">
                <a:effectLst/>
              </a:rPr>
              <a:t>Focus</a:t>
            </a:r>
          </a:p>
        </p:txBody>
      </p:sp>
      <p:pic>
        <p:nvPicPr>
          <p:cNvPr id="19458" name="Picture 38" descr="green-layer.png"/>
          <p:cNvPicPr>
            <a:picLocks noChangeAspect="1"/>
          </p:cNvPicPr>
          <p:nvPr/>
        </p:nvPicPr>
        <p:blipFill>
          <a:blip r:embed="rId3"/>
          <a:srcRect/>
          <a:stretch>
            <a:fillRect/>
          </a:stretch>
        </p:blipFill>
        <p:spPr bwMode="auto">
          <a:xfrm>
            <a:off x="1787525" y="2439988"/>
            <a:ext cx="3314700" cy="1670050"/>
          </a:xfrm>
          <a:prstGeom prst="rect">
            <a:avLst/>
          </a:prstGeom>
          <a:noFill/>
          <a:ln w="9525">
            <a:noFill/>
            <a:miter lim="800000"/>
            <a:headEnd/>
            <a:tailEnd/>
          </a:ln>
        </p:spPr>
      </p:pic>
      <p:pic>
        <p:nvPicPr>
          <p:cNvPr id="19459" name="Picture 38" descr="green-layer.png"/>
          <p:cNvPicPr>
            <a:picLocks noChangeAspect="1"/>
          </p:cNvPicPr>
          <p:nvPr/>
        </p:nvPicPr>
        <p:blipFill>
          <a:blip r:embed="rId3"/>
          <a:srcRect/>
          <a:stretch>
            <a:fillRect/>
          </a:stretch>
        </p:blipFill>
        <p:spPr bwMode="auto">
          <a:xfrm>
            <a:off x="1763713" y="2019300"/>
            <a:ext cx="1984375" cy="1136650"/>
          </a:xfrm>
          <a:prstGeom prst="rect">
            <a:avLst/>
          </a:prstGeom>
          <a:noFill/>
          <a:ln w="9525">
            <a:noFill/>
            <a:miter lim="800000"/>
            <a:headEnd/>
            <a:tailEnd/>
          </a:ln>
        </p:spPr>
      </p:pic>
      <p:pic>
        <p:nvPicPr>
          <p:cNvPr id="19460" name="Picture 30" descr="Blue_Oval.png"/>
          <p:cNvPicPr>
            <a:picLocks noChangeAspect="1"/>
          </p:cNvPicPr>
          <p:nvPr/>
        </p:nvPicPr>
        <p:blipFill>
          <a:blip r:embed="rId4"/>
          <a:srcRect/>
          <a:stretch>
            <a:fillRect/>
          </a:stretch>
        </p:blipFill>
        <p:spPr bwMode="auto">
          <a:xfrm>
            <a:off x="6240463" y="4598988"/>
            <a:ext cx="2822575" cy="1641475"/>
          </a:xfrm>
          <a:prstGeom prst="rect">
            <a:avLst/>
          </a:prstGeom>
          <a:noFill/>
          <a:ln w="9525">
            <a:noFill/>
            <a:miter lim="800000"/>
            <a:headEnd/>
            <a:tailEnd/>
          </a:ln>
        </p:spPr>
      </p:pic>
      <p:pic>
        <p:nvPicPr>
          <p:cNvPr id="19461" name="Picture 911" descr="bld3"/>
          <p:cNvPicPr>
            <a:picLocks noChangeAspect="1" noChangeArrowheads="1"/>
          </p:cNvPicPr>
          <p:nvPr/>
        </p:nvPicPr>
        <p:blipFill>
          <a:blip r:embed="rId5"/>
          <a:srcRect/>
          <a:stretch>
            <a:fillRect/>
          </a:stretch>
        </p:blipFill>
        <p:spPr bwMode="auto">
          <a:xfrm>
            <a:off x="7948613" y="4781550"/>
            <a:ext cx="714375" cy="647700"/>
          </a:xfrm>
          <a:prstGeom prst="rect">
            <a:avLst/>
          </a:prstGeom>
          <a:noFill/>
          <a:ln w="9525">
            <a:noFill/>
            <a:miter lim="800000"/>
            <a:headEnd/>
            <a:tailEnd/>
          </a:ln>
        </p:spPr>
      </p:pic>
      <p:pic>
        <p:nvPicPr>
          <p:cNvPr id="19462" name="Picture 911" descr="bld3"/>
          <p:cNvPicPr>
            <a:picLocks noChangeAspect="1" noChangeArrowheads="1"/>
          </p:cNvPicPr>
          <p:nvPr/>
        </p:nvPicPr>
        <p:blipFill>
          <a:blip r:embed="rId5"/>
          <a:srcRect/>
          <a:stretch>
            <a:fillRect/>
          </a:stretch>
        </p:blipFill>
        <p:spPr bwMode="auto">
          <a:xfrm>
            <a:off x="6962775" y="5264150"/>
            <a:ext cx="714375" cy="647700"/>
          </a:xfrm>
          <a:prstGeom prst="rect">
            <a:avLst/>
          </a:prstGeom>
          <a:noFill/>
          <a:ln w="9525">
            <a:noFill/>
            <a:miter lim="800000"/>
            <a:headEnd/>
            <a:tailEnd/>
          </a:ln>
        </p:spPr>
      </p:pic>
      <p:sp>
        <p:nvSpPr>
          <p:cNvPr id="19463" name="TextBox 51"/>
          <p:cNvSpPr txBox="1">
            <a:spLocks noChangeArrowheads="1"/>
          </p:cNvSpPr>
          <p:nvPr/>
        </p:nvSpPr>
        <p:spPr bwMode="auto">
          <a:xfrm rot="-1655934">
            <a:off x="6938963" y="5483225"/>
            <a:ext cx="2133600" cy="304800"/>
          </a:xfrm>
          <a:prstGeom prst="rect">
            <a:avLst/>
          </a:prstGeom>
          <a:noFill/>
          <a:ln w="9525">
            <a:noFill/>
            <a:miter lim="800000"/>
            <a:headEnd/>
            <a:tailEnd/>
          </a:ln>
        </p:spPr>
        <p:txBody>
          <a:bodyPr>
            <a:spAutoFit/>
          </a:bodyPr>
          <a:lstStyle/>
          <a:p>
            <a:pPr algn="ctr"/>
            <a:r>
              <a:rPr lang="en-US" sz="1400">
                <a:solidFill>
                  <a:schemeClr val="hlink"/>
                </a:solidFill>
                <a:latin typeface="Arial Black"/>
                <a:ea typeface="Arial Unicode MS" pitchFamily="34" charset="-128"/>
                <a:cs typeface="Arial Unicode MS" pitchFamily="34" charset="-128"/>
              </a:rPr>
              <a:t>Customers</a:t>
            </a:r>
          </a:p>
        </p:txBody>
      </p:sp>
      <p:pic>
        <p:nvPicPr>
          <p:cNvPr id="19464" name="Picture 917" descr="HQ"/>
          <p:cNvPicPr>
            <a:picLocks noChangeAspect="1" noChangeArrowheads="1"/>
          </p:cNvPicPr>
          <p:nvPr/>
        </p:nvPicPr>
        <p:blipFill>
          <a:blip r:embed="rId6"/>
          <a:srcRect/>
          <a:stretch>
            <a:fillRect/>
          </a:stretch>
        </p:blipFill>
        <p:spPr bwMode="auto">
          <a:xfrm>
            <a:off x="7410450" y="4516438"/>
            <a:ext cx="593725" cy="771525"/>
          </a:xfrm>
          <a:prstGeom prst="rect">
            <a:avLst/>
          </a:prstGeom>
          <a:noFill/>
          <a:ln w="9525">
            <a:noFill/>
            <a:miter lim="800000"/>
            <a:headEnd/>
            <a:tailEnd/>
          </a:ln>
        </p:spPr>
      </p:pic>
      <p:pic>
        <p:nvPicPr>
          <p:cNvPr id="19465" name="Picture 38" descr="green-layer.png"/>
          <p:cNvPicPr>
            <a:picLocks noChangeAspect="1"/>
          </p:cNvPicPr>
          <p:nvPr/>
        </p:nvPicPr>
        <p:blipFill>
          <a:blip r:embed="rId3"/>
          <a:srcRect/>
          <a:stretch>
            <a:fillRect/>
          </a:stretch>
        </p:blipFill>
        <p:spPr bwMode="auto">
          <a:xfrm>
            <a:off x="3365500" y="3502025"/>
            <a:ext cx="4083050" cy="1595438"/>
          </a:xfrm>
          <a:prstGeom prst="rect">
            <a:avLst/>
          </a:prstGeom>
          <a:noFill/>
          <a:ln w="9525">
            <a:noFill/>
            <a:miter lim="800000"/>
            <a:headEnd/>
            <a:tailEnd/>
          </a:ln>
        </p:spPr>
      </p:pic>
      <p:sp>
        <p:nvSpPr>
          <p:cNvPr id="19466" name="TextBox 49"/>
          <p:cNvSpPr txBox="1">
            <a:spLocks noChangeArrowheads="1"/>
          </p:cNvSpPr>
          <p:nvPr/>
        </p:nvSpPr>
        <p:spPr bwMode="auto">
          <a:xfrm rot="-1136085">
            <a:off x="3424238" y="3673475"/>
            <a:ext cx="2720975" cy="517525"/>
          </a:xfrm>
          <a:prstGeom prst="rect">
            <a:avLst/>
          </a:prstGeom>
          <a:noFill/>
          <a:ln w="9525">
            <a:noFill/>
            <a:miter lim="800000"/>
            <a:headEnd/>
            <a:tailEnd/>
          </a:ln>
        </p:spPr>
        <p:txBody>
          <a:bodyPr>
            <a:spAutoFit/>
          </a:bodyPr>
          <a:lstStyle/>
          <a:p>
            <a:pPr algn="ctr"/>
            <a:r>
              <a:rPr lang="en-US" sz="1400">
                <a:solidFill>
                  <a:schemeClr val="tx2"/>
                </a:solidFill>
                <a:latin typeface="Arial Black"/>
                <a:ea typeface="Arial Unicode MS" pitchFamily="34" charset="-128"/>
                <a:cs typeface="Arial Unicode MS" pitchFamily="34" charset="-128"/>
              </a:rPr>
              <a:t>Retailers, </a:t>
            </a:r>
          </a:p>
          <a:p>
            <a:pPr algn="ctr"/>
            <a:r>
              <a:rPr lang="fr-FR" sz="1400">
                <a:solidFill>
                  <a:schemeClr val="tx2"/>
                </a:solidFill>
                <a:latin typeface="Arial Black"/>
                <a:ea typeface="Arial Unicode MS" pitchFamily="34" charset="-128"/>
                <a:cs typeface="Arial Unicode MS" pitchFamily="34" charset="-128"/>
              </a:rPr>
              <a:t>Aggregators, ESCOs</a:t>
            </a:r>
            <a:endParaRPr lang="en-US" sz="1400">
              <a:solidFill>
                <a:schemeClr val="tx2"/>
              </a:solidFill>
              <a:latin typeface="Arial Black"/>
              <a:ea typeface="Arial Unicode MS" pitchFamily="34" charset="-128"/>
              <a:cs typeface="Arial Unicode MS" pitchFamily="34" charset="-128"/>
            </a:endParaRPr>
          </a:p>
        </p:txBody>
      </p:sp>
      <p:sp>
        <p:nvSpPr>
          <p:cNvPr id="19467" name="Text Box 6"/>
          <p:cNvSpPr txBox="1">
            <a:spLocks noChangeArrowheads="1"/>
          </p:cNvSpPr>
          <p:nvPr/>
        </p:nvSpPr>
        <p:spPr bwMode="auto">
          <a:xfrm>
            <a:off x="4583113" y="4514850"/>
            <a:ext cx="874712" cy="396875"/>
          </a:xfrm>
          <a:prstGeom prst="rect">
            <a:avLst/>
          </a:prstGeom>
          <a:noFill/>
          <a:ln w="12700">
            <a:noFill/>
            <a:miter lim="800000"/>
            <a:headEnd/>
            <a:tailEnd/>
          </a:ln>
        </p:spPr>
        <p:txBody>
          <a:bodyPr lIns="45720" tIns="46800" rIns="45720" bIns="46800" anchor="ctr">
            <a:spAutoFit/>
          </a:bodyPr>
          <a:lstStyle/>
          <a:p>
            <a:pPr algn="ctr"/>
            <a:r>
              <a:rPr lang="en-US" sz="1000">
                <a:solidFill>
                  <a:srgbClr val="9E3039"/>
                </a:solidFill>
                <a:latin typeface="Arial Black"/>
                <a:ea typeface="Arial Unicode MS" pitchFamily="34" charset="-128"/>
                <a:cs typeface="Arial Unicode MS" pitchFamily="34" charset="-128"/>
              </a:rPr>
              <a:t>Call </a:t>
            </a:r>
          </a:p>
          <a:p>
            <a:pPr algn="ctr"/>
            <a:r>
              <a:rPr lang="en-US" sz="1000">
                <a:solidFill>
                  <a:srgbClr val="9E3039"/>
                </a:solidFill>
                <a:latin typeface="Arial Black"/>
                <a:ea typeface="Arial Unicode MS" pitchFamily="34" charset="-128"/>
                <a:cs typeface="Arial Unicode MS" pitchFamily="34" charset="-128"/>
              </a:rPr>
              <a:t>Center</a:t>
            </a:r>
          </a:p>
        </p:txBody>
      </p:sp>
      <p:pic>
        <p:nvPicPr>
          <p:cNvPr id="19468" name="Picture 28" descr="r3"/>
          <p:cNvPicPr>
            <a:picLocks noChangeAspect="1" noChangeArrowheads="1"/>
          </p:cNvPicPr>
          <p:nvPr/>
        </p:nvPicPr>
        <p:blipFill>
          <a:blip r:embed="rId7"/>
          <a:srcRect/>
          <a:stretch>
            <a:fillRect/>
          </a:stretch>
        </p:blipFill>
        <p:spPr bwMode="auto">
          <a:xfrm rot="-3685236">
            <a:off x="4094163" y="3417888"/>
            <a:ext cx="919162" cy="690562"/>
          </a:xfrm>
          <a:prstGeom prst="rect">
            <a:avLst/>
          </a:prstGeom>
          <a:noFill/>
          <a:ln w="9525">
            <a:noFill/>
            <a:miter lim="800000"/>
            <a:headEnd/>
            <a:tailEnd/>
          </a:ln>
        </p:spPr>
      </p:pic>
      <p:pic>
        <p:nvPicPr>
          <p:cNvPr id="19469" name="Picture 6" descr="1"/>
          <p:cNvPicPr>
            <a:picLocks noChangeAspect="1" noChangeArrowheads="1"/>
          </p:cNvPicPr>
          <p:nvPr/>
        </p:nvPicPr>
        <p:blipFill>
          <a:blip r:embed="rId8"/>
          <a:srcRect l="46806" t="49603" r="26506" b="-2513"/>
          <a:stretch>
            <a:fillRect/>
          </a:stretch>
        </p:blipFill>
        <p:spPr bwMode="auto">
          <a:xfrm>
            <a:off x="4927600" y="4121150"/>
            <a:ext cx="512763" cy="476250"/>
          </a:xfrm>
          <a:prstGeom prst="rect">
            <a:avLst/>
          </a:prstGeom>
          <a:noFill/>
          <a:ln w="9525">
            <a:noFill/>
            <a:miter lim="800000"/>
            <a:headEnd/>
            <a:tailEnd/>
          </a:ln>
        </p:spPr>
      </p:pic>
      <p:pic>
        <p:nvPicPr>
          <p:cNvPr id="19470" name="Picture 7" descr="laptop"/>
          <p:cNvPicPr>
            <a:picLocks noChangeAspect="1" noChangeArrowheads="1"/>
          </p:cNvPicPr>
          <p:nvPr/>
        </p:nvPicPr>
        <p:blipFill>
          <a:blip r:embed="rId9"/>
          <a:srcRect/>
          <a:stretch>
            <a:fillRect/>
          </a:stretch>
        </p:blipFill>
        <p:spPr bwMode="auto">
          <a:xfrm>
            <a:off x="5173663" y="4237038"/>
            <a:ext cx="115887" cy="128587"/>
          </a:xfrm>
          <a:prstGeom prst="rect">
            <a:avLst/>
          </a:prstGeom>
          <a:noFill/>
          <a:ln w="9525">
            <a:noFill/>
            <a:miter lim="800000"/>
            <a:headEnd/>
            <a:tailEnd/>
          </a:ln>
        </p:spPr>
      </p:pic>
      <p:pic>
        <p:nvPicPr>
          <p:cNvPr id="19471" name="Picture 8"/>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gray">
          <a:xfrm>
            <a:off x="5049838" y="4148138"/>
            <a:ext cx="157162" cy="404812"/>
          </a:xfrm>
          <a:prstGeom prst="rect">
            <a:avLst/>
          </a:prstGeom>
          <a:noFill/>
          <a:ln w="12700" algn="ctr">
            <a:noFill/>
            <a:miter lim="800000"/>
            <a:headEnd/>
            <a:tailEnd/>
          </a:ln>
        </p:spPr>
      </p:pic>
      <p:pic>
        <p:nvPicPr>
          <p:cNvPr id="19472" name="Picture 9" descr="1"/>
          <p:cNvPicPr>
            <a:picLocks noChangeAspect="1" noChangeArrowheads="1"/>
          </p:cNvPicPr>
          <p:nvPr/>
        </p:nvPicPr>
        <p:blipFill>
          <a:blip r:embed="rId8"/>
          <a:srcRect l="76445" t="49603" b="-2513"/>
          <a:stretch>
            <a:fillRect/>
          </a:stretch>
        </p:blipFill>
        <p:spPr bwMode="auto">
          <a:xfrm>
            <a:off x="4441825" y="4195763"/>
            <a:ext cx="452438" cy="479425"/>
          </a:xfrm>
          <a:prstGeom prst="rect">
            <a:avLst/>
          </a:prstGeom>
          <a:noFill/>
          <a:ln w="9525">
            <a:noFill/>
            <a:miter lim="800000"/>
            <a:headEnd/>
            <a:tailEnd/>
          </a:ln>
        </p:spPr>
      </p:pic>
      <p:pic>
        <p:nvPicPr>
          <p:cNvPr id="19473" name="Picture 10" descr="comp"/>
          <p:cNvPicPr>
            <a:picLocks noChangeAspect="1" noChangeArrowheads="1"/>
          </p:cNvPicPr>
          <p:nvPr/>
        </p:nvPicPr>
        <p:blipFill>
          <a:blip r:embed="rId11"/>
          <a:srcRect/>
          <a:stretch>
            <a:fillRect/>
          </a:stretch>
        </p:blipFill>
        <p:spPr bwMode="auto">
          <a:xfrm>
            <a:off x="4632325" y="4270375"/>
            <a:ext cx="115888" cy="144463"/>
          </a:xfrm>
          <a:prstGeom prst="rect">
            <a:avLst/>
          </a:prstGeom>
          <a:noFill/>
          <a:ln w="9525">
            <a:noFill/>
            <a:miter lim="800000"/>
            <a:headEnd/>
            <a:tailEnd/>
          </a:ln>
        </p:spPr>
      </p:pic>
      <p:pic>
        <p:nvPicPr>
          <p:cNvPr id="19474" name="Picture 11"/>
          <p:cNvPicPr>
            <a:picLocks noChangeAspect="1" noChangeArrowheads="1"/>
          </p:cNvPicPr>
          <p:nvPr/>
        </p:nvPicPr>
        <p:blipFill>
          <a:blip r:embed="rId12">
            <a:clrChange>
              <a:clrFrom>
                <a:srgbClr val="FEFEFE"/>
              </a:clrFrom>
              <a:clrTo>
                <a:srgbClr val="FEFEFE">
                  <a:alpha val="0"/>
                </a:srgbClr>
              </a:clrTo>
            </a:clrChange>
          </a:blip>
          <a:srcRect/>
          <a:stretch>
            <a:fillRect/>
          </a:stretch>
        </p:blipFill>
        <p:spPr bwMode="gray">
          <a:xfrm>
            <a:off x="4679950" y="4219575"/>
            <a:ext cx="155575" cy="407988"/>
          </a:xfrm>
          <a:prstGeom prst="rect">
            <a:avLst/>
          </a:prstGeom>
          <a:noFill/>
          <a:ln w="12700" algn="ctr">
            <a:noFill/>
            <a:miter lim="800000"/>
            <a:headEnd/>
            <a:tailEnd/>
          </a:ln>
        </p:spPr>
      </p:pic>
      <p:pic>
        <p:nvPicPr>
          <p:cNvPr id="19475" name="Picture 12" descr="1"/>
          <p:cNvPicPr>
            <a:picLocks noChangeAspect="1" noChangeArrowheads="1"/>
          </p:cNvPicPr>
          <p:nvPr/>
        </p:nvPicPr>
        <p:blipFill>
          <a:blip r:embed="rId8"/>
          <a:srcRect t="10185" r="84216" b="35052"/>
          <a:stretch>
            <a:fillRect/>
          </a:stretch>
        </p:blipFill>
        <p:spPr bwMode="auto">
          <a:xfrm>
            <a:off x="5313363" y="4219575"/>
            <a:ext cx="301625" cy="492125"/>
          </a:xfrm>
          <a:prstGeom prst="rect">
            <a:avLst/>
          </a:prstGeom>
          <a:noFill/>
          <a:ln w="9525">
            <a:noFill/>
            <a:miter lim="800000"/>
            <a:headEnd/>
            <a:tailEnd/>
          </a:ln>
        </p:spPr>
      </p:pic>
      <p:pic>
        <p:nvPicPr>
          <p:cNvPr id="19476" name="Picture 48" descr="board-ceo"/>
          <p:cNvPicPr>
            <a:picLocks noChangeAspect="1" noChangeArrowheads="1"/>
          </p:cNvPicPr>
          <p:nvPr/>
        </p:nvPicPr>
        <p:blipFill>
          <a:blip r:embed="rId13"/>
          <a:srcRect/>
          <a:stretch>
            <a:fillRect/>
          </a:stretch>
        </p:blipFill>
        <p:spPr bwMode="auto">
          <a:xfrm>
            <a:off x="5497513" y="2914650"/>
            <a:ext cx="817562" cy="815975"/>
          </a:xfrm>
          <a:prstGeom prst="rect">
            <a:avLst/>
          </a:prstGeom>
          <a:noFill/>
          <a:ln w="9525">
            <a:noFill/>
            <a:miter lim="800000"/>
            <a:headEnd/>
            <a:tailEnd/>
          </a:ln>
        </p:spPr>
      </p:pic>
      <p:pic>
        <p:nvPicPr>
          <p:cNvPr id="19477" name="Picture 29" descr="People_Disk.png"/>
          <p:cNvPicPr>
            <a:picLocks noChangeAspect="1"/>
          </p:cNvPicPr>
          <p:nvPr/>
        </p:nvPicPr>
        <p:blipFill>
          <a:blip r:embed="rId14"/>
          <a:srcRect/>
          <a:stretch>
            <a:fillRect/>
          </a:stretch>
        </p:blipFill>
        <p:spPr bwMode="auto">
          <a:xfrm>
            <a:off x="5738813" y="3651250"/>
            <a:ext cx="981075" cy="908050"/>
          </a:xfrm>
          <a:prstGeom prst="rect">
            <a:avLst/>
          </a:prstGeom>
          <a:noFill/>
          <a:ln w="9525">
            <a:noFill/>
            <a:miter lim="800000"/>
            <a:headEnd/>
            <a:tailEnd/>
          </a:ln>
        </p:spPr>
      </p:pic>
      <p:pic>
        <p:nvPicPr>
          <p:cNvPr id="19478" name="Picture 25" descr="r3"/>
          <p:cNvPicPr>
            <a:picLocks noChangeAspect="1" noChangeArrowheads="1"/>
          </p:cNvPicPr>
          <p:nvPr/>
        </p:nvPicPr>
        <p:blipFill>
          <a:blip r:embed="rId7"/>
          <a:srcRect/>
          <a:stretch>
            <a:fillRect/>
          </a:stretch>
        </p:blipFill>
        <p:spPr bwMode="auto">
          <a:xfrm>
            <a:off x="6529388" y="4268788"/>
            <a:ext cx="904875" cy="395287"/>
          </a:xfrm>
          <a:prstGeom prst="rect">
            <a:avLst/>
          </a:prstGeom>
          <a:noFill/>
          <a:ln w="9525">
            <a:noFill/>
            <a:miter lim="800000"/>
            <a:headEnd/>
            <a:tailEnd/>
          </a:ln>
        </p:spPr>
      </p:pic>
      <p:pic>
        <p:nvPicPr>
          <p:cNvPr id="19479" name="Picture 26" descr="r3"/>
          <p:cNvPicPr>
            <a:picLocks noChangeAspect="1" noChangeArrowheads="1"/>
          </p:cNvPicPr>
          <p:nvPr/>
        </p:nvPicPr>
        <p:blipFill>
          <a:blip r:embed="rId7"/>
          <a:srcRect/>
          <a:stretch>
            <a:fillRect/>
          </a:stretch>
        </p:blipFill>
        <p:spPr bwMode="auto">
          <a:xfrm>
            <a:off x="5610225" y="4632325"/>
            <a:ext cx="904875" cy="395288"/>
          </a:xfrm>
          <a:prstGeom prst="rect">
            <a:avLst/>
          </a:prstGeom>
          <a:noFill/>
          <a:ln w="9525">
            <a:noFill/>
            <a:miter lim="800000"/>
            <a:headEnd/>
            <a:tailEnd/>
          </a:ln>
        </p:spPr>
      </p:pic>
      <p:sp>
        <p:nvSpPr>
          <p:cNvPr id="19480" name="Text Box 65"/>
          <p:cNvSpPr txBox="1">
            <a:spLocks noChangeArrowheads="1"/>
          </p:cNvSpPr>
          <p:nvPr/>
        </p:nvSpPr>
        <p:spPr bwMode="auto">
          <a:xfrm>
            <a:off x="3349625" y="4316413"/>
            <a:ext cx="690563" cy="244475"/>
          </a:xfrm>
          <a:prstGeom prst="rect">
            <a:avLst/>
          </a:prstGeom>
          <a:noFill/>
          <a:ln w="12700">
            <a:noFill/>
            <a:miter lim="800000"/>
            <a:headEnd/>
            <a:tailEnd/>
          </a:ln>
        </p:spPr>
        <p:txBody>
          <a:bodyPr wrap="none" lIns="45720" tIns="46800" rIns="45720" bIns="46800" anchor="ctr">
            <a:spAutoFit/>
          </a:bodyPr>
          <a:lstStyle/>
          <a:p>
            <a:pPr algn="ctr"/>
            <a:r>
              <a:rPr lang="en-US" sz="1000">
                <a:solidFill>
                  <a:srgbClr val="9E3039"/>
                </a:solidFill>
                <a:latin typeface="Arial Black"/>
                <a:ea typeface="Arial Unicode MS" pitchFamily="34" charset="-128"/>
                <a:cs typeface="Arial Unicode MS" pitchFamily="34" charset="-128"/>
              </a:rPr>
              <a:t>Planning</a:t>
            </a:r>
          </a:p>
        </p:txBody>
      </p:sp>
      <p:pic>
        <p:nvPicPr>
          <p:cNvPr id="19481" name="Picture 31" descr="double-blue.png"/>
          <p:cNvPicPr>
            <a:picLocks noChangeAspect="1"/>
          </p:cNvPicPr>
          <p:nvPr/>
        </p:nvPicPr>
        <p:blipFill>
          <a:blip r:embed="rId15"/>
          <a:srcRect/>
          <a:stretch>
            <a:fillRect/>
          </a:stretch>
        </p:blipFill>
        <p:spPr bwMode="auto">
          <a:xfrm>
            <a:off x="220663" y="1249363"/>
            <a:ext cx="2320925" cy="1357312"/>
          </a:xfrm>
          <a:prstGeom prst="rect">
            <a:avLst/>
          </a:prstGeom>
          <a:noFill/>
          <a:ln w="9525">
            <a:noFill/>
            <a:miter lim="800000"/>
            <a:headEnd/>
            <a:tailEnd/>
          </a:ln>
        </p:spPr>
      </p:pic>
      <p:sp>
        <p:nvSpPr>
          <p:cNvPr id="19482" name="Text Box 5"/>
          <p:cNvSpPr txBox="1">
            <a:spLocks noChangeArrowheads="1"/>
          </p:cNvSpPr>
          <p:nvPr/>
        </p:nvSpPr>
        <p:spPr bwMode="gray">
          <a:xfrm>
            <a:off x="1631950" y="1447800"/>
            <a:ext cx="771525" cy="365125"/>
          </a:xfrm>
          <a:prstGeom prst="rect">
            <a:avLst/>
          </a:prstGeom>
          <a:noFill/>
          <a:ln w="12700">
            <a:noFill/>
            <a:miter lim="800000"/>
            <a:headEnd/>
            <a:tailEnd/>
          </a:ln>
        </p:spPr>
        <p:txBody>
          <a:bodyPr wrap="none" lIns="45720" tIns="46800" rIns="45720" bIns="46800" anchor="ctr">
            <a:spAutoFit/>
          </a:bodyPr>
          <a:lstStyle/>
          <a:p>
            <a:pPr algn="ctr"/>
            <a:r>
              <a:rPr lang="en-US" sz="900">
                <a:solidFill>
                  <a:srgbClr val="9E3039"/>
                </a:solidFill>
                <a:latin typeface="Arial Black"/>
                <a:ea typeface="Arial Unicode MS" pitchFamily="34" charset="-128"/>
                <a:cs typeface="Arial Unicode MS" pitchFamily="34" charset="-128"/>
              </a:rPr>
              <a:t>Electric </a:t>
            </a:r>
          </a:p>
          <a:p>
            <a:pPr algn="ctr"/>
            <a:r>
              <a:rPr lang="en-US" sz="900">
                <a:solidFill>
                  <a:srgbClr val="9E3039"/>
                </a:solidFill>
                <a:latin typeface="Arial Black"/>
                <a:ea typeface="Arial Unicode MS" pitchFamily="34" charset="-128"/>
                <a:cs typeface="Arial Unicode MS" pitchFamily="34" charset="-128"/>
              </a:rPr>
              <a:t>Production</a:t>
            </a:r>
          </a:p>
        </p:txBody>
      </p:sp>
      <p:pic>
        <p:nvPicPr>
          <p:cNvPr id="19483" name="Picture 27" descr="r3"/>
          <p:cNvPicPr>
            <a:picLocks noChangeAspect="1" noChangeArrowheads="1"/>
          </p:cNvPicPr>
          <p:nvPr/>
        </p:nvPicPr>
        <p:blipFill>
          <a:blip r:embed="rId7"/>
          <a:srcRect/>
          <a:stretch>
            <a:fillRect/>
          </a:stretch>
        </p:blipFill>
        <p:spPr bwMode="auto">
          <a:xfrm>
            <a:off x="2589213" y="2557463"/>
            <a:ext cx="904875" cy="328612"/>
          </a:xfrm>
          <a:prstGeom prst="rect">
            <a:avLst/>
          </a:prstGeom>
          <a:noFill/>
          <a:ln w="9525">
            <a:noFill/>
            <a:miter lim="800000"/>
            <a:headEnd/>
            <a:tailEnd/>
          </a:ln>
        </p:spPr>
      </p:pic>
      <p:pic>
        <p:nvPicPr>
          <p:cNvPr id="19484" name="Picture 897" descr="factory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gray">
          <a:xfrm>
            <a:off x="436563" y="1679575"/>
            <a:ext cx="566737" cy="601663"/>
          </a:xfrm>
          <a:prstGeom prst="rect">
            <a:avLst/>
          </a:prstGeom>
          <a:noFill/>
          <a:ln w="12700">
            <a:noFill/>
            <a:miter lim="800000"/>
            <a:headEnd/>
            <a:tailEnd/>
          </a:ln>
        </p:spPr>
      </p:pic>
      <p:grpSp>
        <p:nvGrpSpPr>
          <p:cNvPr id="19485" name="Group 96"/>
          <p:cNvGrpSpPr>
            <a:grpSpLocks/>
          </p:cNvGrpSpPr>
          <p:nvPr/>
        </p:nvGrpSpPr>
        <p:grpSpPr bwMode="auto">
          <a:xfrm>
            <a:off x="1373188" y="1773238"/>
            <a:ext cx="511175" cy="455612"/>
            <a:chOff x="5910873" y="5267448"/>
            <a:chExt cx="511175" cy="455612"/>
          </a:xfrm>
        </p:grpSpPr>
        <p:pic>
          <p:nvPicPr>
            <p:cNvPr id="19511" name="Picture 21" descr="1"/>
            <p:cNvPicPr>
              <a:picLocks noChangeAspect="1" noChangeArrowheads="1"/>
            </p:cNvPicPr>
            <p:nvPr/>
          </p:nvPicPr>
          <p:blipFill>
            <a:blip r:embed="rId17"/>
            <a:srcRect l="80099" t="13255" r="-1930" b="74748"/>
            <a:stretch>
              <a:fillRect/>
            </a:stretch>
          </p:blipFill>
          <p:spPr bwMode="auto">
            <a:xfrm>
              <a:off x="5910873" y="5267448"/>
              <a:ext cx="511175" cy="455612"/>
            </a:xfrm>
            <a:prstGeom prst="rect">
              <a:avLst/>
            </a:prstGeom>
            <a:noFill/>
            <a:ln w="9525">
              <a:noFill/>
              <a:miter lim="800000"/>
              <a:headEnd/>
              <a:tailEnd/>
            </a:ln>
          </p:spPr>
        </p:pic>
        <p:pic>
          <p:nvPicPr>
            <p:cNvPr id="19512" name="Picture 22" descr="laptop"/>
            <p:cNvPicPr>
              <a:picLocks noChangeAspect="1" noChangeArrowheads="1"/>
            </p:cNvPicPr>
            <p:nvPr/>
          </p:nvPicPr>
          <p:blipFill>
            <a:blip r:embed="rId18"/>
            <a:srcRect/>
            <a:stretch>
              <a:fillRect/>
            </a:stretch>
          </p:blipFill>
          <p:spPr bwMode="auto">
            <a:xfrm>
              <a:off x="6114867" y="5361904"/>
              <a:ext cx="115888" cy="127000"/>
            </a:xfrm>
            <a:prstGeom prst="rect">
              <a:avLst/>
            </a:prstGeom>
            <a:noFill/>
            <a:ln w="9525">
              <a:noFill/>
              <a:miter lim="800000"/>
              <a:headEnd/>
              <a:tailEnd/>
            </a:ln>
          </p:spPr>
        </p:pic>
        <p:pic>
          <p:nvPicPr>
            <p:cNvPr id="19513" name="Picture 24"/>
            <p:cNvPicPr>
              <a:picLocks noChangeAspect="1" noChangeArrowheads="1"/>
            </p:cNvPicPr>
            <p:nvPr/>
          </p:nvPicPr>
          <p:blipFill>
            <a:blip r:embed="rId19">
              <a:clrChange>
                <a:clrFrom>
                  <a:srgbClr val="FEFEFE"/>
                </a:clrFrom>
                <a:clrTo>
                  <a:srgbClr val="FEFEFE">
                    <a:alpha val="0"/>
                  </a:srgbClr>
                </a:clrTo>
              </a:clrChange>
            </a:blip>
            <a:srcRect/>
            <a:stretch>
              <a:fillRect/>
            </a:stretch>
          </p:blipFill>
          <p:spPr bwMode="gray">
            <a:xfrm>
              <a:off x="6164873" y="5308723"/>
              <a:ext cx="153987" cy="404812"/>
            </a:xfrm>
            <a:prstGeom prst="rect">
              <a:avLst/>
            </a:prstGeom>
            <a:noFill/>
            <a:ln w="12700" algn="ctr">
              <a:noFill/>
              <a:miter lim="800000"/>
              <a:headEnd/>
              <a:tailEnd/>
            </a:ln>
          </p:spPr>
        </p:pic>
      </p:grpSp>
      <p:pic>
        <p:nvPicPr>
          <p:cNvPr id="19486" name="Picture 897" descr="factory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gray">
          <a:xfrm>
            <a:off x="646113" y="1303338"/>
            <a:ext cx="566737" cy="601662"/>
          </a:xfrm>
          <a:prstGeom prst="rect">
            <a:avLst/>
          </a:prstGeom>
          <a:noFill/>
          <a:ln w="12700">
            <a:noFill/>
            <a:miter lim="800000"/>
            <a:headEnd/>
            <a:tailEnd/>
          </a:ln>
        </p:spPr>
      </p:pic>
      <p:pic>
        <p:nvPicPr>
          <p:cNvPr id="19487" name="Picture 28" descr="r3"/>
          <p:cNvPicPr>
            <a:picLocks noChangeAspect="1" noChangeArrowheads="1"/>
          </p:cNvPicPr>
          <p:nvPr/>
        </p:nvPicPr>
        <p:blipFill>
          <a:blip r:embed="rId7"/>
          <a:srcRect/>
          <a:stretch>
            <a:fillRect/>
          </a:stretch>
        </p:blipFill>
        <p:spPr bwMode="auto">
          <a:xfrm rot="-878677">
            <a:off x="1946275" y="1797050"/>
            <a:ext cx="741363" cy="557213"/>
          </a:xfrm>
          <a:prstGeom prst="rect">
            <a:avLst/>
          </a:prstGeom>
          <a:noFill/>
          <a:ln w="9525">
            <a:noFill/>
            <a:miter lim="800000"/>
            <a:headEnd/>
            <a:tailEnd/>
          </a:ln>
        </p:spPr>
      </p:pic>
      <p:pic>
        <p:nvPicPr>
          <p:cNvPr id="19488" name="Picture 897" descr="factory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gray">
          <a:xfrm>
            <a:off x="1146175" y="1109663"/>
            <a:ext cx="566738" cy="601662"/>
          </a:xfrm>
          <a:prstGeom prst="rect">
            <a:avLst/>
          </a:prstGeom>
          <a:noFill/>
          <a:ln w="12700">
            <a:noFill/>
            <a:miter lim="800000"/>
            <a:headEnd/>
            <a:tailEnd/>
          </a:ln>
        </p:spPr>
      </p:pic>
      <p:pic>
        <p:nvPicPr>
          <p:cNvPr id="19489" name="Picture 27" descr="r3"/>
          <p:cNvPicPr>
            <a:picLocks noChangeAspect="1" noChangeArrowheads="1"/>
          </p:cNvPicPr>
          <p:nvPr/>
        </p:nvPicPr>
        <p:blipFill>
          <a:blip r:embed="rId20" cstate="print"/>
          <a:srcRect/>
          <a:stretch>
            <a:fillRect/>
          </a:stretch>
        </p:blipFill>
        <p:spPr bwMode="auto">
          <a:xfrm>
            <a:off x="1187450" y="1704975"/>
            <a:ext cx="381000" cy="166688"/>
          </a:xfrm>
          <a:prstGeom prst="rect">
            <a:avLst/>
          </a:prstGeom>
          <a:noFill/>
          <a:ln w="9525">
            <a:noFill/>
            <a:miter lim="800000"/>
            <a:headEnd/>
            <a:tailEnd/>
          </a:ln>
        </p:spPr>
      </p:pic>
      <p:pic>
        <p:nvPicPr>
          <p:cNvPr id="19490" name="Picture 27" descr="r3"/>
          <p:cNvPicPr>
            <a:picLocks noChangeAspect="1" noChangeArrowheads="1"/>
          </p:cNvPicPr>
          <p:nvPr/>
        </p:nvPicPr>
        <p:blipFill>
          <a:blip r:embed="rId20" cstate="print"/>
          <a:srcRect/>
          <a:stretch>
            <a:fillRect/>
          </a:stretch>
        </p:blipFill>
        <p:spPr bwMode="auto">
          <a:xfrm rot="1965764">
            <a:off x="1508125" y="1619250"/>
            <a:ext cx="381000" cy="166688"/>
          </a:xfrm>
          <a:prstGeom prst="rect">
            <a:avLst/>
          </a:prstGeom>
          <a:noFill/>
          <a:ln w="9525">
            <a:noFill/>
            <a:miter lim="800000"/>
            <a:headEnd/>
            <a:tailEnd/>
          </a:ln>
        </p:spPr>
      </p:pic>
      <p:pic>
        <p:nvPicPr>
          <p:cNvPr id="19491" name="Picture 27" descr="r3"/>
          <p:cNvPicPr>
            <a:picLocks noChangeAspect="1" noChangeArrowheads="1"/>
          </p:cNvPicPr>
          <p:nvPr/>
        </p:nvPicPr>
        <p:blipFill>
          <a:blip r:embed="rId20" cstate="print"/>
          <a:srcRect/>
          <a:stretch>
            <a:fillRect/>
          </a:stretch>
        </p:blipFill>
        <p:spPr bwMode="auto">
          <a:xfrm rot="-1166402">
            <a:off x="1027113" y="1906588"/>
            <a:ext cx="381000" cy="166687"/>
          </a:xfrm>
          <a:prstGeom prst="rect">
            <a:avLst/>
          </a:prstGeom>
          <a:noFill/>
          <a:ln w="9525">
            <a:noFill/>
            <a:miter lim="800000"/>
            <a:headEnd/>
            <a:tailEnd/>
          </a:ln>
        </p:spPr>
      </p:pic>
      <p:pic>
        <p:nvPicPr>
          <p:cNvPr id="19492" name="Picture 40" descr="Front"/>
          <p:cNvPicPr>
            <a:picLocks noChangeAspect="1" noChangeArrowheads="1"/>
          </p:cNvPicPr>
          <p:nvPr/>
        </p:nvPicPr>
        <p:blipFill>
          <a:blip r:embed="rId21" cstate="print"/>
          <a:srcRect/>
          <a:stretch>
            <a:fillRect/>
          </a:stretch>
        </p:blipFill>
        <p:spPr bwMode="auto">
          <a:xfrm>
            <a:off x="6551613" y="5251450"/>
            <a:ext cx="344487" cy="438150"/>
          </a:xfrm>
          <a:prstGeom prst="rect">
            <a:avLst/>
          </a:prstGeom>
          <a:solidFill>
            <a:srgbClr val="07B3E9"/>
          </a:solidFill>
          <a:ln w="9525">
            <a:noFill/>
            <a:miter lim="800000"/>
            <a:headEnd/>
            <a:tailEnd/>
          </a:ln>
        </p:spPr>
      </p:pic>
      <p:sp>
        <p:nvSpPr>
          <p:cNvPr id="19493" name="Text Box 5"/>
          <p:cNvSpPr txBox="1">
            <a:spLocks noChangeArrowheads="1"/>
          </p:cNvSpPr>
          <p:nvPr/>
        </p:nvSpPr>
        <p:spPr bwMode="gray">
          <a:xfrm>
            <a:off x="119063" y="1077913"/>
            <a:ext cx="714375" cy="365125"/>
          </a:xfrm>
          <a:prstGeom prst="rect">
            <a:avLst/>
          </a:prstGeom>
          <a:noFill/>
          <a:ln w="12700">
            <a:noFill/>
            <a:miter lim="800000"/>
            <a:headEnd/>
            <a:tailEnd/>
          </a:ln>
        </p:spPr>
        <p:txBody>
          <a:bodyPr wrap="none" lIns="45720" tIns="46800" rIns="45720" bIns="46800" anchor="ctr">
            <a:spAutoFit/>
          </a:bodyPr>
          <a:lstStyle/>
          <a:p>
            <a:pPr algn="ctr"/>
            <a:r>
              <a:rPr lang="en-US" sz="900">
                <a:solidFill>
                  <a:srgbClr val="9E3039"/>
                </a:solidFill>
                <a:latin typeface="Arial Black"/>
                <a:ea typeface="Arial Unicode MS" pitchFamily="34" charset="-128"/>
                <a:cs typeface="Arial Unicode MS" pitchFamily="34" charset="-128"/>
              </a:rPr>
              <a:t>Primary </a:t>
            </a:r>
          </a:p>
          <a:p>
            <a:pPr algn="ctr"/>
            <a:r>
              <a:rPr lang="en-US" sz="900">
                <a:solidFill>
                  <a:srgbClr val="9E3039"/>
                </a:solidFill>
                <a:latin typeface="Arial Black"/>
                <a:ea typeface="Arial Unicode MS" pitchFamily="34" charset="-128"/>
                <a:cs typeface="Arial Unicode MS" pitchFamily="34" charset="-128"/>
              </a:rPr>
              <a:t>resources</a:t>
            </a:r>
          </a:p>
        </p:txBody>
      </p:sp>
      <p:pic>
        <p:nvPicPr>
          <p:cNvPr id="19494" name="Picture 31" descr="1"/>
          <p:cNvPicPr>
            <a:picLocks noChangeAspect="1" noChangeArrowheads="1"/>
          </p:cNvPicPr>
          <p:nvPr/>
        </p:nvPicPr>
        <p:blipFill>
          <a:blip r:embed="rId22" cstate="print"/>
          <a:srcRect/>
          <a:stretch>
            <a:fillRect/>
          </a:stretch>
        </p:blipFill>
        <p:spPr bwMode="auto">
          <a:xfrm>
            <a:off x="3536950" y="3783013"/>
            <a:ext cx="161925" cy="590550"/>
          </a:xfrm>
          <a:prstGeom prst="rect">
            <a:avLst/>
          </a:prstGeom>
          <a:noFill/>
          <a:ln w="9525">
            <a:noFill/>
            <a:miter lim="800000"/>
            <a:headEnd/>
            <a:tailEnd/>
          </a:ln>
        </p:spPr>
      </p:pic>
      <p:pic>
        <p:nvPicPr>
          <p:cNvPr id="19495" name="Picture 32" descr="red"/>
          <p:cNvPicPr>
            <a:picLocks noChangeAspect="1" noChangeArrowheads="1"/>
          </p:cNvPicPr>
          <p:nvPr/>
        </p:nvPicPr>
        <p:blipFill>
          <a:blip r:embed="rId23" cstate="print"/>
          <a:srcRect/>
          <a:stretch>
            <a:fillRect/>
          </a:stretch>
        </p:blipFill>
        <p:spPr bwMode="auto">
          <a:xfrm>
            <a:off x="3719513" y="3821113"/>
            <a:ext cx="165100" cy="598487"/>
          </a:xfrm>
          <a:prstGeom prst="rect">
            <a:avLst/>
          </a:prstGeom>
          <a:noFill/>
          <a:ln w="9525">
            <a:noFill/>
            <a:miter lim="800000"/>
            <a:headEnd/>
            <a:tailEnd/>
          </a:ln>
        </p:spPr>
      </p:pic>
      <p:pic>
        <p:nvPicPr>
          <p:cNvPr id="19496" name="Picture 33" descr="Untitled-1"/>
          <p:cNvPicPr>
            <a:picLocks noChangeAspect="1" noChangeArrowheads="1"/>
          </p:cNvPicPr>
          <p:nvPr/>
        </p:nvPicPr>
        <p:blipFill>
          <a:blip r:embed="rId24"/>
          <a:srcRect/>
          <a:stretch>
            <a:fillRect/>
          </a:stretch>
        </p:blipFill>
        <p:spPr bwMode="auto">
          <a:xfrm>
            <a:off x="3944938" y="3778250"/>
            <a:ext cx="152400" cy="573088"/>
          </a:xfrm>
          <a:prstGeom prst="rect">
            <a:avLst/>
          </a:prstGeom>
          <a:noFill/>
          <a:ln w="9525">
            <a:noFill/>
            <a:miter lim="800000"/>
            <a:headEnd/>
            <a:tailEnd/>
          </a:ln>
        </p:spPr>
      </p:pic>
      <p:sp>
        <p:nvSpPr>
          <p:cNvPr id="19497" name="TextBox 51"/>
          <p:cNvSpPr txBox="1">
            <a:spLocks noChangeArrowheads="1"/>
          </p:cNvSpPr>
          <p:nvPr/>
        </p:nvSpPr>
        <p:spPr bwMode="auto">
          <a:xfrm rot="-1537444">
            <a:off x="1012825" y="2125663"/>
            <a:ext cx="1501775" cy="457200"/>
          </a:xfrm>
          <a:prstGeom prst="rect">
            <a:avLst/>
          </a:prstGeom>
          <a:noFill/>
          <a:ln w="9525">
            <a:noFill/>
            <a:miter lim="800000"/>
            <a:headEnd/>
            <a:tailEnd/>
          </a:ln>
        </p:spPr>
        <p:txBody>
          <a:bodyPr>
            <a:spAutoFit/>
          </a:bodyPr>
          <a:lstStyle/>
          <a:p>
            <a:pPr algn="ctr"/>
            <a:r>
              <a:rPr lang="en-US" sz="1200">
                <a:solidFill>
                  <a:schemeClr val="tx2"/>
                </a:solidFill>
                <a:latin typeface="Arial Black"/>
                <a:ea typeface="Arial Unicode MS" pitchFamily="34" charset="-128"/>
                <a:cs typeface="Arial Unicode MS" pitchFamily="34" charset="-128"/>
              </a:rPr>
              <a:t>Generation Operations</a:t>
            </a:r>
          </a:p>
        </p:txBody>
      </p:sp>
      <p:pic>
        <p:nvPicPr>
          <p:cNvPr id="19498" name="Picture 27" descr="r3"/>
          <p:cNvPicPr>
            <a:picLocks noChangeAspect="1" noChangeArrowheads="1"/>
          </p:cNvPicPr>
          <p:nvPr/>
        </p:nvPicPr>
        <p:blipFill>
          <a:blip r:embed="rId7"/>
          <a:srcRect/>
          <a:stretch>
            <a:fillRect/>
          </a:stretch>
        </p:blipFill>
        <p:spPr bwMode="auto">
          <a:xfrm>
            <a:off x="3343275" y="3025775"/>
            <a:ext cx="904875" cy="395288"/>
          </a:xfrm>
          <a:prstGeom prst="rect">
            <a:avLst/>
          </a:prstGeom>
          <a:noFill/>
          <a:ln w="9525">
            <a:noFill/>
            <a:miter lim="800000"/>
            <a:headEnd/>
            <a:tailEnd/>
          </a:ln>
        </p:spPr>
      </p:pic>
      <p:sp>
        <p:nvSpPr>
          <p:cNvPr id="19499" name="TextBox 51"/>
          <p:cNvSpPr txBox="1">
            <a:spLocks noChangeArrowheads="1"/>
          </p:cNvSpPr>
          <p:nvPr/>
        </p:nvSpPr>
        <p:spPr bwMode="auto">
          <a:xfrm rot="-1537444">
            <a:off x="1793875" y="2290763"/>
            <a:ext cx="1738313" cy="304800"/>
          </a:xfrm>
          <a:prstGeom prst="rect">
            <a:avLst/>
          </a:prstGeom>
          <a:noFill/>
          <a:ln w="9525">
            <a:noFill/>
            <a:miter lim="800000"/>
            <a:headEnd/>
            <a:tailEnd/>
          </a:ln>
        </p:spPr>
        <p:txBody>
          <a:bodyPr>
            <a:spAutoFit/>
          </a:bodyPr>
          <a:lstStyle/>
          <a:p>
            <a:pPr algn="ctr"/>
            <a:r>
              <a:rPr lang="en-US" sz="1400">
                <a:solidFill>
                  <a:schemeClr val="tx2"/>
                </a:solidFill>
                <a:latin typeface="Arial Black"/>
                <a:ea typeface="Arial Unicode MS" pitchFamily="34" charset="-128"/>
                <a:cs typeface="Arial Unicode MS" pitchFamily="34" charset="-128"/>
              </a:rPr>
              <a:t>Transmission</a:t>
            </a:r>
          </a:p>
        </p:txBody>
      </p:sp>
      <p:pic>
        <p:nvPicPr>
          <p:cNvPr id="19500" name="Picture 48" descr="untitled8"/>
          <p:cNvPicPr>
            <a:picLocks noChangeAspect="1" noChangeArrowheads="1"/>
          </p:cNvPicPr>
          <p:nvPr/>
        </p:nvPicPr>
        <p:blipFill>
          <a:blip r:embed="rId25" cstate="print"/>
          <a:srcRect/>
          <a:stretch>
            <a:fillRect/>
          </a:stretch>
        </p:blipFill>
        <p:spPr bwMode="auto">
          <a:xfrm>
            <a:off x="2052638" y="3595688"/>
            <a:ext cx="720725" cy="506412"/>
          </a:xfrm>
          <a:prstGeom prst="rect">
            <a:avLst/>
          </a:prstGeom>
          <a:noFill/>
          <a:ln w="9525">
            <a:noFill/>
            <a:miter lim="800000"/>
            <a:headEnd/>
            <a:tailEnd/>
          </a:ln>
        </p:spPr>
      </p:pic>
      <p:pic>
        <p:nvPicPr>
          <p:cNvPr id="19501" name="Picture 49" descr="P1000852[1]"/>
          <p:cNvPicPr>
            <a:picLocks noChangeAspect="1" noChangeArrowheads="1"/>
          </p:cNvPicPr>
          <p:nvPr/>
        </p:nvPicPr>
        <p:blipFill>
          <a:blip r:embed="rId26" cstate="print"/>
          <a:srcRect/>
          <a:stretch>
            <a:fillRect/>
          </a:stretch>
        </p:blipFill>
        <p:spPr bwMode="auto">
          <a:xfrm>
            <a:off x="3638550" y="2397125"/>
            <a:ext cx="638175" cy="479425"/>
          </a:xfrm>
          <a:prstGeom prst="rect">
            <a:avLst/>
          </a:prstGeom>
          <a:noFill/>
          <a:ln w="9525">
            <a:noFill/>
            <a:miter lim="800000"/>
            <a:headEnd/>
            <a:tailEnd/>
          </a:ln>
        </p:spPr>
      </p:pic>
      <p:pic>
        <p:nvPicPr>
          <p:cNvPr id="19502" name="Picture 50" descr="offshore-windfarm">
            <a:hlinkClick r:id="rId27"/>
          </p:cNvPr>
          <p:cNvPicPr>
            <a:picLocks noChangeAspect="1" noChangeArrowheads="1"/>
          </p:cNvPicPr>
          <p:nvPr/>
        </p:nvPicPr>
        <p:blipFill>
          <a:blip r:embed="rId28"/>
          <a:srcRect/>
          <a:stretch>
            <a:fillRect/>
          </a:stretch>
        </p:blipFill>
        <p:spPr bwMode="auto">
          <a:xfrm>
            <a:off x="1857375" y="2914650"/>
            <a:ext cx="847725" cy="638175"/>
          </a:xfrm>
          <a:prstGeom prst="rect">
            <a:avLst/>
          </a:prstGeom>
          <a:noFill/>
          <a:ln w="9525">
            <a:noFill/>
            <a:miter lim="800000"/>
            <a:headEnd/>
            <a:tailEnd/>
          </a:ln>
        </p:spPr>
      </p:pic>
      <p:sp>
        <p:nvSpPr>
          <p:cNvPr id="19503" name="Text Box 9"/>
          <p:cNvSpPr txBox="1">
            <a:spLocks noChangeArrowheads="1"/>
          </p:cNvSpPr>
          <p:nvPr/>
        </p:nvSpPr>
        <p:spPr bwMode="auto">
          <a:xfrm>
            <a:off x="6403975" y="3932238"/>
            <a:ext cx="790575" cy="396875"/>
          </a:xfrm>
          <a:prstGeom prst="rect">
            <a:avLst/>
          </a:prstGeom>
          <a:noFill/>
          <a:ln w="12700">
            <a:noFill/>
            <a:miter lim="800000"/>
            <a:headEnd/>
            <a:tailEnd/>
          </a:ln>
        </p:spPr>
        <p:txBody>
          <a:bodyPr wrap="none" lIns="45720" tIns="46800" rIns="45720" bIns="46800" anchor="ctr">
            <a:spAutoFit/>
          </a:bodyPr>
          <a:lstStyle/>
          <a:p>
            <a:pPr algn="ctr"/>
            <a:r>
              <a:rPr lang="en-US" sz="1000">
                <a:solidFill>
                  <a:srgbClr val="9E3039"/>
                </a:solidFill>
                <a:latin typeface="Arial Black"/>
                <a:ea typeface="Arial Unicode MS" pitchFamily="34" charset="-128"/>
                <a:cs typeface="Arial Unicode MS" pitchFamily="34" charset="-128"/>
              </a:rPr>
              <a:t>Sales/</a:t>
            </a:r>
          </a:p>
          <a:p>
            <a:pPr algn="ctr"/>
            <a:r>
              <a:rPr lang="en-US" sz="1000">
                <a:solidFill>
                  <a:srgbClr val="9E3039"/>
                </a:solidFill>
                <a:latin typeface="Arial Black"/>
                <a:ea typeface="Arial Unicode MS" pitchFamily="34" charset="-128"/>
                <a:cs typeface="Arial Unicode MS" pitchFamily="34" charset="-128"/>
              </a:rPr>
              <a:t>Marketing</a:t>
            </a:r>
          </a:p>
        </p:txBody>
      </p:sp>
      <p:sp>
        <p:nvSpPr>
          <p:cNvPr id="19504" name="Text Box 65"/>
          <p:cNvSpPr txBox="1">
            <a:spLocks noChangeArrowheads="1"/>
          </p:cNvSpPr>
          <p:nvPr/>
        </p:nvSpPr>
        <p:spPr bwMode="auto">
          <a:xfrm>
            <a:off x="5724525" y="3492500"/>
            <a:ext cx="639763" cy="396875"/>
          </a:xfrm>
          <a:prstGeom prst="rect">
            <a:avLst/>
          </a:prstGeom>
          <a:noFill/>
          <a:ln w="12700">
            <a:noFill/>
            <a:miter lim="800000"/>
            <a:headEnd/>
            <a:tailEnd/>
          </a:ln>
        </p:spPr>
        <p:txBody>
          <a:bodyPr wrap="none" lIns="45720" tIns="46800" rIns="45720" bIns="46800" anchor="ctr">
            <a:spAutoFit/>
          </a:bodyPr>
          <a:lstStyle/>
          <a:p>
            <a:pPr algn="ctr"/>
            <a:r>
              <a:rPr lang="en-US" sz="1000">
                <a:solidFill>
                  <a:srgbClr val="9E3039"/>
                </a:solidFill>
                <a:latin typeface="Arial Black"/>
                <a:ea typeface="Arial Unicode MS" pitchFamily="34" charset="-128"/>
                <a:cs typeface="Arial Unicode MS" pitchFamily="34" charset="-128"/>
              </a:rPr>
              <a:t>HQ/</a:t>
            </a:r>
          </a:p>
          <a:p>
            <a:pPr algn="ctr"/>
            <a:r>
              <a:rPr lang="en-US" sz="1000">
                <a:solidFill>
                  <a:srgbClr val="9E3039"/>
                </a:solidFill>
                <a:latin typeface="Arial Black"/>
                <a:ea typeface="Arial Unicode MS" pitchFamily="34" charset="-128"/>
                <a:cs typeface="Arial Unicode MS" pitchFamily="34" charset="-128"/>
              </a:rPr>
              <a:t>Finance</a:t>
            </a:r>
          </a:p>
        </p:txBody>
      </p:sp>
      <p:sp>
        <p:nvSpPr>
          <p:cNvPr id="19505" name="TextBox 51"/>
          <p:cNvSpPr txBox="1">
            <a:spLocks noChangeArrowheads="1"/>
          </p:cNvSpPr>
          <p:nvPr/>
        </p:nvSpPr>
        <p:spPr bwMode="auto">
          <a:xfrm rot="-1537444">
            <a:off x="2678113" y="3108325"/>
            <a:ext cx="1738312" cy="304800"/>
          </a:xfrm>
          <a:prstGeom prst="rect">
            <a:avLst/>
          </a:prstGeom>
          <a:noFill/>
          <a:ln w="9525">
            <a:noFill/>
            <a:miter lim="800000"/>
            <a:headEnd/>
            <a:tailEnd/>
          </a:ln>
        </p:spPr>
        <p:txBody>
          <a:bodyPr>
            <a:spAutoFit/>
          </a:bodyPr>
          <a:lstStyle/>
          <a:p>
            <a:pPr algn="ctr"/>
            <a:r>
              <a:rPr lang="fr-FR" sz="1400">
                <a:solidFill>
                  <a:schemeClr val="tx2"/>
                </a:solidFill>
                <a:latin typeface="Arial Black"/>
                <a:ea typeface="Arial Unicode MS" pitchFamily="34" charset="-128"/>
                <a:cs typeface="Arial Unicode MS" pitchFamily="34" charset="-128"/>
              </a:rPr>
              <a:t>Distribution</a:t>
            </a:r>
            <a:endParaRPr lang="en-US" sz="1400">
              <a:solidFill>
                <a:schemeClr val="tx2"/>
              </a:solidFill>
              <a:latin typeface="Arial Black"/>
              <a:ea typeface="Arial Unicode MS" pitchFamily="34" charset="-128"/>
              <a:cs typeface="Arial Unicode MS" pitchFamily="34" charset="-128"/>
            </a:endParaRPr>
          </a:p>
        </p:txBody>
      </p:sp>
      <p:pic>
        <p:nvPicPr>
          <p:cNvPr id="19506" name="Picture 48" descr="board-ceo"/>
          <p:cNvPicPr>
            <a:picLocks noChangeAspect="1" noChangeArrowheads="1"/>
          </p:cNvPicPr>
          <p:nvPr/>
        </p:nvPicPr>
        <p:blipFill>
          <a:blip r:embed="rId13"/>
          <a:srcRect/>
          <a:stretch>
            <a:fillRect/>
          </a:stretch>
        </p:blipFill>
        <p:spPr bwMode="auto">
          <a:xfrm>
            <a:off x="7613650" y="2963863"/>
            <a:ext cx="817563" cy="815975"/>
          </a:xfrm>
          <a:prstGeom prst="rect">
            <a:avLst/>
          </a:prstGeom>
          <a:noFill/>
          <a:ln w="9525">
            <a:noFill/>
            <a:miter lim="800000"/>
            <a:headEnd/>
            <a:tailEnd/>
          </a:ln>
        </p:spPr>
      </p:pic>
      <p:sp>
        <p:nvSpPr>
          <p:cNvPr id="19507" name="Text Box 65"/>
          <p:cNvSpPr txBox="1">
            <a:spLocks noChangeArrowheads="1"/>
          </p:cNvSpPr>
          <p:nvPr/>
        </p:nvSpPr>
        <p:spPr bwMode="auto">
          <a:xfrm>
            <a:off x="7675563" y="3741738"/>
            <a:ext cx="846137" cy="244475"/>
          </a:xfrm>
          <a:prstGeom prst="rect">
            <a:avLst/>
          </a:prstGeom>
          <a:noFill/>
          <a:ln w="12700">
            <a:noFill/>
            <a:miter lim="800000"/>
            <a:headEnd/>
            <a:tailEnd/>
          </a:ln>
        </p:spPr>
        <p:txBody>
          <a:bodyPr wrap="none" lIns="45720" tIns="46800" rIns="45720" bIns="46800" anchor="ctr">
            <a:spAutoFit/>
          </a:bodyPr>
          <a:lstStyle/>
          <a:p>
            <a:pPr algn="ctr"/>
            <a:r>
              <a:rPr lang="en-US" sz="1000">
                <a:solidFill>
                  <a:srgbClr val="9E3039"/>
                </a:solidFill>
                <a:latin typeface="Arial Black"/>
                <a:ea typeface="Arial Unicode MS" pitchFamily="34" charset="-128"/>
                <a:cs typeface="Arial Unicode MS" pitchFamily="34" charset="-128"/>
              </a:rPr>
              <a:t>Regulators</a:t>
            </a:r>
          </a:p>
        </p:txBody>
      </p:sp>
      <p:sp>
        <p:nvSpPr>
          <p:cNvPr id="19508" name="Text Box 56"/>
          <p:cNvSpPr txBox="1">
            <a:spLocks noChangeArrowheads="1"/>
          </p:cNvSpPr>
          <p:nvPr/>
        </p:nvSpPr>
        <p:spPr bwMode="auto">
          <a:xfrm>
            <a:off x="4929190" y="1000108"/>
            <a:ext cx="3816350" cy="1228541"/>
          </a:xfrm>
          <a:prstGeom prst="rect">
            <a:avLst/>
          </a:prstGeom>
          <a:solidFill>
            <a:srgbClr val="FFFF99"/>
          </a:solidFill>
          <a:ln w="9525" algn="ctr">
            <a:solidFill>
              <a:schemeClr val="tx1"/>
            </a:solidFill>
            <a:miter lim="800000"/>
            <a:headEnd/>
            <a:tailEnd/>
          </a:ln>
        </p:spPr>
        <p:txBody>
          <a:bodyPr>
            <a:spAutoFit/>
          </a:bodyPr>
          <a:lstStyle/>
          <a:p>
            <a:pPr>
              <a:spcBef>
                <a:spcPct val="50000"/>
              </a:spcBef>
            </a:pPr>
            <a:r>
              <a:rPr lang="it-IT" sz="1600" b="1" dirty="0"/>
              <a:t>Focus:</a:t>
            </a:r>
          </a:p>
          <a:p>
            <a:pPr>
              <a:lnSpc>
                <a:spcPct val="70000"/>
              </a:lnSpc>
              <a:spcBef>
                <a:spcPct val="50000"/>
              </a:spcBef>
              <a:buFont typeface="Wingdings" pitchFamily="2" charset="2"/>
              <a:buChar char="q"/>
            </a:pPr>
            <a:r>
              <a:rPr lang="it-IT" sz="1600" b="1" dirty="0"/>
              <a:t> DSO -&gt; Active Users perimeter</a:t>
            </a:r>
          </a:p>
          <a:p>
            <a:pPr>
              <a:lnSpc>
                <a:spcPct val="70000"/>
              </a:lnSpc>
              <a:spcBef>
                <a:spcPct val="50000"/>
              </a:spcBef>
              <a:buFont typeface="Wingdings" pitchFamily="2" charset="2"/>
              <a:buChar char="q"/>
            </a:pPr>
            <a:r>
              <a:rPr lang="it-IT" sz="1600" b="1" dirty="0"/>
              <a:t> Short-MidTerm perspective</a:t>
            </a:r>
          </a:p>
          <a:p>
            <a:pPr>
              <a:lnSpc>
                <a:spcPct val="70000"/>
              </a:lnSpc>
              <a:spcBef>
                <a:spcPct val="50000"/>
              </a:spcBef>
              <a:buFont typeface="Wingdings" pitchFamily="2" charset="2"/>
              <a:buChar char="q"/>
            </a:pPr>
            <a:r>
              <a:rPr lang="it-IT" sz="1600" b="1" dirty="0"/>
              <a:t> ICT related issues</a:t>
            </a:r>
          </a:p>
        </p:txBody>
      </p:sp>
      <p:sp>
        <p:nvSpPr>
          <p:cNvPr id="19509" name="Rectangle 57"/>
          <p:cNvSpPr>
            <a:spLocks noChangeArrowheads="1"/>
          </p:cNvSpPr>
          <p:nvPr/>
        </p:nvSpPr>
        <p:spPr bwMode="gray">
          <a:xfrm>
            <a:off x="2843213" y="2733675"/>
            <a:ext cx="5329237" cy="3000375"/>
          </a:xfrm>
          <a:prstGeom prst="rect">
            <a:avLst/>
          </a:prstGeom>
          <a:noFill/>
          <a:ln w="28575" algn="ctr">
            <a:solidFill>
              <a:srgbClr val="FF6600"/>
            </a:solidFill>
            <a:prstDash val="dash"/>
            <a:miter lim="800000"/>
            <a:headEnd/>
            <a:tailEnd/>
          </a:ln>
        </p:spPr>
        <p:txBody>
          <a:bodyPr wrap="none" lIns="90000" tIns="46800" rIns="90000" bIns="46800" anchor="ctr"/>
          <a:lstStyle/>
          <a:p>
            <a:pPr algn="ctr">
              <a:buClr>
                <a:schemeClr val="accent1"/>
              </a:buClr>
              <a:buSzPct val="80000"/>
              <a:buFont typeface="Wingdings" pitchFamily="2" charset="2"/>
              <a:buNone/>
            </a:pPr>
            <a:endParaRPr lang="it-IT" sz="1600">
              <a:ea typeface="Arial Unicode MS" pitchFamily="34" charset="-128"/>
              <a:cs typeface="Arial Unicode MS" pitchFamily="34" charset="-128"/>
            </a:endParaRPr>
          </a:p>
        </p:txBody>
      </p:sp>
      <p:sp>
        <p:nvSpPr>
          <p:cNvPr id="59" name="5 - Θέση υποσέλιδου"/>
          <p:cNvSpPr txBox="1">
            <a:spLocks noGrp="1"/>
          </p:cNvSpPr>
          <p:nvPr/>
        </p:nvSpPr>
        <p:spPr bwMode="auto">
          <a:xfrm>
            <a:off x="3571868" y="628334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l="3554" t="3431" r="4558" b="7659"/>
          <a:stretch>
            <a:fillRect/>
          </a:stretch>
        </p:blipFill>
        <p:spPr bwMode="auto">
          <a:xfrm>
            <a:off x="642910" y="897629"/>
            <a:ext cx="8501090" cy="5174577"/>
          </a:xfrm>
          <a:prstGeom prst="rect">
            <a:avLst/>
          </a:prstGeom>
          <a:noFill/>
          <a:ln w="9525">
            <a:noFill/>
            <a:miter lim="800000"/>
            <a:headEnd/>
            <a:tailEnd/>
          </a:ln>
        </p:spPr>
      </p:pic>
      <p:sp>
        <p:nvSpPr>
          <p:cNvPr id="21505" name="5 - Θέση υποσέλιδου"/>
          <p:cNvSpPr txBox="1">
            <a:spLocks noGrp="1"/>
          </p:cNvSpPr>
          <p:nvPr/>
        </p:nvSpPr>
        <p:spPr bwMode="auto">
          <a:xfrm>
            <a:off x="2428860" y="6143644"/>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
        <p:nvSpPr>
          <p:cNvPr id="37892" name="AutoShape 4"/>
          <p:cNvSpPr>
            <a:spLocks noChangeArrowheads="1"/>
          </p:cNvSpPr>
          <p:nvPr/>
        </p:nvSpPr>
        <p:spPr bwMode="auto">
          <a:xfrm>
            <a:off x="4357686" y="5786454"/>
            <a:ext cx="1657350" cy="790575"/>
          </a:xfrm>
          <a:prstGeom prst="wedgeRoundRectCallout">
            <a:avLst>
              <a:gd name="adj1" fmla="val -13120"/>
              <a:gd name="adj2" fmla="val -77713"/>
              <a:gd name="adj3" fmla="val 16667"/>
            </a:avLst>
          </a:prstGeom>
          <a:solidFill>
            <a:srgbClr val="FFFF99"/>
          </a:solidFill>
          <a:ln w="9525">
            <a:solidFill>
              <a:schemeClr val="tx1"/>
            </a:solidFill>
            <a:miter lim="800000"/>
            <a:headEnd/>
            <a:tailEnd/>
          </a:ln>
        </p:spPr>
        <p:txBody>
          <a:bodyPr/>
          <a:lstStyle/>
          <a:p>
            <a:pPr algn="ctr"/>
            <a:r>
              <a:rPr lang="it-IT" sz="1200" b="1" dirty="0">
                <a:latin typeface="Franklin Gothic Book" pitchFamily="34" charset="0"/>
                <a:cs typeface="Arial" charset="0"/>
              </a:rPr>
              <a:t>NEGATIVE</a:t>
            </a:r>
          </a:p>
          <a:p>
            <a:pPr algn="ctr"/>
            <a:r>
              <a:rPr lang="it-IT" sz="1200" b="1" dirty="0">
                <a:latin typeface="Franklin Gothic Book" pitchFamily="34" charset="0"/>
                <a:cs typeface="Arial" charset="0"/>
              </a:rPr>
              <a:t>3,5%</a:t>
            </a:r>
          </a:p>
          <a:p>
            <a:pPr algn="ctr"/>
            <a:r>
              <a:rPr lang="it-IT" sz="1200" b="1" dirty="0">
                <a:latin typeface="Franklin Gothic Book" pitchFamily="34" charset="0"/>
                <a:cs typeface="Arial" charset="0"/>
              </a:rPr>
              <a:t>(could even be higher)</a:t>
            </a:r>
            <a:endParaRPr lang="en-GB" sz="1200" b="1" dirty="0">
              <a:latin typeface="Franklin Gothic Book" pitchFamily="34" charset="0"/>
              <a:cs typeface="Arial" charset="0"/>
            </a:endParaRPr>
          </a:p>
        </p:txBody>
      </p:sp>
      <p:sp>
        <p:nvSpPr>
          <p:cNvPr id="37893" name="AutoShape 5"/>
          <p:cNvSpPr>
            <a:spLocks noChangeArrowheads="1"/>
          </p:cNvSpPr>
          <p:nvPr/>
        </p:nvSpPr>
        <p:spPr bwMode="auto">
          <a:xfrm>
            <a:off x="3714744" y="2357430"/>
            <a:ext cx="1223963" cy="431800"/>
          </a:xfrm>
          <a:prstGeom prst="wedgeRoundRectCallout">
            <a:avLst>
              <a:gd name="adj1" fmla="val 58301"/>
              <a:gd name="adj2" fmla="val 141546"/>
              <a:gd name="adj3" fmla="val 16667"/>
            </a:avLst>
          </a:prstGeom>
          <a:solidFill>
            <a:srgbClr val="FFFF99"/>
          </a:solidFill>
          <a:ln w="9525">
            <a:solidFill>
              <a:schemeClr val="tx1"/>
            </a:solidFill>
            <a:miter lim="800000"/>
            <a:headEnd/>
            <a:tailEnd/>
          </a:ln>
        </p:spPr>
        <p:txBody>
          <a:bodyPr/>
          <a:lstStyle/>
          <a:p>
            <a:pPr algn="ctr"/>
            <a:r>
              <a:rPr lang="it-IT" sz="1200" b="1">
                <a:latin typeface="Franklin Gothic Book" pitchFamily="34" charset="0"/>
                <a:cs typeface="Arial" charset="0"/>
              </a:rPr>
              <a:t>POSITIVE</a:t>
            </a:r>
          </a:p>
          <a:p>
            <a:pPr algn="ctr"/>
            <a:r>
              <a:rPr lang="it-IT" sz="1200" b="1">
                <a:latin typeface="Franklin Gothic Book" pitchFamily="34" charset="0"/>
                <a:cs typeface="Arial" charset="0"/>
              </a:rPr>
              <a:t>~15%</a:t>
            </a:r>
            <a:endParaRPr lang="en-GB" sz="1200" b="1">
              <a:latin typeface="Franklin Gothic Book" pitchFamily="34" charset="0"/>
              <a:cs typeface="Arial" charset="0"/>
            </a:endParaRPr>
          </a:p>
        </p:txBody>
      </p:sp>
      <p:sp>
        <p:nvSpPr>
          <p:cNvPr id="21509" name="Rectangle 2"/>
          <p:cNvSpPr>
            <a:spLocks noChangeArrowheads="1"/>
          </p:cNvSpPr>
          <p:nvPr/>
        </p:nvSpPr>
        <p:spPr bwMode="auto">
          <a:xfrm>
            <a:off x="1785918" y="1"/>
            <a:ext cx="5976938" cy="642918"/>
          </a:xfrm>
          <a:prstGeom prst="rect">
            <a:avLst/>
          </a:prstGeom>
          <a:noFill/>
          <a:ln w="9525">
            <a:noFill/>
            <a:miter lim="800000"/>
            <a:headEnd/>
            <a:tailEnd/>
          </a:ln>
        </p:spPr>
        <p:txBody>
          <a:bodyPr anchor="ctr"/>
          <a:lstStyle/>
          <a:p>
            <a:pPr algn="ctr" eaLnBrk="0" hangingPunct="0"/>
            <a:r>
              <a:rPr lang="it-IT" sz="2400" b="1" dirty="0">
                <a:solidFill>
                  <a:srgbClr val="336699"/>
                </a:solidFill>
              </a:rPr>
              <a:t>Key words</a:t>
            </a:r>
          </a:p>
        </p:txBody>
      </p:sp>
      <p:sp>
        <p:nvSpPr>
          <p:cNvPr id="10" name="9 - TextBox"/>
          <p:cNvSpPr txBox="1"/>
          <p:nvPr/>
        </p:nvSpPr>
        <p:spPr>
          <a:xfrm>
            <a:off x="1285852" y="500042"/>
            <a:ext cx="2773516" cy="338554"/>
          </a:xfrm>
          <a:prstGeom prst="rect">
            <a:avLst/>
          </a:prstGeom>
          <a:noFill/>
        </p:spPr>
        <p:txBody>
          <a:bodyPr wrap="none" rtlCol="0">
            <a:spAutoFit/>
          </a:bodyPr>
          <a:lstStyle/>
          <a:p>
            <a:r>
              <a:rPr lang="en-GB" sz="1600" dirty="0" smtClean="0">
                <a:solidFill>
                  <a:srgbClr val="CC3300"/>
                </a:solidFill>
              </a:rPr>
              <a:t>Saving/Smart Use of Energy</a:t>
            </a:r>
            <a:endParaRPr lang="el-GR" sz="1600" dirty="0"/>
          </a:p>
        </p:txBody>
      </p:sp>
      <p:sp>
        <p:nvSpPr>
          <p:cNvPr id="11" name="10 - Ορθογώνιο"/>
          <p:cNvSpPr/>
          <p:nvPr/>
        </p:nvSpPr>
        <p:spPr>
          <a:xfrm>
            <a:off x="6286512" y="500042"/>
            <a:ext cx="1518364" cy="338554"/>
          </a:xfrm>
          <a:prstGeom prst="rect">
            <a:avLst/>
          </a:prstGeom>
        </p:spPr>
        <p:txBody>
          <a:bodyPr wrap="none">
            <a:spAutoFit/>
          </a:bodyPr>
          <a:lstStyle/>
          <a:p>
            <a:r>
              <a:rPr lang="en-GB" sz="1600" dirty="0" smtClean="0">
                <a:solidFill>
                  <a:srgbClr val="CC3300"/>
                </a:solidFill>
              </a:rPr>
              <a:t>Reduce GHGs</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0-#ppt_w/2"/>
                                          </p:val>
                                        </p:tav>
                                        <p:tav tm="100000">
                                          <p:val>
                                            <p:strVal val="#ppt_x"/>
                                          </p:val>
                                        </p:tav>
                                      </p:tavLst>
                                    </p:anim>
                                    <p:anim calcmode="lin" valueType="num">
                                      <p:cBhvr additive="base">
                                        <p:cTn id="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ppt_x"/>
                                          </p:val>
                                        </p:tav>
                                        <p:tav tm="100000">
                                          <p:val>
                                            <p:strVal val="#ppt_x"/>
                                          </p:val>
                                        </p:tav>
                                      </p:tavLst>
                                    </p:anim>
                                    <p:anim calcmode="lin" valueType="num">
                                      <p:cBhvr additive="base">
                                        <p:cTn id="14"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0" y="-24"/>
            <a:ext cx="9144000" cy="6858000"/>
          </a:xfrm>
          <a:prstGeom prst="rect">
            <a:avLst/>
          </a:prstGeom>
          <a:solidFill>
            <a:schemeClr val="bg1"/>
          </a:solidFill>
          <a:ln w="9525">
            <a:solidFill>
              <a:schemeClr val="tx1"/>
            </a:solidFill>
            <a:miter lim="800000"/>
            <a:headEnd/>
            <a:tailEnd/>
          </a:ln>
        </p:spPr>
        <p:txBody>
          <a:bodyPr wrap="none" anchor="ctr"/>
          <a:lstStyle/>
          <a:p>
            <a:pPr eaLnBrk="0" hangingPunct="0"/>
            <a:endParaRPr lang="en-GB" sz="2400">
              <a:latin typeface="Times"/>
            </a:endParaRPr>
          </a:p>
        </p:txBody>
      </p:sp>
      <p:sp>
        <p:nvSpPr>
          <p:cNvPr id="22530" name="AutoShape 6" descr="balance-roberval"/>
          <p:cNvSpPr>
            <a:spLocks noChangeAspect="1" noChangeArrowheads="1"/>
          </p:cNvSpPr>
          <p:nvPr/>
        </p:nvSpPr>
        <p:spPr bwMode="auto">
          <a:xfrm>
            <a:off x="5716588" y="946150"/>
            <a:ext cx="304800" cy="304800"/>
          </a:xfrm>
          <a:prstGeom prst="rect">
            <a:avLst/>
          </a:prstGeom>
          <a:noFill/>
          <a:ln w="9525">
            <a:noFill/>
            <a:miter lim="800000"/>
            <a:headEnd/>
            <a:tailEnd/>
          </a:ln>
        </p:spPr>
        <p:txBody>
          <a:bodyPr/>
          <a:lstStyle/>
          <a:p>
            <a:pPr eaLnBrk="0" hangingPunct="0"/>
            <a:endParaRPr lang="en-GB" sz="2400">
              <a:latin typeface="Times"/>
            </a:endParaRPr>
          </a:p>
        </p:txBody>
      </p:sp>
      <p:sp>
        <p:nvSpPr>
          <p:cNvPr id="22531" name="AutoShape 7" descr="balance-roberval"/>
          <p:cNvSpPr>
            <a:spLocks noChangeAspect="1" noChangeArrowheads="1"/>
          </p:cNvSpPr>
          <p:nvPr/>
        </p:nvSpPr>
        <p:spPr bwMode="auto">
          <a:xfrm>
            <a:off x="5716588" y="946150"/>
            <a:ext cx="304800" cy="304800"/>
          </a:xfrm>
          <a:prstGeom prst="rect">
            <a:avLst/>
          </a:prstGeom>
          <a:noFill/>
          <a:ln w="9525">
            <a:noFill/>
            <a:miter lim="800000"/>
            <a:headEnd/>
            <a:tailEnd/>
          </a:ln>
        </p:spPr>
        <p:txBody>
          <a:bodyPr/>
          <a:lstStyle/>
          <a:p>
            <a:pPr eaLnBrk="0" hangingPunct="0"/>
            <a:endParaRPr lang="en-GB" sz="2400">
              <a:latin typeface="Times"/>
            </a:endParaRPr>
          </a:p>
        </p:txBody>
      </p:sp>
      <p:pic>
        <p:nvPicPr>
          <p:cNvPr id="22532" name="Picture 8" descr="balance-roberval"/>
          <p:cNvPicPr>
            <a:picLocks noChangeAspect="1" noChangeArrowheads="1"/>
          </p:cNvPicPr>
          <p:nvPr/>
        </p:nvPicPr>
        <p:blipFill>
          <a:blip r:embed="rId3"/>
          <a:srcRect/>
          <a:stretch>
            <a:fillRect/>
          </a:stretch>
        </p:blipFill>
        <p:spPr bwMode="auto">
          <a:xfrm>
            <a:off x="3071802" y="357166"/>
            <a:ext cx="2501493" cy="1250217"/>
          </a:xfrm>
          <a:prstGeom prst="rect">
            <a:avLst/>
          </a:prstGeom>
          <a:noFill/>
          <a:ln w="9525">
            <a:noFill/>
            <a:miter lim="800000"/>
            <a:headEnd/>
            <a:tailEnd/>
          </a:ln>
        </p:spPr>
      </p:pic>
      <p:sp>
        <p:nvSpPr>
          <p:cNvPr id="22533" name="Text Box 9"/>
          <p:cNvSpPr txBox="1">
            <a:spLocks noChangeArrowheads="1"/>
          </p:cNvSpPr>
          <p:nvPr/>
        </p:nvSpPr>
        <p:spPr bwMode="auto">
          <a:xfrm>
            <a:off x="214282" y="285728"/>
            <a:ext cx="2305050" cy="923330"/>
          </a:xfrm>
          <a:prstGeom prst="rect">
            <a:avLst/>
          </a:prstGeom>
          <a:noFill/>
          <a:ln w="9525">
            <a:noFill/>
            <a:miter lim="800000"/>
            <a:headEnd/>
            <a:tailEnd/>
          </a:ln>
        </p:spPr>
        <p:txBody>
          <a:bodyPr lIns="0" tIns="0" rIns="0" bIns="0">
            <a:spAutoFit/>
          </a:bodyPr>
          <a:lstStyle/>
          <a:p>
            <a:pPr algn="ctr">
              <a:spcBef>
                <a:spcPct val="50000"/>
              </a:spcBef>
            </a:pPr>
            <a:r>
              <a:rPr lang="en-GB" sz="2000" b="1" dirty="0">
                <a:solidFill>
                  <a:srgbClr val="0000CC"/>
                </a:solidFill>
              </a:rPr>
              <a:t>Energy Reductions enabled by ICT</a:t>
            </a:r>
          </a:p>
        </p:txBody>
      </p:sp>
      <p:sp>
        <p:nvSpPr>
          <p:cNvPr id="22534" name="Text Box 10"/>
          <p:cNvSpPr txBox="1">
            <a:spLocks noChangeArrowheads="1"/>
          </p:cNvSpPr>
          <p:nvPr/>
        </p:nvSpPr>
        <p:spPr bwMode="auto">
          <a:xfrm>
            <a:off x="6443663" y="188913"/>
            <a:ext cx="2303462" cy="923330"/>
          </a:xfrm>
          <a:prstGeom prst="rect">
            <a:avLst/>
          </a:prstGeom>
          <a:noFill/>
          <a:ln w="9525">
            <a:noFill/>
            <a:miter lim="800000"/>
            <a:headEnd/>
            <a:tailEnd/>
          </a:ln>
        </p:spPr>
        <p:txBody>
          <a:bodyPr lIns="0" tIns="0" rIns="0" bIns="0">
            <a:spAutoFit/>
          </a:bodyPr>
          <a:lstStyle/>
          <a:p>
            <a:pPr algn="ctr">
              <a:spcBef>
                <a:spcPct val="50000"/>
              </a:spcBef>
            </a:pPr>
            <a:r>
              <a:rPr lang="en-GB" sz="2000" b="1" dirty="0">
                <a:solidFill>
                  <a:srgbClr val="FF0000"/>
                </a:solidFill>
              </a:rPr>
              <a:t>Energy Consumption of ICT solutions</a:t>
            </a:r>
          </a:p>
        </p:txBody>
      </p:sp>
      <p:sp>
        <p:nvSpPr>
          <p:cNvPr id="22535" name="Text Box 15"/>
          <p:cNvSpPr txBox="1">
            <a:spLocks noChangeArrowheads="1"/>
          </p:cNvSpPr>
          <p:nvPr/>
        </p:nvSpPr>
        <p:spPr bwMode="auto">
          <a:xfrm>
            <a:off x="5357818" y="1142984"/>
            <a:ext cx="3786182" cy="488950"/>
          </a:xfrm>
          <a:prstGeom prst="rect">
            <a:avLst/>
          </a:prstGeom>
          <a:noFill/>
          <a:ln w="9525">
            <a:noFill/>
            <a:miter lim="800000"/>
            <a:headEnd/>
            <a:tailEnd/>
          </a:ln>
        </p:spPr>
        <p:txBody>
          <a:bodyPr wrap="square" lIns="0" tIns="0" rIns="0" bIns="0">
            <a:spAutoFit/>
          </a:bodyPr>
          <a:lstStyle/>
          <a:p>
            <a:pPr algn="ctr">
              <a:spcBef>
                <a:spcPct val="50000"/>
              </a:spcBef>
            </a:pPr>
            <a:r>
              <a:rPr lang="en-GB" sz="1600" i="1" dirty="0">
                <a:solidFill>
                  <a:srgbClr val="FF0000"/>
                </a:solidFill>
              </a:rPr>
              <a:t>~8% of total electricity consumption</a:t>
            </a:r>
          </a:p>
          <a:p>
            <a:pPr algn="ctr"/>
            <a:r>
              <a:rPr lang="en-GB" sz="1600" i="1" dirty="0">
                <a:solidFill>
                  <a:srgbClr val="FF0000"/>
                </a:solidFill>
              </a:rPr>
              <a:t>~15% by 2020</a:t>
            </a:r>
          </a:p>
        </p:txBody>
      </p:sp>
      <p:pic>
        <p:nvPicPr>
          <p:cNvPr id="22536" name="Picture 9"/>
          <p:cNvPicPr>
            <a:picLocks noChangeAspect="1" noChangeArrowheads="1"/>
          </p:cNvPicPr>
          <p:nvPr/>
        </p:nvPicPr>
        <p:blipFill>
          <a:blip r:embed="rId4"/>
          <a:srcRect/>
          <a:stretch>
            <a:fillRect/>
          </a:stretch>
        </p:blipFill>
        <p:spPr bwMode="auto">
          <a:xfrm>
            <a:off x="0" y="1643050"/>
            <a:ext cx="4419600" cy="5214950"/>
          </a:xfrm>
          <a:prstGeom prst="rect">
            <a:avLst/>
          </a:prstGeom>
          <a:noFill/>
          <a:ln w="9525">
            <a:noFill/>
            <a:miter lim="800000"/>
            <a:headEnd/>
            <a:tailEnd/>
          </a:ln>
        </p:spPr>
      </p:pic>
      <p:pic>
        <p:nvPicPr>
          <p:cNvPr id="22537" name="Picture 10"/>
          <p:cNvPicPr>
            <a:picLocks noChangeAspect="1" noChangeArrowheads="1"/>
          </p:cNvPicPr>
          <p:nvPr/>
        </p:nvPicPr>
        <p:blipFill>
          <a:blip r:embed="rId5"/>
          <a:srcRect/>
          <a:stretch>
            <a:fillRect/>
          </a:stretch>
        </p:blipFill>
        <p:spPr bwMode="auto">
          <a:xfrm>
            <a:off x="4448175" y="1643051"/>
            <a:ext cx="4695825" cy="51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4 - Θέση αριθμού διαφάνειας"/>
          <p:cNvSpPr txBox="1">
            <a:spLocks noGrp="1"/>
          </p:cNvSpPr>
          <p:nvPr/>
        </p:nvSpPr>
        <p:spPr bwMode="auto">
          <a:xfrm>
            <a:off x="6877050" y="6237288"/>
            <a:ext cx="1809750" cy="360362"/>
          </a:xfrm>
          <a:prstGeom prst="rect">
            <a:avLst/>
          </a:prstGeom>
          <a:noFill/>
          <a:ln w="9525">
            <a:noFill/>
            <a:miter lim="800000"/>
            <a:headEnd/>
            <a:tailEnd/>
          </a:ln>
        </p:spPr>
        <p:txBody>
          <a:bodyPr/>
          <a:lstStyle/>
          <a:p>
            <a:pPr algn="r"/>
            <a:fld id="{31CAAADB-5197-4F10-890D-110B93F3DB58}" type="slidenum">
              <a:rPr lang="en-GB" sz="1200">
                <a:solidFill>
                  <a:srgbClr val="336699"/>
                </a:solidFill>
              </a:rPr>
              <a:pPr algn="r"/>
              <a:t>7</a:t>
            </a:fld>
            <a:endParaRPr lang="en-GB" sz="1200">
              <a:solidFill>
                <a:srgbClr val="336699"/>
              </a:solidFill>
            </a:endParaRPr>
          </a:p>
        </p:txBody>
      </p:sp>
      <p:sp>
        <p:nvSpPr>
          <p:cNvPr id="28674" name="3 - Θέση ημερομηνίας"/>
          <p:cNvSpPr txBox="1">
            <a:spLocks noGrp="1"/>
          </p:cNvSpPr>
          <p:nvPr/>
        </p:nvSpPr>
        <p:spPr bwMode="auto">
          <a:xfrm>
            <a:off x="1403350" y="6237288"/>
            <a:ext cx="2305050" cy="431800"/>
          </a:xfrm>
          <a:prstGeom prst="rect">
            <a:avLst/>
          </a:prstGeom>
          <a:noFill/>
          <a:ln w="9525">
            <a:noFill/>
            <a:miter lim="800000"/>
            <a:headEnd/>
            <a:tailEnd/>
          </a:ln>
        </p:spPr>
        <p:txBody>
          <a:bodyPr/>
          <a:lstStyle/>
          <a:p>
            <a:r>
              <a:rPr lang="en-GB" sz="900">
                <a:solidFill>
                  <a:srgbClr val="336699"/>
                </a:solidFill>
              </a:rPr>
              <a:t>Source: EC ECONET project</a:t>
            </a:r>
          </a:p>
          <a:p>
            <a:r>
              <a:rPr lang="en-GB" sz="900">
                <a:solidFill>
                  <a:srgbClr val="336699"/>
                </a:solidFill>
              </a:rPr>
              <a:t>Budapest – May 2011</a:t>
            </a:r>
          </a:p>
          <a:p>
            <a:endParaRPr lang="en-GB" sz="900">
              <a:solidFill>
                <a:srgbClr val="336699"/>
              </a:solidFill>
            </a:endParaRPr>
          </a:p>
        </p:txBody>
      </p:sp>
      <p:sp>
        <p:nvSpPr>
          <p:cNvPr id="143362" name="Rectangle 2"/>
          <p:cNvSpPr>
            <a:spLocks noChangeArrowheads="1"/>
          </p:cNvSpPr>
          <p:nvPr/>
        </p:nvSpPr>
        <p:spPr bwMode="auto">
          <a:xfrm>
            <a:off x="1403350" y="1"/>
            <a:ext cx="7740650" cy="714356"/>
          </a:xfrm>
          <a:prstGeom prst="rect">
            <a:avLst/>
          </a:prstGeom>
          <a:noFill/>
          <a:ln w="9525">
            <a:noFill/>
            <a:miter lim="800000"/>
            <a:headEnd/>
            <a:tailEnd/>
          </a:ln>
        </p:spPr>
        <p:txBody>
          <a:bodyPr anchor="ctr"/>
          <a:lstStyle/>
          <a:p>
            <a:pPr algn="ctr">
              <a:defRPr/>
            </a:pPr>
            <a:r>
              <a:rPr lang="en-US" sz="2400" b="1" i="1" kern="0" dirty="0">
                <a:solidFill>
                  <a:srgbClr val="336699"/>
                </a:solidFill>
                <a:effectLst>
                  <a:outerShdw blurRad="38100" dist="38100" dir="2700000" algn="tl">
                    <a:srgbClr val="C0C0C0"/>
                  </a:outerShdw>
                </a:effectLst>
                <a:latin typeface="+mj-lt"/>
                <a:ea typeface="+mj-ea"/>
                <a:cs typeface="+mj-cs"/>
              </a:rPr>
              <a:t>Footprint of ICT elements and networks in the home</a:t>
            </a:r>
            <a:endParaRPr lang="el-GR" sz="2400" b="1" i="1" kern="0" dirty="0">
              <a:solidFill>
                <a:srgbClr val="336699"/>
              </a:solidFill>
              <a:effectLst>
                <a:outerShdw blurRad="38100" dist="38100" dir="2700000" algn="tl">
                  <a:srgbClr val="C0C0C0"/>
                </a:outerShdw>
              </a:effectLst>
              <a:latin typeface="+mj-lt"/>
              <a:ea typeface="+mj-ea"/>
              <a:cs typeface="+mj-cs"/>
            </a:endParaRPr>
          </a:p>
        </p:txBody>
      </p:sp>
      <p:sp>
        <p:nvSpPr>
          <p:cNvPr id="28678"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grpSp>
        <p:nvGrpSpPr>
          <p:cNvPr id="9" name="8 - Ομάδα"/>
          <p:cNvGrpSpPr/>
          <p:nvPr/>
        </p:nvGrpSpPr>
        <p:grpSpPr>
          <a:xfrm>
            <a:off x="1785886" y="857232"/>
            <a:ext cx="7358114" cy="5143536"/>
            <a:chOff x="1785918" y="1214422"/>
            <a:chExt cx="7072362" cy="4714908"/>
          </a:xfrm>
        </p:grpSpPr>
        <p:pic>
          <p:nvPicPr>
            <p:cNvPr id="28676" name="Picture 16"/>
            <p:cNvPicPr>
              <a:picLocks noChangeAspect="1" noChangeArrowheads="1"/>
            </p:cNvPicPr>
            <p:nvPr/>
          </p:nvPicPr>
          <p:blipFill>
            <a:blip r:embed="rId3"/>
            <a:srcRect l="23668" t="32220" r="5858" b="15716"/>
            <a:stretch>
              <a:fillRect/>
            </a:stretch>
          </p:blipFill>
          <p:spPr bwMode="auto">
            <a:xfrm>
              <a:off x="1785918" y="1785926"/>
              <a:ext cx="7072362" cy="4143404"/>
            </a:xfrm>
            <a:prstGeom prst="rect">
              <a:avLst/>
            </a:prstGeom>
            <a:noFill/>
            <a:ln w="9525">
              <a:noFill/>
              <a:miter lim="800000"/>
              <a:headEnd/>
              <a:tailEnd/>
            </a:ln>
          </p:spPr>
        </p:pic>
        <p:pic>
          <p:nvPicPr>
            <p:cNvPr id="8" name="Picture 16"/>
            <p:cNvPicPr>
              <a:picLocks noChangeAspect="1" noChangeArrowheads="1"/>
            </p:cNvPicPr>
            <p:nvPr/>
          </p:nvPicPr>
          <p:blipFill>
            <a:blip r:embed="rId3"/>
            <a:srcRect l="23668" t="18756" r="5858" b="74009"/>
            <a:stretch>
              <a:fillRect/>
            </a:stretch>
          </p:blipFill>
          <p:spPr bwMode="auto">
            <a:xfrm>
              <a:off x="1785918" y="1214422"/>
              <a:ext cx="7072362" cy="575787"/>
            </a:xfrm>
            <a:prstGeom prst="rect">
              <a:avLst/>
            </a:prstGeom>
            <a:noFill/>
            <a:ln w="9525">
              <a:noFill/>
              <a:miter lim="800000"/>
              <a:headEnd/>
              <a:tailEnd/>
            </a:ln>
          </p:spPr>
        </p:pic>
      </p:grpSp>
      <p:sp>
        <p:nvSpPr>
          <p:cNvPr id="28675" name="Rectangle 5"/>
          <p:cNvSpPr>
            <a:spLocks noChangeArrowheads="1"/>
          </p:cNvSpPr>
          <p:nvPr/>
        </p:nvSpPr>
        <p:spPr bwMode="auto">
          <a:xfrm rot="20990088">
            <a:off x="167676" y="2154184"/>
            <a:ext cx="1928794" cy="2071702"/>
          </a:xfrm>
          <a:prstGeom prst="rect">
            <a:avLst/>
          </a:prstGeom>
          <a:noFill/>
          <a:ln w="9525">
            <a:noFill/>
            <a:miter lim="800000"/>
            <a:headEnd/>
            <a:tailEnd/>
          </a:ln>
        </p:spPr>
        <p:txBody>
          <a:bodyPr/>
          <a:lstStyle/>
          <a:p>
            <a:pPr marL="342900" lvl="1" indent="-342900">
              <a:lnSpc>
                <a:spcPct val="90000"/>
              </a:lnSpc>
              <a:spcBef>
                <a:spcPct val="20000"/>
              </a:spcBef>
              <a:buClr>
                <a:srgbClr val="336699"/>
              </a:buClr>
              <a:buFont typeface="Wingdings" pitchFamily="2" charset="2"/>
              <a:buNone/>
            </a:pPr>
            <a:r>
              <a:rPr lang="en-US" dirty="0">
                <a:solidFill>
                  <a:srgbClr val="006666"/>
                </a:solidFill>
                <a:latin typeface="+mn-lt"/>
              </a:rPr>
              <a:t>Today, most ICT equipment don’t have power management features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 Θέση αριθμού διαφάνειας"/>
          <p:cNvSpPr txBox="1">
            <a:spLocks noGrp="1"/>
          </p:cNvSpPr>
          <p:nvPr/>
        </p:nvSpPr>
        <p:spPr bwMode="auto">
          <a:xfrm>
            <a:off x="6877050" y="6237288"/>
            <a:ext cx="1809750" cy="360362"/>
          </a:xfrm>
          <a:prstGeom prst="rect">
            <a:avLst/>
          </a:prstGeom>
          <a:noFill/>
          <a:ln w="9525">
            <a:noFill/>
            <a:miter lim="800000"/>
            <a:headEnd/>
            <a:tailEnd/>
          </a:ln>
        </p:spPr>
        <p:txBody>
          <a:bodyPr/>
          <a:lstStyle/>
          <a:p>
            <a:pPr algn="r"/>
            <a:fld id="{3E6632B9-6A76-4262-A3B4-40FB8044A249}" type="slidenum">
              <a:rPr lang="en-US" sz="1200">
                <a:solidFill>
                  <a:srgbClr val="336699"/>
                </a:solidFill>
              </a:rPr>
              <a:pPr algn="r"/>
              <a:t>8</a:t>
            </a:fld>
            <a:endParaRPr lang="en-US" sz="1200">
              <a:solidFill>
                <a:srgbClr val="336699"/>
              </a:solidFill>
            </a:endParaRPr>
          </a:p>
        </p:txBody>
      </p:sp>
      <p:sp>
        <p:nvSpPr>
          <p:cNvPr id="29699" name="3 - Θέση ημερομηνίας"/>
          <p:cNvSpPr txBox="1">
            <a:spLocks noGrp="1"/>
          </p:cNvSpPr>
          <p:nvPr/>
        </p:nvSpPr>
        <p:spPr bwMode="auto">
          <a:xfrm>
            <a:off x="1403350" y="6237288"/>
            <a:ext cx="2305050" cy="431800"/>
          </a:xfrm>
          <a:prstGeom prst="rect">
            <a:avLst/>
          </a:prstGeom>
          <a:noFill/>
          <a:ln w="9525">
            <a:noFill/>
            <a:miter lim="800000"/>
            <a:headEnd/>
            <a:tailEnd/>
          </a:ln>
        </p:spPr>
        <p:txBody>
          <a:bodyPr/>
          <a:lstStyle/>
          <a:p>
            <a:r>
              <a:rPr lang="en-US" sz="900" dirty="0">
                <a:solidFill>
                  <a:srgbClr val="336699"/>
                </a:solidFill>
              </a:rPr>
              <a:t>Source: EC ECONET project</a:t>
            </a:r>
          </a:p>
          <a:p>
            <a:r>
              <a:rPr lang="en-US" sz="900" dirty="0">
                <a:solidFill>
                  <a:srgbClr val="336699"/>
                </a:solidFill>
              </a:rPr>
              <a:t>Budapest – May 2011</a:t>
            </a:r>
          </a:p>
          <a:p>
            <a:endParaRPr lang="en-US" sz="900" dirty="0">
              <a:solidFill>
                <a:srgbClr val="336699"/>
              </a:solidFill>
            </a:endParaRPr>
          </a:p>
        </p:txBody>
      </p:sp>
      <p:sp>
        <p:nvSpPr>
          <p:cNvPr id="143362" name="Rectangle 2"/>
          <p:cNvSpPr>
            <a:spLocks noChangeArrowheads="1"/>
          </p:cNvSpPr>
          <p:nvPr/>
        </p:nvSpPr>
        <p:spPr bwMode="auto">
          <a:xfrm>
            <a:off x="1403350" y="0"/>
            <a:ext cx="7740650" cy="654032"/>
          </a:xfrm>
          <a:prstGeom prst="rect">
            <a:avLst/>
          </a:prstGeom>
          <a:noFill/>
          <a:ln w="9525">
            <a:noFill/>
            <a:miter lim="800000"/>
            <a:headEnd/>
            <a:tailEnd/>
          </a:ln>
        </p:spPr>
        <p:txBody>
          <a:bodyPr anchor="ctr"/>
          <a:lstStyle/>
          <a:p>
            <a:pPr algn="ctr">
              <a:defRPr/>
            </a:pPr>
            <a:r>
              <a:rPr lang="en-US" sz="2400" b="1" i="1" dirty="0">
                <a:solidFill>
                  <a:srgbClr val="336699"/>
                </a:solidFill>
                <a:effectLst>
                  <a:outerShdw blurRad="38100" dist="38100" dir="2700000" algn="tl">
                    <a:srgbClr val="C0C0C0"/>
                  </a:outerShdw>
                </a:effectLst>
              </a:rPr>
              <a:t>Footprint of ICT elements and networks in the home</a:t>
            </a:r>
          </a:p>
        </p:txBody>
      </p:sp>
      <p:sp>
        <p:nvSpPr>
          <p:cNvPr id="29702" name="CasellaDiTesto 13"/>
          <p:cNvSpPr txBox="1">
            <a:spLocks noChangeArrowheads="1"/>
          </p:cNvSpPr>
          <p:nvPr/>
        </p:nvSpPr>
        <p:spPr bwMode="auto">
          <a:xfrm>
            <a:off x="838200" y="4357694"/>
            <a:ext cx="8305800" cy="523220"/>
          </a:xfrm>
          <a:prstGeom prst="rect">
            <a:avLst/>
          </a:prstGeom>
          <a:noFill/>
          <a:ln w="9525">
            <a:noFill/>
            <a:miter lim="800000"/>
            <a:headEnd/>
            <a:tailEnd/>
          </a:ln>
        </p:spPr>
        <p:txBody>
          <a:bodyPr>
            <a:spAutoFit/>
          </a:bodyPr>
          <a:lstStyle/>
          <a:p>
            <a:pPr algn="ctr"/>
            <a:r>
              <a:rPr lang="en-US" sz="1400" dirty="0">
                <a:solidFill>
                  <a:srgbClr val="006666"/>
                </a:solidFill>
                <a:latin typeface="+mn-lt"/>
              </a:rPr>
              <a:t>2015-2020 network forecast: device density and energy requirements</a:t>
            </a:r>
          </a:p>
          <a:p>
            <a:pPr algn="ctr"/>
            <a:r>
              <a:rPr lang="en-US" sz="1400" dirty="0">
                <a:solidFill>
                  <a:srgbClr val="006666"/>
                </a:solidFill>
                <a:latin typeface="+mn-lt"/>
              </a:rPr>
              <a:t>(example based on Italian network)</a:t>
            </a:r>
          </a:p>
        </p:txBody>
      </p:sp>
      <p:graphicFrame>
        <p:nvGraphicFramePr>
          <p:cNvPr id="19" name="Tabella 18"/>
          <p:cNvGraphicFramePr>
            <a:graphicFrameLocks noGrp="1"/>
          </p:cNvGraphicFramePr>
          <p:nvPr/>
        </p:nvGraphicFramePr>
        <p:xfrm>
          <a:off x="1357290" y="4929198"/>
          <a:ext cx="7582500" cy="838200"/>
        </p:xfrm>
        <a:graphic>
          <a:graphicData uri="http://schemas.openxmlformats.org/drawingml/2006/table">
            <a:tbl>
              <a:tblPr>
                <a:tableStyleId>{69C7853C-536D-4A76-A0AE-DD22124D55A5}</a:tableStyleId>
              </a:tblPr>
              <a:tblGrid>
                <a:gridCol w="1558048"/>
                <a:gridCol w="1897268"/>
                <a:gridCol w="1631677"/>
                <a:gridCol w="2495507"/>
              </a:tblGrid>
              <a:tr h="130815">
                <a:tc>
                  <a:txBody>
                    <a:bodyPr/>
                    <a:lstStyle/>
                    <a:p>
                      <a:pPr algn="l" fontAlgn="b">
                        <a:spcAft>
                          <a:spcPts val="1200"/>
                        </a:spcAft>
                      </a:pPr>
                      <a:endParaRPr lang="it-IT" sz="1100" b="0" i="0" u="none" strike="noStrike" dirty="0">
                        <a:solidFill>
                          <a:schemeClr val="bg1"/>
                        </a:solidFill>
                        <a:latin typeface="Calibri"/>
                      </a:endParaRPr>
                    </a:p>
                  </a:txBody>
                  <a:tcPr marL="0" marR="0" marT="0" marB="0" anchor="b">
                    <a:lnL w="12700" cap="flat" cmpd="sng" algn="ctr">
                      <a:noFill/>
                      <a:prstDash val="solid"/>
                      <a:round/>
                      <a:headEnd type="none" w="med" len="med"/>
                      <a:tailEnd type="none" w="med" len="med"/>
                    </a:lnL>
                    <a:solidFill>
                      <a:schemeClr val="accent3">
                        <a:lumMod val="50000"/>
                      </a:schemeClr>
                    </a:solidFill>
                  </a:tcPr>
                </a:tc>
                <a:tc>
                  <a:txBody>
                    <a:bodyPr/>
                    <a:lstStyle/>
                    <a:p>
                      <a:pPr algn="ctr" fontAlgn="b">
                        <a:spcAft>
                          <a:spcPts val="1200"/>
                        </a:spcAft>
                      </a:pPr>
                      <a:r>
                        <a:rPr lang="en-US" sz="1100" b="1" u="none" strike="noStrike" noProof="0" dirty="0" smtClean="0">
                          <a:solidFill>
                            <a:schemeClr val="bg1"/>
                          </a:solidFill>
                        </a:rPr>
                        <a:t>power consumption (</a:t>
                      </a:r>
                      <a:r>
                        <a:rPr lang="en-US" sz="1100" b="1" u="none" strike="noStrike" noProof="0" dirty="0" err="1" smtClean="0">
                          <a:solidFill>
                            <a:schemeClr val="bg1"/>
                          </a:solidFill>
                        </a:rPr>
                        <a:t>Wh</a:t>
                      </a:r>
                      <a:r>
                        <a:rPr lang="en-US" sz="1100" b="1" u="none" strike="noStrike" noProof="0" dirty="0" smtClean="0">
                          <a:solidFill>
                            <a:schemeClr val="bg1"/>
                          </a:solidFill>
                        </a:rPr>
                        <a:t>)</a:t>
                      </a:r>
                      <a:endParaRPr lang="en-US" sz="1100" b="1" i="0" u="none" strike="noStrike" noProof="0" dirty="0">
                        <a:solidFill>
                          <a:schemeClr val="bg1"/>
                        </a:solidFill>
                        <a:latin typeface="Calibri"/>
                      </a:endParaRPr>
                    </a:p>
                  </a:txBody>
                  <a:tcPr marL="0" marR="0" marT="0" marB="0" anchor="ctr">
                    <a:solidFill>
                      <a:schemeClr val="accent3">
                        <a:lumMod val="50000"/>
                      </a:schemeClr>
                    </a:solidFill>
                  </a:tcPr>
                </a:tc>
                <a:tc>
                  <a:txBody>
                    <a:bodyPr/>
                    <a:lstStyle/>
                    <a:p>
                      <a:pPr algn="ctr" fontAlgn="b">
                        <a:spcAft>
                          <a:spcPts val="1200"/>
                        </a:spcAft>
                      </a:pPr>
                      <a:r>
                        <a:rPr lang="en-US" sz="1100" b="1" u="none" strike="noStrike" noProof="0" smtClean="0">
                          <a:solidFill>
                            <a:schemeClr val="bg1"/>
                          </a:solidFill>
                        </a:rPr>
                        <a:t>number of devices</a:t>
                      </a:r>
                      <a:endParaRPr lang="en-US" sz="1100" b="1" i="0" u="none" strike="noStrike" noProof="0">
                        <a:solidFill>
                          <a:schemeClr val="bg1"/>
                        </a:solidFill>
                        <a:latin typeface="Calibri"/>
                      </a:endParaRPr>
                    </a:p>
                  </a:txBody>
                  <a:tcPr marL="0" marR="0" marT="0" marB="0" anchor="ctr">
                    <a:solidFill>
                      <a:schemeClr val="accent3">
                        <a:lumMod val="50000"/>
                      </a:schemeClr>
                    </a:solidFill>
                  </a:tcPr>
                </a:tc>
                <a:tc>
                  <a:txBody>
                    <a:bodyPr/>
                    <a:lstStyle/>
                    <a:p>
                      <a:pPr algn="ctr" fontAlgn="b">
                        <a:spcAft>
                          <a:spcPts val="1200"/>
                        </a:spcAft>
                      </a:pPr>
                      <a:r>
                        <a:rPr lang="en-US" sz="1100" b="1" u="none" strike="noStrike" noProof="0" dirty="0" smtClean="0">
                          <a:solidFill>
                            <a:schemeClr val="bg1"/>
                          </a:solidFill>
                        </a:rPr>
                        <a:t>overall consumption (</a:t>
                      </a:r>
                      <a:r>
                        <a:rPr lang="en-US" sz="1100" b="1" u="none" strike="noStrike" noProof="0" dirty="0" err="1" smtClean="0">
                          <a:solidFill>
                            <a:schemeClr val="bg1"/>
                          </a:solidFill>
                        </a:rPr>
                        <a:t>GWh</a:t>
                      </a:r>
                      <a:r>
                        <a:rPr lang="en-US" sz="1100" b="1" u="none" strike="noStrike" noProof="0" dirty="0" smtClean="0">
                          <a:solidFill>
                            <a:schemeClr val="bg1"/>
                          </a:solidFill>
                        </a:rPr>
                        <a:t>/year)</a:t>
                      </a:r>
                      <a:endParaRPr lang="en-US" sz="1100" b="1" i="0" u="none" strike="noStrike" noProof="0" dirty="0">
                        <a:solidFill>
                          <a:schemeClr val="bg1"/>
                        </a:solidFill>
                        <a:latin typeface="Calibri"/>
                      </a:endParaRPr>
                    </a:p>
                  </a:txBody>
                  <a:tcPr marL="0" marR="0" marT="0" marB="0" anchor="ctr">
                    <a:solidFill>
                      <a:schemeClr val="accent3">
                        <a:lumMod val="50000"/>
                      </a:schemeClr>
                    </a:solidFill>
                  </a:tcPr>
                </a:tc>
              </a:tr>
              <a:tr h="130815">
                <a:tc>
                  <a:txBody>
                    <a:bodyPr/>
                    <a:lstStyle/>
                    <a:p>
                      <a:pPr algn="ctr" fontAlgn="b"/>
                      <a:r>
                        <a:rPr lang="it-IT" sz="1100" b="1" u="none" strike="noStrike" dirty="0"/>
                        <a:t>H</a:t>
                      </a:r>
                      <a:r>
                        <a:rPr lang="it-IT" sz="1100" b="1" u="none" strike="noStrike" dirty="0" smtClean="0"/>
                        <a:t>ome</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a:t>10</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17,500,000</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1,533</a:t>
                      </a:r>
                      <a:endParaRPr lang="it-IT" sz="1100" b="1" i="0" u="none" strike="noStrike" dirty="0">
                        <a:solidFill>
                          <a:srgbClr val="000000"/>
                        </a:solidFill>
                        <a:latin typeface="Calibri"/>
                      </a:endParaRPr>
                    </a:p>
                  </a:txBody>
                  <a:tcPr marL="0" marR="0" marT="0" marB="0" anchor="b"/>
                </a:tc>
              </a:tr>
              <a:tr h="130815">
                <a:tc>
                  <a:txBody>
                    <a:bodyPr/>
                    <a:lstStyle/>
                    <a:p>
                      <a:pPr algn="ctr" fontAlgn="b"/>
                      <a:r>
                        <a:rPr lang="it-IT" sz="1100" b="1" u="none" strike="noStrike" dirty="0"/>
                        <a:t>A</a:t>
                      </a:r>
                      <a:r>
                        <a:rPr lang="it-IT" sz="1100" b="1" u="none" strike="noStrike" dirty="0" smtClean="0"/>
                        <a:t>ccess</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1,280</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27,344</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307</a:t>
                      </a:r>
                      <a:endParaRPr lang="it-IT" sz="1100" b="1" i="0" u="none" strike="noStrike" dirty="0">
                        <a:solidFill>
                          <a:srgbClr val="000000"/>
                        </a:solidFill>
                        <a:latin typeface="Calibri"/>
                      </a:endParaRPr>
                    </a:p>
                  </a:txBody>
                  <a:tcPr marL="0" marR="0" marT="0" marB="0" anchor="b"/>
                </a:tc>
              </a:tr>
              <a:tr h="130815">
                <a:tc>
                  <a:txBody>
                    <a:bodyPr/>
                    <a:lstStyle/>
                    <a:p>
                      <a:pPr algn="ctr" fontAlgn="b"/>
                      <a:r>
                        <a:rPr lang="it-IT" sz="1100" b="1" u="none" strike="noStrike" dirty="0" smtClean="0"/>
                        <a:t>Metro/</a:t>
                      </a:r>
                      <a:r>
                        <a:rPr lang="it-IT" sz="1100" b="1" u="none" strike="noStrike" dirty="0" err="1" smtClean="0"/>
                        <a:t>transport</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6,000</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1,750</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92</a:t>
                      </a:r>
                      <a:endParaRPr lang="it-IT" sz="1100" b="1" i="0" u="none" strike="noStrike" dirty="0">
                        <a:solidFill>
                          <a:srgbClr val="000000"/>
                        </a:solidFill>
                        <a:latin typeface="Calibri"/>
                      </a:endParaRPr>
                    </a:p>
                  </a:txBody>
                  <a:tcPr marL="0" marR="0" marT="0" marB="0" anchor="b"/>
                </a:tc>
              </a:tr>
              <a:tr h="130815">
                <a:tc>
                  <a:txBody>
                    <a:bodyPr/>
                    <a:lstStyle/>
                    <a:p>
                      <a:pPr algn="ctr" fontAlgn="b"/>
                      <a:r>
                        <a:rPr lang="it-IT" sz="1100" b="1" u="none" strike="noStrike" dirty="0" err="1"/>
                        <a:t>C</a:t>
                      </a:r>
                      <a:r>
                        <a:rPr lang="it-IT" sz="1100" b="1" u="none" strike="noStrike" dirty="0" err="1" smtClean="0"/>
                        <a:t>ore</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10,000</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175</a:t>
                      </a:r>
                      <a:endParaRPr lang="it-IT" sz="1100" b="1" i="0" u="none" strike="noStrike" dirty="0">
                        <a:solidFill>
                          <a:srgbClr val="000000"/>
                        </a:solidFill>
                        <a:latin typeface="Calibri"/>
                      </a:endParaRPr>
                    </a:p>
                  </a:txBody>
                  <a:tcPr marL="0" marR="0" marT="0" marB="0" anchor="b"/>
                </a:tc>
                <a:tc>
                  <a:txBody>
                    <a:bodyPr/>
                    <a:lstStyle/>
                    <a:p>
                      <a:pPr algn="ctr" fontAlgn="b"/>
                      <a:r>
                        <a:rPr lang="it-IT" sz="1100" b="1" u="none" strike="noStrike" dirty="0" smtClean="0"/>
                        <a:t>15</a:t>
                      </a:r>
                      <a:endParaRPr lang="it-IT" sz="1100" b="1" i="0" u="none" strike="noStrike" dirty="0">
                        <a:solidFill>
                          <a:srgbClr val="000000"/>
                        </a:solidFill>
                        <a:latin typeface="Calibri"/>
                      </a:endParaRPr>
                    </a:p>
                  </a:txBody>
                  <a:tcPr marL="0" marR="0" marT="0" marB="0" anchor="b"/>
                </a:tc>
              </a:tr>
            </a:tbl>
          </a:graphicData>
        </a:graphic>
      </p:graphicFrame>
      <p:sp>
        <p:nvSpPr>
          <p:cNvPr id="29704" name="CasellaDiTesto 25"/>
          <p:cNvSpPr txBox="1">
            <a:spLocks noChangeArrowheads="1"/>
          </p:cNvSpPr>
          <p:nvPr/>
        </p:nvSpPr>
        <p:spPr bwMode="auto">
          <a:xfrm>
            <a:off x="1214414" y="5786454"/>
            <a:ext cx="7781925" cy="430213"/>
          </a:xfrm>
          <a:prstGeom prst="rect">
            <a:avLst/>
          </a:prstGeom>
          <a:noFill/>
          <a:ln w="9525">
            <a:noFill/>
            <a:miter lim="800000"/>
            <a:headEnd/>
            <a:tailEnd/>
          </a:ln>
        </p:spPr>
        <p:txBody>
          <a:bodyPr>
            <a:spAutoFit/>
          </a:bodyPr>
          <a:lstStyle/>
          <a:p>
            <a:pPr marL="719138" indent="-719138"/>
            <a:r>
              <a:rPr lang="en-US" sz="1100" b="1" i="1" dirty="0">
                <a:latin typeface="Calibri" pitchFamily="34" charset="0"/>
              </a:rPr>
              <a:t>Sources</a:t>
            </a:r>
            <a:r>
              <a:rPr lang="en-US" sz="1100" dirty="0">
                <a:latin typeface="Calibri" pitchFamily="34" charset="0"/>
              </a:rPr>
              <a:t>: 1)  </a:t>
            </a:r>
            <a:r>
              <a:rPr lang="en-US" sz="1100" dirty="0" err="1">
                <a:latin typeface="Calibri" pitchFamily="34" charset="0"/>
              </a:rPr>
              <a:t>BroadBand</a:t>
            </a:r>
            <a:r>
              <a:rPr lang="en-US" sz="1100" dirty="0">
                <a:latin typeface="Calibri" pitchFamily="34" charset="0"/>
              </a:rPr>
              <a:t> Code of Conduct V.3 (EC-JRC) and “inertial” technology improvements to 2015-2020 (home and access cons.)</a:t>
            </a:r>
          </a:p>
          <a:p>
            <a:pPr marL="719138" indent="-719138"/>
            <a:r>
              <a:rPr lang="en-US" sz="1100" dirty="0">
                <a:latin typeface="Calibri" pitchFamily="34" charset="0"/>
              </a:rPr>
              <a:t>	2)  Telecom Italia measurements and evaluations (power consumption of metro/core network and number of devices)</a:t>
            </a:r>
          </a:p>
        </p:txBody>
      </p:sp>
      <p:sp>
        <p:nvSpPr>
          <p:cNvPr id="29705" name="Rectangle 5"/>
          <p:cNvSpPr>
            <a:spLocks noChangeArrowheads="1"/>
          </p:cNvSpPr>
          <p:nvPr/>
        </p:nvSpPr>
        <p:spPr bwMode="auto">
          <a:xfrm>
            <a:off x="1357290" y="4000504"/>
            <a:ext cx="7524750" cy="720725"/>
          </a:xfrm>
          <a:prstGeom prst="rect">
            <a:avLst/>
          </a:prstGeom>
          <a:noFill/>
          <a:ln w="9525">
            <a:noFill/>
            <a:miter lim="800000"/>
            <a:headEnd/>
            <a:tailEnd/>
          </a:ln>
        </p:spPr>
        <p:txBody>
          <a:bodyPr/>
          <a:lstStyle/>
          <a:p>
            <a:pPr marL="342900" lvl="1" indent="-342900">
              <a:lnSpc>
                <a:spcPct val="90000"/>
              </a:lnSpc>
              <a:spcBef>
                <a:spcPct val="20000"/>
              </a:spcBef>
              <a:buClr>
                <a:srgbClr val="336699"/>
              </a:buClr>
              <a:buFont typeface="Wingdings" pitchFamily="2" charset="2"/>
              <a:buNone/>
            </a:pPr>
            <a:r>
              <a:rPr lang="en-US" dirty="0">
                <a:solidFill>
                  <a:srgbClr val="006666"/>
                </a:solidFill>
                <a:latin typeface="+mn-lt"/>
              </a:rPr>
              <a:t>An example: Future broadband network’s Energy footprint estimation</a:t>
            </a:r>
          </a:p>
        </p:txBody>
      </p:sp>
      <p:sp>
        <p:nvSpPr>
          <p:cNvPr id="29706" name="Rectangle 5"/>
          <p:cNvSpPr>
            <a:spLocks noChangeArrowheads="1"/>
          </p:cNvSpPr>
          <p:nvPr/>
        </p:nvSpPr>
        <p:spPr bwMode="auto">
          <a:xfrm>
            <a:off x="1357290" y="1071546"/>
            <a:ext cx="3286148" cy="1428760"/>
          </a:xfrm>
          <a:prstGeom prst="rect">
            <a:avLst/>
          </a:prstGeom>
          <a:noFill/>
          <a:ln w="9525">
            <a:noFill/>
            <a:miter lim="800000"/>
            <a:headEnd/>
            <a:tailEnd/>
          </a:ln>
        </p:spPr>
        <p:txBody>
          <a:bodyPr/>
          <a:lstStyle/>
          <a:p>
            <a:pPr marL="342900" lvl="1" indent="-342900">
              <a:lnSpc>
                <a:spcPct val="90000"/>
              </a:lnSpc>
              <a:spcBef>
                <a:spcPct val="20000"/>
              </a:spcBef>
              <a:buClr>
                <a:srgbClr val="336699"/>
              </a:buClr>
              <a:buFont typeface="Wingdings" pitchFamily="2" charset="2"/>
              <a:buNone/>
            </a:pPr>
            <a:r>
              <a:rPr lang="en-US" dirty="0">
                <a:solidFill>
                  <a:srgbClr val="006666"/>
                </a:solidFill>
                <a:latin typeface="+mn-lt"/>
              </a:rPr>
              <a:t>Most of the energy consumption </a:t>
            </a:r>
            <a:r>
              <a:rPr lang="en-US" dirty="0" smtClean="0">
                <a:solidFill>
                  <a:srgbClr val="006666"/>
                </a:solidFill>
                <a:latin typeface="+mn-lt"/>
              </a:rPr>
              <a:t>will be </a:t>
            </a:r>
            <a:r>
              <a:rPr lang="en-US" dirty="0">
                <a:solidFill>
                  <a:srgbClr val="006666"/>
                </a:solidFill>
                <a:latin typeface="+mn-lt"/>
              </a:rPr>
              <a:t>in homes!</a:t>
            </a:r>
          </a:p>
          <a:p>
            <a:pPr marL="342900" lvl="1" indent="-342900">
              <a:lnSpc>
                <a:spcPct val="90000"/>
              </a:lnSpc>
              <a:spcBef>
                <a:spcPct val="20000"/>
              </a:spcBef>
              <a:buClr>
                <a:srgbClr val="336699"/>
              </a:buClr>
              <a:buFont typeface="Wingdings" pitchFamily="2" charset="2"/>
              <a:buNone/>
            </a:pPr>
            <a:r>
              <a:rPr lang="en-US" dirty="0">
                <a:solidFill>
                  <a:srgbClr val="006666"/>
                </a:solidFill>
                <a:latin typeface="+mn-lt"/>
              </a:rPr>
              <a:t>Smart Grids, sensor networks, metering … will add up!</a:t>
            </a:r>
          </a:p>
        </p:txBody>
      </p:sp>
      <p:pic>
        <p:nvPicPr>
          <p:cNvPr id="29707" name="Picture 15"/>
          <p:cNvPicPr>
            <a:picLocks noChangeAspect="1" noChangeArrowheads="1"/>
          </p:cNvPicPr>
          <p:nvPr/>
        </p:nvPicPr>
        <p:blipFill>
          <a:blip r:embed="rId3"/>
          <a:srcRect l="-218" t="-1195" r="-1987" b="-993"/>
          <a:stretch>
            <a:fillRect/>
          </a:stretch>
        </p:blipFill>
        <p:spPr bwMode="auto">
          <a:xfrm>
            <a:off x="4786314" y="857232"/>
            <a:ext cx="4116385" cy="3072676"/>
          </a:xfrm>
          <a:prstGeom prst="rect">
            <a:avLst/>
          </a:prstGeom>
          <a:solidFill>
            <a:srgbClr val="FFFFFF"/>
          </a:solidFill>
          <a:ln w="9525">
            <a:noFill/>
            <a:miter lim="800000"/>
            <a:headEnd/>
            <a:tailEnd/>
          </a:ln>
        </p:spPr>
      </p:pic>
      <p:sp>
        <p:nvSpPr>
          <p:cNvPr id="29708" name="Rectangle 5"/>
          <p:cNvSpPr>
            <a:spLocks noChangeArrowheads="1"/>
          </p:cNvSpPr>
          <p:nvPr/>
        </p:nvSpPr>
        <p:spPr bwMode="auto">
          <a:xfrm>
            <a:off x="1357290" y="2571744"/>
            <a:ext cx="3457574" cy="1071570"/>
          </a:xfrm>
          <a:prstGeom prst="rect">
            <a:avLst/>
          </a:prstGeom>
          <a:noFill/>
          <a:ln w="9525">
            <a:noFill/>
            <a:miter lim="800000"/>
            <a:headEnd/>
            <a:tailEnd/>
          </a:ln>
        </p:spPr>
        <p:txBody>
          <a:bodyPr/>
          <a:lstStyle/>
          <a:p>
            <a:pPr marL="342900" lvl="1" indent="-342900">
              <a:lnSpc>
                <a:spcPct val="90000"/>
              </a:lnSpc>
              <a:spcBef>
                <a:spcPct val="20000"/>
              </a:spcBef>
              <a:buClr>
                <a:srgbClr val="336699"/>
              </a:buClr>
            </a:pPr>
            <a:r>
              <a:rPr lang="en-US" dirty="0">
                <a:solidFill>
                  <a:srgbClr val="006666"/>
                </a:solidFill>
                <a:latin typeface="+mn-lt"/>
              </a:rPr>
              <a:t>Energy consumption in Data </a:t>
            </a:r>
            <a:r>
              <a:rPr lang="en-US" dirty="0" err="1" smtClean="0">
                <a:solidFill>
                  <a:srgbClr val="006666"/>
                </a:solidFill>
                <a:latin typeface="+mn-lt"/>
              </a:rPr>
              <a:t>Centres</a:t>
            </a:r>
            <a:r>
              <a:rPr lang="en-US" dirty="0" smtClean="0">
                <a:solidFill>
                  <a:srgbClr val="006666"/>
                </a:solidFill>
                <a:latin typeface="+mn-lt"/>
              </a:rPr>
              <a:t> and </a:t>
            </a:r>
            <a:r>
              <a:rPr lang="en-US" dirty="0">
                <a:solidFill>
                  <a:srgbClr val="006666"/>
                </a:solidFill>
                <a:latin typeface="+mn-lt"/>
              </a:rPr>
              <a:t>Networks will be an issue too!</a:t>
            </a:r>
          </a:p>
        </p:txBody>
      </p:sp>
      <p:sp>
        <p:nvSpPr>
          <p:cNvPr id="29709"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US" sz="1200" dirty="0" smtClean="0">
                <a:solidFill>
                  <a:srgbClr val="336699"/>
                </a:solidFill>
              </a:rPr>
              <a:t>ITU </a:t>
            </a:r>
            <a:r>
              <a:rPr lang="en-US" sz="1200" dirty="0">
                <a:solidFill>
                  <a:srgbClr val="336699"/>
                </a:solidFill>
              </a:rPr>
              <a:t>2011</a:t>
            </a:r>
          </a:p>
          <a:p>
            <a:pPr algn="ctr"/>
            <a:r>
              <a:rPr lang="en-US" sz="1200" dirty="0" err="1">
                <a:solidFill>
                  <a:srgbClr val="336699"/>
                </a:solidFill>
              </a:rPr>
              <a:t>Kolentini</a:t>
            </a:r>
            <a:r>
              <a:rPr lang="en-US" sz="1200" dirty="0">
                <a:solidFill>
                  <a:srgbClr val="336699"/>
                </a:solidFill>
              </a:rPr>
              <a:t>, </a:t>
            </a:r>
            <a:r>
              <a:rPr lang="en-US" sz="1200" dirty="0" err="1">
                <a:solidFill>
                  <a:srgbClr val="336699"/>
                </a:solidFill>
              </a:rPr>
              <a:t>Cucchietti</a:t>
            </a:r>
            <a:endParaRPr lang="en-US" sz="1200" dirty="0">
              <a:solidFill>
                <a:srgbClr val="3366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4 - Θέση αριθμού διαφάνειας"/>
          <p:cNvSpPr txBox="1">
            <a:spLocks noGrp="1"/>
          </p:cNvSpPr>
          <p:nvPr/>
        </p:nvSpPr>
        <p:spPr bwMode="auto">
          <a:xfrm>
            <a:off x="6877050" y="6237288"/>
            <a:ext cx="1809750" cy="360362"/>
          </a:xfrm>
          <a:prstGeom prst="rect">
            <a:avLst/>
          </a:prstGeom>
          <a:noFill/>
          <a:ln w="9525">
            <a:noFill/>
            <a:miter lim="800000"/>
            <a:headEnd/>
            <a:tailEnd/>
          </a:ln>
        </p:spPr>
        <p:txBody>
          <a:bodyPr/>
          <a:lstStyle/>
          <a:p>
            <a:pPr algn="r"/>
            <a:fld id="{9F25174A-3A87-43A9-99CF-7232D524E8E8}" type="slidenum">
              <a:rPr lang="en-GB" sz="1200">
                <a:solidFill>
                  <a:srgbClr val="336699"/>
                </a:solidFill>
              </a:rPr>
              <a:pPr algn="r"/>
              <a:t>9</a:t>
            </a:fld>
            <a:endParaRPr lang="en-GB" sz="1200">
              <a:solidFill>
                <a:srgbClr val="336699"/>
              </a:solidFill>
            </a:endParaRPr>
          </a:p>
        </p:txBody>
      </p:sp>
      <p:sp>
        <p:nvSpPr>
          <p:cNvPr id="30722" name="3 - Θέση ημερομηνίας"/>
          <p:cNvSpPr txBox="1">
            <a:spLocks noGrp="1"/>
          </p:cNvSpPr>
          <p:nvPr/>
        </p:nvSpPr>
        <p:spPr bwMode="auto">
          <a:xfrm>
            <a:off x="1403350" y="6237288"/>
            <a:ext cx="2663825" cy="287337"/>
          </a:xfrm>
          <a:prstGeom prst="rect">
            <a:avLst/>
          </a:prstGeom>
          <a:noFill/>
          <a:ln w="9525">
            <a:noFill/>
            <a:miter lim="800000"/>
            <a:headEnd/>
            <a:tailEnd/>
          </a:ln>
        </p:spPr>
        <p:txBody>
          <a:bodyPr/>
          <a:lstStyle/>
          <a:p>
            <a:r>
              <a:rPr lang="en-GB" sz="900">
                <a:solidFill>
                  <a:srgbClr val="336699"/>
                </a:solidFill>
              </a:rPr>
              <a:t>(*) typical Italian household 3000 kWh/year</a:t>
            </a:r>
          </a:p>
        </p:txBody>
      </p:sp>
      <p:sp>
        <p:nvSpPr>
          <p:cNvPr id="30723" name="Rectangle 5"/>
          <p:cNvSpPr>
            <a:spLocks noChangeArrowheads="1"/>
          </p:cNvSpPr>
          <p:nvPr/>
        </p:nvSpPr>
        <p:spPr bwMode="auto">
          <a:xfrm>
            <a:off x="1357290" y="857232"/>
            <a:ext cx="4500594" cy="357190"/>
          </a:xfrm>
          <a:prstGeom prst="rect">
            <a:avLst/>
          </a:prstGeom>
          <a:noFill/>
          <a:ln w="9525">
            <a:noFill/>
            <a:miter lim="800000"/>
            <a:headEnd/>
            <a:tailEnd/>
          </a:ln>
        </p:spPr>
        <p:txBody>
          <a:bodyPr/>
          <a:lstStyle/>
          <a:p>
            <a:pPr marL="342900" lvl="1" indent="-342900">
              <a:lnSpc>
                <a:spcPct val="90000"/>
              </a:lnSpc>
              <a:spcBef>
                <a:spcPct val="20000"/>
              </a:spcBef>
              <a:buClr>
                <a:srgbClr val="336699"/>
              </a:buClr>
              <a:buFont typeface="Wingdings" pitchFamily="2" charset="2"/>
              <a:buNone/>
            </a:pPr>
            <a:endParaRPr lang="en-US" b="1" dirty="0">
              <a:solidFill>
                <a:srgbClr val="006666"/>
              </a:solidFill>
              <a:latin typeface="+mn-lt"/>
            </a:endParaRPr>
          </a:p>
        </p:txBody>
      </p:sp>
      <p:sp>
        <p:nvSpPr>
          <p:cNvPr id="143362" name="Rectangle 2"/>
          <p:cNvSpPr>
            <a:spLocks noChangeArrowheads="1"/>
          </p:cNvSpPr>
          <p:nvPr/>
        </p:nvSpPr>
        <p:spPr bwMode="auto">
          <a:xfrm>
            <a:off x="1403350" y="0"/>
            <a:ext cx="7740650" cy="571504"/>
          </a:xfrm>
          <a:prstGeom prst="rect">
            <a:avLst/>
          </a:prstGeom>
          <a:noFill/>
          <a:ln w="9525">
            <a:noFill/>
            <a:miter lim="800000"/>
            <a:headEnd/>
            <a:tailEnd/>
          </a:ln>
        </p:spPr>
        <p:txBody>
          <a:bodyPr anchor="ctr"/>
          <a:lstStyle/>
          <a:p>
            <a:pPr algn="ctr">
              <a:defRPr/>
            </a:pPr>
            <a:r>
              <a:rPr lang="en-US" sz="2400" b="1" i="1" kern="0" dirty="0">
                <a:solidFill>
                  <a:srgbClr val="336699"/>
                </a:solidFill>
                <a:effectLst>
                  <a:outerShdw blurRad="38100" dist="38100" dir="2700000" algn="tl">
                    <a:srgbClr val="C0C0C0"/>
                  </a:outerShdw>
                </a:effectLst>
                <a:latin typeface="+mj-lt"/>
                <a:ea typeface="+mj-ea"/>
                <a:cs typeface="+mj-cs"/>
              </a:rPr>
              <a:t>Footprint of ICT elements and networks in the home</a:t>
            </a:r>
            <a:endParaRPr lang="el-GR" sz="2400" b="1" i="1" kern="0" dirty="0">
              <a:solidFill>
                <a:srgbClr val="336699"/>
              </a:solidFill>
              <a:effectLst>
                <a:outerShdw blurRad="38100" dist="38100" dir="2700000" algn="tl">
                  <a:srgbClr val="C0C0C0"/>
                </a:outerShdw>
              </a:effectLst>
              <a:latin typeface="+mj-lt"/>
              <a:ea typeface="+mj-ea"/>
              <a:cs typeface="+mj-cs"/>
            </a:endParaRPr>
          </a:p>
        </p:txBody>
      </p:sp>
      <p:sp>
        <p:nvSpPr>
          <p:cNvPr id="30725" name="Rectangle 3"/>
          <p:cNvSpPr>
            <a:spLocks noChangeArrowheads="1"/>
          </p:cNvSpPr>
          <p:nvPr/>
        </p:nvSpPr>
        <p:spPr bwMode="auto">
          <a:xfrm>
            <a:off x="785786" y="928670"/>
            <a:ext cx="8358214" cy="3151187"/>
          </a:xfrm>
          <a:prstGeom prst="rect">
            <a:avLst/>
          </a:prstGeom>
          <a:noFill/>
          <a:ln w="9525">
            <a:noFill/>
            <a:miter lim="800000"/>
            <a:headEnd/>
            <a:tailEnd/>
          </a:ln>
        </p:spPr>
        <p:txBody>
          <a:bodyPr/>
          <a:lstStyle/>
          <a:p>
            <a:pPr marL="342900" lvl="1" indent="-342900">
              <a:lnSpc>
                <a:spcPct val="150000"/>
              </a:lnSpc>
              <a:spcBef>
                <a:spcPct val="20000"/>
              </a:spcBef>
              <a:buClr>
                <a:srgbClr val="336699"/>
              </a:buClr>
              <a:buFont typeface="Wingdings" pitchFamily="2" charset="2"/>
              <a:buChar char="n"/>
            </a:pPr>
            <a:r>
              <a:rPr lang="en-US" b="1" dirty="0" smtClean="0">
                <a:solidFill>
                  <a:srgbClr val="006666"/>
                </a:solidFill>
              </a:rPr>
              <a:t>   Some rough estimations:   </a:t>
            </a:r>
            <a:r>
              <a:rPr lang="en-GB" sz="1600" b="1" dirty="0" smtClean="0"/>
              <a:t>“</a:t>
            </a:r>
            <a:r>
              <a:rPr lang="en-GB" dirty="0">
                <a:solidFill>
                  <a:srgbClr val="006666"/>
                </a:solidFill>
                <a:latin typeface="+mn-lt"/>
              </a:rPr>
              <a:t>Typical </a:t>
            </a:r>
            <a:r>
              <a:rPr lang="en-GB" dirty="0" smtClean="0">
                <a:solidFill>
                  <a:srgbClr val="006666"/>
                </a:solidFill>
                <a:latin typeface="+mn-lt"/>
              </a:rPr>
              <a:t>household </a:t>
            </a:r>
            <a:r>
              <a:rPr lang="en-GB" dirty="0">
                <a:solidFill>
                  <a:srgbClr val="006666"/>
                </a:solidFill>
                <a:latin typeface="+mn-lt"/>
              </a:rPr>
              <a:t>- Starting </a:t>
            </a:r>
            <a:r>
              <a:rPr lang="en-GB" dirty="0" smtClean="0">
                <a:solidFill>
                  <a:srgbClr val="006666"/>
                </a:solidFill>
                <a:latin typeface="+mn-lt"/>
              </a:rPr>
              <a:t>data</a:t>
            </a:r>
            <a:r>
              <a:rPr lang="en-GB" dirty="0" smtClean="0">
                <a:solidFill>
                  <a:srgbClr val="006666"/>
                </a:solidFill>
              </a:rPr>
              <a:t>”</a:t>
            </a:r>
            <a:endParaRPr lang="en-GB" dirty="0">
              <a:solidFill>
                <a:srgbClr val="006666"/>
              </a:solidFill>
              <a:latin typeface="+mn-lt"/>
            </a:endParaRPr>
          </a:p>
          <a:p>
            <a:pPr marL="742950" lvl="1" indent="-285750">
              <a:lnSpc>
                <a:spcPct val="130000"/>
              </a:lnSpc>
              <a:spcBef>
                <a:spcPct val="20000"/>
              </a:spcBef>
              <a:buClr>
                <a:srgbClr val="336699"/>
              </a:buClr>
              <a:buFont typeface="Symbol" pitchFamily="18" charset="2"/>
              <a:buChar char="·"/>
            </a:pPr>
            <a:r>
              <a:rPr lang="en-GB" dirty="0">
                <a:solidFill>
                  <a:srgbClr val="006666"/>
                </a:solidFill>
                <a:latin typeface="+mn-lt"/>
              </a:rPr>
              <a:t>Devices energy consumption as per the EC </a:t>
            </a:r>
            <a:r>
              <a:rPr lang="en-GB" dirty="0" err="1">
                <a:solidFill>
                  <a:srgbClr val="006666"/>
                </a:solidFill>
                <a:latin typeface="+mn-lt"/>
              </a:rPr>
              <a:t>BroadBand</a:t>
            </a:r>
            <a:r>
              <a:rPr lang="en-GB" dirty="0">
                <a:solidFill>
                  <a:srgbClr val="006666"/>
                </a:solidFill>
                <a:latin typeface="+mn-lt"/>
              </a:rPr>
              <a:t> </a:t>
            </a:r>
            <a:r>
              <a:rPr lang="en-GB" dirty="0" err="1">
                <a:solidFill>
                  <a:srgbClr val="006666"/>
                </a:solidFill>
                <a:latin typeface="+mn-lt"/>
              </a:rPr>
              <a:t>CoC</a:t>
            </a:r>
            <a:r>
              <a:rPr lang="en-GB" dirty="0">
                <a:solidFill>
                  <a:srgbClr val="006666"/>
                </a:solidFill>
                <a:latin typeface="+mn-lt"/>
              </a:rPr>
              <a:t> </a:t>
            </a:r>
            <a:r>
              <a:rPr lang="en-GB" dirty="0" smtClean="0">
                <a:solidFill>
                  <a:srgbClr val="006666"/>
                </a:solidFill>
                <a:latin typeface="+mn-lt"/>
              </a:rPr>
              <a:t>(or estimated </a:t>
            </a:r>
            <a:r>
              <a:rPr lang="en-GB" dirty="0">
                <a:solidFill>
                  <a:srgbClr val="006666"/>
                </a:solidFill>
                <a:latin typeface="+mn-lt"/>
              </a:rPr>
              <a:t>on its principles) 2014 targets </a:t>
            </a:r>
          </a:p>
          <a:p>
            <a:pPr marL="742950" lvl="1" indent="-285750">
              <a:lnSpc>
                <a:spcPct val="130000"/>
              </a:lnSpc>
              <a:spcBef>
                <a:spcPct val="20000"/>
              </a:spcBef>
              <a:buClr>
                <a:srgbClr val="336699"/>
              </a:buClr>
              <a:buFont typeface="Symbol" pitchFamily="18" charset="2"/>
              <a:buChar char="·"/>
            </a:pPr>
            <a:r>
              <a:rPr lang="en-GB" dirty="0">
                <a:solidFill>
                  <a:srgbClr val="006666"/>
                </a:solidFill>
                <a:latin typeface="+mn-lt"/>
              </a:rPr>
              <a:t>1 Home gateway (or a device capable to network the in house devices and communicate with the wide area network) 5 - 10W</a:t>
            </a:r>
          </a:p>
          <a:p>
            <a:pPr marL="742950" lvl="1" indent="-285750">
              <a:lnSpc>
                <a:spcPct val="130000"/>
              </a:lnSpc>
              <a:spcBef>
                <a:spcPct val="20000"/>
              </a:spcBef>
              <a:buClr>
                <a:srgbClr val="336699"/>
              </a:buClr>
              <a:buFont typeface="Symbol" pitchFamily="18" charset="2"/>
              <a:buChar char="·"/>
            </a:pPr>
            <a:r>
              <a:rPr lang="en-GB" dirty="0">
                <a:solidFill>
                  <a:srgbClr val="006666"/>
                </a:solidFill>
                <a:latin typeface="+mn-lt"/>
              </a:rPr>
              <a:t>10 sensors/actuators/meters 10 x (0,3 – 2)W = 3 – 20W</a:t>
            </a:r>
          </a:p>
          <a:p>
            <a:pPr marL="742950" lvl="1" indent="-285750">
              <a:lnSpc>
                <a:spcPct val="130000"/>
              </a:lnSpc>
              <a:spcBef>
                <a:spcPct val="20000"/>
              </a:spcBef>
              <a:buClr>
                <a:srgbClr val="336699"/>
              </a:buClr>
              <a:buFont typeface="Symbol" pitchFamily="18" charset="2"/>
              <a:buChar char="·"/>
            </a:pPr>
            <a:r>
              <a:rPr lang="en-GB" dirty="0">
                <a:solidFill>
                  <a:srgbClr val="006666"/>
                </a:solidFill>
                <a:latin typeface="+mn-lt"/>
              </a:rPr>
              <a:t>1displaying device 1 - 3W</a:t>
            </a:r>
          </a:p>
          <a:p>
            <a:pPr marL="742950" lvl="1" indent="-285750">
              <a:lnSpc>
                <a:spcPct val="130000"/>
              </a:lnSpc>
              <a:spcBef>
                <a:spcPct val="20000"/>
              </a:spcBef>
              <a:buClr>
                <a:srgbClr val="336699"/>
              </a:buClr>
              <a:buFont typeface="Symbol" pitchFamily="18" charset="2"/>
              <a:buChar char="·"/>
            </a:pPr>
            <a:r>
              <a:rPr lang="en-GB" dirty="0">
                <a:solidFill>
                  <a:srgbClr val="006666"/>
                </a:solidFill>
                <a:latin typeface="+mn-lt"/>
              </a:rPr>
              <a:t>No standby mode </a:t>
            </a:r>
            <a:r>
              <a:rPr lang="en-GB" dirty="0" smtClean="0">
                <a:solidFill>
                  <a:srgbClr val="006666"/>
                </a:solidFill>
                <a:latin typeface="+mn-lt"/>
              </a:rPr>
              <a:t>considered: </a:t>
            </a:r>
            <a:r>
              <a:rPr lang="en-GB" dirty="0">
                <a:solidFill>
                  <a:srgbClr val="006666"/>
                </a:solidFill>
                <a:latin typeface="+mn-lt"/>
              </a:rPr>
              <a:t>all devices today expected to be always on</a:t>
            </a:r>
          </a:p>
        </p:txBody>
      </p:sp>
      <p:sp>
        <p:nvSpPr>
          <p:cNvPr id="41999" name="Rectangle 3"/>
          <p:cNvSpPr>
            <a:spLocks noChangeArrowheads="1"/>
          </p:cNvSpPr>
          <p:nvPr/>
        </p:nvSpPr>
        <p:spPr bwMode="auto">
          <a:xfrm>
            <a:off x="1071538" y="4214818"/>
            <a:ext cx="7748589" cy="571504"/>
          </a:xfrm>
          <a:prstGeom prst="rect">
            <a:avLst/>
          </a:prstGeom>
          <a:noFill/>
          <a:ln w="9525">
            <a:noFill/>
            <a:miter lim="800000"/>
            <a:headEnd/>
            <a:tailEnd/>
          </a:ln>
        </p:spPr>
        <p:txBody>
          <a:bodyPr/>
          <a:lstStyle/>
          <a:p>
            <a:pPr marL="342900" indent="-342900">
              <a:lnSpc>
                <a:spcPct val="150000"/>
              </a:lnSpc>
              <a:spcBef>
                <a:spcPct val="20000"/>
              </a:spcBef>
              <a:buClr>
                <a:srgbClr val="336699"/>
              </a:buClr>
              <a:buFont typeface="Wingdings" pitchFamily="2" charset="2"/>
              <a:buChar char="n"/>
            </a:pPr>
            <a:r>
              <a:rPr lang="en-GB" dirty="0">
                <a:solidFill>
                  <a:srgbClr val="006666"/>
                </a:solidFill>
                <a:latin typeface="+mn-lt"/>
              </a:rPr>
              <a:t>Overall consumption per household could range between 9 and 33W</a:t>
            </a:r>
          </a:p>
        </p:txBody>
      </p:sp>
      <p:sp>
        <p:nvSpPr>
          <p:cNvPr id="42000" name="Rectangle 3"/>
          <p:cNvSpPr>
            <a:spLocks noChangeArrowheads="1"/>
          </p:cNvSpPr>
          <p:nvPr/>
        </p:nvSpPr>
        <p:spPr bwMode="auto">
          <a:xfrm>
            <a:off x="1428728" y="4929198"/>
            <a:ext cx="3000396" cy="785818"/>
          </a:xfrm>
          <a:prstGeom prst="rect">
            <a:avLst/>
          </a:prstGeom>
          <a:noFill/>
          <a:ln w="9525">
            <a:noFill/>
            <a:miter lim="800000"/>
            <a:headEnd/>
            <a:tailEnd/>
          </a:ln>
        </p:spPr>
        <p:txBody>
          <a:bodyPr/>
          <a:lstStyle/>
          <a:p>
            <a:pPr marL="342900" indent="-342900">
              <a:lnSpc>
                <a:spcPct val="150000"/>
              </a:lnSpc>
              <a:spcBef>
                <a:spcPct val="20000"/>
              </a:spcBef>
              <a:buClr>
                <a:srgbClr val="336699"/>
              </a:buClr>
              <a:buFont typeface="Wingdings" pitchFamily="2" charset="2"/>
              <a:buChar char="n"/>
            </a:pPr>
            <a:r>
              <a:rPr lang="en-GB" sz="2000" b="1" dirty="0">
                <a:solidFill>
                  <a:srgbClr val="FF3300"/>
                </a:solidFill>
              </a:rPr>
              <a:t>33W = </a:t>
            </a:r>
            <a:r>
              <a:rPr lang="en-GB" sz="2000" b="1" dirty="0" smtClean="0">
                <a:solidFill>
                  <a:srgbClr val="FF3300"/>
                </a:solidFill>
              </a:rPr>
              <a:t>289 </a:t>
            </a:r>
            <a:r>
              <a:rPr lang="en-GB" sz="2000" b="1" dirty="0">
                <a:solidFill>
                  <a:srgbClr val="FF3300"/>
                </a:solidFill>
              </a:rPr>
              <a:t>kWh/year</a:t>
            </a:r>
          </a:p>
        </p:txBody>
      </p:sp>
      <p:sp>
        <p:nvSpPr>
          <p:cNvPr id="42004" name="AutoShape 20"/>
          <p:cNvSpPr>
            <a:spLocks noChangeArrowheads="1"/>
          </p:cNvSpPr>
          <p:nvPr/>
        </p:nvSpPr>
        <p:spPr bwMode="auto">
          <a:xfrm>
            <a:off x="4786314" y="4572008"/>
            <a:ext cx="3857652" cy="1811328"/>
          </a:xfrm>
          <a:prstGeom prst="irregularSeal1">
            <a:avLst/>
          </a:prstGeom>
          <a:solidFill>
            <a:schemeClr val="accent1"/>
          </a:solidFill>
          <a:ln w="9525">
            <a:solidFill>
              <a:schemeClr val="tx1"/>
            </a:solidFill>
            <a:miter lim="800000"/>
            <a:headEnd/>
            <a:tailEnd/>
          </a:ln>
        </p:spPr>
        <p:txBody>
          <a:bodyPr wrap="none" anchor="ctr"/>
          <a:lstStyle/>
          <a:p>
            <a:pPr algn="ctr"/>
            <a:r>
              <a:rPr lang="en-GB" b="1" dirty="0">
                <a:solidFill>
                  <a:srgbClr val="FF3300"/>
                </a:solidFill>
              </a:rPr>
              <a:t>= about 10% energy </a:t>
            </a:r>
          </a:p>
          <a:p>
            <a:pPr algn="ctr"/>
            <a:r>
              <a:rPr lang="en-GB" b="1" dirty="0">
                <a:solidFill>
                  <a:srgbClr val="FF3300"/>
                </a:solidFill>
              </a:rPr>
              <a:t>consumption increase *</a:t>
            </a:r>
            <a:endParaRPr lang="en-US" b="1" dirty="0">
              <a:solidFill>
                <a:srgbClr val="FF3300"/>
              </a:solidFill>
            </a:endParaRPr>
          </a:p>
        </p:txBody>
      </p:sp>
      <p:sp>
        <p:nvSpPr>
          <p:cNvPr id="30729" name="5 - Θέση υποσέλιδου"/>
          <p:cNvSpPr txBox="1">
            <a:spLocks noGrp="1"/>
          </p:cNvSpPr>
          <p:nvPr/>
        </p:nvSpPr>
        <p:spPr bwMode="auto">
          <a:xfrm>
            <a:off x="3851275" y="6237288"/>
            <a:ext cx="2319338" cy="360362"/>
          </a:xfrm>
          <a:prstGeom prst="rect">
            <a:avLst/>
          </a:prstGeom>
          <a:noFill/>
          <a:ln w="9525">
            <a:noFill/>
            <a:miter lim="800000"/>
            <a:headEnd/>
            <a:tailEnd/>
          </a:ln>
        </p:spPr>
        <p:txBody>
          <a:bodyPr/>
          <a:lstStyle/>
          <a:p>
            <a:pPr algn="ctr"/>
            <a:r>
              <a:rPr lang="en-GB" sz="1200" dirty="0" smtClean="0">
                <a:solidFill>
                  <a:srgbClr val="336699"/>
                </a:solidFill>
              </a:rPr>
              <a:t>ITU </a:t>
            </a:r>
            <a:r>
              <a:rPr lang="en-GB" sz="1200" dirty="0">
                <a:solidFill>
                  <a:srgbClr val="336699"/>
                </a:solidFill>
              </a:rPr>
              <a:t>2011</a:t>
            </a:r>
          </a:p>
          <a:p>
            <a:pPr algn="ctr"/>
            <a:r>
              <a:rPr lang="en-GB" sz="1200" dirty="0" err="1">
                <a:solidFill>
                  <a:srgbClr val="336699"/>
                </a:solidFill>
              </a:rPr>
              <a:t>Kolentini</a:t>
            </a:r>
            <a:r>
              <a:rPr lang="en-GB" sz="1200" dirty="0">
                <a:solidFill>
                  <a:srgbClr val="336699"/>
                </a:solidFill>
              </a:rPr>
              <a:t>, </a:t>
            </a:r>
            <a:r>
              <a:rPr lang="en-GB" sz="1200" dirty="0" err="1">
                <a:solidFill>
                  <a:srgbClr val="336699"/>
                </a:solidFill>
              </a:rPr>
              <a:t>Cucchietti</a:t>
            </a:r>
            <a:endParaRPr lang="en-GB" sz="1200" dirty="0">
              <a:solidFill>
                <a:srgbClr val="33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99"/>
                                        </p:tgtEl>
                                        <p:attrNameLst>
                                          <p:attrName>style.visibility</p:attrName>
                                        </p:attrNameLst>
                                      </p:cBhvr>
                                      <p:to>
                                        <p:strVal val="visible"/>
                                      </p:to>
                                    </p:set>
                                    <p:anim calcmode="lin" valueType="num">
                                      <p:cBhvr additive="base">
                                        <p:cTn id="7" dur="500" fill="hold"/>
                                        <p:tgtEl>
                                          <p:spTgt spid="41999"/>
                                        </p:tgtEl>
                                        <p:attrNameLst>
                                          <p:attrName>ppt_x</p:attrName>
                                        </p:attrNameLst>
                                      </p:cBhvr>
                                      <p:tavLst>
                                        <p:tav tm="0">
                                          <p:val>
                                            <p:strVal val="#ppt_x"/>
                                          </p:val>
                                        </p:tav>
                                        <p:tav tm="100000">
                                          <p:val>
                                            <p:strVal val="#ppt_x"/>
                                          </p:val>
                                        </p:tav>
                                      </p:tavLst>
                                    </p:anim>
                                    <p:anim calcmode="lin" valueType="num">
                                      <p:cBhvr additive="base">
                                        <p:cTn id="8" dur="500" fill="hold"/>
                                        <p:tgtEl>
                                          <p:spTgt spid="419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000"/>
                                        </p:tgtEl>
                                        <p:attrNameLst>
                                          <p:attrName>style.visibility</p:attrName>
                                        </p:attrNameLst>
                                      </p:cBhvr>
                                      <p:to>
                                        <p:strVal val="visible"/>
                                      </p:to>
                                    </p:set>
                                    <p:anim calcmode="lin" valueType="num">
                                      <p:cBhvr additive="base">
                                        <p:cTn id="13" dur="500" fill="hold"/>
                                        <p:tgtEl>
                                          <p:spTgt spid="42000"/>
                                        </p:tgtEl>
                                        <p:attrNameLst>
                                          <p:attrName>ppt_x</p:attrName>
                                        </p:attrNameLst>
                                      </p:cBhvr>
                                      <p:tavLst>
                                        <p:tav tm="0">
                                          <p:val>
                                            <p:strVal val="#ppt_x"/>
                                          </p:val>
                                        </p:tav>
                                        <p:tav tm="100000">
                                          <p:val>
                                            <p:strVal val="#ppt_x"/>
                                          </p:val>
                                        </p:tav>
                                      </p:tavLst>
                                    </p:anim>
                                    <p:anim calcmode="lin" valueType="num">
                                      <p:cBhvr additive="base">
                                        <p:cTn id="14" dur="500" fill="hold"/>
                                        <p:tgtEl>
                                          <p:spTgt spid="420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2004"/>
                                        </p:tgtEl>
                                        <p:attrNameLst>
                                          <p:attrName>style.visibility</p:attrName>
                                        </p:attrNameLst>
                                      </p:cBhvr>
                                      <p:to>
                                        <p:strVal val="visible"/>
                                      </p:to>
                                    </p:set>
                                    <p:anim calcmode="lin" valueType="num">
                                      <p:cBhvr additive="base">
                                        <p:cTn id="19" dur="500" fill="hold"/>
                                        <p:tgtEl>
                                          <p:spTgt spid="42004"/>
                                        </p:tgtEl>
                                        <p:attrNameLst>
                                          <p:attrName>ppt_x</p:attrName>
                                        </p:attrNameLst>
                                      </p:cBhvr>
                                      <p:tavLst>
                                        <p:tav tm="0">
                                          <p:val>
                                            <p:strVal val="1+#ppt_w/2"/>
                                          </p:val>
                                        </p:tav>
                                        <p:tav tm="100000">
                                          <p:val>
                                            <p:strVal val="#ppt_x"/>
                                          </p:val>
                                        </p:tav>
                                      </p:tavLst>
                                    </p:anim>
                                    <p:anim calcmode="lin" valueType="num">
                                      <p:cBhvr additive="base">
                                        <p:cTn id="20" dur="500" fill="hold"/>
                                        <p:tgtEl>
                                          <p:spTgt spid="420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p:bldP spid="42000" grpId="0"/>
      <p:bldP spid="42004" grpId="0" animBg="1"/>
    </p:bldLst>
  </p:timing>
</p:sld>
</file>

<file path=ppt/theme/theme1.xml><?xml version="1.0" encoding="utf-8"?>
<a:theme xmlns:a="http://schemas.openxmlformats.org/drawingml/2006/main" name="Default Design">
  <a:themeElements>
    <a:clrScheme name="Default Design 14">
      <a:dk1>
        <a:srgbClr val="000000"/>
      </a:dk1>
      <a:lt1>
        <a:srgbClr val="FFFFFF"/>
      </a:lt1>
      <a:dk2>
        <a:srgbClr val="0000FF"/>
      </a:dk2>
      <a:lt2>
        <a:srgbClr val="808080"/>
      </a:lt2>
      <a:accent1>
        <a:srgbClr val="99CCFF"/>
      </a:accent1>
      <a:accent2>
        <a:srgbClr val="0000CC"/>
      </a:accent2>
      <a:accent3>
        <a:srgbClr val="FFFFFF"/>
      </a:accent3>
      <a:accent4>
        <a:srgbClr val="000000"/>
      </a:accent4>
      <a:accent5>
        <a:srgbClr val="CAE2FF"/>
      </a:accent5>
      <a:accent6>
        <a:srgbClr val="0000B9"/>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99CCFF"/>
        </a:accent1>
        <a:accent2>
          <a:srgbClr val="0000CC"/>
        </a:accent2>
        <a:accent3>
          <a:srgbClr val="FFFFFF"/>
        </a:accent3>
        <a:accent4>
          <a:srgbClr val="000000"/>
        </a:accent4>
        <a:accent5>
          <a:srgbClr val="CAE2FF"/>
        </a:accent5>
        <a:accent6>
          <a:srgbClr val="0000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FF"/>
        </a:dk2>
        <a:lt2>
          <a:srgbClr val="808080"/>
        </a:lt2>
        <a:accent1>
          <a:srgbClr val="99CCFF"/>
        </a:accent1>
        <a:accent2>
          <a:srgbClr val="0000CC"/>
        </a:accent2>
        <a:accent3>
          <a:srgbClr val="FFFFFF"/>
        </a:accent3>
        <a:accent4>
          <a:srgbClr val="000000"/>
        </a:accent4>
        <a:accent5>
          <a:srgbClr val="CAE2FF"/>
        </a:accent5>
        <a:accent6>
          <a:srgbClr val="0000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0000"/>
    </a:dk1>
    <a:lt1>
      <a:srgbClr val="FFFFFF"/>
    </a:lt1>
    <a:dk2>
      <a:srgbClr val="0000FF"/>
    </a:dk2>
    <a:lt2>
      <a:srgbClr val="808080"/>
    </a:lt2>
    <a:accent1>
      <a:srgbClr val="99CCFF"/>
    </a:accent1>
    <a:accent2>
      <a:srgbClr val="0000CC"/>
    </a:accent2>
    <a:accent3>
      <a:srgbClr val="FFFFFF"/>
    </a:accent3>
    <a:accent4>
      <a:srgbClr val="000000"/>
    </a:accent4>
    <a:accent5>
      <a:srgbClr val="CAE2FF"/>
    </a:accent5>
    <a:accent6>
      <a:srgbClr val="0000B9"/>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emplate/>
  <TotalTime>5646</TotalTime>
  <Words>2273</Words>
  <Application>Microsoft Office PowerPoint</Application>
  <PresentationFormat>Presentazione su schermo (4:3)</PresentationFormat>
  <Paragraphs>369</Paragraphs>
  <Slides>28</Slides>
  <Notes>28</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Default Design</vt:lpstr>
      <vt:lpstr>"Footprint of ICT elements and networks in the home and - reducing GHG emission </vt:lpstr>
      <vt:lpstr>Main issues examined</vt:lpstr>
      <vt:lpstr>General objective of SEESGEN-ICT</vt:lpstr>
      <vt:lpstr>Focus</vt:lpstr>
      <vt:lpstr>Diapositiva 5</vt:lpstr>
      <vt:lpstr>Diapositiva 6</vt:lpstr>
      <vt:lpstr>Diapositiva 7</vt:lpstr>
      <vt:lpstr>Diapositiva 8</vt:lpstr>
      <vt:lpstr>Diapositiva 9</vt:lpstr>
      <vt:lpstr>Diapositiva 10</vt:lpstr>
      <vt:lpstr>Footprint of ICT elements and networks in the home</vt:lpstr>
      <vt:lpstr>The issue: CO2 emissions + Demand Response</vt:lpstr>
      <vt:lpstr>EU ETS: how it happens..</vt:lpstr>
      <vt:lpstr>EU ETS: how it happens..</vt:lpstr>
      <vt:lpstr>ETS + Domestic sector = ICT +CO2 measurements</vt:lpstr>
      <vt:lpstr>Emsland paradigm</vt:lpstr>
      <vt:lpstr>Other efforts on the same direction</vt:lpstr>
      <vt:lpstr>Other efforts on the same direction</vt:lpstr>
      <vt:lpstr>Barriers for the CO2 inclusion</vt:lpstr>
      <vt:lpstr>Barriers for the CO2 inclusion</vt:lpstr>
      <vt:lpstr>Recommendations</vt:lpstr>
      <vt:lpstr>Recommendations</vt:lpstr>
      <vt:lpstr>Recommendations</vt:lpstr>
      <vt:lpstr>Recommendations</vt:lpstr>
      <vt:lpstr>Recommendations</vt:lpstr>
      <vt:lpstr>Review on the Steps towards a Low Carbon Economy  </vt:lpstr>
      <vt:lpstr>Review on the Steps towards a Low Carbon Economy  </vt:lpstr>
      <vt:lpstr>Diapositiva 28</vt:lpstr>
    </vt:vector>
  </TitlesOfParts>
  <Company>SINTEF-gruppen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SUSPLAN</dc:title>
  <dc:creator>bhb</dc:creator>
  <cp:lastModifiedBy>Auditorium 257</cp:lastModifiedBy>
  <cp:revision>214</cp:revision>
  <dcterms:created xsi:type="dcterms:W3CDTF">2008-09-03T07:42:20Z</dcterms:created>
  <dcterms:modified xsi:type="dcterms:W3CDTF">2011-09-07T07:22:38Z</dcterms:modified>
</cp:coreProperties>
</file>