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0" r:id="rId3"/>
    <p:sldId id="315" r:id="rId4"/>
    <p:sldId id="335" r:id="rId5"/>
    <p:sldId id="330" r:id="rId6"/>
    <p:sldId id="333" r:id="rId7"/>
    <p:sldId id="334" r:id="rId8"/>
    <p:sldId id="316" r:id="rId9"/>
    <p:sldId id="321" r:id="rId10"/>
    <p:sldId id="332" r:id="rId11"/>
    <p:sldId id="328" r:id="rId12"/>
    <p:sldId id="326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00"/>
    <a:srgbClr val="FF0000"/>
    <a:srgbClr val="F57913"/>
    <a:srgbClr val="503E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420" autoAdjust="0"/>
  </p:normalViewPr>
  <p:slideViewPr>
    <p:cSldViewPr>
      <p:cViewPr varScale="1">
        <p:scale>
          <a:sx n="76" d="100"/>
          <a:sy n="76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5D05453-C5B9-4659-8C8F-ACF1D252AA23}" type="datetimeFigureOut">
              <a:rPr lang="en-US"/>
              <a:pPr>
                <a:defRPr/>
              </a:pPr>
              <a:t>9/5/2011</a:t>
            </a:fld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A09D59-8E8E-4B9E-B860-5C3DBB697AA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BF5D2B-BE0D-42DA-8A40-EFA6EACF7182}" type="datetimeFigureOut">
              <a:rPr lang="en-US"/>
              <a:pPr>
                <a:defRPr/>
              </a:pPr>
              <a:t>9/5/2011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99561F-6202-4124-8FE3-22A1A987FB1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cs typeface="ＭＳ Ｐゴシック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26AE74-5452-4F94-81DE-740BBDD6FE2E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 userDrawn="1"/>
        </p:nvPicPr>
        <p:blipFill>
          <a:blip r:embed="rId2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itu-old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16888" y="42863"/>
            <a:ext cx="91916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411413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755650" y="6381750"/>
            <a:ext cx="7581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200" b="1"/>
              <a:t>ITU Green Standards Week, Rome, Italy, September 5 – 9, 2011</a:t>
            </a:r>
            <a:r>
              <a:rPr lang="en-US" sz="1200"/>
              <a:t> 	Jean-Manuel Canet, Orange Business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C01F1-E012-4BF1-BEBC-D62996F9E18E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396E5-5AFC-48CB-A350-145EE3D2FB4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_Draft A1.pptx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00938" y="428625"/>
            <a:ext cx="12176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ACAD3-ADC0-4C3E-8FAB-C90B44B6071F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6440B-6DA3-4102-A560-61010B0E314F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21761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3997E-0C4C-4E91-89C6-9BBD359547A9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5A793-A874-41C9-B735-8CC44E3B7B6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15250" y="500063"/>
            <a:ext cx="121761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A818A-97CA-4B6E-84FA-6365175FE88B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03997-AC0C-4514-9F4F-1499FCC07A8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500938" y="428625"/>
            <a:ext cx="12176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937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4AD46-7DAA-4AA0-B594-F4A3D7CC3EDA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26C39-9985-4C2E-BF87-3EC180C881E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49AC6-D406-4523-9C10-A5A4718A18BD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D2493-5F8F-4D6C-B722-F97DDE51225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386BA-2A3F-4443-8CA9-6243BC637EC3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F32F8-1EAC-4899-8289-290C4B85D0A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E742F-6E43-41B5-B2AB-17D4D92DAC34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6D727-3C83-49F3-A592-C9841D9332E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CEB9C-8062-40E2-AD8F-8A397BA078A5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5F31F-4F27-4D82-9784-C15EA5B9EC80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B92B27-9080-4904-A6CF-65B6189E0599}" type="datetime1">
              <a:rPr lang="en-US"/>
              <a:pPr>
                <a:defRPr/>
              </a:pPr>
              <a:t>9/5/2011</a:t>
            </a:fld>
            <a:r>
              <a:rPr lang="en-US"/>
              <a:t>2/23/2010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57913"/>
                </a:solidFill>
              </a:defRPr>
            </a:lvl1pPr>
          </a:lstStyle>
          <a:p>
            <a:pPr>
              <a:defRPr/>
            </a:pPr>
            <a:r>
              <a:rPr lang="en-GB"/>
              <a:t>ICT4EE_WG1_TemplateForOrgPresentation_Draft A1.pptx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ECC962-F276-4D1E-9A45-B9FCBA5F713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://www.iso.org/iso/fr/iso_catalogue/catalogue_tc/catalogue_detail.htm?csnumber=38381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6" descr="50 %"/>
          <p:cNvSpPr>
            <a:spLocks noChangeArrowheads="1"/>
          </p:cNvSpPr>
          <p:nvPr/>
        </p:nvSpPr>
        <p:spPr bwMode="auto">
          <a:xfrm>
            <a:off x="900113" y="1196975"/>
            <a:ext cx="7273925" cy="3311525"/>
          </a:xfrm>
          <a:prstGeom prst="rect">
            <a:avLst/>
          </a:prstGeom>
          <a:pattFill prst="pct50">
            <a:fgClr>
              <a:srgbClr val="66FF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3314" name="Footer Placeholder 10"/>
          <p:cNvSpPr>
            <a:spLocks noGrp="1"/>
          </p:cNvSpPr>
          <p:nvPr>
            <p:ph type="ftr" sz="quarter" idx="12"/>
          </p:nvPr>
        </p:nvSpPr>
        <p:spPr bwMode="auto">
          <a:xfrm>
            <a:off x="179388" y="4292600"/>
            <a:ext cx="8207375" cy="1800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GB" sz="2400" smtClean="0">
              <a:solidFill>
                <a:schemeClr val="tx1"/>
              </a:solidFill>
            </a:endParaRPr>
          </a:p>
          <a:p>
            <a:r>
              <a:rPr lang="en-GB" sz="2000" b="1" smtClean="0">
                <a:solidFill>
                  <a:schemeClr val="tx1"/>
                </a:solidFill>
              </a:rPr>
              <a:t>Jean-Manuel Canet</a:t>
            </a:r>
          </a:p>
          <a:p>
            <a:r>
              <a:rPr lang="en-GB" sz="2000" b="1" smtClean="0">
                <a:solidFill>
                  <a:schemeClr val="tx1"/>
                </a:solidFill>
              </a:rPr>
              <a:t>Senior Manager, Orange Business Services</a:t>
            </a:r>
          </a:p>
          <a:p>
            <a:r>
              <a:rPr lang="en-GB" sz="2000" b="1" smtClean="0">
                <a:solidFill>
                  <a:schemeClr val="tx1"/>
                </a:solidFill>
              </a:rPr>
              <a:t>Rapporteur for ITU-T Question on methodologies</a:t>
            </a:r>
            <a:r>
              <a:rPr lang="en-GB" sz="180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>
          <a:xfrm>
            <a:off x="615950" y="2997200"/>
            <a:ext cx="7772400" cy="1181100"/>
          </a:xfrm>
        </p:spPr>
        <p:txBody>
          <a:bodyPr/>
          <a:lstStyle/>
          <a:p>
            <a:pPr eaLnBrk="1" hangingPunct="1"/>
            <a:r>
              <a:rPr lang="en-GB" sz="2400" b="1" smtClean="0"/>
              <a:t/>
            </a:r>
            <a:br>
              <a:rPr lang="en-GB" sz="2400" b="1" smtClean="0"/>
            </a:br>
            <a:r>
              <a:rPr lang="en-GB" sz="2400" b="1" smtClean="0"/>
              <a:t>Methodologies for assessment </a:t>
            </a:r>
            <a:br>
              <a:rPr lang="en-GB" sz="2400" b="1" smtClean="0"/>
            </a:br>
            <a:r>
              <a:rPr lang="en-GB" sz="2400" b="1" smtClean="0"/>
              <a:t>of environmental impacts of ICT</a:t>
            </a:r>
            <a:br>
              <a:rPr lang="en-GB" sz="2400" b="1" smtClean="0"/>
            </a:br>
            <a:r>
              <a:rPr lang="en-GB" sz="2400" b="1" smtClean="0"/>
              <a:t/>
            </a:r>
            <a:br>
              <a:rPr lang="en-GB" sz="2400" b="1" smtClean="0"/>
            </a:br>
            <a:r>
              <a:rPr lang="en-GB" sz="2400" b="1" smtClean="0"/>
              <a:t>ITU-T Study Group “Environment and Climate Change”</a:t>
            </a:r>
            <a:br>
              <a:rPr lang="en-GB" sz="2400" b="1" smtClean="0"/>
            </a:br>
            <a:endParaRPr lang="en-GB" sz="2400" smtClean="0"/>
          </a:p>
        </p:txBody>
      </p:sp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1384300"/>
            <a:ext cx="54737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obs_lef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5084763"/>
            <a:ext cx="136683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58888" y="2349500"/>
            <a:ext cx="67675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4000"/>
              <a:t>Thanks for your attention !</a:t>
            </a:r>
          </a:p>
          <a:p>
            <a:pPr algn="ctr"/>
            <a:endParaRPr lang="fr-FR" sz="4000"/>
          </a:p>
          <a:p>
            <a:pPr algn="ctr"/>
            <a:r>
              <a:rPr lang="fr-FR" sz="4000"/>
              <a:t>We wish you nice assessments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z="3200" smtClean="0"/>
              <a:t>Annex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 descr="50 %"/>
          <p:cNvSpPr>
            <a:spLocks noChangeArrowheads="1"/>
          </p:cNvSpPr>
          <p:nvPr/>
        </p:nvSpPr>
        <p:spPr bwMode="auto">
          <a:xfrm>
            <a:off x="1908175" y="1052513"/>
            <a:ext cx="5327650" cy="576262"/>
          </a:xfrm>
          <a:prstGeom prst="rect">
            <a:avLst/>
          </a:prstGeom>
          <a:pattFill prst="pct50">
            <a:fgClr>
              <a:srgbClr val="66FF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1897063" y="981075"/>
            <a:ext cx="5338762" cy="576263"/>
          </a:xfrm>
        </p:spPr>
        <p:txBody>
          <a:bodyPr/>
          <a:lstStyle/>
          <a:p>
            <a:r>
              <a:rPr lang="fr-FR" sz="2400" smtClean="0"/>
              <a:t>L.1400 : overview and general principles</a:t>
            </a:r>
            <a:r>
              <a:rPr lang="fr-FR" smtClean="0"/>
              <a:t> 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smtClean="0"/>
              <a:t>The following general principles apply:</a:t>
            </a:r>
            <a:endParaRPr lang="fr-FR" sz="2000" smtClean="0"/>
          </a:p>
          <a:p>
            <a:pPr lvl="1">
              <a:lnSpc>
                <a:spcPct val="90000"/>
              </a:lnSpc>
            </a:pPr>
            <a:r>
              <a:rPr lang="en-GB" sz="2000" smtClean="0"/>
              <a:t>Assessment of environmental impacts should be performed on a full life-cycle perspective for goods, networks and services </a:t>
            </a:r>
          </a:p>
          <a:p>
            <a:pPr lvl="1">
              <a:lnSpc>
                <a:spcPct val="90000"/>
              </a:lnSpc>
            </a:pPr>
            <a:r>
              <a:rPr lang="en-GB" sz="2000" smtClean="0"/>
              <a:t>Boundaries should be selected, quoted, documented and made available for verification</a:t>
            </a:r>
          </a:p>
          <a:p>
            <a:pPr lvl="1">
              <a:lnSpc>
                <a:spcPct val="90000"/>
              </a:lnSpc>
            </a:pPr>
            <a:r>
              <a:rPr lang="en-GB" sz="2000" smtClean="0"/>
              <a:t>Quantification methodologies should be selected, quoted, documented and made available for verification</a:t>
            </a:r>
            <a:endParaRPr lang="en-GB" altLang="ko-KR" sz="2000" smtClean="0">
              <a:ea typeface="굴림"/>
              <a:cs typeface="굴림"/>
            </a:endParaRPr>
          </a:p>
          <a:p>
            <a:pPr lvl="1">
              <a:lnSpc>
                <a:spcPct val="90000"/>
              </a:lnSpc>
            </a:pPr>
            <a:r>
              <a:rPr lang="en-GB" altLang="ko-KR" sz="2000" smtClean="0">
                <a:ea typeface="굴림"/>
                <a:cs typeface="굴림"/>
              </a:rPr>
              <a:t>Reliable data should be researched. Used data should be quoted, documented and made available for verification </a:t>
            </a:r>
          </a:p>
          <a:p>
            <a:pPr lvl="1">
              <a:lnSpc>
                <a:spcPct val="90000"/>
              </a:lnSpc>
            </a:pPr>
            <a:r>
              <a:rPr lang="en-GB" altLang="ko-KR" sz="2000" smtClean="0">
                <a:ea typeface="굴림"/>
                <a:cs typeface="굴림"/>
              </a:rPr>
              <a:t>Bias and uncertainties should be documented and reduced as far as it is practicable</a:t>
            </a:r>
            <a:endParaRPr lang="fr-FR" altLang="ko-KR" sz="2000" smtClean="0">
              <a:ea typeface="굴림"/>
              <a:cs typeface="굴림"/>
            </a:endParaRPr>
          </a:p>
          <a:p>
            <a:pPr lvl="1">
              <a:lnSpc>
                <a:spcPct val="90000"/>
              </a:lnSpc>
            </a:pPr>
            <a:r>
              <a:rPr lang="en-US" altLang="ja-JP" sz="2000" smtClean="0">
                <a:cs typeface="ＭＳ Ｐゴシック"/>
              </a:rPr>
              <a:t>It should be noted </a:t>
            </a:r>
            <a:r>
              <a:rPr lang="en-GB" altLang="ja-JP" sz="2000" smtClean="0">
                <a:cs typeface="ＭＳ Ｐゴシック"/>
              </a:rPr>
              <a:t>that results of assessments may vary significantly depending upon the selection of boundaries, the quantification methodologies selected and the data used</a:t>
            </a: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357563"/>
            <a:ext cx="7772400" cy="457200"/>
          </a:xfrm>
        </p:spPr>
        <p:txBody>
          <a:bodyPr/>
          <a:lstStyle/>
          <a:p>
            <a:pPr algn="l"/>
            <a:r>
              <a:rPr lang="en-US" sz="2400" smtClean="0"/>
              <a:t>Co-operations include on methodologies :</a:t>
            </a:r>
          </a:p>
        </p:txBody>
      </p:sp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5084763"/>
            <a:ext cx="3689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8625" y="4149725"/>
            <a:ext cx="16144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6" descr="ETSI_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7313" y="4149725"/>
            <a:ext cx="2370137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31913" y="4149725"/>
            <a:ext cx="811212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24750" y="4005263"/>
            <a:ext cx="5715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03350" y="4941888"/>
            <a:ext cx="21240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827088" y="1844675"/>
            <a:ext cx="7286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/>
              <a:t>ITU, The UN agency responsible for ICTs</a:t>
            </a:r>
            <a:br>
              <a:rPr lang="en-GB" b="1"/>
            </a:br>
            <a:r>
              <a:rPr lang="en-GB" b="1"/>
              <a:t>192 Member States and more than 700 Sector Members</a:t>
            </a:r>
            <a:endParaRPr lang="fr-FR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 descr="50 %"/>
          <p:cNvSpPr>
            <a:spLocks noChangeArrowheads="1"/>
          </p:cNvSpPr>
          <p:nvPr/>
        </p:nvSpPr>
        <p:spPr bwMode="auto">
          <a:xfrm>
            <a:off x="539750" y="2492375"/>
            <a:ext cx="8353425" cy="1800225"/>
          </a:xfrm>
          <a:prstGeom prst="rect">
            <a:avLst/>
          </a:prstGeom>
          <a:pattFill prst="pct50">
            <a:fgClr>
              <a:srgbClr val="66FF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>
          <a:xfrm>
            <a:off x="519113" y="668338"/>
            <a:ext cx="8229600" cy="815975"/>
          </a:xfrm>
        </p:spPr>
        <p:txBody>
          <a:bodyPr/>
          <a:lstStyle/>
          <a:p>
            <a:r>
              <a:rPr lang="en-GB" sz="2400" smtClean="0"/>
              <a:t>Question on methodologies : </a:t>
            </a:r>
            <a:br>
              <a:rPr lang="en-GB" sz="2400" smtClean="0"/>
            </a:br>
            <a:r>
              <a:rPr lang="en-GB" sz="2400" smtClean="0"/>
              <a:t>6 recommendations under preparation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773238"/>
            <a:ext cx="8424862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 smtClean="0"/>
              <a:t>L.1400 Overview and general principles 	(consented on October 1, 2010)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2000" smtClean="0"/>
              <a:t>     						available on the ITU-T website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1800" i="1" smtClean="0"/>
          </a:p>
          <a:p>
            <a:pPr>
              <a:lnSpc>
                <a:spcPct val="80000"/>
              </a:lnSpc>
            </a:pPr>
            <a:r>
              <a:rPr lang="en-GB" sz="2000" smtClean="0"/>
              <a:t>Environmental impact of ICT goods, networks and services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2000" smtClean="0"/>
              <a:t>					(consent expected end of September 2011)</a:t>
            </a:r>
          </a:p>
          <a:p>
            <a:pPr>
              <a:lnSpc>
                <a:spcPct val="80000"/>
              </a:lnSpc>
            </a:pPr>
            <a:endParaRPr lang="en-GB" sz="2000" smtClean="0"/>
          </a:p>
          <a:p>
            <a:pPr>
              <a:lnSpc>
                <a:spcPct val="80000"/>
              </a:lnSpc>
            </a:pPr>
            <a:r>
              <a:rPr lang="en-GB" sz="2000" smtClean="0"/>
              <a:t>Environmental impact of ICT in organisations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z="2000" smtClean="0"/>
              <a:t>					(consent expected end of September 2011)</a:t>
            </a:r>
          </a:p>
          <a:p>
            <a:pPr>
              <a:lnSpc>
                <a:spcPct val="80000"/>
              </a:lnSpc>
            </a:pPr>
            <a:endParaRPr lang="en-GB" sz="2000" smtClean="0"/>
          </a:p>
          <a:p>
            <a:pPr>
              <a:lnSpc>
                <a:spcPct val="80000"/>
              </a:lnSpc>
            </a:pPr>
            <a:r>
              <a:rPr lang="en-GB" sz="2000" smtClean="0"/>
              <a:t>Environmental impact of ICT projects 	(consent expected in 2012)</a:t>
            </a:r>
          </a:p>
          <a:p>
            <a:pPr lvl="1">
              <a:lnSpc>
                <a:spcPct val="80000"/>
              </a:lnSpc>
            </a:pPr>
            <a:endParaRPr lang="en-GB" sz="1800" smtClean="0"/>
          </a:p>
          <a:p>
            <a:pPr>
              <a:lnSpc>
                <a:spcPct val="80000"/>
              </a:lnSpc>
            </a:pPr>
            <a:r>
              <a:rPr lang="en-GB" sz="2000" smtClean="0"/>
              <a:t>Environmental impact of ICT in countries (consent expected in 2012)</a:t>
            </a:r>
          </a:p>
          <a:p>
            <a:pPr lvl="1">
              <a:lnSpc>
                <a:spcPct val="80000"/>
              </a:lnSpc>
            </a:pPr>
            <a:endParaRPr lang="en-GB" sz="1800" smtClean="0"/>
          </a:p>
          <a:p>
            <a:pPr>
              <a:lnSpc>
                <a:spcPct val="80000"/>
              </a:lnSpc>
            </a:pPr>
            <a:r>
              <a:rPr lang="en-GB" sz="2000" smtClean="0"/>
              <a:t>Environmental impact of ICT in cities 	(consent expected in 2012)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663575" y="485775"/>
            <a:ext cx="8229600" cy="1143000"/>
          </a:xfrm>
        </p:spPr>
        <p:txBody>
          <a:bodyPr/>
          <a:lstStyle/>
          <a:p>
            <a:r>
              <a:rPr lang="fr-FR" sz="2800" smtClean="0"/>
              <a:t>Environmental aspects of ICT</a:t>
            </a:r>
          </a:p>
        </p:txBody>
      </p:sp>
      <p:pic>
        <p:nvPicPr>
          <p:cNvPr id="34820" name="Object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412875"/>
            <a:ext cx="68675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 descr="50 %"/>
          <p:cNvSpPr>
            <a:spLocks noChangeArrowheads="1"/>
          </p:cNvSpPr>
          <p:nvPr/>
        </p:nvSpPr>
        <p:spPr bwMode="auto">
          <a:xfrm>
            <a:off x="684213" y="979488"/>
            <a:ext cx="7488237" cy="793750"/>
          </a:xfrm>
          <a:prstGeom prst="rect">
            <a:avLst/>
          </a:prstGeom>
          <a:pattFill prst="pct50">
            <a:fgClr>
              <a:srgbClr val="66FF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>
          <a:xfrm>
            <a:off x="303213" y="979488"/>
            <a:ext cx="8229600" cy="720725"/>
          </a:xfrm>
        </p:spPr>
        <p:txBody>
          <a:bodyPr/>
          <a:lstStyle/>
          <a:p>
            <a:r>
              <a:rPr lang="en-US" sz="2400" smtClean="0"/>
              <a:t>Environmental impact of ICT goods, networks and services</a:t>
            </a:r>
            <a:br>
              <a:rPr lang="en-US" sz="2400" smtClean="0"/>
            </a:br>
            <a:r>
              <a:rPr lang="en-US" sz="2400" smtClean="0"/>
              <a:t>What is it ? What is it for ?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989138"/>
            <a:ext cx="8066087" cy="432117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000" smtClean="0"/>
              <a:t>It is a Recommendation that complements </a:t>
            </a:r>
            <a:r>
              <a:rPr lang="en-US" sz="2000" b="1" smtClean="0"/>
              <a:t>ISO 14040</a:t>
            </a:r>
            <a:r>
              <a:rPr lang="en-US" sz="2000" smtClean="0"/>
              <a:t> and </a:t>
            </a:r>
            <a:r>
              <a:rPr lang="en-US" sz="2000" b="1" smtClean="0"/>
              <a:t>ISO 14044</a:t>
            </a:r>
            <a:r>
              <a:rPr lang="en-US" sz="2000" smtClean="0"/>
              <a:t> and provides guidance on how to assess environmental impacts of ICT Goods, Networks and Services</a:t>
            </a:r>
          </a:p>
          <a:p>
            <a:pPr lvl="1" algn="just">
              <a:lnSpc>
                <a:spcPct val="80000"/>
              </a:lnSpc>
            </a:pPr>
            <a:r>
              <a:rPr lang="en-US" sz="1800" smtClean="0"/>
              <a:t>It has been built with a large number of representatives from the ICT sector and governments. </a:t>
            </a:r>
            <a:r>
              <a:rPr lang="en-US" altLang="ko-KR" sz="1800" smtClean="0">
                <a:ea typeface="굴림"/>
                <a:cs typeface="굴림"/>
              </a:rPr>
              <a:t>It has been built to be consistent with ETSI, IEC and GHG Protocol ICT supplement initiatives</a:t>
            </a:r>
            <a:endParaRPr lang="en-US" sz="1800" smtClean="0"/>
          </a:p>
          <a:p>
            <a:pPr algn="just">
              <a:lnSpc>
                <a:spcPct val="80000"/>
              </a:lnSpc>
            </a:pPr>
            <a:r>
              <a:rPr lang="en-GB" altLang="ko-KR" sz="2000" smtClean="0">
                <a:ea typeface="굴림"/>
                <a:cs typeface="굴림"/>
              </a:rPr>
              <a:t>There are</a:t>
            </a:r>
            <a:r>
              <a:rPr lang="en-GB" altLang="ko-KR" sz="2000" b="1" smtClean="0">
                <a:ea typeface="굴림"/>
                <a:cs typeface="굴림"/>
              </a:rPr>
              <a:t> 2 Parts</a:t>
            </a:r>
            <a:r>
              <a:rPr lang="en-GB" altLang="ko-KR" sz="2000" smtClean="0">
                <a:ea typeface="굴림"/>
                <a:cs typeface="굴림"/>
              </a:rPr>
              <a:t> in the Recommendation : </a:t>
            </a:r>
          </a:p>
          <a:p>
            <a:pPr lvl="1" algn="just">
              <a:lnSpc>
                <a:spcPct val="80000"/>
              </a:lnSpc>
            </a:pPr>
            <a:r>
              <a:rPr lang="en-GB" altLang="ko-KR" sz="1800" smtClean="0">
                <a:ea typeface="굴림"/>
                <a:cs typeface="굴림"/>
              </a:rPr>
              <a:t>ICT Lifecycle assessment : framework and guidance, </a:t>
            </a:r>
          </a:p>
          <a:p>
            <a:pPr lvl="1" algn="just">
              <a:lnSpc>
                <a:spcPct val="80000"/>
              </a:lnSpc>
            </a:pPr>
            <a:r>
              <a:rPr lang="en-GB" altLang="ko-KR" sz="1800" smtClean="0">
                <a:ea typeface="굴림"/>
                <a:cs typeface="굴림"/>
              </a:rPr>
              <a:t>Comparative analysis between ICT and baseline scenario : framework and guidance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The 2 Parts describe clear steps to follow in order to assess environmental impacts over the entire life cycle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800" smtClean="0">
                <a:ea typeface="굴림"/>
                <a:cs typeface="굴림"/>
              </a:rPr>
              <a:t>This will help you identify what are the major activities and life cycle stages impacting the environment, design and prepare action plans and prioritize actions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800" smtClean="0">
                <a:ea typeface="굴림"/>
                <a:cs typeface="굴림"/>
              </a:rPr>
              <a:t>This will help you face risks, save costs and develop new opportunities</a:t>
            </a:r>
          </a:p>
          <a:p>
            <a:pPr algn="just">
              <a:lnSpc>
                <a:spcPct val="80000"/>
              </a:lnSpc>
            </a:pPr>
            <a:endParaRPr lang="en-US" sz="2000" smtClean="0"/>
          </a:p>
          <a:p>
            <a:pPr algn="just">
              <a:lnSpc>
                <a:spcPct val="80000"/>
              </a:lnSpc>
            </a:pPr>
            <a:endParaRPr lang="en-US" altLang="ko-KR" sz="2000" smtClean="0">
              <a:ea typeface="굴림"/>
              <a:cs typeface="굴림"/>
            </a:endParaRPr>
          </a:p>
          <a:p>
            <a:pPr algn="just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 descr="50 %"/>
          <p:cNvSpPr>
            <a:spLocks noChangeArrowheads="1"/>
          </p:cNvSpPr>
          <p:nvPr/>
        </p:nvSpPr>
        <p:spPr bwMode="auto">
          <a:xfrm>
            <a:off x="684213" y="979488"/>
            <a:ext cx="7488237" cy="793750"/>
          </a:xfrm>
          <a:prstGeom prst="rect">
            <a:avLst/>
          </a:prstGeom>
          <a:pattFill prst="pct50">
            <a:fgClr>
              <a:srgbClr val="66FF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>
            <a:off x="303213" y="979488"/>
            <a:ext cx="8229600" cy="720725"/>
          </a:xfrm>
        </p:spPr>
        <p:txBody>
          <a:bodyPr/>
          <a:lstStyle/>
          <a:p>
            <a:r>
              <a:rPr lang="en-US" sz="2400" smtClean="0"/>
              <a:t>Environmental impact of ICT goods, networks and services</a:t>
            </a:r>
            <a:br>
              <a:rPr lang="en-US" sz="2400" smtClean="0"/>
            </a:br>
            <a:r>
              <a:rPr lang="en-US" sz="2400" smtClean="0"/>
              <a:t>Part I : What are the steps to follow ?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916113"/>
            <a:ext cx="8066087" cy="432117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000" smtClean="0"/>
              <a:t>General requirements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Goal and scope definition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Functional unit definition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System boundaries definition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Cut-off rules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Data quality requirements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Life Cycle Inventory</a:t>
            </a:r>
          </a:p>
          <a:p>
            <a:pPr lvl="1" algn="just">
              <a:lnSpc>
                <a:spcPct val="90000"/>
              </a:lnSpc>
            </a:pPr>
            <a:r>
              <a:rPr lang="en-US" sz="1800" smtClean="0"/>
              <a:t>Data collection</a:t>
            </a:r>
          </a:p>
          <a:p>
            <a:pPr lvl="1" algn="just">
              <a:lnSpc>
                <a:spcPct val="90000"/>
              </a:lnSpc>
            </a:pPr>
            <a:r>
              <a:rPr lang="en-US" sz="1800" smtClean="0"/>
              <a:t>Data calculation</a:t>
            </a:r>
          </a:p>
          <a:p>
            <a:pPr lvl="1" algn="just">
              <a:lnSpc>
                <a:spcPct val="90000"/>
              </a:lnSpc>
            </a:pPr>
            <a:r>
              <a:rPr lang="en-US" sz="1800" smtClean="0"/>
              <a:t>Allocation procedure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Life Cycle impact assessment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Life cycle interpretation</a:t>
            </a:r>
          </a:p>
          <a:p>
            <a:pPr algn="just">
              <a:lnSpc>
                <a:spcPct val="90000"/>
              </a:lnSpc>
            </a:pPr>
            <a:r>
              <a:rPr lang="en-US" sz="2000" smtClean="0"/>
              <a:t>Reporting</a:t>
            </a:r>
          </a:p>
          <a:p>
            <a:pPr algn="just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6" descr="50 %"/>
          <p:cNvSpPr>
            <a:spLocks noChangeArrowheads="1"/>
          </p:cNvSpPr>
          <p:nvPr/>
        </p:nvSpPr>
        <p:spPr bwMode="auto">
          <a:xfrm>
            <a:off x="684213" y="979488"/>
            <a:ext cx="7488237" cy="793750"/>
          </a:xfrm>
          <a:prstGeom prst="rect">
            <a:avLst/>
          </a:prstGeom>
          <a:pattFill prst="pct50">
            <a:fgClr>
              <a:srgbClr val="66FF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>
          <a:xfrm>
            <a:off x="303213" y="979488"/>
            <a:ext cx="8229600" cy="720725"/>
          </a:xfrm>
        </p:spPr>
        <p:txBody>
          <a:bodyPr/>
          <a:lstStyle/>
          <a:p>
            <a:r>
              <a:rPr lang="en-US" sz="2400" smtClean="0"/>
              <a:t>Environmental impact of ICT goods, networks and services</a:t>
            </a:r>
            <a:br>
              <a:rPr lang="en-US" sz="2400" smtClean="0"/>
            </a:br>
            <a:r>
              <a:rPr lang="en-US" sz="2400" smtClean="0"/>
              <a:t>Part II : What are the steps to follow ?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916113"/>
            <a:ext cx="8066087" cy="432117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000" smtClean="0"/>
              <a:t>General requirements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Goal and scope definition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Functional unit in the case of comparison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System boundaries definition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Cut-off rules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Data quality requirements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Life Cycle Inventory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Life Cycle impact assessment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Life cycle interpretation</a:t>
            </a:r>
          </a:p>
          <a:p>
            <a:pPr algn="just">
              <a:lnSpc>
                <a:spcPct val="80000"/>
              </a:lnSpc>
            </a:pPr>
            <a:r>
              <a:rPr lang="en-US" sz="2000" smtClean="0"/>
              <a:t>Reporting</a:t>
            </a:r>
          </a:p>
          <a:p>
            <a:pPr algn="just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 descr="50 %"/>
          <p:cNvSpPr>
            <a:spLocks noChangeArrowheads="1"/>
          </p:cNvSpPr>
          <p:nvPr/>
        </p:nvSpPr>
        <p:spPr bwMode="auto">
          <a:xfrm>
            <a:off x="611188" y="979488"/>
            <a:ext cx="7632700" cy="793750"/>
          </a:xfrm>
          <a:prstGeom prst="rect">
            <a:avLst/>
          </a:prstGeom>
          <a:pattFill prst="pct50">
            <a:fgClr>
              <a:srgbClr val="66FF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981075"/>
            <a:ext cx="8229600" cy="720725"/>
          </a:xfrm>
        </p:spPr>
        <p:txBody>
          <a:bodyPr/>
          <a:lstStyle/>
          <a:p>
            <a:r>
              <a:rPr lang="en-US" sz="2400" smtClean="0"/>
              <a:t>Environmental impact of ICT goods, networks and services</a:t>
            </a:r>
            <a:br>
              <a:rPr lang="en-US" sz="2400" smtClean="0"/>
            </a:br>
            <a:r>
              <a:rPr lang="en-US" sz="2400" smtClean="0"/>
              <a:t>Practical tips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916113"/>
            <a:ext cx="8066087" cy="432117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1600" b="1" smtClean="0"/>
              <a:t>When will it be ready ?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600" smtClean="0">
                <a:ea typeface="굴림"/>
                <a:cs typeface="굴림"/>
              </a:rPr>
              <a:t>Consent should take place on September 28, 2011 in Seoul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600" smtClean="0">
                <a:ea typeface="굴림"/>
                <a:cs typeface="굴림"/>
              </a:rPr>
              <a:t>Final document will be available after ITU approval procedure</a:t>
            </a:r>
          </a:p>
          <a:p>
            <a:pPr algn="just">
              <a:lnSpc>
                <a:spcPct val="80000"/>
              </a:lnSpc>
            </a:pPr>
            <a:endParaRPr lang="en-US" sz="1800" b="1" smtClean="0"/>
          </a:p>
          <a:p>
            <a:pPr algn="just">
              <a:lnSpc>
                <a:spcPct val="80000"/>
              </a:lnSpc>
            </a:pPr>
            <a:r>
              <a:rPr lang="en-US" sz="1600" b="1" smtClean="0"/>
              <a:t>Where will you find it ?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400" b="1" smtClean="0">
                <a:ea typeface="굴림"/>
                <a:cs typeface="굴림"/>
              </a:rPr>
              <a:t> </a:t>
            </a:r>
            <a:r>
              <a:rPr lang="en-US" altLang="ko-KR" sz="1600" smtClean="0">
                <a:ea typeface="굴림"/>
                <a:cs typeface="굴림"/>
              </a:rPr>
              <a:t>When available, the Recommendation will be downloadable </a:t>
            </a:r>
            <a:r>
              <a:rPr lang="en-US" altLang="ko-KR" sz="1600" b="1" smtClean="0">
                <a:ea typeface="굴림"/>
                <a:cs typeface="굴림"/>
              </a:rPr>
              <a:t>freely</a:t>
            </a:r>
            <a:r>
              <a:rPr lang="en-US" altLang="ko-KR" sz="1600" smtClean="0">
                <a:ea typeface="굴림"/>
                <a:cs typeface="굴림"/>
              </a:rPr>
              <a:t> from the ITU Website www.itu.int</a:t>
            </a:r>
          </a:p>
          <a:p>
            <a:pPr lvl="1" algn="just">
              <a:lnSpc>
                <a:spcPct val="80000"/>
              </a:lnSpc>
            </a:pPr>
            <a:endParaRPr lang="en-US" altLang="ko-KR" sz="1600" smtClean="0">
              <a:ea typeface="굴림"/>
              <a:cs typeface="굴림"/>
            </a:endParaRPr>
          </a:p>
          <a:p>
            <a:pPr algn="just">
              <a:lnSpc>
                <a:spcPct val="80000"/>
              </a:lnSpc>
            </a:pPr>
            <a:r>
              <a:rPr lang="en-US" altLang="ko-KR" sz="1600" b="1" smtClean="0">
                <a:ea typeface="굴림"/>
                <a:cs typeface="굴림"/>
              </a:rPr>
              <a:t>How should you use it ?</a:t>
            </a:r>
            <a:r>
              <a:rPr lang="en-US" altLang="ko-KR" sz="1600" smtClean="0">
                <a:ea typeface="굴림"/>
                <a:cs typeface="굴림"/>
              </a:rPr>
              <a:t> 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600" smtClean="0">
                <a:ea typeface="굴림"/>
                <a:cs typeface="굴림"/>
              </a:rPr>
              <a:t>Please carefully read it and follow the steps indicated 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600" smtClean="0">
                <a:ea typeface="굴림"/>
                <a:cs typeface="굴림"/>
              </a:rPr>
              <a:t>When you prepare a report or when you communicate, please state that the assessment was made </a:t>
            </a:r>
            <a:r>
              <a:rPr lang="en-US" altLang="ko-KR" sz="1600" b="1" smtClean="0">
                <a:ea typeface="굴림"/>
                <a:cs typeface="굴림"/>
              </a:rPr>
              <a:t>“in accordance with ITU-T Recommendation”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600" smtClean="0">
                <a:ea typeface="굴림"/>
                <a:cs typeface="굴림"/>
              </a:rPr>
              <a:t>Please make suggestions of improvements to the Rapporteur, Jean-Manuel Canet, the Associate Rapporteur, Takafumi Hashitani or the Chief Editor, Takeshi Origuchi</a:t>
            </a:r>
          </a:p>
          <a:p>
            <a:pPr lvl="1" algn="just">
              <a:lnSpc>
                <a:spcPct val="80000"/>
              </a:lnSpc>
            </a:pPr>
            <a:endParaRPr lang="en-US" altLang="ko-KR" sz="1600" smtClean="0">
              <a:ea typeface="굴림"/>
              <a:cs typeface="굴림"/>
            </a:endParaRPr>
          </a:p>
          <a:p>
            <a:pPr algn="just">
              <a:lnSpc>
                <a:spcPct val="80000"/>
              </a:lnSpc>
            </a:pPr>
            <a:r>
              <a:rPr lang="en-US" altLang="ko-KR" sz="1600" b="1" smtClean="0">
                <a:ea typeface="굴림"/>
                <a:cs typeface="굴림"/>
              </a:rPr>
              <a:t>What can you do if you need help ?</a:t>
            </a:r>
            <a:r>
              <a:rPr lang="en-US" altLang="ko-KR" sz="1600" smtClean="0">
                <a:ea typeface="굴림"/>
                <a:cs typeface="굴림"/>
              </a:rPr>
              <a:t> </a:t>
            </a:r>
          </a:p>
          <a:p>
            <a:pPr lvl="1" algn="just">
              <a:lnSpc>
                <a:spcPct val="80000"/>
              </a:lnSpc>
            </a:pPr>
            <a:r>
              <a:rPr lang="en-US" altLang="ko-KR" sz="1600" smtClean="0">
                <a:ea typeface="굴림"/>
                <a:cs typeface="굴림"/>
              </a:rPr>
              <a:t>Please contact the Rapporteur, Jean-Manuel Canet, the Associate Rapporteur, Takafumi Hashitani, or the Chief Editor, Takeshi Origuchi</a:t>
            </a:r>
          </a:p>
          <a:p>
            <a:pPr lvl="1" algn="just">
              <a:lnSpc>
                <a:spcPct val="80000"/>
              </a:lnSpc>
            </a:pPr>
            <a:endParaRPr lang="en-US" altLang="ko-KR" sz="1600" smtClean="0">
              <a:ea typeface="굴림"/>
              <a:cs typeface="굴림"/>
            </a:endParaRPr>
          </a:p>
          <a:p>
            <a:pPr algn="just">
              <a:lnSpc>
                <a:spcPct val="80000"/>
              </a:lnSpc>
            </a:pPr>
            <a:endParaRPr lang="fr-FR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 descr="50 %"/>
          <p:cNvSpPr>
            <a:spLocks noChangeArrowheads="1"/>
          </p:cNvSpPr>
          <p:nvPr/>
        </p:nvSpPr>
        <p:spPr bwMode="auto">
          <a:xfrm>
            <a:off x="1187450" y="1125538"/>
            <a:ext cx="6408738" cy="503237"/>
          </a:xfrm>
          <a:prstGeom prst="rect">
            <a:avLst/>
          </a:prstGeom>
          <a:pattFill prst="pct50">
            <a:fgClr>
              <a:srgbClr val="66FF33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125538"/>
            <a:ext cx="8229600" cy="815975"/>
          </a:xfrm>
        </p:spPr>
        <p:txBody>
          <a:bodyPr/>
          <a:lstStyle/>
          <a:p>
            <a:r>
              <a:rPr lang="fr-FR" sz="2400" smtClean="0"/>
              <a:t>Environmental impact of ICT in organisations</a:t>
            </a:r>
            <a:br>
              <a:rPr lang="fr-FR" sz="2400" smtClean="0"/>
            </a:br>
            <a:endParaRPr lang="fr-FR" sz="2400" smtClean="0"/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552700"/>
            <a:ext cx="8004175" cy="38290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fr-FR" sz="2000" smtClean="0"/>
              <a:t>Agreement to focus on</a:t>
            </a:r>
            <a:r>
              <a:rPr lang="en-GB" altLang="ko-KR" sz="2000" smtClean="0">
                <a:ea typeface="굴림"/>
                <a:cs typeface="굴림"/>
              </a:rPr>
              <a:t> </a:t>
            </a:r>
            <a:r>
              <a:rPr lang="en-GB" altLang="ko-KR" sz="2000" b="1" smtClean="0">
                <a:ea typeface="굴림"/>
                <a:cs typeface="굴림"/>
              </a:rPr>
              <a:t>energy</a:t>
            </a:r>
            <a:r>
              <a:rPr lang="en-GB" altLang="ko-KR" sz="2000" smtClean="0">
                <a:ea typeface="굴림"/>
                <a:cs typeface="굴림"/>
              </a:rPr>
              <a:t> and </a:t>
            </a:r>
            <a:r>
              <a:rPr lang="en-GB" altLang="ko-KR" sz="2000" b="1" smtClean="0">
                <a:ea typeface="굴림"/>
                <a:cs typeface="굴림"/>
              </a:rPr>
              <a:t>GHG emission impacts</a:t>
            </a:r>
          </a:p>
          <a:p>
            <a:pPr algn="just">
              <a:lnSpc>
                <a:spcPct val="80000"/>
              </a:lnSpc>
            </a:pPr>
            <a:endParaRPr lang="en-GB" altLang="ko-KR" sz="2000" b="1" smtClean="0">
              <a:ea typeface="굴림"/>
              <a:cs typeface="굴림"/>
            </a:endParaRPr>
          </a:p>
          <a:p>
            <a:pPr algn="just">
              <a:lnSpc>
                <a:spcPct val="80000"/>
              </a:lnSpc>
            </a:pPr>
            <a:r>
              <a:rPr lang="fr-FR" altLang="ja-JP" sz="2000" smtClean="0">
                <a:cs typeface="ＭＳ Ｐゴシック"/>
              </a:rPr>
              <a:t>Agreement to </a:t>
            </a:r>
            <a:r>
              <a:rPr lang="en-GB" altLang="ja-JP" sz="2000" smtClean="0">
                <a:cs typeface="ＭＳ Ｐゴシック"/>
              </a:rPr>
              <a:t>establish the recommendation in compliance with </a:t>
            </a:r>
            <a:r>
              <a:rPr lang="en-GB" altLang="ja-JP" sz="2000" b="1" smtClean="0">
                <a:cs typeface="ＭＳ Ｐゴシック"/>
              </a:rPr>
              <a:t>ISO 14064-1 </a:t>
            </a:r>
            <a:r>
              <a:rPr lang="en-GB" altLang="ja-JP" sz="2000" smtClean="0">
                <a:cs typeface="ＭＳ Ｐゴシック"/>
              </a:rPr>
              <a:t>principles, including 3 scopes, and future ISO 14069</a:t>
            </a:r>
          </a:p>
          <a:p>
            <a:pPr algn="just">
              <a:lnSpc>
                <a:spcPct val="80000"/>
              </a:lnSpc>
            </a:pPr>
            <a:endParaRPr lang="en-GB" altLang="ja-JP" sz="2000" smtClean="0">
              <a:cs typeface="ＭＳ Ｐゴシック"/>
            </a:endParaRPr>
          </a:p>
          <a:p>
            <a:pPr algn="just">
              <a:lnSpc>
                <a:spcPct val="80000"/>
              </a:lnSpc>
            </a:pPr>
            <a:r>
              <a:rPr lang="en-GB" altLang="ja-JP" sz="2000" smtClean="0">
                <a:cs typeface="ＭＳ Ｐゴシック"/>
              </a:rPr>
              <a:t>Consent expected on September 28, 2011 in Seoul</a:t>
            </a:r>
          </a:p>
          <a:p>
            <a:pPr algn="just">
              <a:lnSpc>
                <a:spcPct val="80000"/>
              </a:lnSpc>
            </a:pPr>
            <a:r>
              <a:rPr lang="en-GB" altLang="ja-JP" sz="2000" b="1" smtClean="0">
                <a:cs typeface="ＭＳ Ｐゴシック"/>
              </a:rPr>
              <a:t>Detailed presentation to be given by Gilbert Buty, Alcatel-Lucent</a:t>
            </a:r>
            <a:r>
              <a:rPr lang="fr-FR" altLang="ja-JP" sz="4000" b="1" smtClean="0">
                <a:cs typeface="ＭＳ Ｐゴシック"/>
              </a:rPr>
              <a:t> </a:t>
            </a:r>
            <a:endParaRPr lang="en-GB" altLang="ko-KR" sz="2800" b="1" smtClean="0">
              <a:ea typeface="굴림"/>
              <a:cs typeface="굴림"/>
            </a:endParaRPr>
          </a:p>
          <a:p>
            <a:pPr algn="just">
              <a:lnSpc>
                <a:spcPct val="80000"/>
              </a:lnSpc>
            </a:pPr>
            <a:endParaRPr lang="fr-FR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</TotalTime>
  <Words>678</Words>
  <Application>Microsoft Office PowerPoint</Application>
  <PresentationFormat>Affichage à l'écran 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Modèle de conception</vt:lpstr>
      </vt:variant>
      <vt:variant>
        <vt:i4>10</vt:i4>
      </vt:variant>
      <vt:variant>
        <vt:lpstr>Titres des diapositives</vt:lpstr>
      </vt:variant>
      <vt:variant>
        <vt:i4>12</vt:i4>
      </vt:variant>
    </vt:vector>
  </HeadingPairs>
  <TitlesOfParts>
    <vt:vector size="26" baseType="lpstr">
      <vt:lpstr>Calibri</vt:lpstr>
      <vt:lpstr>Arial</vt:lpstr>
      <vt:lpstr>굴림</vt:lpstr>
      <vt:lpstr>ＭＳ Ｐゴシック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 Methodologies for assessment  of environmental impacts of ICT  ITU-T Study Group “Environment and Climate Change” </vt:lpstr>
      <vt:lpstr>Co-operations include on methodologies :</vt:lpstr>
      <vt:lpstr>Question on methodologies :  6 recommendations under preparation</vt:lpstr>
      <vt:lpstr>Environmental aspects of ICT</vt:lpstr>
      <vt:lpstr>Environmental impact of ICT goods, networks and services What is it ? What is it for ?</vt:lpstr>
      <vt:lpstr>Environmental impact of ICT goods, networks and services Part I : What are the steps to follow ?</vt:lpstr>
      <vt:lpstr>Environmental impact of ICT goods, networks and services Part II : What are the steps to follow ?</vt:lpstr>
      <vt:lpstr>Environmental impact of ICT goods, networks and services Practical tips</vt:lpstr>
      <vt:lpstr>Environmental impact of ICT in organisations </vt:lpstr>
      <vt:lpstr>Diapositive 10</vt:lpstr>
      <vt:lpstr>Annex</vt:lpstr>
      <vt:lpstr>L.1400 : overview and general principles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Tony Graziano</dc:creator>
  <cp:lastModifiedBy>Canet Jean Manuel</cp:lastModifiedBy>
  <cp:revision>258</cp:revision>
  <dcterms:created xsi:type="dcterms:W3CDTF">2010-02-22T13:48:15Z</dcterms:created>
  <dcterms:modified xsi:type="dcterms:W3CDTF">2011-09-05T07:13:37Z</dcterms:modified>
</cp:coreProperties>
</file>