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2"/>
    <p:sldId id="553" r:id="rId3"/>
    <p:sldId id="554" r:id="rId4"/>
    <p:sldId id="555" r:id="rId5"/>
    <p:sldId id="480" r:id="rId6"/>
    <p:sldId id="485" r:id="rId7"/>
    <p:sldId id="486" r:id="rId8"/>
    <p:sldId id="487" r:id="rId9"/>
    <p:sldId id="488" r:id="rId10"/>
    <p:sldId id="489" r:id="rId11"/>
    <p:sldId id="561" r:id="rId12"/>
    <p:sldId id="500" r:id="rId13"/>
    <p:sldId id="556" r:id="rId14"/>
    <p:sldId id="559" r:id="rId15"/>
    <p:sldId id="558" r:id="rId16"/>
    <p:sldId id="499" r:id="rId17"/>
    <p:sldId id="562" r:id="rId18"/>
    <p:sldId id="502" r:id="rId19"/>
    <p:sldId id="563" r:id="rId20"/>
  </p:sldIdLst>
  <p:sldSz cx="9144000" cy="6858000" type="screen4x3"/>
  <p:notesSz cx="6735763" cy="8848725"/>
  <p:embeddedFontLst>
    <p:embeddedFont>
      <p:font typeface="Math C" pitchFamily="2" charset="2"/>
      <p:regular r:id="rId23"/>
    </p:embeddedFont>
    <p:embeddedFont>
      <p:font typeface="Monotype Sorts" pitchFamily="2" charset="2"/>
      <p:regular r:id="rId24"/>
    </p:embeddedFont>
    <p:embeddedFont>
      <p:font typeface="Brush Script" pitchFamily="66" charset="0"/>
      <p:regular r:id="rId25"/>
    </p:embeddedFont>
    <p:embeddedFont>
      <p:font typeface="Dom Casual" pitchFamily="2" charset="0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D9FF"/>
    <a:srgbClr val="19BDFF"/>
    <a:srgbClr val="0000CC"/>
    <a:srgbClr val="6699FF"/>
    <a:srgbClr val="CCECFF"/>
    <a:srgbClr val="777777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7" autoAdjust="0"/>
  </p:normalViewPr>
  <p:slideViewPr>
    <p:cSldViewPr>
      <p:cViewPr varScale="1">
        <p:scale>
          <a:sx n="64" d="100"/>
          <a:sy n="64" d="100"/>
        </p:scale>
        <p:origin x="-7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554" y="-72"/>
      </p:cViewPr>
      <p:guideLst>
        <p:guide orient="horz" pos="27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GB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GB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04225"/>
            <a:ext cx="29194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GB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7964488"/>
            <a:ext cx="29194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r>
              <a:rPr lang="en-GB"/>
              <a:t>Page </a:t>
            </a:r>
            <a:fld id="{C161458F-F473-4020-B6BF-47767AA89B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57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GB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63575"/>
            <a:ext cx="4421187" cy="3316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202113"/>
            <a:ext cx="4938713" cy="39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04225"/>
            <a:ext cx="29194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GB"/>
              <a:t>©John Larmouth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17900" y="8185150"/>
            <a:ext cx="29178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7" tIns="45624" rIns="91247" bIns="4562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BD14CE42-1CBE-447D-8456-2991D0282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485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dirty="0"/>
              <a:t>©John Larmouth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F3F33-A325-4F51-8C98-8FD593E608D4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593725"/>
            <a:ext cx="4425950" cy="3319463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13748-361C-443E-A75A-7107E31EC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A615F-4AAC-4BD4-93C0-FFE931E5C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3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09E2F-8936-4D16-9208-63805D143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F5409-A33D-4FE9-BC21-649D05A64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BD75E-065A-449E-8C05-108C37BC1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240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9A95-6725-4CEB-A134-39083B74F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3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F8CE-6319-4A4C-AB30-C0A3070D1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F2115-2B14-4B85-9696-E1AF4FB9C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CBF5A-96B9-4417-990E-945F13512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77915-616F-4F46-A81B-785D429B4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E3396-C5BF-4537-87E4-171BF0719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2400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th C" pitchFamily="2" charset="2"/>
              </a:rPr>
              <a:t>  Click to edit Master text styles</a:t>
            </a:r>
          </a:p>
          <a:p>
            <a:pPr lvl="1"/>
            <a:r>
              <a:rPr lang="en-US" smtClean="0">
                <a:sym typeface="Math C" pitchFamily="2" charset="2"/>
              </a:rPr>
              <a:t>Second level</a:t>
            </a:r>
          </a:p>
          <a:p>
            <a:pPr lvl="2"/>
            <a:r>
              <a:rPr lang="en-US" smtClean="0">
                <a:sym typeface="Math C" pitchFamily="2" charset="2"/>
              </a:rPr>
              <a:t>Third level</a:t>
            </a:r>
          </a:p>
          <a:p>
            <a:pPr lvl="3"/>
            <a:r>
              <a:rPr lang="en-US" smtClean="0">
                <a:sym typeface="Math C" pitchFamily="2" charset="2"/>
              </a:rPr>
              <a:t>Fourth level</a:t>
            </a:r>
          </a:p>
          <a:p>
            <a:pPr lvl="4"/>
            <a:r>
              <a:rPr lang="en-US" smtClean="0">
                <a:sym typeface="Math C" pitchFamily="2" charset="2"/>
              </a:rPr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BDA318-CEBC-454E-884E-3E064CDC657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67" name="Picture 43" descr="C:\Oldjlp\ASN.1 Web tutorials\ITU-T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9620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Dom Casual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pitchFamily="2" charset="2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Math C" pitchFamily="2" charset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 b="1">
          <a:solidFill>
            <a:srgbClr val="0000CC"/>
          </a:solidFill>
          <a:latin typeface="+mn-lt"/>
          <a:sym typeface="Math C" pitchFamily="2" charset="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sym typeface="Math C" pitchFamily="2" charset="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sym typeface="Math C" pitchFamily="2" charset="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sym typeface="Math C" pitchFamily="2" charset="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sym typeface="Math C" pitchFamily="2" charset="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sym typeface="Math C" pitchFamily="2" charset="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sym typeface="Math C" pitchFamily="2" charset="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sym typeface="Math C" pitchFamily="2" charset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d-info.com/get/1.3.6.1.6.3.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img008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3733800"/>
          </a:xfrm>
        </p:spPr>
        <p:txBody>
          <a:bodyPr/>
          <a:lstStyle/>
          <a:p>
            <a:r>
              <a:rPr lang="en-GB" sz="5400" dirty="0" smtClean="0"/>
              <a:t>Putting the “</a:t>
            </a:r>
            <a:r>
              <a:rPr lang="en-GB" sz="5400" dirty="0"/>
              <a:t>T</a:t>
            </a:r>
            <a:r>
              <a:rPr lang="en-GB" sz="5400" dirty="0" smtClean="0"/>
              <a:t>ele” into “</a:t>
            </a:r>
            <a:r>
              <a:rPr lang="en-GB" sz="5400" dirty="0" smtClean="0"/>
              <a:t>Telebiometrics”</a:t>
            </a:r>
            <a:r>
              <a:rPr lang="en-GB" sz="5400" dirty="0"/>
              <a:t/>
            </a:r>
            <a:br>
              <a:rPr lang="en-GB" sz="5400" dirty="0"/>
            </a:br>
            <a:endParaRPr lang="en-GB" sz="4000" dirty="0"/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364088" y="228600"/>
            <a:ext cx="3551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latin typeface="Dom Casual" pitchFamily="2" charset="0"/>
              </a:rPr>
              <a:t>John Larmouth</a:t>
            </a:r>
            <a:br>
              <a:rPr lang="en-GB" dirty="0">
                <a:latin typeface="Dom Casual" pitchFamily="2" charset="0"/>
              </a:rPr>
            </a:br>
            <a:r>
              <a:rPr lang="en-GB" dirty="0" smtClean="0">
                <a:latin typeface="Dom Casual" pitchFamily="2" charset="0"/>
              </a:rPr>
              <a:t>ASN.1 Rapporteur (SG 17 Q.12)</a:t>
            </a:r>
            <a:endParaRPr lang="en-GB" dirty="0"/>
          </a:p>
          <a:p>
            <a:pPr algn="r">
              <a:spcBef>
                <a:spcPct val="50000"/>
              </a:spcBef>
            </a:pPr>
            <a:r>
              <a:rPr lang="en-GB" sz="1600" b="1" dirty="0" smtClean="0"/>
              <a:t>j.larmouth@btinternet.com</a:t>
            </a:r>
            <a:endParaRPr lang="en-GB" dirty="0"/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2699792" y="5943600"/>
            <a:ext cx="6291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" pitchFamily="66" charset="0"/>
              </a:rPr>
              <a:t>Radioactivity safety and security workshop</a:t>
            </a:r>
            <a:endParaRPr lang="en-GB" sz="2800" i="1" dirty="0">
              <a:solidFill>
                <a:srgbClr val="66FF33"/>
              </a:solidFill>
              <a:latin typeface="Brush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 smtClean="0"/>
              <a:t>Critical actors (2)</a:t>
            </a:r>
            <a:endParaRPr lang="en-GB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458200" cy="5112568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ISO/IEC JTC 1/SC</a:t>
            </a:r>
            <a:r>
              <a:rPr lang="en-GB" sz="3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37 – No “tele” except joint work with SG 17 on the Biometric Interworking Protocol (BIP) – X.1083</a:t>
            </a:r>
          </a:p>
          <a:p>
            <a:r>
              <a:rPr lang="en-GB" dirty="0" smtClean="0"/>
              <a:t>IEC TC 25 and ISO TC 12 – work jointly on the 80000 series, producing either IEC or ISO Standards (mainly to support SI Units)</a:t>
            </a:r>
          </a:p>
          <a:p>
            <a:r>
              <a:rPr lang="en-GB" dirty="0" smtClean="0"/>
              <a:t>Parts of 80000 produce twin text with the X.1000 series in ITU-T, but with the “tele” element added by SG 17 Q.9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31812" name="Line 4"/>
          <p:cNvSpPr>
            <a:spLocks noChangeShapeType="1"/>
          </p:cNvSpPr>
          <p:nvPr/>
        </p:nvSpPr>
        <p:spPr bwMode="auto">
          <a:xfrm>
            <a:off x="685800" y="1124744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 7 International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5328592"/>
          </a:xfrm>
        </p:spPr>
        <p:txBody>
          <a:bodyPr/>
          <a:lstStyle/>
          <a:p>
            <a:r>
              <a:rPr lang="en-GB" dirty="0" smtClean="0"/>
              <a:t>It would</a:t>
            </a:r>
            <a:r>
              <a:rPr lang="en-GB" baseline="0" dirty="0" smtClean="0"/>
              <a:t> be wrong not to mention HL7 (formally International HL7 </a:t>
            </a:r>
            <a:r>
              <a:rPr lang="en-GB" baseline="0" dirty="0" err="1" smtClean="0"/>
              <a:t>Inc</a:t>
            </a:r>
            <a:r>
              <a:rPr lang="en-GB" baseline="0" dirty="0" smtClean="0"/>
              <a:t>);</a:t>
            </a:r>
            <a:r>
              <a:rPr lang="en-GB" dirty="0" smtClean="0"/>
              <a:t>  the HL7 stands for Health Level 7 (meaning level 7 – application layer of OSI) </a:t>
            </a:r>
            <a:endParaRPr lang="en-GB" baseline="0" dirty="0" smtClean="0"/>
          </a:p>
          <a:p>
            <a:r>
              <a:rPr lang="en-GB" baseline="0" dirty="0" smtClean="0"/>
              <a:t>They play no part in Q.9 work, but have an immense tree of over 40,000 ASN.1 Object Identifiers for formats and other things in the tele</a:t>
            </a:r>
            <a:r>
              <a:rPr lang="en-GB" dirty="0"/>
              <a:t>-</a:t>
            </a:r>
            <a:r>
              <a:rPr lang="en-GB" baseline="0" dirty="0" smtClean="0"/>
              <a:t>health area.</a:t>
            </a:r>
          </a:p>
          <a:p>
            <a:r>
              <a:rPr lang="en-GB" dirty="0" smtClean="0"/>
              <a:t>See 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HL7 </a:t>
            </a:r>
            <a:r>
              <a:rPr lang="en-US" dirty="0" smtClean="0">
                <a:effectLst/>
              </a:rPr>
              <a:t>root – 2.16.840.1.113883 – and</a:t>
            </a:r>
            <a:br>
              <a:rPr lang="en-US" dirty="0" smtClean="0">
                <a:effectLst/>
              </a:rPr>
            </a:br>
            <a:r>
              <a:rPr lang="en-GB" u="sng" dirty="0" smtClean="0">
                <a:effectLst/>
                <a:hlinkClick r:id="rId2"/>
              </a:rPr>
              <a:t>http</a:t>
            </a:r>
            <a:r>
              <a:rPr lang="en-GB" u="sng" dirty="0">
                <a:effectLst/>
                <a:hlinkClick r:id="rId2"/>
              </a:rPr>
              <a:t>://www.oid-info.com/get/1.3.6.1.6.3.13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2048" y="1124744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brief introduction to X.1081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5800" y="1124744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8062664" cy="4536504"/>
          </a:xfrm>
        </p:spPr>
        <p:txBody>
          <a:bodyPr/>
          <a:lstStyle/>
          <a:p>
            <a:r>
              <a:rPr lang="en-GB" dirty="0" smtClean="0"/>
              <a:t>Concerned with a multi-modal model of the interactions between the human </a:t>
            </a:r>
            <a:r>
              <a:rPr lang="en-GB" dirty="0"/>
              <a:t>b</a:t>
            </a:r>
            <a:r>
              <a:rPr lang="en-GB" dirty="0" smtClean="0"/>
              <a:t>ody and its environment</a:t>
            </a:r>
          </a:p>
          <a:p>
            <a:r>
              <a:rPr lang="en-GB" dirty="0" smtClean="0"/>
              <a:t>What does the human body detect?  What can be detected about it?</a:t>
            </a:r>
          </a:p>
          <a:p>
            <a:r>
              <a:rPr lang="en-GB" dirty="0" smtClean="0"/>
              <a:t>Video in/out, audio in/out, tango in/out, chemo in/out, radio in/out (the subject of this workshop), </a:t>
            </a:r>
            <a:r>
              <a:rPr lang="en-GB" dirty="0" err="1" smtClean="0"/>
              <a:t>calor</a:t>
            </a:r>
            <a:r>
              <a:rPr lang="en-GB" baseline="0" dirty="0" smtClean="0"/>
              <a:t> in/out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X.1081 icon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040" y="1268760"/>
            <a:ext cx="8276456" cy="5112568"/>
          </a:xfrm>
        </p:spPr>
        <p:txBody>
          <a:bodyPr/>
          <a:lstStyle/>
          <a:p>
            <a:r>
              <a:rPr lang="en-GB" dirty="0" smtClean="0"/>
              <a:t>Based on the Leonardo portrayal of “The</a:t>
            </a:r>
            <a:r>
              <a:rPr lang="en-GB" baseline="0" dirty="0" smtClean="0"/>
              <a:t> perfect man”</a:t>
            </a:r>
          </a:p>
          <a:p>
            <a:r>
              <a:rPr lang="en-GB" dirty="0" smtClean="0"/>
              <a:t>The idea is of a one metre sphere around the perfect (naked) man and the interactions that occur across that sphere</a:t>
            </a:r>
          </a:p>
          <a:p>
            <a:r>
              <a:rPr lang="en-GB" dirty="0" smtClean="0"/>
              <a:t>Leonardo’s drawing was on the frontispiece of the early drafts of X.1081, but later moved to the body, and later interesting features were air-brushed out for publication (some have cried “Vandalism”!)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60040" y="126876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two drawings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60040" y="126876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53315" name="Picture 3" descr="C:\A2 Completed work  - to be reviewed and perhaps moved\Focus Article Work\Historical\LEONAR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40509" cy="38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60435"/>
              </p:ext>
            </p:extLst>
          </p:nvPr>
        </p:nvGraphicFramePr>
        <p:xfrm>
          <a:off x="4788024" y="2242955"/>
          <a:ext cx="4355976" cy="387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27" r:id="rId4" imgW="2743200" imgH="2362200" progId="CorelDRAW.Graphic.12">
                  <p:embed/>
                </p:oleObj>
              </mc:Choice>
              <mc:Fallback>
                <p:oleObj r:id="rId4" imgW="2743200" imgH="236220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242955"/>
                        <a:ext cx="4355976" cy="387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1628800"/>
            <a:ext cx="296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Da Vinci drawing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162880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X.1081 published version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Perfect Woman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88840"/>
            <a:ext cx="6934200" cy="3561184"/>
          </a:xfrm>
        </p:spPr>
        <p:txBody>
          <a:bodyPr/>
          <a:lstStyle/>
          <a:p>
            <a:r>
              <a:rPr lang="en-GB" dirty="0" smtClean="0"/>
              <a:t>Today we have to be careful about sex equality</a:t>
            </a:r>
          </a:p>
          <a:p>
            <a:r>
              <a:rPr lang="en-GB" dirty="0" smtClean="0"/>
              <a:t>So Q.9 has developed an equivalent drawing</a:t>
            </a:r>
            <a:r>
              <a:rPr lang="en-GB" baseline="0" dirty="0" smtClean="0"/>
              <a:t> of “The Perfect Woman”</a:t>
            </a:r>
          </a:p>
          <a:p>
            <a:r>
              <a:rPr lang="en-GB" dirty="0" smtClean="0"/>
              <a:t>But I cannot show that in mixed company!</a:t>
            </a:r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60040" y="126876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1143000"/>
          </a:xfrm>
        </p:spPr>
        <p:txBody>
          <a:bodyPr/>
          <a:lstStyle/>
          <a:p>
            <a:r>
              <a:rPr lang="en-GB" dirty="0" smtClean="0"/>
              <a:t>Whither</a:t>
            </a:r>
            <a:r>
              <a:rPr lang="en-GB" baseline="0" dirty="0" smtClean="0"/>
              <a:t> telehealth standardisation? (1)</a:t>
            </a:r>
            <a:endParaRPr lang="en-GB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71600"/>
            <a:ext cx="8604448" cy="4876800"/>
          </a:xfrm>
        </p:spPr>
        <p:txBody>
          <a:bodyPr/>
          <a:lstStyle/>
          <a:p>
            <a:r>
              <a:rPr lang="en-GB" dirty="0" smtClean="0"/>
              <a:t>Overlapping terms (e-health, e-medicine, tele-medicine, etc.)</a:t>
            </a:r>
          </a:p>
          <a:p>
            <a:r>
              <a:rPr lang="en-GB" dirty="0" smtClean="0"/>
              <a:t>Nuclear (and Tsunami) is related</a:t>
            </a:r>
            <a:r>
              <a:rPr lang="en-GB" baseline="0" dirty="0" smtClean="0"/>
              <a:t> to the ASN.1-based Common Alerting Protocol (</a:t>
            </a:r>
            <a:r>
              <a:rPr lang="en-GB" dirty="0" smtClean="0"/>
              <a:t>see also </a:t>
            </a:r>
            <a:r>
              <a:rPr lang="en-GB" dirty="0" smtClean="0">
                <a:effectLst/>
              </a:rPr>
              <a:t>WMO/TD </a:t>
            </a:r>
            <a:r>
              <a:rPr lang="en-GB" dirty="0">
                <a:effectLst/>
              </a:rPr>
              <a:t>No. 1556, R</a:t>
            </a:r>
            <a:r>
              <a:rPr lang="en-GB" i="1" dirty="0">
                <a:effectLst/>
              </a:rPr>
              <a:t>egistering WMO alerting </a:t>
            </a:r>
            <a:r>
              <a:rPr lang="en-GB" i="1" dirty="0" smtClean="0">
                <a:effectLst/>
              </a:rPr>
              <a:t>identifiers</a:t>
            </a:r>
            <a:r>
              <a:rPr lang="en-GB" dirty="0" smtClean="0">
                <a:effectLst/>
              </a:rPr>
              <a:t>)</a:t>
            </a:r>
            <a:endParaRPr lang="en-GB" i="1" dirty="0" smtClean="0">
              <a:effectLst/>
            </a:endParaRPr>
          </a:p>
          <a:p>
            <a:r>
              <a:rPr lang="en-GB" i="0" dirty="0" smtClean="0">
                <a:effectLst/>
              </a:rPr>
              <a:t>But</a:t>
            </a:r>
            <a:r>
              <a:rPr lang="en-GB" i="0" baseline="0" dirty="0" smtClean="0">
                <a:effectLst/>
              </a:rPr>
              <a:t> many other types of alert and accidents</a:t>
            </a:r>
            <a:r>
              <a:rPr lang="en-GB" i="0" dirty="0" smtClean="0">
                <a:effectLst/>
              </a:rPr>
              <a:t> </a:t>
            </a:r>
            <a:r>
              <a:rPr lang="en-GB" i="0" baseline="0" dirty="0" smtClean="0">
                <a:effectLst/>
              </a:rPr>
              <a:t>need to be supported by telemedicine</a:t>
            </a:r>
            <a:r>
              <a:rPr lang="en-GB" i="0" dirty="0" smtClean="0">
                <a:effectLst/>
              </a:rPr>
              <a:t> work, not just nuclear or Tsunamis</a:t>
            </a:r>
          </a:p>
        </p:txBody>
      </p:sp>
      <p:sp>
        <p:nvSpPr>
          <p:cNvPr id="642052" name="Line 4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1143000"/>
          </a:xfrm>
        </p:spPr>
        <p:txBody>
          <a:bodyPr/>
          <a:lstStyle/>
          <a:p>
            <a:r>
              <a:rPr lang="en-GB" dirty="0" smtClean="0"/>
              <a:t>Whither</a:t>
            </a:r>
            <a:r>
              <a:rPr lang="en-GB" baseline="0" dirty="0" smtClean="0"/>
              <a:t> telehealth standardisation? (2)</a:t>
            </a:r>
            <a:endParaRPr lang="en-GB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52" y="1371600"/>
            <a:ext cx="8861648" cy="4876800"/>
          </a:xfrm>
        </p:spPr>
        <p:txBody>
          <a:bodyPr/>
          <a:lstStyle/>
          <a:p>
            <a:r>
              <a:rPr lang="en-GB" dirty="0" smtClean="0"/>
              <a:t>Providing</a:t>
            </a:r>
            <a:r>
              <a:rPr lang="en-GB" baseline="0" dirty="0" smtClean="0"/>
              <a:t> telemedicine support to paramedics going</a:t>
            </a:r>
            <a:r>
              <a:rPr lang="en-GB" dirty="0" smtClean="0"/>
              <a:t> to an old p</a:t>
            </a:r>
            <a:r>
              <a:rPr lang="en-GB" baseline="0" dirty="0" smtClean="0"/>
              <a:t>eoples home, or car accident</a:t>
            </a:r>
            <a:endParaRPr lang="en-GB" dirty="0" smtClean="0"/>
          </a:p>
          <a:p>
            <a:r>
              <a:rPr lang="en-GB" i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Persuading</a:t>
            </a:r>
            <a:r>
              <a:rPr lang="en-GB" i="0" baseline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equipment manufacturers to adopt standardized protocols and models (most of which do not exist yet) for telemedicine to enable competition in its provision</a:t>
            </a:r>
            <a:endParaRPr lang="en-GB" i="1" dirty="0" smtClean="0">
              <a:effectLst/>
            </a:endParaRPr>
          </a:p>
          <a:p>
            <a:r>
              <a:rPr lang="en-GB" i="0" dirty="0" smtClean="0">
                <a:effectLst/>
              </a:rPr>
              <a:t>Provide a robust security, safety and legal standardization framework to enable deployment in practice</a:t>
            </a:r>
          </a:p>
        </p:txBody>
      </p:sp>
      <p:sp>
        <p:nvSpPr>
          <p:cNvPr id="642052" name="Line 4"/>
          <p:cNvSpPr>
            <a:spLocks noChangeShapeType="1"/>
          </p:cNvSpPr>
          <p:nvPr/>
        </p:nvSpPr>
        <p:spPr bwMode="auto">
          <a:xfrm>
            <a:off x="685800" y="126876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to finish – another Oli cartoon (1)</a:t>
            </a:r>
            <a:endParaRPr lang="en-GB" dirty="0"/>
          </a:p>
        </p:txBody>
      </p:sp>
      <p:sp>
        <p:nvSpPr>
          <p:cNvPr id="645124" name="Line 4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54338" name="Picture 2" descr="C:\A2 Completed work  - to be reviewed and perhaps moved\Oli Cartoons\teleheal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8" y="1484784"/>
            <a:ext cx="8512915" cy="52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985"/>
            <a:ext cx="7772400" cy="828328"/>
          </a:xfrm>
        </p:spPr>
        <p:txBody>
          <a:bodyPr/>
          <a:lstStyle/>
          <a:p>
            <a:r>
              <a:rPr lang="en-GB" dirty="0" smtClean="0"/>
              <a:t>Time to finish – another Oli cartoon (2)</a:t>
            </a:r>
            <a:endParaRPr lang="en-GB" dirty="0"/>
          </a:p>
        </p:txBody>
      </p:sp>
      <p:sp>
        <p:nvSpPr>
          <p:cNvPr id="645124" name="Line 4"/>
          <p:cNvSpPr>
            <a:spLocks noChangeShapeType="1"/>
          </p:cNvSpPr>
          <p:nvPr/>
        </p:nvSpPr>
        <p:spPr bwMode="auto">
          <a:xfrm>
            <a:off x="685800" y="90872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55362" name="Picture 2" descr="telemedicine_img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1" y="985427"/>
            <a:ext cx="4665551" cy="58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6096" y="1916832"/>
            <a:ext cx="3600400" cy="3497560"/>
          </a:xfrm>
        </p:spPr>
        <p:txBody>
          <a:bodyPr/>
          <a:lstStyle/>
          <a:p>
            <a:r>
              <a:rPr lang="en-GB" dirty="0" smtClean="0"/>
              <a:t>It went wrong!</a:t>
            </a:r>
          </a:p>
          <a:p>
            <a:endParaRPr lang="en-GB" dirty="0" smtClean="0"/>
          </a:p>
          <a:p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Bye all, I will let you get down to the serious business of the workshop!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200" dirty="0" smtClean="0"/>
              <a:t>			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400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FF0000"/>
                </a:solidFill>
              </a:rPr>
              <a:t>Please</a:t>
            </a:r>
            <a:r>
              <a:rPr lang="en-GB" sz="4400" baseline="0" dirty="0" smtClean="0">
                <a:solidFill>
                  <a:srgbClr val="FF0000"/>
                </a:solidFill>
              </a:rPr>
              <a:t> don’t go to sleep</a:t>
            </a:r>
            <a:br>
              <a:rPr lang="en-GB" sz="4400" baseline="0" dirty="0" smtClean="0">
                <a:solidFill>
                  <a:srgbClr val="FF0000"/>
                </a:solidFill>
              </a:rPr>
            </a:br>
            <a:r>
              <a:rPr lang="en-GB" sz="4400" baseline="0" dirty="0" smtClean="0">
                <a:solidFill>
                  <a:srgbClr val="FF0000"/>
                </a:solidFill>
              </a:rPr>
              <a:t>This is a little boring history!</a:t>
            </a:r>
            <a:r>
              <a:rPr lang="en-GB" sz="4400" dirty="0" smtClean="0">
                <a:solidFill>
                  <a:srgbClr val="FF0000"/>
                </a:solidFill>
              </a:rPr>
              <a:t> (Part 1)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4953000"/>
          </a:xfrm>
        </p:spPr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the beginning there was biometrics</a:t>
            </a:r>
          </a:p>
          <a:p>
            <a:r>
              <a:rPr lang="en-GB" dirty="0" smtClean="0"/>
              <a:t>With </a:t>
            </a:r>
            <a:r>
              <a:rPr lang="en-GB" dirty="0" smtClean="0"/>
              <a:t>safety </a:t>
            </a:r>
            <a:r>
              <a:rPr lang="en-GB" dirty="0" smtClean="0"/>
              <a:t>and </a:t>
            </a:r>
            <a:r>
              <a:rPr lang="en-GB" dirty="0" smtClean="0"/>
              <a:t>security </a:t>
            </a:r>
            <a:r>
              <a:rPr lang="en-GB" dirty="0" smtClean="0"/>
              <a:t>concerns</a:t>
            </a:r>
          </a:p>
          <a:p>
            <a:r>
              <a:rPr lang="en-GB" dirty="0" smtClean="0"/>
              <a:t>And</a:t>
            </a:r>
            <a:r>
              <a:rPr lang="en-GB" baseline="0" dirty="0" smtClean="0"/>
              <a:t> SI Units and all that</a:t>
            </a:r>
          </a:p>
          <a:p>
            <a:r>
              <a:rPr lang="en-GB" dirty="0" smtClean="0"/>
              <a:t>Then there was begat the Telebiomteric Multi-Modal Model (X.1081) featuring Leonardo da Vinci’s “The Perfect Man”</a:t>
            </a:r>
          </a:p>
        </p:txBody>
      </p:sp>
      <p:sp>
        <p:nvSpPr>
          <p:cNvPr id="618501" name="Line 5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5" name="Picture 7" descr="img0084.jpg"/>
          <p:cNvPicPr preferRelativeResize="0"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-2890" r="11005" b="5284"/>
          <a:stretch>
            <a:fillRect/>
          </a:stretch>
        </p:blipFill>
        <p:spPr>
          <a:xfrm>
            <a:off x="6804248" y="5098997"/>
            <a:ext cx="2141537" cy="15843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FF0000"/>
                </a:solidFill>
              </a:rPr>
              <a:t>Please</a:t>
            </a:r>
            <a:r>
              <a:rPr lang="en-GB" sz="4400" baseline="0" dirty="0" smtClean="0">
                <a:solidFill>
                  <a:srgbClr val="FF0000"/>
                </a:solidFill>
              </a:rPr>
              <a:t> don’t go to sleep</a:t>
            </a:r>
            <a:br>
              <a:rPr lang="en-GB" sz="4400" baseline="0" dirty="0" smtClean="0">
                <a:solidFill>
                  <a:srgbClr val="FF0000"/>
                </a:solidFill>
              </a:rPr>
            </a:br>
            <a:r>
              <a:rPr lang="en-GB" sz="4400" baseline="0" dirty="0" smtClean="0">
                <a:solidFill>
                  <a:srgbClr val="FF0000"/>
                </a:solidFill>
              </a:rPr>
              <a:t>This is a little boring history!</a:t>
            </a:r>
            <a:r>
              <a:rPr lang="en-GB" sz="4400" dirty="0" smtClean="0">
                <a:solidFill>
                  <a:srgbClr val="FF0000"/>
                </a:solidFill>
              </a:rPr>
              <a:t> (Part 2)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5181600"/>
          </a:xfrm>
        </p:spPr>
        <p:txBody>
          <a:bodyPr/>
          <a:lstStyle/>
          <a:p>
            <a:r>
              <a:rPr lang="en-US" dirty="0" smtClean="0"/>
              <a:t>Then ASN.1 (ITU-T) OIDs came in</a:t>
            </a:r>
            <a:endParaRPr lang="en-GB" baseline="0" dirty="0" smtClean="0"/>
          </a:p>
          <a:p>
            <a:r>
              <a:rPr lang="en-US" dirty="0" smtClean="0"/>
              <a:t>Providing OIDs for messages in the Telebiometric Multi-modal </a:t>
            </a:r>
            <a:r>
              <a:rPr lang="en-US" dirty="0" smtClean="0"/>
              <a:t>Model</a:t>
            </a:r>
            <a:endParaRPr lang="en-GB" dirty="0" smtClean="0"/>
          </a:p>
          <a:p>
            <a:r>
              <a:rPr lang="en-GB" dirty="0" smtClean="0"/>
              <a:t>And</a:t>
            </a:r>
            <a:r>
              <a:rPr lang="en-GB" dirty="0"/>
              <a:t> </a:t>
            </a:r>
            <a:r>
              <a:rPr lang="en-GB" dirty="0" smtClean="0"/>
              <a:t>providing OIDs for all the Quantities and Units that might be needed in messages</a:t>
            </a:r>
          </a:p>
          <a:p>
            <a:pPr rtl="0" eaLnBrk="0" fontAlgn="base" hangingPunct="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Math C" pitchFamily="2" charset="2"/>
              </a:rPr>
              <a:t>Then</a:t>
            </a:r>
            <a:r>
              <a:rPr lang="en-US" sz="3200" b="1" baseline="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Math C" pitchFamily="2" charset="2"/>
              </a:rPr>
              <a:t> serious attempts in ITU-T (SG 17 Q.9) were made to add ASN.1 specifications for messages for telehealth (putting the “tele” into “biometrics”)</a:t>
            </a:r>
            <a:endParaRPr lang="en-GB" sz="3200" dirty="0">
              <a:effectLst/>
            </a:endParaRPr>
          </a:p>
        </p:txBody>
      </p:sp>
      <p:sp>
        <p:nvSpPr>
          <p:cNvPr id="618501" name="Line 5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FF0000"/>
                </a:solidFill>
              </a:rPr>
              <a:t>Please</a:t>
            </a:r>
            <a:r>
              <a:rPr lang="en-GB" sz="4400" baseline="0" dirty="0" smtClean="0">
                <a:solidFill>
                  <a:srgbClr val="FF0000"/>
                </a:solidFill>
              </a:rPr>
              <a:t> don’t go to sleep</a:t>
            </a:r>
            <a:br>
              <a:rPr lang="en-GB" sz="4400" baseline="0" dirty="0" smtClean="0">
                <a:solidFill>
                  <a:srgbClr val="FF0000"/>
                </a:solidFill>
              </a:rPr>
            </a:br>
            <a:r>
              <a:rPr lang="en-GB" sz="4400" baseline="0" dirty="0" smtClean="0">
                <a:solidFill>
                  <a:srgbClr val="FF0000"/>
                </a:solidFill>
              </a:rPr>
              <a:t>This is a little boring history!</a:t>
            </a:r>
            <a:r>
              <a:rPr lang="en-GB" sz="4400" dirty="0" smtClean="0">
                <a:solidFill>
                  <a:srgbClr val="FF0000"/>
                </a:solidFill>
              </a:rPr>
              <a:t> (Part 3)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495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And</a:t>
            </a:r>
            <a:r>
              <a:rPr lang="en-US" baseline="0" dirty="0" smtClean="0"/>
              <a:t> so we get to where we are today:</a:t>
            </a:r>
          </a:p>
          <a:p>
            <a:pPr lvl="1"/>
            <a:r>
              <a:rPr lang="en-US" dirty="0" smtClean="0"/>
              <a:t>Serious</a:t>
            </a:r>
            <a:r>
              <a:rPr lang="en-US" baseline="0" dirty="0" smtClean="0"/>
              <a:t> efforts led by ITU-T </a:t>
            </a:r>
            <a:r>
              <a:rPr lang="en-US" baseline="0" dirty="0" smtClean="0"/>
              <a:t>SG 17 Q.9 to </a:t>
            </a:r>
            <a:r>
              <a:rPr lang="en-US" baseline="0" dirty="0" smtClean="0"/>
              <a:t>standardize telecommunications protocols related to telemedicine and e-health.</a:t>
            </a:r>
          </a:p>
          <a:p>
            <a:pPr lvl="1"/>
            <a:r>
              <a:rPr lang="en-US" baseline="0" dirty="0" smtClean="0"/>
              <a:t>Concern by SG 17 (the lead ITU-T Study Group on </a:t>
            </a:r>
            <a:r>
              <a:rPr lang="en-US" baseline="0" dirty="0" smtClean="0"/>
              <a:t>security)</a:t>
            </a:r>
            <a:r>
              <a:rPr lang="en-US" dirty="0" smtClean="0"/>
              <a:t> </a:t>
            </a:r>
            <a:r>
              <a:rPr lang="en-US" baseline="0" dirty="0" smtClean="0"/>
              <a:t>that</a:t>
            </a:r>
            <a:r>
              <a:rPr lang="en-US" dirty="0" smtClean="0"/>
              <a:t> </a:t>
            </a:r>
            <a:r>
              <a:rPr lang="en-US" baseline="0" dirty="0" smtClean="0"/>
              <a:t>necessary </a:t>
            </a:r>
            <a:r>
              <a:rPr lang="en-US" baseline="0" dirty="0" smtClean="0"/>
              <a:t>security features are included in such protocols.</a:t>
            </a:r>
            <a:endParaRPr lang="en-GB" dirty="0" smtClean="0"/>
          </a:p>
          <a:p>
            <a:pPr lvl="1"/>
            <a:r>
              <a:rPr lang="en-US" dirty="0" smtClean="0"/>
              <a:t>This summit/workshop</a:t>
            </a:r>
            <a:r>
              <a:rPr lang="en-US" baseline="0" dirty="0" smtClean="0"/>
              <a:t> to coordinate and progress this area, particularly related to </a:t>
            </a:r>
            <a:r>
              <a:rPr lang="en-US" baseline="0" dirty="0" smtClean="0"/>
              <a:t>nuclear-medicine teleconsultation</a:t>
            </a:r>
          </a:p>
        </p:txBody>
      </p:sp>
      <p:sp>
        <p:nvSpPr>
          <p:cNvPr id="618501" name="Line 5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2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44352"/>
          </a:xfrm>
        </p:spPr>
        <p:txBody>
          <a:bodyPr/>
          <a:lstStyle/>
          <a:p>
            <a:r>
              <a:rPr lang="en-GB" dirty="0" smtClean="0"/>
              <a:t>Critical</a:t>
            </a:r>
            <a:r>
              <a:rPr lang="en-GB" baseline="0" dirty="0" smtClean="0"/>
              <a:t> actors (1)</a:t>
            </a:r>
            <a:endParaRPr lang="en-GB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08523"/>
            <a:ext cx="8928992" cy="4340696"/>
          </a:xfrm>
        </p:spPr>
        <p:txBody>
          <a:bodyPr/>
          <a:lstStyle/>
          <a:p>
            <a:r>
              <a:rPr lang="en-GB" dirty="0" smtClean="0"/>
              <a:t>ISO/IEC JTC 1 SC 37</a:t>
            </a:r>
          </a:p>
          <a:p>
            <a:r>
              <a:rPr lang="en-GB" dirty="0" smtClean="0"/>
              <a:t>Pure biometrics standardization (no “tele”)</a:t>
            </a:r>
            <a:endParaRPr lang="en-GB" dirty="0" smtClean="0"/>
          </a:p>
          <a:p>
            <a:r>
              <a:rPr lang="en-GB" dirty="0" smtClean="0"/>
              <a:t>Biometrics started over a hundred years ago with  literally measuring the relative sizes of arms and legs</a:t>
            </a:r>
            <a:endParaRPr lang="en-GB" dirty="0" smtClean="0"/>
          </a:p>
          <a:p>
            <a:r>
              <a:rPr lang="en-GB" dirty="0" smtClean="0"/>
              <a:t>SC 37 is mainly concerned with formats to support biometric identification</a:t>
            </a:r>
            <a:endParaRPr lang="en-GB" dirty="0" smtClean="0"/>
          </a:p>
          <a:p>
            <a:r>
              <a:rPr lang="en-GB" dirty="0" smtClean="0"/>
              <a:t>Finger-print, iris, face, vein, DNA, signature </a:t>
            </a:r>
            <a:r>
              <a:rPr lang="en-GB" dirty="0" err="1" smtClean="0"/>
              <a:t>etc</a:t>
            </a:r>
            <a:endParaRPr lang="en-GB" dirty="0" smtClean="0"/>
          </a:p>
        </p:txBody>
      </p:sp>
      <p:sp>
        <p:nvSpPr>
          <p:cNvPr id="622596" name="Line 4"/>
          <p:cNvSpPr>
            <a:spLocks noChangeShapeType="1"/>
          </p:cNvSpPr>
          <p:nvPr/>
        </p:nvSpPr>
        <p:spPr bwMode="auto">
          <a:xfrm>
            <a:off x="685800" y="1196752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Illustrations</a:t>
            </a:r>
            <a:endParaRPr lang="en-GB" dirty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5" y="1664143"/>
            <a:ext cx="10953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8821"/>
            <a:ext cx="2171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08765"/>
            <a:ext cx="13525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82" y="1866525"/>
            <a:ext cx="15049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61140"/>
            <a:ext cx="13716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09120"/>
            <a:ext cx="21431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275" name="Picture 11" descr="p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66" y="4076814"/>
            <a:ext cx="152558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27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52" y="4213785"/>
            <a:ext cx="2239940" cy="189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</a:t>
            </a:r>
            <a:r>
              <a:rPr lang="en-GB" baseline="0" dirty="0" smtClean="0"/>
              <a:t> this moves us on to our first cartoon</a:t>
            </a:r>
            <a:endParaRPr lang="en-GB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8278688" cy="4752528"/>
          </a:xfrm>
        </p:spPr>
        <p:txBody>
          <a:bodyPr/>
          <a:lstStyle/>
          <a:p>
            <a:r>
              <a:rPr lang="en-GB" sz="2800" dirty="0" smtClean="0"/>
              <a:t>Artist Oli Morning</a:t>
            </a:r>
          </a:p>
          <a:p>
            <a:r>
              <a:rPr lang="en-GB" sz="2800" dirty="0" smtClean="0"/>
              <a:t>The first very light-hearted</a:t>
            </a:r>
            <a:r>
              <a:rPr lang="en-GB" sz="2800" baseline="0" dirty="0" smtClean="0"/>
              <a:t> </a:t>
            </a:r>
            <a:r>
              <a:rPr lang="en-GB" sz="2800" dirty="0" smtClean="0"/>
              <a:t>illustration of safety</a:t>
            </a:r>
            <a:r>
              <a:rPr lang="en-GB" sz="2800" baseline="0" dirty="0" smtClean="0"/>
              <a:t> and security issues in biometrics</a:t>
            </a:r>
          </a:p>
          <a:p>
            <a:r>
              <a:rPr lang="en-GB" sz="2800" dirty="0" smtClean="0"/>
              <a:t>I hope none of you had this problem going through airport immigration this week!</a:t>
            </a:r>
            <a:endParaRPr lang="en-GB" sz="2800" baseline="0" dirty="0" smtClean="0"/>
          </a:p>
          <a:p>
            <a:r>
              <a:rPr lang="en-GB" sz="2800" baseline="0" dirty="0" smtClean="0"/>
              <a:t>But the text on the notice board is accurate, for those of you that can read it!</a:t>
            </a:r>
          </a:p>
          <a:p>
            <a:r>
              <a:rPr lang="en-GB" sz="2800" dirty="0" smtClean="0"/>
              <a:t>The cartoon quotes 80000-14, but this is twin text with X.1081 “</a:t>
            </a:r>
            <a:r>
              <a:rPr lang="en-GB" sz="2800" i="1" dirty="0" smtClean="0"/>
              <a:t>A framework for the specification of security and safety aspects of biometrics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628740" name="Line 4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Illustrating X.1081!</a:t>
            </a:r>
            <a:endParaRPr lang="en-GB" dirty="0"/>
          </a:p>
        </p:txBody>
      </p:sp>
      <p:sp>
        <p:nvSpPr>
          <p:cNvPr id="629764" name="Line 4"/>
          <p:cNvSpPr>
            <a:spLocks noChangeShapeType="1"/>
          </p:cNvSpPr>
          <p:nvPr/>
        </p:nvSpPr>
        <p:spPr bwMode="auto">
          <a:xfrm>
            <a:off x="685800" y="1196752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5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44" y="1193308"/>
            <a:ext cx="4677496" cy="56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interesting</a:t>
            </a:r>
            <a:r>
              <a:rPr lang="en-GB" baseline="0" dirty="0" smtClean="0"/>
              <a:t> aside</a:t>
            </a:r>
            <a:endParaRPr lang="en-GB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467600" cy="4248472"/>
          </a:xfrm>
        </p:spPr>
        <p:txBody>
          <a:bodyPr/>
          <a:lstStyle/>
          <a:p>
            <a:r>
              <a:rPr lang="en-GB" dirty="0" smtClean="0"/>
              <a:t> SG</a:t>
            </a:r>
            <a:r>
              <a:rPr lang="en-GB" baseline="0" dirty="0" smtClean="0"/>
              <a:t> 17 is the lead Study Group on security</a:t>
            </a:r>
            <a:endParaRPr lang="en-GB" dirty="0"/>
          </a:p>
          <a:p>
            <a:r>
              <a:rPr lang="en-GB" dirty="0" smtClean="0"/>
              <a:t>But</a:t>
            </a:r>
            <a:r>
              <a:rPr lang="en-GB" baseline="0" dirty="0" smtClean="0"/>
              <a:t> when we talk about security and safety, the two words are often translated into the same word in French</a:t>
            </a:r>
            <a:endParaRPr lang="en-GB" dirty="0"/>
          </a:p>
          <a:p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X.1081</a:t>
            </a:r>
            <a:r>
              <a:rPr lang="en-GB" sz="3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gives a clear definition of the two words to clarify their meaning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0788" name="Line 4"/>
          <p:cNvSpPr>
            <a:spLocks noChangeShapeType="1"/>
          </p:cNvSpPr>
          <p:nvPr/>
        </p:nvSpPr>
        <p:spPr bwMode="auto">
          <a:xfrm>
            <a:off x="685800" y="13716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Blank Presentation">
      <a:majorFont>
        <a:latin typeface="Dom Casu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6164</TotalTime>
  <Words>891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Math C</vt:lpstr>
      <vt:lpstr>Monotype Sorts</vt:lpstr>
      <vt:lpstr>Times New Roman</vt:lpstr>
      <vt:lpstr>Brush Script</vt:lpstr>
      <vt:lpstr>Dom Casual</vt:lpstr>
      <vt:lpstr>Blank Presentation</vt:lpstr>
      <vt:lpstr>CorelDRAW.Graphic.12</vt:lpstr>
      <vt:lpstr>Putting the “Tele” into “Telebiometrics” </vt:lpstr>
      <vt:lpstr>Please don’t go to sleep This is a little boring history! (Part 1)</vt:lpstr>
      <vt:lpstr>Please don’t go to sleep This is a little boring history! (Part 2)</vt:lpstr>
      <vt:lpstr>Please don’t go to sleep This is a little boring history! (Part 3)</vt:lpstr>
      <vt:lpstr>Critical actors (1)</vt:lpstr>
      <vt:lpstr>Illustrations</vt:lpstr>
      <vt:lpstr>But this moves us on to our first cartoon</vt:lpstr>
      <vt:lpstr>Illustrating X.1081!</vt:lpstr>
      <vt:lpstr>An interesting aside</vt:lpstr>
      <vt:lpstr>Critical actors (2)</vt:lpstr>
      <vt:lpstr>HL 7 International</vt:lpstr>
      <vt:lpstr>A brief introduction to X.1081</vt:lpstr>
      <vt:lpstr>The X.1081 icon</vt:lpstr>
      <vt:lpstr>The two drawings</vt:lpstr>
      <vt:lpstr>The Perfect Woman</vt:lpstr>
      <vt:lpstr>Whither telehealth standardisation? (1)</vt:lpstr>
      <vt:lpstr>Whither telehealth standardisation? (2)</vt:lpstr>
      <vt:lpstr>Time to finish – another Oli cartoon (1)</vt:lpstr>
      <vt:lpstr>Time to finish – another Oli cartoon (2)</vt:lpstr>
    </vt:vector>
  </TitlesOfParts>
  <Company>University of Salford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-  ASN.1 in context</dc:title>
  <dc:creator>John larmouth</dc:creator>
  <cp:lastModifiedBy>John Larmouth</cp:lastModifiedBy>
  <cp:revision>149</cp:revision>
  <cp:lastPrinted>2000-04-19T12:51:17Z</cp:lastPrinted>
  <dcterms:created xsi:type="dcterms:W3CDTF">2000-04-03T19:05:13Z</dcterms:created>
  <dcterms:modified xsi:type="dcterms:W3CDTF">2011-08-26T15:01:23Z</dcterms:modified>
</cp:coreProperties>
</file>