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1.xml" ContentType="application/vnd.openxmlformats-officedocument.presentationml.notesSlide+xml"/>
  <Override PartName="/ppt/charts/chart6.xml" ContentType="application/vnd.openxmlformats-officedocument.drawingml.chart+xml"/>
  <Override PartName="/ppt/notesSlides/notesSlide2.xml" ContentType="application/vnd.openxmlformats-officedocument.presentationml.notesSlide+xml"/>
  <Override PartName="/ppt/charts/chart7.xml" ContentType="application/vnd.openxmlformats-officedocument.drawingml.chart+xml"/>
  <Override PartName="/ppt/notesSlides/notesSlide3.xml" ContentType="application/vnd.openxmlformats-officedocument.presentationml.notesSlide+xml"/>
  <Override PartName="/ppt/charts/chart8.xml" ContentType="application/vnd.openxmlformats-officedocument.drawingml.chart+xml"/>
  <Override PartName="/ppt/notesSlides/notesSlide4.xml" ContentType="application/vnd.openxmlformats-officedocument.presentationml.notesSlide+xml"/>
  <Override PartName="/ppt/charts/chart9.xml" ContentType="application/vnd.openxmlformats-officedocument.drawingml.chart+xml"/>
  <Override PartName="/ppt/notesSlides/notesSlide5.xml" ContentType="application/vnd.openxmlformats-officedocument.presentationml.notesSlide+xml"/>
  <Override PartName="/ppt/charts/chart10.xml" ContentType="application/vnd.openxmlformats-officedocument.drawingml.chart+xml"/>
  <Override PartName="/ppt/notesSlides/notesSlide6.xml" ContentType="application/vnd.openxmlformats-officedocument.presentationml.notesSlide+xml"/>
  <Override PartName="/ppt/charts/chart11.xml" ContentType="application/vnd.openxmlformats-officedocument.drawingml.chart+xml"/>
  <Override PartName="/ppt/notesSlides/notesSlide7.xml" ContentType="application/vnd.openxmlformats-officedocument.presentationml.notesSlide+xml"/>
  <Override PartName="/ppt/charts/chart12.xml" ContentType="application/vnd.openxmlformats-officedocument.drawingml.chart+xml"/>
  <Override PartName="/ppt/notesSlides/notesSlide8.xml" ContentType="application/vnd.openxmlformats-officedocument.presentationml.notesSlide+xml"/>
  <Override PartName="/ppt/charts/chart13.xml" ContentType="application/vnd.openxmlformats-officedocument.drawingml.chart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9"/>
  </p:notesMasterIdLst>
  <p:sldIdLst>
    <p:sldId id="256" r:id="rId5"/>
    <p:sldId id="258" r:id="rId6"/>
    <p:sldId id="260" r:id="rId7"/>
    <p:sldId id="262" r:id="rId8"/>
    <p:sldId id="264" r:id="rId9"/>
    <p:sldId id="266" r:id="rId10"/>
    <p:sldId id="268" r:id="rId11"/>
    <p:sldId id="270" r:id="rId12"/>
    <p:sldId id="272" r:id="rId13"/>
    <p:sldId id="273" r:id="rId14"/>
    <p:sldId id="275" r:id="rId15"/>
    <p:sldId id="277" r:id="rId16"/>
    <p:sldId id="279" r:id="rId17"/>
    <p:sldId id="281" r:id="rId18"/>
  </p:sldIdLst>
  <p:sldSz cx="9144000" cy="5143500" type="screen16x9"/>
  <p:notesSz cx="6858000" cy="9144000"/>
  <p:defaultTextStyle/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4759EED-E3A2-DE55-C996-9957212F2499}" name="BARKHOVICH, Mariia" initials="BM" userId="S::mariia.barkhovich@itu.int::98bed2d7-6661-4514-947e-7ef490debf60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0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D7A8C42-FF12-4BEB-8BF3-3BBE68A08F06}" v="9" dt="2025-04-22T09:10:44.24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9636" autoAdjust="0"/>
  </p:normalViewPr>
  <p:slideViewPr>
    <p:cSldViewPr snapToGrid="0">
      <p:cViewPr varScale="1">
        <p:scale>
          <a:sx n="162" d="100"/>
          <a:sy n="162" d="100"/>
        </p:scale>
        <p:origin x="144" y="3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2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1"/>
  <c:style val="2"/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 </c:v>
                </c:pt>
              </c:strCache>
            </c:strRef>
          </c:tx>
          <c:spPr>
            <a:solidFill>
              <a:srgbClr val="F9BE00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rgbClr val="F9BE00"/>
              </a:soli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1-17BD-3647-B32C-548A07739FD4}"/>
              </c:ext>
            </c:extLst>
          </c:dPt>
          <c:dPt>
            <c:idx val="1"/>
            <c:invertIfNegative val="0"/>
            <c:bubble3D val="0"/>
            <c:spPr>
              <a:solidFill>
                <a:srgbClr val="507CB6"/>
              </a:soli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3-17BD-3647-B32C-548A07739FD4}"/>
              </c:ext>
            </c:extLst>
          </c:dPt>
          <c:dPt>
            <c:idx val="2"/>
            <c:invertIfNegative val="0"/>
            <c:bubble3D val="0"/>
            <c:spPr>
              <a:solidFill>
                <a:srgbClr val="00BF6F"/>
              </a:soli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5-17BD-3647-B32C-548A07739FD4}"/>
              </c:ext>
            </c:extLst>
          </c:dPt>
          <c:dLbls>
            <c:numFmt formatCode="0.0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 b="1" i="0">
                    <a:solidFill>
                      <a:srgbClr val="7F7F7F"/>
                    </a:solidFill>
                    <a:latin typeface="Avenir Nxt2 W1G Demi" panose="020B0503020202020204" pitchFamily="34" charset="0"/>
                  </a:defRPr>
                </a:pPr>
                <a:endParaRPr lang="en-C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Female</c:v>
                </c:pt>
                <c:pt idx="1">
                  <c:v>Male</c:v>
                </c:pt>
                <c:pt idx="2">
                  <c:v>Prefer not to say</c:v>
                </c:pt>
              </c:strCache>
            </c:strRef>
          </c:cat>
          <c:val>
            <c:numRef>
              <c:f>Sheet1!$B$2:$B$4</c:f>
              <c:numCache>
                <c:formatCode>0.00%</c:formatCode>
                <c:ptCount val="3"/>
                <c:pt idx="0">
                  <c:v>0.46150000000000002</c:v>
                </c:pt>
                <c:pt idx="1">
                  <c:v>0.48249999999999998</c:v>
                </c:pt>
                <c:pt idx="2">
                  <c:v>5.5899999999999998E-2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17BD-3647-B32C-548A07739FD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50"/>
        <c:overlap val="100"/>
        <c:axId val="2068027336"/>
        <c:axId val="2113994440"/>
      </c:barChart>
      <c:catAx>
        <c:axId val="2068027336"/>
        <c:scaling>
          <c:orientation val="maxMin"/>
        </c:scaling>
        <c:delete val="0"/>
        <c:axPos val="l"/>
        <c:numFmt formatCode="General" sourceLinked="0"/>
        <c:majorTickMark val="out"/>
        <c:minorTickMark val="none"/>
        <c:tickLblPos val="low"/>
        <c:spPr>
          <a:ln>
            <a:solidFill>
              <a:srgbClr val="7F7F7F"/>
            </a:solidFill>
          </a:ln>
        </c:spPr>
        <c:txPr>
          <a:bodyPr/>
          <a:lstStyle/>
          <a:p>
            <a:pPr>
              <a:defRPr sz="1000" b="1" i="0">
                <a:solidFill>
                  <a:srgbClr val="7F7F7F"/>
                </a:solidFill>
                <a:latin typeface="Avenir Nxt2 W1G Demi" panose="020B0503020202020204" pitchFamily="34" charset="0"/>
              </a:defRPr>
            </a:pPr>
            <a:endParaRPr lang="en-CH"/>
          </a:p>
        </c:txPr>
        <c:crossAx val="2113994440"/>
        <c:crosses val="autoZero"/>
        <c:auto val="1"/>
        <c:lblAlgn val="ctr"/>
        <c:lblOffset val="100"/>
        <c:noMultiLvlLbl val="0"/>
      </c:catAx>
      <c:valAx>
        <c:axId val="2113994440"/>
        <c:scaling>
          <c:orientation val="minMax"/>
          <c:max val="1"/>
          <c:min val="0"/>
        </c:scaling>
        <c:delete val="0"/>
        <c:axPos val="b"/>
        <c:numFmt formatCode="0%" sourceLinked="0"/>
        <c:majorTickMark val="out"/>
        <c:minorTickMark val="none"/>
        <c:tickLblPos val="nextTo"/>
        <c:spPr>
          <a:ln>
            <a:solidFill>
              <a:srgbClr val="7F7F7F"/>
            </a:solidFill>
          </a:ln>
        </c:spPr>
        <c:txPr>
          <a:bodyPr/>
          <a:lstStyle/>
          <a:p>
            <a:pPr>
              <a:defRPr sz="1000" b="0" i="0">
                <a:solidFill>
                  <a:srgbClr val="7F7F7F"/>
                </a:solidFill>
                <a:latin typeface="Avenir Nxt2 W1G" panose="020B0503020202020204" pitchFamily="34" charset="0"/>
              </a:defRPr>
            </a:pPr>
            <a:endParaRPr lang="en-CH"/>
          </a:p>
        </c:txPr>
        <c:crossAx val="2068027336"/>
        <c:crosses val="max"/>
        <c:crossBetween val="between"/>
      </c:valAx>
    </c:plotArea>
    <c:plotVisOnly val="1"/>
    <c:dispBlanksAs val="gap"/>
    <c:showDLblsOverMax val="1"/>
  </c:chart>
  <c:txPr>
    <a:bodyPr/>
    <a:lstStyle/>
    <a:p>
      <a:pPr>
        <a:defRPr sz="1800"/>
      </a:pPr>
      <a:endParaRPr lang="en-CH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1"/>
  <c:style val="2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 </c:v>
                </c:pt>
              </c:strCache>
            </c:strRef>
          </c:tx>
          <c:spPr>
            <a:solidFill>
              <a:srgbClr val="00BF6F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rgbClr val="00BF6F"/>
              </a:soli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1-5432-B143-BB79-FFB184A0D407}"/>
              </c:ext>
            </c:extLst>
          </c:dPt>
          <c:dPt>
            <c:idx val="1"/>
            <c:invertIfNegative val="0"/>
            <c:bubble3D val="0"/>
            <c:spPr>
              <a:solidFill>
                <a:srgbClr val="507CB6"/>
              </a:soli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3-5432-B143-BB79-FFB184A0D407}"/>
              </c:ext>
            </c:extLst>
          </c:dPt>
          <c:dPt>
            <c:idx val="2"/>
            <c:invertIfNegative val="0"/>
            <c:bubble3D val="0"/>
            <c:spPr>
              <a:solidFill>
                <a:srgbClr val="F9BE00"/>
              </a:soli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5-5432-B143-BB79-FFB184A0D407}"/>
              </c:ext>
            </c:extLst>
          </c:dPt>
          <c:dPt>
            <c:idx val="3"/>
            <c:invertIfNegative val="0"/>
            <c:bubble3D val="0"/>
            <c:spPr>
              <a:solidFill>
                <a:srgbClr val="6BC8CD"/>
              </a:soli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7-5432-B143-BB79-FFB184A0D407}"/>
              </c:ext>
            </c:extLst>
          </c:dPt>
          <c:dPt>
            <c:idx val="4"/>
            <c:invertIfNegative val="0"/>
            <c:bubble3D val="0"/>
            <c:spPr>
              <a:solidFill>
                <a:srgbClr val="FF8B4F"/>
              </a:soli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9-5432-B143-BB79-FFB184A0D407}"/>
              </c:ext>
            </c:extLst>
          </c:dPt>
          <c:dPt>
            <c:idx val="5"/>
            <c:invertIfNegative val="0"/>
            <c:bubble3D val="0"/>
            <c:spPr>
              <a:solidFill>
                <a:srgbClr val="7D5E90"/>
              </a:soli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B-5432-B143-BB79-FFB184A0D407}"/>
              </c:ext>
            </c:extLst>
          </c:dPt>
          <c:dPt>
            <c:idx val="6"/>
            <c:invertIfNegative val="0"/>
            <c:bubble3D val="0"/>
            <c:spPr>
              <a:solidFill>
                <a:srgbClr val="D25F90"/>
              </a:soli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D-5432-B143-BB79-FFB184A0D407}"/>
              </c:ext>
            </c:extLst>
          </c:dPt>
          <c:dPt>
            <c:idx val="7"/>
            <c:invertIfNegative val="0"/>
            <c:bubble3D val="0"/>
            <c:spPr>
              <a:solidFill>
                <a:srgbClr val="C7B879"/>
              </a:soli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F-5432-B143-BB79-FFB184A0D407}"/>
              </c:ext>
            </c:extLst>
          </c:dPt>
          <c:dLbls>
            <c:numFmt formatCode="0.0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 b="0" i="0">
                    <a:solidFill>
                      <a:srgbClr val="7F7F7F"/>
                    </a:solidFill>
                    <a:latin typeface="Avenir Nxt2 W1G" panose="020B0503020202020204" pitchFamily="34" charset="0"/>
                  </a:defRPr>
                </a:pPr>
                <a:endParaRPr lang="en-C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Sheet1!$A$2:$A$9</c:f>
              <c:strCache>
                <c:ptCount val="8"/>
                <c:pt idx="0">
                  <c:v>Launch mentorship programmes for women in standardization activities</c:v>
                </c:pt>
                <c:pt idx="1">
                  <c:v>Provide gender-focused capacity-building sessions (e.g. as part of the Newcomer/Bridging the Standardization Gap training)</c:v>
                </c:pt>
                <c:pt idx="2">
                  <c:v>Provide financial support for women participants</c:v>
                </c:pt>
                <c:pt idx="3">
                  <c:v>Conduct awareness campaigns highlighting the importance of gender balance in ITU-T</c:v>
                </c:pt>
                <c:pt idx="4">
                  <c:v>Organize specific events or sessions within ITU-T to encourage women participation</c:v>
                </c:pt>
                <c:pt idx="5">
                  <c:v>Recognize and celebrate the achievements of women in ITU-T</c:v>
                </c:pt>
                <c:pt idx="6">
                  <c:v>Track and report via gender disaggregated statistics</c:v>
                </c:pt>
                <c:pt idx="7">
                  <c:v>Other (please specify)</c:v>
                </c:pt>
              </c:strCache>
            </c:strRef>
          </c:cat>
          <c:val>
            <c:numRef>
              <c:f>Sheet1!$B$2:$B$9</c:f>
              <c:numCache>
                <c:formatCode>0.00%</c:formatCode>
                <c:ptCount val="8"/>
                <c:pt idx="0">
                  <c:v>0.4556</c:v>
                </c:pt>
                <c:pt idx="1">
                  <c:v>0.42220000000000002</c:v>
                </c:pt>
                <c:pt idx="2">
                  <c:v>0.43330000000000002</c:v>
                </c:pt>
                <c:pt idx="3">
                  <c:v>0.4556</c:v>
                </c:pt>
                <c:pt idx="4">
                  <c:v>0.5111</c:v>
                </c:pt>
                <c:pt idx="5">
                  <c:v>0.4778</c:v>
                </c:pt>
                <c:pt idx="6">
                  <c:v>0.33329999999999999</c:v>
                </c:pt>
                <c:pt idx="7">
                  <c:v>1.11E-2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5432-B143-BB79-FFB184A0D407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50"/>
        <c:overlap val="100"/>
        <c:axId val="2068027336"/>
        <c:axId val="2113994440"/>
      </c:barChart>
      <c:catAx>
        <c:axId val="206802733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low"/>
        <c:spPr>
          <a:ln>
            <a:solidFill>
              <a:srgbClr val="7F7F7F"/>
            </a:solidFill>
          </a:ln>
        </c:spPr>
        <c:txPr>
          <a:bodyPr/>
          <a:lstStyle/>
          <a:p>
            <a:pPr>
              <a:defRPr sz="1000" b="1" i="0">
                <a:solidFill>
                  <a:srgbClr val="7F7F7F"/>
                </a:solidFill>
                <a:latin typeface="Avenir Nxt2 W1G Demi" panose="020B0503020202020204" pitchFamily="34" charset="0"/>
              </a:defRPr>
            </a:pPr>
            <a:endParaRPr lang="en-CH"/>
          </a:p>
        </c:txPr>
        <c:crossAx val="2113994440"/>
        <c:crosses val="autoZero"/>
        <c:auto val="1"/>
        <c:lblAlgn val="ctr"/>
        <c:lblOffset val="100"/>
        <c:noMultiLvlLbl val="0"/>
      </c:catAx>
      <c:valAx>
        <c:axId val="2113994440"/>
        <c:scaling>
          <c:orientation val="minMax"/>
          <c:max val="1"/>
          <c:min val="0"/>
        </c:scaling>
        <c:delete val="0"/>
        <c:axPos val="l"/>
        <c:numFmt formatCode="0%" sourceLinked="0"/>
        <c:majorTickMark val="out"/>
        <c:minorTickMark val="none"/>
        <c:tickLblPos val="nextTo"/>
        <c:spPr>
          <a:ln>
            <a:solidFill>
              <a:srgbClr val="7F7F7F"/>
            </a:solidFill>
          </a:ln>
        </c:spPr>
        <c:txPr>
          <a:bodyPr/>
          <a:lstStyle/>
          <a:p>
            <a:pPr>
              <a:defRPr sz="1000" b="1" i="0">
                <a:solidFill>
                  <a:srgbClr val="7F7F7F"/>
                </a:solidFill>
                <a:latin typeface="Avenir Nxt2 W1G Demi" panose="020B0503020202020204" pitchFamily="34" charset="0"/>
              </a:defRPr>
            </a:pPr>
            <a:endParaRPr lang="en-CH"/>
          </a:p>
        </c:txPr>
        <c:crossAx val="2068027336"/>
        <c:crosses val="autoZero"/>
        <c:crossBetween val="between"/>
      </c:valAx>
    </c:plotArea>
    <c:plotVisOnly val="1"/>
    <c:dispBlanksAs val="gap"/>
    <c:showDLblsOverMax val="1"/>
  </c:chart>
  <c:txPr>
    <a:bodyPr/>
    <a:lstStyle/>
    <a:p>
      <a:pPr>
        <a:defRPr sz="1800"/>
      </a:pPr>
      <a:endParaRPr lang="en-CH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1"/>
  <c:style val="2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 </c:v>
                </c:pt>
              </c:strCache>
            </c:strRef>
          </c:tx>
          <c:spPr>
            <a:solidFill>
              <a:srgbClr val="00BF6F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rgbClr val="00BF6F"/>
              </a:soli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1-2ED3-8A4B-9FF4-65A1FC960DCF}"/>
              </c:ext>
            </c:extLst>
          </c:dPt>
          <c:dPt>
            <c:idx val="1"/>
            <c:invertIfNegative val="0"/>
            <c:bubble3D val="0"/>
            <c:spPr>
              <a:solidFill>
                <a:srgbClr val="507CB6"/>
              </a:soli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3-2ED3-8A4B-9FF4-65A1FC960DCF}"/>
              </c:ext>
            </c:extLst>
          </c:dPt>
          <c:dPt>
            <c:idx val="2"/>
            <c:invertIfNegative val="0"/>
            <c:bubble3D val="0"/>
            <c:spPr>
              <a:solidFill>
                <a:srgbClr val="F9BE00"/>
              </a:soli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5-2ED3-8A4B-9FF4-65A1FC960DCF}"/>
              </c:ext>
            </c:extLst>
          </c:dPt>
          <c:dPt>
            <c:idx val="3"/>
            <c:invertIfNegative val="0"/>
            <c:bubble3D val="0"/>
            <c:spPr>
              <a:solidFill>
                <a:srgbClr val="6BC8CD"/>
              </a:soli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7-2ED3-8A4B-9FF4-65A1FC960DCF}"/>
              </c:ext>
            </c:extLst>
          </c:dPt>
          <c:dPt>
            <c:idx val="4"/>
            <c:invertIfNegative val="0"/>
            <c:bubble3D val="0"/>
            <c:spPr>
              <a:solidFill>
                <a:srgbClr val="FF8B4F"/>
              </a:soli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9-2ED3-8A4B-9FF4-65A1FC960DCF}"/>
              </c:ext>
            </c:extLst>
          </c:dPt>
          <c:dPt>
            <c:idx val="5"/>
            <c:invertIfNegative val="0"/>
            <c:bubble3D val="0"/>
            <c:spPr>
              <a:solidFill>
                <a:srgbClr val="7D5E90"/>
              </a:soli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B-2ED3-8A4B-9FF4-65A1FC960DCF}"/>
              </c:ext>
            </c:extLst>
          </c:dPt>
          <c:dPt>
            <c:idx val="6"/>
            <c:invertIfNegative val="0"/>
            <c:bubble3D val="0"/>
            <c:spPr>
              <a:solidFill>
                <a:srgbClr val="D25F90"/>
              </a:soli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D-2ED3-8A4B-9FF4-65A1FC960DCF}"/>
              </c:ext>
            </c:extLst>
          </c:dPt>
          <c:dLbls>
            <c:numFmt formatCode="0.0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 b="0" i="0">
                    <a:solidFill>
                      <a:srgbClr val="7F7F7F"/>
                    </a:solidFill>
                    <a:latin typeface="Avenir Nxt2 W1G" panose="020B0503020202020204" pitchFamily="34" charset="0"/>
                  </a:defRPr>
                </a:pPr>
                <a:endParaRPr lang="en-C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Sheet1!$A$2:$A$8</c:f>
              <c:strCache>
                <c:ptCount val="7"/>
                <c:pt idx="0">
                  <c:v>Establish gender, inclusion and diversity policies or targets for ITU-T participation</c:v>
                </c:pt>
                <c:pt idx="1">
                  <c:v>Provide training programmes to equip women with skills relevant to ITU-T activities</c:v>
                </c:pt>
                <c:pt idx="2">
                  <c:v>Allocate budgets to support women's participation in ITU-T events</c:v>
                </c:pt>
                <c:pt idx="3">
                  <c:v>Ensure equal opportunities for selection of ITU-T representatives</c:v>
                </c:pt>
                <c:pt idx="4">
                  <c:v>Raise staff awareness of the impact of women representation in ITU-T</c:v>
                </c:pt>
                <c:pt idx="5">
                  <c:v>Collaborate with ITU-T programmes and initiatives to increase women participation</c:v>
                </c:pt>
                <c:pt idx="6">
                  <c:v>Other (please specify)</c:v>
                </c:pt>
              </c:strCache>
            </c:strRef>
          </c:cat>
          <c:val>
            <c:numRef>
              <c:f>Sheet1!$B$2:$B$8</c:f>
              <c:numCache>
                <c:formatCode>0.00%</c:formatCode>
                <c:ptCount val="7"/>
                <c:pt idx="0">
                  <c:v>0.40450000000000003</c:v>
                </c:pt>
                <c:pt idx="1">
                  <c:v>0.57299999999999995</c:v>
                </c:pt>
                <c:pt idx="2">
                  <c:v>0.44940000000000002</c:v>
                </c:pt>
                <c:pt idx="3">
                  <c:v>0.56179999999999997</c:v>
                </c:pt>
                <c:pt idx="4">
                  <c:v>0.35959999999999998</c:v>
                </c:pt>
                <c:pt idx="5">
                  <c:v>0.38200000000000001</c:v>
                </c:pt>
                <c:pt idx="6">
                  <c:v>2.2499999999999999E-2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2ED3-8A4B-9FF4-65A1FC960DCF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50"/>
        <c:overlap val="100"/>
        <c:axId val="2068027336"/>
        <c:axId val="2113994440"/>
      </c:barChart>
      <c:catAx>
        <c:axId val="206802733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low"/>
        <c:spPr>
          <a:ln>
            <a:solidFill>
              <a:srgbClr val="7F7F7F"/>
            </a:solidFill>
          </a:ln>
        </c:spPr>
        <c:txPr>
          <a:bodyPr/>
          <a:lstStyle/>
          <a:p>
            <a:pPr>
              <a:defRPr sz="900" b="1" i="0">
                <a:solidFill>
                  <a:srgbClr val="7F7F7F"/>
                </a:solidFill>
                <a:latin typeface="Avenir Nxt2 W1G Demi" panose="020B0503020202020204" pitchFamily="34" charset="0"/>
              </a:defRPr>
            </a:pPr>
            <a:endParaRPr lang="en-CH"/>
          </a:p>
        </c:txPr>
        <c:crossAx val="2113994440"/>
        <c:crosses val="autoZero"/>
        <c:auto val="1"/>
        <c:lblAlgn val="ctr"/>
        <c:lblOffset val="100"/>
        <c:noMultiLvlLbl val="0"/>
      </c:catAx>
      <c:valAx>
        <c:axId val="2113994440"/>
        <c:scaling>
          <c:orientation val="minMax"/>
          <c:max val="1"/>
          <c:min val="0"/>
        </c:scaling>
        <c:delete val="0"/>
        <c:axPos val="l"/>
        <c:numFmt formatCode="0%" sourceLinked="0"/>
        <c:majorTickMark val="out"/>
        <c:minorTickMark val="none"/>
        <c:tickLblPos val="nextTo"/>
        <c:spPr>
          <a:ln>
            <a:solidFill>
              <a:srgbClr val="7F7F7F"/>
            </a:solidFill>
          </a:ln>
        </c:spPr>
        <c:txPr>
          <a:bodyPr/>
          <a:lstStyle/>
          <a:p>
            <a:pPr>
              <a:defRPr sz="1000" b="1" i="0">
                <a:solidFill>
                  <a:srgbClr val="7F7F7F"/>
                </a:solidFill>
                <a:latin typeface="Avenir Nxt2 W1G Demi" panose="020B0503020202020204" pitchFamily="34" charset="0"/>
              </a:defRPr>
            </a:pPr>
            <a:endParaRPr lang="en-CH"/>
          </a:p>
        </c:txPr>
        <c:crossAx val="2068027336"/>
        <c:crosses val="autoZero"/>
        <c:crossBetween val="between"/>
      </c:valAx>
    </c:plotArea>
    <c:plotVisOnly val="1"/>
    <c:dispBlanksAs val="gap"/>
    <c:showDLblsOverMax val="1"/>
  </c:chart>
  <c:txPr>
    <a:bodyPr/>
    <a:lstStyle/>
    <a:p>
      <a:pPr>
        <a:defRPr sz="1800"/>
      </a:pPr>
      <a:endParaRPr lang="en-CH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1"/>
  <c:style val="2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 </c:v>
                </c:pt>
              </c:strCache>
            </c:strRef>
          </c:tx>
          <c:spPr>
            <a:solidFill>
              <a:srgbClr val="00BF6F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rgbClr val="00BF6F"/>
              </a:soli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1-A3F8-1D41-8250-3FDD401D7190}"/>
              </c:ext>
            </c:extLst>
          </c:dPt>
          <c:dPt>
            <c:idx val="1"/>
            <c:invertIfNegative val="0"/>
            <c:bubble3D val="0"/>
            <c:spPr>
              <a:solidFill>
                <a:srgbClr val="507CB6"/>
              </a:soli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3-A3F8-1D41-8250-3FDD401D7190}"/>
              </c:ext>
            </c:extLst>
          </c:dPt>
          <c:dPt>
            <c:idx val="2"/>
            <c:invertIfNegative val="0"/>
            <c:bubble3D val="0"/>
            <c:spPr>
              <a:solidFill>
                <a:srgbClr val="F9BE00"/>
              </a:soli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5-A3F8-1D41-8250-3FDD401D7190}"/>
              </c:ext>
            </c:extLst>
          </c:dPt>
          <c:dPt>
            <c:idx val="3"/>
            <c:invertIfNegative val="0"/>
            <c:bubble3D val="0"/>
            <c:spPr>
              <a:solidFill>
                <a:srgbClr val="6BC8CD"/>
              </a:soli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7-A3F8-1D41-8250-3FDD401D7190}"/>
              </c:ext>
            </c:extLst>
          </c:dPt>
          <c:dPt>
            <c:idx val="4"/>
            <c:invertIfNegative val="0"/>
            <c:bubble3D val="0"/>
            <c:spPr>
              <a:solidFill>
                <a:srgbClr val="FF8B4F"/>
              </a:soli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9-A3F8-1D41-8250-3FDD401D7190}"/>
              </c:ext>
            </c:extLst>
          </c:dPt>
          <c:dPt>
            <c:idx val="5"/>
            <c:invertIfNegative val="0"/>
            <c:bubble3D val="0"/>
            <c:spPr>
              <a:solidFill>
                <a:srgbClr val="7D5E90"/>
              </a:soli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B-A3F8-1D41-8250-3FDD401D7190}"/>
              </c:ext>
            </c:extLst>
          </c:dPt>
          <c:dLbls>
            <c:numFmt formatCode="0.0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 b="0" i="0">
                    <a:solidFill>
                      <a:srgbClr val="7F7F7F"/>
                    </a:solidFill>
                    <a:latin typeface="Avenir Nxt2 W1G" panose="020B0503020202020204" pitchFamily="34" charset="0"/>
                  </a:defRPr>
                </a:pPr>
                <a:endParaRPr lang="en-C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Establish set targets for leadership positions</c:v>
                </c:pt>
                <c:pt idx="1">
                  <c:v>Provide mentorship and coaching programmes for women</c:v>
                </c:pt>
                <c:pt idx="2">
                  <c:v>Organize leadership development workshops tailored for women</c:v>
                </c:pt>
                <c:pt idx="3">
                  <c:v>Highlight and celebrate success stories of women leaders in ITU-T</c:v>
                </c:pt>
                <c:pt idx="4">
                  <c:v>Facilitate networking opportunities for women across ITU-T</c:v>
                </c:pt>
                <c:pt idx="5">
                  <c:v>Other (please specify)</c:v>
                </c:pt>
              </c:strCache>
            </c:strRef>
          </c:cat>
          <c:val>
            <c:numRef>
              <c:f>Sheet1!$B$2:$B$7</c:f>
              <c:numCache>
                <c:formatCode>0.00%</c:formatCode>
                <c:ptCount val="6"/>
                <c:pt idx="0">
                  <c:v>0.58819999999999995</c:v>
                </c:pt>
                <c:pt idx="1">
                  <c:v>0.57650000000000001</c:v>
                </c:pt>
                <c:pt idx="2">
                  <c:v>0.50590000000000002</c:v>
                </c:pt>
                <c:pt idx="3">
                  <c:v>0.45879999999999999</c:v>
                </c:pt>
                <c:pt idx="4">
                  <c:v>0.6</c:v>
                </c:pt>
                <c:pt idx="5">
                  <c:v>1.18E-2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A3F8-1D41-8250-3FDD401D719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50"/>
        <c:overlap val="100"/>
        <c:axId val="2068027336"/>
        <c:axId val="2113994440"/>
      </c:barChart>
      <c:catAx>
        <c:axId val="206802733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low"/>
        <c:spPr>
          <a:ln>
            <a:solidFill>
              <a:srgbClr val="7F7F7F"/>
            </a:solidFill>
          </a:ln>
        </c:spPr>
        <c:txPr>
          <a:bodyPr/>
          <a:lstStyle/>
          <a:p>
            <a:pPr>
              <a:defRPr sz="1000" b="1" i="0">
                <a:solidFill>
                  <a:srgbClr val="7F7F7F"/>
                </a:solidFill>
                <a:latin typeface="Avenir Nxt2 W1G Demi" panose="020B0503020202020204" pitchFamily="34" charset="0"/>
              </a:defRPr>
            </a:pPr>
            <a:endParaRPr lang="en-CH"/>
          </a:p>
        </c:txPr>
        <c:crossAx val="2113994440"/>
        <c:crosses val="autoZero"/>
        <c:auto val="1"/>
        <c:lblAlgn val="ctr"/>
        <c:lblOffset val="100"/>
        <c:noMultiLvlLbl val="0"/>
      </c:catAx>
      <c:valAx>
        <c:axId val="2113994440"/>
        <c:scaling>
          <c:orientation val="minMax"/>
          <c:max val="1"/>
          <c:min val="0"/>
        </c:scaling>
        <c:delete val="0"/>
        <c:axPos val="l"/>
        <c:numFmt formatCode="0%" sourceLinked="0"/>
        <c:majorTickMark val="out"/>
        <c:minorTickMark val="none"/>
        <c:tickLblPos val="nextTo"/>
        <c:spPr>
          <a:ln>
            <a:solidFill>
              <a:srgbClr val="7F7F7F"/>
            </a:solidFill>
          </a:ln>
        </c:spPr>
        <c:txPr>
          <a:bodyPr/>
          <a:lstStyle/>
          <a:p>
            <a:pPr>
              <a:defRPr sz="1000" b="1" i="0">
                <a:solidFill>
                  <a:srgbClr val="7F7F7F"/>
                </a:solidFill>
                <a:latin typeface="Avenir Nxt2 W1G Demi" panose="020B0503020202020204" pitchFamily="34" charset="0"/>
              </a:defRPr>
            </a:pPr>
            <a:endParaRPr lang="en-CH"/>
          </a:p>
        </c:txPr>
        <c:crossAx val="2068027336"/>
        <c:crosses val="autoZero"/>
        <c:crossBetween val="between"/>
      </c:valAx>
    </c:plotArea>
    <c:plotVisOnly val="1"/>
    <c:dispBlanksAs val="gap"/>
    <c:showDLblsOverMax val="1"/>
  </c:chart>
  <c:txPr>
    <a:bodyPr/>
    <a:lstStyle/>
    <a:p>
      <a:pPr>
        <a:defRPr sz="1800"/>
      </a:pPr>
      <a:endParaRPr lang="en-CH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1"/>
  <c:style val="2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 </c:v>
                </c:pt>
              </c:strCache>
            </c:strRef>
          </c:tx>
          <c:spPr>
            <a:solidFill>
              <a:srgbClr val="00BF6F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rgbClr val="00BF6F"/>
              </a:soli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1-AF6C-BD49-B438-C032B53DA596}"/>
              </c:ext>
            </c:extLst>
          </c:dPt>
          <c:dPt>
            <c:idx val="1"/>
            <c:invertIfNegative val="0"/>
            <c:bubble3D val="0"/>
            <c:spPr>
              <a:solidFill>
                <a:srgbClr val="507CB6"/>
              </a:soli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3-AF6C-BD49-B438-C032B53DA596}"/>
              </c:ext>
            </c:extLst>
          </c:dPt>
          <c:dPt>
            <c:idx val="2"/>
            <c:invertIfNegative val="0"/>
            <c:bubble3D val="0"/>
            <c:spPr>
              <a:solidFill>
                <a:srgbClr val="F9BE00"/>
              </a:soli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5-AF6C-BD49-B438-C032B53DA596}"/>
              </c:ext>
            </c:extLst>
          </c:dPt>
          <c:dPt>
            <c:idx val="3"/>
            <c:invertIfNegative val="0"/>
            <c:bubble3D val="0"/>
            <c:spPr>
              <a:solidFill>
                <a:srgbClr val="6BC8CD"/>
              </a:soli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7-AF6C-BD49-B438-C032B53DA596}"/>
              </c:ext>
            </c:extLst>
          </c:dPt>
          <c:dPt>
            <c:idx val="4"/>
            <c:invertIfNegative val="0"/>
            <c:bubble3D val="0"/>
            <c:spPr>
              <a:solidFill>
                <a:srgbClr val="FF8B4F"/>
              </a:soli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9-AF6C-BD49-B438-C032B53DA596}"/>
              </c:ext>
            </c:extLst>
          </c:dPt>
          <c:dPt>
            <c:idx val="5"/>
            <c:invertIfNegative val="0"/>
            <c:bubble3D val="0"/>
            <c:spPr>
              <a:solidFill>
                <a:srgbClr val="7D5E90"/>
              </a:soli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B-AF6C-BD49-B438-C032B53DA596}"/>
              </c:ext>
            </c:extLst>
          </c:dPt>
          <c:dLbls>
            <c:numFmt formatCode="0.0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 b="0" i="0">
                    <a:solidFill>
                      <a:srgbClr val="7F7F7F"/>
                    </a:solidFill>
                    <a:latin typeface="Avenir Nxt2 W1G" panose="020B0503020202020204" pitchFamily="34" charset="0"/>
                  </a:defRPr>
                </a:pPr>
                <a:endParaRPr lang="en-C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Identify and prepare women for leadership roles in ITU-T through targeted development plans</c:v>
                </c:pt>
                <c:pt idx="1">
                  <c:v>Organize or support leadership and decision-making training programmes for women employees</c:v>
                </c:pt>
                <c:pt idx="2">
                  <c:v>Provide funds to support women's participation in ITU-T leadership roles</c:v>
                </c:pt>
                <c:pt idx="3">
                  <c:v>Recognize women employees who actively contribute to ITU-T leadership roles</c:v>
                </c:pt>
                <c:pt idx="4">
                  <c:v>Raise awareness within the organization about the importance of women’s leadership in ITU-T</c:v>
                </c:pt>
                <c:pt idx="5">
                  <c:v>Other (please share best practices)</c:v>
                </c:pt>
              </c:strCache>
            </c:strRef>
          </c:cat>
          <c:val>
            <c:numRef>
              <c:f>Sheet1!$B$2:$B$7</c:f>
              <c:numCache>
                <c:formatCode>0.00%</c:formatCode>
                <c:ptCount val="6"/>
                <c:pt idx="0">
                  <c:v>0.57650000000000001</c:v>
                </c:pt>
                <c:pt idx="1">
                  <c:v>0.56469999999999998</c:v>
                </c:pt>
                <c:pt idx="2">
                  <c:v>0.43530000000000002</c:v>
                </c:pt>
                <c:pt idx="3">
                  <c:v>0.58819999999999995</c:v>
                </c:pt>
                <c:pt idx="4">
                  <c:v>0.45879999999999999</c:v>
                </c:pt>
                <c:pt idx="5">
                  <c:v>2.35E-2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AF6C-BD49-B438-C032B53DA59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50"/>
        <c:overlap val="100"/>
        <c:axId val="2068027336"/>
        <c:axId val="2113994440"/>
      </c:barChart>
      <c:catAx>
        <c:axId val="206802733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low"/>
        <c:spPr>
          <a:ln>
            <a:solidFill>
              <a:srgbClr val="7F7F7F"/>
            </a:solidFill>
          </a:ln>
        </c:spPr>
        <c:txPr>
          <a:bodyPr/>
          <a:lstStyle/>
          <a:p>
            <a:pPr>
              <a:defRPr sz="1000" b="1" i="0">
                <a:solidFill>
                  <a:srgbClr val="7F7F7F"/>
                </a:solidFill>
                <a:latin typeface="Avenir Nxt2 W1G Demi" panose="020B0503020202020204" pitchFamily="34" charset="0"/>
              </a:defRPr>
            </a:pPr>
            <a:endParaRPr lang="en-CH"/>
          </a:p>
        </c:txPr>
        <c:crossAx val="2113994440"/>
        <c:crosses val="autoZero"/>
        <c:auto val="1"/>
        <c:lblAlgn val="ctr"/>
        <c:lblOffset val="100"/>
        <c:noMultiLvlLbl val="0"/>
      </c:catAx>
      <c:valAx>
        <c:axId val="2113994440"/>
        <c:scaling>
          <c:orientation val="minMax"/>
          <c:max val="1"/>
          <c:min val="0"/>
        </c:scaling>
        <c:delete val="0"/>
        <c:axPos val="l"/>
        <c:numFmt formatCode="0%" sourceLinked="0"/>
        <c:majorTickMark val="out"/>
        <c:minorTickMark val="none"/>
        <c:tickLblPos val="nextTo"/>
        <c:spPr>
          <a:ln>
            <a:solidFill>
              <a:srgbClr val="7F7F7F"/>
            </a:solidFill>
          </a:ln>
        </c:spPr>
        <c:txPr>
          <a:bodyPr/>
          <a:lstStyle/>
          <a:p>
            <a:pPr>
              <a:defRPr sz="1000" b="1" i="0">
                <a:solidFill>
                  <a:srgbClr val="7F7F7F"/>
                </a:solidFill>
                <a:latin typeface="Avenir Nxt2 W1G Demi" panose="020B0503020202020204" pitchFamily="34" charset="0"/>
              </a:defRPr>
            </a:pPr>
            <a:endParaRPr lang="en-CH"/>
          </a:p>
        </c:txPr>
        <c:crossAx val="2068027336"/>
        <c:crosses val="autoZero"/>
        <c:crossBetween val="between"/>
      </c:valAx>
    </c:plotArea>
    <c:plotVisOnly val="1"/>
    <c:dispBlanksAs val="gap"/>
    <c:showDLblsOverMax val="1"/>
  </c:chart>
  <c:txPr>
    <a:bodyPr/>
    <a:lstStyle/>
    <a:p>
      <a:pPr>
        <a:defRPr sz="1800"/>
      </a:pPr>
      <a:endParaRPr lang="en-CH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1"/>
  <c:style val="2"/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 </c:v>
                </c:pt>
              </c:strCache>
            </c:strRef>
          </c:tx>
          <c:spPr>
            <a:solidFill>
              <a:srgbClr val="00BF6F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rgbClr val="00BF6F"/>
              </a:soli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1-6B21-F14E-8A62-9D10C5440246}"/>
              </c:ext>
            </c:extLst>
          </c:dPt>
          <c:dPt>
            <c:idx val="1"/>
            <c:invertIfNegative val="0"/>
            <c:bubble3D val="0"/>
            <c:spPr>
              <a:solidFill>
                <a:srgbClr val="507CB6"/>
              </a:soli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3-6B21-F14E-8A62-9D10C5440246}"/>
              </c:ext>
            </c:extLst>
          </c:dPt>
          <c:dPt>
            <c:idx val="2"/>
            <c:invertIfNegative val="0"/>
            <c:bubble3D val="0"/>
            <c:spPr>
              <a:solidFill>
                <a:srgbClr val="F9BE00"/>
              </a:soli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5-6B21-F14E-8A62-9D10C5440246}"/>
              </c:ext>
            </c:extLst>
          </c:dPt>
          <c:dPt>
            <c:idx val="3"/>
            <c:invertIfNegative val="0"/>
            <c:bubble3D val="0"/>
            <c:spPr>
              <a:solidFill>
                <a:srgbClr val="6BC8CD"/>
              </a:soli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7-6B21-F14E-8A62-9D10C5440246}"/>
              </c:ext>
            </c:extLst>
          </c:dPt>
          <c:dLbls>
            <c:numFmt formatCode="0.0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 b="1" i="0">
                    <a:solidFill>
                      <a:srgbClr val="7F7F7F"/>
                    </a:solidFill>
                    <a:latin typeface="Avenir Nxt2 W1G Demi" panose="020B0503020202020204" pitchFamily="34" charset="0"/>
                  </a:defRPr>
                </a:pPr>
                <a:endParaRPr lang="en-C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Government</c:v>
                </c:pt>
                <c:pt idx="1">
                  <c:v>Private sector</c:v>
                </c:pt>
                <c:pt idx="2">
                  <c:v>Academia</c:v>
                </c:pt>
                <c:pt idx="3">
                  <c:v>Other (please specify)</c:v>
                </c:pt>
              </c:strCache>
            </c:strRef>
          </c:cat>
          <c:val>
            <c:numRef>
              <c:f>Sheet1!$B$2:$B$5</c:f>
              <c:numCache>
                <c:formatCode>0.00%</c:formatCode>
                <c:ptCount val="4"/>
                <c:pt idx="0">
                  <c:v>0.25169999999999998</c:v>
                </c:pt>
                <c:pt idx="1">
                  <c:v>0.29370000000000002</c:v>
                </c:pt>
                <c:pt idx="2">
                  <c:v>0.23780000000000001</c:v>
                </c:pt>
                <c:pt idx="3">
                  <c:v>0.21679999999999999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6B21-F14E-8A62-9D10C544024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50"/>
        <c:overlap val="100"/>
        <c:axId val="2068027336"/>
        <c:axId val="2113994440"/>
      </c:barChart>
      <c:catAx>
        <c:axId val="2068027336"/>
        <c:scaling>
          <c:orientation val="maxMin"/>
        </c:scaling>
        <c:delete val="0"/>
        <c:axPos val="l"/>
        <c:numFmt formatCode="General" sourceLinked="0"/>
        <c:majorTickMark val="out"/>
        <c:minorTickMark val="none"/>
        <c:tickLblPos val="low"/>
        <c:spPr>
          <a:ln>
            <a:solidFill>
              <a:srgbClr val="7F7F7F"/>
            </a:solidFill>
          </a:ln>
        </c:spPr>
        <c:txPr>
          <a:bodyPr/>
          <a:lstStyle/>
          <a:p>
            <a:pPr>
              <a:defRPr sz="1000" b="1" i="0">
                <a:solidFill>
                  <a:srgbClr val="7F7F7F"/>
                </a:solidFill>
                <a:latin typeface="Avenir Nxt2 W1G Demi" panose="020B0503020202020204" pitchFamily="34" charset="0"/>
              </a:defRPr>
            </a:pPr>
            <a:endParaRPr lang="en-CH"/>
          </a:p>
        </c:txPr>
        <c:crossAx val="2113994440"/>
        <c:crosses val="autoZero"/>
        <c:auto val="1"/>
        <c:lblAlgn val="ctr"/>
        <c:lblOffset val="100"/>
        <c:noMultiLvlLbl val="0"/>
      </c:catAx>
      <c:valAx>
        <c:axId val="2113994440"/>
        <c:scaling>
          <c:orientation val="minMax"/>
          <c:max val="1"/>
          <c:min val="0"/>
        </c:scaling>
        <c:delete val="0"/>
        <c:axPos val="b"/>
        <c:numFmt formatCode="0%" sourceLinked="0"/>
        <c:majorTickMark val="out"/>
        <c:minorTickMark val="none"/>
        <c:tickLblPos val="nextTo"/>
        <c:spPr>
          <a:ln>
            <a:solidFill>
              <a:srgbClr val="7F7F7F"/>
            </a:solidFill>
          </a:ln>
        </c:spPr>
        <c:txPr>
          <a:bodyPr/>
          <a:lstStyle/>
          <a:p>
            <a:pPr>
              <a:defRPr sz="1000" b="0" i="0">
                <a:solidFill>
                  <a:srgbClr val="7F7F7F"/>
                </a:solidFill>
                <a:latin typeface="Avenir Nxt2 W1G" panose="020B0503020202020204" pitchFamily="34" charset="0"/>
              </a:defRPr>
            </a:pPr>
            <a:endParaRPr lang="en-CH"/>
          </a:p>
        </c:txPr>
        <c:crossAx val="2068027336"/>
        <c:crosses val="max"/>
        <c:crossBetween val="between"/>
      </c:valAx>
    </c:plotArea>
    <c:plotVisOnly val="1"/>
    <c:dispBlanksAs val="gap"/>
    <c:showDLblsOverMax val="1"/>
  </c:chart>
  <c:txPr>
    <a:bodyPr/>
    <a:lstStyle/>
    <a:p>
      <a:pPr>
        <a:defRPr sz="1800"/>
      </a:pPr>
      <a:endParaRPr lang="en-CH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1"/>
  <c:style val="2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 </c:v>
                </c:pt>
              </c:strCache>
            </c:strRef>
          </c:tx>
          <c:spPr>
            <a:solidFill>
              <a:srgbClr val="00BF6F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rgbClr val="00BF6F"/>
              </a:soli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1-8162-6642-82B7-42A9E650F195}"/>
              </c:ext>
            </c:extLst>
          </c:dPt>
          <c:dPt>
            <c:idx val="1"/>
            <c:invertIfNegative val="0"/>
            <c:bubble3D val="0"/>
            <c:spPr>
              <a:solidFill>
                <a:srgbClr val="507CB6"/>
              </a:soli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3-8162-6642-82B7-42A9E650F195}"/>
              </c:ext>
            </c:extLst>
          </c:dPt>
          <c:dPt>
            <c:idx val="2"/>
            <c:invertIfNegative val="0"/>
            <c:bubble3D val="0"/>
            <c:spPr>
              <a:solidFill>
                <a:srgbClr val="F9BE00"/>
              </a:soli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5-8162-6642-82B7-42A9E650F195}"/>
              </c:ext>
            </c:extLst>
          </c:dPt>
          <c:dPt>
            <c:idx val="3"/>
            <c:invertIfNegative val="0"/>
            <c:bubble3D val="0"/>
            <c:spPr>
              <a:solidFill>
                <a:srgbClr val="6BC8CD"/>
              </a:soli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7-8162-6642-82B7-42A9E650F195}"/>
              </c:ext>
            </c:extLst>
          </c:dPt>
          <c:dPt>
            <c:idx val="4"/>
            <c:invertIfNegative val="0"/>
            <c:bubble3D val="0"/>
            <c:spPr>
              <a:solidFill>
                <a:srgbClr val="FF8B4F"/>
              </a:soli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9-8162-6642-82B7-42A9E650F195}"/>
              </c:ext>
            </c:extLst>
          </c:dPt>
          <c:dPt>
            <c:idx val="5"/>
            <c:invertIfNegative val="0"/>
            <c:bubble3D val="0"/>
            <c:spPr>
              <a:solidFill>
                <a:srgbClr val="7D5E90"/>
              </a:soli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B-8162-6642-82B7-42A9E650F195}"/>
              </c:ext>
            </c:extLst>
          </c:dPt>
          <c:dPt>
            <c:idx val="6"/>
            <c:invertIfNegative val="0"/>
            <c:bubble3D val="0"/>
            <c:spPr>
              <a:solidFill>
                <a:srgbClr val="D25F90"/>
              </a:soli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D-8162-6642-82B7-42A9E650F195}"/>
              </c:ext>
            </c:extLst>
          </c:dPt>
          <c:dPt>
            <c:idx val="7"/>
            <c:invertIfNegative val="0"/>
            <c:bubble3D val="0"/>
            <c:spPr>
              <a:solidFill>
                <a:srgbClr val="C7B879"/>
              </a:soli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F-8162-6642-82B7-42A9E650F195}"/>
              </c:ext>
            </c:extLst>
          </c:dPt>
          <c:dPt>
            <c:idx val="8"/>
            <c:invertIfNegative val="0"/>
            <c:bubble3D val="0"/>
            <c:spPr>
              <a:solidFill>
                <a:srgbClr val="DB4D5C"/>
              </a:soli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11-8162-6642-82B7-42A9E650F195}"/>
              </c:ext>
            </c:extLst>
          </c:dPt>
          <c:dPt>
            <c:idx val="9"/>
            <c:invertIfNegative val="0"/>
            <c:bubble3D val="0"/>
            <c:spPr>
              <a:solidFill>
                <a:srgbClr val="768086"/>
              </a:soli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13-8162-6642-82B7-42A9E650F195}"/>
              </c:ext>
            </c:extLst>
          </c:dPt>
          <c:dPt>
            <c:idx val="10"/>
            <c:invertIfNegative val="0"/>
            <c:bubble3D val="0"/>
            <c:spPr>
              <a:solidFill>
                <a:srgbClr val="00BF6F"/>
              </a:soli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15-8162-6642-82B7-42A9E650F195}"/>
              </c:ext>
            </c:extLst>
          </c:dPt>
          <c:dPt>
            <c:idx val="11"/>
            <c:invertIfNegative val="0"/>
            <c:bubble3D val="0"/>
            <c:spPr>
              <a:solidFill>
                <a:srgbClr val="507CB6"/>
              </a:soli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17-8162-6642-82B7-42A9E650F195}"/>
              </c:ext>
            </c:extLst>
          </c:dPt>
          <c:dPt>
            <c:idx val="12"/>
            <c:invertIfNegative val="0"/>
            <c:bubble3D val="0"/>
            <c:spPr>
              <a:solidFill>
                <a:srgbClr val="F9BE00"/>
              </a:soli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19-8162-6642-82B7-42A9E650F195}"/>
              </c:ext>
            </c:extLst>
          </c:dPt>
          <c:dPt>
            <c:idx val="13"/>
            <c:invertIfNegative val="0"/>
            <c:bubble3D val="0"/>
            <c:spPr>
              <a:solidFill>
                <a:srgbClr val="6BC8CD"/>
              </a:soli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1B-8162-6642-82B7-42A9E650F195}"/>
              </c:ext>
            </c:extLst>
          </c:dPt>
          <c:dLbls>
            <c:numFmt formatCode="0.0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 b="0" i="0">
                    <a:solidFill>
                      <a:srgbClr val="7F7F7F"/>
                    </a:solidFill>
                    <a:latin typeface="Avenir Nxt2 W1G" panose="020B0503020202020204" pitchFamily="34" charset="0"/>
                  </a:defRPr>
                </a:pPr>
                <a:endParaRPr lang="en-C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Sheet1!$A$2:$A$15</c:f>
              <c:strCache>
                <c:ptCount val="14"/>
                <c:pt idx="0">
                  <c:v>​​SG2</c:v>
                </c:pt>
                <c:pt idx="1">
                  <c:v>SG3</c:v>
                </c:pt>
                <c:pt idx="2">
                  <c:v>SG5</c:v>
                </c:pt>
                <c:pt idx="3">
                  <c:v>SG11</c:v>
                </c:pt>
                <c:pt idx="4">
                  <c:v>SG12</c:v>
                </c:pt>
                <c:pt idx="5">
                  <c:v>SG13</c:v>
                </c:pt>
                <c:pt idx="6">
                  <c:v>SG15</c:v>
                </c:pt>
                <c:pt idx="7">
                  <c:v>SG17</c:v>
                </c:pt>
                <c:pt idx="8">
                  <c:v>SG20</c:v>
                </c:pt>
                <c:pt idx="9">
                  <c:v>SG21</c:v>
                </c:pt>
                <c:pt idx="10">
                  <c:v>TSAG</c:v>
                </c:pt>
                <c:pt idx="11">
                  <c:v>SCV</c:v>
                </c:pt>
                <c:pt idx="12">
                  <c:v>FGs</c:v>
                </c:pt>
                <c:pt idx="13">
                  <c:v>None</c:v>
                </c:pt>
              </c:strCache>
            </c:strRef>
          </c:cat>
          <c:val>
            <c:numRef>
              <c:f>Sheet1!$B$2:$B$15</c:f>
              <c:numCache>
                <c:formatCode>0.00%</c:formatCode>
                <c:ptCount val="14"/>
                <c:pt idx="0">
                  <c:v>0.20169999999999999</c:v>
                </c:pt>
                <c:pt idx="1">
                  <c:v>0.13450000000000001</c:v>
                </c:pt>
                <c:pt idx="2">
                  <c:v>0.1933</c:v>
                </c:pt>
                <c:pt idx="3">
                  <c:v>0.15970000000000001</c:v>
                </c:pt>
                <c:pt idx="4">
                  <c:v>0.17649999999999999</c:v>
                </c:pt>
                <c:pt idx="5">
                  <c:v>0.32769999999999999</c:v>
                </c:pt>
                <c:pt idx="6">
                  <c:v>0.28570000000000001</c:v>
                </c:pt>
                <c:pt idx="7">
                  <c:v>0.25209999999999999</c:v>
                </c:pt>
                <c:pt idx="8">
                  <c:v>0.34449999999999997</c:v>
                </c:pt>
                <c:pt idx="9">
                  <c:v>0.36969999999999997</c:v>
                </c:pt>
                <c:pt idx="10">
                  <c:v>0.26889999999999997</c:v>
                </c:pt>
                <c:pt idx="11">
                  <c:v>8.4000000000000005E-2</c:v>
                </c:pt>
                <c:pt idx="12">
                  <c:v>0.26889999999999997</c:v>
                </c:pt>
                <c:pt idx="13">
                  <c:v>9.2399999999999996E-2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C-8162-6642-82B7-42A9E650F195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50"/>
        <c:overlap val="100"/>
        <c:axId val="2068027336"/>
        <c:axId val="2113994440"/>
      </c:barChart>
      <c:catAx>
        <c:axId val="206802733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low"/>
        <c:spPr>
          <a:ln>
            <a:solidFill>
              <a:srgbClr val="7F7F7F"/>
            </a:solidFill>
          </a:ln>
        </c:spPr>
        <c:txPr>
          <a:bodyPr/>
          <a:lstStyle/>
          <a:p>
            <a:pPr>
              <a:defRPr sz="1000" b="1" i="0">
                <a:solidFill>
                  <a:srgbClr val="7F7F7F"/>
                </a:solidFill>
                <a:latin typeface="Avenir Nxt2 W1G Demi" panose="020B0503020202020204" pitchFamily="34" charset="0"/>
              </a:defRPr>
            </a:pPr>
            <a:endParaRPr lang="en-CH"/>
          </a:p>
        </c:txPr>
        <c:crossAx val="2113994440"/>
        <c:crosses val="autoZero"/>
        <c:auto val="1"/>
        <c:lblAlgn val="ctr"/>
        <c:lblOffset val="100"/>
        <c:noMultiLvlLbl val="0"/>
      </c:catAx>
      <c:valAx>
        <c:axId val="2113994440"/>
        <c:scaling>
          <c:orientation val="minMax"/>
          <c:max val="1"/>
          <c:min val="0"/>
        </c:scaling>
        <c:delete val="0"/>
        <c:axPos val="l"/>
        <c:numFmt formatCode="0%" sourceLinked="0"/>
        <c:majorTickMark val="out"/>
        <c:minorTickMark val="none"/>
        <c:tickLblPos val="nextTo"/>
        <c:spPr>
          <a:ln>
            <a:solidFill>
              <a:srgbClr val="7F7F7F"/>
            </a:solidFill>
          </a:ln>
        </c:spPr>
        <c:txPr>
          <a:bodyPr/>
          <a:lstStyle/>
          <a:p>
            <a:pPr>
              <a:defRPr sz="1000" b="1" i="0">
                <a:solidFill>
                  <a:srgbClr val="7F7F7F"/>
                </a:solidFill>
                <a:latin typeface="Avenir Nxt2 W1G Demi" panose="020B0503020202020204" pitchFamily="34" charset="0"/>
              </a:defRPr>
            </a:pPr>
            <a:endParaRPr lang="en-CH"/>
          </a:p>
        </c:txPr>
        <c:crossAx val="2068027336"/>
        <c:crosses val="autoZero"/>
        <c:crossBetween val="between"/>
      </c:valAx>
    </c:plotArea>
    <c:plotVisOnly val="1"/>
    <c:dispBlanksAs val="gap"/>
    <c:showDLblsOverMax val="1"/>
  </c:chart>
  <c:txPr>
    <a:bodyPr/>
    <a:lstStyle/>
    <a:p>
      <a:pPr>
        <a:defRPr sz="1800"/>
      </a:pPr>
      <a:endParaRPr lang="en-CH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1"/>
  <c:style val="2"/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 </c:v>
                </c:pt>
              </c:strCache>
            </c:strRef>
          </c:tx>
          <c:spPr>
            <a:solidFill>
              <a:srgbClr val="00BF6F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rgbClr val="00BF6F"/>
              </a:soli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1-A69B-1B46-83E4-E3EAAC27DF2E}"/>
              </c:ext>
            </c:extLst>
          </c:dPt>
          <c:dPt>
            <c:idx val="1"/>
            <c:invertIfNegative val="0"/>
            <c:bubble3D val="0"/>
            <c:spPr>
              <a:solidFill>
                <a:srgbClr val="507CB6"/>
              </a:soli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3-A69B-1B46-83E4-E3EAAC27DF2E}"/>
              </c:ext>
            </c:extLst>
          </c:dPt>
          <c:dPt>
            <c:idx val="2"/>
            <c:invertIfNegative val="0"/>
            <c:bubble3D val="0"/>
            <c:spPr>
              <a:solidFill>
                <a:srgbClr val="F9BE00"/>
              </a:soli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5-A69B-1B46-83E4-E3EAAC27DF2E}"/>
              </c:ext>
            </c:extLst>
          </c:dPt>
          <c:dPt>
            <c:idx val="3"/>
            <c:invertIfNegative val="0"/>
            <c:bubble3D val="0"/>
            <c:spPr>
              <a:solidFill>
                <a:srgbClr val="6BC8CD"/>
              </a:soli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7-A69B-1B46-83E4-E3EAAC27DF2E}"/>
              </c:ext>
            </c:extLst>
          </c:dPt>
          <c:dPt>
            <c:idx val="4"/>
            <c:invertIfNegative val="0"/>
            <c:bubble3D val="0"/>
            <c:spPr>
              <a:solidFill>
                <a:srgbClr val="FF8B4F"/>
              </a:soli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9-A69B-1B46-83E4-E3EAAC27DF2E}"/>
              </c:ext>
            </c:extLst>
          </c:dPt>
          <c:dPt>
            <c:idx val="5"/>
            <c:invertIfNegative val="0"/>
            <c:bubble3D val="0"/>
            <c:spPr>
              <a:solidFill>
                <a:srgbClr val="7D5E90"/>
              </a:soli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B-A69B-1B46-83E4-E3EAAC27DF2E}"/>
              </c:ext>
            </c:extLst>
          </c:dPt>
          <c:dPt>
            <c:idx val="6"/>
            <c:invertIfNegative val="0"/>
            <c:bubble3D val="0"/>
            <c:spPr>
              <a:solidFill>
                <a:srgbClr val="D25F90"/>
              </a:soli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D-A69B-1B46-83E4-E3EAAC27DF2E}"/>
              </c:ext>
            </c:extLst>
          </c:dPt>
          <c:dLbls>
            <c:numFmt formatCode="0.0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 b="0" i="0">
                    <a:solidFill>
                      <a:srgbClr val="7F7F7F"/>
                    </a:solidFill>
                    <a:latin typeface="Avenir Nxt2 W1G" panose="020B0503020202020204" pitchFamily="34" charset="0"/>
                  </a:defRPr>
                </a:pPr>
                <a:endParaRPr lang="en-C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Sheet1!$A$2:$A$8</c:f>
              <c:strCache>
                <c:ptCount val="7"/>
                <c:pt idx="0">
                  <c:v>Chair</c:v>
                </c:pt>
                <c:pt idx="1">
                  <c:v>Vice-Chair</c:v>
                </c:pt>
                <c:pt idx="2">
                  <c:v>Delegate</c:v>
                </c:pt>
                <c:pt idx="3">
                  <c:v>Rapporteur</c:v>
                </c:pt>
                <c:pt idx="4">
                  <c:v>Editor</c:v>
                </c:pt>
                <c:pt idx="5">
                  <c:v>None of the above</c:v>
                </c:pt>
                <c:pt idx="6">
                  <c:v>Other (please specify)</c:v>
                </c:pt>
              </c:strCache>
            </c:strRef>
          </c:cat>
          <c:val>
            <c:numRef>
              <c:f>Sheet1!$B$2:$B$8</c:f>
              <c:numCache>
                <c:formatCode>0.00%</c:formatCode>
                <c:ptCount val="7"/>
                <c:pt idx="0">
                  <c:v>0.1207</c:v>
                </c:pt>
                <c:pt idx="1">
                  <c:v>0.26719999999999999</c:v>
                </c:pt>
                <c:pt idx="2">
                  <c:v>0.31030000000000002</c:v>
                </c:pt>
                <c:pt idx="3">
                  <c:v>0.3362</c:v>
                </c:pt>
                <c:pt idx="4">
                  <c:v>0.48280000000000001</c:v>
                </c:pt>
                <c:pt idx="5">
                  <c:v>0.26719999999999999</c:v>
                </c:pt>
                <c:pt idx="6">
                  <c:v>3.4500000000000003E-2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A69B-1B46-83E4-E3EAAC27DF2E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50"/>
        <c:overlap val="100"/>
        <c:axId val="2068027336"/>
        <c:axId val="2113994440"/>
      </c:barChart>
      <c:catAx>
        <c:axId val="2068027336"/>
        <c:scaling>
          <c:orientation val="maxMin"/>
        </c:scaling>
        <c:delete val="0"/>
        <c:axPos val="l"/>
        <c:numFmt formatCode="General" sourceLinked="0"/>
        <c:majorTickMark val="out"/>
        <c:minorTickMark val="none"/>
        <c:tickLblPos val="low"/>
        <c:spPr>
          <a:ln>
            <a:solidFill>
              <a:srgbClr val="7F7F7F"/>
            </a:solidFill>
          </a:ln>
        </c:spPr>
        <c:txPr>
          <a:bodyPr/>
          <a:lstStyle/>
          <a:p>
            <a:pPr>
              <a:defRPr sz="1000" b="1" i="0">
                <a:solidFill>
                  <a:srgbClr val="7F7F7F"/>
                </a:solidFill>
                <a:latin typeface="Avenir Nxt2 W1G Demi" panose="020B0503020202020204" pitchFamily="34" charset="0"/>
              </a:defRPr>
            </a:pPr>
            <a:endParaRPr lang="en-CH"/>
          </a:p>
        </c:txPr>
        <c:crossAx val="2113994440"/>
        <c:crosses val="autoZero"/>
        <c:auto val="1"/>
        <c:lblAlgn val="ctr"/>
        <c:lblOffset val="100"/>
        <c:noMultiLvlLbl val="0"/>
      </c:catAx>
      <c:valAx>
        <c:axId val="2113994440"/>
        <c:scaling>
          <c:orientation val="minMax"/>
          <c:max val="1"/>
          <c:min val="0"/>
        </c:scaling>
        <c:delete val="0"/>
        <c:axPos val="b"/>
        <c:numFmt formatCode="0%" sourceLinked="0"/>
        <c:majorTickMark val="out"/>
        <c:minorTickMark val="none"/>
        <c:tickLblPos val="nextTo"/>
        <c:spPr>
          <a:ln>
            <a:solidFill>
              <a:srgbClr val="7F7F7F"/>
            </a:solidFill>
          </a:ln>
        </c:spPr>
        <c:txPr>
          <a:bodyPr/>
          <a:lstStyle/>
          <a:p>
            <a:pPr>
              <a:defRPr sz="1000" b="1" i="0">
                <a:solidFill>
                  <a:srgbClr val="7F7F7F"/>
                </a:solidFill>
                <a:latin typeface="Avenir Nxt2 W1G Demi" panose="020B0503020202020204" pitchFamily="34" charset="0"/>
              </a:defRPr>
            </a:pPr>
            <a:endParaRPr lang="en-CH"/>
          </a:p>
        </c:txPr>
        <c:crossAx val="2068027336"/>
        <c:crosses val="max"/>
        <c:crossBetween val="between"/>
      </c:valAx>
    </c:plotArea>
    <c:plotVisOnly val="1"/>
    <c:dispBlanksAs val="gap"/>
    <c:showDLblsOverMax val="1"/>
  </c:chart>
  <c:txPr>
    <a:bodyPr/>
    <a:lstStyle/>
    <a:p>
      <a:pPr>
        <a:defRPr sz="1800"/>
      </a:pPr>
      <a:endParaRPr lang="en-CH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1"/>
  <c:style val="2"/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 </c:v>
                </c:pt>
              </c:strCache>
            </c:strRef>
          </c:tx>
          <c:spPr>
            <a:solidFill>
              <a:srgbClr val="00BF6F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rgbClr val="00BF6F"/>
              </a:soli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1-38F8-CF43-81F3-D335D1BE388C}"/>
              </c:ext>
            </c:extLst>
          </c:dPt>
          <c:dPt>
            <c:idx val="1"/>
            <c:invertIfNegative val="0"/>
            <c:bubble3D val="0"/>
            <c:spPr>
              <a:solidFill>
                <a:srgbClr val="507CB6"/>
              </a:soli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3-38F8-CF43-81F3-D335D1BE388C}"/>
              </c:ext>
            </c:extLst>
          </c:dPt>
          <c:dPt>
            <c:idx val="2"/>
            <c:invertIfNegative val="0"/>
            <c:bubble3D val="0"/>
            <c:spPr>
              <a:solidFill>
                <a:srgbClr val="F9BE00"/>
              </a:soli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5-38F8-CF43-81F3-D335D1BE388C}"/>
              </c:ext>
            </c:extLst>
          </c:dPt>
          <c:dPt>
            <c:idx val="3"/>
            <c:invertIfNegative val="0"/>
            <c:bubble3D val="0"/>
            <c:spPr>
              <a:solidFill>
                <a:srgbClr val="6BC8CD"/>
              </a:soli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7-38F8-CF43-81F3-D335D1BE388C}"/>
              </c:ext>
            </c:extLst>
          </c:dPt>
          <c:dLbls>
            <c:numFmt formatCode="0.0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 b="0" i="0">
                    <a:solidFill>
                      <a:srgbClr val="7F7F7F"/>
                    </a:solidFill>
                    <a:latin typeface="Avenir Nxt2 W1G" panose="020B0503020202020204" pitchFamily="34" charset="0"/>
                  </a:defRPr>
                </a:pPr>
                <a:endParaRPr lang="en-C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Yes</c:v>
                </c:pt>
                <c:pt idx="1">
                  <c:v>No</c:v>
                </c:pt>
                <c:pt idx="2">
                  <c:v>Not Applicable</c:v>
                </c:pt>
                <c:pt idx="3">
                  <c:v>Other (please specify)</c:v>
                </c:pt>
              </c:strCache>
            </c:strRef>
          </c:cat>
          <c:val>
            <c:numRef>
              <c:f>Sheet1!$B$2:$B$5</c:f>
              <c:numCache>
                <c:formatCode>0.00%</c:formatCode>
                <c:ptCount val="4"/>
                <c:pt idx="0">
                  <c:v>0.4672</c:v>
                </c:pt>
                <c:pt idx="1">
                  <c:v>0.54100000000000004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38F8-CF43-81F3-D335D1BE388C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50"/>
        <c:overlap val="100"/>
        <c:axId val="2068027336"/>
        <c:axId val="2113994440"/>
      </c:barChart>
      <c:catAx>
        <c:axId val="2068027336"/>
        <c:scaling>
          <c:orientation val="maxMin"/>
        </c:scaling>
        <c:delete val="0"/>
        <c:axPos val="l"/>
        <c:numFmt formatCode="General" sourceLinked="0"/>
        <c:majorTickMark val="out"/>
        <c:minorTickMark val="none"/>
        <c:tickLblPos val="low"/>
        <c:spPr>
          <a:ln>
            <a:solidFill>
              <a:srgbClr val="7F7F7F"/>
            </a:solidFill>
          </a:ln>
        </c:spPr>
        <c:txPr>
          <a:bodyPr/>
          <a:lstStyle/>
          <a:p>
            <a:pPr>
              <a:defRPr sz="1000" b="1" i="0">
                <a:solidFill>
                  <a:srgbClr val="7F7F7F"/>
                </a:solidFill>
                <a:latin typeface="Avenir Nxt2 W1G Demi" panose="020B0503020202020204" pitchFamily="34" charset="0"/>
              </a:defRPr>
            </a:pPr>
            <a:endParaRPr lang="en-CH"/>
          </a:p>
        </c:txPr>
        <c:crossAx val="2113994440"/>
        <c:crosses val="autoZero"/>
        <c:auto val="1"/>
        <c:lblAlgn val="ctr"/>
        <c:lblOffset val="100"/>
        <c:noMultiLvlLbl val="0"/>
      </c:catAx>
      <c:valAx>
        <c:axId val="2113994440"/>
        <c:scaling>
          <c:orientation val="minMax"/>
          <c:max val="1"/>
          <c:min val="0"/>
        </c:scaling>
        <c:delete val="0"/>
        <c:axPos val="b"/>
        <c:numFmt formatCode="0%" sourceLinked="0"/>
        <c:majorTickMark val="out"/>
        <c:minorTickMark val="none"/>
        <c:tickLblPos val="nextTo"/>
        <c:spPr>
          <a:ln>
            <a:solidFill>
              <a:srgbClr val="7F7F7F"/>
            </a:solidFill>
          </a:ln>
        </c:spPr>
        <c:txPr>
          <a:bodyPr/>
          <a:lstStyle/>
          <a:p>
            <a:pPr>
              <a:defRPr sz="1000" b="1" i="0">
                <a:solidFill>
                  <a:srgbClr val="7F7F7F"/>
                </a:solidFill>
                <a:latin typeface="Avenir Nxt2 W1G Demi" panose="020B0503020202020204" pitchFamily="34" charset="0"/>
              </a:defRPr>
            </a:pPr>
            <a:endParaRPr lang="en-CH"/>
          </a:p>
        </c:txPr>
        <c:crossAx val="2068027336"/>
        <c:crosses val="max"/>
        <c:crossBetween val="between"/>
      </c:valAx>
    </c:plotArea>
    <c:plotVisOnly val="1"/>
    <c:dispBlanksAs val="gap"/>
    <c:showDLblsOverMax val="1"/>
  </c:chart>
  <c:txPr>
    <a:bodyPr/>
    <a:lstStyle/>
    <a:p>
      <a:pPr>
        <a:defRPr sz="1800"/>
      </a:pPr>
      <a:endParaRPr lang="en-CH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1"/>
  <c:style val="2"/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 </c:v>
                </c:pt>
              </c:strCache>
            </c:strRef>
          </c:tx>
          <c:spPr>
            <a:solidFill>
              <a:srgbClr val="00BF6F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rgbClr val="00BF6F"/>
              </a:soli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1-28CC-2045-ABA3-9CDBF771F724}"/>
              </c:ext>
            </c:extLst>
          </c:dPt>
          <c:dPt>
            <c:idx val="1"/>
            <c:invertIfNegative val="0"/>
            <c:bubble3D val="0"/>
            <c:spPr>
              <a:solidFill>
                <a:srgbClr val="507CB6"/>
              </a:soli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3-28CC-2045-ABA3-9CDBF771F724}"/>
              </c:ext>
            </c:extLst>
          </c:dPt>
          <c:dPt>
            <c:idx val="2"/>
            <c:invertIfNegative val="0"/>
            <c:bubble3D val="0"/>
            <c:spPr>
              <a:solidFill>
                <a:srgbClr val="F9BE00"/>
              </a:soli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5-28CC-2045-ABA3-9CDBF771F724}"/>
              </c:ext>
            </c:extLst>
          </c:dPt>
          <c:dPt>
            <c:idx val="3"/>
            <c:invertIfNegative val="0"/>
            <c:bubble3D val="0"/>
            <c:spPr>
              <a:solidFill>
                <a:srgbClr val="6BC8CD"/>
              </a:soli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7-28CC-2045-ABA3-9CDBF771F724}"/>
              </c:ext>
            </c:extLst>
          </c:dPt>
          <c:dPt>
            <c:idx val="4"/>
            <c:invertIfNegative val="0"/>
            <c:bubble3D val="0"/>
            <c:spPr>
              <a:solidFill>
                <a:srgbClr val="FF8B4F"/>
              </a:soli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9-28CC-2045-ABA3-9CDBF771F724}"/>
              </c:ext>
            </c:extLst>
          </c:dPt>
          <c:dPt>
            <c:idx val="5"/>
            <c:invertIfNegative val="0"/>
            <c:bubble3D val="0"/>
            <c:spPr>
              <a:solidFill>
                <a:srgbClr val="7D5E90"/>
              </a:soli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B-28CC-2045-ABA3-9CDBF771F724}"/>
              </c:ext>
            </c:extLst>
          </c:dPt>
          <c:dLbls>
            <c:numFmt formatCode="0.0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 b="0" i="0">
                    <a:solidFill>
                      <a:srgbClr val="7F7F7F"/>
                    </a:solidFill>
                    <a:latin typeface="Avenir Nxt2 W1G" panose="020B0503020202020204" pitchFamily="34" charset="0"/>
                  </a:defRPr>
                </a:pPr>
                <a:endParaRPr lang="en-C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Professional expertise</c:v>
                </c:pt>
                <c:pt idx="1">
                  <c:v>Leadership role</c:v>
                </c:pt>
                <c:pt idx="2">
                  <c:v>Continuity (% previous WTSAs)</c:v>
                </c:pt>
                <c:pt idx="3">
                  <c:v>Diversity and inclusion (gender, generational diversity)</c:v>
                </c:pt>
                <c:pt idx="4">
                  <c:v>Volunteer interest</c:v>
                </c:pt>
                <c:pt idx="5">
                  <c:v>Other (please specify)</c:v>
                </c:pt>
              </c:strCache>
            </c:strRef>
          </c:cat>
          <c:val>
            <c:numRef>
              <c:f>Sheet1!$B$2:$B$7</c:f>
              <c:numCache>
                <c:formatCode>0.00%</c:formatCode>
                <c:ptCount val="6"/>
                <c:pt idx="0">
                  <c:v>0.95450000000000002</c:v>
                </c:pt>
                <c:pt idx="1">
                  <c:v>0.70450000000000002</c:v>
                </c:pt>
                <c:pt idx="2">
                  <c:v>0.43180000000000002</c:v>
                </c:pt>
                <c:pt idx="3">
                  <c:v>0.31819999999999998</c:v>
                </c:pt>
                <c:pt idx="4">
                  <c:v>0.18179999999999999</c:v>
                </c:pt>
                <c:pt idx="5">
                  <c:v>2.2700000000000001E-2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28CC-2045-ABA3-9CDBF771F72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50"/>
        <c:overlap val="100"/>
        <c:axId val="2068027336"/>
        <c:axId val="2113994440"/>
      </c:barChart>
      <c:catAx>
        <c:axId val="2068027336"/>
        <c:scaling>
          <c:orientation val="maxMin"/>
        </c:scaling>
        <c:delete val="0"/>
        <c:axPos val="l"/>
        <c:numFmt formatCode="General" sourceLinked="0"/>
        <c:majorTickMark val="out"/>
        <c:minorTickMark val="none"/>
        <c:tickLblPos val="low"/>
        <c:spPr>
          <a:ln>
            <a:solidFill>
              <a:srgbClr val="7F7F7F"/>
            </a:solidFill>
          </a:ln>
        </c:spPr>
        <c:txPr>
          <a:bodyPr/>
          <a:lstStyle/>
          <a:p>
            <a:pPr>
              <a:defRPr sz="1000" b="1" i="0">
                <a:solidFill>
                  <a:srgbClr val="7F7F7F"/>
                </a:solidFill>
                <a:latin typeface="Avenir Nxt2 W1G Demi" panose="020B0503020202020204" pitchFamily="34" charset="0"/>
              </a:defRPr>
            </a:pPr>
            <a:endParaRPr lang="en-CH"/>
          </a:p>
        </c:txPr>
        <c:crossAx val="2113994440"/>
        <c:crosses val="autoZero"/>
        <c:auto val="1"/>
        <c:lblAlgn val="ctr"/>
        <c:lblOffset val="100"/>
        <c:noMultiLvlLbl val="0"/>
      </c:catAx>
      <c:valAx>
        <c:axId val="2113994440"/>
        <c:scaling>
          <c:orientation val="minMax"/>
          <c:max val="1"/>
          <c:min val="0"/>
        </c:scaling>
        <c:delete val="0"/>
        <c:axPos val="b"/>
        <c:numFmt formatCode="0%" sourceLinked="0"/>
        <c:majorTickMark val="out"/>
        <c:minorTickMark val="none"/>
        <c:tickLblPos val="nextTo"/>
        <c:spPr>
          <a:ln>
            <a:solidFill>
              <a:srgbClr val="7F7F7F"/>
            </a:solidFill>
          </a:ln>
        </c:spPr>
        <c:txPr>
          <a:bodyPr/>
          <a:lstStyle/>
          <a:p>
            <a:pPr>
              <a:defRPr sz="1000" b="1" i="0">
                <a:solidFill>
                  <a:srgbClr val="7F7F7F"/>
                </a:solidFill>
                <a:latin typeface="Avenir Nxt2 W1G Demi" panose="020B0503020202020204" pitchFamily="34" charset="0"/>
              </a:defRPr>
            </a:pPr>
            <a:endParaRPr lang="en-CH"/>
          </a:p>
        </c:txPr>
        <c:crossAx val="2068027336"/>
        <c:crosses val="max"/>
        <c:crossBetween val="between"/>
      </c:valAx>
    </c:plotArea>
    <c:plotVisOnly val="1"/>
    <c:dispBlanksAs val="gap"/>
    <c:showDLblsOverMax val="1"/>
  </c:chart>
  <c:txPr>
    <a:bodyPr/>
    <a:lstStyle/>
    <a:p>
      <a:pPr>
        <a:defRPr sz="1800"/>
      </a:pPr>
      <a:endParaRPr lang="en-CH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1"/>
  <c:style val="2"/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 </c:v>
                </c:pt>
              </c:strCache>
            </c:strRef>
          </c:tx>
          <c:spPr>
            <a:solidFill>
              <a:srgbClr val="00BF6F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rgbClr val="00BF6F"/>
              </a:soli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1-8FEC-904A-AEDD-2649EC4F2BE6}"/>
              </c:ext>
            </c:extLst>
          </c:dPt>
          <c:dPt>
            <c:idx val="1"/>
            <c:invertIfNegative val="0"/>
            <c:bubble3D val="0"/>
            <c:spPr>
              <a:solidFill>
                <a:srgbClr val="507CB6"/>
              </a:soli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3-8FEC-904A-AEDD-2649EC4F2BE6}"/>
              </c:ext>
            </c:extLst>
          </c:dPt>
          <c:dPt>
            <c:idx val="2"/>
            <c:invertIfNegative val="0"/>
            <c:bubble3D val="0"/>
            <c:spPr>
              <a:solidFill>
                <a:srgbClr val="F9BE00"/>
              </a:soli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5-8FEC-904A-AEDD-2649EC4F2BE6}"/>
              </c:ext>
            </c:extLst>
          </c:dPt>
          <c:dPt>
            <c:idx val="3"/>
            <c:invertIfNegative val="0"/>
            <c:bubble3D val="0"/>
            <c:spPr>
              <a:solidFill>
                <a:srgbClr val="6BC8CD"/>
              </a:soli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7-8FEC-904A-AEDD-2649EC4F2BE6}"/>
              </c:ext>
            </c:extLst>
          </c:dPt>
          <c:dPt>
            <c:idx val="4"/>
            <c:invertIfNegative val="0"/>
            <c:bubble3D val="0"/>
            <c:spPr>
              <a:solidFill>
                <a:srgbClr val="FF8B4F"/>
              </a:soli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9-8FEC-904A-AEDD-2649EC4F2BE6}"/>
              </c:ext>
            </c:extLst>
          </c:dPt>
          <c:dPt>
            <c:idx val="5"/>
            <c:invertIfNegative val="0"/>
            <c:bubble3D val="0"/>
            <c:spPr>
              <a:solidFill>
                <a:srgbClr val="7D5E90"/>
              </a:soli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B-8FEC-904A-AEDD-2649EC4F2BE6}"/>
              </c:ext>
            </c:extLst>
          </c:dPt>
          <c:dLbls>
            <c:numFmt formatCode="0.0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 b="0" i="0">
                    <a:solidFill>
                      <a:srgbClr val="7F7F7F"/>
                    </a:solidFill>
                    <a:latin typeface="Avenir Nxt2 W1G" panose="020B0503020202020204" pitchFamily="34" charset="0"/>
                  </a:defRPr>
                </a:pPr>
                <a:endParaRPr lang="en-C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Professional expertise</c:v>
                </c:pt>
                <c:pt idx="1">
                  <c:v>Leadership role</c:v>
                </c:pt>
                <c:pt idx="2">
                  <c:v>Continuity (% previous WTSAs)</c:v>
                </c:pt>
                <c:pt idx="3">
                  <c:v>Diversity and inclusion (gender, generational diversity)</c:v>
                </c:pt>
                <c:pt idx="4">
                  <c:v>Volunteer interest</c:v>
                </c:pt>
                <c:pt idx="5">
                  <c:v>Other (please specify)</c:v>
                </c:pt>
              </c:strCache>
            </c:strRef>
          </c:cat>
          <c:val>
            <c:numRef>
              <c:f>Sheet1!$B$2:$B$7</c:f>
              <c:numCache>
                <c:formatCode>0.00%</c:formatCode>
                <c:ptCount val="6"/>
                <c:pt idx="0">
                  <c:v>0.35139999999999999</c:v>
                </c:pt>
                <c:pt idx="1">
                  <c:v>0.29730000000000001</c:v>
                </c:pt>
                <c:pt idx="2">
                  <c:v>0.29730000000000001</c:v>
                </c:pt>
                <c:pt idx="3">
                  <c:v>8.1100000000000005E-2</c:v>
                </c:pt>
                <c:pt idx="4">
                  <c:v>0.18920000000000001</c:v>
                </c:pt>
                <c:pt idx="5">
                  <c:v>0.35139999999999999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8FEC-904A-AEDD-2649EC4F2BE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50"/>
        <c:overlap val="100"/>
        <c:axId val="2068027336"/>
        <c:axId val="2113994440"/>
      </c:barChart>
      <c:catAx>
        <c:axId val="2068027336"/>
        <c:scaling>
          <c:orientation val="maxMin"/>
        </c:scaling>
        <c:delete val="0"/>
        <c:axPos val="l"/>
        <c:numFmt formatCode="General" sourceLinked="0"/>
        <c:majorTickMark val="out"/>
        <c:minorTickMark val="none"/>
        <c:tickLblPos val="low"/>
        <c:spPr>
          <a:ln>
            <a:solidFill>
              <a:srgbClr val="7F7F7F"/>
            </a:solidFill>
          </a:ln>
        </c:spPr>
        <c:txPr>
          <a:bodyPr/>
          <a:lstStyle/>
          <a:p>
            <a:pPr>
              <a:defRPr sz="1000" b="1" i="0">
                <a:solidFill>
                  <a:srgbClr val="7F7F7F"/>
                </a:solidFill>
                <a:latin typeface="Avenir Nxt2 W1G Demi" panose="020B0503020202020204" pitchFamily="34" charset="0"/>
              </a:defRPr>
            </a:pPr>
            <a:endParaRPr lang="en-CH"/>
          </a:p>
        </c:txPr>
        <c:crossAx val="2113994440"/>
        <c:crosses val="autoZero"/>
        <c:auto val="1"/>
        <c:lblAlgn val="ctr"/>
        <c:lblOffset val="100"/>
        <c:noMultiLvlLbl val="0"/>
      </c:catAx>
      <c:valAx>
        <c:axId val="2113994440"/>
        <c:scaling>
          <c:orientation val="minMax"/>
          <c:max val="1"/>
          <c:min val="0"/>
        </c:scaling>
        <c:delete val="0"/>
        <c:axPos val="b"/>
        <c:numFmt formatCode="0%" sourceLinked="0"/>
        <c:majorTickMark val="out"/>
        <c:minorTickMark val="none"/>
        <c:tickLblPos val="nextTo"/>
        <c:spPr>
          <a:ln>
            <a:solidFill>
              <a:srgbClr val="7F7F7F"/>
            </a:solidFill>
          </a:ln>
        </c:spPr>
        <c:txPr>
          <a:bodyPr/>
          <a:lstStyle/>
          <a:p>
            <a:pPr>
              <a:defRPr sz="1000" b="1" i="0">
                <a:solidFill>
                  <a:srgbClr val="7F7F7F"/>
                </a:solidFill>
                <a:latin typeface="Avenir Nxt2 W1G Demi" panose="020B0503020202020204" pitchFamily="34" charset="0"/>
              </a:defRPr>
            </a:pPr>
            <a:endParaRPr lang="en-CH"/>
          </a:p>
        </c:txPr>
        <c:crossAx val="2068027336"/>
        <c:crosses val="max"/>
        <c:crossBetween val="between"/>
      </c:valAx>
    </c:plotArea>
    <c:plotVisOnly val="1"/>
    <c:dispBlanksAs val="gap"/>
    <c:showDLblsOverMax val="1"/>
  </c:chart>
  <c:txPr>
    <a:bodyPr/>
    <a:lstStyle/>
    <a:p>
      <a:pPr>
        <a:defRPr sz="1800"/>
      </a:pPr>
      <a:endParaRPr lang="en-CH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1"/>
  <c:style val="2"/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 </c:v>
                </c:pt>
              </c:strCache>
            </c:strRef>
          </c:tx>
          <c:spPr>
            <a:solidFill>
              <a:srgbClr val="00BF6F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rgbClr val="00BF6F"/>
              </a:soli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1-2375-064C-8C4B-C274927AE1D7}"/>
              </c:ext>
            </c:extLst>
          </c:dPt>
          <c:dPt>
            <c:idx val="1"/>
            <c:invertIfNegative val="0"/>
            <c:bubble3D val="0"/>
            <c:spPr>
              <a:solidFill>
                <a:srgbClr val="507CB6"/>
              </a:soli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3-2375-064C-8C4B-C274927AE1D7}"/>
              </c:ext>
            </c:extLst>
          </c:dPt>
          <c:dLbls>
            <c:numFmt formatCode="0.0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 b="0" i="0">
                    <a:solidFill>
                      <a:srgbClr val="7F7F7F"/>
                    </a:solidFill>
                    <a:latin typeface="Avenir Nxt2 W1G" panose="020B0503020202020204" pitchFamily="34" charset="0"/>
                  </a:defRPr>
                </a:pPr>
                <a:endParaRPr lang="en-C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No</c:v>
                </c:pt>
                <c:pt idx="1">
                  <c:v>Yes (please specify)</c:v>
                </c:pt>
              </c:strCache>
            </c:strRef>
          </c:cat>
          <c:val>
            <c:numRef>
              <c:f>Sheet1!$B$2:$B$3</c:f>
              <c:numCache>
                <c:formatCode>0.00%</c:formatCode>
                <c:ptCount val="2"/>
                <c:pt idx="0">
                  <c:v>0.92679999999999996</c:v>
                </c:pt>
                <c:pt idx="1">
                  <c:v>7.3200000000000001E-2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375-064C-8C4B-C274927AE1D7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50"/>
        <c:overlap val="100"/>
        <c:axId val="2068027336"/>
        <c:axId val="2113994440"/>
      </c:barChart>
      <c:catAx>
        <c:axId val="2068027336"/>
        <c:scaling>
          <c:orientation val="maxMin"/>
        </c:scaling>
        <c:delete val="0"/>
        <c:axPos val="l"/>
        <c:numFmt formatCode="General" sourceLinked="0"/>
        <c:majorTickMark val="out"/>
        <c:minorTickMark val="none"/>
        <c:tickLblPos val="low"/>
        <c:spPr>
          <a:ln>
            <a:solidFill>
              <a:srgbClr val="7F7F7F"/>
            </a:solidFill>
          </a:ln>
        </c:spPr>
        <c:txPr>
          <a:bodyPr/>
          <a:lstStyle/>
          <a:p>
            <a:pPr>
              <a:defRPr sz="1000" b="1" i="0">
                <a:solidFill>
                  <a:srgbClr val="7F7F7F"/>
                </a:solidFill>
                <a:latin typeface="Avenir Nxt2 W1G Demi" panose="020B0503020202020204" pitchFamily="34" charset="0"/>
              </a:defRPr>
            </a:pPr>
            <a:endParaRPr lang="en-CH"/>
          </a:p>
        </c:txPr>
        <c:crossAx val="2113994440"/>
        <c:crosses val="autoZero"/>
        <c:auto val="1"/>
        <c:lblAlgn val="ctr"/>
        <c:lblOffset val="100"/>
        <c:noMultiLvlLbl val="0"/>
      </c:catAx>
      <c:valAx>
        <c:axId val="2113994440"/>
        <c:scaling>
          <c:orientation val="minMax"/>
          <c:max val="1"/>
          <c:min val="0"/>
        </c:scaling>
        <c:delete val="0"/>
        <c:axPos val="b"/>
        <c:numFmt formatCode="0%" sourceLinked="0"/>
        <c:majorTickMark val="out"/>
        <c:minorTickMark val="none"/>
        <c:tickLblPos val="nextTo"/>
        <c:spPr>
          <a:ln>
            <a:solidFill>
              <a:srgbClr val="7F7F7F"/>
            </a:solidFill>
          </a:ln>
        </c:spPr>
        <c:txPr>
          <a:bodyPr/>
          <a:lstStyle/>
          <a:p>
            <a:pPr>
              <a:defRPr sz="1000" b="1" i="0">
                <a:solidFill>
                  <a:srgbClr val="7F7F7F"/>
                </a:solidFill>
                <a:latin typeface="Avenir Nxt2 W1G Demi" panose="020B0503020202020204" pitchFamily="34" charset="0"/>
              </a:defRPr>
            </a:pPr>
            <a:endParaRPr lang="en-CH"/>
          </a:p>
        </c:txPr>
        <c:crossAx val="2068027336"/>
        <c:crosses val="max"/>
        <c:crossBetween val="between"/>
      </c:valAx>
    </c:plotArea>
    <c:plotVisOnly val="1"/>
    <c:dispBlanksAs val="gap"/>
    <c:showDLblsOverMax val="1"/>
  </c:chart>
  <c:txPr>
    <a:bodyPr/>
    <a:lstStyle/>
    <a:p>
      <a:pPr>
        <a:defRPr sz="1800"/>
      </a:pPr>
      <a:endParaRPr lang="en-CH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1"/>
  <c:style val="2"/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 </c:v>
                </c:pt>
              </c:strCache>
            </c:strRef>
          </c:tx>
          <c:spPr>
            <a:solidFill>
              <a:srgbClr val="00BF6F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rgbClr val="00BF6F"/>
              </a:soli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1-BB86-7944-9A04-AE91C3F3776E}"/>
              </c:ext>
            </c:extLst>
          </c:dPt>
          <c:dPt>
            <c:idx val="1"/>
            <c:invertIfNegative val="0"/>
            <c:bubble3D val="0"/>
            <c:spPr>
              <a:solidFill>
                <a:srgbClr val="507CB6"/>
              </a:soli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3-BB86-7944-9A04-AE91C3F3776E}"/>
              </c:ext>
            </c:extLst>
          </c:dPt>
          <c:dPt>
            <c:idx val="2"/>
            <c:invertIfNegative val="0"/>
            <c:bubble3D val="0"/>
            <c:spPr>
              <a:solidFill>
                <a:srgbClr val="F9BE00"/>
              </a:soli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5-BB86-7944-9A04-AE91C3F3776E}"/>
              </c:ext>
            </c:extLst>
          </c:dPt>
          <c:dPt>
            <c:idx val="3"/>
            <c:invertIfNegative val="0"/>
            <c:bubble3D val="0"/>
            <c:spPr>
              <a:solidFill>
                <a:srgbClr val="6BC8CD"/>
              </a:soli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7-BB86-7944-9A04-AE91C3F3776E}"/>
              </c:ext>
            </c:extLst>
          </c:dPt>
          <c:dPt>
            <c:idx val="4"/>
            <c:invertIfNegative val="0"/>
            <c:bubble3D val="0"/>
            <c:spPr>
              <a:solidFill>
                <a:srgbClr val="FF8B4F"/>
              </a:soli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9-BB86-7944-9A04-AE91C3F3776E}"/>
              </c:ext>
            </c:extLst>
          </c:dPt>
          <c:dLbls>
            <c:numFmt formatCode="0.0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 b="0" i="0">
                    <a:solidFill>
                      <a:srgbClr val="7F7F7F"/>
                    </a:solidFill>
                    <a:latin typeface="Avenir Nxt2 W1G" panose="020B0503020202020204" pitchFamily="34" charset="0"/>
                  </a:defRPr>
                </a:pPr>
                <a:endParaRPr lang="en-C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We were fully aware of this campaign, and it has significantly influenced the composition of our delegation</c:v>
                </c:pt>
                <c:pt idx="1">
                  <c:v>We had limited awareness of the campaign, and it somewhat influenced</c:v>
                </c:pt>
                <c:pt idx="2">
                  <c:v>We were not aware of the campaign, and it did not influence</c:v>
                </c:pt>
                <c:pt idx="3">
                  <c:v>Not Applicable</c:v>
                </c:pt>
                <c:pt idx="4">
                  <c:v>Other (please specify)</c:v>
                </c:pt>
              </c:strCache>
            </c:strRef>
          </c:cat>
          <c:val>
            <c:numRef>
              <c:f>Sheet1!$B$2:$B$6</c:f>
              <c:numCache>
                <c:formatCode>0.00%</c:formatCode>
                <c:ptCount val="5"/>
                <c:pt idx="0">
                  <c:v>0.48780000000000001</c:v>
                </c:pt>
                <c:pt idx="1">
                  <c:v>0.2195</c:v>
                </c:pt>
                <c:pt idx="2">
                  <c:v>0.122</c:v>
                </c:pt>
                <c:pt idx="3">
                  <c:v>9.7600000000000006E-2</c:v>
                </c:pt>
                <c:pt idx="4">
                  <c:v>7.3200000000000001E-2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BB86-7944-9A04-AE91C3F3776E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50"/>
        <c:overlap val="100"/>
        <c:axId val="2068027336"/>
        <c:axId val="2113994440"/>
      </c:barChart>
      <c:catAx>
        <c:axId val="2068027336"/>
        <c:scaling>
          <c:orientation val="maxMin"/>
        </c:scaling>
        <c:delete val="0"/>
        <c:axPos val="l"/>
        <c:numFmt formatCode="General" sourceLinked="0"/>
        <c:majorTickMark val="out"/>
        <c:minorTickMark val="none"/>
        <c:tickLblPos val="low"/>
        <c:spPr>
          <a:ln>
            <a:solidFill>
              <a:srgbClr val="7F7F7F"/>
            </a:solidFill>
          </a:ln>
        </c:spPr>
        <c:txPr>
          <a:bodyPr/>
          <a:lstStyle/>
          <a:p>
            <a:pPr>
              <a:defRPr sz="1000" b="1" i="0">
                <a:solidFill>
                  <a:srgbClr val="7F7F7F"/>
                </a:solidFill>
                <a:latin typeface="Avenir Nxt2 W1G Demi" panose="020B0503020202020204" pitchFamily="34" charset="0"/>
              </a:defRPr>
            </a:pPr>
            <a:endParaRPr lang="en-CH"/>
          </a:p>
        </c:txPr>
        <c:crossAx val="2113994440"/>
        <c:crosses val="autoZero"/>
        <c:auto val="1"/>
        <c:lblAlgn val="ctr"/>
        <c:lblOffset val="100"/>
        <c:noMultiLvlLbl val="0"/>
      </c:catAx>
      <c:valAx>
        <c:axId val="2113994440"/>
        <c:scaling>
          <c:orientation val="minMax"/>
          <c:max val="1"/>
          <c:min val="0"/>
        </c:scaling>
        <c:delete val="0"/>
        <c:axPos val="b"/>
        <c:numFmt formatCode="0%" sourceLinked="0"/>
        <c:majorTickMark val="out"/>
        <c:minorTickMark val="none"/>
        <c:tickLblPos val="nextTo"/>
        <c:spPr>
          <a:ln>
            <a:solidFill>
              <a:srgbClr val="7F7F7F"/>
            </a:solidFill>
          </a:ln>
        </c:spPr>
        <c:txPr>
          <a:bodyPr/>
          <a:lstStyle/>
          <a:p>
            <a:pPr>
              <a:defRPr sz="1000" b="1" i="0">
                <a:solidFill>
                  <a:srgbClr val="7F7F7F"/>
                </a:solidFill>
                <a:latin typeface="Avenir Nxt2 W1G Demi" panose="020B0503020202020204" pitchFamily="34" charset="0"/>
              </a:defRPr>
            </a:pPr>
            <a:endParaRPr lang="en-CH"/>
          </a:p>
        </c:txPr>
        <c:crossAx val="2068027336"/>
        <c:crosses val="max"/>
        <c:crossBetween val="between"/>
      </c:valAx>
    </c:plotArea>
    <c:plotVisOnly val="1"/>
    <c:dispBlanksAs val="gap"/>
    <c:showDLblsOverMax val="1"/>
  </c:chart>
  <c:txPr>
    <a:bodyPr/>
    <a:lstStyle/>
    <a:p>
      <a:pPr>
        <a:defRPr sz="1800"/>
      </a:pPr>
      <a:endParaRPr lang="en-CH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568ABB-6C65-4AE0-94FB-F55830F46BDA}" type="datetimeFigureOut">
              <a:rPr lang="en-GB" smtClean="0"/>
              <a:t>29/04/2025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BC8A03-DB98-4DF3-B8C6-249E228070E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6190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1 response from other please specify:</a:t>
            </a:r>
          </a:p>
          <a:p>
            <a:r>
              <a:rPr lang="en-US" dirty="0"/>
              <a:t>- </a:t>
            </a:r>
            <a:r>
              <a:rPr lang="en-GB" b="0" i="0" dirty="0">
                <a:solidFill>
                  <a:srgbClr val="333E48"/>
                </a:solidFill>
                <a:effectLst/>
                <a:latin typeface="National2"/>
              </a:rPr>
              <a:t>Important involvement in ITU-T activities, proposal of contributions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8A03-DB98-4DF3-B8C6-249E228070EC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74164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13 responses from other please specify:</a:t>
            </a:r>
          </a:p>
          <a:p>
            <a:pPr algn="l">
              <a:buNone/>
            </a:pPr>
            <a:r>
              <a:rPr lang="en-US" dirty="0"/>
              <a:t>- </a:t>
            </a:r>
            <a:r>
              <a:rPr lang="en-GB" b="0" i="0" dirty="0">
                <a:solidFill>
                  <a:srgbClr val="333E48"/>
                </a:solidFill>
                <a:effectLst/>
                <a:latin typeface="National2"/>
              </a:rPr>
              <a:t>nothing</a:t>
            </a:r>
          </a:p>
          <a:p>
            <a:pPr algn="l">
              <a:buNone/>
            </a:pPr>
            <a:r>
              <a:rPr lang="en-GB" b="0" i="0" dirty="0">
                <a:solidFill>
                  <a:srgbClr val="333E48"/>
                </a:solidFill>
                <a:effectLst/>
                <a:latin typeface="National2"/>
              </a:rPr>
              <a:t>- none</a:t>
            </a:r>
          </a:p>
          <a:p>
            <a:pPr algn="l">
              <a:buNone/>
            </a:pPr>
            <a:r>
              <a:rPr lang="en-GB" b="0" i="0" dirty="0">
                <a:solidFill>
                  <a:srgbClr val="333E48"/>
                </a:solidFill>
                <a:effectLst/>
                <a:latin typeface="National2"/>
              </a:rPr>
              <a:t>- They may be unfamiliar to the </a:t>
            </a:r>
            <a:r>
              <a:rPr lang="en-GB" b="0" i="0" dirty="0" err="1">
                <a:solidFill>
                  <a:srgbClr val="333E48"/>
                </a:solidFill>
                <a:effectLst/>
                <a:latin typeface="National2"/>
              </a:rPr>
              <a:t>itu</a:t>
            </a:r>
            <a:r>
              <a:rPr lang="en-GB" b="0" i="0" dirty="0">
                <a:solidFill>
                  <a:srgbClr val="333E48"/>
                </a:solidFill>
                <a:effectLst/>
                <a:latin typeface="National2"/>
              </a:rPr>
              <a:t> fairs</a:t>
            </a:r>
          </a:p>
          <a:p>
            <a:pPr algn="l">
              <a:buNone/>
            </a:pPr>
            <a:r>
              <a:rPr lang="en-GB" b="0" i="0" dirty="0">
                <a:solidFill>
                  <a:srgbClr val="333E48"/>
                </a:solidFill>
                <a:effectLst/>
                <a:latin typeface="National2"/>
              </a:rPr>
              <a:t>- we don't have any barriers</a:t>
            </a:r>
          </a:p>
          <a:p>
            <a:pPr algn="l">
              <a:buNone/>
            </a:pPr>
            <a:r>
              <a:rPr lang="en-GB" b="0" i="0" dirty="0">
                <a:solidFill>
                  <a:srgbClr val="333E48"/>
                </a:solidFill>
                <a:effectLst/>
                <a:latin typeface="National2"/>
              </a:rPr>
              <a:t>- none</a:t>
            </a:r>
          </a:p>
          <a:p>
            <a:pPr algn="l">
              <a:buNone/>
            </a:pPr>
            <a:r>
              <a:rPr lang="en-GB" b="0" i="0" dirty="0">
                <a:solidFill>
                  <a:srgbClr val="333E48"/>
                </a:solidFill>
                <a:effectLst/>
                <a:latin typeface="National2"/>
              </a:rPr>
              <a:t>- None - persons are appointed with no bias</a:t>
            </a:r>
          </a:p>
          <a:p>
            <a:pPr algn="l">
              <a:buNone/>
            </a:pPr>
            <a:r>
              <a:rPr lang="en-GB" dirty="0"/>
              <a:t>- </a:t>
            </a:r>
            <a:r>
              <a:rPr lang="en-GB" b="0" i="0" dirty="0">
                <a:solidFill>
                  <a:srgbClr val="333E48"/>
                </a:solidFill>
                <a:effectLst/>
                <a:latin typeface="National2"/>
              </a:rPr>
              <a:t>Budgetary Constraints</a:t>
            </a:r>
          </a:p>
          <a:p>
            <a:pPr algn="l">
              <a:buNone/>
            </a:pPr>
            <a:r>
              <a:rPr lang="en-GB" b="0" i="0" dirty="0">
                <a:solidFill>
                  <a:srgbClr val="333E48"/>
                </a:solidFill>
                <a:effectLst/>
                <a:latin typeface="National2"/>
              </a:rPr>
              <a:t>- Financials resources</a:t>
            </a:r>
          </a:p>
          <a:p>
            <a:pPr algn="l">
              <a:buNone/>
            </a:pPr>
            <a:r>
              <a:rPr lang="en-GB" b="0" i="0" dirty="0">
                <a:solidFill>
                  <a:srgbClr val="333E48"/>
                </a:solidFill>
                <a:effectLst/>
                <a:latin typeface="National2"/>
              </a:rPr>
              <a:t>- Limited budget</a:t>
            </a:r>
          </a:p>
          <a:p>
            <a:pPr marL="0" indent="0" algn="l">
              <a:buFontTx/>
              <a:buNone/>
            </a:pPr>
            <a:r>
              <a:rPr lang="en-GB" b="0" i="0" dirty="0">
                <a:solidFill>
                  <a:srgbClr val="333E48"/>
                </a:solidFill>
                <a:effectLst/>
                <a:latin typeface="National2"/>
              </a:rPr>
              <a:t>- None</a:t>
            </a:r>
          </a:p>
          <a:p>
            <a:pPr algn="l">
              <a:buNone/>
            </a:pPr>
            <a:r>
              <a:rPr lang="en-GB" b="0" i="0" dirty="0">
                <a:solidFill>
                  <a:srgbClr val="333E48"/>
                </a:solidFill>
                <a:effectLst/>
                <a:latin typeface="National2"/>
              </a:rPr>
              <a:t>- no</a:t>
            </a:r>
          </a:p>
          <a:p>
            <a:pPr algn="l">
              <a:buNone/>
            </a:pPr>
            <a:r>
              <a:rPr lang="en-GB" b="0" i="0" dirty="0">
                <a:solidFill>
                  <a:srgbClr val="333E48"/>
                </a:solidFill>
                <a:effectLst/>
                <a:latin typeface="National2"/>
              </a:rPr>
              <a:t>- It depends on the requirement of the task, </a:t>
            </a:r>
            <a:r>
              <a:rPr lang="en-GB" b="0" i="0" dirty="0" err="1">
                <a:solidFill>
                  <a:srgbClr val="333E48"/>
                </a:solidFill>
                <a:effectLst/>
                <a:latin typeface="National2"/>
              </a:rPr>
              <a:t>i.e.relevance</a:t>
            </a:r>
            <a:endParaRPr lang="en-GB" b="0" i="0" dirty="0">
              <a:solidFill>
                <a:srgbClr val="333E48"/>
              </a:solidFill>
              <a:effectLst/>
              <a:latin typeface="National2"/>
            </a:endParaRPr>
          </a:p>
          <a:p>
            <a:pPr algn="l"/>
            <a:r>
              <a:rPr lang="en-GB" b="0" i="0" dirty="0">
                <a:solidFill>
                  <a:srgbClr val="333E48"/>
                </a:solidFill>
                <a:effectLst/>
                <a:latin typeface="National2"/>
              </a:rPr>
              <a:t>- No barriers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8A03-DB98-4DF3-B8C6-249E228070EC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52993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No comments specified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8A03-DB98-4DF3-B8C6-249E228070EC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31127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3 responses from other please specify:</a:t>
            </a:r>
          </a:p>
          <a:p>
            <a:pPr algn="l">
              <a:buNone/>
            </a:pPr>
            <a:r>
              <a:rPr lang="en-US" dirty="0"/>
              <a:t>- </a:t>
            </a:r>
            <a:r>
              <a:rPr lang="en-GB" b="0" i="0" dirty="0">
                <a:solidFill>
                  <a:srgbClr val="333E48"/>
                </a:solidFill>
                <a:effectLst/>
                <a:latin typeface="National2"/>
              </a:rPr>
              <a:t>We have fully aware of it, but there is no problem within our organization because we already have some excellent women expertise in the group.</a:t>
            </a:r>
          </a:p>
          <a:p>
            <a:pPr algn="l">
              <a:buNone/>
            </a:pPr>
            <a:r>
              <a:rPr lang="en-GB" b="0" i="0" dirty="0">
                <a:solidFill>
                  <a:srgbClr val="333E48"/>
                </a:solidFill>
                <a:effectLst/>
                <a:latin typeface="National2"/>
              </a:rPr>
              <a:t>- We are aware and special sessions for woman were attended by many female employees, other session were also equally participated by women</a:t>
            </a:r>
          </a:p>
          <a:p>
            <a:pPr algn="l">
              <a:buNone/>
            </a:pPr>
            <a:r>
              <a:rPr lang="en-GB" b="0" i="0" dirty="0">
                <a:solidFill>
                  <a:srgbClr val="333E48"/>
                </a:solidFill>
                <a:effectLst/>
                <a:latin typeface="National2"/>
              </a:rPr>
              <a:t>- We were fully aware and we embrace it very much.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8A03-DB98-4DF3-B8C6-249E228070EC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33979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1 response from other please specify:</a:t>
            </a:r>
          </a:p>
          <a:p>
            <a:r>
              <a:rPr lang="en-US" dirty="0"/>
              <a:t>- </a:t>
            </a:r>
            <a:r>
              <a:rPr lang="en-GB" b="0" i="0">
                <a:solidFill>
                  <a:srgbClr val="333E48"/>
                </a:solidFill>
                <a:effectLst/>
                <a:latin typeface="National2"/>
              </a:rPr>
              <a:t>Encourage </a:t>
            </a:r>
            <a:r>
              <a:rPr lang="en-GB" b="0" i="0" dirty="0">
                <a:solidFill>
                  <a:srgbClr val="333E48"/>
                </a:solidFill>
                <a:effectLst/>
                <a:latin typeface="National2"/>
              </a:rPr>
              <a:t>women to take more important position in ITU-T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8A03-DB98-4DF3-B8C6-249E228070EC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93629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1 response from other please specify:</a:t>
            </a:r>
          </a:p>
          <a:p>
            <a:r>
              <a:rPr lang="en-US" dirty="0"/>
              <a:t>- </a:t>
            </a:r>
            <a:r>
              <a:rPr lang="en-GB" b="0" i="0" dirty="0">
                <a:solidFill>
                  <a:srgbClr val="333E48"/>
                </a:solidFill>
                <a:effectLst/>
                <a:latin typeface="National2"/>
              </a:rPr>
              <a:t>Encourage women to take more important position in ITU-T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8A03-DB98-4DF3-B8C6-249E228070EC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61480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1 response from other please specify:</a:t>
            </a:r>
          </a:p>
          <a:p>
            <a:r>
              <a:rPr lang="en-US" dirty="0"/>
              <a:t>- </a:t>
            </a:r>
            <a:r>
              <a:rPr lang="en-GB" b="0" i="0" dirty="0">
                <a:solidFill>
                  <a:srgbClr val="333E48"/>
                </a:solidFill>
                <a:effectLst/>
                <a:latin typeface="National2"/>
              </a:rPr>
              <a:t>Select young women experts (e.g. 25-35) as non-voting participate the ITU-T high level management meetings to support young women experts to participate and develop their standardization career.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8A03-DB98-4DF3-B8C6-249E228070EC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139337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2 responses from other please specify:</a:t>
            </a:r>
          </a:p>
          <a:p>
            <a:pPr algn="l">
              <a:buNone/>
            </a:pPr>
            <a:r>
              <a:rPr lang="en-US" dirty="0"/>
              <a:t>- </a:t>
            </a:r>
            <a:r>
              <a:rPr lang="en-GB" b="0" i="0" dirty="0">
                <a:solidFill>
                  <a:srgbClr val="333E48"/>
                </a:solidFill>
                <a:effectLst/>
                <a:latin typeface="National2"/>
              </a:rPr>
              <a:t>not sure we have gender inequality.</a:t>
            </a:r>
          </a:p>
          <a:p>
            <a:pPr algn="l"/>
            <a:r>
              <a:rPr lang="en-GB" b="0" i="0" dirty="0">
                <a:solidFill>
                  <a:srgbClr val="333E48"/>
                </a:solidFill>
                <a:effectLst/>
                <a:latin typeface="National2"/>
              </a:rPr>
              <a:t>- It is important the government promote the companies to raise the awareness and leadership of women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8A03-DB98-4DF3-B8C6-249E228070EC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0622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15136" y="80645"/>
            <a:ext cx="8229600" cy="548713"/>
          </a:xfrm>
        </p:spPr>
        <p:txBody>
          <a:bodyPr/>
          <a:lstStyle>
            <a:lvl1pPr>
              <a:defRPr b="1" i="0">
                <a:latin typeface="Avenir Nxt2 W1G Demi" panose="020B0503020202020204" pitchFamily="34" charset="0"/>
              </a:defRPr>
            </a:lvl1pPr>
          </a:lstStyle>
          <a:p>
            <a:r>
              <a:rPr lang="en-US"/>
              <a:t>Master title style (only changes made to the parent slide will be reflected in the app)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8B48FB-E956-2048-9E74-C69E7CAA26CC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252A03B-2D42-4DAE-8460-CF96145A8DF0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115136" y="1005080"/>
            <a:ext cx="8229600" cy="3569013"/>
          </a:xfrm>
        </p:spPr>
        <p:txBody>
          <a:bodyPr/>
          <a:lstStyle>
            <a:lvl1pPr>
              <a:defRPr sz="1400" b="0" i="0">
                <a:solidFill>
                  <a:schemeClr val="tx1"/>
                </a:solidFill>
                <a:latin typeface="Avenir Nxt2 W1G Medium" panose="020B0503020202020204" pitchFamily="34" charset="0"/>
              </a:defRPr>
            </a:lvl1pPr>
            <a:lvl2pPr>
              <a:defRPr sz="1400" b="0" i="0">
                <a:latin typeface="Avenir Nxt2 W1G" panose="020B0503020202020204" pitchFamily="34" charset="0"/>
                <a:cs typeface="Arial" panose="020B0604020202020204" pitchFamily="34" charset="0"/>
              </a:defRPr>
            </a:lvl2pPr>
            <a:lvl3pPr>
              <a:defRPr sz="1200" b="0" i="0">
                <a:latin typeface="Avenir Nxt2 W1G" panose="020B0503020202020204" pitchFamily="34" charset="0"/>
                <a:cs typeface="Arial" panose="020B0604020202020204" pitchFamily="34" charset="0"/>
              </a:defRPr>
            </a:lvl3pPr>
            <a:lvl4pPr>
              <a:defRPr sz="1100" b="0" i="0">
                <a:latin typeface="Avenir Nxt2 W1G" panose="020B0503020202020204" pitchFamily="34" charset="0"/>
                <a:cs typeface="Arial" panose="020B0604020202020204" pitchFamily="34" charset="0"/>
              </a:defRPr>
            </a:lvl4pPr>
            <a:lvl5pPr>
              <a:defRPr sz="1100" b="0" i="0">
                <a:latin typeface="Avenir Nxt2 W1G" panose="020B0503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Master text style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CB14CF1-AB9B-4870-9E5C-AD8F31C7FF6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3322" y="627419"/>
            <a:ext cx="8229600" cy="239713"/>
          </a:xfrm>
        </p:spPr>
        <p:txBody>
          <a:bodyPr/>
          <a:lstStyle>
            <a:lvl1pPr>
              <a:defRPr b="0" i="0">
                <a:latin typeface="Avenir Nxt2 W1G" panose="020B0503020202020204" pitchFamily="34" charset="0"/>
              </a:defRPr>
            </a:lvl1pPr>
          </a:lstStyle>
          <a:p>
            <a:pPr lvl="0"/>
            <a:r>
              <a:rPr lang="en-US"/>
              <a:t>Master text style</a:t>
            </a:r>
            <a:endParaRPr lang="en-GB"/>
          </a:p>
        </p:txBody>
      </p:sp>
      <p:sp>
        <p:nvSpPr>
          <p:cNvPr id="7" name="Footer Placeholder 3">
            <a:extLst>
              <a:ext uri="{FF2B5EF4-FFF2-40B4-BE49-F238E27FC236}">
                <a16:creationId xmlns:a16="http://schemas.microsoft.com/office/drawing/2014/main" id="{E39551A5-770E-3978-ED85-9963EA08199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67174" y="4811867"/>
            <a:ext cx="8229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6443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chemeClr val="tx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256494" y="2494609"/>
            <a:ext cx="7787252" cy="1234730"/>
          </a:xfrm>
        </p:spPr>
        <p:txBody>
          <a:bodyPr anchor="b">
            <a:normAutofit/>
          </a:bodyPr>
          <a:lstStyle>
            <a:lvl1pPr marL="0" indent="0">
              <a:buNone/>
              <a:defRPr sz="32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Title style (only changes made to the parent slide will be reflected in the app)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266162" y="3729038"/>
            <a:ext cx="2938463" cy="385762"/>
          </a:xfrm>
        </p:spPr>
        <p:txBody>
          <a:bodyPr>
            <a:normAutofit/>
          </a:bodyPr>
          <a:lstStyle>
            <a:lvl1pPr>
              <a:defRPr sz="12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Title slide subtitle style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2E984EA-3574-957B-CBB9-81D1F0C1887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56493" y="4811867"/>
            <a:ext cx="7839291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sponse Summar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593F9-7B30-274B-BFFF-492683631E49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211403" y="3639393"/>
            <a:ext cx="4576388" cy="350837"/>
          </a:xfrm>
        </p:spPr>
        <p:txBody>
          <a:bodyPr/>
          <a:lstStyle>
            <a:lvl1pPr>
              <a:defRPr b="0" i="0">
                <a:latin typeface="Avenir Nxt2 W1G" panose="020B0503020202020204" pitchFamily="34" charset="0"/>
              </a:defRPr>
            </a:lvl1pPr>
          </a:lstStyle>
          <a:p>
            <a:pPr lvl="0"/>
            <a:r>
              <a:rPr lang="en-US"/>
              <a:t>Master text style</a:t>
            </a:r>
          </a:p>
        </p:txBody>
      </p:sp>
      <p:sp>
        <p:nvSpPr>
          <p:cNvPr id="17" name="Title 16"/>
          <p:cNvSpPr>
            <a:spLocks noGrp="1"/>
          </p:cNvSpPr>
          <p:nvPr>
            <p:ph type="title" hasCustomPrompt="1"/>
          </p:nvPr>
        </p:nvSpPr>
        <p:spPr>
          <a:xfrm>
            <a:off x="204788" y="2334751"/>
            <a:ext cx="8229600" cy="857250"/>
          </a:xfrm>
        </p:spPr>
        <p:txBody>
          <a:bodyPr/>
          <a:lstStyle>
            <a:lvl1pPr>
              <a:defRPr b="1" i="0">
                <a:latin typeface="Avenir Nxt2 W1G Demi" panose="020B0503020202020204" pitchFamily="34" charset="0"/>
              </a:defRPr>
            </a:lvl1pPr>
          </a:lstStyle>
          <a:p>
            <a:r>
              <a:rPr lang="en-US"/>
              <a:t>Master title style (only changes made to the parent slide will be reflected in the app)</a:t>
            </a:r>
          </a:p>
        </p:txBody>
      </p:sp>
      <p:sp>
        <p:nvSpPr>
          <p:cNvPr id="16" name="Text Placeholder 5"/>
          <p:cNvSpPr>
            <a:spLocks noGrp="1"/>
          </p:cNvSpPr>
          <p:nvPr>
            <p:ph type="body" sz="quarter" idx="17" hasCustomPrompt="1"/>
          </p:nvPr>
        </p:nvSpPr>
        <p:spPr>
          <a:xfrm>
            <a:off x="204788" y="3158633"/>
            <a:ext cx="3859212" cy="280987"/>
          </a:xfrm>
        </p:spPr>
        <p:txBody>
          <a:bodyPr/>
          <a:lstStyle>
            <a:lvl2pPr marL="4763" indent="0">
              <a:buNone/>
              <a:defRPr sz="1600" b="0" i="0">
                <a:solidFill>
                  <a:schemeClr val="bg1">
                    <a:lumMod val="50000"/>
                  </a:schemeClr>
                </a:solidFill>
                <a:latin typeface="Avenir Nxt2 W1G Medium" panose="020B0503020202020204" pitchFamily="34" charset="0"/>
                <a:cs typeface="Arial"/>
              </a:defRPr>
            </a:lvl2pPr>
          </a:lstStyle>
          <a:p>
            <a:pPr lvl="1"/>
            <a:r>
              <a:rPr lang="en-US"/>
              <a:t>Total Responses style</a:t>
            </a:r>
          </a:p>
        </p:txBody>
      </p:sp>
      <p:sp>
        <p:nvSpPr>
          <p:cNvPr id="7" name="Text Placeholder 12"/>
          <p:cNvSpPr>
            <a:spLocks noGrp="1"/>
          </p:cNvSpPr>
          <p:nvPr>
            <p:ph type="body" sz="quarter" idx="18" hasCustomPrompt="1"/>
          </p:nvPr>
        </p:nvSpPr>
        <p:spPr>
          <a:xfrm>
            <a:off x="211403" y="4047840"/>
            <a:ext cx="4576388" cy="350837"/>
          </a:xfrm>
        </p:spPr>
        <p:txBody>
          <a:bodyPr/>
          <a:lstStyle>
            <a:lvl1pPr>
              <a:defRPr b="0" i="0">
                <a:latin typeface="Avenir Nxt2 W1G" panose="020B0503020202020204" pitchFamily="34" charset="0"/>
              </a:defRPr>
            </a:lvl1pPr>
          </a:lstStyle>
          <a:p>
            <a:pPr lvl="0"/>
            <a:r>
              <a:rPr lang="en-US"/>
              <a:t>Master text style</a:t>
            </a:r>
          </a:p>
        </p:txBody>
      </p:sp>
      <p:sp>
        <p:nvSpPr>
          <p:cNvPr id="8" name="Footer Placeholder 3">
            <a:extLst>
              <a:ext uri="{FF2B5EF4-FFF2-40B4-BE49-F238E27FC236}">
                <a16:creationId xmlns:a16="http://schemas.microsoft.com/office/drawing/2014/main" id="{CDF05C82-1244-9CA3-984A-2EEF32F796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56826" y="4811867"/>
            <a:ext cx="8106588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4830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15136" y="80645"/>
            <a:ext cx="8229600" cy="581143"/>
          </a:xfrm>
        </p:spPr>
        <p:txBody>
          <a:bodyPr/>
          <a:lstStyle>
            <a:lvl1pPr>
              <a:defRPr b="1" i="0">
                <a:latin typeface="Avenir Nxt2 W1G Demi" panose="020B0503020202020204" pitchFamily="34" charset="0"/>
              </a:defRPr>
            </a:lvl1pPr>
          </a:lstStyle>
          <a:p>
            <a:r>
              <a:rPr lang="en-US"/>
              <a:t>Master title style (only changes made to the parent slide will be reflected in the app)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22570" y="666350"/>
            <a:ext cx="5332506" cy="249144"/>
          </a:xfrm>
        </p:spPr>
        <p:txBody>
          <a:bodyPr/>
          <a:lstStyle>
            <a:lvl1pPr>
              <a:defRPr b="0" i="0">
                <a:latin typeface="Avenir Nxt2 W1G" panose="020B0503020202020204" pitchFamily="34" charset="0"/>
              </a:defRPr>
            </a:lvl1pPr>
          </a:lstStyle>
          <a:p>
            <a:pPr lvl="0"/>
            <a:r>
              <a:rPr lang="en-US"/>
              <a:t>Master text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8B48FB-E956-2048-9E74-C69E7CAA26CC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3">
            <a:extLst>
              <a:ext uri="{FF2B5EF4-FFF2-40B4-BE49-F238E27FC236}">
                <a16:creationId xmlns:a16="http://schemas.microsoft.com/office/drawing/2014/main" id="{9FE2B938-E785-E802-7A9A-5AD4FEF6088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2927" y="4811867"/>
            <a:ext cx="8193847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2404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5136" y="270516"/>
            <a:ext cx="8229600" cy="39127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570" y="666350"/>
            <a:ext cx="5332506" cy="2491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67076" y="4815076"/>
            <a:ext cx="626035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>
                    <a:lumMod val="60000"/>
                    <a:lumOff val="40000"/>
                  </a:schemeClr>
                </a:solidFill>
                <a:latin typeface="Arial"/>
                <a:cs typeface="Arial"/>
              </a:defRPr>
            </a:lvl1pPr>
          </a:lstStyle>
          <a:p>
            <a:fld id="{A88B48FB-E956-2048-9E74-C69E7CAA26C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67FE218-D8C1-4598-C115-912209DA107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67173" y="4811866"/>
            <a:ext cx="8229599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48755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4" r:id="rId2"/>
    <p:sldLayoutId id="2147483671" r:id="rId3"/>
    <p:sldLayoutId id="2147483675" r:id="rId4"/>
  </p:sldLayoutIdLst>
  <p:hf hdr="0" dt="0"/>
  <p:txStyles>
    <p:titleStyle>
      <a:lvl1pPr algn="l" defTabSz="457200" rtl="0" eaLnBrk="1" latinLnBrk="0" hangingPunct="1">
        <a:spcBef>
          <a:spcPct val="0"/>
        </a:spcBef>
        <a:buNone/>
        <a:defRPr sz="1800" b="1" kern="1200">
          <a:solidFill>
            <a:schemeClr val="tx1"/>
          </a:solidFill>
          <a:latin typeface="Arial"/>
          <a:ea typeface="+mj-ea"/>
          <a:cs typeface="Arial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 typeface="Arial"/>
        <a:buNone/>
        <a:defRPr sz="1000" kern="1200">
          <a:solidFill>
            <a:schemeClr val="bg1">
              <a:lumMod val="50000"/>
            </a:schemeClr>
          </a:solidFill>
          <a:latin typeface="Arial"/>
          <a:ea typeface="+mn-ea"/>
          <a:cs typeface="Arial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283926" y="1924824"/>
            <a:ext cx="6372906" cy="1293852"/>
          </a:xfrm>
        </p:spPr>
        <p:txBody>
          <a:bodyPr>
            <a:noAutofit/>
          </a:bodyPr>
          <a:lstStyle/>
          <a:p>
            <a:r>
              <a:rPr lang="en-GB" sz="2600">
                <a:latin typeface="Avenir Nxt2 W1G Demi" panose="020B0503020202020204" pitchFamily="34" charset="0"/>
              </a:rPr>
              <a:t>Survey on Promoting Gender Equality in ITU Telecommunication Standardization Sector Activities</a:t>
            </a:r>
            <a:endParaRPr sz="2600" dirty="0">
              <a:latin typeface="Avenir Nxt2 W1G Demi" panose="020B0503020202020204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283926" y="3218676"/>
            <a:ext cx="2938463" cy="385762"/>
          </a:xfrm>
        </p:spPr>
        <p:txBody>
          <a:bodyPr>
            <a:normAutofit/>
          </a:bodyPr>
          <a:lstStyle/>
          <a:p>
            <a:r>
              <a:rPr lang="en-GB" sz="1400" dirty="0">
                <a:latin typeface="Avenir Nxt2 W1G" panose="020B0503020202020204" pitchFamily="34" charset="0"/>
              </a:rPr>
              <a:t>2025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115136" y="80645"/>
            <a:ext cx="8974156" cy="548713"/>
          </a:xfrm>
        </p:spPr>
        <p:txBody>
          <a:bodyPr>
            <a:normAutofit fontScale="90000"/>
          </a:bodyPr>
          <a:lstStyle/>
          <a:p>
            <a:r>
              <a:rPr lang="en-GB"/>
              <a:t>To what extent was your organization aware of the gender campaign for WTSA-24 (NOW4WTSA24), and how has it influenced the appointment of women in your delegation?</a:t>
            </a:r>
            <a:endParaRPr/>
          </a:p>
        </p:txBody>
      </p:sp>
      <p:sp>
        <p:nvSpPr>
          <p:cNvPr id="3" name="Title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lnSpcReduction="10000"/>
          </a:bodyPr>
          <a:lstStyle/>
          <a:p>
            <a:r>
              <a:rPr lang="en-GB"/>
              <a:t>Answered: 41   Skipped: 102</a:t>
            </a:r>
            <a:endParaRPr/>
          </a:p>
        </p:txBody>
      </p:sp>
      <p:graphicFrame>
        <p:nvGraphicFramePr>
          <p:cNvPr id="4" name="Chart Placeholder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3650637"/>
              </p:ext>
            </p:extLst>
          </p:nvPr>
        </p:nvGraphicFramePr>
        <p:xfrm>
          <a:off x="457200" y="1049658"/>
          <a:ext cx="8229600" cy="35690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115136" y="80645"/>
            <a:ext cx="5097726" cy="548713"/>
          </a:xfrm>
        </p:spPr>
        <p:txBody>
          <a:bodyPr>
            <a:normAutofit fontScale="90000"/>
          </a:bodyPr>
          <a:lstStyle/>
          <a:p>
            <a:r>
              <a:rPr lang="en-GB"/>
              <a:t>Which mechanisms do you think are most effective in enhancing women’s representation in ITU-T? </a:t>
            </a:r>
            <a:endParaRPr/>
          </a:p>
        </p:txBody>
      </p:sp>
      <p:sp>
        <p:nvSpPr>
          <p:cNvPr id="3" name="Title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lnSpcReduction="10000"/>
          </a:bodyPr>
          <a:lstStyle/>
          <a:p>
            <a:r>
              <a:rPr lang="en-GB"/>
              <a:t>Answered: 90   Skipped: 53</a:t>
            </a:r>
            <a:endParaRPr/>
          </a:p>
        </p:txBody>
      </p:sp>
      <p:graphicFrame>
        <p:nvGraphicFramePr>
          <p:cNvPr id="4" name="Chart Placeholder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4757991"/>
              </p:ext>
            </p:extLst>
          </p:nvPr>
        </p:nvGraphicFramePr>
        <p:xfrm>
          <a:off x="461293" y="1049658"/>
          <a:ext cx="8221414" cy="37333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115136" y="80645"/>
            <a:ext cx="6645172" cy="548713"/>
          </a:xfrm>
        </p:spPr>
        <p:txBody>
          <a:bodyPr>
            <a:normAutofit fontScale="90000"/>
          </a:bodyPr>
          <a:lstStyle/>
          <a:p>
            <a:r>
              <a:rPr lang="en-GB"/>
              <a:t>What possible measures could be taken at your organization’s level to increase women’s participation in ITU-T activities? </a:t>
            </a:r>
            <a:endParaRPr/>
          </a:p>
        </p:txBody>
      </p:sp>
      <p:sp>
        <p:nvSpPr>
          <p:cNvPr id="3" name="Title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lnSpcReduction="10000"/>
          </a:bodyPr>
          <a:lstStyle/>
          <a:p>
            <a:r>
              <a:rPr lang="en-GB"/>
              <a:t>Answered: 89   Skipped: 54</a:t>
            </a:r>
            <a:endParaRPr/>
          </a:p>
        </p:txBody>
      </p:sp>
      <p:graphicFrame>
        <p:nvGraphicFramePr>
          <p:cNvPr id="4" name="Chart Placeholder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2303695"/>
              </p:ext>
            </p:extLst>
          </p:nvPr>
        </p:nvGraphicFramePr>
        <p:xfrm>
          <a:off x="457200" y="1049658"/>
          <a:ext cx="8229600" cy="35690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/>
              <a:t>What specific actions could ITU-T take to promote women’s leadership and decision-making?</a:t>
            </a:r>
            <a:endParaRPr/>
          </a:p>
        </p:txBody>
      </p:sp>
      <p:sp>
        <p:nvSpPr>
          <p:cNvPr id="3" name="Title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lnSpcReduction="10000"/>
          </a:bodyPr>
          <a:lstStyle/>
          <a:p>
            <a:r>
              <a:rPr lang="en-GB"/>
              <a:t>Answered: 85   Skipped: 58</a:t>
            </a:r>
            <a:endParaRPr/>
          </a:p>
        </p:txBody>
      </p:sp>
      <p:graphicFrame>
        <p:nvGraphicFramePr>
          <p:cNvPr id="4" name="Chart Placeholder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4868271"/>
              </p:ext>
            </p:extLst>
          </p:nvPr>
        </p:nvGraphicFramePr>
        <p:xfrm>
          <a:off x="501232" y="1049658"/>
          <a:ext cx="8141536" cy="35690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/>
              <a:t>What possible measures could be taken at your organization’s level to promote women’s leadership and decision-making in ITU-T?</a:t>
            </a:r>
            <a:endParaRPr/>
          </a:p>
        </p:txBody>
      </p:sp>
      <p:sp>
        <p:nvSpPr>
          <p:cNvPr id="3" name="Title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lnSpcReduction="10000"/>
          </a:bodyPr>
          <a:lstStyle/>
          <a:p>
            <a:r>
              <a:rPr lang="en-GB"/>
              <a:t>Answered: 85   Skipped: 58</a:t>
            </a:r>
            <a:endParaRPr/>
          </a:p>
        </p:txBody>
      </p:sp>
      <p:graphicFrame>
        <p:nvGraphicFramePr>
          <p:cNvPr id="4" name="Chart Placeholder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1465044"/>
              </p:ext>
            </p:extLst>
          </p:nvPr>
        </p:nvGraphicFramePr>
        <p:xfrm>
          <a:off x="288215" y="1049657"/>
          <a:ext cx="8567571" cy="34664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>
                <a:latin typeface="Avenir Nxt2 W1G Demi" panose="020B0503020202020204" pitchFamily="34" charset="0"/>
              </a:rPr>
              <a:t>Gender:</a:t>
            </a:r>
            <a:endParaRPr>
              <a:latin typeface="Avenir Nxt2 W1G Demi" panose="020B0503020202020204" pitchFamily="34" charset="0"/>
            </a:endParaRPr>
          </a:p>
        </p:txBody>
      </p:sp>
      <p:sp>
        <p:nvSpPr>
          <p:cNvPr id="3" name="Title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lnSpcReduction="10000"/>
          </a:bodyPr>
          <a:lstStyle/>
          <a:p>
            <a:r>
              <a:rPr lang="en-GB">
                <a:latin typeface="Avenir Nxt2 W1G" panose="020B0503020202020204" pitchFamily="34" charset="0"/>
              </a:rPr>
              <a:t>Answered: 143   Skipped: 0</a:t>
            </a:r>
            <a:endParaRPr>
              <a:latin typeface="Avenir Nxt2 W1G" panose="020B0503020202020204" pitchFamily="34" charset="0"/>
            </a:endParaRPr>
          </a:p>
        </p:txBody>
      </p:sp>
      <p:graphicFrame>
        <p:nvGraphicFramePr>
          <p:cNvPr id="4" name="Chart Placeholder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2202217"/>
              </p:ext>
            </p:extLst>
          </p:nvPr>
        </p:nvGraphicFramePr>
        <p:xfrm>
          <a:off x="1072662" y="1041843"/>
          <a:ext cx="6998677" cy="35690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>
                <a:latin typeface="Avenir Nxt2 W1G Demi" panose="020B0503020202020204" pitchFamily="34" charset="0"/>
              </a:rPr>
              <a:t>Affiliation:</a:t>
            </a:r>
            <a:endParaRPr>
              <a:latin typeface="Avenir Nxt2 W1G Demi" panose="020B0503020202020204" pitchFamily="34" charset="0"/>
            </a:endParaRPr>
          </a:p>
        </p:txBody>
      </p:sp>
      <p:sp>
        <p:nvSpPr>
          <p:cNvPr id="3" name="Title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lnSpcReduction="10000"/>
          </a:bodyPr>
          <a:lstStyle/>
          <a:p>
            <a:r>
              <a:rPr lang="en-GB">
                <a:latin typeface="Avenir Nxt2 W1G" panose="020B0503020202020204" pitchFamily="34" charset="0"/>
              </a:rPr>
              <a:t>Answered: 143   Skipped: 0</a:t>
            </a:r>
            <a:endParaRPr>
              <a:latin typeface="Avenir Nxt2 W1G" panose="020B0503020202020204" pitchFamily="34" charset="0"/>
            </a:endParaRPr>
          </a:p>
        </p:txBody>
      </p:sp>
      <p:graphicFrame>
        <p:nvGraphicFramePr>
          <p:cNvPr id="4" name="Chart Placeholder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2338661"/>
              </p:ext>
            </p:extLst>
          </p:nvPr>
        </p:nvGraphicFramePr>
        <p:xfrm>
          <a:off x="1097280" y="1049658"/>
          <a:ext cx="6998677" cy="35690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115136" y="80645"/>
            <a:ext cx="9278956" cy="548713"/>
          </a:xfrm>
        </p:spPr>
        <p:txBody>
          <a:bodyPr>
            <a:normAutofit/>
          </a:bodyPr>
          <a:lstStyle/>
          <a:p>
            <a:r>
              <a:rPr lang="en-GB">
                <a:latin typeface="Avenir Nxt2 W1G Demi" panose="020B0503020202020204" pitchFamily="34" charset="0"/>
              </a:rPr>
              <a:t>Your organization participates in the following ITU-T Working Groups</a:t>
            </a:r>
            <a:endParaRPr>
              <a:latin typeface="Avenir Nxt2 W1G Demi" panose="020B0503020202020204" pitchFamily="34" charset="0"/>
            </a:endParaRPr>
          </a:p>
        </p:txBody>
      </p:sp>
      <p:sp>
        <p:nvSpPr>
          <p:cNvPr id="3" name="Title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lnSpcReduction="10000"/>
          </a:bodyPr>
          <a:lstStyle/>
          <a:p>
            <a:r>
              <a:rPr lang="en-GB">
                <a:latin typeface="Avenir Nxt2 W1G" panose="020B0503020202020204" pitchFamily="34" charset="0"/>
              </a:rPr>
              <a:t>Answered: 119   Skipped: 24</a:t>
            </a:r>
            <a:endParaRPr>
              <a:latin typeface="Avenir Nxt2 W1G" panose="020B0503020202020204" pitchFamily="34" charset="0"/>
            </a:endParaRPr>
          </a:p>
        </p:txBody>
      </p:sp>
      <p:graphicFrame>
        <p:nvGraphicFramePr>
          <p:cNvPr id="4" name="Chart Placeholder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2000643"/>
              </p:ext>
            </p:extLst>
          </p:nvPr>
        </p:nvGraphicFramePr>
        <p:xfrm>
          <a:off x="605908" y="1176132"/>
          <a:ext cx="7932184" cy="34425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/>
              <a:t>Does any representative of your organization participate in the following roles? </a:t>
            </a:r>
            <a:endParaRPr/>
          </a:p>
        </p:txBody>
      </p:sp>
      <p:sp>
        <p:nvSpPr>
          <p:cNvPr id="3" name="Title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lnSpcReduction="10000"/>
          </a:bodyPr>
          <a:lstStyle/>
          <a:p>
            <a:r>
              <a:rPr lang="en-GB"/>
              <a:t>Answered: 116   Skipped: 27</a:t>
            </a:r>
            <a:endParaRPr/>
          </a:p>
        </p:txBody>
      </p:sp>
      <p:graphicFrame>
        <p:nvGraphicFramePr>
          <p:cNvPr id="4" name="Chart Placeholder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5071980"/>
              </p:ext>
            </p:extLst>
          </p:nvPr>
        </p:nvGraphicFramePr>
        <p:xfrm>
          <a:off x="1332000" y="1049658"/>
          <a:ext cx="6480000" cy="35690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Has your organization participated in WTSA-24 in October 2024?</a:t>
            </a:r>
            <a:endParaRPr/>
          </a:p>
        </p:txBody>
      </p:sp>
      <p:sp>
        <p:nvSpPr>
          <p:cNvPr id="3" name="Title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lnSpcReduction="10000"/>
          </a:bodyPr>
          <a:lstStyle/>
          <a:p>
            <a:r>
              <a:rPr lang="en-GB"/>
              <a:t>Answered: 122   Skipped: 21</a:t>
            </a:r>
            <a:endParaRPr/>
          </a:p>
        </p:txBody>
      </p:sp>
      <p:graphicFrame>
        <p:nvGraphicFramePr>
          <p:cNvPr id="4" name="Chart Placeholder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078881"/>
              </p:ext>
            </p:extLst>
          </p:nvPr>
        </p:nvGraphicFramePr>
        <p:xfrm>
          <a:off x="1332000" y="1049658"/>
          <a:ext cx="6480000" cy="35690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/>
              <a:t>What criteria did your organization use to appoint representatives for WTSA-24? </a:t>
            </a:r>
            <a:endParaRPr/>
          </a:p>
        </p:txBody>
      </p:sp>
      <p:sp>
        <p:nvSpPr>
          <p:cNvPr id="3" name="Title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lnSpcReduction="10000"/>
          </a:bodyPr>
          <a:lstStyle/>
          <a:p>
            <a:r>
              <a:rPr lang="en-GB"/>
              <a:t>Answered: 44   Skipped: 99</a:t>
            </a:r>
            <a:endParaRPr/>
          </a:p>
        </p:txBody>
      </p:sp>
      <p:graphicFrame>
        <p:nvGraphicFramePr>
          <p:cNvPr id="4" name="Chart Placeholder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6652757"/>
              </p:ext>
            </p:extLst>
          </p:nvPr>
        </p:nvGraphicFramePr>
        <p:xfrm>
          <a:off x="251804" y="1104366"/>
          <a:ext cx="7972635" cy="35690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/>
              <a:t>What barriers, if any, did your organization face in appointing women and/or newcomers to participate in WTSA-24? </a:t>
            </a:r>
            <a:endParaRPr/>
          </a:p>
        </p:txBody>
      </p:sp>
      <p:sp>
        <p:nvSpPr>
          <p:cNvPr id="3" name="Title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lnSpcReduction="10000"/>
          </a:bodyPr>
          <a:lstStyle/>
          <a:p>
            <a:r>
              <a:rPr lang="en-GB"/>
              <a:t>Answered: 37   Skipped: 106</a:t>
            </a:r>
            <a:endParaRPr/>
          </a:p>
        </p:txBody>
      </p:sp>
      <p:graphicFrame>
        <p:nvGraphicFramePr>
          <p:cNvPr id="4" name="Chart Placeholder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432959"/>
              </p:ext>
            </p:extLst>
          </p:nvPr>
        </p:nvGraphicFramePr>
        <p:xfrm>
          <a:off x="457200" y="1049658"/>
          <a:ext cx="8229600" cy="35690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/>
              <a:t>Q9: 9. Have any women representatives from your organization reported challenges regarding their participation in WTSA-24?</a:t>
            </a:r>
            <a:endParaRPr/>
          </a:p>
        </p:txBody>
      </p:sp>
      <p:sp>
        <p:nvSpPr>
          <p:cNvPr id="3" name="Title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lnSpcReduction="10000"/>
          </a:bodyPr>
          <a:lstStyle/>
          <a:p>
            <a:r>
              <a:rPr lang="en-GB"/>
              <a:t>Answered: 41   Skipped: 102</a:t>
            </a:r>
            <a:endParaRPr/>
          </a:p>
        </p:txBody>
      </p:sp>
      <p:graphicFrame>
        <p:nvGraphicFramePr>
          <p:cNvPr id="4" name="Chart Placeholder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4880288"/>
              </p:ext>
            </p:extLst>
          </p:nvPr>
        </p:nvGraphicFramePr>
        <p:xfrm>
          <a:off x="1072662" y="1049658"/>
          <a:ext cx="6998677" cy="35690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Data slides">
  <a:themeElements>
    <a:clrScheme name="Custom 93">
      <a:dk1>
        <a:srgbClr val="333333"/>
      </a:dk1>
      <a:lt1>
        <a:sysClr val="window" lastClr="FFFFFF"/>
      </a:lt1>
      <a:dk2>
        <a:srgbClr val="666666"/>
      </a:dk2>
      <a:lt2>
        <a:srgbClr val="EEECE1"/>
      </a:lt2>
      <a:accent1>
        <a:srgbClr val="00BF6F"/>
      </a:accent1>
      <a:accent2>
        <a:srgbClr val="507CB6"/>
      </a:accent2>
      <a:accent3>
        <a:srgbClr val="F9BE00"/>
      </a:accent3>
      <a:accent4>
        <a:srgbClr val="6BC8CD"/>
      </a:accent4>
      <a:accent5>
        <a:srgbClr val="EA854B"/>
      </a:accent5>
      <a:accent6>
        <a:srgbClr val="7D5E8F"/>
      </a:accent6>
      <a:hlink>
        <a:srgbClr val="31859C"/>
      </a:hlink>
      <a:folHlink>
        <a:srgbClr val="31859C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77651819BF4BD4A99FFF36FD7E4E96D" ma:contentTypeVersion="4" ma:contentTypeDescription="Create a new document." ma:contentTypeScope="" ma:versionID="f300d0bbb9ede4ff2c8cac998c86a552">
  <xsd:schema xmlns:xsd="http://www.w3.org/2001/XMLSchema" xmlns:xs="http://www.w3.org/2001/XMLSchema" xmlns:p="http://schemas.microsoft.com/office/2006/metadata/properties" xmlns:ns2="81665285-f1bb-4675-b7f4-28c4ccc980a7" targetNamespace="http://schemas.microsoft.com/office/2006/metadata/properties" ma:root="true" ma:fieldsID="b32de02cab9bb976c7b0cadc956b0e4c" ns2:_="">
    <xsd:import namespace="81665285-f1bb-4675-b7f4-28c4ccc980a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1665285-f1bb-4675-b7f4-28c4ccc980a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6D83381-EF9D-45F4-9D6B-26AF8CA5DA0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D700E67-0CF9-42A0-929E-C18F80011688}"/>
</file>

<file path=customXml/itemProps3.xml><?xml version="1.0" encoding="utf-8"?>
<ds:datastoreItem xmlns:ds="http://schemas.openxmlformats.org/officeDocument/2006/customXml" ds:itemID="{315E7DF1-98CD-487C-936E-AA20A45D3CB7}">
  <ds:schemaRefs>
    <ds:schemaRef ds:uri="http://purl.org/dc/dcmitype/"/>
    <ds:schemaRef ds:uri="http://schemas.microsoft.com/office/2006/documentManagement/types"/>
    <ds:schemaRef ds:uri="0f1837c1-098b-4c5d-a768-87f2c42fb806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www.w3.org/XML/1998/namespace"/>
    <ds:schemaRef ds:uri="dd23d643-11aa-4f5d-a7cb-4b28870ba7d9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546</Words>
  <Application>Microsoft Office PowerPoint</Application>
  <PresentationFormat>On-screen Show (16:9)</PresentationFormat>
  <Paragraphs>66</Paragraphs>
  <Slides>14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1" baseType="lpstr">
      <vt:lpstr>Aptos</vt:lpstr>
      <vt:lpstr>Arial</vt:lpstr>
      <vt:lpstr>Avenir Nxt2 W1G</vt:lpstr>
      <vt:lpstr>Avenir Nxt2 W1G Demi</vt:lpstr>
      <vt:lpstr>Avenir Nxt2 W1G Medium</vt:lpstr>
      <vt:lpstr>National2</vt:lpstr>
      <vt:lpstr>Data slides</vt:lpstr>
      <vt:lpstr>PowerPoint Presentation</vt:lpstr>
      <vt:lpstr>Gender:</vt:lpstr>
      <vt:lpstr>Affiliation:</vt:lpstr>
      <vt:lpstr>Your organization participates in the following ITU-T Working Groups</vt:lpstr>
      <vt:lpstr>Does any representative of your organization participate in the following roles? </vt:lpstr>
      <vt:lpstr>Has your organization participated in WTSA-24 in October 2024?</vt:lpstr>
      <vt:lpstr>What criteria did your organization use to appoint representatives for WTSA-24? </vt:lpstr>
      <vt:lpstr>What barriers, if any, did your organization face in appointing women and/or newcomers to participate in WTSA-24? </vt:lpstr>
      <vt:lpstr>Q9: 9. Have any women representatives from your organization reported challenges regarding their participation in WTSA-24?</vt:lpstr>
      <vt:lpstr>To what extent was your organization aware of the gender campaign for WTSA-24 (NOW4WTSA24), and how has it influenced the appointment of women in your delegation?</vt:lpstr>
      <vt:lpstr>Which mechanisms do you think are most effective in enhancing women’s representation in ITU-T? </vt:lpstr>
      <vt:lpstr>What possible measures could be taken at your organization’s level to increase women’s participation in ITU-T activities? </vt:lpstr>
      <vt:lpstr>What specific actions could ITU-T take to promote women’s leadership and decision-making?</vt:lpstr>
      <vt:lpstr>What possible measures could be taken at your organization’s level to promote women’s leadership and decision-making in ITU-T?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Restivo, Charlyne</dc:creator>
  <cp:lastModifiedBy>ITU CR</cp:lastModifiedBy>
  <cp:revision>5</cp:revision>
  <dcterms:modified xsi:type="dcterms:W3CDTF">2025-04-29T09:28:45Z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0x010100A77651819BF4BD4A99FFF36FD7E4E96D</vt:lpwstr>
  </property>
  <property fmtid="{D5CDD505-2E9C-101B-9397-08002B2CF9AE}" pid="3" name="MediaServiceImageTags">
    <vt:lpwstr/>
  </property>
</Properties>
</file>