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modernComment_12D_842928A2.xml" ContentType="application/vnd.ms-powerpoint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713" r:id="rId5"/>
  </p:sldMasterIdLst>
  <p:notesMasterIdLst>
    <p:notesMasterId r:id="rId23"/>
  </p:notesMasterIdLst>
  <p:handoutMasterIdLst>
    <p:handoutMasterId r:id="rId24"/>
  </p:handoutMasterIdLst>
  <p:sldIdLst>
    <p:sldId id="261" r:id="rId6"/>
    <p:sldId id="314" r:id="rId7"/>
    <p:sldId id="319" r:id="rId8"/>
    <p:sldId id="301" r:id="rId9"/>
    <p:sldId id="293" r:id="rId10"/>
    <p:sldId id="297" r:id="rId11"/>
    <p:sldId id="317" r:id="rId12"/>
    <p:sldId id="316" r:id="rId13"/>
    <p:sldId id="315" r:id="rId14"/>
    <p:sldId id="313" r:id="rId15"/>
    <p:sldId id="303" r:id="rId16"/>
    <p:sldId id="312" r:id="rId17"/>
    <p:sldId id="300" r:id="rId18"/>
    <p:sldId id="302" r:id="rId19"/>
    <p:sldId id="305" r:id="rId20"/>
    <p:sldId id="318" r:id="rId21"/>
    <p:sldId id="30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75146B5-8B3F-628F-ACA1-4EC4229180F8}" name="Adolph, Martin" initials="AM" userId="Adolph, Martin" providerId="None"/>
  <p188:author id="{9514C1E1-F8A9-938D-E30E-90D8718440B3}" name="TSB (RC)" initials="TSB (RC)" userId="TSB (RC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CD7"/>
    <a:srgbClr val="0083B3"/>
    <a:srgbClr val="215B72"/>
    <a:srgbClr val="F5FAFC"/>
    <a:srgbClr val="009CD6"/>
    <a:srgbClr val="007DB6"/>
    <a:srgbClr val="0076A1"/>
    <a:srgbClr val="2979B3"/>
    <a:srgbClr val="6F6F6E"/>
    <a:srgbClr val="29C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CC57E5-4B66-4B25-9223-EDECC85725CE}" v="267" dt="2025-05-19T13:48:01.8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59" autoAdjust="0"/>
    <p:restoredTop sz="82515" autoAdjust="0"/>
  </p:normalViewPr>
  <p:slideViewPr>
    <p:cSldViewPr snapToGrid="0">
      <p:cViewPr varScale="1">
        <p:scale>
          <a:sx n="129" d="100"/>
          <a:sy n="129" d="100"/>
        </p:scale>
        <p:origin x="16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8" d="100"/>
          <a:sy n="128" d="100"/>
        </p:scale>
        <p:origin x="48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D81-4E79-B077-8B5386A745E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D81-4E79-B077-8B5386A745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D81-4E79-B077-8B5386A745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D81-4E79-B077-8B5386A745E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AD81-4E79-B077-8B5386A745E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AD81-4E79-B077-8B5386A745E0}"/>
              </c:ext>
            </c:extLst>
          </c:dPt>
          <c:dLbls>
            <c:dLbl>
              <c:idx val="0"/>
              <c:layout>
                <c:manualLayout>
                  <c:x val="-9.6013399332792772E-3"/>
                  <c:y val="2.073287350709068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329441642016594"/>
                      <c:h val="0.198982685303871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D81-4E79-B077-8B5386A745E0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AD81-4E79-B077-8B5386A745E0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AD81-4E79-B077-8B5386A745E0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AD81-4E79-B077-8B5386A745E0}"/>
                </c:ext>
              </c:extLst>
            </c:dLbl>
            <c:dLbl>
              <c:idx val="4"/>
              <c:layout>
                <c:manualLayout>
                  <c:x val="-2.356946834122069E-2"/>
                  <c:y val="2.43328958880139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D81-4E79-B077-8B5386A745E0}"/>
                </c:ext>
              </c:extLst>
            </c:dLbl>
            <c:dLbl>
              <c:idx val="5"/>
              <c:layout>
                <c:manualLayout>
                  <c:x val="4.9342242651551106E-3"/>
                  <c:y val="1.2716433701601254E-7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6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E01F6C5-E1EB-415D-A4A3-8314F5A4FA5C}" type="CATEGORYNAME">
                      <a:rPr lang="en-US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[CATEGORY NAME]</a:t>
                    </a:fld>
                    <a:r>
                      <a:rPr lang="en-US" dirty="0"/>
                      <a:t> </a:t>
                    </a:r>
                    <a:fld id="{BCA8C48D-0FDC-46E9-898D-634DEA809B75}" type="PERCENTAGE">
                      <a:rPr lang="en-US" baseline="0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[PERCENTAGE]</a:t>
                    </a:fld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20399676050694"/>
                      <c:h val="0.1003552971576227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AD81-4E79-B077-8B5386A745E0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'FEL-Report'!$L$15:$L$20</c:f>
              <c:strCache>
                <c:ptCount val="6"/>
                <c:pt idx="0">
                  <c:v>Asia &amp; Pacific</c:v>
                </c:pt>
                <c:pt idx="1">
                  <c:v>Africa</c:v>
                </c:pt>
                <c:pt idx="2">
                  <c:v>Arab States</c:v>
                </c:pt>
                <c:pt idx="3">
                  <c:v>CIS</c:v>
                </c:pt>
                <c:pt idx="4">
                  <c:v>Americas</c:v>
                </c:pt>
                <c:pt idx="5">
                  <c:v>Europe</c:v>
                </c:pt>
              </c:strCache>
            </c:strRef>
          </c:cat>
          <c:val>
            <c:numRef>
              <c:f>'FEL-Report'!$M$15:$M$20</c:f>
              <c:numCache>
                <c:formatCode>General</c:formatCode>
                <c:ptCount val="6"/>
                <c:pt idx="0">
                  <c:v>7</c:v>
                </c:pt>
                <c:pt idx="1">
                  <c:v>32</c:v>
                </c:pt>
                <c:pt idx="2">
                  <c:v>16</c:v>
                </c:pt>
                <c:pt idx="3">
                  <c:v>8</c:v>
                </c:pt>
                <c:pt idx="4">
                  <c:v>7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D81-4E79-B077-8B5386A745E0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2D_842928A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D760AE4-FC8F-42C2-8663-92180BFB0F95}" authorId="{A75146B5-8B3F-628F-ACA1-4EC4229180F8}" status="resolved" created="2025-03-31T19:55:56.902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217289890" sldId="301"/>
      <ac:spMk id="3" creationId="{5F3E79F4-5840-1E92-C500-8D644937AC6D}"/>
      <ac:txMk cp="78" len="10">
        <ac:context len="456" hash="674358482"/>
      </ac:txMk>
    </ac:txMkLst>
    <p188:replyLst>
      <p188:reply id="{05DCDC3E-5442-417E-A050-FE35BE213335}" authorId="{9514C1E1-F8A9-938D-E30E-90D8718440B3}" created="2025-04-01T11:28:27.676">
        <p188:txBody>
          <a:bodyPr/>
          <a:lstStyle/>
          <a:p>
            <a:r>
              <a:rPr lang="en-GB"/>
              <a:t>Let’s see offline, ⅓ of the sessions are already recorded...</a:t>
            </a:r>
          </a:p>
        </p188:txBody>
      </p188:reply>
    </p188:replyLst>
    <p188:txBody>
      <a:bodyPr/>
      <a:lstStyle/>
      <a:p>
        <a:r>
          <a:rPr lang="en-GB"/>
          <a:t>Worth highlighting possibility to have recordings machine captioned / translated?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E192EA-4FB5-417A-96F6-B3058A54AB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5D5479-0008-4BFD-BE18-7442B169130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2114D-3A05-4B20-822E-8261653B33D2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BD4BE7-9FD8-4D10-87DD-2B2BC23B46E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0342B2-B657-4BF5-B0C4-8D3FD65073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5079B-D1F0-49DB-8DFB-E06CD09EC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5472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008D2-43B4-45EB-8E80-36DCF9CD046D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591F-50F3-4C40-9DA2-D793276CC0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94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Total number of participants:</a:t>
            </a:r>
          </a:p>
          <a:p>
            <a:r>
              <a:rPr lang="en-US" dirty="0"/>
              <a:t>SG12: 162</a:t>
            </a:r>
          </a:p>
          <a:p>
            <a:r>
              <a:rPr lang="en-US" dirty="0"/>
              <a:t>SG20: 353</a:t>
            </a:r>
          </a:p>
          <a:p>
            <a:r>
              <a:rPr lang="en-US" dirty="0"/>
              <a:t>SG21: 499</a:t>
            </a:r>
          </a:p>
          <a:p>
            <a:r>
              <a:rPr lang="en-US" dirty="0"/>
              <a:t>SG2: 205</a:t>
            </a:r>
          </a:p>
          <a:p>
            <a:r>
              <a:rPr lang="en-US" dirty="0"/>
              <a:t>SG3RG-AFR: 60</a:t>
            </a:r>
          </a:p>
          <a:p>
            <a:r>
              <a:rPr lang="en-US" dirty="0"/>
              <a:t>SG11: 182</a:t>
            </a:r>
          </a:p>
          <a:p>
            <a:r>
              <a:rPr lang="en-US" dirty="0"/>
              <a:t>SG13: 366</a:t>
            </a:r>
          </a:p>
          <a:p>
            <a:r>
              <a:rPr lang="en-US" dirty="0"/>
              <a:t>SG15: 341</a:t>
            </a:r>
          </a:p>
          <a:p>
            <a:r>
              <a:rPr lang="en-US" dirty="0"/>
              <a:t>SG3: 153</a:t>
            </a:r>
          </a:p>
          <a:p>
            <a:r>
              <a:rPr lang="en-US" dirty="0"/>
              <a:t>SG17: 374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151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Female: 27% of applicants, 31% of fellows (44/162); previously 27% of fellows (24/89)</a:t>
            </a:r>
          </a:p>
          <a:p>
            <a:endParaRPr lang="en-US" dirty="0"/>
          </a:p>
          <a:p>
            <a:r>
              <a:rPr lang="en-US" dirty="0"/>
              <a:t>Africa: 56% of applicants, 45% of fellows (91/162) – previously 56%</a:t>
            </a:r>
          </a:p>
          <a:p>
            <a:r>
              <a:rPr lang="en-US" dirty="0"/>
              <a:t>Arab states: 16% of applicants, 23% of fellows (26/162) – previously 25%</a:t>
            </a:r>
          </a:p>
          <a:p>
            <a:r>
              <a:rPr lang="en-US" dirty="0"/>
              <a:t>Asia &amp; Pacific: 8% of applicants, 10% of fellows (13/162) – previously 7%</a:t>
            </a:r>
          </a:p>
          <a:p>
            <a:r>
              <a:rPr lang="en-US" dirty="0"/>
              <a:t>CIS: 10% of applicants, 11% of fellows (16/162) – previously 2%</a:t>
            </a:r>
          </a:p>
          <a:p>
            <a:r>
              <a:rPr lang="en-US" dirty="0"/>
              <a:t>Europe: 1% of applicants, 1% of fellows (1/162) – N/A</a:t>
            </a:r>
          </a:p>
          <a:p>
            <a:r>
              <a:rPr lang="en-US" dirty="0"/>
              <a:t>Americas: 9% of applicants, 10% of fellows (15/162) – previously 10%</a:t>
            </a:r>
          </a:p>
          <a:p>
            <a:endParaRPr lang="en-US" dirty="0"/>
          </a:p>
          <a:p>
            <a:r>
              <a:rPr lang="en-US" dirty="0"/>
              <a:t>* Previously: As reported at TSAG, July/August 2024.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96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https://www.itu.int/en/ITU-T/regionalgroups/sg13-afr/Pages/default.aspx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907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136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99501-2A5A-45F8-BACF-23701FE6833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714066" y="0"/>
            <a:ext cx="5477933" cy="6857999"/>
          </a:xfrm>
          <a:prstGeom prst="rect">
            <a:avLst/>
          </a:prstGeom>
          <a:solidFill>
            <a:srgbClr val="F5FAF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picture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260B5-3078-4CFA-A43A-D57EA4E988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6173" y="2277900"/>
            <a:ext cx="5823894" cy="3936800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2400"/>
            </a:lvl1pPr>
            <a:lvl2pPr marL="457200" indent="0">
              <a:buFont typeface="Arial" panose="020B0604020202020204" pitchFamily="34" charset="0"/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				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47FA91-C242-46DD-BE23-48F41CC297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6173" y="1270389"/>
            <a:ext cx="5796520" cy="93350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3200"/>
            </a:lvl1pPr>
          </a:lstStyle>
          <a:p>
            <a:pPr lvl="0"/>
            <a:r>
              <a:rPr lang="en-US" dirty="0"/>
              <a:t>Click to add title to this example slide</a:t>
            </a:r>
          </a:p>
        </p:txBody>
      </p:sp>
    </p:spTree>
    <p:extLst>
      <p:ext uri="{BB962C8B-B14F-4D97-AF65-F5344CB8AC3E}">
        <p14:creationId xmlns:p14="http://schemas.microsoft.com/office/powerpoint/2010/main" val="1278066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D2EAAE-CF97-5EA0-05A9-D44216E93D57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7AF9ADD-9F98-137E-64B5-09586345F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969160"/>
            <a:ext cx="10946368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2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80112A-836A-BE46-6382-D637764230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796276"/>
            <a:ext cx="10947820" cy="4393813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0">
              <a:buNone/>
              <a:defRPr sz="2400"/>
            </a:lvl1pPr>
            <a:lvl2pPr marL="834390" indent="-285750">
              <a:buFont typeface="Arial" panose="020B0604020202020204" pitchFamily="34" charset="0"/>
              <a:buChar char="•"/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1144347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D2EAAE-CF97-5EA0-05A9-D44216E93D57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07AF9ADD-9F98-137E-64B5-09586345F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969160"/>
            <a:ext cx="10946368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2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30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Footer (white bg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554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ITU-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1887221"/>
            <a:ext cx="9150108" cy="3083559"/>
          </a:xfrm>
        </p:spPr>
        <p:txBody>
          <a:bodyPr numCol="1" spcCol="274320" anchor="ctr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4000" b="1" i="0" spc="20">
                <a:latin typeface="+mn-lt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 dirty="0"/>
              <a:t>Sample text</a:t>
            </a:r>
          </a:p>
        </p:txBody>
      </p:sp>
    </p:spTree>
    <p:extLst>
      <p:ext uri="{BB962C8B-B14F-4D97-AF65-F5344CB8AC3E}">
        <p14:creationId xmlns:p14="http://schemas.microsoft.com/office/powerpoint/2010/main" val="1987959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: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2658534"/>
            <a:ext cx="9150108" cy="3764076"/>
          </a:xfrm>
        </p:spPr>
        <p:txBody>
          <a:bodyPr numCol="1" spcCol="274320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3200" i="1" spc="20">
                <a:latin typeface="Georgia" panose="02040502050405020303" pitchFamily="18" charset="0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Aenean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Aenean </a:t>
            </a:r>
            <a:r>
              <a:rPr lang="en-US" dirty="0" err="1"/>
              <a:t>massa</a:t>
            </a:r>
            <a:r>
              <a:rPr lang="en-US" dirty="0"/>
              <a:t>. Cum sociis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mus.”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0DB947-B9BF-4F5D-BCB3-A4E551A7C95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3700" y="1215232"/>
            <a:ext cx="1244600" cy="1244600"/>
          </a:xfrm>
          <a:prstGeom prst="flowChartConnector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>
              <a:defRPr sz="1400" b="0"/>
            </a:lvl1pPr>
          </a:lstStyle>
          <a:p>
            <a:r>
              <a:rPr lang="en-US" dirty="0"/>
              <a:t>Insert</a:t>
            </a:r>
            <a:br>
              <a:rPr lang="en-US" dirty="0"/>
            </a:br>
            <a:r>
              <a:rPr lang="en-US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106831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4518C-C369-4BCE-93F6-ACF7A0A45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70450"/>
            <a:ext cx="10515600" cy="7464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A5A063-7EAA-4705-81BD-73270FF5BA28}"/>
              </a:ext>
            </a:extLst>
          </p:cNvPr>
          <p:cNvSpPr txBox="1"/>
          <p:nvPr userDrawn="1"/>
        </p:nvSpPr>
        <p:spPr>
          <a:xfrm>
            <a:off x="9977119" y="6343130"/>
            <a:ext cx="1654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TSAG-TD115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ED357C-3FA0-42D4-850C-879BB0BE1875}"/>
              </a:ext>
            </a:extLst>
          </p:cNvPr>
          <p:cNvSpPr txBox="1"/>
          <p:nvPr userDrawn="1"/>
        </p:nvSpPr>
        <p:spPr>
          <a:xfrm>
            <a:off x="11420070" y="6345034"/>
            <a:ext cx="553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88FE18D-1554-4525-B2E9-CBAFE9755A5A}" type="slidenum">
              <a:rPr lang="en-US" sz="1300" smtClean="0">
                <a:solidFill>
                  <a:schemeClr val="tx1"/>
                </a:solidFill>
              </a:rPr>
              <a:t>‹#›</a:t>
            </a:fld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B4EFF-1FEC-0946-7DB1-15407D351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299569"/>
            <a:ext cx="10515600" cy="4043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15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E030B1-8346-8058-8150-7DFED570730A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BB1515D-9369-8077-CB2D-4A90E044A1B8}"/>
              </a:ext>
            </a:extLst>
          </p:cNvPr>
          <p:cNvSpPr txBox="1">
            <a:spLocks/>
          </p:cNvSpPr>
          <p:nvPr userDrawn="1"/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 algn="l" defTabSz="914400" rtl="0" eaLnBrk="1" latinLnBrk="0" hangingPunct="1">
              <a:lnSpc>
                <a:spcPts val="2200"/>
              </a:lnSpc>
              <a:spcBef>
                <a:spcPts val="10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lang="en-US" sz="1600" kern="1200" spc="0" dirty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34390" indent="-28575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91590" indent="-28575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48790" indent="-28575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1800" kern="1200" spc="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BSG progress report, May 2025</a:t>
            </a:r>
          </a:p>
        </p:txBody>
      </p:sp>
      <p:pic>
        <p:nvPicPr>
          <p:cNvPr id="29" name="Picture 28" descr="A blue and white logo&#10;&#10;Description automatically generated">
            <a:extLst>
              <a:ext uri="{FF2B5EF4-FFF2-40B4-BE49-F238E27FC236}">
                <a16:creationId xmlns:a16="http://schemas.microsoft.com/office/drawing/2014/main" id="{6C95C608-32A3-F3D6-0E70-E4DB3F2ABD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728" y="182722"/>
            <a:ext cx="856684" cy="94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10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675" r:id="rId2"/>
    <p:sldLayoutId id="2147483720" r:id="rId3"/>
    <p:sldLayoutId id="2147483670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91440" indent="0" algn="l" defTabSz="914400" rtl="0" eaLnBrk="1" latinLnBrk="0" hangingPunct="1">
        <a:lnSpc>
          <a:spcPts val="2200"/>
        </a:lnSpc>
        <a:spcBef>
          <a:spcPts val="1000"/>
        </a:spcBef>
        <a:buClr>
          <a:srgbClr val="009CD6"/>
        </a:buClr>
        <a:buSzPct val="110000"/>
        <a:buFont typeface="Arial" panose="020B0604020202020204" pitchFamily="34" charset="0"/>
        <a:buNone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34390" indent="-28575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91590" indent="-28575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4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748790" indent="-28575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4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24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287" userDrawn="1">
          <p15:clr>
            <a:srgbClr val="F26B43"/>
          </p15:clr>
        </p15:guide>
        <p15:guide id="4" pos="393" userDrawn="1">
          <p15:clr>
            <a:srgbClr val="F26B43"/>
          </p15:clr>
        </p15:guide>
        <p15:guide id="5" orient="horz" pos="3974" userDrawn="1">
          <p15:clr>
            <a:srgbClr val="F26B43"/>
          </p15:clr>
        </p15:guide>
        <p15:guide id="6" orient="horz" pos="34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6313" y="2209801"/>
            <a:ext cx="8559373" cy="3793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en-US" sz="2800" i="1" dirty="0">
                <a:latin typeface="Georgia" panose="02040502050405020303" pitchFamily="18" charset="0"/>
              </a:rPr>
              <a:t>We grew up with the internet. </a:t>
            </a:r>
            <a:br>
              <a:rPr lang="en-US" sz="2800" i="1" dirty="0">
                <a:latin typeface="Georgia" panose="02040502050405020303" pitchFamily="18" charset="0"/>
              </a:rPr>
            </a:br>
            <a:r>
              <a:rPr lang="en-US" sz="2800" i="1" dirty="0">
                <a:latin typeface="Georgia" panose="02040502050405020303" pitchFamily="18" charset="0"/>
              </a:rPr>
              <a:t>I mean, the internet has always been here with us. The grown-ups are like ‘Wow the internet appeared’, while it is perfectly normal for us.”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9BF5BD-2163-4157-A2AF-C24DDF31C8DA}"/>
              </a:ext>
            </a:extLst>
          </p:cNvPr>
          <p:cNvSpPr txBox="1"/>
          <p:nvPr userDrawn="1"/>
        </p:nvSpPr>
        <p:spPr>
          <a:xfrm>
            <a:off x="11420070" y="6345034"/>
            <a:ext cx="553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88FE18D-1554-4525-B2E9-CBAFE9755A5A}" type="slidenum">
              <a:rPr lang="en-US" sz="1300" smtClean="0">
                <a:solidFill>
                  <a:schemeClr val="tx1"/>
                </a:solidFill>
              </a:rPr>
              <a:t>‹#›</a:t>
            </a:fld>
            <a:endParaRPr lang="en-US" sz="1300" dirty="0">
              <a:solidFill>
                <a:schemeClr val="tx1"/>
              </a:solidFill>
            </a:endParaRPr>
          </a:p>
        </p:txBody>
      </p:sp>
      <p:pic>
        <p:nvPicPr>
          <p:cNvPr id="12" name="Picture 11" descr="A blue and white logo&#10;&#10;Description automatically generated">
            <a:extLst>
              <a:ext uri="{FF2B5EF4-FFF2-40B4-BE49-F238E27FC236}">
                <a16:creationId xmlns:a16="http://schemas.microsoft.com/office/drawing/2014/main" id="{6C8D8DC4-3A63-1C80-2117-500F23A528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728" y="182722"/>
            <a:ext cx="856684" cy="9443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4A0932-3CB0-D854-6653-576BB61E0B79}"/>
              </a:ext>
            </a:extLst>
          </p:cNvPr>
          <p:cNvSpPr txBox="1"/>
          <p:nvPr userDrawn="1"/>
        </p:nvSpPr>
        <p:spPr>
          <a:xfrm>
            <a:off x="9977119" y="6343130"/>
            <a:ext cx="1654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TSAG-TD115</a:t>
            </a:r>
          </a:p>
        </p:txBody>
      </p:sp>
    </p:spTree>
    <p:extLst>
      <p:ext uri="{BB962C8B-B14F-4D97-AF65-F5344CB8AC3E}">
        <p14:creationId xmlns:p14="http://schemas.microsoft.com/office/powerpoint/2010/main" val="15761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91440" indent="0" algn="ctr" defTabSz="914400" rtl="0" eaLnBrk="1" latinLnBrk="0" hangingPunct="1">
        <a:lnSpc>
          <a:spcPct val="100000"/>
        </a:lnSpc>
        <a:spcBef>
          <a:spcPts val="1000"/>
        </a:spcBef>
        <a:buClr>
          <a:srgbClr val="009CD6"/>
        </a:buClr>
        <a:buSzPct val="110000"/>
        <a:buFontTx/>
        <a:buNone/>
        <a:defRPr sz="3600" b="1" i="0" u="none" kern="1200" spc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486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058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4630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tsbbsg@itu.int" TargetMode="External"/><Relationship Id="rId2" Type="http://schemas.openxmlformats.org/officeDocument/2006/relationships/hyperlink" Target="mailto:robert.clark@itu.int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webcast/archive2/d2022-25sg2#video" TargetMode="External"/><Relationship Id="rId3" Type="http://schemas.openxmlformats.org/officeDocument/2006/relationships/notesSlide" Target="../notesSlides/notesSlide4.xml"/><Relationship Id="rId7" Type="http://schemas.openxmlformats.org/officeDocument/2006/relationships/hyperlink" Target="https://www.itu.int/oth/D072D000001/en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hyperlink" Target="https://www.itu.int/en/ITU-T/info/Pages/resources.aspx" TargetMode="External"/><Relationship Id="rId5" Type="http://schemas.openxmlformats.org/officeDocument/2006/relationships/hyperlink" Target="https://www.itu.int/en/ITU-R/study-groups/Pages/rcvc-training.aspx" TargetMode="External"/><Relationship Id="rId4" Type="http://schemas.openxmlformats.org/officeDocument/2006/relationships/hyperlink" Target="https://pp22.itu.int/en/en/about/pp-preparatory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2D_842928A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EBCFCAB-7050-17D6-312F-743211354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436" y="1887221"/>
            <a:ext cx="10793128" cy="3009899"/>
          </a:xfrm>
        </p:spPr>
        <p:txBody>
          <a:bodyPr/>
          <a:lstStyle/>
          <a:p>
            <a:r>
              <a:rPr lang="en-GB" sz="3600" dirty="0"/>
              <a:t>BSG activities &amp; action plan 2025</a:t>
            </a:r>
          </a:p>
        </p:txBody>
      </p:sp>
    </p:spTree>
    <p:extLst>
      <p:ext uri="{BB962C8B-B14F-4D97-AF65-F5344CB8AC3E}">
        <p14:creationId xmlns:p14="http://schemas.microsoft.com/office/powerpoint/2010/main" val="1610838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B3F3B-4245-EF51-BD67-C61A6BE5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Invitation to members and study groups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8AE32-C56A-E2B0-E192-1E213D5F53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796276"/>
            <a:ext cx="11049294" cy="4618664"/>
          </a:xfrm>
        </p:spPr>
        <p:txBody>
          <a:bodyPr>
            <a:norm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Encourage new delegates to attend BSG activities, and use resources.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Attend online and on-site events, and submit written Contributions.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Use BSG mechanisms: Regional groups, fellowships, language tools, mentor programmes.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Respond to questionnaires, e.g., use of Recs/participation (SG13RG-AFR).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Provide feedback/suggestions on Electronic Working Methods.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Partnerships: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r>
              <a:rPr lang="en-GB" dirty="0"/>
              <a:t>Host (collocated) regional group meetings, thematic/BSG workshops.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r>
              <a:rPr lang="en-GB" dirty="0"/>
              <a:t>Consider sponsoring regional initiatives.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r>
              <a:rPr lang="en-GB" dirty="0"/>
              <a:t>Showcase success stories around the impact of ITU-T standards.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r>
              <a:rPr lang="en-GB" dirty="0"/>
              <a:t>Key role of study group and regional group leadership.</a:t>
            </a:r>
            <a:br>
              <a:rPr lang="en-GB" dirty="0"/>
            </a:br>
            <a:r>
              <a:rPr lang="en-GB" dirty="0"/>
              <a:t>(regional activities, regional offices, regional telecommunication organizations)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endParaRPr lang="en-GB" dirty="0"/>
          </a:p>
          <a:p>
            <a:pPr marL="1177290" lvl="1" indent="-342900">
              <a:buFont typeface="Wingdings" panose="05000000000000000000" pitchFamily="2" charset="2"/>
              <a:buChar char="§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243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E2AAA-375E-B8F5-529C-0AA7C6FCB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15234F8-747D-DCD6-9567-381BDF87E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436" y="2658284"/>
            <a:ext cx="10793128" cy="3083559"/>
          </a:xfrm>
        </p:spPr>
        <p:txBody>
          <a:bodyPr/>
          <a:lstStyle/>
          <a:p>
            <a:r>
              <a:rPr lang="en-GB" sz="4400" dirty="0"/>
              <a:t>Thank you!</a:t>
            </a:r>
          </a:p>
          <a:p>
            <a:endParaRPr lang="en-GB" sz="3600" dirty="0"/>
          </a:p>
          <a:p>
            <a:r>
              <a:rPr lang="en-GB" sz="3200" b="0" dirty="0"/>
              <a:t>Comments &amp; suggestions:</a:t>
            </a:r>
          </a:p>
          <a:p>
            <a:r>
              <a:rPr lang="en-GB" sz="3200" b="0" dirty="0">
                <a:hlinkClick r:id="rId2"/>
              </a:rPr>
              <a:t>robert.clark@itu.int</a:t>
            </a:r>
            <a:r>
              <a:rPr lang="en-GB" sz="3200" b="0" dirty="0"/>
              <a:t>, </a:t>
            </a:r>
            <a:r>
              <a:rPr lang="en-GB" sz="3200" b="0" dirty="0">
                <a:hlinkClick r:id="rId3"/>
              </a:rPr>
              <a:t>tsbbsg@itu.int</a:t>
            </a:r>
            <a:r>
              <a:rPr lang="en-GB" sz="3200" b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69824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2438C-FB71-AE54-3BF6-9016744E7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6B1E376-CC43-A230-975F-2F6C76248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436" y="1887221"/>
            <a:ext cx="10793128" cy="3083559"/>
          </a:xfrm>
        </p:spPr>
        <p:txBody>
          <a:bodyPr/>
          <a:lstStyle/>
          <a:p>
            <a:r>
              <a:rPr lang="en-GB" sz="3600" dirty="0"/>
              <a:t>Bonus slides</a:t>
            </a:r>
          </a:p>
        </p:txBody>
      </p:sp>
    </p:spTree>
    <p:extLst>
      <p:ext uri="{BB962C8B-B14F-4D97-AF65-F5344CB8AC3E}">
        <p14:creationId xmlns:p14="http://schemas.microsoft.com/office/powerpoint/2010/main" val="1430775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5EB6A-EBDF-3AB7-1D04-15991FBC6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C7DDD-AC50-3054-D7E0-C74ED219E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BSG training resources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35C16-5F67-27FB-4533-697D583804B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796276"/>
            <a:ext cx="10947820" cy="4852718"/>
          </a:xfrm>
        </p:spPr>
        <p:txBody>
          <a:bodyPr>
            <a:norm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Updated content: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US" dirty="0"/>
              <a:t>Newcomer, advanced, leadership team.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US" dirty="0"/>
              <a:t>Used for F2F/online workshops – 30 minutes -&gt; two days.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Interactive elements: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US" dirty="0"/>
              <a:t>Self-introductions, Q&amp;As.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US" dirty="0"/>
              <a:t>Group activities, e.g., developing and presenting a Contribution.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US" dirty="0"/>
              <a:t>Expert presentations, panel sessions, open discussions.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US" dirty="0"/>
              <a:t>Role-playing, quizzes.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Under development / future plans: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Use cases – inception, development, approval, impact.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Overview of current study groups and focus groups.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Publicizing thematic initiatives (including current AI WIs &amp; activities).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Development of undergraduate/postgraduate training module.</a:t>
            </a:r>
          </a:p>
        </p:txBody>
      </p:sp>
    </p:spTree>
    <p:extLst>
      <p:ext uri="{BB962C8B-B14F-4D97-AF65-F5344CB8AC3E}">
        <p14:creationId xmlns:p14="http://schemas.microsoft.com/office/powerpoint/2010/main" val="1043263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53F3A-BC78-69CB-E3B1-C4B7A4FFF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1447F-A05C-1AEB-BCBB-7F5B5C188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BSG training modules</a:t>
            </a:r>
            <a:endParaRPr lang="en-GB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6CBFE79-33DD-4554-F2BC-212DE03D1B0F}"/>
              </a:ext>
            </a:extLst>
          </p:cNvPr>
          <p:cNvGrpSpPr/>
          <p:nvPr/>
        </p:nvGrpSpPr>
        <p:grpSpPr>
          <a:xfrm>
            <a:off x="812580" y="2616200"/>
            <a:ext cx="10566840" cy="3886200"/>
            <a:chOff x="634707" y="2616200"/>
            <a:chExt cx="10566840" cy="3886200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3CA5EC2-BAAA-C892-BC1C-5D2459BF11F4}"/>
                </a:ext>
              </a:extLst>
            </p:cNvPr>
            <p:cNvSpPr/>
            <p:nvPr/>
          </p:nvSpPr>
          <p:spPr>
            <a:xfrm>
              <a:off x="634707" y="2616200"/>
              <a:ext cx="4221773" cy="3886200"/>
            </a:xfrm>
            <a:prstGeom prst="roundRect">
              <a:avLst>
                <a:gd name="adj" fmla="val 5193"/>
              </a:avLst>
            </a:prstGeom>
            <a:solidFill>
              <a:srgbClr val="159CD7">
                <a:alpha val="3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5000"/>
                </a:lnSpc>
                <a:spcAft>
                  <a:spcPts val="800"/>
                </a:spcAft>
              </a:pPr>
              <a:r>
                <a:rPr lang="en-GB" sz="1800" b="1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Newcomers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Introduction, structure, organization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Meetings and documents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Contributions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Roles and responsibilities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Work item lifecycle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Decision-making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Electronic Working Methods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D3FE65E-F955-84D5-2A24-13F8410F252A}"/>
                </a:ext>
              </a:extLst>
            </p:cNvPr>
            <p:cNvSpPr/>
            <p:nvPr/>
          </p:nvSpPr>
          <p:spPr>
            <a:xfrm>
              <a:off x="5105400" y="2616200"/>
              <a:ext cx="3174999" cy="3886200"/>
            </a:xfrm>
            <a:prstGeom prst="roundRect">
              <a:avLst>
                <a:gd name="adj" fmla="val 5193"/>
              </a:avLst>
            </a:prstGeom>
            <a:solidFill>
              <a:srgbClr val="FF0000">
                <a:alpha val="3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5000"/>
                </a:lnSpc>
                <a:spcAft>
                  <a:spcPts val="800"/>
                </a:spcAft>
              </a:pPr>
              <a:r>
                <a:rPr lang="en-GB" sz="1800" b="1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Advanced</a:t>
              </a:r>
            </a:p>
            <a:p>
              <a:pPr algn="ctr">
                <a:lnSpc>
                  <a:spcPct val="115000"/>
                </a:lnSpc>
                <a:spcAft>
                  <a:spcPts val="800"/>
                </a:spcAft>
              </a:pPr>
              <a:endParaRPr lang="en-GB" sz="1800" b="1" kern="100" dirty="0"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Approval and agreement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Preparing documents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IPR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TSAG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Terms and definitions</a:t>
              </a:r>
            </a:p>
            <a:p>
              <a:pPr>
                <a:lnSpc>
                  <a:spcPct val="115000"/>
                </a:lnSpc>
                <a:spcAft>
                  <a:spcPts val="800"/>
                </a:spcAft>
              </a:pPr>
              <a:endParaRPr lang="en-GB" sz="1800" kern="100" dirty="0"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9CD9E9D4-1465-4E5B-FAA9-8A4D4AF97C2F}"/>
                </a:ext>
              </a:extLst>
            </p:cNvPr>
            <p:cNvSpPr/>
            <p:nvPr/>
          </p:nvSpPr>
          <p:spPr>
            <a:xfrm>
              <a:off x="8534401" y="2616200"/>
              <a:ext cx="2667146" cy="3886200"/>
            </a:xfrm>
            <a:prstGeom prst="roundRect">
              <a:avLst>
                <a:gd name="adj" fmla="val 5193"/>
              </a:avLst>
            </a:prstGeom>
            <a:solidFill>
              <a:srgbClr val="00B050">
                <a:alpha val="3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5000"/>
                </a:lnSpc>
                <a:spcAft>
                  <a:spcPts val="800"/>
                </a:spcAft>
              </a:pPr>
              <a:r>
                <a:rPr lang="en-GB" sz="1800" b="1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Leadership team</a:t>
              </a:r>
            </a:p>
            <a:p>
              <a:pPr algn="ctr">
                <a:lnSpc>
                  <a:spcPct val="115000"/>
                </a:lnSpc>
                <a:spcAft>
                  <a:spcPts val="800"/>
                </a:spcAft>
              </a:pPr>
              <a:endParaRPr lang="en-GB" sz="1800" b="1" kern="100" dirty="0"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Building consensus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Meeting preparations</a:t>
              </a:r>
            </a:p>
            <a:p>
              <a:pPr marL="285750" indent="-285750">
                <a:lnSpc>
                  <a:spcPct val="115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n-GB" sz="1800" kern="100" dirty="0">
                  <a:solidFill>
                    <a:schemeClr val="tx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Running meetings</a:t>
              </a:r>
            </a:p>
            <a:p>
              <a:pPr>
                <a:lnSpc>
                  <a:spcPct val="115000"/>
                </a:lnSpc>
                <a:spcAft>
                  <a:spcPts val="800"/>
                </a:spcAft>
              </a:pPr>
              <a:endParaRPr lang="en-GB" sz="1800" kern="100" dirty="0"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23AA5C3-E54E-E3FD-CDD9-BC2D29FE4D9D}"/>
              </a:ext>
            </a:extLst>
          </p:cNvPr>
          <p:cNvSpPr/>
          <p:nvPr/>
        </p:nvSpPr>
        <p:spPr>
          <a:xfrm>
            <a:off x="812580" y="1612900"/>
            <a:ext cx="10566840" cy="774700"/>
          </a:xfrm>
          <a:prstGeom prst="roundRect">
            <a:avLst>
              <a:gd name="adj" fmla="val 18112"/>
            </a:avLst>
          </a:prstGeom>
          <a:solidFill>
            <a:schemeClr val="tx1">
              <a:alpha val="3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BSG overview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935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FFA59-5709-56C0-52BF-FFCCABF61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92FF9-FBE9-0C8F-8D26-9394BB824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Delegate training resources – All Sectors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1396A-629C-9966-1CE5-0F2ABCDAF33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796276"/>
            <a:ext cx="10947820" cy="4726444"/>
          </a:xfrm>
        </p:spPr>
        <p:txBody>
          <a:bodyPr>
            <a:normAutofit/>
          </a:bodyPr>
          <a:lstStyle/>
          <a:p>
            <a:r>
              <a:rPr lang="en-GB" dirty="0"/>
              <a:t>General Secretariat:</a:t>
            </a:r>
          </a:p>
          <a:p>
            <a:pPr marL="434340" lvl="0" indent="-342900">
              <a:buFont typeface="Arial" panose="020B0604020202020204" pitchFamily="34" charset="0"/>
              <a:buChar char="•"/>
            </a:pPr>
            <a:r>
              <a:rPr lang="en-GB" u="sng" dirty="0">
                <a:hlinkClick r:id="rId4"/>
              </a:rPr>
              <a:t>Delegate training for PP</a:t>
            </a:r>
            <a:r>
              <a:rPr lang="en-GB" dirty="0"/>
              <a:t>.</a:t>
            </a:r>
          </a:p>
          <a:p>
            <a:pPr marL="434340" lvl="0" indent="-342900">
              <a:buFont typeface="Arial" panose="020B0604020202020204" pitchFamily="34" charset="0"/>
              <a:buChar char="•"/>
            </a:pPr>
            <a:r>
              <a:rPr lang="en-GB" dirty="0"/>
              <a:t>New councillors briefing on the Council (shared with targeted audience).</a:t>
            </a:r>
          </a:p>
          <a:p>
            <a:r>
              <a:rPr lang="en-GB" dirty="0"/>
              <a:t>ITU-R:</a:t>
            </a:r>
          </a:p>
          <a:p>
            <a:pPr marL="434340" lvl="0" indent="-342900">
              <a:buFont typeface="Arial" panose="020B0604020202020204" pitchFamily="34" charset="0"/>
              <a:buChar char="•"/>
            </a:pPr>
            <a:r>
              <a:rPr lang="en-GB" u="sng" dirty="0">
                <a:hlinkClick r:id="rId5"/>
              </a:rPr>
              <a:t>Informative material for guidance to Chairs and Vice-Chairs</a:t>
            </a:r>
            <a:r>
              <a:rPr lang="en-GB" dirty="0"/>
              <a:t> (modules).</a:t>
            </a:r>
          </a:p>
          <a:p>
            <a:r>
              <a:rPr lang="en-GB" dirty="0"/>
              <a:t>ITU-T:</a:t>
            </a:r>
          </a:p>
          <a:p>
            <a:pPr marL="434340" lvl="0" indent="-342900">
              <a:buFont typeface="Arial" panose="020B0604020202020204" pitchFamily="34" charset="0"/>
              <a:buChar char="•"/>
            </a:pPr>
            <a:r>
              <a:rPr lang="en-GB" u="sng" dirty="0">
                <a:hlinkClick r:id="rId6"/>
              </a:rPr>
              <a:t>Newcomer, advanced and leadership training</a:t>
            </a:r>
            <a:r>
              <a:rPr lang="en-GB" dirty="0"/>
              <a:t> (guides and modules).</a:t>
            </a:r>
          </a:p>
          <a:p>
            <a:r>
              <a:rPr lang="en-GB" dirty="0"/>
              <a:t>ITU-D:</a:t>
            </a:r>
          </a:p>
          <a:p>
            <a:pPr marL="434340" lvl="0" indent="-342900">
              <a:buFont typeface="Arial" panose="020B0604020202020204" pitchFamily="34" charset="0"/>
              <a:buChar char="•"/>
            </a:pPr>
            <a:r>
              <a:rPr lang="en-GB" u="sng" dirty="0">
                <a:hlinkClick r:id="rId7"/>
              </a:rPr>
              <a:t>ITU-D study groups 2022-2025 Briefing for delegates</a:t>
            </a:r>
            <a:r>
              <a:rPr lang="en-GB" dirty="0"/>
              <a:t> (slide deck).</a:t>
            </a:r>
          </a:p>
          <a:p>
            <a:pPr marL="434340" lvl="0" indent="-342900">
              <a:buFont typeface="Arial" panose="020B0604020202020204" pitchFamily="34" charset="0"/>
              <a:buChar char="•"/>
            </a:pPr>
            <a:r>
              <a:rPr lang="en-GB" dirty="0"/>
              <a:t>Onboarding (“First plenary session (continued) (Room C)”, [ </a:t>
            </a:r>
            <a:r>
              <a:rPr lang="en-GB" u="sng" dirty="0">
                <a:hlinkClick r:id="rId8" tooltip="aHR0cHM6Ly9pYnMuaXR1LmludC9hcmNoL0lUVS1ELzIwMjItMjVzZzIvQy0yMDIyMTIwNS0xNDMwLWZsLm1wNA=="/>
              </a:rPr>
              <a:t>Floor</a:t>
            </a:r>
            <a:r>
              <a:rPr lang="en-GB" dirty="0"/>
              <a:t> ] [ </a:t>
            </a:r>
            <a:r>
              <a:rPr lang="en-GB" u="sng" dirty="0">
                <a:hlinkClick r:id="rId8" tooltip="aHR0cHM6Ly9pYnMuaXR1LmludC9hcmNoL0lUVS1ELzIwMjItMjVzZzIvQy0yMDIyMTIwNS0xNDMwLWVuLm1wNA=="/>
              </a:rPr>
              <a:t>English</a:t>
            </a:r>
            <a:r>
              <a:rPr lang="en-GB" dirty="0"/>
              <a:t> ] [ </a:t>
            </a:r>
            <a:r>
              <a:rPr lang="en-GB" u="sng" dirty="0">
                <a:hlinkClick r:id="rId8" tooltip="aHR0cHM6Ly9pYnMuaXR1LmludC9hcmNoL0lUVS1ELzIwMjItMjVzZzIvQy0yMDIyMTIwNS0xNDMwLWZyLm1wNA=="/>
              </a:rPr>
              <a:t>Français</a:t>
            </a:r>
            <a:r>
              <a:rPr lang="en-GB" dirty="0"/>
              <a:t> ] [ </a:t>
            </a:r>
            <a:r>
              <a:rPr lang="en-GB" u="sng" dirty="0" err="1">
                <a:hlinkClick r:id="rId8" tooltip="aHR0cHM6Ly9pYnMuaXR1LmludC9hcmNoL0lUVS1ELzIwMjItMjVzZzIvQy0yMDIyMTIwNS0xNDMwLWVzLm1wNA=="/>
              </a:rPr>
              <a:t>Español</a:t>
            </a:r>
            <a:r>
              <a:rPr lang="en-GB" dirty="0"/>
              <a:t> ] [ </a:t>
            </a:r>
            <a:r>
              <a:rPr lang="en-GB" u="sng" dirty="0" err="1">
                <a:hlinkClick r:id="rId8" tooltip="aHR0cHM6Ly9pYnMuaXR1LmludC9hcmNoL0lUVS1ELzIwMjItMjVzZzIvQy0yMDIyMTIwNS0xNDMwLXJ1Lm1wNA=="/>
              </a:rPr>
              <a:t>Русский</a:t>
            </a:r>
            <a:r>
              <a:rPr lang="en-GB" dirty="0"/>
              <a:t> ] [ </a:t>
            </a:r>
            <a:r>
              <a:rPr lang="en-US" u="sng" dirty="0" err="1">
                <a:hlinkClick r:id="rId8" tooltip="aHR0cHM6Ly9pYnMuaXR1LmludC9hcmNoL0lUVS1ELzIwMjItMjVzZzIvQy0yMDIyMTIwNS0xNDMwLXpoLm1wNA=="/>
              </a:rPr>
              <a:t>中文</a:t>
            </a:r>
            <a:r>
              <a:rPr lang="en-GB" dirty="0"/>
              <a:t> ] [ </a:t>
            </a:r>
            <a:r>
              <a:rPr lang="en-GB" u="sng" dirty="0" err="1">
                <a:hlinkClick r:id="rId8" tooltip="aHR0cHM6Ly9pYnMuaXR1LmludC9hcmNoL0lUVS1ELzIwMjItMjVzZzIvQy0yMDIyMTIwNS0xNDMwLWFyLm1wNA=="/>
              </a:rPr>
              <a:t>عربي</a:t>
            </a:r>
            <a:r>
              <a:rPr lang="en-GB" dirty="0"/>
              <a:t> ]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620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29863-F4BD-E869-5610-C257755A9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A7EF7-FFD0-4FF5-51F3-032EC0BD4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Fellowships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E15C0-77D4-6654-6955-CD9568709E7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796276"/>
            <a:ext cx="10947820" cy="4978993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Funding to ensure </a:t>
            </a:r>
            <a:r>
              <a:rPr lang="en-GB" sz="2400" b="1" dirty="0"/>
              <a:t>inclusiveness at meetings</a:t>
            </a:r>
            <a:r>
              <a:rPr lang="en-GB" sz="2400" dirty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Partial Fellowships cover </a:t>
            </a:r>
            <a:r>
              <a:rPr lang="en-GB" sz="2400" b="1" dirty="0"/>
              <a:t>either travel or daily subsistence</a:t>
            </a:r>
            <a:r>
              <a:rPr lang="en-GB" sz="2400" dirty="0"/>
              <a:t> allowance.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/>
              <a:t>Criteria</a:t>
            </a:r>
            <a:r>
              <a:rPr lang="en-GB" sz="2400" dirty="0"/>
              <a:t>:</a:t>
            </a:r>
          </a:p>
          <a:p>
            <a:pPr marL="85725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Developing countries, including LDCs, SIDS, landlocked and in transition.</a:t>
            </a:r>
          </a:p>
          <a:p>
            <a:pPr marL="85725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Member State must satisfy obligations for participation.</a:t>
            </a:r>
          </a:p>
          <a:p>
            <a:pPr marL="85725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Registration and Fellowship requests must be approved by MS focal point(s).</a:t>
            </a:r>
          </a:p>
          <a:p>
            <a:pPr marL="85725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Professional background and position; long-term commitment to ITU’s work; academic and language proficiency; leadership potential; contributions.</a:t>
            </a:r>
          </a:p>
          <a:p>
            <a:pPr marL="857250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Equitable allocation: country, region, gender, delegates with specific needs.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1" dirty="0"/>
              <a:t>Details</a:t>
            </a:r>
            <a:r>
              <a:rPr lang="en-GB" sz="2400" dirty="0"/>
              <a:t>, including deadlines, can be found in the </a:t>
            </a:r>
            <a:r>
              <a:rPr lang="en-GB" sz="2400" b="1" dirty="0"/>
              <a:t>meeting announcement</a:t>
            </a:r>
            <a:r>
              <a:rPr lang="en-GB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43434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6406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F267A-3918-0227-2DF6-230186CE0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735A7-5AA8-DAC3-0863-351DD4B03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BSG metrics/KPIs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41D49-10D8-5250-D5A8-8D598E4B7CF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796276"/>
            <a:ext cx="10947820" cy="4978993"/>
          </a:xfrm>
        </p:spPr>
        <p:txBody>
          <a:bodyPr>
            <a:norm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Number of: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Study groups and regional groups, and their meetings held.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Participants at ITU-T meetings (individuals, entities, countries).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BSG trainings held, and number of participants.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Leadership positions held.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ITU-T meetings hosted.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Contributions to ITU-T meetings.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dirty="0"/>
              <a:t>Active member organizations (MS, SM, Associate, Academia).</a:t>
            </a:r>
          </a:p>
          <a:p>
            <a:endParaRPr lang="en-GB" dirty="0"/>
          </a:p>
          <a:p>
            <a:r>
              <a:rPr lang="en-GB" dirty="0"/>
              <a:t>NOTE – Data disaggregated by country, development level, gender.</a:t>
            </a:r>
          </a:p>
        </p:txBody>
      </p:sp>
    </p:spTree>
    <p:extLst>
      <p:ext uri="{BB962C8B-B14F-4D97-AF65-F5344CB8AC3E}">
        <p14:creationId xmlns:p14="http://schemas.microsoft.com/office/powerpoint/2010/main" val="1859449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936D7-DB58-F7F1-E727-CD6F8FE4A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991A4-C0F1-34B5-342B-BB878C17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WTSA Resolution 44 (Rev. New Delhi, 2024)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3A48B-137D-0EFE-2982-C26A970E01F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2194561"/>
            <a:ext cx="11076524" cy="3927566"/>
          </a:xfrm>
        </p:spPr>
        <p:txBody>
          <a:bodyPr>
            <a:normAutofit/>
          </a:bodyPr>
          <a:lstStyle/>
          <a:p>
            <a:r>
              <a:rPr lang="en-GB" dirty="0"/>
              <a:t>Main updates at WTSA-24:</a:t>
            </a:r>
          </a:p>
          <a:p>
            <a:pPr marL="548640" indent="-457200">
              <a:buFont typeface="Arial" panose="020B0604020202020204" pitchFamily="34" charset="0"/>
              <a:buChar char="•"/>
            </a:pPr>
            <a:r>
              <a:rPr lang="en-GB" dirty="0"/>
              <a:t>Enhancing </a:t>
            </a:r>
            <a:r>
              <a:rPr lang="en-GB" b="1" dirty="0"/>
              <a:t>BSG/training resources</a:t>
            </a:r>
            <a:r>
              <a:rPr lang="en-GB" dirty="0"/>
              <a:t>, including face-to-face and online, and dependent on skill level.</a:t>
            </a:r>
          </a:p>
          <a:p>
            <a:pPr marL="548640" indent="-457200">
              <a:buFont typeface="Arial" panose="020B0604020202020204" pitchFamily="34" charset="0"/>
              <a:buChar char="•"/>
            </a:pPr>
            <a:r>
              <a:rPr lang="en-GB" dirty="0"/>
              <a:t>Training on </a:t>
            </a:r>
            <a:r>
              <a:rPr lang="en-GB" b="1" dirty="0"/>
              <a:t>thematic areas </a:t>
            </a:r>
            <a:r>
              <a:rPr lang="en-GB" dirty="0"/>
              <a:t>of emerging technologies/ICTs.</a:t>
            </a:r>
          </a:p>
          <a:p>
            <a:pPr marL="548640" indent="-457200">
              <a:buFont typeface="Arial" panose="020B0604020202020204" pitchFamily="34" charset="0"/>
              <a:buChar char="•"/>
            </a:pPr>
            <a:r>
              <a:rPr lang="en-GB" dirty="0"/>
              <a:t>Importance of </a:t>
            </a:r>
            <a:r>
              <a:rPr lang="en-GB" b="1" dirty="0"/>
              <a:t>Regional</a:t>
            </a:r>
            <a:r>
              <a:rPr lang="en-GB" dirty="0"/>
              <a:t> Telecommunication Organizations, ITU </a:t>
            </a:r>
            <a:r>
              <a:rPr lang="en-GB" b="1" dirty="0"/>
              <a:t>regional</a:t>
            </a:r>
            <a:r>
              <a:rPr lang="en-GB" dirty="0"/>
              <a:t> offices and ITU-T </a:t>
            </a:r>
            <a:r>
              <a:rPr lang="en-GB" b="1" dirty="0"/>
              <a:t>regional</a:t>
            </a:r>
            <a:r>
              <a:rPr lang="en-GB" dirty="0"/>
              <a:t> groups.</a:t>
            </a:r>
          </a:p>
          <a:p>
            <a:pPr marL="548640" indent="-457200">
              <a:buFont typeface="Arial" panose="020B0604020202020204" pitchFamily="34" charset="0"/>
              <a:buChar char="•"/>
            </a:pPr>
            <a:r>
              <a:rPr lang="en-GB" dirty="0"/>
              <a:t>Awareness raising for </a:t>
            </a:r>
            <a:r>
              <a:rPr lang="en-GB" b="1" dirty="0"/>
              <a:t>standards</a:t>
            </a:r>
            <a:r>
              <a:rPr lang="en-GB" dirty="0"/>
              <a:t> and their </a:t>
            </a:r>
            <a:r>
              <a:rPr lang="en-GB" b="1" dirty="0"/>
              <a:t>implementation</a:t>
            </a:r>
            <a:r>
              <a:rPr lang="en-GB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847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FA118-CD5B-3E8F-9B04-9094E7EB4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637F6-5B71-1DED-B5D6-15EB0E903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BSG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210EF-1A97-00CD-E173-9A58AB9076E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2194561"/>
            <a:ext cx="11076524" cy="3927566"/>
          </a:xfrm>
        </p:spPr>
        <p:txBody>
          <a:bodyPr>
            <a:norm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BSG training &amp; resources.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Electronic Working Methods (EWM).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Regional groups.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Fellowships.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Partnerships.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Implementation of standards.</a:t>
            </a:r>
          </a:p>
          <a:p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3BB4624-B4B3-ACA9-A95E-A6A405460743}"/>
              </a:ext>
            </a:extLst>
          </p:cNvPr>
          <p:cNvGrpSpPr/>
          <p:nvPr/>
        </p:nvGrpSpPr>
        <p:grpSpPr>
          <a:xfrm>
            <a:off x="6685630" y="965725"/>
            <a:ext cx="4393382" cy="4808780"/>
            <a:chOff x="6685630" y="965725"/>
            <a:chExt cx="4393382" cy="480878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A8ACFCB-3D06-0E39-1E58-37EE0AD52E12}"/>
                </a:ext>
              </a:extLst>
            </p:cNvPr>
            <p:cNvGrpSpPr/>
            <p:nvPr/>
          </p:nvGrpSpPr>
          <p:grpSpPr>
            <a:xfrm>
              <a:off x="6685630" y="1347320"/>
              <a:ext cx="4393382" cy="4427185"/>
              <a:chOff x="12860671" y="-87327"/>
              <a:chExt cx="4393382" cy="4427185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29AFF21D-58C8-3CB2-D052-4F1A54A1B6B0}"/>
                  </a:ext>
                </a:extLst>
              </p:cNvPr>
              <p:cNvGrpSpPr/>
              <p:nvPr/>
            </p:nvGrpSpPr>
            <p:grpSpPr>
              <a:xfrm>
                <a:off x="12889241" y="-39773"/>
                <a:ext cx="4359728" cy="4355877"/>
                <a:chOff x="12889241" y="-39773"/>
                <a:chExt cx="4359728" cy="4355877"/>
              </a:xfrm>
            </p:grpSpPr>
            <p:sp>
              <p:nvSpPr>
                <p:cNvPr id="27" name="Circle: Hollow 26">
                  <a:extLst>
                    <a:ext uri="{FF2B5EF4-FFF2-40B4-BE49-F238E27FC236}">
                      <a16:creationId xmlns:a16="http://schemas.microsoft.com/office/drawing/2014/main" id="{85F567E9-021F-8736-CF84-FDB76C46181A}"/>
                    </a:ext>
                  </a:extLst>
                </p:cNvPr>
                <p:cNvSpPr/>
                <p:nvPr/>
              </p:nvSpPr>
              <p:spPr>
                <a:xfrm>
                  <a:off x="14944969" y="-39773"/>
                  <a:ext cx="2304000" cy="2304000"/>
                </a:xfrm>
                <a:prstGeom prst="donut">
                  <a:avLst>
                    <a:gd name="adj" fmla="val 11602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Circle: Hollow 27">
                  <a:extLst>
                    <a:ext uri="{FF2B5EF4-FFF2-40B4-BE49-F238E27FC236}">
                      <a16:creationId xmlns:a16="http://schemas.microsoft.com/office/drawing/2014/main" id="{E4AC7CFB-7ED9-2BEB-A531-7D78035F20E2}"/>
                    </a:ext>
                  </a:extLst>
                </p:cNvPr>
                <p:cNvSpPr/>
                <p:nvPr/>
              </p:nvSpPr>
              <p:spPr>
                <a:xfrm>
                  <a:off x="12890499" y="-25401"/>
                  <a:ext cx="2304000" cy="2304000"/>
                </a:xfrm>
                <a:prstGeom prst="donut">
                  <a:avLst>
                    <a:gd name="adj" fmla="val 11602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Circle: Hollow 28">
                  <a:extLst>
                    <a:ext uri="{FF2B5EF4-FFF2-40B4-BE49-F238E27FC236}">
                      <a16:creationId xmlns:a16="http://schemas.microsoft.com/office/drawing/2014/main" id="{CA8D90F7-DE31-8A73-B51C-01DD310F385F}"/>
                    </a:ext>
                  </a:extLst>
                </p:cNvPr>
                <p:cNvSpPr/>
                <p:nvPr/>
              </p:nvSpPr>
              <p:spPr>
                <a:xfrm>
                  <a:off x="14926969" y="2001519"/>
                  <a:ext cx="2304000" cy="2304000"/>
                </a:xfrm>
                <a:prstGeom prst="donut">
                  <a:avLst>
                    <a:gd name="adj" fmla="val 11602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Circle: Hollow 29">
                  <a:extLst>
                    <a:ext uri="{FF2B5EF4-FFF2-40B4-BE49-F238E27FC236}">
                      <a16:creationId xmlns:a16="http://schemas.microsoft.com/office/drawing/2014/main" id="{1821EBB9-5BA3-D6DF-FB4A-D091AA2CBEAD}"/>
                    </a:ext>
                  </a:extLst>
                </p:cNvPr>
                <p:cNvSpPr/>
                <p:nvPr/>
              </p:nvSpPr>
              <p:spPr>
                <a:xfrm>
                  <a:off x="12889241" y="2012104"/>
                  <a:ext cx="2304000" cy="2304000"/>
                </a:xfrm>
                <a:prstGeom prst="donut">
                  <a:avLst>
                    <a:gd name="adj" fmla="val 11602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2F360174-33C2-4DBC-80B6-97294C6F1CDA}"/>
                  </a:ext>
                </a:extLst>
              </p:cNvPr>
              <p:cNvGrpSpPr/>
              <p:nvPr/>
            </p:nvGrpSpPr>
            <p:grpSpPr>
              <a:xfrm>
                <a:off x="12860671" y="-87327"/>
                <a:ext cx="4393382" cy="4427185"/>
                <a:chOff x="12860671" y="-87327"/>
                <a:chExt cx="4393382" cy="4427185"/>
              </a:xfrm>
            </p:grpSpPr>
            <p:sp>
              <p:nvSpPr>
                <p:cNvPr id="21" name="Arc 20">
                  <a:extLst>
                    <a:ext uri="{FF2B5EF4-FFF2-40B4-BE49-F238E27FC236}">
                      <a16:creationId xmlns:a16="http://schemas.microsoft.com/office/drawing/2014/main" id="{CEFDECDE-F6D2-C85D-FEB5-12510372E68F}"/>
                    </a:ext>
                  </a:extLst>
                </p:cNvPr>
                <p:cNvSpPr/>
                <p:nvPr/>
              </p:nvSpPr>
              <p:spPr>
                <a:xfrm rot="16200000">
                  <a:off x="14906853" y="-27389"/>
                  <a:ext cx="2347200" cy="2347200"/>
                </a:xfrm>
                <a:prstGeom prst="arc">
                  <a:avLst>
                    <a:gd name="adj1" fmla="val 16157504"/>
                    <a:gd name="adj2" fmla="val 18076236"/>
                  </a:avLst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" name="Arc 21">
                  <a:extLst>
                    <a:ext uri="{FF2B5EF4-FFF2-40B4-BE49-F238E27FC236}">
                      <a16:creationId xmlns:a16="http://schemas.microsoft.com/office/drawing/2014/main" id="{1120C191-C938-98B8-9738-29232950A7A5}"/>
                    </a:ext>
                  </a:extLst>
                </p:cNvPr>
                <p:cNvSpPr/>
                <p:nvPr/>
              </p:nvSpPr>
              <p:spPr>
                <a:xfrm rot="5400000">
                  <a:off x="12884887" y="-87327"/>
                  <a:ext cx="2347200" cy="2347200"/>
                </a:xfrm>
                <a:prstGeom prst="arc">
                  <a:avLst>
                    <a:gd name="adj1" fmla="val 16157504"/>
                    <a:gd name="adj2" fmla="val 18076236"/>
                  </a:avLst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F367F278-B2DD-EC1C-D0C5-1F13B8510D63}"/>
                    </a:ext>
                  </a:extLst>
                </p:cNvPr>
                <p:cNvGrpSpPr/>
                <p:nvPr/>
              </p:nvGrpSpPr>
              <p:grpSpPr>
                <a:xfrm rot="16200000">
                  <a:off x="11847828" y="968836"/>
                  <a:ext cx="4383865" cy="2358180"/>
                  <a:chOff x="13022588" y="114031"/>
                  <a:chExt cx="4383865" cy="2358180"/>
                </a:xfrm>
              </p:grpSpPr>
              <p:sp>
                <p:nvSpPr>
                  <p:cNvPr id="25" name="Arc 24">
                    <a:extLst>
                      <a:ext uri="{FF2B5EF4-FFF2-40B4-BE49-F238E27FC236}">
                        <a16:creationId xmlns:a16="http://schemas.microsoft.com/office/drawing/2014/main" id="{57140403-5C1E-E94D-B66D-89C0CCA0682C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5059253" y="125011"/>
                    <a:ext cx="2347200" cy="2347200"/>
                  </a:xfrm>
                  <a:prstGeom prst="arc">
                    <a:avLst>
                      <a:gd name="adj1" fmla="val 16157504"/>
                      <a:gd name="adj2" fmla="val 18076236"/>
                    </a:avLst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6" name="Arc 25">
                    <a:extLst>
                      <a:ext uri="{FF2B5EF4-FFF2-40B4-BE49-F238E27FC236}">
                        <a16:creationId xmlns:a16="http://schemas.microsoft.com/office/drawing/2014/main" id="{7FE427C1-3EDF-D1D4-7A04-95B3BE15694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3022588" y="114031"/>
                    <a:ext cx="2347200" cy="2347200"/>
                  </a:xfrm>
                  <a:prstGeom prst="arc">
                    <a:avLst>
                      <a:gd name="adj1" fmla="val 16157504"/>
                      <a:gd name="adj2" fmla="val 18076236"/>
                    </a:avLst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sp>
              <p:nvSpPr>
                <p:cNvPr id="24" name="Arc 23">
                  <a:extLst>
                    <a:ext uri="{FF2B5EF4-FFF2-40B4-BE49-F238E27FC236}">
                      <a16:creationId xmlns:a16="http://schemas.microsoft.com/office/drawing/2014/main" id="{62C89B46-53FB-0786-D97B-7E92B09D57A9}"/>
                    </a:ext>
                  </a:extLst>
                </p:cNvPr>
                <p:cNvSpPr/>
                <p:nvPr/>
              </p:nvSpPr>
              <p:spPr>
                <a:xfrm rot="5400000">
                  <a:off x="14906315" y="1983094"/>
                  <a:ext cx="2347200" cy="2347200"/>
                </a:xfrm>
                <a:prstGeom prst="arc">
                  <a:avLst>
                    <a:gd name="adj1" fmla="val 5354497"/>
                    <a:gd name="adj2" fmla="val 12815032"/>
                  </a:avLst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C6B279B-0E28-323B-AB4E-FE1B5FF6D9F8}"/>
                </a:ext>
              </a:extLst>
            </p:cNvPr>
            <p:cNvGrpSpPr/>
            <p:nvPr/>
          </p:nvGrpSpPr>
          <p:grpSpPr>
            <a:xfrm>
              <a:off x="7014876" y="1703363"/>
              <a:ext cx="1699346" cy="1699346"/>
              <a:chOff x="4230733" y="2376652"/>
              <a:chExt cx="1699346" cy="1699346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32A30A8E-76AD-72A5-0CB2-7D40845D5FFE}"/>
                  </a:ext>
                </a:extLst>
              </p:cNvPr>
              <p:cNvSpPr/>
              <p:nvPr/>
            </p:nvSpPr>
            <p:spPr>
              <a:xfrm>
                <a:off x="4230733" y="2376652"/>
                <a:ext cx="1699346" cy="1699346"/>
              </a:xfrm>
              <a:prstGeom prst="ellipse">
                <a:avLst/>
              </a:prstGeom>
              <a:solidFill>
                <a:srgbClr val="D0EBF7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" name="object 24">
                <a:extLst>
                  <a:ext uri="{FF2B5EF4-FFF2-40B4-BE49-F238E27FC236}">
                    <a16:creationId xmlns:a16="http://schemas.microsoft.com/office/drawing/2014/main" id="{C03070D8-ACCB-5C74-EBE9-093F33CA9B75}"/>
                  </a:ext>
                </a:extLst>
              </p:cNvPr>
              <p:cNvSpPr txBox="1"/>
              <p:nvPr/>
            </p:nvSpPr>
            <p:spPr>
              <a:xfrm>
                <a:off x="4346387" y="2727471"/>
                <a:ext cx="1468038" cy="997709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1600" dirty="0">
                    <a:latin typeface="Arial Narrow" panose="020B0606020202030204" pitchFamily="34" charset="0"/>
                    <a:cs typeface="Arial"/>
                  </a:rPr>
                  <a:t>1</a:t>
                </a:r>
              </a:p>
              <a:p>
                <a:pPr marL="12700" marR="5080" algn="ctr">
                  <a:lnSpc>
                    <a:spcPct val="100000"/>
                  </a:lnSpc>
                </a:pPr>
                <a:r>
                  <a:rPr lang="en-US" sz="1600" spc="-5" dirty="0">
                    <a:latin typeface="Arial Narrow" panose="020B0606020202030204" pitchFamily="34" charset="0"/>
                    <a:cs typeface="Arial"/>
                  </a:rPr>
                  <a:t>Strengthening </a:t>
                </a:r>
                <a:r>
                  <a:rPr lang="en-US" sz="1600" b="1" spc="-5" dirty="0">
                    <a:latin typeface="Arial Narrow" panose="020B0606020202030204" pitchFamily="34" charset="0"/>
                    <a:cs typeface="Arial"/>
                  </a:rPr>
                  <a:t>standards-making</a:t>
                </a:r>
                <a:r>
                  <a:rPr lang="en-US" sz="1600" spc="-5" dirty="0">
                    <a:latin typeface="Arial Narrow" panose="020B0606020202030204" pitchFamily="34" charset="0"/>
                    <a:cs typeface="Arial"/>
                  </a:rPr>
                  <a:t> capabilities</a:t>
                </a:r>
                <a:endParaRPr sz="1600" dirty="0">
                  <a:latin typeface="Arial Narrow" panose="020B0606020202030204" pitchFamily="34" charset="0"/>
                  <a:cs typeface="Arial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286BEE2-285C-21A8-CDF8-F0BEB3BD34C4}"/>
                </a:ext>
              </a:extLst>
            </p:cNvPr>
            <p:cNvGrpSpPr/>
            <p:nvPr/>
          </p:nvGrpSpPr>
          <p:grpSpPr>
            <a:xfrm>
              <a:off x="9056711" y="3730503"/>
              <a:ext cx="1699200" cy="1699200"/>
              <a:chOff x="6207915" y="4371466"/>
              <a:chExt cx="1699200" cy="1699200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EEB1CD6F-0F36-4E34-F537-66200EFF0C00}"/>
                  </a:ext>
                </a:extLst>
              </p:cNvPr>
              <p:cNvSpPr/>
              <p:nvPr/>
            </p:nvSpPr>
            <p:spPr>
              <a:xfrm>
                <a:off x="6207915" y="4371466"/>
                <a:ext cx="1699200" cy="1699200"/>
              </a:xfrm>
              <a:prstGeom prst="ellipse">
                <a:avLst/>
              </a:prstGeom>
              <a:solidFill>
                <a:srgbClr val="00B050">
                  <a:alpha val="20000"/>
                </a:srgbClr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6" name="object 25">
                <a:extLst>
                  <a:ext uri="{FF2B5EF4-FFF2-40B4-BE49-F238E27FC236}">
                    <a16:creationId xmlns:a16="http://schemas.microsoft.com/office/drawing/2014/main" id="{CB5AC957-9897-5E0F-C388-322F40EFC5AF}"/>
                  </a:ext>
                </a:extLst>
              </p:cNvPr>
              <p:cNvSpPr txBox="1"/>
              <p:nvPr/>
            </p:nvSpPr>
            <p:spPr>
              <a:xfrm>
                <a:off x="6418405" y="4801715"/>
                <a:ext cx="1273454" cy="751488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1600" dirty="0">
                    <a:latin typeface="Arial Narrow" panose="020B0606020202030204" pitchFamily="34" charset="0"/>
                    <a:cs typeface="Arial"/>
                  </a:rPr>
                  <a:t>4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lang="en-GB" sz="1600" b="1" spc="-5" dirty="0">
                    <a:latin typeface="Arial Narrow" panose="020B0606020202030204" pitchFamily="34" charset="0"/>
                    <a:cs typeface="Arial"/>
                  </a:rPr>
                  <a:t>Fundraising</a:t>
                </a:r>
                <a:r>
                  <a:rPr lang="en-GB" sz="1600" spc="-5" dirty="0">
                    <a:latin typeface="Arial Narrow" panose="020B0606020202030204" pitchFamily="34" charset="0"/>
                    <a:cs typeface="Arial"/>
                  </a:rPr>
                  <a:t> for  BSG</a:t>
                </a:r>
                <a:endParaRPr sz="1600" dirty="0">
                  <a:latin typeface="Arial Narrow" panose="020B0606020202030204" pitchFamily="34" charset="0"/>
                  <a:cs typeface="Arial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54BAF94-B192-01E2-9503-743176988EE5}"/>
                </a:ext>
              </a:extLst>
            </p:cNvPr>
            <p:cNvGrpSpPr/>
            <p:nvPr/>
          </p:nvGrpSpPr>
          <p:grpSpPr>
            <a:xfrm>
              <a:off x="9078990" y="1692952"/>
              <a:ext cx="1689702" cy="1699200"/>
              <a:chOff x="6269164" y="2366241"/>
              <a:chExt cx="1689702" cy="1699200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D4BBF006-40CD-2310-99F3-91E26DEF030D}"/>
                  </a:ext>
                </a:extLst>
              </p:cNvPr>
              <p:cNvSpPr/>
              <p:nvPr/>
            </p:nvSpPr>
            <p:spPr>
              <a:xfrm>
                <a:off x="6269164" y="2366241"/>
                <a:ext cx="1689702" cy="1699200"/>
              </a:xfrm>
              <a:prstGeom prst="ellipse">
                <a:avLst/>
              </a:prstGeom>
              <a:solidFill>
                <a:srgbClr val="FFCCCC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4" name="object 26">
                <a:extLst>
                  <a:ext uri="{FF2B5EF4-FFF2-40B4-BE49-F238E27FC236}">
                    <a16:creationId xmlns:a16="http://schemas.microsoft.com/office/drawing/2014/main" id="{96417D3B-33F9-D8F0-E2DB-DC401AD337EC}"/>
                  </a:ext>
                </a:extLst>
              </p:cNvPr>
              <p:cNvSpPr txBox="1"/>
              <p:nvPr/>
            </p:nvSpPr>
            <p:spPr>
              <a:xfrm>
                <a:off x="6331780" y="2566634"/>
                <a:ext cx="1560644" cy="1243930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1600" dirty="0">
                    <a:latin typeface="Arial Narrow" panose="020B0606020202030204" pitchFamily="34" charset="0"/>
                    <a:cs typeface="Arial"/>
                  </a:rPr>
                  <a:t>2</a:t>
                </a:r>
              </a:p>
              <a:p>
                <a:pPr marL="12700" marR="5080" algn="ctr">
                  <a:lnSpc>
                    <a:spcPct val="100000"/>
                  </a:lnSpc>
                </a:pPr>
                <a:r>
                  <a:rPr lang="en-GB" sz="1600" spc="-5" dirty="0">
                    <a:latin typeface="Arial Narrow" panose="020B0606020202030204" pitchFamily="34" charset="0"/>
                    <a:cs typeface="Arial"/>
                  </a:rPr>
                  <a:t>Assisting Dev.  Countries on </a:t>
                </a:r>
                <a:r>
                  <a:rPr lang="en-GB" sz="1600" b="1" spc="-5" dirty="0">
                    <a:uFill>
                      <a:solidFill>
                        <a:srgbClr val="074C95"/>
                      </a:solidFill>
                    </a:uFill>
                    <a:latin typeface="Arial Narrow" panose="020B0606020202030204" pitchFamily="34" charset="0"/>
                    <a:cs typeface="Arial"/>
                  </a:rPr>
                  <a:t>application</a:t>
                </a:r>
                <a:r>
                  <a:rPr lang="en-GB" sz="1600" b="1" spc="-5" dirty="0">
                    <a:latin typeface="Arial Narrow" panose="020B0606020202030204" pitchFamily="34" charset="0"/>
                    <a:cs typeface="Arial"/>
                  </a:rPr>
                  <a:t> of  standards</a:t>
                </a:r>
                <a:endParaRPr sz="1600" b="1" dirty="0">
                  <a:latin typeface="Arial Narrow" panose="020B0606020202030204" pitchFamily="34" charset="0"/>
                  <a:cs typeface="Arial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AD7DB14-1713-FD59-6668-8E2D7D2F7F02}"/>
                </a:ext>
              </a:extLst>
            </p:cNvPr>
            <p:cNvGrpSpPr/>
            <p:nvPr/>
          </p:nvGrpSpPr>
          <p:grpSpPr>
            <a:xfrm>
              <a:off x="7021799" y="3749151"/>
              <a:ext cx="1699200" cy="1699200"/>
              <a:chOff x="4171467" y="4371466"/>
              <a:chExt cx="1807846" cy="1807846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1E0DA78A-A559-BC6C-B423-05A4D98ADC07}"/>
                  </a:ext>
                </a:extLst>
              </p:cNvPr>
              <p:cNvSpPr/>
              <p:nvPr/>
            </p:nvSpPr>
            <p:spPr>
              <a:xfrm>
                <a:off x="4171467" y="4371466"/>
                <a:ext cx="1807846" cy="1807846"/>
              </a:xfrm>
              <a:prstGeom prst="ellipse">
                <a:avLst/>
              </a:prstGeom>
              <a:solidFill>
                <a:srgbClr val="FFF2CC"/>
              </a:solidFill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2" name="object 27">
                <a:extLst>
                  <a:ext uri="{FF2B5EF4-FFF2-40B4-BE49-F238E27FC236}">
                    <a16:creationId xmlns:a16="http://schemas.microsoft.com/office/drawing/2014/main" id="{55944128-316F-F1ED-FF45-AC01EC7A4961}"/>
                  </a:ext>
                </a:extLst>
              </p:cNvPr>
              <p:cNvSpPr txBox="1"/>
              <p:nvPr/>
            </p:nvSpPr>
            <p:spPr>
              <a:xfrm>
                <a:off x="4191861" y="4794195"/>
                <a:ext cx="1763240" cy="799538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1600" dirty="0">
                    <a:latin typeface="Arial Narrow" panose="020B0606020202030204" pitchFamily="34" charset="0"/>
                    <a:cs typeface="Arial"/>
                  </a:rPr>
                  <a:t>3</a:t>
                </a:r>
              </a:p>
              <a:p>
                <a:pPr marL="12065" marR="5080" indent="-635" algn="ctr">
                  <a:lnSpc>
                    <a:spcPct val="100000"/>
                  </a:lnSpc>
                </a:pPr>
                <a:r>
                  <a:rPr lang="en-GB" sz="1600" spc="-5" dirty="0">
                    <a:latin typeface="Arial Narrow" panose="020B0606020202030204" pitchFamily="34" charset="0"/>
                    <a:cs typeface="Arial"/>
                  </a:rPr>
                  <a:t>Human resources</a:t>
                </a:r>
                <a:br>
                  <a:rPr lang="en-GB" sz="1600" spc="-5" dirty="0">
                    <a:latin typeface="Arial Narrow" panose="020B0606020202030204" pitchFamily="34" charset="0"/>
                    <a:cs typeface="Arial"/>
                  </a:rPr>
                </a:br>
                <a:r>
                  <a:rPr lang="en-GB" sz="1600" b="1" spc="-5" dirty="0">
                    <a:latin typeface="Arial Narrow" panose="020B0606020202030204" pitchFamily="34" charset="0"/>
                    <a:cs typeface="Arial"/>
                  </a:rPr>
                  <a:t>capacity building</a:t>
                </a:r>
                <a:endParaRPr lang="en-GB" sz="1600" b="1" dirty="0">
                  <a:latin typeface="Arial Narrow" panose="020B0606020202030204" pitchFamily="34" charset="0"/>
                  <a:cs typeface="Arial"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E9A55E3-FD9E-4F77-4BAB-9A9351FD1715}"/>
                </a:ext>
              </a:extLst>
            </p:cNvPr>
            <p:cNvSpPr txBox="1"/>
            <p:nvPr/>
          </p:nvSpPr>
          <p:spPr>
            <a:xfrm>
              <a:off x="7125507" y="965725"/>
              <a:ext cx="359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/>
                <a:t>WTSA Res.44 (Annex)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671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1CD03-EF03-2779-5E11-3C7F68E0A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CED2A-4219-75EF-C758-9EDD6EC7D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BSG training content &amp; delivery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D755600-5D12-83CA-4DF9-50AB54FBA5E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847654"/>
            <a:ext cx="11262954" cy="5010345"/>
          </a:xfrm>
        </p:spPr>
        <p:txBody>
          <a:bodyPr>
            <a:noAutofit/>
          </a:bodyPr>
          <a:lstStyle/>
          <a:p>
            <a:pPr marL="548640" indent="-457200">
              <a:buFont typeface="+mj-lt"/>
              <a:buAutoNum type="arabicParenR"/>
            </a:pPr>
            <a:r>
              <a:rPr lang="en-GB" b="1" dirty="0"/>
              <a:t>Always available online</a:t>
            </a:r>
            <a:r>
              <a:rPr lang="en-GB" dirty="0"/>
              <a:t>:</a:t>
            </a:r>
          </a:p>
          <a:p>
            <a:pPr marL="1291590" lvl="1" indent="-457200"/>
            <a:r>
              <a:rPr lang="en-GB" dirty="0"/>
              <a:t>Delegate and newcomer guides (</a:t>
            </a:r>
            <a:r>
              <a:rPr lang="en-GB" dirty="0">
                <a:solidFill>
                  <a:srgbClr val="FF0000"/>
                </a:solidFill>
              </a:rPr>
              <a:t>Word/PDF</a:t>
            </a:r>
            <a:r>
              <a:rPr lang="en-GB" dirty="0"/>
              <a:t>).</a:t>
            </a:r>
          </a:p>
          <a:p>
            <a:pPr marL="1291590" lvl="1" indent="-457200"/>
            <a:r>
              <a:rPr lang="en-GB" dirty="0"/>
              <a:t>Modules on working methods, advanced, leadership (</a:t>
            </a:r>
            <a:r>
              <a:rPr lang="en-GB" dirty="0">
                <a:solidFill>
                  <a:srgbClr val="FF0000"/>
                </a:solidFill>
              </a:rPr>
              <a:t>recordings/slides</a:t>
            </a:r>
            <a:r>
              <a:rPr lang="en-GB" dirty="0"/>
              <a:t>).</a:t>
            </a:r>
            <a:endParaRPr lang="en-GB" baseline="30000" dirty="0">
              <a:solidFill>
                <a:srgbClr val="FF0000"/>
              </a:solidFill>
            </a:endParaRPr>
          </a:p>
          <a:p>
            <a:pPr marL="548640" indent="-457200">
              <a:buFont typeface="+mj-lt"/>
              <a:buAutoNum type="arabicParenR"/>
            </a:pPr>
            <a:r>
              <a:rPr lang="en-GB" b="1" dirty="0"/>
              <a:t>Two weeks before the Contribution deadline</a:t>
            </a:r>
            <a:r>
              <a:rPr lang="en-GB" dirty="0"/>
              <a:t>, one-hour </a:t>
            </a:r>
            <a:r>
              <a:rPr lang="en-GB" dirty="0">
                <a:solidFill>
                  <a:srgbClr val="FF0000"/>
                </a:solidFill>
              </a:rPr>
              <a:t>online session</a:t>
            </a:r>
            <a:r>
              <a:rPr lang="en-GB" dirty="0"/>
              <a:t>:</a:t>
            </a:r>
          </a:p>
          <a:p>
            <a:pPr marL="1291590" lvl="1" indent="-457200"/>
            <a:r>
              <a:rPr lang="en-GB" dirty="0"/>
              <a:t>Preparing, submitting and presenting Contributions; </a:t>
            </a:r>
          </a:p>
          <a:p>
            <a:pPr marL="1291590" lvl="1" indent="-457200"/>
            <a:r>
              <a:rPr lang="en-GB" dirty="0"/>
              <a:t>Additional topics, as needed; and</a:t>
            </a:r>
          </a:p>
          <a:p>
            <a:pPr marL="1291590" lvl="1" indent="-457200"/>
            <a:r>
              <a:rPr lang="en-GB" dirty="0"/>
              <a:t>Clinic/AMA – opportunity to come with questions or problems.</a:t>
            </a:r>
          </a:p>
          <a:p>
            <a:pPr marL="548640" indent="-457200">
              <a:buFont typeface="+mj-lt"/>
              <a:buAutoNum type="arabicParenR"/>
            </a:pPr>
            <a:r>
              <a:rPr lang="en-GB" b="1" dirty="0"/>
              <a:t>During the meeting </a:t>
            </a:r>
            <a:r>
              <a:rPr lang="en-GB" dirty="0"/>
              <a:t>(</a:t>
            </a:r>
            <a:r>
              <a:rPr lang="en-GB" dirty="0">
                <a:solidFill>
                  <a:srgbClr val="FF0000"/>
                </a:solidFill>
              </a:rPr>
              <a:t>F2F + online</a:t>
            </a:r>
            <a:r>
              <a:rPr lang="en-GB" dirty="0"/>
              <a:t>):</a:t>
            </a:r>
          </a:p>
          <a:p>
            <a:pPr marL="1291590" lvl="1" indent="-457200"/>
            <a:r>
              <a:rPr lang="en-GB" b="1" dirty="0"/>
              <a:t>Newcomer session </a:t>
            </a:r>
            <a:r>
              <a:rPr lang="en-GB" dirty="0"/>
              <a:t>(led by Counsellor or senior expert)</a:t>
            </a:r>
            <a:br>
              <a:rPr lang="en-GB" dirty="0"/>
            </a:br>
            <a:r>
              <a:rPr lang="en-GB" dirty="0"/>
              <a:t>Meet &amp; greet, study-group specific information .</a:t>
            </a:r>
          </a:p>
          <a:p>
            <a:pPr marL="1291590" lvl="1" indent="-457200"/>
            <a:r>
              <a:rPr lang="en-GB" b="1" dirty="0"/>
              <a:t>BSG session </a:t>
            </a:r>
            <a:r>
              <a:rPr lang="en-GB" dirty="0"/>
              <a:t>(led by BSG Programme Coordinator)</a:t>
            </a:r>
            <a:br>
              <a:rPr lang="en-GB" dirty="0"/>
            </a:br>
            <a:r>
              <a:rPr lang="en-GB" dirty="0"/>
              <a:t>Working methods - interactive, quizzes, role-playing.</a:t>
            </a:r>
          </a:p>
          <a:p>
            <a:pPr marL="548640" indent="-457200">
              <a:buFont typeface="+mj-lt"/>
              <a:buAutoNum type="arabicParenR"/>
            </a:pPr>
            <a:r>
              <a:rPr lang="en-GB" b="1" dirty="0"/>
              <a:t>As required</a:t>
            </a:r>
            <a:r>
              <a:rPr lang="en-GB" dirty="0"/>
              <a:t>, e.g., collocated/stand-alone workshops, online sessions, etc.</a:t>
            </a:r>
          </a:p>
          <a:p>
            <a:pPr marL="434340" indent="-342900"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28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F7F0D-6967-2833-719B-FC55F8A86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59290-77A6-F8F3-FC1F-020F4CAB4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BSG &amp; Electronic Working Methods (EWM)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474DA-D0A1-3531-79B0-C56A518D809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2194560"/>
            <a:ext cx="11076524" cy="4580709"/>
          </a:xfrm>
        </p:spPr>
        <p:txBody>
          <a:bodyPr>
            <a:norm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MyWorkspace – mobile first, low bandwidth requirements.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Evolution of language tools (see also Res.32 and Res.67):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b="1" dirty="0"/>
              <a:t>Translation</a:t>
            </a:r>
            <a:r>
              <a:rPr lang="en-GB" dirty="0"/>
              <a:t>:</a:t>
            </a:r>
          </a:p>
          <a:p>
            <a:pPr marL="1634490" lvl="2" indent="-342900">
              <a:buFont typeface="Wingdings" panose="05000000000000000000" pitchFamily="2" charset="2"/>
              <a:buChar char="§"/>
            </a:pPr>
            <a:r>
              <a:rPr lang="en-GB" dirty="0"/>
              <a:t>ITU Translate deployed via DMS (official meeting documents).</a:t>
            </a:r>
          </a:p>
          <a:p>
            <a:pPr marL="1634490" lvl="2" indent="-342900">
              <a:buFont typeface="Wingdings" panose="05000000000000000000" pitchFamily="2" charset="2"/>
              <a:buChar char="§"/>
            </a:pPr>
            <a:r>
              <a:rPr lang="en-GB" dirty="0"/>
              <a:t>ITU Translate incorporated in MyWorkspace.</a:t>
            </a:r>
          </a:p>
          <a:p>
            <a:pPr marL="1634490" lvl="2" indent="-342900">
              <a:buFont typeface="Wingdings" panose="05000000000000000000" pitchFamily="2" charset="2"/>
              <a:buChar char="§"/>
            </a:pPr>
            <a:r>
              <a:rPr lang="en-GB" dirty="0"/>
              <a:t>Requests for other languages, in addition to six official languages.</a:t>
            </a:r>
          </a:p>
          <a:p>
            <a:pPr marL="1177290" lvl="1" indent="-342900">
              <a:buFont typeface="Courier New" panose="02070309020205020404" pitchFamily="49" charset="0"/>
              <a:buChar char="o"/>
            </a:pPr>
            <a:r>
              <a:rPr lang="en-GB" b="1" dirty="0"/>
              <a:t>Captioning</a:t>
            </a:r>
            <a:r>
              <a:rPr lang="en-GB" dirty="0"/>
              <a:t>:</a:t>
            </a:r>
          </a:p>
          <a:p>
            <a:pPr marL="1634490" lvl="2" indent="-342900">
              <a:buFont typeface="Wingdings" panose="05000000000000000000" pitchFamily="2" charset="2"/>
              <a:buChar char="§"/>
            </a:pPr>
            <a:r>
              <a:rPr lang="en-GB" dirty="0"/>
              <a:t>Use cases for human captioning:</a:t>
            </a:r>
            <a:br>
              <a:rPr lang="en-GB" dirty="0"/>
            </a:br>
            <a:r>
              <a:rPr lang="en-GB" dirty="0"/>
              <a:t>(1) accessibility; (2) replaces/complements interpretation.</a:t>
            </a:r>
          </a:p>
          <a:p>
            <a:pPr marL="1634490" lvl="2" indent="-342900">
              <a:buFont typeface="Wingdings" panose="05000000000000000000" pitchFamily="2" charset="2"/>
              <a:buChar char="§"/>
            </a:pPr>
            <a:r>
              <a:rPr lang="en-GB" dirty="0"/>
              <a:t>Requests to incorporate automatic captioning into MyMeetings,</a:t>
            </a:r>
            <a:br>
              <a:rPr lang="en-GB" dirty="0"/>
            </a:br>
            <a:r>
              <a:rPr lang="en-GB" dirty="0"/>
              <a:t>with real-time machine translation layered on top.</a:t>
            </a:r>
          </a:p>
        </p:txBody>
      </p:sp>
    </p:spTree>
    <p:extLst>
      <p:ext uri="{BB962C8B-B14F-4D97-AF65-F5344CB8AC3E}">
        <p14:creationId xmlns:p14="http://schemas.microsoft.com/office/powerpoint/2010/main" val="25997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64CA7-E4F6-644E-82D4-00F53285B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7D595-C67D-0715-02F1-02D1BBE7A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BSG trainings 2025 – </a:t>
            </a:r>
            <a:r>
              <a:rPr lang="en-US" dirty="0">
                <a:solidFill>
                  <a:srgbClr val="00B050"/>
                </a:solidFill>
              </a:rPr>
              <a:t>418 participants (125F/290M) 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C2EABA-C19E-1F04-6089-F71E1FB943F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678675"/>
            <a:ext cx="11140214" cy="5049671"/>
          </a:xfrm>
        </p:spPr>
        <p:txBody>
          <a:bodyPr>
            <a:norm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Joint BSG training (Geneva, 14 January 2025 – </a:t>
            </a:r>
            <a:r>
              <a:rPr lang="en-US" dirty="0">
                <a:solidFill>
                  <a:srgbClr val="00B050"/>
                </a:solidFill>
              </a:rPr>
              <a:t>152 (51F/101M)</a:t>
            </a:r>
            <a:r>
              <a:rPr lang="en-US" dirty="0"/>
              <a:t>) for: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r>
              <a:rPr lang="en-US" dirty="0"/>
              <a:t>ITU-T SG12 (Geneva, 14-23 January 2025).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r>
              <a:rPr lang="en-US" dirty="0"/>
              <a:t>ITU-T SG20 (Geneva, 15-24 January 2025).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r>
              <a:rPr lang="en-US" dirty="0"/>
              <a:t>ITU-T SG21 (Geneva, 13-24 January 2025).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ITU-T SG2 (Geneva, 5-14 February 2025 – </a:t>
            </a:r>
            <a:r>
              <a:rPr lang="en-US" dirty="0">
                <a:solidFill>
                  <a:srgbClr val="00B050"/>
                </a:solidFill>
              </a:rPr>
              <a:t>51 (13F/38M)</a:t>
            </a:r>
            <a:r>
              <a:rPr lang="en-US" dirty="0"/>
              <a:t>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ITU-T SG3RG-AFR (Libreville, 19-21 February 2025) – </a:t>
            </a:r>
            <a:r>
              <a:rPr lang="en-US" dirty="0">
                <a:solidFill>
                  <a:srgbClr val="00B050"/>
                </a:solidFill>
              </a:rPr>
              <a:t>60 (19F/38M/3NK)</a:t>
            </a:r>
            <a:r>
              <a:rPr lang="en-US" dirty="0"/>
              <a:t>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ITU-T SG11 (Geneva, 19-24 February 2025 – </a:t>
            </a:r>
            <a:r>
              <a:rPr lang="en-US" dirty="0">
                <a:solidFill>
                  <a:srgbClr val="00B050"/>
                </a:solidFill>
              </a:rPr>
              <a:t>21 (1F/20M</a:t>
            </a:r>
            <a:r>
              <a:rPr lang="en-US" dirty="0"/>
              <a:t>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ITU-T SG13 (Geneva, 3-14 March 2025 – </a:t>
            </a:r>
            <a:r>
              <a:rPr lang="en-US" dirty="0">
                <a:solidFill>
                  <a:srgbClr val="00B050"/>
                </a:solidFill>
              </a:rPr>
              <a:t>48 (16F/32M)</a:t>
            </a:r>
            <a:r>
              <a:rPr lang="en-US" dirty="0"/>
              <a:t>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ITU-T SG15 (Geneva, 17-28 March 2025 – </a:t>
            </a:r>
            <a:r>
              <a:rPr lang="en-US" dirty="0">
                <a:solidFill>
                  <a:srgbClr val="00B050"/>
                </a:solidFill>
              </a:rPr>
              <a:t>16 (1F/15M)</a:t>
            </a:r>
            <a:r>
              <a:rPr lang="en-US" dirty="0"/>
              <a:t>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dirty="0"/>
              <a:t>Joint BSG training (Geneva, 10 April 2025 – </a:t>
            </a:r>
            <a:r>
              <a:rPr lang="en-US" dirty="0">
                <a:solidFill>
                  <a:srgbClr val="00B050"/>
                </a:solidFill>
              </a:rPr>
              <a:t>70 (24F/46M</a:t>
            </a:r>
            <a:r>
              <a:rPr lang="en-US" dirty="0"/>
              <a:t>) for: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r>
              <a:rPr lang="en-US" dirty="0"/>
              <a:t>ITU-T SG3 (Geneva, 8-17 April 2025).</a:t>
            </a:r>
          </a:p>
          <a:p>
            <a:pPr marL="1177290" lvl="1" indent="-342900">
              <a:buFont typeface="Wingdings" panose="05000000000000000000" pitchFamily="2" charset="2"/>
              <a:buChar char="§"/>
            </a:pPr>
            <a:r>
              <a:rPr lang="en-US" dirty="0"/>
              <a:t>ITU-T SG17 (Geneva, 8-17 April 2025).</a:t>
            </a:r>
          </a:p>
        </p:txBody>
      </p:sp>
    </p:spTree>
    <p:extLst>
      <p:ext uri="{BB962C8B-B14F-4D97-AF65-F5344CB8AC3E}">
        <p14:creationId xmlns:p14="http://schemas.microsoft.com/office/powerpoint/2010/main" val="1399198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2BBA0-8E92-CE9F-81A0-933FF1861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3E3BBD3-23A6-7DAB-69BF-33C026E1E473}"/>
              </a:ext>
            </a:extLst>
          </p:cNvPr>
          <p:cNvGrpSpPr/>
          <p:nvPr/>
        </p:nvGrpSpPr>
        <p:grpSpPr>
          <a:xfrm>
            <a:off x="10218420" y="1511343"/>
            <a:ext cx="2067816" cy="5028772"/>
            <a:chOff x="10307320" y="1511343"/>
            <a:chExt cx="2067816" cy="502877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9766BF-C52C-C93E-269D-2A730074968D}"/>
                </a:ext>
              </a:extLst>
            </p:cNvPr>
            <p:cNvSpPr/>
            <p:nvPr/>
          </p:nvSpPr>
          <p:spPr>
            <a:xfrm>
              <a:off x="10307320" y="2691676"/>
              <a:ext cx="2067816" cy="522543"/>
            </a:xfrm>
            <a:custGeom>
              <a:avLst/>
              <a:gdLst>
                <a:gd name="connsiteX0" fmla="*/ 0 w 1408472"/>
                <a:gd name="connsiteY0" fmla="*/ 0 h 522543"/>
                <a:gd name="connsiteX1" fmla="*/ 1408472 w 1408472"/>
                <a:gd name="connsiteY1" fmla="*/ 0 h 522543"/>
                <a:gd name="connsiteX2" fmla="*/ 1408472 w 1408472"/>
                <a:gd name="connsiteY2" fmla="*/ 522543 h 522543"/>
                <a:gd name="connsiteX3" fmla="*/ 0 w 1408472"/>
                <a:gd name="connsiteY3" fmla="*/ 522543 h 522543"/>
                <a:gd name="connsiteX4" fmla="*/ 0 w 1408472"/>
                <a:gd name="connsiteY4" fmla="*/ 0 h 52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472" h="522543">
                  <a:moveTo>
                    <a:pt x="0" y="0"/>
                  </a:moveTo>
                  <a:lnTo>
                    <a:pt x="1408472" y="0"/>
                  </a:lnTo>
                  <a:lnTo>
                    <a:pt x="1408472" y="522543"/>
                  </a:lnTo>
                  <a:lnTo>
                    <a:pt x="0" y="52254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Europe</a:t>
              </a: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25864B3A-BFF9-FA15-8732-D7F42228ACEB}"/>
                </a:ext>
              </a:extLst>
            </p:cNvPr>
            <p:cNvSpPr txBox="1">
              <a:spLocks/>
            </p:cNvSpPr>
            <p:nvPr/>
          </p:nvSpPr>
          <p:spPr>
            <a:xfrm>
              <a:off x="10395804" y="3345871"/>
              <a:ext cx="1890847" cy="31942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/>
                <a:buNone/>
              </a:pPr>
              <a:endParaRPr lang="en-GB" sz="2300" dirty="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SG3RG-EURM</a:t>
              </a:r>
            </a:p>
          </p:txBody>
        </p:sp>
        <p:pic>
          <p:nvPicPr>
            <p:cNvPr id="9" name="Picture 2" descr="Cruise the Mediterranean's medieval cities | Senior">
              <a:extLst>
                <a:ext uri="{FF2B5EF4-FFF2-40B4-BE49-F238E27FC236}">
                  <a16:creationId xmlns:a16="http://schemas.microsoft.com/office/drawing/2014/main" id="{9F148896-01C9-F6BD-2E40-7E323DD687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89500" y="1511343"/>
              <a:ext cx="1670507" cy="1173681"/>
            </a:xfrm>
            <a:prstGeom prst="roundRect">
              <a:avLst>
                <a:gd name="adj" fmla="val 16029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91DA66D-E022-C0F9-2C83-E38B23304151}"/>
              </a:ext>
            </a:extLst>
          </p:cNvPr>
          <p:cNvGrpSpPr/>
          <p:nvPr/>
        </p:nvGrpSpPr>
        <p:grpSpPr>
          <a:xfrm>
            <a:off x="-215900" y="1517995"/>
            <a:ext cx="2626151" cy="5016156"/>
            <a:chOff x="-215900" y="1517995"/>
            <a:chExt cx="2626151" cy="5016156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2C2098D-4195-D294-CC41-2CF553747342}"/>
                </a:ext>
              </a:extLst>
            </p:cNvPr>
            <p:cNvSpPr/>
            <p:nvPr/>
          </p:nvSpPr>
          <p:spPr>
            <a:xfrm>
              <a:off x="-215900" y="2691676"/>
              <a:ext cx="2626151" cy="522543"/>
            </a:xfrm>
            <a:custGeom>
              <a:avLst/>
              <a:gdLst>
                <a:gd name="connsiteX0" fmla="*/ 0 w 1408472"/>
                <a:gd name="connsiteY0" fmla="*/ 0 h 522543"/>
                <a:gd name="connsiteX1" fmla="*/ 1408472 w 1408472"/>
                <a:gd name="connsiteY1" fmla="*/ 0 h 522543"/>
                <a:gd name="connsiteX2" fmla="*/ 1408472 w 1408472"/>
                <a:gd name="connsiteY2" fmla="*/ 522543 h 522543"/>
                <a:gd name="connsiteX3" fmla="*/ 0 w 1408472"/>
                <a:gd name="connsiteY3" fmla="*/ 522543 h 522543"/>
                <a:gd name="connsiteX4" fmla="*/ 0 w 1408472"/>
                <a:gd name="connsiteY4" fmla="*/ 0 h 52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472" h="522543">
                  <a:moveTo>
                    <a:pt x="0" y="0"/>
                  </a:moveTo>
                  <a:lnTo>
                    <a:pt x="1408472" y="0"/>
                  </a:lnTo>
                  <a:lnTo>
                    <a:pt x="1408472" y="522543"/>
                  </a:lnTo>
                  <a:lnTo>
                    <a:pt x="0" y="52254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Africa</a:t>
              </a:r>
            </a:p>
          </p:txBody>
        </p:sp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B54BFA28-314B-7C39-3F01-F2CE5A0E4636}"/>
                </a:ext>
              </a:extLst>
            </p:cNvPr>
            <p:cNvSpPr txBox="1">
              <a:spLocks/>
            </p:cNvSpPr>
            <p:nvPr/>
          </p:nvSpPr>
          <p:spPr>
            <a:xfrm>
              <a:off x="158831" y="3339907"/>
              <a:ext cx="1890847" cy="31942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GB" sz="2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SG2RG-AFR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GB" sz="2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SG3RG-AFR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GB" sz="2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SG5RG-AFR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GB" sz="2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SG11RG-AFR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GB" sz="2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SG12RG-AFR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GB" sz="2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SG13RG-AFR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GB" sz="2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SG17RG-AFR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GB" sz="2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SG20RG-AFR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10C79779-7788-EEAB-B3A1-16995A107C91}"/>
                </a:ext>
              </a:extLst>
            </p:cNvPr>
            <p:cNvSpPr/>
            <p:nvPr/>
          </p:nvSpPr>
          <p:spPr>
            <a:xfrm>
              <a:off x="245447" y="1517995"/>
              <a:ext cx="1703456" cy="1173681"/>
            </a:xfrm>
            <a:prstGeom prst="round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7594E7-284D-3389-44A9-29A50A212D18}"/>
              </a:ext>
            </a:extLst>
          </p:cNvPr>
          <p:cNvGrpSpPr/>
          <p:nvPr/>
        </p:nvGrpSpPr>
        <p:grpSpPr>
          <a:xfrm>
            <a:off x="1896572" y="1517995"/>
            <a:ext cx="2483130" cy="5015963"/>
            <a:chOff x="1962630" y="1517995"/>
            <a:chExt cx="2483130" cy="5015963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45C3B53-06A6-D516-30A7-4D49B48BFCFF}"/>
                </a:ext>
              </a:extLst>
            </p:cNvPr>
            <p:cNvSpPr/>
            <p:nvPr/>
          </p:nvSpPr>
          <p:spPr>
            <a:xfrm>
              <a:off x="2352467" y="1517995"/>
              <a:ext cx="1703456" cy="1173681"/>
            </a:xfrm>
            <a:prstGeom prst="round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DC09E11-D8AF-E098-D7B8-B38E6A6F2A60}"/>
                </a:ext>
              </a:extLst>
            </p:cNvPr>
            <p:cNvSpPr/>
            <p:nvPr/>
          </p:nvSpPr>
          <p:spPr>
            <a:xfrm>
              <a:off x="1962630" y="2691676"/>
              <a:ext cx="2483130" cy="522543"/>
            </a:xfrm>
            <a:custGeom>
              <a:avLst/>
              <a:gdLst>
                <a:gd name="connsiteX0" fmla="*/ 0 w 1408472"/>
                <a:gd name="connsiteY0" fmla="*/ 0 h 522543"/>
                <a:gd name="connsiteX1" fmla="*/ 1408472 w 1408472"/>
                <a:gd name="connsiteY1" fmla="*/ 0 h 522543"/>
                <a:gd name="connsiteX2" fmla="*/ 1408472 w 1408472"/>
                <a:gd name="connsiteY2" fmla="*/ 522543 h 522543"/>
                <a:gd name="connsiteX3" fmla="*/ 0 w 1408472"/>
                <a:gd name="connsiteY3" fmla="*/ 522543 h 522543"/>
                <a:gd name="connsiteX4" fmla="*/ 0 w 1408472"/>
                <a:gd name="connsiteY4" fmla="*/ 0 h 52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472" h="522543">
                  <a:moveTo>
                    <a:pt x="0" y="0"/>
                  </a:moveTo>
                  <a:lnTo>
                    <a:pt x="1408472" y="0"/>
                  </a:lnTo>
                  <a:lnTo>
                    <a:pt x="1408472" y="522543"/>
                  </a:lnTo>
                  <a:lnTo>
                    <a:pt x="0" y="52254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Americas</a:t>
              </a:r>
            </a:p>
          </p:txBody>
        </p:sp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1C452A7A-D2D8-D187-0511-7418A871E5B5}"/>
                </a:ext>
              </a:extLst>
            </p:cNvPr>
            <p:cNvSpPr txBox="1">
              <a:spLocks/>
            </p:cNvSpPr>
            <p:nvPr/>
          </p:nvSpPr>
          <p:spPr>
            <a:xfrm>
              <a:off x="2179319" y="3339714"/>
              <a:ext cx="2063912" cy="31942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SG2RG-AMR</a:t>
              </a:r>
            </a:p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SG3RG-LAC</a:t>
              </a:r>
            </a:p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SG5RG-LATAM</a:t>
              </a:r>
            </a:p>
            <a:p>
              <a:pPr marL="0" indent="0" algn="ctr">
                <a:buFont typeface="Arial"/>
                <a:buNone/>
              </a:pPr>
              <a:endParaRPr lang="en-GB" sz="2300" dirty="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SG12RG-AMR</a:t>
              </a:r>
            </a:p>
            <a:p>
              <a:pPr marL="0" indent="0" algn="ctr">
                <a:buFont typeface="Arial"/>
                <a:buNone/>
              </a:pPr>
              <a:endParaRPr lang="en-GB" sz="2300" dirty="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endParaRPr lang="en-GB" sz="2300" dirty="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SG20RG-LATAM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6DD2A3E-47FC-18C0-A1FF-5E4B03B99999}"/>
              </a:ext>
            </a:extLst>
          </p:cNvPr>
          <p:cNvGrpSpPr/>
          <p:nvPr/>
        </p:nvGrpSpPr>
        <p:grpSpPr>
          <a:xfrm>
            <a:off x="4177173" y="1517995"/>
            <a:ext cx="1975856" cy="5015963"/>
            <a:chOff x="4332156" y="1517995"/>
            <a:chExt cx="1975856" cy="5015963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340C11FB-3A11-CADA-8FB1-6FEE3959F509}"/>
                </a:ext>
              </a:extLst>
            </p:cNvPr>
            <p:cNvSpPr/>
            <p:nvPr/>
          </p:nvSpPr>
          <p:spPr>
            <a:xfrm>
              <a:off x="4470713" y="1517995"/>
              <a:ext cx="1703456" cy="1173681"/>
            </a:xfrm>
            <a:prstGeom prst="round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E010E19-ED83-CE15-8C3C-F1C76A12AD02}"/>
                </a:ext>
              </a:extLst>
            </p:cNvPr>
            <p:cNvSpPr/>
            <p:nvPr/>
          </p:nvSpPr>
          <p:spPr>
            <a:xfrm>
              <a:off x="4336870" y="2691676"/>
              <a:ext cx="1971142" cy="522543"/>
            </a:xfrm>
            <a:custGeom>
              <a:avLst/>
              <a:gdLst>
                <a:gd name="connsiteX0" fmla="*/ 0 w 1408472"/>
                <a:gd name="connsiteY0" fmla="*/ 0 h 522543"/>
                <a:gd name="connsiteX1" fmla="*/ 1408472 w 1408472"/>
                <a:gd name="connsiteY1" fmla="*/ 0 h 522543"/>
                <a:gd name="connsiteX2" fmla="*/ 1408472 w 1408472"/>
                <a:gd name="connsiteY2" fmla="*/ 522543 h 522543"/>
                <a:gd name="connsiteX3" fmla="*/ 0 w 1408472"/>
                <a:gd name="connsiteY3" fmla="*/ 522543 h 522543"/>
                <a:gd name="connsiteX4" fmla="*/ 0 w 1408472"/>
                <a:gd name="connsiteY4" fmla="*/ 0 h 52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472" h="522543">
                  <a:moveTo>
                    <a:pt x="0" y="0"/>
                  </a:moveTo>
                  <a:lnTo>
                    <a:pt x="1408472" y="0"/>
                  </a:lnTo>
                  <a:lnTo>
                    <a:pt x="1408472" y="522543"/>
                  </a:lnTo>
                  <a:lnTo>
                    <a:pt x="0" y="52254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Arab</a:t>
              </a:r>
              <a:r>
                <a:rPr kumimoji="0" lang="en-US" sz="24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Region</a:t>
              </a: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1A933B3D-41D9-E56C-873D-7F012076A6A1}"/>
                </a:ext>
              </a:extLst>
            </p:cNvPr>
            <p:cNvSpPr txBox="1">
              <a:spLocks/>
            </p:cNvSpPr>
            <p:nvPr/>
          </p:nvSpPr>
          <p:spPr>
            <a:xfrm>
              <a:off x="4332156" y="3339714"/>
              <a:ext cx="1890847" cy="31942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/>
                <a:buNone/>
              </a:pPr>
              <a:r>
                <a:rPr lang="en-GB" sz="2300">
                  <a:solidFill>
                    <a:schemeClr val="tx1"/>
                  </a:solidFill>
                  <a:latin typeface="Calibri"/>
                </a:rPr>
                <a:t>SG2RG-ARB</a:t>
              </a:r>
            </a:p>
            <a:p>
              <a:pPr marL="0" indent="0" algn="ctr">
                <a:buFont typeface="Arial"/>
                <a:buNone/>
              </a:pPr>
              <a:r>
                <a:rPr lang="en-GB" sz="2300">
                  <a:solidFill>
                    <a:schemeClr val="tx1"/>
                  </a:solidFill>
                  <a:latin typeface="Calibri"/>
                </a:rPr>
                <a:t>SG3RG-ARB</a:t>
              </a:r>
            </a:p>
            <a:p>
              <a:pPr marL="0" indent="0" algn="ctr">
                <a:buFont typeface="Arial"/>
                <a:buNone/>
              </a:pPr>
              <a:r>
                <a:rPr lang="en-GB" sz="2300">
                  <a:solidFill>
                    <a:schemeClr val="tx1"/>
                  </a:solidFill>
                  <a:latin typeface="Calibri"/>
                </a:rPr>
                <a:t>SG5RG-ARB</a:t>
              </a:r>
            </a:p>
            <a:p>
              <a:pPr marL="0" indent="0" algn="ctr">
                <a:buFont typeface="Arial"/>
                <a:buNone/>
              </a:pPr>
              <a:endParaRPr lang="en-GB" sz="230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endParaRPr lang="en-GB" sz="230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endParaRPr lang="en-GB" sz="230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>
                  <a:solidFill>
                    <a:schemeClr val="tx1"/>
                  </a:solidFill>
                  <a:latin typeface="Calibri"/>
                </a:rPr>
                <a:t>SG17RG-ARB</a:t>
              </a:r>
            </a:p>
            <a:p>
              <a:pPr marL="0" indent="0" algn="ctr">
                <a:buFont typeface="Arial"/>
                <a:buNone/>
              </a:pPr>
              <a:r>
                <a:rPr lang="en-GB" sz="2300">
                  <a:solidFill>
                    <a:schemeClr val="tx1"/>
                  </a:solidFill>
                  <a:latin typeface="Calibri"/>
                </a:rPr>
                <a:t>SG20RG-ARB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CF61CEA-DAB2-37F2-CA3C-B185DF92E2D7}"/>
              </a:ext>
            </a:extLst>
          </p:cNvPr>
          <p:cNvGrpSpPr/>
          <p:nvPr/>
        </p:nvGrpSpPr>
        <p:grpSpPr>
          <a:xfrm>
            <a:off x="6064800" y="1517995"/>
            <a:ext cx="2357510" cy="5016156"/>
            <a:chOff x="6176670" y="1517995"/>
            <a:chExt cx="2357510" cy="5016156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8045FE4-14E7-F810-D812-242B919F8915}"/>
                </a:ext>
              </a:extLst>
            </p:cNvPr>
            <p:cNvSpPr/>
            <p:nvPr/>
          </p:nvSpPr>
          <p:spPr>
            <a:xfrm>
              <a:off x="6503697" y="1517995"/>
              <a:ext cx="1703456" cy="1173681"/>
            </a:xfrm>
            <a:prstGeom prst="roundRect">
              <a:avLst/>
            </a:prstGeom>
            <a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D9BFB22-0FFC-7FF4-52EE-6C9A546D047C}"/>
                </a:ext>
              </a:extLst>
            </p:cNvPr>
            <p:cNvSpPr/>
            <p:nvPr/>
          </p:nvSpPr>
          <p:spPr>
            <a:xfrm>
              <a:off x="6176670" y="2691676"/>
              <a:ext cx="2357510" cy="522543"/>
            </a:xfrm>
            <a:custGeom>
              <a:avLst/>
              <a:gdLst>
                <a:gd name="connsiteX0" fmla="*/ 0 w 1408472"/>
                <a:gd name="connsiteY0" fmla="*/ 0 h 522543"/>
                <a:gd name="connsiteX1" fmla="*/ 1408472 w 1408472"/>
                <a:gd name="connsiteY1" fmla="*/ 0 h 522543"/>
                <a:gd name="connsiteX2" fmla="*/ 1408472 w 1408472"/>
                <a:gd name="connsiteY2" fmla="*/ 522543 h 522543"/>
                <a:gd name="connsiteX3" fmla="*/ 0 w 1408472"/>
                <a:gd name="connsiteY3" fmla="*/ 522543 h 522543"/>
                <a:gd name="connsiteX4" fmla="*/ 0 w 1408472"/>
                <a:gd name="connsiteY4" fmla="*/ 0 h 52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472" h="522543">
                  <a:moveTo>
                    <a:pt x="0" y="0"/>
                  </a:moveTo>
                  <a:lnTo>
                    <a:pt x="1408472" y="0"/>
                  </a:lnTo>
                  <a:lnTo>
                    <a:pt x="1408472" y="522543"/>
                  </a:lnTo>
                  <a:lnTo>
                    <a:pt x="0" y="52254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Asia &amp;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Pacific</a:t>
              </a:r>
              <a:endParaRPr kumimoji="0" lang="en-GB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74313DD1-0F33-6BDE-2A41-D667712DBBC8}"/>
                </a:ext>
              </a:extLst>
            </p:cNvPr>
            <p:cNvSpPr txBox="1">
              <a:spLocks/>
            </p:cNvSpPr>
            <p:nvPr/>
          </p:nvSpPr>
          <p:spPr>
            <a:xfrm>
              <a:off x="6417081" y="3339907"/>
              <a:ext cx="1890847" cy="31942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/>
                <a:buNone/>
              </a:pPr>
              <a:endParaRPr lang="en-GB" sz="230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>
                  <a:solidFill>
                    <a:schemeClr val="tx1"/>
                  </a:solidFill>
                  <a:latin typeface="Calibri"/>
                </a:rPr>
                <a:t>SG3RG-AO</a:t>
              </a:r>
            </a:p>
            <a:p>
              <a:pPr marL="0" indent="0" algn="ctr">
                <a:buFont typeface="Arial"/>
                <a:buNone/>
              </a:pPr>
              <a:r>
                <a:rPr lang="en-GB" sz="2300">
                  <a:solidFill>
                    <a:schemeClr val="tx1"/>
                  </a:solidFill>
                  <a:latin typeface="Calibri"/>
                </a:rPr>
                <a:t>SG5RG-AP</a:t>
              </a:r>
            </a:p>
            <a:p>
              <a:pPr marL="0" indent="0" algn="ctr">
                <a:buFont typeface="Arial"/>
                <a:buNone/>
              </a:pPr>
              <a:endParaRPr lang="en-GB" sz="230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endParaRPr lang="en-GB" sz="230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endParaRPr lang="en-GB" sz="230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endParaRPr lang="en-GB" sz="230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>
                  <a:solidFill>
                    <a:schemeClr val="tx1"/>
                  </a:solidFill>
                  <a:latin typeface="Calibri"/>
                </a:rPr>
                <a:t>SG20RG-AP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CF0E04-D399-5267-7169-BF5826C79072}"/>
              </a:ext>
            </a:extLst>
          </p:cNvPr>
          <p:cNvGrpSpPr/>
          <p:nvPr/>
        </p:nvGrpSpPr>
        <p:grpSpPr>
          <a:xfrm>
            <a:off x="8257881" y="1517995"/>
            <a:ext cx="2067816" cy="5022120"/>
            <a:chOff x="8402838" y="1517995"/>
            <a:chExt cx="2067816" cy="5022120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4B045C70-78E8-2540-4391-813887F1AC9E}"/>
                </a:ext>
              </a:extLst>
            </p:cNvPr>
            <p:cNvSpPr/>
            <p:nvPr/>
          </p:nvSpPr>
          <p:spPr>
            <a:xfrm>
              <a:off x="8585018" y="1517995"/>
              <a:ext cx="1703456" cy="1173681"/>
            </a:xfrm>
            <a:prstGeom prst="roundRect">
              <a:avLst/>
            </a:prstGeom>
            <a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73749E9-73C1-0128-5430-56D84095C311}"/>
                </a:ext>
              </a:extLst>
            </p:cNvPr>
            <p:cNvSpPr/>
            <p:nvPr/>
          </p:nvSpPr>
          <p:spPr>
            <a:xfrm>
              <a:off x="8402838" y="2691676"/>
              <a:ext cx="2067816" cy="522543"/>
            </a:xfrm>
            <a:custGeom>
              <a:avLst/>
              <a:gdLst>
                <a:gd name="connsiteX0" fmla="*/ 0 w 1408472"/>
                <a:gd name="connsiteY0" fmla="*/ 0 h 522543"/>
                <a:gd name="connsiteX1" fmla="*/ 1408472 w 1408472"/>
                <a:gd name="connsiteY1" fmla="*/ 0 h 522543"/>
                <a:gd name="connsiteX2" fmla="*/ 1408472 w 1408472"/>
                <a:gd name="connsiteY2" fmla="*/ 522543 h 522543"/>
                <a:gd name="connsiteX3" fmla="*/ 0 w 1408472"/>
                <a:gd name="connsiteY3" fmla="*/ 522543 h 522543"/>
                <a:gd name="connsiteX4" fmla="*/ 0 w 1408472"/>
                <a:gd name="connsiteY4" fmla="*/ 0 h 52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472" h="522543">
                  <a:moveTo>
                    <a:pt x="0" y="0"/>
                  </a:moveTo>
                  <a:lnTo>
                    <a:pt x="1408472" y="0"/>
                  </a:lnTo>
                  <a:lnTo>
                    <a:pt x="1408472" y="522543"/>
                  </a:lnTo>
                  <a:lnTo>
                    <a:pt x="0" y="52254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EECAT</a:t>
              </a:r>
            </a:p>
          </p:txBody>
        </p:sp>
        <p:sp>
          <p:nvSpPr>
            <p:cNvPr id="31" name="Content Placeholder 2">
              <a:extLst>
                <a:ext uri="{FF2B5EF4-FFF2-40B4-BE49-F238E27FC236}">
                  <a16:creationId xmlns:a16="http://schemas.microsoft.com/office/drawing/2014/main" id="{49B14D66-8868-8ABC-8598-60904D4A1386}"/>
                </a:ext>
              </a:extLst>
            </p:cNvPr>
            <p:cNvSpPr txBox="1">
              <a:spLocks/>
            </p:cNvSpPr>
            <p:nvPr/>
          </p:nvSpPr>
          <p:spPr>
            <a:xfrm>
              <a:off x="8459374" y="3345871"/>
              <a:ext cx="1954744" cy="31942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400" kern="120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/>
                <a:buNone/>
              </a:pPr>
              <a:endParaRPr lang="en-GB" sz="2300" dirty="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SG3RG-EECAT</a:t>
              </a:r>
            </a:p>
            <a:p>
              <a:pPr marL="0" indent="0" algn="ctr">
                <a:buFont typeface="Arial"/>
                <a:buNone/>
              </a:pPr>
              <a:endParaRPr lang="en-GB" sz="2300" dirty="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SG11RG-EECAT</a:t>
              </a:r>
            </a:p>
            <a:p>
              <a:pPr marL="0" indent="0" algn="ctr">
                <a:buFont typeface="Arial"/>
                <a:buNone/>
              </a:pPr>
              <a:endParaRPr lang="en-GB" sz="2300" dirty="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SG13RG-EECAT</a:t>
              </a:r>
            </a:p>
            <a:p>
              <a:pPr marL="0" indent="0" algn="ctr">
                <a:buFont typeface="Arial"/>
                <a:buNone/>
              </a:pPr>
              <a:endParaRPr lang="en-GB" sz="2300" dirty="0">
                <a:solidFill>
                  <a:schemeClr val="tx1"/>
                </a:solidFill>
                <a:latin typeface="Calibri"/>
              </a:endParaRPr>
            </a:p>
            <a:p>
              <a:pPr marL="0" indent="0" algn="ctr">
                <a:buFont typeface="Arial"/>
                <a:buNone/>
              </a:pPr>
              <a:r>
                <a:rPr lang="en-GB" sz="2300" dirty="0">
                  <a:solidFill>
                    <a:schemeClr val="tx1"/>
                  </a:solidFill>
                  <a:latin typeface="Calibri"/>
                </a:rPr>
                <a:t>SG20RG-EECAT</a:t>
              </a:r>
            </a:p>
          </p:txBody>
        </p:sp>
      </p:grpSp>
      <p:sp>
        <p:nvSpPr>
          <p:cNvPr id="34" name="Title 33">
            <a:extLst>
              <a:ext uri="{FF2B5EF4-FFF2-40B4-BE49-F238E27FC236}">
                <a16:creationId xmlns:a16="http://schemas.microsoft.com/office/drawing/2014/main" id="{49D09D3C-4773-EE3A-843A-F16EA91AA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26 current regional groups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1082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EE35A-A66B-7353-9E2D-14339F26A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A1A9D-46EA-194D-AFD8-E698A5F87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Regional group meetings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33297-6CFF-C899-96F8-7504C52110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2194560"/>
            <a:ext cx="11076524" cy="4580709"/>
          </a:xfrm>
        </p:spPr>
        <p:txBody>
          <a:bodyPr>
            <a:normAutofit/>
          </a:bodyPr>
          <a:lstStyle/>
          <a:p>
            <a:r>
              <a:rPr lang="en-GB" dirty="0"/>
              <a:t>The following regional group meetings were organized in the reporting period: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Joint ITU-T SG3RG-LAC/SG5RG-LATAM, (Lima, Peru, 5-6 September 2024). 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Joint ITU-T SG2RG-AFR/SG2RG-ARB (virtual, 17 December 2024).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ITU-T SG13RG-AFR (virtual, 30 January 2025).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ITU-T SG3RG-ARB (Amman, Jordan, 6 February 2025).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ITU-T SG3RG-AO (virtual, 10 February 2025).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ITU-T SG3RG-AFR (Libreville, Gabon, 19-21 February 2025).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Joint ITU-T SG5RG-LATAM/SG20RG-LATAM (</a:t>
            </a:r>
            <a:r>
              <a:rPr lang="pt-BR" dirty="0"/>
              <a:t>Santo Domingo, Dominican Republic, 6-8 May 2025</a:t>
            </a:r>
            <a:r>
              <a:rPr lang="en-GB" dirty="0"/>
              <a:t>).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719D61-A421-8A27-789C-621187019A3B}"/>
              </a:ext>
            </a:extLst>
          </p:cNvPr>
          <p:cNvSpPr/>
          <p:nvPr/>
        </p:nvSpPr>
        <p:spPr>
          <a:xfrm>
            <a:off x="1123950" y="2586446"/>
            <a:ext cx="5617896" cy="317863"/>
          </a:xfrm>
          <a:prstGeom prst="round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DEC0EBC-1986-66A6-E345-95AB50123D48}"/>
              </a:ext>
            </a:extLst>
          </p:cNvPr>
          <p:cNvSpPr/>
          <p:nvPr/>
        </p:nvSpPr>
        <p:spPr>
          <a:xfrm>
            <a:off x="1123950" y="3003958"/>
            <a:ext cx="5316392" cy="317863"/>
          </a:xfrm>
          <a:prstGeom prst="roundRect">
            <a:avLst/>
          </a:prstGeom>
          <a:solidFill>
            <a:srgbClr val="00B05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D256BC9-62B5-2732-9BA1-F9D7429771AD}"/>
              </a:ext>
            </a:extLst>
          </p:cNvPr>
          <p:cNvSpPr/>
          <p:nvPr/>
        </p:nvSpPr>
        <p:spPr>
          <a:xfrm>
            <a:off x="1123949" y="5019992"/>
            <a:ext cx="6186307" cy="317863"/>
          </a:xfrm>
          <a:prstGeom prst="round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47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3BE87-8B25-0EA2-977F-928266314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D735E-6F4F-BDEC-2258-B2B81449B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Fellowships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755E4-D600-E08B-F65F-46390FE5143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4707" y="1703977"/>
            <a:ext cx="11076524" cy="4580709"/>
          </a:xfrm>
        </p:spPr>
        <p:txBody>
          <a:bodyPr>
            <a:norm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Encourage participation of developing countries at SG/RG meetings,</a:t>
            </a:r>
            <a:br>
              <a:rPr lang="en-GB" dirty="0"/>
            </a:br>
            <a:r>
              <a:rPr lang="en-GB" dirty="0"/>
              <a:t>seeking continuity of participation.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GB" dirty="0"/>
              <a:t>So far in 2025: 162 fellowships requests, 71 used.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C34DF24-606A-9FCA-0CEE-476898088D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4391544"/>
              </p:ext>
            </p:extLst>
          </p:nvPr>
        </p:nvGraphicFramePr>
        <p:xfrm>
          <a:off x="3522141" y="2954827"/>
          <a:ext cx="5147719" cy="3931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9326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4.5|3.3|7.9|3.2|2.1|2.3|2.5|2.8|8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4.5|3.3|7.9|3.2|2.1|2.3|2.5|2.8|8.1"/>
</p:tagLst>
</file>

<file path=ppt/theme/theme1.xml><?xml version="1.0" encoding="utf-8"?>
<a:theme xmlns:a="http://schemas.openxmlformats.org/drawingml/2006/main" name="ITU Theme - Page Numbers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A5A5A5"/>
      </a:accent3>
      <a:accent4>
        <a:srgbClr val="595959"/>
      </a:accent4>
      <a:accent5>
        <a:srgbClr val="0083B3"/>
      </a:accent5>
      <a:accent6>
        <a:srgbClr val="E5F5FB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29A793A9-8173-42C3-9839-6B6177D5D82C}"/>
    </a:ext>
  </a:extLst>
</a:theme>
</file>

<file path=ppt/theme/theme2.xml><?xml version="1.0" encoding="utf-8"?>
<a:theme xmlns:a="http://schemas.openxmlformats.org/drawingml/2006/main" name="ITU Theme: Quote Slide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E5F5FB"/>
      </a:accent3>
      <a:accent4>
        <a:srgbClr val="595959"/>
      </a:accent4>
      <a:accent5>
        <a:srgbClr val="0083B3"/>
      </a:accent5>
      <a:accent6>
        <a:srgbClr val="A5A5A5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8CFB7287-A12D-4AC2-91E4-DD04E616B4E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7651819BF4BD4A99FFF36FD7E4E96D" ma:contentTypeVersion="4" ma:contentTypeDescription="Create a new document." ma:contentTypeScope="" ma:versionID="f300d0bbb9ede4ff2c8cac998c86a552">
  <xsd:schema xmlns:xsd="http://www.w3.org/2001/XMLSchema" xmlns:xs="http://www.w3.org/2001/XMLSchema" xmlns:p="http://schemas.microsoft.com/office/2006/metadata/properties" xmlns:ns2="81665285-f1bb-4675-b7f4-28c4ccc980a7" targetNamespace="http://schemas.microsoft.com/office/2006/metadata/properties" ma:root="true" ma:fieldsID="b32de02cab9bb976c7b0cadc956b0e4c" ns2:_="">
    <xsd:import namespace="81665285-f1bb-4675-b7f4-28c4ccc980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665285-f1bb-4675-b7f4-28c4ccc980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55111F-2799-4DA9-87BB-BB2E34A7D1EF}">
  <ds:schemaRefs>
    <ds:schemaRef ds:uri="http://purl.org/dc/dcmitype/"/>
    <ds:schemaRef ds:uri="1238c2fb-f919-419c-a17c-617fee3c8b80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fb0eb7e9-6560-4c49-b26e-dd8179726d23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0208D07-CD5B-4CD9-989E-39EA8F1C79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2D1D0A3-948C-4851-8BB8-E3B1E50928C0}"/>
</file>

<file path=docProps/app.xml><?xml version="1.0" encoding="utf-8"?>
<Properties xmlns="http://schemas.openxmlformats.org/officeDocument/2006/extended-properties" xmlns:vt="http://schemas.openxmlformats.org/officeDocument/2006/docPropsVTypes">
  <Template>ITU_Powerpoint_template_Arial_2023_03</Template>
  <TotalTime>9487</TotalTime>
  <Words>1472</Words>
  <Application>Microsoft Office PowerPoint</Application>
  <PresentationFormat>Widescreen</PresentationFormat>
  <Paragraphs>230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Aptos</vt:lpstr>
      <vt:lpstr>Arial</vt:lpstr>
      <vt:lpstr>Arial Narrow</vt:lpstr>
      <vt:lpstr>Calibri</vt:lpstr>
      <vt:lpstr>Courier New</vt:lpstr>
      <vt:lpstr>Georgia</vt:lpstr>
      <vt:lpstr>Wingdings</vt:lpstr>
      <vt:lpstr>ITU Theme - Page Numbers</vt:lpstr>
      <vt:lpstr>ITU Theme: Quote Slide</vt:lpstr>
      <vt:lpstr>PowerPoint Presentation</vt:lpstr>
      <vt:lpstr>WTSA Resolution 44 (Rev. New Delhi, 2024)</vt:lpstr>
      <vt:lpstr>BSG overview</vt:lpstr>
      <vt:lpstr>Updated BSG training content &amp; delivery</vt:lpstr>
      <vt:lpstr>BSG &amp; Electronic Working Methods (EWM)</vt:lpstr>
      <vt:lpstr>BSG trainings 2025 – 418 participants (125F/290M) </vt:lpstr>
      <vt:lpstr>26 current regional groups</vt:lpstr>
      <vt:lpstr>Regional group meetings</vt:lpstr>
      <vt:lpstr>Fellowships</vt:lpstr>
      <vt:lpstr>Invitation to members and study groups</vt:lpstr>
      <vt:lpstr>PowerPoint Presentation</vt:lpstr>
      <vt:lpstr>PowerPoint Presentation</vt:lpstr>
      <vt:lpstr>BSG training resources</vt:lpstr>
      <vt:lpstr>BSG training modules</vt:lpstr>
      <vt:lpstr>Delegate training resources – All Sectors</vt:lpstr>
      <vt:lpstr>Fellowships</vt:lpstr>
      <vt:lpstr>BSG metrics/KPIs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TSB (RC)</dc:creator>
  <cp:lastModifiedBy>TSB (RC)</cp:lastModifiedBy>
  <cp:revision>8</cp:revision>
  <dcterms:created xsi:type="dcterms:W3CDTF">2025-01-16T09:56:04Z</dcterms:created>
  <dcterms:modified xsi:type="dcterms:W3CDTF">2025-05-19T13:51:30Z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0x010100A77651819BF4BD4A99FFF36FD7E4E96D</vt:lpwstr>
  </property>
</Properties>
</file>