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319" r:id="rId10"/>
    <p:sldId id="390" r:id="rId11"/>
    <p:sldId id="320" r:id="rId12"/>
    <p:sldId id="296" r:id="rId13"/>
    <p:sldId id="386" r:id="rId14"/>
    <p:sldId id="389" r:id="rId15"/>
    <p:sldId id="388" r:id="rId16"/>
    <p:sldId id="300" r:id="rId17"/>
    <p:sldId id="321" r:id="rId18"/>
    <p:sldId id="387" r:id="rId19"/>
    <p:sldId id="299" r:id="rId20"/>
    <p:sldId id="267" r:id="rId21"/>
    <p:sldId id="385" r:id="rId22"/>
    <p:sldId id="295" r:id="rId23"/>
  </p:sldIdLst>
  <p:sldSz cx="12192000" cy="6858000"/>
  <p:notesSz cx="9305925" cy="7019925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77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4B87E6-1E89-4A1F-9DE8-DA4ECAA1DC6E}" v="16" dt="2024-07-25T06:32:19.54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41" autoAdjust="0"/>
    <p:restoredTop sz="90000" autoAdjust="0"/>
  </p:normalViewPr>
  <p:slideViewPr>
    <p:cSldViewPr>
      <p:cViewPr varScale="1">
        <p:scale>
          <a:sx n="56" d="100"/>
          <a:sy n="56" d="100"/>
        </p:scale>
        <p:origin x="740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reya Pradhan" userId="1548a689-b664-4f36-a914-f8dbcc7e56c6" providerId="ADAL" clId="{434B87E6-1E89-4A1F-9DE8-DA4ECAA1DC6E}"/>
    <pc:docChg chg="undo custSel modSld modNotesMaster">
      <pc:chgData name="Shreya Pradhan" userId="1548a689-b664-4f36-a914-f8dbcc7e56c6" providerId="ADAL" clId="{434B87E6-1E89-4A1F-9DE8-DA4ECAA1DC6E}" dt="2024-07-25T06:34:47.113" v="130" actId="2165"/>
      <pc:docMkLst>
        <pc:docMk/>
      </pc:docMkLst>
      <pc:sldChg chg="modSp mod">
        <pc:chgData name="Shreya Pradhan" userId="1548a689-b664-4f36-a914-f8dbcc7e56c6" providerId="ADAL" clId="{434B87E6-1E89-4A1F-9DE8-DA4ECAA1DC6E}" dt="2024-07-25T06:34:47.113" v="130" actId="2165"/>
        <pc:sldMkLst>
          <pc:docMk/>
          <pc:sldMk cId="190405761" sldId="299"/>
        </pc:sldMkLst>
        <pc:graphicFrameChg chg="mod modGraphic">
          <ac:chgData name="Shreya Pradhan" userId="1548a689-b664-4f36-a914-f8dbcc7e56c6" providerId="ADAL" clId="{434B87E6-1E89-4A1F-9DE8-DA4ECAA1DC6E}" dt="2024-07-25T06:34:47.113" v="130" actId="2165"/>
          <ac:graphicFrameMkLst>
            <pc:docMk/>
            <pc:sldMk cId="190405761" sldId="299"/>
            <ac:graphicFrameMk id="10" creationId="{A3CBCFF5-1BFD-4A78-82F0-2FE4715DA903}"/>
          </ac:graphicFrameMkLst>
        </pc:graphicFrameChg>
      </pc:sldChg>
      <pc:sldChg chg="modSp mod">
        <pc:chgData name="Shreya Pradhan" userId="1548a689-b664-4f36-a914-f8dbcc7e56c6" providerId="ADAL" clId="{434B87E6-1E89-4A1F-9DE8-DA4ECAA1DC6E}" dt="2024-07-25T06:28:08.900" v="111" actId="403"/>
        <pc:sldMkLst>
          <pc:docMk/>
          <pc:sldMk cId="1571248153" sldId="300"/>
        </pc:sldMkLst>
        <pc:graphicFrameChg chg="mod modGraphic">
          <ac:chgData name="Shreya Pradhan" userId="1548a689-b664-4f36-a914-f8dbcc7e56c6" providerId="ADAL" clId="{434B87E6-1E89-4A1F-9DE8-DA4ECAA1DC6E}" dt="2024-07-25T06:28:08.900" v="111" actId="403"/>
          <ac:graphicFrameMkLst>
            <pc:docMk/>
            <pc:sldMk cId="1571248153" sldId="300"/>
            <ac:graphicFrameMk id="9" creationId="{83D0B942-A90C-4C1D-BF09-B28829C8F6BA}"/>
          </ac:graphicFrameMkLst>
        </pc:graphicFrameChg>
      </pc:sldChg>
      <pc:sldChg chg="modSp mod">
        <pc:chgData name="Shreya Pradhan" userId="1548a689-b664-4f36-a914-f8dbcc7e56c6" providerId="ADAL" clId="{434B87E6-1E89-4A1F-9DE8-DA4ECAA1DC6E}" dt="2024-07-25T06:16:02.986" v="26" actId="20577"/>
        <pc:sldMkLst>
          <pc:docMk/>
          <pc:sldMk cId="3294809473" sldId="319"/>
        </pc:sldMkLst>
        <pc:spChg chg="mod">
          <ac:chgData name="Shreya Pradhan" userId="1548a689-b664-4f36-a914-f8dbcc7e56c6" providerId="ADAL" clId="{434B87E6-1E89-4A1F-9DE8-DA4ECAA1DC6E}" dt="2024-07-25T06:16:02.986" v="26" actId="20577"/>
          <ac:spMkLst>
            <pc:docMk/>
            <pc:sldMk cId="3294809473" sldId="319"/>
            <ac:spMk id="8" creationId="{00000000-0000-0000-0000-000000000000}"/>
          </ac:spMkLst>
        </pc:spChg>
      </pc:sldChg>
      <pc:sldChg chg="modSp mod">
        <pc:chgData name="Shreya Pradhan" userId="1548a689-b664-4f36-a914-f8dbcc7e56c6" providerId="ADAL" clId="{434B87E6-1E89-4A1F-9DE8-DA4ECAA1DC6E}" dt="2024-07-25T06:32:26.086" v="126" actId="14734"/>
        <pc:sldMkLst>
          <pc:docMk/>
          <pc:sldMk cId="2098854432" sldId="387"/>
        </pc:sldMkLst>
        <pc:graphicFrameChg chg="mod modGraphic">
          <ac:chgData name="Shreya Pradhan" userId="1548a689-b664-4f36-a914-f8dbcc7e56c6" providerId="ADAL" clId="{434B87E6-1E89-4A1F-9DE8-DA4ECAA1DC6E}" dt="2024-07-25T06:32:26.086" v="126" actId="14734"/>
          <ac:graphicFrameMkLst>
            <pc:docMk/>
            <pc:sldMk cId="2098854432" sldId="387"/>
            <ac:graphicFrameMk id="6" creationId="{00000000-0000-0000-0000-000000000000}"/>
          </ac:graphicFrameMkLst>
        </pc:graphicFrameChg>
      </pc:sldChg>
      <pc:sldChg chg="modSp mod">
        <pc:chgData name="Shreya Pradhan" userId="1548a689-b664-4f36-a914-f8dbcc7e56c6" providerId="ADAL" clId="{434B87E6-1E89-4A1F-9DE8-DA4ECAA1DC6E}" dt="2024-07-25T06:27:53.970" v="109" actId="404"/>
        <pc:sldMkLst>
          <pc:docMk/>
          <pc:sldMk cId="1305746483" sldId="388"/>
        </pc:sldMkLst>
        <pc:graphicFrameChg chg="mod modGraphic">
          <ac:chgData name="Shreya Pradhan" userId="1548a689-b664-4f36-a914-f8dbcc7e56c6" providerId="ADAL" clId="{434B87E6-1E89-4A1F-9DE8-DA4ECAA1DC6E}" dt="2024-07-25T06:27:53.970" v="109" actId="404"/>
          <ac:graphicFrameMkLst>
            <pc:docMk/>
            <pc:sldMk cId="1305746483" sldId="388"/>
            <ac:graphicFrameMk id="6" creationId="{00000000-0000-0000-0000-000000000000}"/>
          </ac:graphicFrameMkLst>
        </pc:graphicFrameChg>
      </pc:sldChg>
      <pc:sldChg chg="modSp mod">
        <pc:chgData name="Shreya Pradhan" userId="1548a689-b664-4f36-a914-f8dbcc7e56c6" providerId="ADAL" clId="{434B87E6-1E89-4A1F-9DE8-DA4ECAA1DC6E}" dt="2024-07-25T06:11:30.713" v="22" actId="13926"/>
        <pc:sldMkLst>
          <pc:docMk/>
          <pc:sldMk cId="1416508108" sldId="390"/>
        </pc:sldMkLst>
        <pc:graphicFrameChg chg="modGraphic">
          <ac:chgData name="Shreya Pradhan" userId="1548a689-b664-4f36-a914-f8dbcc7e56c6" providerId="ADAL" clId="{434B87E6-1E89-4A1F-9DE8-DA4ECAA1DC6E}" dt="2024-07-25T06:11:30.713" v="22" actId="13926"/>
          <ac:graphicFrameMkLst>
            <pc:docMk/>
            <pc:sldMk cId="1416508108" sldId="390"/>
            <ac:graphicFrameMk id="5" creationId="{5533753A-491F-1586-D4F1-CABAD479D7F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2568" cy="35262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0934" y="0"/>
            <a:ext cx="4032568" cy="35262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FCA0A-BD60-4EF3-A5E3-D4CC479BDCBF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0050" cy="2368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593" y="3378340"/>
            <a:ext cx="7444740" cy="276409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67305"/>
            <a:ext cx="4032568" cy="3526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0934" y="6667305"/>
            <a:ext cx="4032568" cy="3526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20146-F1A3-4C3C-94F9-AD493BCEC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95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C20146-F1A3-4C3C-94F9-AD493BCEC90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841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A6A6A6"/>
                </a:solidFill>
                <a:latin typeface="Noto Sans Mono CJK HK"/>
                <a:cs typeface="Noto Sans Mono CJK HK"/>
              </a:defRPr>
            </a:lvl1pPr>
          </a:lstStyle>
          <a:p>
            <a:pPr marL="38100">
              <a:lnSpc>
                <a:spcPts val="1614"/>
              </a:lnSpc>
            </a:pPr>
            <a:fld id="{81D60167-4931-47E6-BA6A-407CBD079E47}" type="slidenum">
              <a:rPr spc="-50" dirty="0">
                <a:latin typeface="Carlito"/>
                <a:cs typeface="Carlito"/>
              </a:rPr>
              <a:t>‹#›</a:t>
            </a:fld>
            <a:endParaRPr spc="-50" dirty="0">
              <a:latin typeface="Carlito"/>
              <a:cs typeface="Carli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A6A6A6"/>
                </a:solidFill>
                <a:latin typeface="Noto Sans Mono CJK HK"/>
                <a:cs typeface="Noto Sans Mono CJK HK"/>
              </a:defRPr>
            </a:lvl1pPr>
          </a:lstStyle>
          <a:p>
            <a:pPr marL="38100">
              <a:lnSpc>
                <a:spcPts val="1614"/>
              </a:lnSpc>
            </a:pPr>
            <a:fld id="{81D60167-4931-47E6-BA6A-407CBD079E47}" type="slidenum">
              <a:rPr spc="-50" dirty="0">
                <a:latin typeface="Carlito"/>
                <a:cs typeface="Carlito"/>
              </a:rPr>
              <a:t>‹#›</a:t>
            </a:fld>
            <a:endParaRPr spc="-50" dirty="0">
              <a:latin typeface="Carlito"/>
              <a:cs typeface="Carli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1333500"/>
          </a:xfrm>
          <a:custGeom>
            <a:avLst/>
            <a:gdLst/>
            <a:ahLst/>
            <a:cxnLst/>
            <a:rect l="l" t="t" r="r" b="b"/>
            <a:pathLst>
              <a:path w="12192000" h="1333500">
                <a:moveTo>
                  <a:pt x="12192000" y="0"/>
                </a:moveTo>
                <a:lnTo>
                  <a:pt x="0" y="0"/>
                </a:lnTo>
                <a:lnTo>
                  <a:pt x="0" y="1333500"/>
                </a:lnTo>
                <a:lnTo>
                  <a:pt x="12192000" y="13335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3493B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52461" y="1615211"/>
            <a:ext cx="5486400" cy="44749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0AFE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687070" y="1615211"/>
            <a:ext cx="4316730" cy="4625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0AFE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A6A6A6"/>
                </a:solidFill>
                <a:latin typeface="Noto Sans Mono CJK HK"/>
                <a:cs typeface="Noto Sans Mono CJK HK"/>
              </a:defRPr>
            </a:lvl1pPr>
          </a:lstStyle>
          <a:p>
            <a:pPr marL="38100">
              <a:lnSpc>
                <a:spcPts val="1614"/>
              </a:lnSpc>
            </a:pPr>
            <a:fld id="{81D60167-4931-47E6-BA6A-407CBD079E47}" type="slidenum">
              <a:rPr spc="-50" dirty="0">
                <a:latin typeface="Carlito"/>
                <a:cs typeface="Carlito"/>
              </a:rPr>
              <a:t>‹#›</a:t>
            </a:fld>
            <a:endParaRPr spc="-50" dirty="0">
              <a:latin typeface="Carlito"/>
              <a:cs typeface="Carli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4866640"/>
          </a:xfrm>
          <a:custGeom>
            <a:avLst/>
            <a:gdLst/>
            <a:ahLst/>
            <a:cxnLst/>
            <a:rect l="l" t="t" r="r" b="b"/>
            <a:pathLst>
              <a:path w="12192000" h="4866640">
                <a:moveTo>
                  <a:pt x="12192000" y="0"/>
                </a:moveTo>
                <a:lnTo>
                  <a:pt x="0" y="0"/>
                </a:lnTo>
                <a:lnTo>
                  <a:pt x="0" y="4866132"/>
                </a:lnTo>
                <a:lnTo>
                  <a:pt x="12192000" y="4866132"/>
                </a:lnTo>
                <a:lnTo>
                  <a:pt x="12192000" y="0"/>
                </a:lnTo>
                <a:close/>
              </a:path>
            </a:pathLst>
          </a:custGeom>
          <a:solidFill>
            <a:srgbClr val="3493B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9580" y="315468"/>
            <a:ext cx="1748027" cy="15773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A6A6A6"/>
                </a:solidFill>
                <a:latin typeface="Noto Sans Mono CJK HK"/>
                <a:cs typeface="Noto Sans Mono CJK HK"/>
              </a:defRPr>
            </a:lvl1pPr>
          </a:lstStyle>
          <a:p>
            <a:pPr marL="38100">
              <a:lnSpc>
                <a:spcPts val="1614"/>
              </a:lnSpc>
            </a:pPr>
            <a:fld id="{81D60167-4931-47E6-BA6A-407CBD079E47}" type="slidenum">
              <a:rPr spc="-50" dirty="0">
                <a:latin typeface="Carlito"/>
                <a:cs typeface="Carlito"/>
              </a:rPr>
              <a:t>‹#›</a:t>
            </a:fld>
            <a:endParaRPr spc="-50" dirty="0">
              <a:latin typeface="Carlito"/>
              <a:cs typeface="Carli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A6A6A6"/>
                </a:solidFill>
                <a:latin typeface="Noto Sans Mono CJK HK"/>
                <a:cs typeface="Noto Sans Mono CJK HK"/>
              </a:defRPr>
            </a:lvl1pPr>
          </a:lstStyle>
          <a:p>
            <a:pPr marL="38100">
              <a:lnSpc>
                <a:spcPts val="1614"/>
              </a:lnSpc>
            </a:pPr>
            <a:fld id="{81D60167-4931-47E6-BA6A-407CBD079E47}" type="slidenum">
              <a:rPr spc="-50" dirty="0">
                <a:latin typeface="Carlito"/>
                <a:cs typeface="Carlito"/>
              </a:rPr>
              <a:t>‹#›</a:t>
            </a:fld>
            <a:endParaRPr spc="-50" dirty="0">
              <a:latin typeface="Carlito"/>
              <a:cs typeface="Carlit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1333500"/>
          </a:xfrm>
          <a:custGeom>
            <a:avLst/>
            <a:gdLst/>
            <a:ahLst/>
            <a:cxnLst/>
            <a:rect l="l" t="t" r="r" b="b"/>
            <a:pathLst>
              <a:path w="12192000" h="1333500">
                <a:moveTo>
                  <a:pt x="12192000" y="0"/>
                </a:moveTo>
                <a:lnTo>
                  <a:pt x="0" y="0"/>
                </a:lnTo>
                <a:lnTo>
                  <a:pt x="0" y="1333500"/>
                </a:lnTo>
                <a:lnTo>
                  <a:pt x="12192000" y="13335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3493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0712" y="41275"/>
            <a:ext cx="10131795" cy="12760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93750" y="1874901"/>
            <a:ext cx="10718800" cy="4624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300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A6A6A6"/>
                </a:solidFill>
                <a:latin typeface="Noto Sans Mono CJK HK"/>
                <a:cs typeface="Noto Sans Mono CJK HK"/>
              </a:defRPr>
            </a:lvl1pPr>
          </a:lstStyle>
          <a:p>
            <a:pPr marL="38100">
              <a:lnSpc>
                <a:spcPts val="1614"/>
              </a:lnSpc>
            </a:pPr>
            <a:fld id="{81D60167-4931-47E6-BA6A-407CBD079E47}" type="slidenum">
              <a:rPr spc="-50" dirty="0">
                <a:latin typeface="Carlito"/>
                <a:cs typeface="Carlito"/>
              </a:rPr>
              <a:t>‹#›</a:t>
            </a:fld>
            <a:endParaRPr spc="-50" dirty="0">
              <a:latin typeface="Carlito"/>
              <a:cs typeface="Carlito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ptwtsa@apt.int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4866640"/>
          </a:xfrm>
          <a:custGeom>
            <a:avLst/>
            <a:gdLst/>
            <a:ahLst/>
            <a:cxnLst/>
            <a:rect l="l" t="t" r="r" b="b"/>
            <a:pathLst>
              <a:path w="12192000" h="4866640">
                <a:moveTo>
                  <a:pt x="12192000" y="0"/>
                </a:moveTo>
                <a:lnTo>
                  <a:pt x="0" y="0"/>
                </a:lnTo>
                <a:lnTo>
                  <a:pt x="0" y="4866132"/>
                </a:lnTo>
                <a:lnTo>
                  <a:pt x="12192000" y="4866132"/>
                </a:lnTo>
                <a:lnTo>
                  <a:pt x="12192000" y="0"/>
                </a:lnTo>
                <a:close/>
              </a:path>
            </a:pathLst>
          </a:custGeom>
          <a:solidFill>
            <a:srgbClr val="3493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1308" y="2324468"/>
            <a:ext cx="93687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10" dirty="0">
                <a:solidFill>
                  <a:srgbClr val="FFFFFF"/>
                </a:solidFill>
                <a:latin typeface="Arial"/>
                <a:cs typeface="Arial"/>
              </a:rPr>
              <a:t>Preparation</a:t>
            </a:r>
            <a:r>
              <a:rPr sz="4800" b="1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800" b="1" spc="6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48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800" b="1" spc="-120" dirty="0">
                <a:solidFill>
                  <a:srgbClr val="FFFFFF"/>
                </a:solidFill>
                <a:latin typeface="Arial"/>
                <a:cs typeface="Arial"/>
              </a:rPr>
              <a:t>APT</a:t>
            </a:r>
            <a:r>
              <a:rPr sz="48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800" b="1" spc="85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48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800" b="1" spc="-30" dirty="0">
                <a:solidFill>
                  <a:srgbClr val="FFFFFF"/>
                </a:solidFill>
                <a:latin typeface="Arial"/>
                <a:cs typeface="Arial"/>
              </a:rPr>
              <a:t>WTSA-</a:t>
            </a:r>
            <a:r>
              <a:rPr sz="4800" b="1" spc="50" dirty="0">
                <a:solidFill>
                  <a:srgbClr val="FFFFFF"/>
                </a:solidFill>
                <a:latin typeface="Arial"/>
                <a:cs typeface="Arial"/>
              </a:rPr>
              <a:t>24</a:t>
            </a:r>
            <a:endParaRPr sz="48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67543" y="1927860"/>
            <a:ext cx="1746503" cy="157886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24446" y="5171122"/>
            <a:ext cx="6375400" cy="1315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The</a:t>
            </a:r>
            <a:r>
              <a:rPr sz="1700" b="1" spc="15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APT</a:t>
            </a:r>
            <a:r>
              <a:rPr sz="1700" b="1" spc="180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Preparatory</a:t>
            </a:r>
            <a:r>
              <a:rPr sz="1700" b="1" spc="130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Group</a:t>
            </a:r>
            <a:r>
              <a:rPr sz="1700" b="1" spc="15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for</a:t>
            </a:r>
            <a:r>
              <a:rPr sz="1700" b="1" spc="18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WTSA-24</a:t>
            </a:r>
            <a:r>
              <a:rPr sz="1700" b="1" spc="15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(APT</a:t>
            </a:r>
            <a:r>
              <a:rPr sz="1700" b="1" spc="180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700" b="1" dirty="0">
                <a:solidFill>
                  <a:srgbClr val="001F5F"/>
                </a:solidFill>
                <a:latin typeface="Tahoma"/>
                <a:cs typeface="Tahoma"/>
              </a:rPr>
              <a:t>WTSA-</a:t>
            </a:r>
            <a:r>
              <a:rPr sz="1700" b="1" spc="-25" dirty="0">
                <a:solidFill>
                  <a:srgbClr val="001F5F"/>
                </a:solidFill>
                <a:latin typeface="Tahoma"/>
                <a:cs typeface="Tahoma"/>
              </a:rPr>
              <a:t>24)</a:t>
            </a:r>
            <a:endParaRPr lang="en-US" sz="1700" b="1" spc="-25" dirty="0">
              <a:solidFill>
                <a:srgbClr val="001F5F"/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700" b="1" spc="-25" dirty="0">
              <a:solidFill>
                <a:srgbClr val="001F5F"/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700" b="1" spc="-25" dirty="0">
              <a:solidFill>
                <a:srgbClr val="001F5F"/>
              </a:solidFill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APT Secretariat </a:t>
            </a:r>
          </a:p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0771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aptwtsa@apt.int</a:t>
            </a:r>
            <a:r>
              <a:rPr lang="en-US" sz="1600" b="1" dirty="0">
                <a:solidFill>
                  <a:srgbClr val="307713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64CEE-6A3D-A8F2-CA1D-C2A2A9A0B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10131795" cy="553998"/>
          </a:xfrm>
        </p:spPr>
        <p:txBody>
          <a:bodyPr/>
          <a:lstStyle/>
          <a:p>
            <a:r>
              <a:rPr lang="en-US" dirty="0"/>
              <a:t>Outcomes of APT WTSA24-4 meeting</a:t>
            </a:r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5533753A-491F-1586-D4F1-CABAD479D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632081"/>
              </p:ext>
            </p:extLst>
          </p:nvPr>
        </p:nvGraphicFramePr>
        <p:xfrm>
          <a:off x="2057400" y="2057400"/>
          <a:ext cx="7669029" cy="3276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9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9935">
                  <a:extLst>
                    <a:ext uri="{9D8B030D-6E8A-4147-A177-3AD203B41FA5}">
                      <a16:colId xmlns:a16="http://schemas.microsoft.com/office/drawing/2014/main" val="2631331364"/>
                    </a:ext>
                  </a:extLst>
                </a:gridCol>
              </a:tblGrid>
              <a:tr h="549625">
                <a:tc>
                  <a:txBody>
                    <a:bodyPr/>
                    <a:lstStyle/>
                    <a:p>
                      <a:pPr marL="13462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24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 of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24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 </a:t>
                      </a:r>
                      <a:endParaRPr sz="2400" b="1" spc="-35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2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1" dirty="0">
                          <a:latin typeface="Carlito"/>
                          <a:cs typeface="Carlito"/>
                        </a:rPr>
                        <a:t>PACPs</a:t>
                      </a:r>
                      <a:endParaRPr sz="24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1</a:t>
                      </a:r>
                      <a:endParaRPr sz="2400" b="0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972805"/>
                  </a:ext>
                </a:extLst>
              </a:tr>
              <a:tr h="696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1" dirty="0">
                          <a:latin typeface="Carlito"/>
                          <a:cs typeface="Carlito"/>
                        </a:rPr>
                        <a:t>Draft PACPs</a:t>
                      </a:r>
                      <a:endParaRPr sz="2400" b="1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31</a:t>
                      </a:r>
                      <a:endParaRPr sz="2400" b="0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494378"/>
                  </a:ext>
                </a:extLst>
              </a:tr>
              <a:tr h="7407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1" dirty="0">
                          <a:latin typeface="Carlito"/>
                          <a:cs typeface="Carlito"/>
                        </a:rPr>
                        <a:t>Candidate Draft PACPs</a:t>
                      </a:r>
                      <a:endParaRPr sz="2400" b="1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10</a:t>
                      </a:r>
                      <a:endParaRPr sz="2400" b="0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953677"/>
                  </a:ext>
                </a:extLst>
              </a:tr>
              <a:tr h="7407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1" dirty="0">
                          <a:latin typeface="Carlito"/>
                          <a:cs typeface="Carlito"/>
                        </a:rPr>
                        <a:t>Adhoc Group</a:t>
                      </a:r>
                      <a:endParaRPr sz="2400" b="1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3</a:t>
                      </a:r>
                      <a:endParaRPr sz="2400" b="0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34410"/>
                  </a:ext>
                </a:extLst>
              </a:tr>
            </a:tbl>
          </a:graphicData>
        </a:graphic>
      </p:graphicFrame>
      <p:sp>
        <p:nvSpPr>
          <p:cNvPr id="8" name="object 8">
            <a:extLst>
              <a:ext uri="{FF2B5EF4-FFF2-40B4-BE49-F238E27FC236}">
                <a16:creationId xmlns:a16="http://schemas.microsoft.com/office/drawing/2014/main" id="{E0112A1B-9FA6-C6CB-2562-C5A3B0B992C4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10</a:t>
            </a:r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1416508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11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PACP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507095"/>
              </p:ext>
            </p:extLst>
          </p:nvPr>
        </p:nvGraphicFramePr>
        <p:xfrm>
          <a:off x="470712" y="1940086"/>
          <a:ext cx="10896601" cy="18299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9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5492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8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 PACP(s)</a:t>
                      </a:r>
                      <a:endParaRPr sz="1800" b="1" spc="-95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8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44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80</a:t>
                      </a:r>
                      <a:endParaRPr sz="1800" b="1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rlito"/>
                          <a:cs typeface="Carlito"/>
                        </a:rPr>
                        <a:t>(</a:t>
                      </a:r>
                      <a:r>
                        <a:rPr lang="en-US" sz="1800" spc="-10" dirty="0">
                          <a:latin typeface="Carlito"/>
                          <a:cs typeface="Carlito"/>
                        </a:rPr>
                        <a:t>SUP</a:t>
                      </a:r>
                      <a:r>
                        <a:rPr sz="1800" spc="-10" dirty="0">
                          <a:latin typeface="Carlito"/>
                          <a:cs typeface="Carlito"/>
                        </a:rPr>
                        <a:t>)</a:t>
                      </a: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8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sz="1800" b="1" spc="-80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suppression</a:t>
                      </a:r>
                      <a:r>
                        <a:rPr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sz="18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Carlito"/>
                          <a:cs typeface="Arial"/>
                        </a:rPr>
                        <a:t>Resolution</a:t>
                      </a:r>
                      <a:r>
                        <a:rPr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50" dirty="0">
                          <a:latin typeface="Carlito"/>
                          <a:cs typeface="Arial"/>
                        </a:rPr>
                        <a:t>80</a:t>
                      </a:r>
                      <a:endParaRPr sz="1800" dirty="0">
                        <a:latin typeface="Carlito"/>
                        <a:cs typeface="Arial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spc="-10" dirty="0">
                          <a:latin typeface="Carlito"/>
                          <a:cs typeface="Arial"/>
                        </a:rPr>
                        <a:t>Acknowledging the active involvement of the membership in the development of ITU Telecommunication Standardization Sector deliverables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972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470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12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Draft PACPs (1)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7575"/>
              </p:ext>
            </p:extLst>
          </p:nvPr>
        </p:nvGraphicFramePr>
        <p:xfrm>
          <a:off x="533399" y="1447800"/>
          <a:ext cx="10896601" cy="5304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27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6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560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 Draft PACPs </a:t>
                      </a:r>
                      <a:endParaRPr sz="1600" b="1" spc="-95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6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8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50" dirty="0">
                          <a:latin typeface="Carlito"/>
                          <a:cs typeface="Carlito"/>
                        </a:rPr>
                        <a:t>1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6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sz="1600" b="1" spc="-8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Arial"/>
                        </a:rPr>
                        <a:t>modification</a:t>
                      </a:r>
                      <a:r>
                        <a:rPr sz="16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sz="16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Arial"/>
                        </a:rPr>
                        <a:t>Resolution</a:t>
                      </a:r>
                      <a:r>
                        <a:rPr sz="16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spc="-50" dirty="0">
                          <a:latin typeface="Carlito"/>
                          <a:cs typeface="Arial"/>
                        </a:rPr>
                        <a:t>1</a:t>
                      </a:r>
                      <a:endParaRPr sz="1600" dirty="0">
                        <a:latin typeface="Carlito"/>
                        <a:cs typeface="Arial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600" dirty="0">
                          <a:latin typeface="Carlito"/>
                          <a:cs typeface="Arial"/>
                        </a:rPr>
                        <a:t>Rules</a:t>
                      </a:r>
                      <a:r>
                        <a:rPr sz="1600" spc="-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of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procedure</a:t>
                      </a:r>
                      <a:r>
                        <a:rPr sz="1600" spc="1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of the</a:t>
                      </a:r>
                      <a:r>
                        <a:rPr sz="1600" spc="-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ITU</a:t>
                      </a:r>
                      <a:r>
                        <a:rPr sz="1600" spc="-3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Arial"/>
                        </a:rPr>
                        <a:t>Telecommunication</a:t>
                      </a:r>
                      <a:r>
                        <a:rPr sz="1600" spc="-1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Standardization</a:t>
                      </a:r>
                      <a:r>
                        <a:rPr sz="1600" spc="-4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Sector</a:t>
                      </a:r>
                      <a:endParaRPr sz="16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sz="16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972805"/>
                  </a:ext>
                </a:extLst>
              </a:tr>
              <a:tr h="734158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b="1" spc="-25" dirty="0">
                          <a:latin typeface="Carlito"/>
                          <a:cs typeface="Arial"/>
                        </a:rPr>
                        <a:t>22</a:t>
                      </a:r>
                      <a:endParaRPr sz="1600" dirty="0">
                        <a:latin typeface="Carlito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rlito"/>
                          <a:cs typeface="Arial"/>
                        </a:rPr>
                        <a:t>(MOD)</a:t>
                      </a:r>
                      <a:endParaRPr sz="1600" dirty="0">
                        <a:latin typeface="Carlito"/>
                        <a:cs typeface="Arial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sz="1600" b="1" spc="-8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Arial"/>
                        </a:rPr>
                        <a:t>modification</a:t>
                      </a:r>
                      <a:r>
                        <a:rPr sz="16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sz="16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Arial"/>
                        </a:rPr>
                        <a:t>Resolution</a:t>
                      </a:r>
                      <a:r>
                        <a:rPr sz="16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b="1" spc="-25" dirty="0">
                          <a:latin typeface="Carlito"/>
                          <a:cs typeface="Arial"/>
                        </a:rPr>
                        <a:t>22</a:t>
                      </a:r>
                      <a:endParaRPr sz="1600" dirty="0">
                        <a:latin typeface="Carlito"/>
                        <a:cs typeface="Arial"/>
                      </a:endParaRPr>
                    </a:p>
                    <a:p>
                      <a:pPr marL="27305" marR="619760">
                        <a:lnSpc>
                          <a:spcPct val="107000"/>
                        </a:lnSpc>
                        <a:spcBef>
                          <a:spcPts val="30"/>
                        </a:spcBef>
                      </a:pPr>
                      <a:r>
                        <a:rPr sz="1600" spc="-10" dirty="0">
                          <a:latin typeface="Carlito"/>
                          <a:cs typeface="Arial"/>
                        </a:rPr>
                        <a:t>Authorization</a:t>
                      </a:r>
                      <a:r>
                        <a:rPr sz="1600" spc="-3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for</a:t>
                      </a:r>
                      <a:r>
                        <a:rPr sz="1600" spc="-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the</a:t>
                      </a:r>
                      <a:r>
                        <a:rPr sz="1600" spc="-1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Arial"/>
                        </a:rPr>
                        <a:t>Telecommunication</a:t>
                      </a:r>
                      <a:r>
                        <a:rPr sz="1600" spc="-3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Standardization</a:t>
                      </a:r>
                      <a:r>
                        <a:rPr sz="1600" spc="-3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Advisory</a:t>
                      </a:r>
                      <a:r>
                        <a:rPr sz="1600" spc="-1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Group to</a:t>
                      </a:r>
                      <a:r>
                        <a:rPr sz="1600" spc="-1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25" dirty="0">
                          <a:latin typeface="Carlito"/>
                          <a:cs typeface="Arial"/>
                        </a:rPr>
                        <a:t>act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between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Arial"/>
                        </a:rPr>
                        <a:t>world</a:t>
                      </a:r>
                      <a:r>
                        <a:rPr sz="1600" spc="-3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telecommunication</a:t>
                      </a:r>
                      <a:r>
                        <a:rPr sz="1600" spc="-5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standardization</a:t>
                      </a:r>
                      <a:r>
                        <a:rPr sz="1600" spc="-6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Arial"/>
                        </a:rPr>
                        <a:t>assemblies</a:t>
                      </a:r>
                      <a:endParaRPr sz="1600" dirty="0">
                        <a:latin typeface="Carlito"/>
                        <a:cs typeface="Arial"/>
                      </a:endParaRP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sz="16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091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44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44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>
                        <a:lnSpc>
                          <a:spcPct val="107000"/>
                        </a:lnSpc>
                        <a:spcBef>
                          <a:spcPts val="30"/>
                        </a:spcBef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Bridging the standardization gap between developing and developed countries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600" b="1" noProof="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2263522"/>
                  </a:ext>
                </a:extLst>
              </a:tr>
              <a:tr h="68091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47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(SUP)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suppression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solidFill>
                            <a:schemeClr val="tx1"/>
                          </a:solidFill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solidFill>
                            <a:schemeClr val="tx1"/>
                          </a:solidFill>
                          <a:latin typeface="Carlito"/>
                          <a:cs typeface="Carlito"/>
                        </a:rPr>
                        <a:t>47</a:t>
                      </a:r>
                      <a:endParaRPr lang="en-US" sz="1600" dirty="0">
                        <a:solidFill>
                          <a:schemeClr val="tx1"/>
                        </a:solidFill>
                        <a:latin typeface="Carlito"/>
                        <a:cs typeface="Carlito"/>
                      </a:endParaRPr>
                    </a:p>
                    <a:p>
                      <a:pPr marL="27305" marR="619760">
                        <a:lnSpc>
                          <a:spcPct val="107000"/>
                        </a:lnSpc>
                        <a:spcBef>
                          <a:spcPts val="30"/>
                        </a:spcBef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Country code top-level domain names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WG3</a:t>
                      </a:r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354980"/>
                  </a:ext>
                </a:extLst>
              </a:tr>
              <a:tr h="68091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50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50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Cybersecurity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13153"/>
                  </a:ext>
                </a:extLst>
              </a:tr>
              <a:tr h="68091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52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 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52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Countering and combating spam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541123"/>
                  </a:ext>
                </a:extLst>
              </a:tr>
              <a:tr h="81405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55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</a:p>
                    <a:p>
                      <a:endParaRPr lang="en-US" sz="1600" dirty="0"/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55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+mn-cs"/>
                        </a:rPr>
                        <a:t>Mainstreaming a gender perspective in ITU Telecommunication Standardization Sector activities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sz="16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930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13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Draft PACPs (2)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854622"/>
              </p:ext>
            </p:extLst>
          </p:nvPr>
        </p:nvGraphicFramePr>
        <p:xfrm>
          <a:off x="470712" y="1464398"/>
          <a:ext cx="10896601" cy="50405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27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6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560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 Draft PACPs </a:t>
                      </a:r>
                      <a:endParaRPr sz="1600" b="1" spc="-95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6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05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58</a:t>
                      </a:r>
                      <a:r>
                        <a:rPr lang="en-US" sz="1600" dirty="0">
                          <a:latin typeface="Carlito"/>
                          <a:cs typeface="Carlito"/>
                        </a:rPr>
                        <a:t>  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58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Encouraging the creation of national computer incident response teams, particularly for developing countries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endParaRPr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452544"/>
                  </a:ext>
                </a:extLst>
              </a:tr>
              <a:tr h="81405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60</a:t>
                      </a:r>
                      <a:r>
                        <a:rPr lang="en-US" sz="1600" dirty="0">
                          <a:latin typeface="Carlito"/>
                          <a:cs typeface="Carlito"/>
                        </a:rPr>
                        <a:t> 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60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Responding to the challenges of the evolution of the identification/numbering system and its convergence with IP-based systems/networks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endParaRPr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214955"/>
                  </a:ext>
                </a:extLst>
              </a:tr>
              <a:tr h="85838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61 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61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Countering and combating misappropriation and misuse of international telecommunication numbering resources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64 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64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IP address allocation and facilitating the transition to and deployment of IPv6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chemeClr val="tx1"/>
                          </a:solidFill>
                        </a:rPr>
                        <a:t>WG3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63000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65</a:t>
                      </a:r>
                      <a:r>
                        <a:rPr lang="en-US" sz="16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65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Calling party number delivery, calling line identification and origin identification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25312"/>
                  </a:ext>
                </a:extLst>
              </a:tr>
              <a:tr h="81405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67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67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pc="-2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Use in the ITU Telecommunication Standardization Sector of the languages of the Union on an equal footing and the Standardization Committee for Vocabulary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sz="16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2105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092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14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Draft PACPs (3)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034668"/>
              </p:ext>
            </p:extLst>
          </p:nvPr>
        </p:nvGraphicFramePr>
        <p:xfrm>
          <a:off x="647699" y="1498443"/>
          <a:ext cx="10896601" cy="5183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27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6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5701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 Draft PACPs </a:t>
                      </a:r>
                      <a:endParaRPr sz="1600" b="1" spc="-95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6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27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70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70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Telecommunication/information and communication technology accessibility for persons with disabilities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972805"/>
                  </a:ext>
                </a:extLst>
              </a:tr>
              <a:tr h="620442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72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72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Measurement concerns related to human exposure to electromagnetic fields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27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73</a:t>
                      </a:r>
                      <a:r>
                        <a:rPr lang="en-US" sz="16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73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Information and communication technologies, environment, climate change and circular economy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2263522"/>
                  </a:ext>
                </a:extLst>
              </a:tr>
              <a:tr h="73927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76</a:t>
                      </a:r>
                      <a:r>
                        <a:rPr lang="en-US" sz="16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76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Studies related to conformance and interoperability testing, assistance to developing countries, and a possible future ITU Mark programme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3384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78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78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The role of telecommunications/information and communication technologies in handling and controlling e-waste from telecommunication and information technology equipment and methods of treating it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WG2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2271990"/>
                  </a:ext>
                </a:extLst>
              </a:tr>
              <a:tr h="7661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88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88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International mobile roaming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63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897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15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Draft PACPs (4)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68310"/>
              </p:ext>
            </p:extLst>
          </p:nvPr>
        </p:nvGraphicFramePr>
        <p:xfrm>
          <a:off x="470712" y="1464398"/>
          <a:ext cx="10896601" cy="4813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5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6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560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 Draft PACPs </a:t>
                      </a:r>
                      <a:endParaRPr sz="1600" b="1" spc="-95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6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82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89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89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latin typeface="Carlito"/>
                          <a:cs typeface="Carlito"/>
                        </a:rPr>
                        <a:t>Promoting the use of information and communication technologies to bridge the financial inclusion gap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2000" dirty="0"/>
                    </a:p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endParaRPr sz="18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79611"/>
                  </a:ext>
                </a:extLst>
              </a:tr>
              <a:tr h="54882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90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90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Open source in the ITU Telecommunication Standardization Sector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18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972805"/>
                  </a:ext>
                </a:extLst>
              </a:tr>
              <a:tr h="54882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93 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93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Interconnection of 4G, IMT-2020 networks and beyond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18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3011108"/>
                  </a:ext>
                </a:extLst>
              </a:tr>
              <a:tr h="54882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94</a:t>
                      </a:r>
                      <a:br>
                        <a:rPr lang="en-US" sz="1600" dirty="0">
                          <a:latin typeface="Carlito"/>
                          <a:cs typeface="Carlito"/>
                        </a:rPr>
                      </a:b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94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Standardization work in the ITU Telecommunication Standardization Sector for cloud-based event data technology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18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253055"/>
                  </a:ext>
                </a:extLst>
              </a:tr>
              <a:tr h="734158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95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95</a:t>
                      </a:r>
                      <a:endParaRPr lang="en-US" sz="1600" dirty="0">
                        <a:latin typeface="Carlito"/>
                        <a:cs typeface="Carlito"/>
                      </a:endParaRPr>
                    </a:p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ITU Telecommunication Standardization Sector initiatives to raise awareness on best practices and policies related to service quality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1800" dirty="0"/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5047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96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Carlito"/>
                          <a:cs typeface="Carlito"/>
                        </a:rPr>
                        <a:t>(MOD)</a:t>
                      </a:r>
                      <a:endParaRPr sz="16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6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600" b="1" spc="-25" dirty="0">
                          <a:latin typeface="Carlito"/>
                          <a:cs typeface="Carlito"/>
                        </a:rPr>
                        <a:t>96</a:t>
                      </a:r>
                      <a:br>
                        <a:rPr lang="en-US" sz="1600" b="1" spc="-25" dirty="0">
                          <a:latin typeface="Carlito"/>
                          <a:cs typeface="Carlito"/>
                        </a:rPr>
                      </a:br>
                      <a:r>
                        <a:rPr lang="en-US" sz="1600" b="0" spc="-25" dirty="0">
                          <a:latin typeface="Carlito"/>
                          <a:cs typeface="Carlito"/>
                        </a:rPr>
                        <a:t>ITU Telecommunication Standardization Sector studies for combating counterfeit telecommunication/information and communication technology devices</a:t>
                      </a:r>
                      <a:endParaRPr lang="en-US" sz="1600" b="0" dirty="0">
                        <a:latin typeface="Carlito"/>
                        <a:cs typeface="Carlito"/>
                      </a:endParaRP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6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1800" dirty="0"/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5605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746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1779142"/>
            <a:ext cx="178308" cy="178308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16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Draft PACPs (5)</a:t>
            </a:r>
            <a:endParaRPr spc="-440" dirty="0"/>
          </a:p>
        </p:txBody>
      </p:sp>
      <p:graphicFrame>
        <p:nvGraphicFramePr>
          <p:cNvPr id="9" name="object 6">
            <a:extLst>
              <a:ext uri="{FF2B5EF4-FFF2-40B4-BE49-F238E27FC236}">
                <a16:creationId xmlns:a16="http://schemas.microsoft.com/office/drawing/2014/main" id="{83D0B942-A90C-4C1D-BF09-B28829C8F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283966"/>
              </p:ext>
            </p:extLst>
          </p:nvPr>
        </p:nvGraphicFramePr>
        <p:xfrm>
          <a:off x="647699" y="1460592"/>
          <a:ext cx="10896601" cy="5175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4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5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1923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6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Draft PACPs </a:t>
                      </a:r>
                      <a:endParaRPr sz="1600" b="1" spc="-95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lvl="0" algn="ctr">
                        <a:lnSpc>
                          <a:spcPct val="100000"/>
                        </a:lnSpc>
                        <a:spcBef>
                          <a:spcPts val="320"/>
                        </a:spcBef>
                        <a:buNone/>
                      </a:pPr>
                      <a:r>
                        <a:rPr lang="en-US" sz="1600" b="1" i="0" u="none" strike="noStrike" spc="-35" noProof="0" dirty="0">
                          <a:solidFill>
                            <a:srgbClr val="FFFFFF"/>
                          </a:solidFill>
                          <a:latin typeface="Arial"/>
                        </a:rPr>
                        <a:t>WG Allocation </a:t>
                      </a:r>
                      <a:endParaRPr sz="1800" dirty="0"/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877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Carlito"/>
                        </a:rPr>
                        <a:t>97 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Carlito"/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Carlito"/>
                        </a:rPr>
                        <a:t>(MOD)</a:t>
                      </a:r>
                      <a:endParaRPr sz="1800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spc="-25" dirty="0">
                          <a:latin typeface="Carlito"/>
                          <a:cs typeface="Carlito"/>
                        </a:rPr>
                        <a:t>97</a:t>
                      </a:r>
                      <a:endParaRPr lang="en-US" sz="1800" dirty="0">
                        <a:latin typeface="Carlito"/>
                        <a:cs typeface="Carlito"/>
                      </a:endParaRPr>
                    </a:p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</a:rPr>
                        <a:t>Combating mobile telecommunication device theft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20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267684"/>
                  </a:ext>
                </a:extLst>
              </a:tr>
              <a:tr h="780626"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Carlito"/>
                        </a:rPr>
                        <a:t>98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Carlito"/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Carlito"/>
                        </a:rPr>
                        <a:t>(MOD)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spc="-25" dirty="0">
                          <a:latin typeface="Carlito"/>
                          <a:cs typeface="Carlito"/>
                        </a:rPr>
                        <a:t>98</a:t>
                      </a:r>
                      <a:endParaRPr lang="en-US" sz="1800" dirty="0">
                        <a:latin typeface="Carlito"/>
                        <a:cs typeface="Carlito"/>
                      </a:endParaRPr>
                    </a:p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</a:rPr>
                        <a:t>Enhancing the standardization of Internet of things and smart cities and communities for global development</a:t>
                      </a:r>
                      <a:endParaRPr lang="en-US" sz="1800" dirty="0"/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1800" dirty="0"/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594847"/>
                  </a:ext>
                </a:extLst>
              </a:tr>
              <a:tr h="78062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(ADD)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 New Resolution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spc="-2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Enhancing the Next Generation Engagement In ITU-T Standardization Activities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800" b="1" noProof="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062358"/>
                  </a:ext>
                </a:extLst>
              </a:tr>
              <a:tr h="78062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</a:t>
                      </a:r>
                      <a:r>
                        <a:rPr lang="en-US" sz="18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(ADD)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 Resolution </a:t>
                      </a: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Promoting Standardization Work for Digital Identities and Credentials 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WG3</a:t>
                      </a:r>
                      <a:endParaRPr sz="20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062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</a:t>
                      </a:r>
                      <a:r>
                        <a:rPr lang="en-US" sz="18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(ADD)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 Resolution </a:t>
                      </a:r>
                      <a:br>
                        <a:rPr lang="en-US" sz="1800" b="1" dirty="0">
                          <a:latin typeface="Carlito"/>
                          <a:cs typeface="Carlito"/>
                        </a:rPr>
                      </a:br>
                      <a:r>
                        <a:rPr lang="en-US" sz="1800" dirty="0">
                          <a:latin typeface="Carlito"/>
                          <a:cs typeface="Carlito"/>
                        </a:rPr>
                        <a:t>Promoting and Strengthening Standardization Work for Metaverse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20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172466"/>
                  </a:ext>
                </a:extLst>
              </a:tr>
              <a:tr h="78062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</a:t>
                      </a:r>
                      <a:r>
                        <a:rPr lang="en-US" sz="18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(ADD)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 Resolution </a:t>
                      </a:r>
                      <a:br>
                        <a:rPr lang="en-US" sz="1800" b="1" dirty="0">
                          <a:latin typeface="Carlito"/>
                          <a:cs typeface="Carlito"/>
                        </a:rPr>
                      </a:br>
                      <a:r>
                        <a:rPr lang="en-US" sz="1800" b="0" dirty="0">
                          <a:latin typeface="Carlito"/>
                          <a:cs typeface="Carlito"/>
                        </a:rPr>
                        <a:t>Promoting Use of and Facilitating Migration to Post-Quantum Cryptography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20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500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248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17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Candidate Draft PACPs (1)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57568"/>
              </p:ext>
            </p:extLst>
          </p:nvPr>
        </p:nvGraphicFramePr>
        <p:xfrm>
          <a:off x="609599" y="1422043"/>
          <a:ext cx="10896601" cy="53597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9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8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Candidate Draft PACPs </a:t>
                      </a: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8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6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20</a:t>
                      </a:r>
                      <a:endParaRPr sz="1800" b="1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rlito"/>
                          <a:cs typeface="Carlito"/>
                        </a:rPr>
                        <a:t>(</a:t>
                      </a:r>
                      <a:r>
                        <a:rPr lang="en-US" sz="1800" spc="-10" dirty="0">
                          <a:latin typeface="Carlito"/>
                          <a:cs typeface="Carlito"/>
                        </a:rPr>
                        <a:t>MOD</a:t>
                      </a:r>
                      <a:r>
                        <a:rPr sz="1800" spc="-10" dirty="0">
                          <a:latin typeface="Carlito"/>
                          <a:cs typeface="Carlito"/>
                        </a:rPr>
                        <a:t>)</a:t>
                      </a: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8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sz="1800" b="1" spc="-80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modification</a:t>
                      </a:r>
                      <a:r>
                        <a:rPr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sz="18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Carlito"/>
                          <a:cs typeface="Arial"/>
                        </a:rPr>
                        <a:t>Resolution</a:t>
                      </a:r>
                      <a:r>
                        <a:rPr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50" dirty="0">
                          <a:latin typeface="Carlito"/>
                          <a:cs typeface="Arial"/>
                        </a:rPr>
                        <a:t>20</a:t>
                      </a:r>
                      <a:endParaRPr sz="1800" dirty="0">
                        <a:latin typeface="Carlito"/>
                        <a:cs typeface="Arial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dirty="0">
                          <a:latin typeface="Carlito"/>
                          <a:cs typeface="Arial"/>
                        </a:rPr>
                        <a:t>Procedures for allocation and management of international telecommunication numbering, naming, addressing and identification resources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WG3</a:t>
                      </a: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972805"/>
                  </a:ext>
                </a:extLst>
              </a:tr>
              <a:tr h="6364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29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spc="-10" dirty="0">
                          <a:latin typeface="Carlito"/>
                          <a:cs typeface="Carlito"/>
                        </a:rPr>
                        <a:t>(MOD)</a:t>
                      </a:r>
                      <a:endParaRPr lang="en-US" sz="18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 modification</a:t>
                      </a:r>
                      <a:r>
                        <a:rPr lang="en-US"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Arial"/>
                        </a:rPr>
                        <a:t>Resolution</a:t>
                      </a:r>
                      <a:r>
                        <a:rPr lang="en-US"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50" dirty="0">
                          <a:latin typeface="Carlito"/>
                          <a:cs typeface="Arial"/>
                        </a:rPr>
                        <a:t>29</a:t>
                      </a:r>
                      <a:endParaRPr lang="en-US" sz="1800" dirty="0">
                        <a:latin typeface="Carlito"/>
                        <a:cs typeface="Arial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dirty="0">
                          <a:latin typeface="Carlito"/>
                          <a:cs typeface="Arial"/>
                        </a:rPr>
                        <a:t>Alternative calling procedures on international telecommunication networks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WG3</a:t>
                      </a: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151249"/>
                  </a:ext>
                </a:extLst>
              </a:tr>
              <a:tr h="7596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40</a:t>
                      </a:r>
                      <a:endParaRPr sz="1800" b="1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rlito"/>
                          <a:cs typeface="Carlito"/>
                        </a:rPr>
                        <a:t>(</a:t>
                      </a:r>
                      <a:r>
                        <a:rPr lang="en-US" sz="1800" spc="-10" dirty="0">
                          <a:latin typeface="Carlito"/>
                          <a:cs typeface="Carlito"/>
                        </a:rPr>
                        <a:t>MOD</a:t>
                      </a:r>
                      <a:r>
                        <a:rPr sz="1800" spc="-10" dirty="0">
                          <a:latin typeface="Carlito"/>
                          <a:cs typeface="Carlito"/>
                        </a:rPr>
                        <a:t>)</a:t>
                      </a: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8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sz="1800" b="1" spc="-80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modification</a:t>
                      </a:r>
                      <a:r>
                        <a:rPr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sz="18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Carlito"/>
                          <a:cs typeface="Arial"/>
                        </a:rPr>
                        <a:t>Resolution</a:t>
                      </a:r>
                      <a:r>
                        <a:rPr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spc="-50" dirty="0">
                          <a:latin typeface="Carlito"/>
                          <a:cs typeface="Arial"/>
                        </a:rPr>
                        <a:t>40</a:t>
                      </a:r>
                      <a:endParaRPr sz="1800" dirty="0">
                        <a:latin typeface="Carlito"/>
                        <a:cs typeface="Arial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spc="-10" dirty="0">
                          <a:latin typeface="Carlito"/>
                          <a:cs typeface="Arial"/>
                        </a:rPr>
                        <a:t>Regulatory aspects of the work of the ITU Telecommunication Standardization Sector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WG1</a:t>
                      </a: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1379050"/>
                  </a:ext>
                </a:extLst>
              </a:tr>
              <a:tr h="102448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77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(MOD)</a:t>
                      </a: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spc="-25" dirty="0">
                          <a:latin typeface="Carlito"/>
                          <a:cs typeface="Carlito"/>
                        </a:rPr>
                        <a:t>77</a:t>
                      </a:r>
                      <a:endParaRPr lang="en-US" sz="18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Enhancing the standardization work in the ITU Telecommunication Standardization Sector for software-defined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1800" dirty="0"/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199679"/>
                  </a:ext>
                </a:extLst>
              </a:tr>
              <a:tr h="102448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79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(MOD)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spc="-25" dirty="0">
                          <a:latin typeface="Carlito"/>
                          <a:cs typeface="Carlito"/>
                        </a:rPr>
                        <a:t>79</a:t>
                      </a:r>
                      <a:endParaRPr lang="en-US" sz="18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The role of telecommunications/information and communication technologies in handling and controlling e-waste from telecommunication and information technology equipment and methods of treating it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>
                        <a:lnSpc>
                          <a:spcPct val="100000"/>
                        </a:lnSpc>
                        <a:spcBef>
                          <a:spcPts val="27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WG3</a:t>
                      </a:r>
                      <a:endParaRPr lang="en-US" sz="1800" dirty="0"/>
                    </a:p>
                  </a:txBody>
                  <a:tcPr marL="0" marR="0" marT="342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178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510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18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Candidate Draft PACPs (2)</a:t>
            </a:r>
            <a:endParaRPr spc="-440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437653"/>
              </p:ext>
            </p:extLst>
          </p:nvPr>
        </p:nvGraphicFramePr>
        <p:xfrm>
          <a:off x="533399" y="1447800"/>
          <a:ext cx="10896601" cy="51706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0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1869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8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Candidate Draft PACPs </a:t>
                      </a: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en-US"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WG Allocation </a:t>
                      </a:r>
                      <a:endParaRPr sz="1800" b="1" spc="-35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346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84 </a:t>
                      </a:r>
                      <a:br>
                        <a:rPr lang="en-US" sz="1800" dirty="0">
                          <a:latin typeface="Carlito"/>
                          <a:cs typeface="Carlito"/>
                        </a:rPr>
                      </a:br>
                      <a:r>
                        <a:rPr lang="en-US" sz="1800" dirty="0">
                          <a:latin typeface="Carlito"/>
                          <a:cs typeface="Carlito"/>
                        </a:rPr>
                        <a:t>(MOD)</a:t>
                      </a: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modification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Carlito"/>
                        </a:rPr>
                        <a:t>Resolution</a:t>
                      </a:r>
                      <a:r>
                        <a:rPr lang="en-US" sz="18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lang="en-US" sz="1800" b="1" spc="-25" dirty="0">
                          <a:latin typeface="Carlito"/>
                          <a:cs typeface="Carlito"/>
                        </a:rPr>
                        <a:t>84</a:t>
                      </a:r>
                      <a:endParaRPr lang="en-US" sz="1800" dirty="0">
                        <a:latin typeface="Carlito"/>
                        <a:cs typeface="Carlito"/>
                      </a:endParaRPr>
                    </a:p>
                    <a:p>
                      <a:pPr marL="27305" marR="61976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Studies concerning the protection of users of telecommunication/information and communication technology services</a:t>
                      </a:r>
                    </a:p>
                  </a:txBody>
                  <a:tcPr marL="0" marR="0" marT="190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 defTabSz="914400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18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484015"/>
                  </a:ext>
                </a:extLst>
              </a:tr>
              <a:tr h="1215814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92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(MOD)</a:t>
                      </a: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 modification</a:t>
                      </a:r>
                      <a:r>
                        <a:rPr lang="en-US"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Arial"/>
                        </a:rPr>
                        <a:t>Resolution 92</a:t>
                      </a:r>
                    </a:p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Carlito"/>
                          <a:cs typeface="Arial"/>
                        </a:rPr>
                        <a:t>Enhancing the standardization activities in the ITU Telecommunication Standardization Sector related to non-radio aspects of international mobile telecommunications</a:t>
                      </a: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WG3</a:t>
                      </a: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039264"/>
                  </a:ext>
                </a:extLst>
              </a:tr>
              <a:tr h="90346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99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(MOD)</a:t>
                      </a: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Arial"/>
                        </a:rPr>
                        <a:t>Proposed</a:t>
                      </a:r>
                      <a:r>
                        <a:rPr lang="en-US" sz="1800" b="1" spc="-80" dirty="0">
                          <a:latin typeface="Carlito"/>
                          <a:cs typeface="Arial"/>
                        </a:rPr>
                        <a:t> modification</a:t>
                      </a:r>
                      <a:r>
                        <a:rPr lang="en-US" sz="1800" b="1" spc="-55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Arial"/>
                        </a:rPr>
                        <a:t>to</a:t>
                      </a:r>
                      <a:r>
                        <a:rPr lang="en-US" sz="1800" b="1" spc="-70" dirty="0">
                          <a:latin typeface="Carlito"/>
                          <a:cs typeface="Arial"/>
                        </a:rPr>
                        <a:t> </a:t>
                      </a:r>
                      <a:r>
                        <a:rPr lang="en-US" sz="1800" b="1" dirty="0">
                          <a:latin typeface="Carlito"/>
                          <a:cs typeface="Arial"/>
                        </a:rPr>
                        <a:t>Resolution 99</a:t>
                      </a:r>
                      <a:endParaRPr lang="en-US" sz="1800" dirty="0">
                        <a:latin typeface="Carlito"/>
                        <a:cs typeface="Arial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dirty="0">
                          <a:latin typeface="Carlito"/>
                          <a:cs typeface="Arial"/>
                        </a:rPr>
                        <a:t>Consideration of organizational reform of the ITU Telecommunication Standardization Sector study groups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rlito"/>
                          <a:ea typeface="+mn-ea"/>
                          <a:cs typeface="Arial"/>
                        </a:rPr>
                        <a:t>WG2</a:t>
                      </a: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922305"/>
                  </a:ext>
                </a:extLst>
              </a:tr>
              <a:tr h="73258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</a:t>
                      </a:r>
                      <a:r>
                        <a:rPr lang="en-US" sz="18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(ADD)</a:t>
                      </a: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 Resolution</a:t>
                      </a: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dirty="0">
                          <a:latin typeface="Carlito"/>
                          <a:cs typeface="Arial"/>
                        </a:rPr>
                        <a:t>Enhancing the Standardization Activities on Sustainable Digital Transformation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1800" dirty="0"/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220534"/>
                  </a:ext>
                </a:extLst>
              </a:tr>
              <a:tr h="90346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</a:t>
                      </a:r>
                      <a:r>
                        <a:rPr lang="en-US" sz="1800" dirty="0">
                          <a:latin typeface="Carlito"/>
                          <a:cs typeface="Carlito"/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1800" dirty="0">
                          <a:latin typeface="Carlito"/>
                          <a:cs typeface="Carlito"/>
                        </a:rPr>
                        <a:t>(ADD)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endParaRPr sz="18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rlito"/>
                          <a:cs typeface="Carlito"/>
                        </a:rPr>
                        <a:t>New Resolution</a:t>
                      </a: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lang="en-US" sz="1800" dirty="0">
                          <a:latin typeface="Carlito"/>
                          <a:cs typeface="Arial"/>
                        </a:rPr>
                        <a:t>Standardization activities of the ITU Telecommunication Standardization Sector to ensure AI safety and trustworthiness in telecommunications/ICTs</a:t>
                      </a:r>
                      <a:endParaRPr sz="1800" dirty="0">
                        <a:latin typeface="Carlito"/>
                        <a:cs typeface="Arial"/>
                      </a:endParaRPr>
                    </a:p>
                  </a:txBody>
                  <a:tcPr marL="0" marR="0" marT="184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lang="en-US" sz="1800" dirty="0"/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800" b="1" dirty="0">
                        <a:solidFill>
                          <a:schemeClr val="tx1"/>
                        </a:solidFill>
                        <a:latin typeface="Carlito"/>
                        <a:ea typeface="+mn-ea"/>
                        <a:cs typeface="Arial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199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854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614"/>
              </a:lnSpc>
            </a:pPr>
            <a:r>
              <a:rPr lang="en-US" spc="-25" dirty="0"/>
              <a:t>19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0712" y="41275"/>
            <a:ext cx="10131795" cy="1120820"/>
          </a:xfrm>
          <a:prstGeom prst="rect">
            <a:avLst/>
          </a:prstGeom>
        </p:spPr>
        <p:txBody>
          <a:bodyPr vert="horz" wrap="square" lIns="0" tIns="561340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lang="en-US" spc="-50" dirty="0"/>
              <a:t>List of Reports of Adhoc Groups </a:t>
            </a:r>
            <a:endParaRPr spc="-440" dirty="0"/>
          </a:p>
        </p:txBody>
      </p:sp>
      <p:graphicFrame>
        <p:nvGraphicFramePr>
          <p:cNvPr id="10" name="object 6">
            <a:extLst>
              <a:ext uri="{FF2B5EF4-FFF2-40B4-BE49-F238E27FC236}">
                <a16:creationId xmlns:a16="http://schemas.microsoft.com/office/drawing/2014/main" id="{A3CBCFF5-1BFD-4A78-82F0-2FE4715DA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33163"/>
              </p:ext>
            </p:extLst>
          </p:nvPr>
        </p:nvGraphicFramePr>
        <p:xfrm>
          <a:off x="797858" y="1765599"/>
          <a:ext cx="10596283" cy="2977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9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08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220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Res.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No.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spc="-95" dirty="0">
                          <a:solidFill>
                            <a:srgbClr val="FFFFFF"/>
                          </a:solidFill>
                          <a:latin typeface="Arial"/>
                          <a:ea typeface="+mn-ea"/>
                          <a:cs typeface="Arial"/>
                        </a:rPr>
                        <a:t>Candidate Draft PACPs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>
                        <a:lnSpc>
                          <a:spcPct val="100000"/>
                        </a:lnSpc>
                        <a:spcBef>
                          <a:spcPts val="320"/>
                        </a:spcBef>
                        <a:buNone/>
                      </a:pPr>
                      <a:r>
                        <a:rPr lang="en-US" sz="1800" b="1" i="0" u="none" strike="noStrike" spc="-20" noProof="0" dirty="0">
                          <a:solidFill>
                            <a:srgbClr val="FFFFFF"/>
                          </a:solidFill>
                          <a:latin typeface="Arial"/>
                        </a:rPr>
                        <a:t>WG Allocation </a:t>
                      </a:r>
                      <a:endParaRPr sz="1800" b="1" spc="-20" dirty="0">
                        <a:solidFill>
                          <a:srgbClr val="FFFF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406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9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6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000" b="1" spc="-50" dirty="0">
                          <a:latin typeface="Carlito"/>
                          <a:cs typeface="Carlito"/>
                        </a:rPr>
                        <a:t>New</a:t>
                      </a:r>
                      <a:endParaRPr sz="20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spc="-10" dirty="0">
                          <a:latin typeface="Carlito"/>
                          <a:cs typeface="Carlito"/>
                        </a:rPr>
                        <a:t>(</a:t>
                      </a:r>
                      <a:r>
                        <a:rPr lang="en-US" sz="2000" spc="-10" dirty="0">
                          <a:latin typeface="Carlito"/>
                          <a:cs typeface="Carlito"/>
                        </a:rPr>
                        <a:t>ADD</a:t>
                      </a:r>
                      <a:r>
                        <a:rPr sz="2000" spc="-10" dirty="0">
                          <a:latin typeface="Carlito"/>
                          <a:cs typeface="Carlito"/>
                        </a:rPr>
                        <a:t>)</a:t>
                      </a:r>
                      <a:endParaRPr sz="20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arlito"/>
                          <a:cs typeface="Carlito"/>
                        </a:rPr>
                        <a:t>New Resolution</a:t>
                      </a:r>
                    </a:p>
                    <a:p>
                      <a:pPr algn="l" rtl="0" fontAlgn="base"/>
                      <a:r>
                        <a:rPr lang="en-US" sz="20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</a:rPr>
                        <a:t>Artificial Intelligence (AI)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20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20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66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000" b="1" spc="-50" dirty="0">
                          <a:latin typeface="Carlito"/>
                          <a:cs typeface="Carlito"/>
                        </a:rPr>
                        <a:t>New</a:t>
                      </a:r>
                      <a:endParaRPr sz="20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spc="-10" dirty="0">
                          <a:latin typeface="Carlito"/>
                          <a:cs typeface="Carlito"/>
                        </a:rPr>
                        <a:t>(</a:t>
                      </a:r>
                      <a:r>
                        <a:rPr lang="en-US" sz="2000" spc="-10" dirty="0">
                          <a:latin typeface="Carlito"/>
                          <a:cs typeface="Carlito"/>
                        </a:rPr>
                        <a:t>ADD</a:t>
                      </a:r>
                      <a:r>
                        <a:rPr sz="2000" spc="-10" dirty="0">
                          <a:latin typeface="Carlito"/>
                          <a:cs typeface="Carlito"/>
                        </a:rPr>
                        <a:t>)</a:t>
                      </a:r>
                      <a:endParaRPr sz="20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arlito"/>
                          <a:cs typeface="Carlito"/>
                        </a:rPr>
                        <a:t>New Resolution</a:t>
                      </a:r>
                    </a:p>
                    <a:p>
                      <a:pPr algn="l" rtl="0" fontAlgn="base"/>
                      <a:r>
                        <a:rPr lang="en-US" sz="20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</a:rPr>
                        <a:t>Critical Infrastructure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2000" b="1" i="0" u="none" strike="noStrike" noProof="0" dirty="0">
                          <a:solidFill>
                            <a:srgbClr val="000000"/>
                          </a:solidFill>
                        </a:rPr>
                        <a:t>WG3</a:t>
                      </a:r>
                      <a:endParaRPr sz="2000" dirty="0"/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42758"/>
                  </a:ext>
                </a:extLst>
              </a:tr>
              <a:tr h="789472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lang="en-US" sz="2000" b="1" spc="-25" dirty="0">
                          <a:latin typeface="Carlito"/>
                          <a:cs typeface="Carlito"/>
                        </a:rPr>
                        <a:t>New</a:t>
                      </a:r>
                      <a:endParaRPr lang="en-US" sz="20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US" sz="2000" spc="-10" dirty="0">
                          <a:latin typeface="Carlito"/>
                          <a:cs typeface="Carlito"/>
                        </a:rPr>
                        <a:t>(ADD)</a:t>
                      </a:r>
                      <a:endParaRPr lang="en-US" sz="2000" dirty="0">
                        <a:latin typeface="Carlito"/>
                        <a:cs typeface="Carlito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endParaRPr sz="2000" dirty="0">
                        <a:latin typeface="Carlito"/>
                        <a:cs typeface="Carlito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arlito"/>
                          <a:cs typeface="Carlito"/>
                        </a:rPr>
                        <a:t>New Resolution</a:t>
                      </a:r>
                    </a:p>
                    <a:p>
                      <a:pPr algn="l" rtl="0" fontAlgn="base"/>
                      <a:r>
                        <a:rPr lang="en-US" sz="2000" dirty="0">
                          <a:solidFill>
                            <a:schemeClr val="tx1"/>
                          </a:solidFill>
                          <a:latin typeface="Carlito"/>
                          <a:ea typeface="+mn-ea"/>
                        </a:rPr>
                        <a:t>Intelligent Transport Systems (ITS)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marL="635" lvl="0" algn="ctr">
                        <a:lnSpc>
                          <a:spcPct val="100000"/>
                        </a:lnSpc>
                        <a:spcBef>
                          <a:spcPts val="265"/>
                        </a:spcBef>
                        <a:buNone/>
                      </a:pP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WG3</a:t>
                      </a:r>
                      <a:endParaRPr sz="2000" b="1" i="0" u="none" strike="noStrike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336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704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0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003" y="1689366"/>
            <a:ext cx="178308" cy="17830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240" y="2133307"/>
            <a:ext cx="152400" cy="16002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830693" y="2065744"/>
            <a:ext cx="5338445" cy="1255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spc="-45" dirty="0">
                <a:solidFill>
                  <a:srgbClr val="001F5F"/>
                </a:solidFill>
                <a:latin typeface="Arial"/>
                <a:cs typeface="Arial"/>
              </a:rPr>
              <a:t>ITU-</a:t>
            </a:r>
            <a:r>
              <a:rPr sz="1800" spc="-165" dirty="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18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Methods</a:t>
            </a:r>
            <a:endParaRPr sz="180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1625"/>
              </a:spcBef>
            </a:pPr>
            <a:r>
              <a:rPr sz="1800" spc="-45" dirty="0">
                <a:solidFill>
                  <a:srgbClr val="001F5F"/>
                </a:solidFill>
                <a:latin typeface="Arial"/>
                <a:cs typeface="Arial"/>
              </a:rPr>
              <a:t>ITU-</a:t>
            </a:r>
            <a:r>
              <a:rPr sz="1800" spc="-165" dirty="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sz="1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Work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Organization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75"/>
              </a:spcBef>
            </a:pP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Regulatory/Policy</a:t>
            </a:r>
            <a:r>
              <a:rPr sz="1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180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Standardization</a:t>
            </a: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40" dirty="0">
                <a:solidFill>
                  <a:srgbClr val="001F5F"/>
                </a:solidFill>
                <a:latin typeface="Arial"/>
                <a:cs typeface="Arial"/>
              </a:rPr>
              <a:t>Related</a:t>
            </a:r>
            <a:r>
              <a:rPr sz="180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35" dirty="0">
                <a:solidFill>
                  <a:srgbClr val="001F5F"/>
                </a:solidFill>
                <a:latin typeface="Arial"/>
                <a:cs typeface="Arial"/>
              </a:rPr>
              <a:t>Issues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83173" y="589622"/>
            <a:ext cx="8155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APT</a:t>
            </a:r>
            <a:r>
              <a:rPr spc="-155" dirty="0"/>
              <a:t> </a:t>
            </a:r>
            <a:r>
              <a:rPr spc="-130" dirty="0"/>
              <a:t>Preparatory</a:t>
            </a:r>
            <a:r>
              <a:rPr spc="-95" dirty="0"/>
              <a:t> </a:t>
            </a:r>
            <a:r>
              <a:rPr spc="-45" dirty="0"/>
              <a:t>Group</a:t>
            </a:r>
            <a:r>
              <a:rPr spc="-130" dirty="0"/>
              <a:t> </a:t>
            </a:r>
            <a:r>
              <a:rPr spc="-160" dirty="0"/>
              <a:t>for</a:t>
            </a:r>
            <a:r>
              <a:rPr spc="-110" dirty="0"/>
              <a:t> </a:t>
            </a:r>
            <a:r>
              <a:rPr dirty="0"/>
              <a:t>WTSA</a:t>
            </a:r>
            <a:r>
              <a:rPr spc="-130" dirty="0"/>
              <a:t> </a:t>
            </a:r>
            <a:r>
              <a:rPr dirty="0"/>
              <a:t>2024</a:t>
            </a:r>
            <a:r>
              <a:rPr spc="-155" dirty="0"/>
              <a:t> </a:t>
            </a:r>
            <a:r>
              <a:rPr spc="-100" dirty="0"/>
              <a:t>(2)</a:t>
            </a: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240" y="2614117"/>
            <a:ext cx="152400" cy="16002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240" y="3088690"/>
            <a:ext cx="152400" cy="16002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09203" y="1419260"/>
            <a:ext cx="2962910" cy="1901825"/>
          </a:xfrm>
          <a:prstGeom prst="rect">
            <a:avLst/>
          </a:prstGeom>
        </p:spPr>
        <p:txBody>
          <a:bodyPr vert="horz" wrap="square" lIns="0" tIns="1924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Structure</a:t>
            </a:r>
            <a:endParaRPr sz="2000">
              <a:latin typeface="Arial"/>
              <a:cs typeface="Arial"/>
            </a:endParaRPr>
          </a:p>
          <a:p>
            <a:pPr marL="410845">
              <a:lnSpc>
                <a:spcPct val="100000"/>
              </a:lnSpc>
              <a:spcBef>
                <a:spcPts val="1275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Group</a:t>
            </a:r>
            <a:r>
              <a:rPr sz="1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1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70" dirty="0">
                <a:solidFill>
                  <a:srgbClr val="001F5F"/>
                </a:solidFill>
                <a:latin typeface="Arial"/>
                <a:cs typeface="Arial"/>
              </a:rPr>
              <a:t>(WG1)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0" dirty="0">
                <a:solidFill>
                  <a:srgbClr val="001F5F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410845" marR="5080">
              <a:lnSpc>
                <a:spcPct val="173000"/>
              </a:lnSpc>
              <a:spcBef>
                <a:spcPts val="5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Group</a:t>
            </a:r>
            <a:r>
              <a:rPr sz="1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2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70" dirty="0">
                <a:solidFill>
                  <a:srgbClr val="001F5F"/>
                </a:solidFill>
                <a:latin typeface="Arial"/>
                <a:cs typeface="Arial"/>
              </a:rPr>
              <a:t>(WG2)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0" dirty="0">
                <a:solidFill>
                  <a:srgbClr val="001F5F"/>
                </a:solidFill>
                <a:latin typeface="Arial"/>
                <a:cs typeface="Arial"/>
              </a:rPr>
              <a:t>: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Group</a:t>
            </a:r>
            <a:r>
              <a:rPr sz="18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3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70" dirty="0">
                <a:solidFill>
                  <a:srgbClr val="001F5F"/>
                </a:solidFill>
                <a:latin typeface="Arial"/>
                <a:cs typeface="Arial"/>
              </a:rPr>
              <a:t>(WG3)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0" dirty="0">
                <a:solidFill>
                  <a:srgbClr val="001F5F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006" y="3692283"/>
            <a:ext cx="178305" cy="178295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09203" y="3601859"/>
            <a:ext cx="15830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Office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001F5F"/>
                </a:solidFill>
                <a:latin typeface="Arial"/>
                <a:cs typeface="Arial"/>
              </a:rPr>
              <a:t>Bearers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692966" y="6427852"/>
            <a:ext cx="12827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14"/>
              </a:lnSpc>
            </a:pPr>
            <a:r>
              <a:rPr sz="1600" spc="-50" dirty="0">
                <a:solidFill>
                  <a:srgbClr val="A6A6A6"/>
                </a:solidFill>
                <a:latin typeface="Carlito"/>
                <a:cs typeface="Carlito"/>
              </a:rPr>
              <a:t>2</a:t>
            </a:r>
            <a:endParaRPr sz="1600">
              <a:latin typeface="Carlito"/>
              <a:cs typeface="Carlito"/>
            </a:endParaRPr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989167"/>
              </p:ext>
            </p:extLst>
          </p:nvPr>
        </p:nvGraphicFramePr>
        <p:xfrm>
          <a:off x="679447" y="4092968"/>
          <a:ext cx="10797539" cy="25736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9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5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spc="-10" dirty="0">
                          <a:latin typeface="Arial"/>
                          <a:cs typeface="Arial"/>
                        </a:rPr>
                        <a:t>Plenary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6EDE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spc="-35" dirty="0">
                          <a:latin typeface="Arial"/>
                          <a:cs typeface="Arial"/>
                        </a:rPr>
                        <a:t>Chair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8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>
                          <a:latin typeface="Arial"/>
                          <a:cs typeface="Arial"/>
                        </a:rPr>
                        <a:t>Dr.</a:t>
                      </a:r>
                      <a:r>
                        <a:rPr sz="18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Hyoung</a:t>
                      </a:r>
                      <a:r>
                        <a:rPr sz="18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60" dirty="0">
                          <a:latin typeface="Arial"/>
                          <a:cs typeface="Arial"/>
                        </a:rPr>
                        <a:t>Jun</a:t>
                      </a:r>
                      <a:r>
                        <a:rPr sz="18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Kim</a:t>
                      </a:r>
                      <a:r>
                        <a:rPr sz="18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(ROK),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Vice-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Chair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Dr.</a:t>
                      </a:r>
                      <a:r>
                        <a:rPr sz="18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Hideyuki</a:t>
                      </a:r>
                      <a:r>
                        <a:rPr sz="18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Iwata</a:t>
                      </a:r>
                      <a:r>
                        <a:rPr sz="18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6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(Japan),</a:t>
                      </a:r>
                      <a:r>
                        <a:rPr sz="1600" spc="6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M</a:t>
                      </a:r>
                      <a:r>
                        <a:rPr lang="en-US" sz="1800" b="1" dirty="0">
                          <a:latin typeface="Arial"/>
                          <a:cs typeface="Arial"/>
                        </a:rPr>
                        <a:t>s. Tripti Saxena</a:t>
                      </a:r>
                      <a:r>
                        <a:rPr sz="18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(India),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1369695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Mr.</a:t>
                      </a:r>
                      <a:r>
                        <a:rPr sz="18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Xu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Heyuan</a:t>
                      </a:r>
                      <a:r>
                        <a:rPr sz="18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(PR</a:t>
                      </a:r>
                      <a:r>
                        <a:rPr sz="1600" spc="2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4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China),</a:t>
                      </a:r>
                      <a:r>
                        <a:rPr sz="1600" spc="4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Mr.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35" dirty="0">
                          <a:latin typeface="Arial"/>
                          <a:cs typeface="Arial"/>
                        </a:rPr>
                        <a:t>Behzad</a:t>
                      </a:r>
                      <a:r>
                        <a:rPr sz="1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Ahmadi</a:t>
                      </a:r>
                      <a:r>
                        <a:rPr sz="18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3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(Islamic</a:t>
                      </a:r>
                      <a:r>
                        <a:rPr sz="1600" spc="-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Republic</a:t>
                      </a:r>
                      <a:r>
                        <a:rPr sz="1600" spc="-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600" spc="-3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Iran)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6E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659">
                <a:tc>
                  <a:txBody>
                    <a:bodyPr/>
                    <a:lstStyle/>
                    <a:p>
                      <a:pPr marL="33845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600" spc="-25" dirty="0">
                          <a:latin typeface="Arial"/>
                          <a:cs typeface="Arial"/>
                        </a:rPr>
                        <a:t>WGs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600" spc="-25" dirty="0">
                          <a:latin typeface="Arial"/>
                          <a:cs typeface="Arial"/>
                        </a:rPr>
                        <a:t>WG1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600" spc="-25" dirty="0">
                          <a:latin typeface="Arial"/>
                          <a:cs typeface="Arial"/>
                        </a:rPr>
                        <a:t>WG2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600" spc="-25" dirty="0">
                          <a:latin typeface="Arial"/>
                          <a:cs typeface="Arial"/>
                        </a:rPr>
                        <a:t>WG3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05">
                <a:tc>
                  <a:txBody>
                    <a:bodyPr/>
                    <a:lstStyle/>
                    <a:p>
                      <a:pPr marL="31369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Chair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Mr.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Hiroshi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Yamamoto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(Japan)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600" b="1" spc="-20" dirty="0">
                          <a:latin typeface="Arial"/>
                          <a:cs typeface="Arial"/>
                        </a:rPr>
                        <a:t>Dr.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40" dirty="0">
                          <a:latin typeface="Arial"/>
                          <a:cs typeface="Arial"/>
                        </a:rPr>
                        <a:t>Kangchan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70" dirty="0">
                          <a:latin typeface="Arial"/>
                          <a:cs typeface="Arial"/>
                        </a:rPr>
                        <a:t>Lee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(ROK)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Mr.</a:t>
                      </a:r>
                      <a:r>
                        <a:rPr sz="18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0" dirty="0">
                          <a:latin typeface="Arial"/>
                          <a:cs typeface="Arial"/>
                        </a:rPr>
                        <a:t>Li</a:t>
                      </a:r>
                      <a:r>
                        <a:rPr sz="18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Cheng</a:t>
                      </a:r>
                      <a:r>
                        <a:rPr sz="1800" b="1" spc="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(PR</a:t>
                      </a:r>
                      <a:r>
                        <a:rPr sz="1600" spc="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China)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 marL="269875" marR="262890" indent="4699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Vice- </a:t>
                      </a:r>
                      <a:r>
                        <a:rPr sz="1600" spc="-60" dirty="0">
                          <a:latin typeface="Arial"/>
                          <a:cs typeface="Arial"/>
                        </a:rPr>
                        <a:t>Chairs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tc>
                  <a:txBody>
                    <a:bodyPr/>
                    <a:lstStyle/>
                    <a:p>
                      <a:pPr marL="915669" marR="854075" indent="-56515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600" spc="-13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ROK</a:t>
                      </a:r>
                      <a:r>
                        <a:rPr sz="1600" spc="-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7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-4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9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PR</a:t>
                      </a:r>
                      <a:r>
                        <a:rPr sz="1600" spc="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3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China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16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India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7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Malaysia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tc>
                  <a:txBody>
                    <a:bodyPr/>
                    <a:lstStyle/>
                    <a:p>
                      <a:pPr marL="704215" marR="699135" indent="27686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600" spc="-7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Japan</a:t>
                      </a:r>
                      <a:r>
                        <a:rPr sz="1600" spc="-3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7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India</a:t>
                      </a:r>
                      <a:r>
                        <a:rPr sz="1600" spc="-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5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9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PR</a:t>
                      </a:r>
                      <a:r>
                        <a:rPr sz="1600" spc="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3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China</a:t>
                      </a:r>
                      <a:r>
                        <a:rPr sz="1600" spc="-5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7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-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Viet</a:t>
                      </a:r>
                      <a:r>
                        <a:rPr sz="1600" spc="-2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Nam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tc>
                  <a:txBody>
                    <a:bodyPr/>
                    <a:lstStyle/>
                    <a:p>
                      <a:pPr marL="883919" marR="878205" indent="121285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600" spc="-7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Japan</a:t>
                      </a:r>
                      <a:r>
                        <a:rPr sz="1600" spc="-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7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-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3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ROK</a:t>
                      </a:r>
                      <a:r>
                        <a:rPr sz="1600" spc="-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2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16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India</a:t>
                      </a:r>
                      <a:r>
                        <a:rPr sz="1600" spc="-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7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600" spc="-1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Viet</a:t>
                      </a:r>
                      <a:r>
                        <a:rPr sz="1600" spc="-30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25" dirty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Nam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C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6039" rIns="0" bIns="0" rtlCol="0">
            <a:spAutoFit/>
          </a:bodyPr>
          <a:lstStyle/>
          <a:p>
            <a:pPr marL="284480" marR="5080">
              <a:lnSpc>
                <a:spcPct val="100000"/>
              </a:lnSpc>
              <a:spcBef>
                <a:spcPts val="100"/>
              </a:spcBef>
            </a:pPr>
            <a:r>
              <a:rPr spc="-175" dirty="0"/>
              <a:t>Expected</a:t>
            </a:r>
            <a:r>
              <a:rPr spc="-90" dirty="0"/>
              <a:t> </a:t>
            </a:r>
            <a:r>
              <a:rPr spc="-50" dirty="0"/>
              <a:t>Outcomes</a:t>
            </a:r>
            <a:r>
              <a:rPr spc="-80" dirty="0"/>
              <a:t> </a:t>
            </a:r>
            <a:r>
              <a:rPr spc="-190" dirty="0"/>
              <a:t>of</a:t>
            </a:r>
            <a:r>
              <a:rPr spc="-95" dirty="0"/>
              <a:t> </a:t>
            </a:r>
            <a:r>
              <a:rPr spc="-10" dirty="0"/>
              <a:t>APT</a:t>
            </a:r>
            <a:r>
              <a:rPr spc="-90" dirty="0"/>
              <a:t> </a:t>
            </a:r>
            <a:r>
              <a:rPr dirty="0"/>
              <a:t>WTSA24-</a:t>
            </a:r>
            <a:r>
              <a:rPr lang="en-US" spc="-390" dirty="0">
                <a:latin typeface="Verdana"/>
              </a:rPr>
              <a:t>5</a:t>
            </a:r>
            <a:r>
              <a:rPr spc="-300" dirty="0">
                <a:latin typeface="Verdana"/>
                <a:cs typeface="Verdana"/>
              </a:rPr>
              <a:t> </a:t>
            </a:r>
            <a:r>
              <a:rPr spc="-25" dirty="0"/>
              <a:t>and </a:t>
            </a:r>
            <a:r>
              <a:rPr spc="-40" dirty="0"/>
              <a:t>Considerations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873" y="1781111"/>
            <a:ext cx="178308" cy="17830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873" y="2360231"/>
            <a:ext cx="178308" cy="17830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873" y="2906331"/>
            <a:ext cx="178308" cy="17830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990600" y="1583496"/>
            <a:ext cx="11887200" cy="4360104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marR="1970405">
              <a:lnSpc>
                <a:spcPct val="180200"/>
              </a:lnSpc>
            </a:pPr>
            <a:r>
              <a:rPr lang="en-US" sz="2000" spc="-135" dirty="0">
                <a:solidFill>
                  <a:srgbClr val="001F5F"/>
                </a:solidFill>
                <a:latin typeface="Verdana"/>
                <a:cs typeface="Verdana"/>
              </a:rPr>
              <a:t>To finalize the development of PACPs</a:t>
            </a:r>
          </a:p>
          <a:p>
            <a:pPr marL="12700" marR="1970405">
              <a:lnSpc>
                <a:spcPct val="180200"/>
              </a:lnSpc>
            </a:pPr>
            <a:r>
              <a:rPr sz="2000" spc="-17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nominate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65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focal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points</a:t>
            </a:r>
            <a:r>
              <a:rPr lang="en-GB" sz="20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br>
              <a:rPr lang="en-GB" sz="2000" spc="-10" dirty="0">
                <a:latin typeface="Arial"/>
                <a:cs typeface="Arial"/>
              </a:rPr>
            </a:br>
            <a:r>
              <a:rPr lang="en-US" sz="2000" spc="-135" dirty="0">
                <a:solidFill>
                  <a:srgbClr val="001F5F"/>
                </a:solidFill>
                <a:latin typeface="Verdana"/>
                <a:cs typeface="Verdana"/>
              </a:rPr>
              <a:t>To review the outcomes of the preparatory process of other regional organizations</a:t>
            </a:r>
          </a:p>
          <a:p>
            <a:pPr marL="12700" marR="1970405">
              <a:lnSpc>
                <a:spcPct val="180200"/>
              </a:lnSpc>
            </a:pPr>
            <a:r>
              <a:rPr lang="en-US" sz="2000" spc="-135" dirty="0">
                <a:solidFill>
                  <a:srgbClr val="001F5F"/>
                </a:solidFill>
                <a:latin typeface="Verdana"/>
                <a:cs typeface="Verdana"/>
              </a:rPr>
              <a:t>To review the proposals to WTSA-24 by other regions and develop possible APT Positions, as appropriate</a:t>
            </a:r>
          </a:p>
          <a:p>
            <a:pPr marL="12700" marR="1970405">
              <a:lnSpc>
                <a:spcPct val="180200"/>
              </a:lnSpc>
            </a:pPr>
            <a:r>
              <a:rPr lang="en-US" sz="2000" spc="-135" dirty="0">
                <a:solidFill>
                  <a:srgbClr val="001F5F"/>
                </a:solidFill>
                <a:latin typeface="Verdana"/>
                <a:cs typeface="Verdana"/>
              </a:rPr>
              <a:t>To develop necessary procedures and APT coordination arrangements during WTSA-24.</a:t>
            </a:r>
          </a:p>
          <a:p>
            <a:pPr marL="12700" marR="1970405">
              <a:lnSpc>
                <a:spcPct val="180200"/>
              </a:lnSpc>
            </a:pPr>
            <a:endParaRPr lang="en-US" sz="2000" spc="-13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12700" marR="1970405">
              <a:lnSpc>
                <a:spcPct val="180200"/>
              </a:lnSpc>
            </a:pPr>
            <a:endParaRPr sz="2000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692966" y="6427851"/>
            <a:ext cx="231140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14"/>
              </a:lnSpc>
            </a:pPr>
            <a:r>
              <a:rPr lang="en-US" sz="1600" spc="-25" dirty="0">
                <a:solidFill>
                  <a:srgbClr val="A6A6A6"/>
                </a:solidFill>
                <a:latin typeface="Noto Sans Mono CJK HK"/>
                <a:cs typeface="Noto Sans Mono CJK HK"/>
              </a:rPr>
              <a:t>20</a:t>
            </a:r>
            <a:endParaRPr sz="1600" dirty="0">
              <a:latin typeface="Noto Sans Mono CJK HK"/>
              <a:cs typeface="Noto Sans Mono CJK HK"/>
            </a:endParaRPr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id="{6054B596-D65A-782D-3114-C2366F6B071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5800" y="3497072"/>
            <a:ext cx="178308" cy="178308"/>
          </a:xfrm>
          <a:prstGeom prst="rect">
            <a:avLst/>
          </a:prstGeom>
        </p:spPr>
      </p:pic>
      <p:pic>
        <p:nvPicPr>
          <p:cNvPr id="11" name="object 6">
            <a:extLst>
              <a:ext uri="{FF2B5EF4-FFF2-40B4-BE49-F238E27FC236}">
                <a16:creationId xmlns:a16="http://schemas.microsoft.com/office/drawing/2014/main" id="{CDB5C741-2459-4556-1041-C4DEA88D610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5800" y="4546092"/>
            <a:ext cx="178308" cy="1783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591F-9C21-4EF0-A959-8C494440E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33400"/>
            <a:ext cx="10131795" cy="1276019"/>
          </a:xfrm>
        </p:spPr>
        <p:txBody>
          <a:bodyPr/>
          <a:lstStyle/>
          <a:p>
            <a:r>
              <a:rPr lang="en-US" dirty="0"/>
              <a:t>Timeline for PACPs and ACPs</a:t>
            </a:r>
          </a:p>
        </p:txBody>
      </p:sp>
      <p:graphicFrame>
        <p:nvGraphicFramePr>
          <p:cNvPr id="61" name="Table 60">
            <a:extLst>
              <a:ext uri="{FF2B5EF4-FFF2-40B4-BE49-F238E27FC236}">
                <a16:creationId xmlns:a16="http://schemas.microsoft.com/office/drawing/2014/main" id="{4CDFC843-349B-442D-A69B-9A7857B83D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990898"/>
              </p:ext>
            </p:extLst>
          </p:nvPr>
        </p:nvGraphicFramePr>
        <p:xfrm>
          <a:off x="1219200" y="1824263"/>
          <a:ext cx="9674595" cy="382178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31550">
                  <a:extLst>
                    <a:ext uri="{9D8B030D-6E8A-4147-A177-3AD203B41FA5}">
                      <a16:colId xmlns:a16="http://schemas.microsoft.com/office/drawing/2014/main" val="317072506"/>
                    </a:ext>
                  </a:extLst>
                </a:gridCol>
                <a:gridCol w="4851371">
                  <a:extLst>
                    <a:ext uri="{9D8B030D-6E8A-4147-A177-3AD203B41FA5}">
                      <a16:colId xmlns:a16="http://schemas.microsoft.com/office/drawing/2014/main" val="2075909054"/>
                    </a:ext>
                  </a:extLst>
                </a:gridCol>
                <a:gridCol w="2491674">
                  <a:extLst>
                    <a:ext uri="{9D8B030D-6E8A-4147-A177-3AD203B41FA5}">
                      <a16:colId xmlns:a16="http://schemas.microsoft.com/office/drawing/2014/main" val="3733517918"/>
                    </a:ext>
                  </a:extLst>
                </a:gridCol>
              </a:tblGrid>
              <a:tr h="625641"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Date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Activities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>
                          <a:solidFill>
                            <a:schemeClr val="lt1"/>
                          </a:solidFill>
                        </a:rPr>
                        <a:t>Duration </a:t>
                      </a:r>
                      <a:endParaRPr lang="en-US" sz="2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4168588"/>
                  </a:ext>
                </a:extLst>
              </a:tr>
              <a:tr h="7892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>
                          <a:solidFill>
                            <a:srgbClr val="002060"/>
                          </a:solidFill>
                        </a:rPr>
                        <a:t>Feb – Aug 2024 </a:t>
                      </a:r>
                      <a:endParaRPr lang="en-US" sz="2000" b="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kern="1200" dirty="0">
                          <a:solidFill>
                            <a:srgbClr val="002060"/>
                          </a:solidFill>
                        </a:rPr>
                        <a:t>Preparation of PACPs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1907759"/>
                  </a:ext>
                </a:extLst>
              </a:tr>
              <a:tr h="9077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>
                        <a:solidFill>
                          <a:srgbClr val="002060"/>
                        </a:solidFill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>
                          <a:solidFill>
                            <a:srgbClr val="002060"/>
                          </a:solidFill>
                        </a:rPr>
                        <a:t>Aug - Sep 2024 </a:t>
                      </a:r>
                      <a:endParaRPr lang="en-US" sz="2000" b="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kern="1200">
                          <a:solidFill>
                            <a:srgbClr val="002060"/>
                          </a:solidFill>
                        </a:rPr>
                        <a:t>Circulation of PACPs for Member endorsement </a:t>
                      </a:r>
                    </a:p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kern="1200">
                          <a:solidFill>
                            <a:srgbClr val="002060"/>
                          </a:solidFill>
                        </a:rPr>
                        <a:t>Member consultation for ACPs</a:t>
                      </a:r>
                    </a:p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endParaRPr lang="en-US" sz="200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4-5 weeks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7426826"/>
                  </a:ext>
                </a:extLst>
              </a:tr>
              <a:tr h="7503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>
                          <a:solidFill>
                            <a:srgbClr val="002060"/>
                          </a:solidFill>
                        </a:rPr>
                        <a:t>Late Sep 2024</a:t>
                      </a:r>
                      <a:endParaRPr lang="en-US" sz="2000" b="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kern="1200">
                          <a:solidFill>
                            <a:srgbClr val="002060"/>
                          </a:solidFill>
                        </a:rPr>
                        <a:t>Submission of ACPs to ITU</a:t>
                      </a:r>
                      <a:endParaRPr lang="en-US" sz="200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2060"/>
                          </a:solidFill>
                        </a:rPr>
                        <a:t>3 weeks before ITU WTSA-24</a:t>
                      </a:r>
                      <a:endParaRPr lang="en-US" sz="20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3116828"/>
                  </a:ext>
                </a:extLst>
              </a:tr>
              <a:tr h="3664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>
                          <a:solidFill>
                            <a:srgbClr val="002060"/>
                          </a:solidFill>
                        </a:rPr>
                        <a:t>15-24 Oct 2024 </a:t>
                      </a:r>
                      <a:endParaRPr lang="en-US" sz="2000" b="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kern="1200">
                          <a:solidFill>
                            <a:srgbClr val="002060"/>
                          </a:solidFill>
                        </a:rPr>
                        <a:t>ITU WTSA 24, India</a:t>
                      </a:r>
                      <a:endParaRPr lang="en-US" sz="2000" kern="120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2060"/>
                          </a:solidFill>
                        </a:rPr>
                        <a:t> </a:t>
                      </a:r>
                      <a:endParaRPr lang="en-US" sz="20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035472"/>
                  </a:ext>
                </a:extLst>
              </a:tr>
            </a:tbl>
          </a:graphicData>
        </a:graphic>
      </p:graphicFrame>
      <p:sp>
        <p:nvSpPr>
          <p:cNvPr id="3" name="object 9">
            <a:extLst>
              <a:ext uri="{FF2B5EF4-FFF2-40B4-BE49-F238E27FC236}">
                <a16:creationId xmlns:a16="http://schemas.microsoft.com/office/drawing/2014/main" id="{B582D336-C2CE-0E8D-2BE6-E791E2AFDCA3}"/>
              </a:ext>
            </a:extLst>
          </p:cNvPr>
          <p:cNvSpPr txBox="1"/>
          <p:nvPr/>
        </p:nvSpPr>
        <p:spPr>
          <a:xfrm>
            <a:off x="11692966" y="6427851"/>
            <a:ext cx="231140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14"/>
              </a:lnSpc>
            </a:pPr>
            <a:r>
              <a:rPr lang="en-US" sz="1600" spc="-25" dirty="0">
                <a:solidFill>
                  <a:srgbClr val="A6A6A6"/>
                </a:solidFill>
                <a:latin typeface="Noto Sans Mono CJK HK"/>
                <a:cs typeface="Noto Sans Mono CJK HK"/>
              </a:rPr>
              <a:t>21</a:t>
            </a:r>
            <a:endParaRPr sz="1600" dirty="0">
              <a:latin typeface="Noto Sans Mono CJK HK"/>
              <a:cs typeface="Noto Sans Mono CJK HK"/>
            </a:endParaRPr>
          </a:p>
        </p:txBody>
      </p:sp>
    </p:spTree>
    <p:extLst>
      <p:ext uri="{BB962C8B-B14F-4D97-AF65-F5344CB8AC3E}">
        <p14:creationId xmlns:p14="http://schemas.microsoft.com/office/powerpoint/2010/main" val="2959620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962620" y="0"/>
            <a:ext cx="7229475" cy="6858000"/>
            <a:chOff x="4962620" y="0"/>
            <a:chExt cx="7229475" cy="6858000"/>
          </a:xfrm>
        </p:grpSpPr>
        <p:sp>
          <p:nvSpPr>
            <p:cNvPr id="3" name="object 3"/>
            <p:cNvSpPr/>
            <p:nvPr/>
          </p:nvSpPr>
          <p:spPr>
            <a:xfrm>
              <a:off x="10094975" y="0"/>
              <a:ext cx="2097405" cy="6858000"/>
            </a:xfrm>
            <a:custGeom>
              <a:avLst/>
              <a:gdLst/>
              <a:ahLst/>
              <a:cxnLst/>
              <a:rect l="l" t="t" r="r" b="b"/>
              <a:pathLst>
                <a:path w="2097404" h="6858000">
                  <a:moveTo>
                    <a:pt x="2097024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097024" y="6858000"/>
                  </a:lnTo>
                  <a:lnTo>
                    <a:pt x="2097024" y="0"/>
                  </a:lnTo>
                  <a:close/>
                </a:path>
              </a:pathLst>
            </a:custGeom>
            <a:solidFill>
              <a:srgbClr val="3493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62620" y="3753944"/>
              <a:ext cx="5132355" cy="3104055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85772" y="2185416"/>
            <a:ext cx="2014727" cy="18287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1047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Work</a:t>
            </a:r>
            <a:r>
              <a:rPr spc="-215" dirty="0"/>
              <a:t> </a:t>
            </a:r>
            <a:r>
              <a:rPr spc="-130" dirty="0"/>
              <a:t>Plan</a:t>
            </a:r>
            <a:r>
              <a:rPr spc="-140" dirty="0"/>
              <a:t> </a:t>
            </a:r>
            <a:r>
              <a:rPr spc="-160" dirty="0"/>
              <a:t>for</a:t>
            </a:r>
            <a:r>
              <a:rPr spc="-114" dirty="0"/>
              <a:t> </a:t>
            </a:r>
            <a:r>
              <a:rPr spc="-20" dirty="0"/>
              <a:t>APT</a:t>
            </a:r>
            <a:r>
              <a:rPr spc="-200" dirty="0"/>
              <a:t> </a:t>
            </a:r>
            <a:r>
              <a:rPr spc="50" dirty="0"/>
              <a:t>WTSA-</a:t>
            </a:r>
            <a:r>
              <a:rPr spc="-25" dirty="0"/>
              <a:t>24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003" y="1681060"/>
            <a:ext cx="178308" cy="17830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09203" y="1590636"/>
            <a:ext cx="361505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5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times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Preparatory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meetings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23095" y="5038306"/>
            <a:ext cx="2073275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80010" indent="-287020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</a:tabLst>
            </a:pPr>
            <a:r>
              <a:rPr sz="1400" dirty="0">
                <a:latin typeface="Arial"/>
                <a:cs typeface="Arial"/>
              </a:rPr>
              <a:t>Member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consultation </a:t>
            </a:r>
            <a:r>
              <a:rPr sz="1400" dirty="0">
                <a:latin typeface="Arial"/>
                <a:cs typeface="Arial"/>
              </a:rPr>
              <a:t>for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ACPs</a:t>
            </a:r>
            <a:endParaRPr sz="140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400" spc="-20" dirty="0">
                <a:latin typeface="Arial"/>
                <a:cs typeface="Arial"/>
              </a:rPr>
              <a:t>Submission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of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spc="-130" dirty="0">
                <a:latin typeface="Arial"/>
                <a:cs typeface="Arial"/>
              </a:rPr>
              <a:t>ACPs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35" dirty="0">
                <a:latin typeface="Arial"/>
                <a:cs typeface="Arial"/>
              </a:rPr>
              <a:t>to </a:t>
            </a:r>
            <a:r>
              <a:rPr sz="1400" spc="-25" dirty="0">
                <a:latin typeface="Arial"/>
                <a:cs typeface="Arial"/>
              </a:rPr>
              <a:t>ITU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745717" y="4773929"/>
            <a:ext cx="1266825" cy="236220"/>
          </a:xfrm>
          <a:custGeom>
            <a:avLst/>
            <a:gdLst/>
            <a:ahLst/>
            <a:cxnLst/>
            <a:rect l="l" t="t" r="r" b="b"/>
            <a:pathLst>
              <a:path w="1266825" h="236220">
                <a:moveTo>
                  <a:pt x="863" y="0"/>
                </a:moveTo>
                <a:lnTo>
                  <a:pt x="0" y="236220"/>
                </a:lnTo>
                <a:lnTo>
                  <a:pt x="1266443" y="236220"/>
                </a:lnTo>
                <a:lnTo>
                  <a:pt x="1266443" y="33870"/>
                </a:lnTo>
              </a:path>
            </a:pathLst>
          </a:custGeom>
          <a:ln w="19049">
            <a:solidFill>
              <a:srgbClr val="1D619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0458450" y="3758946"/>
            <a:ext cx="76200" cy="646430"/>
            <a:chOff x="10458450" y="3758946"/>
            <a:chExt cx="76200" cy="646430"/>
          </a:xfrm>
        </p:grpSpPr>
        <p:sp>
          <p:nvSpPr>
            <p:cNvPr id="9" name="object 9"/>
            <p:cNvSpPr/>
            <p:nvPr/>
          </p:nvSpPr>
          <p:spPr>
            <a:xfrm>
              <a:off x="10496550" y="3797046"/>
              <a:ext cx="0" cy="595630"/>
            </a:xfrm>
            <a:custGeom>
              <a:avLst/>
              <a:gdLst/>
              <a:ahLst/>
              <a:cxnLst/>
              <a:rect l="l" t="t" r="r" b="b"/>
              <a:pathLst>
                <a:path h="595629">
                  <a:moveTo>
                    <a:pt x="0" y="0"/>
                  </a:moveTo>
                  <a:lnTo>
                    <a:pt x="0" y="595083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58450" y="3758946"/>
              <a:ext cx="76200" cy="7620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9754387" y="4392002"/>
            <a:ext cx="14827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i="1" dirty="0">
                <a:latin typeface="Trebuchet MS"/>
                <a:cs typeface="Trebuchet MS"/>
              </a:rPr>
              <a:t>15-24</a:t>
            </a:r>
            <a:r>
              <a:rPr sz="1600" b="1" i="1" spc="-80" dirty="0">
                <a:latin typeface="Trebuchet MS"/>
                <a:cs typeface="Trebuchet MS"/>
              </a:rPr>
              <a:t> </a:t>
            </a:r>
            <a:r>
              <a:rPr sz="1600" b="1" i="1" spc="-10" dirty="0">
                <a:latin typeface="Trebuchet MS"/>
                <a:cs typeface="Trebuchet MS"/>
              </a:rPr>
              <a:t>Oct</a:t>
            </a:r>
            <a:r>
              <a:rPr sz="1600" b="1" i="1" spc="-80" dirty="0">
                <a:latin typeface="Trebuchet MS"/>
                <a:cs typeface="Trebuchet MS"/>
              </a:rPr>
              <a:t> </a:t>
            </a:r>
            <a:r>
              <a:rPr sz="1600" b="1" i="1" spc="-20" dirty="0">
                <a:latin typeface="Trebuchet MS"/>
                <a:cs typeface="Trebuchet MS"/>
              </a:rPr>
              <a:t>2024</a:t>
            </a:r>
            <a:endParaRPr sz="16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India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328672" y="2766696"/>
            <a:ext cx="9317990" cy="988694"/>
            <a:chOff x="2328672" y="2766696"/>
            <a:chExt cx="9317990" cy="988694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00565" y="2766696"/>
              <a:ext cx="536372" cy="59460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328672" y="3363467"/>
              <a:ext cx="9317990" cy="391795"/>
            </a:xfrm>
            <a:custGeom>
              <a:avLst/>
              <a:gdLst/>
              <a:ahLst/>
              <a:cxnLst/>
              <a:rect l="l" t="t" r="r" b="b"/>
              <a:pathLst>
                <a:path w="9317990" h="391795">
                  <a:moveTo>
                    <a:pt x="9121902" y="0"/>
                  </a:moveTo>
                  <a:lnTo>
                    <a:pt x="0" y="0"/>
                  </a:lnTo>
                  <a:lnTo>
                    <a:pt x="0" y="391668"/>
                  </a:lnTo>
                  <a:lnTo>
                    <a:pt x="9121902" y="391668"/>
                  </a:lnTo>
                  <a:lnTo>
                    <a:pt x="9317736" y="195834"/>
                  </a:lnTo>
                  <a:lnTo>
                    <a:pt x="9121902" y="0"/>
                  </a:lnTo>
                  <a:close/>
                </a:path>
              </a:pathLst>
            </a:custGeom>
            <a:solidFill>
              <a:srgbClr val="006600">
                <a:alpha val="4980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210134" y="3327209"/>
            <a:ext cx="145605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52755" algn="l"/>
                <a:tab pos="891540" algn="l"/>
              </a:tabLst>
            </a:pPr>
            <a:r>
              <a:rPr sz="2600" spc="-50" dirty="0">
                <a:solidFill>
                  <a:srgbClr val="FFFFFF"/>
                </a:solidFill>
                <a:latin typeface="Arial Black"/>
                <a:cs typeface="Arial Black"/>
              </a:rPr>
              <a:t>2</a:t>
            </a:r>
            <a:r>
              <a:rPr sz="2600" dirty="0">
                <a:solidFill>
                  <a:srgbClr val="FFFFFF"/>
                </a:solidFill>
                <a:latin typeface="Arial Black"/>
                <a:cs typeface="Arial Black"/>
              </a:rPr>
              <a:t>	</a:t>
            </a:r>
            <a:r>
              <a:rPr sz="2600" spc="-50" dirty="0">
                <a:solidFill>
                  <a:srgbClr val="FFFFFF"/>
                </a:solidFill>
                <a:latin typeface="Arial Black"/>
                <a:cs typeface="Arial Black"/>
              </a:rPr>
              <a:t>0</a:t>
            </a:r>
            <a:r>
              <a:rPr sz="2600" dirty="0">
                <a:solidFill>
                  <a:srgbClr val="FFFFFF"/>
                </a:solidFill>
                <a:latin typeface="Arial Black"/>
                <a:cs typeface="Arial Black"/>
              </a:rPr>
              <a:t>	2</a:t>
            </a:r>
            <a:r>
              <a:rPr sz="2600" spc="-2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50" dirty="0">
                <a:solidFill>
                  <a:srgbClr val="FFFFFF"/>
                </a:solidFill>
                <a:latin typeface="Arial Black"/>
                <a:cs typeface="Arial Black"/>
              </a:rPr>
              <a:t>4</a:t>
            </a:r>
            <a:endParaRPr sz="2600">
              <a:latin typeface="Arial Black"/>
              <a:cs typeface="Arial Black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987790" y="3501390"/>
            <a:ext cx="76200" cy="846455"/>
            <a:chOff x="8987790" y="3501390"/>
            <a:chExt cx="76200" cy="846455"/>
          </a:xfrm>
        </p:grpSpPr>
        <p:sp>
          <p:nvSpPr>
            <p:cNvPr id="17" name="object 17"/>
            <p:cNvSpPr/>
            <p:nvPr/>
          </p:nvSpPr>
          <p:spPr>
            <a:xfrm>
              <a:off x="9025890" y="3539490"/>
              <a:ext cx="0" cy="795655"/>
            </a:xfrm>
            <a:custGeom>
              <a:avLst/>
              <a:gdLst/>
              <a:ahLst/>
              <a:cxnLst/>
              <a:rect l="l" t="t" r="r" b="b"/>
              <a:pathLst>
                <a:path h="795654">
                  <a:moveTo>
                    <a:pt x="0" y="0"/>
                  </a:moveTo>
                  <a:lnTo>
                    <a:pt x="0" y="795045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87790" y="3501390"/>
              <a:ext cx="76200" cy="7620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8581567" y="4361853"/>
            <a:ext cx="8851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latin typeface="Arial"/>
                <a:cs typeface="Arial"/>
              </a:rPr>
              <a:t>Late</a:t>
            </a:r>
            <a:r>
              <a:rPr sz="1600" b="1" spc="-80" dirty="0">
                <a:latin typeface="Arial"/>
                <a:cs typeface="Arial"/>
              </a:rPr>
              <a:t> </a:t>
            </a:r>
            <a:r>
              <a:rPr sz="1600" b="1" spc="-35" dirty="0">
                <a:latin typeface="Arial"/>
                <a:cs typeface="Arial"/>
              </a:rPr>
              <a:t>Sep.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707630" y="3499865"/>
            <a:ext cx="76200" cy="804545"/>
            <a:chOff x="7707630" y="3499865"/>
            <a:chExt cx="76200" cy="804545"/>
          </a:xfrm>
        </p:grpSpPr>
        <p:sp>
          <p:nvSpPr>
            <p:cNvPr id="21" name="object 21"/>
            <p:cNvSpPr/>
            <p:nvPr/>
          </p:nvSpPr>
          <p:spPr>
            <a:xfrm>
              <a:off x="7745730" y="3537965"/>
              <a:ext cx="0" cy="753745"/>
            </a:xfrm>
            <a:custGeom>
              <a:avLst/>
              <a:gdLst/>
              <a:ahLst/>
              <a:cxnLst/>
              <a:rect l="l" t="t" r="r" b="b"/>
              <a:pathLst>
                <a:path h="753745">
                  <a:moveTo>
                    <a:pt x="0" y="0"/>
                  </a:moveTo>
                  <a:lnTo>
                    <a:pt x="0" y="753364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07630" y="3499865"/>
              <a:ext cx="76200" cy="76200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7509344" y="4308767"/>
            <a:ext cx="4699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Aug.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53439" y="3363467"/>
            <a:ext cx="1280160" cy="391795"/>
          </a:xfrm>
          <a:custGeom>
            <a:avLst/>
            <a:gdLst/>
            <a:ahLst/>
            <a:cxnLst/>
            <a:rect l="l" t="t" r="r" b="b"/>
            <a:pathLst>
              <a:path w="1280160" h="391795">
                <a:moveTo>
                  <a:pt x="1084326" y="0"/>
                </a:moveTo>
                <a:lnTo>
                  <a:pt x="0" y="0"/>
                </a:lnTo>
                <a:lnTo>
                  <a:pt x="0" y="391668"/>
                </a:lnTo>
                <a:lnTo>
                  <a:pt x="1084326" y="391668"/>
                </a:lnTo>
                <a:lnTo>
                  <a:pt x="1280160" y="195834"/>
                </a:lnTo>
                <a:lnTo>
                  <a:pt x="1084326" y="0"/>
                </a:lnTo>
                <a:close/>
              </a:path>
            </a:pathLst>
          </a:custGeom>
          <a:solidFill>
            <a:srgbClr val="00660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25531" y="3343973"/>
            <a:ext cx="83629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FFFFFF"/>
                </a:solidFill>
                <a:latin typeface="Arial Black"/>
                <a:cs typeface="Arial Black"/>
              </a:rPr>
              <a:t>2023</a:t>
            </a:r>
            <a:endParaRPr sz="2400">
              <a:latin typeface="Arial Black"/>
              <a:cs typeface="Arial Black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795777" y="3522726"/>
            <a:ext cx="76200" cy="646430"/>
            <a:chOff x="2795777" y="3522726"/>
            <a:chExt cx="76200" cy="646430"/>
          </a:xfrm>
        </p:grpSpPr>
        <p:sp>
          <p:nvSpPr>
            <p:cNvPr id="27" name="object 27"/>
            <p:cNvSpPr/>
            <p:nvPr/>
          </p:nvSpPr>
          <p:spPr>
            <a:xfrm>
              <a:off x="2833877" y="3560826"/>
              <a:ext cx="0" cy="595630"/>
            </a:xfrm>
            <a:custGeom>
              <a:avLst/>
              <a:gdLst/>
              <a:ahLst/>
              <a:cxnLst/>
              <a:rect l="l" t="t" r="r" b="b"/>
              <a:pathLst>
                <a:path h="595629">
                  <a:moveTo>
                    <a:pt x="0" y="0"/>
                  </a:moveTo>
                  <a:lnTo>
                    <a:pt x="0" y="595083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95777" y="3522726"/>
              <a:ext cx="76200" cy="76200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2416111" y="4164596"/>
            <a:ext cx="7397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65" dirty="0">
                <a:latin typeface="Arial"/>
                <a:cs typeface="Arial"/>
              </a:rPr>
              <a:t>5-</a:t>
            </a:r>
            <a:r>
              <a:rPr sz="1600" b="1" dirty="0">
                <a:latin typeface="Arial"/>
                <a:cs typeface="Arial"/>
              </a:rPr>
              <a:t>6</a:t>
            </a:r>
            <a:r>
              <a:rPr sz="1600" b="1" spc="40" dirty="0">
                <a:latin typeface="Arial"/>
                <a:cs typeface="Arial"/>
              </a:rPr>
              <a:t> </a:t>
            </a:r>
            <a:r>
              <a:rPr sz="1600" b="1" spc="-40" dirty="0">
                <a:latin typeface="Arial"/>
                <a:cs typeface="Arial"/>
              </a:rPr>
              <a:t>Feb</a:t>
            </a:r>
            <a:endParaRPr sz="1600">
              <a:latin typeface="Arial"/>
              <a:cs typeface="Arial"/>
            </a:endParaRPr>
          </a:p>
          <a:p>
            <a:pPr marL="29209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(virtual)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443194" y="2361838"/>
            <a:ext cx="1099185" cy="1033780"/>
            <a:chOff x="2443194" y="2361838"/>
            <a:chExt cx="1099185" cy="1033780"/>
          </a:xfrm>
        </p:grpSpPr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43556" y="3020567"/>
              <a:ext cx="998219" cy="37490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2443194" y="2361838"/>
              <a:ext cx="791845" cy="956310"/>
            </a:xfrm>
            <a:custGeom>
              <a:avLst/>
              <a:gdLst/>
              <a:ahLst/>
              <a:cxnLst/>
              <a:rect l="l" t="t" r="r" b="b"/>
              <a:pathLst>
                <a:path w="791844" h="956310">
                  <a:moveTo>
                    <a:pt x="395903" y="0"/>
                  </a:moveTo>
                  <a:lnTo>
                    <a:pt x="352550" y="2366"/>
                  </a:lnTo>
                  <a:lnTo>
                    <a:pt x="309617" y="9465"/>
                  </a:lnTo>
                  <a:lnTo>
                    <a:pt x="267524" y="21298"/>
                  </a:lnTo>
                  <a:lnTo>
                    <a:pt x="226692" y="37863"/>
                  </a:lnTo>
                  <a:lnTo>
                    <a:pt x="187539" y="59161"/>
                  </a:lnTo>
                  <a:lnTo>
                    <a:pt x="150488" y="85193"/>
                  </a:lnTo>
                  <a:lnTo>
                    <a:pt x="115957" y="115957"/>
                  </a:lnTo>
                  <a:lnTo>
                    <a:pt x="85193" y="150488"/>
                  </a:lnTo>
                  <a:lnTo>
                    <a:pt x="59161" y="187539"/>
                  </a:lnTo>
                  <a:lnTo>
                    <a:pt x="37863" y="226692"/>
                  </a:lnTo>
                  <a:lnTo>
                    <a:pt x="21298" y="267524"/>
                  </a:lnTo>
                  <a:lnTo>
                    <a:pt x="9465" y="309617"/>
                  </a:lnTo>
                  <a:lnTo>
                    <a:pt x="2366" y="352550"/>
                  </a:lnTo>
                  <a:lnTo>
                    <a:pt x="0" y="395903"/>
                  </a:lnTo>
                  <a:lnTo>
                    <a:pt x="2366" y="439256"/>
                  </a:lnTo>
                  <a:lnTo>
                    <a:pt x="9465" y="482189"/>
                  </a:lnTo>
                  <a:lnTo>
                    <a:pt x="21298" y="524282"/>
                  </a:lnTo>
                  <a:lnTo>
                    <a:pt x="37863" y="565114"/>
                  </a:lnTo>
                  <a:lnTo>
                    <a:pt x="59161" y="604266"/>
                  </a:lnTo>
                  <a:lnTo>
                    <a:pt x="85193" y="641318"/>
                  </a:lnTo>
                  <a:lnTo>
                    <a:pt x="115957" y="675849"/>
                  </a:lnTo>
                  <a:lnTo>
                    <a:pt x="395903" y="955795"/>
                  </a:lnTo>
                  <a:lnTo>
                    <a:pt x="675849" y="675849"/>
                  </a:lnTo>
                  <a:lnTo>
                    <a:pt x="706613" y="641318"/>
                  </a:lnTo>
                  <a:lnTo>
                    <a:pt x="732644" y="604266"/>
                  </a:lnTo>
                  <a:lnTo>
                    <a:pt x="753943" y="565114"/>
                  </a:lnTo>
                  <a:lnTo>
                    <a:pt x="770508" y="524282"/>
                  </a:lnTo>
                  <a:lnTo>
                    <a:pt x="782340" y="482189"/>
                  </a:lnTo>
                  <a:lnTo>
                    <a:pt x="789440" y="439256"/>
                  </a:lnTo>
                  <a:lnTo>
                    <a:pt x="791806" y="395903"/>
                  </a:lnTo>
                  <a:lnTo>
                    <a:pt x="789440" y="352550"/>
                  </a:lnTo>
                  <a:lnTo>
                    <a:pt x="782340" y="309617"/>
                  </a:lnTo>
                  <a:lnTo>
                    <a:pt x="770508" y="267524"/>
                  </a:lnTo>
                  <a:lnTo>
                    <a:pt x="753943" y="226692"/>
                  </a:lnTo>
                  <a:lnTo>
                    <a:pt x="732644" y="187539"/>
                  </a:lnTo>
                  <a:lnTo>
                    <a:pt x="706613" y="150488"/>
                  </a:lnTo>
                  <a:lnTo>
                    <a:pt x="675849" y="115957"/>
                  </a:lnTo>
                  <a:lnTo>
                    <a:pt x="641318" y="85193"/>
                  </a:lnTo>
                  <a:lnTo>
                    <a:pt x="604266" y="59161"/>
                  </a:lnTo>
                  <a:lnTo>
                    <a:pt x="565114" y="37863"/>
                  </a:lnTo>
                  <a:lnTo>
                    <a:pt x="524282" y="21298"/>
                  </a:lnTo>
                  <a:lnTo>
                    <a:pt x="482189" y="9465"/>
                  </a:lnTo>
                  <a:lnTo>
                    <a:pt x="439256" y="2366"/>
                  </a:lnTo>
                  <a:lnTo>
                    <a:pt x="395903" y="0"/>
                  </a:lnTo>
                  <a:close/>
                </a:path>
              </a:pathLst>
            </a:custGeom>
            <a:solidFill>
              <a:srgbClr val="1D6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502408" y="2420111"/>
              <a:ext cx="673735" cy="675640"/>
            </a:xfrm>
            <a:custGeom>
              <a:avLst/>
              <a:gdLst/>
              <a:ahLst/>
              <a:cxnLst/>
              <a:rect l="l" t="t" r="r" b="b"/>
              <a:pathLst>
                <a:path w="673735" h="675639">
                  <a:moveTo>
                    <a:pt x="336804" y="0"/>
                  </a:moveTo>
                  <a:lnTo>
                    <a:pt x="291100" y="3081"/>
                  </a:lnTo>
                  <a:lnTo>
                    <a:pt x="247266" y="12057"/>
                  </a:lnTo>
                  <a:lnTo>
                    <a:pt x="205702" y="26527"/>
                  </a:lnTo>
                  <a:lnTo>
                    <a:pt x="166810" y="46086"/>
                  </a:lnTo>
                  <a:lnTo>
                    <a:pt x="130990" y="70335"/>
                  </a:lnTo>
                  <a:lnTo>
                    <a:pt x="98645" y="98869"/>
                  </a:lnTo>
                  <a:lnTo>
                    <a:pt x="70175" y="131288"/>
                  </a:lnTo>
                  <a:lnTo>
                    <a:pt x="45982" y="167188"/>
                  </a:lnTo>
                  <a:lnTo>
                    <a:pt x="26466" y="206168"/>
                  </a:lnTo>
                  <a:lnTo>
                    <a:pt x="12030" y="247826"/>
                  </a:lnTo>
                  <a:lnTo>
                    <a:pt x="3074" y="291759"/>
                  </a:lnTo>
                  <a:lnTo>
                    <a:pt x="0" y="337565"/>
                  </a:lnTo>
                  <a:lnTo>
                    <a:pt x="3074" y="383372"/>
                  </a:lnTo>
                  <a:lnTo>
                    <a:pt x="12030" y="427305"/>
                  </a:lnTo>
                  <a:lnTo>
                    <a:pt x="26466" y="468963"/>
                  </a:lnTo>
                  <a:lnTo>
                    <a:pt x="45982" y="507943"/>
                  </a:lnTo>
                  <a:lnTo>
                    <a:pt x="70175" y="543843"/>
                  </a:lnTo>
                  <a:lnTo>
                    <a:pt x="98645" y="576262"/>
                  </a:lnTo>
                  <a:lnTo>
                    <a:pt x="130990" y="604796"/>
                  </a:lnTo>
                  <a:lnTo>
                    <a:pt x="166810" y="629045"/>
                  </a:lnTo>
                  <a:lnTo>
                    <a:pt x="205702" y="648604"/>
                  </a:lnTo>
                  <a:lnTo>
                    <a:pt x="247266" y="663074"/>
                  </a:lnTo>
                  <a:lnTo>
                    <a:pt x="291100" y="672050"/>
                  </a:lnTo>
                  <a:lnTo>
                    <a:pt x="336804" y="675131"/>
                  </a:lnTo>
                  <a:lnTo>
                    <a:pt x="382507" y="672050"/>
                  </a:lnTo>
                  <a:lnTo>
                    <a:pt x="426341" y="663074"/>
                  </a:lnTo>
                  <a:lnTo>
                    <a:pt x="467905" y="648604"/>
                  </a:lnTo>
                  <a:lnTo>
                    <a:pt x="506797" y="629045"/>
                  </a:lnTo>
                  <a:lnTo>
                    <a:pt x="542617" y="604796"/>
                  </a:lnTo>
                  <a:lnTo>
                    <a:pt x="574962" y="576262"/>
                  </a:lnTo>
                  <a:lnTo>
                    <a:pt x="603432" y="543843"/>
                  </a:lnTo>
                  <a:lnTo>
                    <a:pt x="627625" y="507943"/>
                  </a:lnTo>
                  <a:lnTo>
                    <a:pt x="647141" y="468963"/>
                  </a:lnTo>
                  <a:lnTo>
                    <a:pt x="661577" y="427305"/>
                  </a:lnTo>
                  <a:lnTo>
                    <a:pt x="670533" y="383372"/>
                  </a:lnTo>
                  <a:lnTo>
                    <a:pt x="673608" y="337565"/>
                  </a:lnTo>
                  <a:lnTo>
                    <a:pt x="670533" y="291759"/>
                  </a:lnTo>
                  <a:lnTo>
                    <a:pt x="661577" y="247826"/>
                  </a:lnTo>
                  <a:lnTo>
                    <a:pt x="647141" y="206168"/>
                  </a:lnTo>
                  <a:lnTo>
                    <a:pt x="627625" y="167188"/>
                  </a:lnTo>
                  <a:lnTo>
                    <a:pt x="603432" y="131288"/>
                  </a:lnTo>
                  <a:lnTo>
                    <a:pt x="574962" y="98869"/>
                  </a:lnTo>
                  <a:lnTo>
                    <a:pt x="542617" y="70335"/>
                  </a:lnTo>
                  <a:lnTo>
                    <a:pt x="506797" y="46086"/>
                  </a:lnTo>
                  <a:lnTo>
                    <a:pt x="467905" y="26527"/>
                  </a:lnTo>
                  <a:lnTo>
                    <a:pt x="426341" y="12057"/>
                  </a:lnTo>
                  <a:lnTo>
                    <a:pt x="382507" y="3081"/>
                  </a:lnTo>
                  <a:lnTo>
                    <a:pt x="336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637066" y="2437942"/>
            <a:ext cx="401320" cy="56388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 indent="1270" algn="ctr">
              <a:lnSpc>
                <a:spcPts val="1360"/>
              </a:lnSpc>
              <a:spcBef>
                <a:spcPts val="210"/>
              </a:spcBef>
            </a:pPr>
            <a:r>
              <a:rPr sz="1200" b="1" spc="-25" dirty="0">
                <a:solidFill>
                  <a:srgbClr val="134262"/>
                </a:solidFill>
                <a:latin typeface="Carlito"/>
                <a:cs typeface="Carlito"/>
              </a:rPr>
              <a:t>APT </a:t>
            </a:r>
            <a:r>
              <a:rPr sz="1200" b="1" spc="-20" dirty="0">
                <a:solidFill>
                  <a:srgbClr val="134262"/>
                </a:solidFill>
                <a:latin typeface="Carlito"/>
                <a:cs typeface="Carlito"/>
              </a:rPr>
              <a:t>WTSA</a:t>
            </a:r>
            <a:endParaRPr sz="1200">
              <a:latin typeface="Carlito"/>
              <a:cs typeface="Carlito"/>
            </a:endParaRPr>
          </a:p>
          <a:p>
            <a:pPr marL="1905" algn="ctr">
              <a:lnSpc>
                <a:spcPts val="1405"/>
              </a:lnSpc>
            </a:pPr>
            <a:r>
              <a:rPr sz="1200" b="1" dirty="0">
                <a:solidFill>
                  <a:srgbClr val="134262"/>
                </a:solidFill>
                <a:latin typeface="Carlito"/>
                <a:cs typeface="Carlito"/>
              </a:rPr>
              <a:t>-</a:t>
            </a:r>
            <a:r>
              <a:rPr sz="1200" b="1" spc="-50" dirty="0">
                <a:solidFill>
                  <a:srgbClr val="134262"/>
                </a:solidFill>
                <a:latin typeface="Carlito"/>
                <a:cs typeface="Carlito"/>
              </a:rPr>
              <a:t>2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007358" y="3512058"/>
            <a:ext cx="76200" cy="646430"/>
            <a:chOff x="4007358" y="3512058"/>
            <a:chExt cx="76200" cy="646430"/>
          </a:xfrm>
        </p:grpSpPr>
        <p:sp>
          <p:nvSpPr>
            <p:cNvPr id="36" name="object 36"/>
            <p:cNvSpPr/>
            <p:nvPr/>
          </p:nvSpPr>
          <p:spPr>
            <a:xfrm>
              <a:off x="4045458" y="3550158"/>
              <a:ext cx="0" cy="595630"/>
            </a:xfrm>
            <a:custGeom>
              <a:avLst/>
              <a:gdLst/>
              <a:ahLst/>
              <a:cxnLst/>
              <a:rect l="l" t="t" r="r" b="b"/>
              <a:pathLst>
                <a:path h="595629">
                  <a:moveTo>
                    <a:pt x="0" y="0"/>
                  </a:moveTo>
                  <a:lnTo>
                    <a:pt x="0" y="595083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7358" y="3512058"/>
              <a:ext cx="76200" cy="76200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3327285" y="4164596"/>
            <a:ext cx="14427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Arial"/>
                <a:cs typeface="Arial"/>
              </a:rPr>
              <a:t>30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Apr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–2</a:t>
            </a:r>
            <a:r>
              <a:rPr sz="1600" b="1" spc="-20" dirty="0">
                <a:latin typeface="Arial"/>
                <a:cs typeface="Arial"/>
              </a:rPr>
              <a:t> May.</a:t>
            </a:r>
            <a:endParaRPr sz="1600">
              <a:latin typeface="Arial"/>
              <a:cs typeface="Arial"/>
            </a:endParaRPr>
          </a:p>
          <a:p>
            <a:pPr marL="66040" algn="ctr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(Cambodia)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3686549" y="2353900"/>
            <a:ext cx="1099185" cy="1034415"/>
            <a:chOff x="3686549" y="2353900"/>
            <a:chExt cx="1099185" cy="1034415"/>
          </a:xfrm>
        </p:grpSpPr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87140" y="3011423"/>
              <a:ext cx="998219" cy="376427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3686549" y="2353900"/>
              <a:ext cx="791845" cy="956310"/>
            </a:xfrm>
            <a:custGeom>
              <a:avLst/>
              <a:gdLst/>
              <a:ahLst/>
              <a:cxnLst/>
              <a:rect l="l" t="t" r="r" b="b"/>
              <a:pathLst>
                <a:path w="791845" h="956310">
                  <a:moveTo>
                    <a:pt x="395903" y="0"/>
                  </a:moveTo>
                  <a:lnTo>
                    <a:pt x="352550" y="2366"/>
                  </a:lnTo>
                  <a:lnTo>
                    <a:pt x="309617" y="9465"/>
                  </a:lnTo>
                  <a:lnTo>
                    <a:pt x="267524" y="21298"/>
                  </a:lnTo>
                  <a:lnTo>
                    <a:pt x="226692" y="37863"/>
                  </a:lnTo>
                  <a:lnTo>
                    <a:pt x="187539" y="59161"/>
                  </a:lnTo>
                  <a:lnTo>
                    <a:pt x="150488" y="85193"/>
                  </a:lnTo>
                  <a:lnTo>
                    <a:pt x="115957" y="115957"/>
                  </a:lnTo>
                  <a:lnTo>
                    <a:pt x="85193" y="150488"/>
                  </a:lnTo>
                  <a:lnTo>
                    <a:pt x="59161" y="187539"/>
                  </a:lnTo>
                  <a:lnTo>
                    <a:pt x="37863" y="226692"/>
                  </a:lnTo>
                  <a:lnTo>
                    <a:pt x="21298" y="267524"/>
                  </a:lnTo>
                  <a:lnTo>
                    <a:pt x="9465" y="309617"/>
                  </a:lnTo>
                  <a:lnTo>
                    <a:pt x="2366" y="352550"/>
                  </a:lnTo>
                  <a:lnTo>
                    <a:pt x="0" y="395903"/>
                  </a:lnTo>
                  <a:lnTo>
                    <a:pt x="2366" y="439256"/>
                  </a:lnTo>
                  <a:lnTo>
                    <a:pt x="9465" y="482189"/>
                  </a:lnTo>
                  <a:lnTo>
                    <a:pt x="21298" y="524282"/>
                  </a:lnTo>
                  <a:lnTo>
                    <a:pt x="37863" y="565114"/>
                  </a:lnTo>
                  <a:lnTo>
                    <a:pt x="59161" y="604266"/>
                  </a:lnTo>
                  <a:lnTo>
                    <a:pt x="85193" y="641318"/>
                  </a:lnTo>
                  <a:lnTo>
                    <a:pt x="115957" y="675849"/>
                  </a:lnTo>
                  <a:lnTo>
                    <a:pt x="395903" y="955795"/>
                  </a:lnTo>
                  <a:lnTo>
                    <a:pt x="675849" y="675849"/>
                  </a:lnTo>
                  <a:lnTo>
                    <a:pt x="706613" y="641318"/>
                  </a:lnTo>
                  <a:lnTo>
                    <a:pt x="732644" y="604266"/>
                  </a:lnTo>
                  <a:lnTo>
                    <a:pt x="753943" y="565114"/>
                  </a:lnTo>
                  <a:lnTo>
                    <a:pt x="770508" y="524282"/>
                  </a:lnTo>
                  <a:lnTo>
                    <a:pt x="782340" y="482189"/>
                  </a:lnTo>
                  <a:lnTo>
                    <a:pt x="789440" y="439256"/>
                  </a:lnTo>
                  <a:lnTo>
                    <a:pt x="791806" y="395903"/>
                  </a:lnTo>
                  <a:lnTo>
                    <a:pt x="789440" y="352550"/>
                  </a:lnTo>
                  <a:lnTo>
                    <a:pt x="782340" y="309617"/>
                  </a:lnTo>
                  <a:lnTo>
                    <a:pt x="770508" y="267524"/>
                  </a:lnTo>
                  <a:lnTo>
                    <a:pt x="753943" y="226692"/>
                  </a:lnTo>
                  <a:lnTo>
                    <a:pt x="732644" y="187539"/>
                  </a:lnTo>
                  <a:lnTo>
                    <a:pt x="706613" y="150488"/>
                  </a:lnTo>
                  <a:lnTo>
                    <a:pt x="675849" y="115957"/>
                  </a:lnTo>
                  <a:lnTo>
                    <a:pt x="641318" y="85193"/>
                  </a:lnTo>
                  <a:lnTo>
                    <a:pt x="604266" y="59161"/>
                  </a:lnTo>
                  <a:lnTo>
                    <a:pt x="565114" y="37863"/>
                  </a:lnTo>
                  <a:lnTo>
                    <a:pt x="524282" y="21298"/>
                  </a:lnTo>
                  <a:lnTo>
                    <a:pt x="482189" y="9465"/>
                  </a:lnTo>
                  <a:lnTo>
                    <a:pt x="439256" y="2366"/>
                  </a:lnTo>
                  <a:lnTo>
                    <a:pt x="395903" y="0"/>
                  </a:lnTo>
                  <a:close/>
                </a:path>
              </a:pathLst>
            </a:custGeom>
            <a:solidFill>
              <a:srgbClr val="1D6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745992" y="2412491"/>
              <a:ext cx="673735" cy="673735"/>
            </a:xfrm>
            <a:custGeom>
              <a:avLst/>
              <a:gdLst/>
              <a:ahLst/>
              <a:cxnLst/>
              <a:rect l="l" t="t" r="r" b="b"/>
              <a:pathLst>
                <a:path w="673735" h="673735">
                  <a:moveTo>
                    <a:pt x="336804" y="0"/>
                  </a:moveTo>
                  <a:lnTo>
                    <a:pt x="291100" y="3074"/>
                  </a:lnTo>
                  <a:lnTo>
                    <a:pt x="247266" y="12030"/>
                  </a:lnTo>
                  <a:lnTo>
                    <a:pt x="205702" y="26466"/>
                  </a:lnTo>
                  <a:lnTo>
                    <a:pt x="166810" y="45982"/>
                  </a:lnTo>
                  <a:lnTo>
                    <a:pt x="130990" y="70175"/>
                  </a:lnTo>
                  <a:lnTo>
                    <a:pt x="98645" y="98645"/>
                  </a:lnTo>
                  <a:lnTo>
                    <a:pt x="70175" y="130990"/>
                  </a:lnTo>
                  <a:lnTo>
                    <a:pt x="45982" y="166810"/>
                  </a:lnTo>
                  <a:lnTo>
                    <a:pt x="26466" y="205702"/>
                  </a:lnTo>
                  <a:lnTo>
                    <a:pt x="12030" y="247266"/>
                  </a:lnTo>
                  <a:lnTo>
                    <a:pt x="3074" y="291100"/>
                  </a:lnTo>
                  <a:lnTo>
                    <a:pt x="0" y="336803"/>
                  </a:lnTo>
                  <a:lnTo>
                    <a:pt x="3074" y="382507"/>
                  </a:lnTo>
                  <a:lnTo>
                    <a:pt x="12030" y="426341"/>
                  </a:lnTo>
                  <a:lnTo>
                    <a:pt x="26466" y="467905"/>
                  </a:lnTo>
                  <a:lnTo>
                    <a:pt x="45982" y="506797"/>
                  </a:lnTo>
                  <a:lnTo>
                    <a:pt x="70175" y="542617"/>
                  </a:lnTo>
                  <a:lnTo>
                    <a:pt x="98645" y="574962"/>
                  </a:lnTo>
                  <a:lnTo>
                    <a:pt x="130990" y="603432"/>
                  </a:lnTo>
                  <a:lnTo>
                    <a:pt x="166810" y="627625"/>
                  </a:lnTo>
                  <a:lnTo>
                    <a:pt x="205702" y="647141"/>
                  </a:lnTo>
                  <a:lnTo>
                    <a:pt x="247266" y="661577"/>
                  </a:lnTo>
                  <a:lnTo>
                    <a:pt x="291100" y="670533"/>
                  </a:lnTo>
                  <a:lnTo>
                    <a:pt x="336804" y="673607"/>
                  </a:lnTo>
                  <a:lnTo>
                    <a:pt x="382507" y="670533"/>
                  </a:lnTo>
                  <a:lnTo>
                    <a:pt x="426341" y="661577"/>
                  </a:lnTo>
                  <a:lnTo>
                    <a:pt x="467905" y="647141"/>
                  </a:lnTo>
                  <a:lnTo>
                    <a:pt x="506797" y="627625"/>
                  </a:lnTo>
                  <a:lnTo>
                    <a:pt x="542617" y="603432"/>
                  </a:lnTo>
                  <a:lnTo>
                    <a:pt x="574962" y="574962"/>
                  </a:lnTo>
                  <a:lnTo>
                    <a:pt x="603432" y="542617"/>
                  </a:lnTo>
                  <a:lnTo>
                    <a:pt x="627625" y="506797"/>
                  </a:lnTo>
                  <a:lnTo>
                    <a:pt x="647141" y="467905"/>
                  </a:lnTo>
                  <a:lnTo>
                    <a:pt x="661577" y="426341"/>
                  </a:lnTo>
                  <a:lnTo>
                    <a:pt x="670533" y="382507"/>
                  </a:lnTo>
                  <a:lnTo>
                    <a:pt x="673608" y="336803"/>
                  </a:lnTo>
                  <a:lnTo>
                    <a:pt x="670533" y="291100"/>
                  </a:lnTo>
                  <a:lnTo>
                    <a:pt x="661577" y="247266"/>
                  </a:lnTo>
                  <a:lnTo>
                    <a:pt x="647141" y="205702"/>
                  </a:lnTo>
                  <a:lnTo>
                    <a:pt x="627625" y="166810"/>
                  </a:lnTo>
                  <a:lnTo>
                    <a:pt x="603432" y="130990"/>
                  </a:lnTo>
                  <a:lnTo>
                    <a:pt x="574962" y="98645"/>
                  </a:lnTo>
                  <a:lnTo>
                    <a:pt x="542617" y="70175"/>
                  </a:lnTo>
                  <a:lnTo>
                    <a:pt x="506797" y="45982"/>
                  </a:lnTo>
                  <a:lnTo>
                    <a:pt x="467905" y="26466"/>
                  </a:lnTo>
                  <a:lnTo>
                    <a:pt x="426341" y="12030"/>
                  </a:lnTo>
                  <a:lnTo>
                    <a:pt x="382507" y="3074"/>
                  </a:lnTo>
                  <a:lnTo>
                    <a:pt x="336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3880421" y="2430017"/>
            <a:ext cx="401320" cy="56388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 indent="1270" algn="ctr">
              <a:lnSpc>
                <a:spcPts val="1360"/>
              </a:lnSpc>
              <a:spcBef>
                <a:spcPts val="210"/>
              </a:spcBef>
            </a:pPr>
            <a:r>
              <a:rPr sz="1200" b="1" spc="-25" dirty="0">
                <a:solidFill>
                  <a:srgbClr val="134262"/>
                </a:solidFill>
                <a:latin typeface="Carlito"/>
                <a:cs typeface="Carlito"/>
              </a:rPr>
              <a:t>APT </a:t>
            </a:r>
            <a:r>
              <a:rPr sz="1200" b="1" spc="-20" dirty="0">
                <a:solidFill>
                  <a:srgbClr val="134262"/>
                </a:solidFill>
                <a:latin typeface="Carlito"/>
                <a:cs typeface="Carlito"/>
              </a:rPr>
              <a:t>WTSA</a:t>
            </a:r>
            <a:endParaRPr sz="1200">
              <a:latin typeface="Carlito"/>
              <a:cs typeface="Carlito"/>
            </a:endParaRPr>
          </a:p>
          <a:p>
            <a:pPr marL="1905" algn="ctr">
              <a:lnSpc>
                <a:spcPts val="1405"/>
              </a:lnSpc>
            </a:pPr>
            <a:r>
              <a:rPr sz="1200" b="1" dirty="0">
                <a:solidFill>
                  <a:srgbClr val="134262"/>
                </a:solidFill>
                <a:latin typeface="Carlito"/>
                <a:cs typeface="Carlito"/>
              </a:rPr>
              <a:t>-</a:t>
            </a:r>
            <a:r>
              <a:rPr sz="1200" b="1" spc="-50" dirty="0">
                <a:solidFill>
                  <a:srgbClr val="134262"/>
                </a:solidFill>
                <a:latin typeface="Carlito"/>
                <a:cs typeface="Carlito"/>
              </a:rPr>
              <a:t>3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5426202" y="3542538"/>
            <a:ext cx="76200" cy="646430"/>
            <a:chOff x="5426202" y="3542538"/>
            <a:chExt cx="76200" cy="646430"/>
          </a:xfrm>
        </p:grpSpPr>
        <p:sp>
          <p:nvSpPr>
            <p:cNvPr id="45" name="object 45"/>
            <p:cNvSpPr/>
            <p:nvPr/>
          </p:nvSpPr>
          <p:spPr>
            <a:xfrm>
              <a:off x="5464302" y="3580638"/>
              <a:ext cx="0" cy="595630"/>
            </a:xfrm>
            <a:custGeom>
              <a:avLst/>
              <a:gdLst/>
              <a:ahLst/>
              <a:cxnLst/>
              <a:rect l="l" t="t" r="r" b="b"/>
              <a:pathLst>
                <a:path h="595629">
                  <a:moveTo>
                    <a:pt x="0" y="0"/>
                  </a:moveTo>
                  <a:lnTo>
                    <a:pt x="0" y="595083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26202" y="3542538"/>
              <a:ext cx="76200" cy="76200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5073650" y="4180840"/>
            <a:ext cx="10223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55" dirty="0">
                <a:latin typeface="Arial"/>
                <a:cs typeface="Arial"/>
              </a:rPr>
              <a:t>25-</a:t>
            </a:r>
            <a:r>
              <a:rPr sz="1600" b="1" dirty="0">
                <a:latin typeface="Arial"/>
                <a:cs typeface="Arial"/>
              </a:rPr>
              <a:t>28</a:t>
            </a:r>
            <a:r>
              <a:rPr sz="1600" b="1" spc="65" dirty="0">
                <a:latin typeface="Arial"/>
                <a:cs typeface="Arial"/>
              </a:rPr>
              <a:t> </a:t>
            </a:r>
            <a:r>
              <a:rPr sz="1600" b="1" spc="-45" dirty="0">
                <a:latin typeface="Arial"/>
                <a:cs typeface="Arial"/>
              </a:rPr>
              <a:t>Jun.</a:t>
            </a:r>
            <a:endParaRPr sz="1600" dirty="0">
              <a:latin typeface="Arial"/>
              <a:cs typeface="Arial"/>
            </a:endParaRPr>
          </a:p>
          <a:p>
            <a:pPr marL="62865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(Australia)</a:t>
            </a:r>
            <a:endParaRPr sz="1600" dirty="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067014" y="2353900"/>
            <a:ext cx="1099185" cy="1034415"/>
            <a:chOff x="5067014" y="2353900"/>
            <a:chExt cx="1099185" cy="1034415"/>
          </a:xfrm>
        </p:grpSpPr>
        <p:pic>
          <p:nvPicPr>
            <p:cNvPr id="49" name="object 4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67884" y="3011423"/>
              <a:ext cx="998219" cy="376427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067014" y="2353900"/>
              <a:ext cx="791845" cy="956310"/>
            </a:xfrm>
            <a:custGeom>
              <a:avLst/>
              <a:gdLst/>
              <a:ahLst/>
              <a:cxnLst/>
              <a:rect l="l" t="t" r="r" b="b"/>
              <a:pathLst>
                <a:path w="791845" h="956310">
                  <a:moveTo>
                    <a:pt x="395903" y="0"/>
                  </a:moveTo>
                  <a:lnTo>
                    <a:pt x="352550" y="2366"/>
                  </a:lnTo>
                  <a:lnTo>
                    <a:pt x="309617" y="9465"/>
                  </a:lnTo>
                  <a:lnTo>
                    <a:pt x="267524" y="21298"/>
                  </a:lnTo>
                  <a:lnTo>
                    <a:pt x="226692" y="37863"/>
                  </a:lnTo>
                  <a:lnTo>
                    <a:pt x="187539" y="59161"/>
                  </a:lnTo>
                  <a:lnTo>
                    <a:pt x="150488" y="85193"/>
                  </a:lnTo>
                  <a:lnTo>
                    <a:pt x="115957" y="115957"/>
                  </a:lnTo>
                  <a:lnTo>
                    <a:pt x="85193" y="150488"/>
                  </a:lnTo>
                  <a:lnTo>
                    <a:pt x="59161" y="187539"/>
                  </a:lnTo>
                  <a:lnTo>
                    <a:pt x="37863" y="226692"/>
                  </a:lnTo>
                  <a:lnTo>
                    <a:pt x="21298" y="267524"/>
                  </a:lnTo>
                  <a:lnTo>
                    <a:pt x="9465" y="309617"/>
                  </a:lnTo>
                  <a:lnTo>
                    <a:pt x="2366" y="352550"/>
                  </a:lnTo>
                  <a:lnTo>
                    <a:pt x="0" y="395903"/>
                  </a:lnTo>
                  <a:lnTo>
                    <a:pt x="2366" y="439256"/>
                  </a:lnTo>
                  <a:lnTo>
                    <a:pt x="9465" y="482189"/>
                  </a:lnTo>
                  <a:lnTo>
                    <a:pt x="21298" y="524282"/>
                  </a:lnTo>
                  <a:lnTo>
                    <a:pt x="37863" y="565114"/>
                  </a:lnTo>
                  <a:lnTo>
                    <a:pt x="59161" y="604266"/>
                  </a:lnTo>
                  <a:lnTo>
                    <a:pt x="85193" y="641318"/>
                  </a:lnTo>
                  <a:lnTo>
                    <a:pt x="115957" y="675849"/>
                  </a:lnTo>
                  <a:lnTo>
                    <a:pt x="395903" y="955795"/>
                  </a:lnTo>
                  <a:lnTo>
                    <a:pt x="675849" y="675849"/>
                  </a:lnTo>
                  <a:lnTo>
                    <a:pt x="706613" y="641318"/>
                  </a:lnTo>
                  <a:lnTo>
                    <a:pt x="732644" y="604266"/>
                  </a:lnTo>
                  <a:lnTo>
                    <a:pt x="753943" y="565114"/>
                  </a:lnTo>
                  <a:lnTo>
                    <a:pt x="770508" y="524282"/>
                  </a:lnTo>
                  <a:lnTo>
                    <a:pt x="782340" y="482189"/>
                  </a:lnTo>
                  <a:lnTo>
                    <a:pt x="789440" y="439256"/>
                  </a:lnTo>
                  <a:lnTo>
                    <a:pt x="791806" y="395903"/>
                  </a:lnTo>
                  <a:lnTo>
                    <a:pt x="789440" y="352550"/>
                  </a:lnTo>
                  <a:lnTo>
                    <a:pt x="782340" y="309617"/>
                  </a:lnTo>
                  <a:lnTo>
                    <a:pt x="770508" y="267524"/>
                  </a:lnTo>
                  <a:lnTo>
                    <a:pt x="753943" y="226692"/>
                  </a:lnTo>
                  <a:lnTo>
                    <a:pt x="732644" y="187539"/>
                  </a:lnTo>
                  <a:lnTo>
                    <a:pt x="706613" y="150488"/>
                  </a:lnTo>
                  <a:lnTo>
                    <a:pt x="675849" y="115957"/>
                  </a:lnTo>
                  <a:lnTo>
                    <a:pt x="641318" y="85193"/>
                  </a:lnTo>
                  <a:lnTo>
                    <a:pt x="604266" y="59161"/>
                  </a:lnTo>
                  <a:lnTo>
                    <a:pt x="565114" y="37863"/>
                  </a:lnTo>
                  <a:lnTo>
                    <a:pt x="524282" y="21298"/>
                  </a:lnTo>
                  <a:lnTo>
                    <a:pt x="482189" y="9465"/>
                  </a:lnTo>
                  <a:lnTo>
                    <a:pt x="439256" y="2366"/>
                  </a:lnTo>
                  <a:lnTo>
                    <a:pt x="395903" y="0"/>
                  </a:lnTo>
                  <a:close/>
                </a:path>
              </a:pathLst>
            </a:custGeom>
            <a:solidFill>
              <a:srgbClr val="1D6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125212" y="2412491"/>
              <a:ext cx="675640" cy="673735"/>
            </a:xfrm>
            <a:custGeom>
              <a:avLst/>
              <a:gdLst/>
              <a:ahLst/>
              <a:cxnLst/>
              <a:rect l="l" t="t" r="r" b="b"/>
              <a:pathLst>
                <a:path w="675639" h="673735">
                  <a:moveTo>
                    <a:pt x="337566" y="0"/>
                  </a:moveTo>
                  <a:lnTo>
                    <a:pt x="291759" y="3074"/>
                  </a:lnTo>
                  <a:lnTo>
                    <a:pt x="247826" y="12030"/>
                  </a:lnTo>
                  <a:lnTo>
                    <a:pt x="206168" y="26466"/>
                  </a:lnTo>
                  <a:lnTo>
                    <a:pt x="167188" y="45982"/>
                  </a:lnTo>
                  <a:lnTo>
                    <a:pt x="131288" y="70175"/>
                  </a:lnTo>
                  <a:lnTo>
                    <a:pt x="98869" y="98645"/>
                  </a:lnTo>
                  <a:lnTo>
                    <a:pt x="70335" y="130990"/>
                  </a:lnTo>
                  <a:lnTo>
                    <a:pt x="46086" y="166810"/>
                  </a:lnTo>
                  <a:lnTo>
                    <a:pt x="26527" y="205702"/>
                  </a:lnTo>
                  <a:lnTo>
                    <a:pt x="12057" y="247266"/>
                  </a:lnTo>
                  <a:lnTo>
                    <a:pt x="3081" y="291100"/>
                  </a:lnTo>
                  <a:lnTo>
                    <a:pt x="0" y="336803"/>
                  </a:lnTo>
                  <a:lnTo>
                    <a:pt x="3081" y="382507"/>
                  </a:lnTo>
                  <a:lnTo>
                    <a:pt x="12057" y="426341"/>
                  </a:lnTo>
                  <a:lnTo>
                    <a:pt x="26527" y="467905"/>
                  </a:lnTo>
                  <a:lnTo>
                    <a:pt x="46086" y="506797"/>
                  </a:lnTo>
                  <a:lnTo>
                    <a:pt x="70335" y="542617"/>
                  </a:lnTo>
                  <a:lnTo>
                    <a:pt x="98869" y="574962"/>
                  </a:lnTo>
                  <a:lnTo>
                    <a:pt x="131288" y="603432"/>
                  </a:lnTo>
                  <a:lnTo>
                    <a:pt x="167188" y="627625"/>
                  </a:lnTo>
                  <a:lnTo>
                    <a:pt x="206168" y="647141"/>
                  </a:lnTo>
                  <a:lnTo>
                    <a:pt x="247826" y="661577"/>
                  </a:lnTo>
                  <a:lnTo>
                    <a:pt x="291759" y="670533"/>
                  </a:lnTo>
                  <a:lnTo>
                    <a:pt x="337566" y="673607"/>
                  </a:lnTo>
                  <a:lnTo>
                    <a:pt x="383372" y="670533"/>
                  </a:lnTo>
                  <a:lnTo>
                    <a:pt x="427305" y="661577"/>
                  </a:lnTo>
                  <a:lnTo>
                    <a:pt x="468963" y="647141"/>
                  </a:lnTo>
                  <a:lnTo>
                    <a:pt x="507943" y="627625"/>
                  </a:lnTo>
                  <a:lnTo>
                    <a:pt x="543843" y="603432"/>
                  </a:lnTo>
                  <a:lnTo>
                    <a:pt x="576262" y="574962"/>
                  </a:lnTo>
                  <a:lnTo>
                    <a:pt x="604796" y="542617"/>
                  </a:lnTo>
                  <a:lnTo>
                    <a:pt x="629045" y="506797"/>
                  </a:lnTo>
                  <a:lnTo>
                    <a:pt x="648604" y="467905"/>
                  </a:lnTo>
                  <a:lnTo>
                    <a:pt x="663074" y="426341"/>
                  </a:lnTo>
                  <a:lnTo>
                    <a:pt x="672050" y="382507"/>
                  </a:lnTo>
                  <a:lnTo>
                    <a:pt x="675132" y="336803"/>
                  </a:lnTo>
                  <a:lnTo>
                    <a:pt x="672050" y="291100"/>
                  </a:lnTo>
                  <a:lnTo>
                    <a:pt x="663074" y="247266"/>
                  </a:lnTo>
                  <a:lnTo>
                    <a:pt x="648604" y="205702"/>
                  </a:lnTo>
                  <a:lnTo>
                    <a:pt x="629045" y="166810"/>
                  </a:lnTo>
                  <a:lnTo>
                    <a:pt x="604796" y="130990"/>
                  </a:lnTo>
                  <a:lnTo>
                    <a:pt x="576262" y="98645"/>
                  </a:lnTo>
                  <a:lnTo>
                    <a:pt x="543843" y="70175"/>
                  </a:lnTo>
                  <a:lnTo>
                    <a:pt x="507943" y="45982"/>
                  </a:lnTo>
                  <a:lnTo>
                    <a:pt x="468963" y="26466"/>
                  </a:lnTo>
                  <a:lnTo>
                    <a:pt x="427305" y="12030"/>
                  </a:lnTo>
                  <a:lnTo>
                    <a:pt x="383372" y="3074"/>
                  </a:lnTo>
                  <a:lnTo>
                    <a:pt x="3375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5260886" y="2430017"/>
            <a:ext cx="401320" cy="56388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065" marR="5080" indent="1270" algn="ctr">
              <a:lnSpc>
                <a:spcPts val="1360"/>
              </a:lnSpc>
              <a:spcBef>
                <a:spcPts val="210"/>
              </a:spcBef>
            </a:pPr>
            <a:r>
              <a:rPr sz="1200" b="1" spc="-25" dirty="0">
                <a:solidFill>
                  <a:srgbClr val="134262"/>
                </a:solidFill>
                <a:latin typeface="Carlito"/>
                <a:cs typeface="Carlito"/>
              </a:rPr>
              <a:t>APT </a:t>
            </a:r>
            <a:r>
              <a:rPr sz="1200" b="1" spc="-20" dirty="0">
                <a:solidFill>
                  <a:srgbClr val="134262"/>
                </a:solidFill>
                <a:latin typeface="Carlito"/>
                <a:cs typeface="Carlito"/>
              </a:rPr>
              <a:t>WTSA</a:t>
            </a:r>
            <a:endParaRPr sz="1200">
              <a:latin typeface="Carlito"/>
              <a:cs typeface="Carlito"/>
            </a:endParaRPr>
          </a:p>
          <a:p>
            <a:pPr marL="1905" algn="ctr">
              <a:lnSpc>
                <a:spcPts val="1405"/>
              </a:lnSpc>
            </a:pPr>
            <a:r>
              <a:rPr sz="1200" b="1" dirty="0">
                <a:solidFill>
                  <a:srgbClr val="134262"/>
                </a:solidFill>
                <a:latin typeface="Carlito"/>
                <a:cs typeface="Carlito"/>
              </a:rPr>
              <a:t>-</a:t>
            </a:r>
            <a:r>
              <a:rPr sz="1200" b="1" spc="-50" dirty="0">
                <a:solidFill>
                  <a:srgbClr val="134262"/>
                </a:solidFill>
                <a:latin typeface="Carlito"/>
                <a:cs typeface="Carlito"/>
              </a:rPr>
              <a:t>4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21864" y="4172521"/>
            <a:ext cx="9067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Arial"/>
                <a:cs typeface="Arial"/>
              </a:rPr>
              <a:t>21</a:t>
            </a:r>
            <a:r>
              <a:rPr sz="1600" b="1" spc="60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Apr.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25" dirty="0">
                <a:latin typeface="Arial"/>
                <a:cs typeface="Arial"/>
              </a:rPr>
              <a:t>(Thailand)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49170" y="2353900"/>
            <a:ext cx="1099185" cy="1034415"/>
            <a:chOff x="949170" y="2353900"/>
            <a:chExt cx="1099185" cy="1034415"/>
          </a:xfrm>
        </p:grpSpPr>
        <p:pic>
          <p:nvPicPr>
            <p:cNvPr id="55" name="object 5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0036" y="3011423"/>
              <a:ext cx="998219" cy="376427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949170" y="2353900"/>
              <a:ext cx="791845" cy="956310"/>
            </a:xfrm>
            <a:custGeom>
              <a:avLst/>
              <a:gdLst/>
              <a:ahLst/>
              <a:cxnLst/>
              <a:rect l="l" t="t" r="r" b="b"/>
              <a:pathLst>
                <a:path w="791844" h="956310">
                  <a:moveTo>
                    <a:pt x="395903" y="0"/>
                  </a:moveTo>
                  <a:lnTo>
                    <a:pt x="352550" y="2366"/>
                  </a:lnTo>
                  <a:lnTo>
                    <a:pt x="309617" y="9465"/>
                  </a:lnTo>
                  <a:lnTo>
                    <a:pt x="267524" y="21298"/>
                  </a:lnTo>
                  <a:lnTo>
                    <a:pt x="226692" y="37863"/>
                  </a:lnTo>
                  <a:lnTo>
                    <a:pt x="187539" y="59161"/>
                  </a:lnTo>
                  <a:lnTo>
                    <a:pt x="150488" y="85193"/>
                  </a:lnTo>
                  <a:lnTo>
                    <a:pt x="115957" y="115957"/>
                  </a:lnTo>
                  <a:lnTo>
                    <a:pt x="85193" y="150488"/>
                  </a:lnTo>
                  <a:lnTo>
                    <a:pt x="59161" y="187539"/>
                  </a:lnTo>
                  <a:lnTo>
                    <a:pt x="37863" y="226692"/>
                  </a:lnTo>
                  <a:lnTo>
                    <a:pt x="21298" y="267524"/>
                  </a:lnTo>
                  <a:lnTo>
                    <a:pt x="9465" y="309617"/>
                  </a:lnTo>
                  <a:lnTo>
                    <a:pt x="2366" y="352550"/>
                  </a:lnTo>
                  <a:lnTo>
                    <a:pt x="0" y="395903"/>
                  </a:lnTo>
                  <a:lnTo>
                    <a:pt x="2366" y="439256"/>
                  </a:lnTo>
                  <a:lnTo>
                    <a:pt x="9465" y="482189"/>
                  </a:lnTo>
                  <a:lnTo>
                    <a:pt x="21298" y="524282"/>
                  </a:lnTo>
                  <a:lnTo>
                    <a:pt x="37863" y="565114"/>
                  </a:lnTo>
                  <a:lnTo>
                    <a:pt x="59161" y="604266"/>
                  </a:lnTo>
                  <a:lnTo>
                    <a:pt x="85193" y="641318"/>
                  </a:lnTo>
                  <a:lnTo>
                    <a:pt x="115957" y="675849"/>
                  </a:lnTo>
                  <a:lnTo>
                    <a:pt x="395903" y="955795"/>
                  </a:lnTo>
                  <a:lnTo>
                    <a:pt x="675849" y="675849"/>
                  </a:lnTo>
                  <a:lnTo>
                    <a:pt x="706613" y="641318"/>
                  </a:lnTo>
                  <a:lnTo>
                    <a:pt x="732644" y="604266"/>
                  </a:lnTo>
                  <a:lnTo>
                    <a:pt x="753943" y="565114"/>
                  </a:lnTo>
                  <a:lnTo>
                    <a:pt x="770508" y="524282"/>
                  </a:lnTo>
                  <a:lnTo>
                    <a:pt x="782340" y="482189"/>
                  </a:lnTo>
                  <a:lnTo>
                    <a:pt x="789440" y="439256"/>
                  </a:lnTo>
                  <a:lnTo>
                    <a:pt x="791806" y="395903"/>
                  </a:lnTo>
                  <a:lnTo>
                    <a:pt x="789440" y="352550"/>
                  </a:lnTo>
                  <a:lnTo>
                    <a:pt x="782340" y="309617"/>
                  </a:lnTo>
                  <a:lnTo>
                    <a:pt x="770508" y="267524"/>
                  </a:lnTo>
                  <a:lnTo>
                    <a:pt x="753943" y="226692"/>
                  </a:lnTo>
                  <a:lnTo>
                    <a:pt x="732644" y="187539"/>
                  </a:lnTo>
                  <a:lnTo>
                    <a:pt x="706613" y="150488"/>
                  </a:lnTo>
                  <a:lnTo>
                    <a:pt x="675849" y="115957"/>
                  </a:lnTo>
                  <a:lnTo>
                    <a:pt x="641318" y="85193"/>
                  </a:lnTo>
                  <a:lnTo>
                    <a:pt x="604266" y="59161"/>
                  </a:lnTo>
                  <a:lnTo>
                    <a:pt x="565114" y="37863"/>
                  </a:lnTo>
                  <a:lnTo>
                    <a:pt x="524282" y="21298"/>
                  </a:lnTo>
                  <a:lnTo>
                    <a:pt x="482189" y="9465"/>
                  </a:lnTo>
                  <a:lnTo>
                    <a:pt x="439256" y="2366"/>
                  </a:lnTo>
                  <a:lnTo>
                    <a:pt x="395903" y="0"/>
                  </a:lnTo>
                  <a:close/>
                </a:path>
              </a:pathLst>
            </a:custGeom>
            <a:solidFill>
              <a:srgbClr val="1D6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007364" y="2412491"/>
              <a:ext cx="675640" cy="673735"/>
            </a:xfrm>
            <a:custGeom>
              <a:avLst/>
              <a:gdLst/>
              <a:ahLst/>
              <a:cxnLst/>
              <a:rect l="l" t="t" r="r" b="b"/>
              <a:pathLst>
                <a:path w="675639" h="673735">
                  <a:moveTo>
                    <a:pt x="337566" y="0"/>
                  </a:moveTo>
                  <a:lnTo>
                    <a:pt x="291759" y="3074"/>
                  </a:lnTo>
                  <a:lnTo>
                    <a:pt x="247826" y="12030"/>
                  </a:lnTo>
                  <a:lnTo>
                    <a:pt x="206168" y="26466"/>
                  </a:lnTo>
                  <a:lnTo>
                    <a:pt x="167188" y="45982"/>
                  </a:lnTo>
                  <a:lnTo>
                    <a:pt x="131288" y="70175"/>
                  </a:lnTo>
                  <a:lnTo>
                    <a:pt x="98869" y="98645"/>
                  </a:lnTo>
                  <a:lnTo>
                    <a:pt x="70335" y="130990"/>
                  </a:lnTo>
                  <a:lnTo>
                    <a:pt x="46086" y="166810"/>
                  </a:lnTo>
                  <a:lnTo>
                    <a:pt x="26527" y="205702"/>
                  </a:lnTo>
                  <a:lnTo>
                    <a:pt x="12057" y="247266"/>
                  </a:lnTo>
                  <a:lnTo>
                    <a:pt x="3081" y="291100"/>
                  </a:lnTo>
                  <a:lnTo>
                    <a:pt x="0" y="336803"/>
                  </a:lnTo>
                  <a:lnTo>
                    <a:pt x="3081" y="382507"/>
                  </a:lnTo>
                  <a:lnTo>
                    <a:pt x="12057" y="426341"/>
                  </a:lnTo>
                  <a:lnTo>
                    <a:pt x="26527" y="467905"/>
                  </a:lnTo>
                  <a:lnTo>
                    <a:pt x="46086" y="506797"/>
                  </a:lnTo>
                  <a:lnTo>
                    <a:pt x="70335" y="542617"/>
                  </a:lnTo>
                  <a:lnTo>
                    <a:pt x="98869" y="574962"/>
                  </a:lnTo>
                  <a:lnTo>
                    <a:pt x="131288" y="603432"/>
                  </a:lnTo>
                  <a:lnTo>
                    <a:pt x="167188" y="627625"/>
                  </a:lnTo>
                  <a:lnTo>
                    <a:pt x="206168" y="647141"/>
                  </a:lnTo>
                  <a:lnTo>
                    <a:pt x="247826" y="661577"/>
                  </a:lnTo>
                  <a:lnTo>
                    <a:pt x="291759" y="670533"/>
                  </a:lnTo>
                  <a:lnTo>
                    <a:pt x="337566" y="673607"/>
                  </a:lnTo>
                  <a:lnTo>
                    <a:pt x="383372" y="670533"/>
                  </a:lnTo>
                  <a:lnTo>
                    <a:pt x="427305" y="661577"/>
                  </a:lnTo>
                  <a:lnTo>
                    <a:pt x="468963" y="647141"/>
                  </a:lnTo>
                  <a:lnTo>
                    <a:pt x="507943" y="627625"/>
                  </a:lnTo>
                  <a:lnTo>
                    <a:pt x="543843" y="603432"/>
                  </a:lnTo>
                  <a:lnTo>
                    <a:pt x="576262" y="574962"/>
                  </a:lnTo>
                  <a:lnTo>
                    <a:pt x="604796" y="542617"/>
                  </a:lnTo>
                  <a:lnTo>
                    <a:pt x="629045" y="506797"/>
                  </a:lnTo>
                  <a:lnTo>
                    <a:pt x="648604" y="467905"/>
                  </a:lnTo>
                  <a:lnTo>
                    <a:pt x="663074" y="426341"/>
                  </a:lnTo>
                  <a:lnTo>
                    <a:pt x="672050" y="382507"/>
                  </a:lnTo>
                  <a:lnTo>
                    <a:pt x="675132" y="336803"/>
                  </a:lnTo>
                  <a:lnTo>
                    <a:pt x="672050" y="291100"/>
                  </a:lnTo>
                  <a:lnTo>
                    <a:pt x="663074" y="247266"/>
                  </a:lnTo>
                  <a:lnTo>
                    <a:pt x="648604" y="205702"/>
                  </a:lnTo>
                  <a:lnTo>
                    <a:pt x="629045" y="166810"/>
                  </a:lnTo>
                  <a:lnTo>
                    <a:pt x="604796" y="130990"/>
                  </a:lnTo>
                  <a:lnTo>
                    <a:pt x="576262" y="98645"/>
                  </a:lnTo>
                  <a:lnTo>
                    <a:pt x="543843" y="70175"/>
                  </a:lnTo>
                  <a:lnTo>
                    <a:pt x="507943" y="45982"/>
                  </a:lnTo>
                  <a:lnTo>
                    <a:pt x="468963" y="26466"/>
                  </a:lnTo>
                  <a:lnTo>
                    <a:pt x="427305" y="12030"/>
                  </a:lnTo>
                  <a:lnTo>
                    <a:pt x="383372" y="3074"/>
                  </a:lnTo>
                  <a:lnTo>
                    <a:pt x="3375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143046" y="2430017"/>
            <a:ext cx="401320" cy="56388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065" marR="5080" indent="1270" algn="ctr">
              <a:lnSpc>
                <a:spcPts val="1360"/>
              </a:lnSpc>
              <a:spcBef>
                <a:spcPts val="210"/>
              </a:spcBef>
            </a:pPr>
            <a:r>
              <a:rPr sz="1200" b="1" spc="-25" dirty="0">
                <a:solidFill>
                  <a:srgbClr val="134262"/>
                </a:solidFill>
                <a:latin typeface="Carlito"/>
                <a:cs typeface="Carlito"/>
              </a:rPr>
              <a:t>APT </a:t>
            </a:r>
            <a:r>
              <a:rPr sz="1200" b="1" spc="-20" dirty="0">
                <a:solidFill>
                  <a:srgbClr val="134262"/>
                </a:solidFill>
                <a:latin typeface="Carlito"/>
                <a:cs typeface="Carlito"/>
              </a:rPr>
              <a:t>WTSA</a:t>
            </a:r>
            <a:endParaRPr sz="1200">
              <a:latin typeface="Carlito"/>
              <a:cs typeface="Carlito"/>
            </a:endParaRPr>
          </a:p>
          <a:p>
            <a:pPr marL="1905" algn="ctr">
              <a:lnSpc>
                <a:spcPts val="1405"/>
              </a:lnSpc>
            </a:pPr>
            <a:r>
              <a:rPr sz="1200" b="1" dirty="0">
                <a:solidFill>
                  <a:srgbClr val="134262"/>
                </a:solidFill>
                <a:latin typeface="Carlito"/>
                <a:cs typeface="Carlito"/>
              </a:rPr>
              <a:t>-</a:t>
            </a:r>
            <a:r>
              <a:rPr sz="1200" b="1" spc="-50" dirty="0">
                <a:solidFill>
                  <a:srgbClr val="134262"/>
                </a:solidFill>
                <a:latin typeface="Carlito"/>
                <a:cs typeface="Carlito"/>
              </a:rPr>
              <a:t>1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349502" y="3530346"/>
            <a:ext cx="76200" cy="633730"/>
            <a:chOff x="1349502" y="3530346"/>
            <a:chExt cx="76200" cy="633730"/>
          </a:xfrm>
        </p:grpSpPr>
        <p:sp>
          <p:nvSpPr>
            <p:cNvPr id="60" name="object 60"/>
            <p:cNvSpPr/>
            <p:nvPr/>
          </p:nvSpPr>
          <p:spPr>
            <a:xfrm>
              <a:off x="1387602" y="3568446"/>
              <a:ext cx="0" cy="595630"/>
            </a:xfrm>
            <a:custGeom>
              <a:avLst/>
              <a:gdLst/>
              <a:ahLst/>
              <a:cxnLst/>
              <a:rect l="l" t="t" r="r" b="b"/>
              <a:pathLst>
                <a:path h="595629">
                  <a:moveTo>
                    <a:pt x="0" y="0"/>
                  </a:moveTo>
                  <a:lnTo>
                    <a:pt x="0" y="595083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49502" y="3530346"/>
              <a:ext cx="76200" cy="76200"/>
            </a:xfrm>
            <a:prstGeom prst="rect">
              <a:avLst/>
            </a:prstGeom>
          </p:spPr>
        </p:pic>
      </p:grpSp>
      <p:grpSp>
        <p:nvGrpSpPr>
          <p:cNvPr id="62" name="object 62"/>
          <p:cNvGrpSpPr/>
          <p:nvPr/>
        </p:nvGrpSpPr>
        <p:grpSpPr>
          <a:xfrm>
            <a:off x="6633209" y="3534917"/>
            <a:ext cx="76200" cy="646430"/>
            <a:chOff x="6633209" y="3534917"/>
            <a:chExt cx="76200" cy="646430"/>
          </a:xfrm>
        </p:grpSpPr>
        <p:sp>
          <p:nvSpPr>
            <p:cNvPr id="63" name="object 63"/>
            <p:cNvSpPr/>
            <p:nvPr/>
          </p:nvSpPr>
          <p:spPr>
            <a:xfrm>
              <a:off x="6671309" y="3573017"/>
              <a:ext cx="0" cy="595630"/>
            </a:xfrm>
            <a:custGeom>
              <a:avLst/>
              <a:gdLst/>
              <a:ahLst/>
              <a:cxnLst/>
              <a:rect l="l" t="t" r="r" b="b"/>
              <a:pathLst>
                <a:path h="595629">
                  <a:moveTo>
                    <a:pt x="0" y="0"/>
                  </a:moveTo>
                  <a:lnTo>
                    <a:pt x="0" y="595083"/>
                  </a:lnTo>
                </a:path>
              </a:pathLst>
            </a:custGeom>
            <a:ln w="25400">
              <a:solidFill>
                <a:srgbClr val="1D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33209" y="3534917"/>
              <a:ext cx="76200" cy="76200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6312535" y="4197248"/>
            <a:ext cx="10788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55" dirty="0">
                <a:latin typeface="Arial"/>
                <a:cs typeface="Arial"/>
              </a:rPr>
              <a:t>19-</a:t>
            </a:r>
            <a:r>
              <a:rPr sz="1600" b="1" dirty="0">
                <a:latin typeface="Arial"/>
                <a:cs typeface="Arial"/>
              </a:rPr>
              <a:t>23</a:t>
            </a:r>
            <a:r>
              <a:rPr sz="1600" b="1" spc="65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Aug.</a:t>
            </a:r>
            <a:endParaRPr sz="1600" dirty="0">
              <a:latin typeface="Arial"/>
              <a:cs typeface="Arial"/>
            </a:endParaRPr>
          </a:p>
          <a:p>
            <a:pPr marL="1270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(Thailand)</a:t>
            </a:r>
            <a:endParaRPr sz="1600" dirty="0">
              <a:latin typeface="Arial"/>
              <a:cs typeface="Arial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6281045" y="2353900"/>
            <a:ext cx="1098550" cy="1034415"/>
            <a:chOff x="6281045" y="2353900"/>
            <a:chExt cx="1098550" cy="1034415"/>
          </a:xfrm>
        </p:grpSpPr>
        <p:pic>
          <p:nvPicPr>
            <p:cNvPr id="67" name="object 6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380987" y="3011423"/>
              <a:ext cx="998219" cy="376427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6281045" y="2353900"/>
              <a:ext cx="791845" cy="956310"/>
            </a:xfrm>
            <a:custGeom>
              <a:avLst/>
              <a:gdLst/>
              <a:ahLst/>
              <a:cxnLst/>
              <a:rect l="l" t="t" r="r" b="b"/>
              <a:pathLst>
                <a:path w="791845" h="956310">
                  <a:moveTo>
                    <a:pt x="395903" y="0"/>
                  </a:moveTo>
                  <a:lnTo>
                    <a:pt x="352550" y="2366"/>
                  </a:lnTo>
                  <a:lnTo>
                    <a:pt x="309617" y="9465"/>
                  </a:lnTo>
                  <a:lnTo>
                    <a:pt x="267524" y="21298"/>
                  </a:lnTo>
                  <a:lnTo>
                    <a:pt x="226692" y="37863"/>
                  </a:lnTo>
                  <a:lnTo>
                    <a:pt x="187539" y="59161"/>
                  </a:lnTo>
                  <a:lnTo>
                    <a:pt x="150488" y="85193"/>
                  </a:lnTo>
                  <a:lnTo>
                    <a:pt x="115957" y="115957"/>
                  </a:lnTo>
                  <a:lnTo>
                    <a:pt x="85193" y="150488"/>
                  </a:lnTo>
                  <a:lnTo>
                    <a:pt x="59161" y="187539"/>
                  </a:lnTo>
                  <a:lnTo>
                    <a:pt x="37863" y="226692"/>
                  </a:lnTo>
                  <a:lnTo>
                    <a:pt x="21298" y="267524"/>
                  </a:lnTo>
                  <a:lnTo>
                    <a:pt x="9465" y="309617"/>
                  </a:lnTo>
                  <a:lnTo>
                    <a:pt x="2366" y="352550"/>
                  </a:lnTo>
                  <a:lnTo>
                    <a:pt x="0" y="395903"/>
                  </a:lnTo>
                  <a:lnTo>
                    <a:pt x="2366" y="439256"/>
                  </a:lnTo>
                  <a:lnTo>
                    <a:pt x="9465" y="482189"/>
                  </a:lnTo>
                  <a:lnTo>
                    <a:pt x="21298" y="524282"/>
                  </a:lnTo>
                  <a:lnTo>
                    <a:pt x="37863" y="565114"/>
                  </a:lnTo>
                  <a:lnTo>
                    <a:pt x="59161" y="604266"/>
                  </a:lnTo>
                  <a:lnTo>
                    <a:pt x="85193" y="641318"/>
                  </a:lnTo>
                  <a:lnTo>
                    <a:pt x="115957" y="675849"/>
                  </a:lnTo>
                  <a:lnTo>
                    <a:pt x="395903" y="955795"/>
                  </a:lnTo>
                  <a:lnTo>
                    <a:pt x="675849" y="675849"/>
                  </a:lnTo>
                  <a:lnTo>
                    <a:pt x="706613" y="641318"/>
                  </a:lnTo>
                  <a:lnTo>
                    <a:pt x="732644" y="604266"/>
                  </a:lnTo>
                  <a:lnTo>
                    <a:pt x="753943" y="565114"/>
                  </a:lnTo>
                  <a:lnTo>
                    <a:pt x="770508" y="524282"/>
                  </a:lnTo>
                  <a:lnTo>
                    <a:pt x="782340" y="482189"/>
                  </a:lnTo>
                  <a:lnTo>
                    <a:pt x="789440" y="439256"/>
                  </a:lnTo>
                  <a:lnTo>
                    <a:pt x="791806" y="395903"/>
                  </a:lnTo>
                  <a:lnTo>
                    <a:pt x="789440" y="352550"/>
                  </a:lnTo>
                  <a:lnTo>
                    <a:pt x="782340" y="309617"/>
                  </a:lnTo>
                  <a:lnTo>
                    <a:pt x="770508" y="267524"/>
                  </a:lnTo>
                  <a:lnTo>
                    <a:pt x="753943" y="226692"/>
                  </a:lnTo>
                  <a:lnTo>
                    <a:pt x="732644" y="187539"/>
                  </a:lnTo>
                  <a:lnTo>
                    <a:pt x="706613" y="150488"/>
                  </a:lnTo>
                  <a:lnTo>
                    <a:pt x="675849" y="115957"/>
                  </a:lnTo>
                  <a:lnTo>
                    <a:pt x="641318" y="85193"/>
                  </a:lnTo>
                  <a:lnTo>
                    <a:pt x="604266" y="59161"/>
                  </a:lnTo>
                  <a:lnTo>
                    <a:pt x="565114" y="37863"/>
                  </a:lnTo>
                  <a:lnTo>
                    <a:pt x="524282" y="21298"/>
                  </a:lnTo>
                  <a:lnTo>
                    <a:pt x="482189" y="9465"/>
                  </a:lnTo>
                  <a:lnTo>
                    <a:pt x="439256" y="2366"/>
                  </a:lnTo>
                  <a:lnTo>
                    <a:pt x="395903" y="0"/>
                  </a:lnTo>
                  <a:close/>
                </a:path>
              </a:pathLst>
            </a:custGeom>
            <a:solidFill>
              <a:srgbClr val="1D6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339839" y="2412491"/>
              <a:ext cx="673735" cy="673735"/>
            </a:xfrm>
            <a:custGeom>
              <a:avLst/>
              <a:gdLst/>
              <a:ahLst/>
              <a:cxnLst/>
              <a:rect l="l" t="t" r="r" b="b"/>
              <a:pathLst>
                <a:path w="673734" h="673735">
                  <a:moveTo>
                    <a:pt x="336804" y="0"/>
                  </a:moveTo>
                  <a:lnTo>
                    <a:pt x="291100" y="3074"/>
                  </a:lnTo>
                  <a:lnTo>
                    <a:pt x="247266" y="12030"/>
                  </a:lnTo>
                  <a:lnTo>
                    <a:pt x="205702" y="26466"/>
                  </a:lnTo>
                  <a:lnTo>
                    <a:pt x="166810" y="45982"/>
                  </a:lnTo>
                  <a:lnTo>
                    <a:pt x="130990" y="70175"/>
                  </a:lnTo>
                  <a:lnTo>
                    <a:pt x="98645" y="98645"/>
                  </a:lnTo>
                  <a:lnTo>
                    <a:pt x="70175" y="130990"/>
                  </a:lnTo>
                  <a:lnTo>
                    <a:pt x="45982" y="166810"/>
                  </a:lnTo>
                  <a:lnTo>
                    <a:pt x="26466" y="205702"/>
                  </a:lnTo>
                  <a:lnTo>
                    <a:pt x="12030" y="247266"/>
                  </a:lnTo>
                  <a:lnTo>
                    <a:pt x="3074" y="291100"/>
                  </a:lnTo>
                  <a:lnTo>
                    <a:pt x="0" y="336803"/>
                  </a:lnTo>
                  <a:lnTo>
                    <a:pt x="3074" y="382507"/>
                  </a:lnTo>
                  <a:lnTo>
                    <a:pt x="12030" y="426341"/>
                  </a:lnTo>
                  <a:lnTo>
                    <a:pt x="26466" y="467905"/>
                  </a:lnTo>
                  <a:lnTo>
                    <a:pt x="45982" y="506797"/>
                  </a:lnTo>
                  <a:lnTo>
                    <a:pt x="70175" y="542617"/>
                  </a:lnTo>
                  <a:lnTo>
                    <a:pt x="98645" y="574962"/>
                  </a:lnTo>
                  <a:lnTo>
                    <a:pt x="130990" y="603432"/>
                  </a:lnTo>
                  <a:lnTo>
                    <a:pt x="166810" y="627625"/>
                  </a:lnTo>
                  <a:lnTo>
                    <a:pt x="205702" y="647141"/>
                  </a:lnTo>
                  <a:lnTo>
                    <a:pt x="247266" y="661577"/>
                  </a:lnTo>
                  <a:lnTo>
                    <a:pt x="291100" y="670533"/>
                  </a:lnTo>
                  <a:lnTo>
                    <a:pt x="336804" y="673607"/>
                  </a:lnTo>
                  <a:lnTo>
                    <a:pt x="382507" y="670533"/>
                  </a:lnTo>
                  <a:lnTo>
                    <a:pt x="426341" y="661577"/>
                  </a:lnTo>
                  <a:lnTo>
                    <a:pt x="467905" y="647141"/>
                  </a:lnTo>
                  <a:lnTo>
                    <a:pt x="506797" y="627625"/>
                  </a:lnTo>
                  <a:lnTo>
                    <a:pt x="542617" y="603432"/>
                  </a:lnTo>
                  <a:lnTo>
                    <a:pt x="574962" y="574962"/>
                  </a:lnTo>
                  <a:lnTo>
                    <a:pt x="603432" y="542617"/>
                  </a:lnTo>
                  <a:lnTo>
                    <a:pt x="627625" y="506797"/>
                  </a:lnTo>
                  <a:lnTo>
                    <a:pt x="647141" y="467905"/>
                  </a:lnTo>
                  <a:lnTo>
                    <a:pt x="661577" y="426341"/>
                  </a:lnTo>
                  <a:lnTo>
                    <a:pt x="670533" y="382507"/>
                  </a:lnTo>
                  <a:lnTo>
                    <a:pt x="673608" y="336803"/>
                  </a:lnTo>
                  <a:lnTo>
                    <a:pt x="670533" y="291100"/>
                  </a:lnTo>
                  <a:lnTo>
                    <a:pt x="661577" y="247266"/>
                  </a:lnTo>
                  <a:lnTo>
                    <a:pt x="647141" y="205702"/>
                  </a:lnTo>
                  <a:lnTo>
                    <a:pt x="627625" y="166810"/>
                  </a:lnTo>
                  <a:lnTo>
                    <a:pt x="603432" y="130990"/>
                  </a:lnTo>
                  <a:lnTo>
                    <a:pt x="574962" y="98645"/>
                  </a:lnTo>
                  <a:lnTo>
                    <a:pt x="542617" y="70175"/>
                  </a:lnTo>
                  <a:lnTo>
                    <a:pt x="506797" y="45982"/>
                  </a:lnTo>
                  <a:lnTo>
                    <a:pt x="467905" y="26466"/>
                  </a:lnTo>
                  <a:lnTo>
                    <a:pt x="426341" y="12030"/>
                  </a:lnTo>
                  <a:lnTo>
                    <a:pt x="382507" y="3074"/>
                  </a:lnTo>
                  <a:lnTo>
                    <a:pt x="336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6474917" y="2430017"/>
            <a:ext cx="401320" cy="56388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065" marR="5080" indent="1270" algn="ctr">
              <a:lnSpc>
                <a:spcPts val="1360"/>
              </a:lnSpc>
              <a:spcBef>
                <a:spcPts val="210"/>
              </a:spcBef>
            </a:pPr>
            <a:r>
              <a:rPr sz="1200" b="1" spc="-25" dirty="0">
                <a:solidFill>
                  <a:srgbClr val="134262"/>
                </a:solidFill>
                <a:latin typeface="Carlito"/>
                <a:cs typeface="Carlito"/>
              </a:rPr>
              <a:t>APT </a:t>
            </a:r>
            <a:r>
              <a:rPr sz="1200" b="1" spc="-20" dirty="0">
                <a:solidFill>
                  <a:srgbClr val="134262"/>
                </a:solidFill>
                <a:latin typeface="Carlito"/>
                <a:cs typeface="Carlito"/>
              </a:rPr>
              <a:t>WTSA</a:t>
            </a:r>
            <a:endParaRPr sz="1200">
              <a:latin typeface="Carlito"/>
              <a:cs typeface="Carlito"/>
            </a:endParaRPr>
          </a:p>
          <a:p>
            <a:pPr marL="1905" algn="ctr">
              <a:lnSpc>
                <a:spcPts val="1405"/>
              </a:lnSpc>
            </a:pPr>
            <a:r>
              <a:rPr sz="1200" b="1" dirty="0">
                <a:solidFill>
                  <a:srgbClr val="134262"/>
                </a:solidFill>
                <a:latin typeface="Carlito"/>
                <a:cs typeface="Carlito"/>
              </a:rPr>
              <a:t>-</a:t>
            </a:r>
            <a:r>
              <a:rPr sz="1200" b="1" spc="-50" dirty="0">
                <a:solidFill>
                  <a:srgbClr val="134262"/>
                </a:solidFill>
                <a:latin typeface="Carlito"/>
                <a:cs typeface="Carlito"/>
              </a:rPr>
              <a:t>5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4851400" y="3519678"/>
            <a:ext cx="6333223" cy="1153160"/>
            <a:chOff x="4851400" y="3519678"/>
            <a:chExt cx="6333223" cy="1153160"/>
          </a:xfrm>
        </p:grpSpPr>
        <p:pic>
          <p:nvPicPr>
            <p:cNvPr id="72" name="object 7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63328" y="3767328"/>
              <a:ext cx="1321295" cy="452627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876800" y="3557778"/>
              <a:ext cx="0" cy="1115060"/>
            </a:xfrm>
            <a:custGeom>
              <a:avLst/>
              <a:gdLst/>
              <a:ahLst/>
              <a:cxnLst/>
              <a:rect l="l" t="t" r="r" b="b"/>
              <a:pathLst>
                <a:path h="1115060">
                  <a:moveTo>
                    <a:pt x="0" y="0"/>
                  </a:moveTo>
                  <a:lnTo>
                    <a:pt x="0" y="1114666"/>
                  </a:lnTo>
                </a:path>
              </a:pathLst>
            </a:custGeom>
            <a:ln w="25400">
              <a:solidFill>
                <a:srgbClr val="FC9C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51400" y="3519678"/>
              <a:ext cx="76200" cy="76200"/>
            </a:xfrm>
            <a:prstGeom prst="rect">
              <a:avLst/>
            </a:prstGeom>
          </p:spPr>
        </p:pic>
      </p:grpSp>
      <p:grpSp>
        <p:nvGrpSpPr>
          <p:cNvPr id="76" name="object 76"/>
          <p:cNvGrpSpPr/>
          <p:nvPr/>
        </p:nvGrpSpPr>
        <p:grpSpPr>
          <a:xfrm>
            <a:off x="4484574" y="4753021"/>
            <a:ext cx="1038860" cy="1033780"/>
            <a:chOff x="4510119" y="4753021"/>
            <a:chExt cx="1038860" cy="1033780"/>
          </a:xfrm>
        </p:grpSpPr>
        <p:pic>
          <p:nvPicPr>
            <p:cNvPr id="77" name="object 7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50664" y="5411723"/>
              <a:ext cx="998219" cy="374903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4510119" y="4753021"/>
              <a:ext cx="791845" cy="956310"/>
            </a:xfrm>
            <a:custGeom>
              <a:avLst/>
              <a:gdLst/>
              <a:ahLst/>
              <a:cxnLst/>
              <a:rect l="l" t="t" r="r" b="b"/>
              <a:pathLst>
                <a:path w="791845" h="956310">
                  <a:moveTo>
                    <a:pt x="394252" y="0"/>
                  </a:moveTo>
                  <a:lnTo>
                    <a:pt x="115131" y="280771"/>
                  </a:lnTo>
                  <a:lnTo>
                    <a:pt x="84469" y="315393"/>
                  </a:lnTo>
                  <a:lnTo>
                    <a:pt x="58547" y="352522"/>
                  </a:lnTo>
                  <a:lnTo>
                    <a:pt x="37365" y="391737"/>
                  </a:lnTo>
                  <a:lnTo>
                    <a:pt x="20920" y="432618"/>
                  </a:lnTo>
                  <a:lnTo>
                    <a:pt x="9211" y="474745"/>
                  </a:lnTo>
                  <a:lnTo>
                    <a:pt x="2238" y="517699"/>
                  </a:lnTo>
                  <a:lnTo>
                    <a:pt x="0" y="561059"/>
                  </a:lnTo>
                  <a:lnTo>
                    <a:pt x="2494" y="604404"/>
                  </a:lnTo>
                  <a:lnTo>
                    <a:pt x="9720" y="647315"/>
                  </a:lnTo>
                  <a:lnTo>
                    <a:pt x="21676" y="689371"/>
                  </a:lnTo>
                  <a:lnTo>
                    <a:pt x="38362" y="730153"/>
                  </a:lnTo>
                  <a:lnTo>
                    <a:pt x="59775" y="769241"/>
                  </a:lnTo>
                  <a:lnTo>
                    <a:pt x="85916" y="806213"/>
                  </a:lnTo>
                  <a:lnTo>
                    <a:pt x="116782" y="840651"/>
                  </a:lnTo>
                  <a:lnTo>
                    <a:pt x="151404" y="871313"/>
                  </a:lnTo>
                  <a:lnTo>
                    <a:pt x="188533" y="897235"/>
                  </a:lnTo>
                  <a:lnTo>
                    <a:pt x="227748" y="918417"/>
                  </a:lnTo>
                  <a:lnTo>
                    <a:pt x="268629" y="934862"/>
                  </a:lnTo>
                  <a:lnTo>
                    <a:pt x="310757" y="946571"/>
                  </a:lnTo>
                  <a:lnTo>
                    <a:pt x="353711" y="953544"/>
                  </a:lnTo>
                  <a:lnTo>
                    <a:pt x="397071" y="955782"/>
                  </a:lnTo>
                  <a:lnTo>
                    <a:pt x="440417" y="953288"/>
                  </a:lnTo>
                  <a:lnTo>
                    <a:pt x="483329" y="946062"/>
                  </a:lnTo>
                  <a:lnTo>
                    <a:pt x="525387" y="934106"/>
                  </a:lnTo>
                  <a:lnTo>
                    <a:pt x="566171" y="917420"/>
                  </a:lnTo>
                  <a:lnTo>
                    <a:pt x="605260" y="896006"/>
                  </a:lnTo>
                  <a:lnTo>
                    <a:pt x="642235" y="869866"/>
                  </a:lnTo>
                  <a:lnTo>
                    <a:pt x="676675" y="839000"/>
                  </a:lnTo>
                  <a:lnTo>
                    <a:pt x="707337" y="804378"/>
                  </a:lnTo>
                  <a:lnTo>
                    <a:pt x="733258" y="767249"/>
                  </a:lnTo>
                  <a:lnTo>
                    <a:pt x="754440" y="728034"/>
                  </a:lnTo>
                  <a:lnTo>
                    <a:pt x="770884" y="687152"/>
                  </a:lnTo>
                  <a:lnTo>
                    <a:pt x="782592" y="645025"/>
                  </a:lnTo>
                  <a:lnTo>
                    <a:pt x="789564" y="602071"/>
                  </a:lnTo>
                  <a:lnTo>
                    <a:pt x="791802" y="558711"/>
                  </a:lnTo>
                  <a:lnTo>
                    <a:pt x="789307" y="515365"/>
                  </a:lnTo>
                  <a:lnTo>
                    <a:pt x="782081" y="472452"/>
                  </a:lnTo>
                  <a:lnTo>
                    <a:pt x="770124" y="430395"/>
                  </a:lnTo>
                  <a:lnTo>
                    <a:pt x="753439" y="389611"/>
                  </a:lnTo>
                  <a:lnTo>
                    <a:pt x="732026" y="350522"/>
                  </a:lnTo>
                  <a:lnTo>
                    <a:pt x="705887" y="313547"/>
                  </a:lnTo>
                  <a:lnTo>
                    <a:pt x="675024" y="279107"/>
                  </a:lnTo>
                  <a:lnTo>
                    <a:pt x="394252" y="0"/>
                  </a:lnTo>
                  <a:close/>
                </a:path>
              </a:pathLst>
            </a:custGeom>
            <a:solidFill>
              <a:srgbClr val="C595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93336" y="4975859"/>
              <a:ext cx="673735" cy="673735"/>
            </a:xfrm>
            <a:custGeom>
              <a:avLst/>
              <a:gdLst/>
              <a:ahLst/>
              <a:cxnLst/>
              <a:rect l="l" t="t" r="r" b="b"/>
              <a:pathLst>
                <a:path w="673735" h="673735">
                  <a:moveTo>
                    <a:pt x="336804" y="0"/>
                  </a:moveTo>
                  <a:lnTo>
                    <a:pt x="291100" y="3074"/>
                  </a:lnTo>
                  <a:lnTo>
                    <a:pt x="247266" y="12030"/>
                  </a:lnTo>
                  <a:lnTo>
                    <a:pt x="205702" y="26466"/>
                  </a:lnTo>
                  <a:lnTo>
                    <a:pt x="166810" y="45982"/>
                  </a:lnTo>
                  <a:lnTo>
                    <a:pt x="130990" y="70175"/>
                  </a:lnTo>
                  <a:lnTo>
                    <a:pt x="98645" y="98645"/>
                  </a:lnTo>
                  <a:lnTo>
                    <a:pt x="70175" y="130990"/>
                  </a:lnTo>
                  <a:lnTo>
                    <a:pt x="45982" y="166810"/>
                  </a:lnTo>
                  <a:lnTo>
                    <a:pt x="26466" y="205702"/>
                  </a:lnTo>
                  <a:lnTo>
                    <a:pt x="12030" y="247266"/>
                  </a:lnTo>
                  <a:lnTo>
                    <a:pt x="3074" y="291100"/>
                  </a:lnTo>
                  <a:lnTo>
                    <a:pt x="0" y="336804"/>
                  </a:lnTo>
                  <a:lnTo>
                    <a:pt x="3074" y="382507"/>
                  </a:lnTo>
                  <a:lnTo>
                    <a:pt x="12030" y="426341"/>
                  </a:lnTo>
                  <a:lnTo>
                    <a:pt x="26466" y="467905"/>
                  </a:lnTo>
                  <a:lnTo>
                    <a:pt x="45982" y="506797"/>
                  </a:lnTo>
                  <a:lnTo>
                    <a:pt x="70175" y="542617"/>
                  </a:lnTo>
                  <a:lnTo>
                    <a:pt x="98645" y="574962"/>
                  </a:lnTo>
                  <a:lnTo>
                    <a:pt x="130990" y="603432"/>
                  </a:lnTo>
                  <a:lnTo>
                    <a:pt x="166810" y="627625"/>
                  </a:lnTo>
                  <a:lnTo>
                    <a:pt x="205702" y="647141"/>
                  </a:lnTo>
                  <a:lnTo>
                    <a:pt x="247266" y="661577"/>
                  </a:lnTo>
                  <a:lnTo>
                    <a:pt x="291100" y="670533"/>
                  </a:lnTo>
                  <a:lnTo>
                    <a:pt x="336804" y="673608"/>
                  </a:lnTo>
                  <a:lnTo>
                    <a:pt x="382507" y="670533"/>
                  </a:lnTo>
                  <a:lnTo>
                    <a:pt x="426341" y="661577"/>
                  </a:lnTo>
                  <a:lnTo>
                    <a:pt x="467905" y="647141"/>
                  </a:lnTo>
                  <a:lnTo>
                    <a:pt x="506797" y="627625"/>
                  </a:lnTo>
                  <a:lnTo>
                    <a:pt x="542617" y="603432"/>
                  </a:lnTo>
                  <a:lnTo>
                    <a:pt x="574962" y="574962"/>
                  </a:lnTo>
                  <a:lnTo>
                    <a:pt x="603432" y="542617"/>
                  </a:lnTo>
                  <a:lnTo>
                    <a:pt x="627625" y="506797"/>
                  </a:lnTo>
                  <a:lnTo>
                    <a:pt x="647141" y="467905"/>
                  </a:lnTo>
                  <a:lnTo>
                    <a:pt x="661577" y="426341"/>
                  </a:lnTo>
                  <a:lnTo>
                    <a:pt x="670533" y="382507"/>
                  </a:lnTo>
                  <a:lnTo>
                    <a:pt x="673608" y="336804"/>
                  </a:lnTo>
                  <a:lnTo>
                    <a:pt x="670533" y="291100"/>
                  </a:lnTo>
                  <a:lnTo>
                    <a:pt x="661577" y="247266"/>
                  </a:lnTo>
                  <a:lnTo>
                    <a:pt x="647141" y="205702"/>
                  </a:lnTo>
                  <a:lnTo>
                    <a:pt x="627625" y="166810"/>
                  </a:lnTo>
                  <a:lnTo>
                    <a:pt x="603432" y="130990"/>
                  </a:lnTo>
                  <a:lnTo>
                    <a:pt x="574962" y="98645"/>
                  </a:lnTo>
                  <a:lnTo>
                    <a:pt x="542617" y="70175"/>
                  </a:lnTo>
                  <a:lnTo>
                    <a:pt x="506797" y="45982"/>
                  </a:lnTo>
                  <a:lnTo>
                    <a:pt x="467905" y="26466"/>
                  </a:lnTo>
                  <a:lnTo>
                    <a:pt x="426341" y="12030"/>
                  </a:lnTo>
                  <a:lnTo>
                    <a:pt x="382507" y="3074"/>
                  </a:lnTo>
                  <a:lnTo>
                    <a:pt x="336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4658037" y="5016741"/>
            <a:ext cx="4921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7780" algn="just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34262"/>
                </a:solidFill>
                <a:latin typeface="Carlito"/>
                <a:cs typeface="Carlito"/>
              </a:rPr>
              <a:t>Virtual Interim </a:t>
            </a:r>
            <a:r>
              <a:rPr sz="1200" b="1" dirty="0">
                <a:solidFill>
                  <a:srgbClr val="134262"/>
                </a:solidFill>
                <a:latin typeface="Carlito"/>
                <a:cs typeface="Carlito"/>
              </a:rPr>
              <a:t>of</a:t>
            </a:r>
            <a:r>
              <a:rPr sz="1200" b="1" spc="-10" dirty="0">
                <a:solidFill>
                  <a:srgbClr val="134262"/>
                </a:solidFill>
                <a:latin typeface="Carlito"/>
                <a:cs typeface="Carlito"/>
              </a:rPr>
              <a:t> </a:t>
            </a:r>
            <a:r>
              <a:rPr sz="1200" b="1" spc="-25" dirty="0">
                <a:solidFill>
                  <a:srgbClr val="134262"/>
                </a:solidFill>
                <a:latin typeface="Carlito"/>
                <a:cs typeface="Carlito"/>
              </a:rPr>
              <a:t>WG</a:t>
            </a:r>
            <a:r>
              <a:rPr lang="en-US" sz="1200" b="1" spc="-25" dirty="0">
                <a:solidFill>
                  <a:srgbClr val="134262"/>
                </a:solidFill>
                <a:latin typeface="Carlito"/>
                <a:cs typeface="Carlito"/>
              </a:rPr>
              <a:t>3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82" name="object 8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spc="-50" dirty="0">
                <a:latin typeface="Carlito"/>
                <a:cs typeface="Carlito"/>
              </a:rPr>
              <a:t>3</a:t>
            </a:r>
          </a:p>
        </p:txBody>
      </p:sp>
      <p:sp>
        <p:nvSpPr>
          <p:cNvPr id="81" name="object 81"/>
          <p:cNvSpPr txBox="1"/>
          <p:nvPr/>
        </p:nvSpPr>
        <p:spPr>
          <a:xfrm>
            <a:off x="4127074" y="5837256"/>
            <a:ext cx="1688872" cy="407163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5"/>
              </a:spcBef>
            </a:pPr>
            <a:r>
              <a:rPr sz="1200" b="1" spc="50" dirty="0">
                <a:latin typeface="Liberation Sans Narrow"/>
                <a:cs typeface="Liberation Sans Narrow"/>
              </a:rPr>
              <a:t>27-</a:t>
            </a:r>
            <a:r>
              <a:rPr sz="1200" b="1" spc="65" dirty="0">
                <a:latin typeface="Liberation Sans Narrow"/>
                <a:cs typeface="Liberation Sans Narrow"/>
              </a:rPr>
              <a:t>29</a:t>
            </a:r>
            <a:r>
              <a:rPr sz="1200" b="1" spc="-15" dirty="0">
                <a:latin typeface="Liberation Sans Narrow"/>
                <a:cs typeface="Liberation Sans Narrow"/>
              </a:rPr>
              <a:t> </a:t>
            </a:r>
            <a:r>
              <a:rPr sz="1200" b="1" spc="105" dirty="0">
                <a:latin typeface="Liberation Sans Narrow"/>
                <a:cs typeface="Liberation Sans Narrow"/>
              </a:rPr>
              <a:t>May</a:t>
            </a:r>
            <a:r>
              <a:rPr sz="1200" b="1" spc="-15" dirty="0">
                <a:latin typeface="Liberation Sans Narrow"/>
                <a:cs typeface="Liberation Sans Narrow"/>
              </a:rPr>
              <a:t> </a:t>
            </a:r>
            <a:r>
              <a:rPr sz="1200" b="1" spc="40" dirty="0">
                <a:latin typeface="Liberation Sans Narrow"/>
                <a:cs typeface="Liberation Sans Narrow"/>
              </a:rPr>
              <a:t>2024</a:t>
            </a:r>
            <a:endParaRPr sz="1200" dirty="0">
              <a:latin typeface="Liberation Sans Narrow"/>
              <a:cs typeface="Liberation Sans Narrow"/>
            </a:endParaRPr>
          </a:p>
          <a:p>
            <a:pPr marR="55244" algn="ctr">
              <a:lnSpc>
                <a:spcPct val="100000"/>
              </a:lnSpc>
              <a:spcBef>
                <a:spcPts val="95"/>
              </a:spcBef>
            </a:pPr>
            <a:r>
              <a:rPr sz="1200" b="1" spc="-10" dirty="0">
                <a:latin typeface="Liberation Sans Narrow"/>
                <a:cs typeface="Liberation Sans Narrow"/>
              </a:rPr>
              <a:t>(Virtual)</a:t>
            </a:r>
            <a:endParaRPr sz="1200" dirty="0">
              <a:latin typeface="Liberation Sans Narrow"/>
              <a:cs typeface="Liberation Sans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5787" y="1695056"/>
            <a:ext cx="178307" cy="17830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75733" y="1604632"/>
            <a:ext cx="10851515" cy="4903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280"/>
              </a:lnSpc>
              <a:spcBef>
                <a:spcPts val="105"/>
              </a:spcBef>
            </a:pPr>
            <a:r>
              <a:rPr sz="2000" b="1" spc="-45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b="1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Arial"/>
                <a:cs typeface="Arial"/>
              </a:rPr>
              <a:t>Common</a:t>
            </a:r>
            <a:r>
              <a:rPr sz="2000" b="1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srgbClr val="001F5F"/>
                </a:solidFill>
                <a:latin typeface="Arial"/>
                <a:cs typeface="Arial"/>
              </a:rPr>
              <a:t>Proposal</a:t>
            </a:r>
            <a:r>
              <a:rPr sz="2000" b="1" spc="-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Arial"/>
                <a:cs typeface="Arial"/>
              </a:rPr>
              <a:t>(ACP)</a:t>
            </a:r>
            <a:endParaRPr sz="2000">
              <a:latin typeface="Arial"/>
              <a:cs typeface="Arial"/>
            </a:endParaRPr>
          </a:p>
          <a:p>
            <a:pPr marL="12700" marR="1247140">
              <a:lnSpc>
                <a:spcPts val="2160"/>
              </a:lnSpc>
              <a:spcBef>
                <a:spcPts val="150"/>
              </a:spcBef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document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containing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subject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matter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developed</a:t>
            </a:r>
            <a:r>
              <a:rPr sz="2000" spc="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6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85" dirty="0">
                <a:solidFill>
                  <a:srgbClr val="001F5F"/>
                </a:solidFill>
                <a:latin typeface="Arial"/>
                <a:cs typeface="Arial"/>
              </a:rPr>
              <a:t>WTSA-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24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endorsed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by the required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number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55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for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submission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Secretary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General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010"/>
              </a:lnSpc>
            </a:pP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60" dirty="0">
                <a:solidFill>
                  <a:srgbClr val="001F5F"/>
                </a:solidFill>
                <a:latin typeface="Arial"/>
                <a:cs typeface="Arial"/>
              </a:rPr>
              <a:t>multi-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country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proposal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another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organization</a:t>
            </a:r>
            <a:endParaRPr sz="2000">
              <a:latin typeface="Arial"/>
              <a:cs typeface="Arial"/>
            </a:endParaRPr>
          </a:p>
          <a:p>
            <a:pPr marL="709930" marR="468630" indent="-697865">
              <a:lnSpc>
                <a:spcPts val="2160"/>
              </a:lnSpc>
              <a:spcBef>
                <a:spcPts val="150"/>
              </a:spcBef>
            </a:pPr>
            <a:r>
              <a:rPr sz="2000" i="1" spc="-20" dirty="0">
                <a:solidFill>
                  <a:srgbClr val="398F97"/>
                </a:solidFill>
                <a:latin typeface="Arial"/>
                <a:cs typeface="Arial"/>
              </a:rPr>
              <a:t>Note:</a:t>
            </a:r>
            <a:r>
              <a:rPr sz="2000" i="1" spc="-120" dirty="0">
                <a:solidFill>
                  <a:srgbClr val="398F97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Preliminary</a:t>
            </a:r>
            <a:r>
              <a:rPr sz="2000" i="1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80" dirty="0">
                <a:solidFill>
                  <a:srgbClr val="7E7E7E"/>
                </a:solidFill>
                <a:latin typeface="Arial"/>
                <a:cs typeface="Arial"/>
              </a:rPr>
              <a:t>ACP</a:t>
            </a:r>
            <a:r>
              <a:rPr sz="2000" i="1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60" dirty="0">
                <a:solidFill>
                  <a:srgbClr val="7E7E7E"/>
                </a:solidFill>
                <a:latin typeface="Arial"/>
                <a:cs typeface="Arial"/>
              </a:rPr>
              <a:t>(PACP)</a:t>
            </a:r>
            <a:r>
              <a:rPr sz="2000" i="1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35" dirty="0">
                <a:solidFill>
                  <a:srgbClr val="7E7E7E"/>
                </a:solidFill>
                <a:latin typeface="Arial"/>
                <a:cs typeface="Arial"/>
              </a:rPr>
              <a:t>is</a:t>
            </a:r>
            <a:r>
              <a:rPr sz="2000" i="1" spc="-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under</a:t>
            </a:r>
            <a:r>
              <a:rPr sz="2000" i="1" spc="-4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the</a:t>
            </a:r>
            <a:r>
              <a:rPr sz="2000" i="1" spc="-4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direct</a:t>
            </a:r>
            <a:r>
              <a:rPr sz="2000" i="1" spc="-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remit</a:t>
            </a:r>
            <a:r>
              <a:rPr sz="2000" i="1" spc="-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of</a:t>
            </a:r>
            <a:r>
              <a:rPr sz="2000" i="1" spc="-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75" dirty="0">
                <a:solidFill>
                  <a:srgbClr val="7E7E7E"/>
                </a:solidFill>
                <a:latin typeface="Arial"/>
                <a:cs typeface="Arial"/>
              </a:rPr>
              <a:t>APT</a:t>
            </a:r>
            <a:r>
              <a:rPr sz="2000" i="1" spc="-1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5" dirty="0">
                <a:solidFill>
                  <a:srgbClr val="7E7E7E"/>
                </a:solidFill>
                <a:latin typeface="Arial"/>
                <a:cs typeface="Arial"/>
              </a:rPr>
              <a:t>WTSA-</a:t>
            </a:r>
            <a:r>
              <a:rPr sz="2000" i="1" dirty="0">
                <a:solidFill>
                  <a:srgbClr val="7E7E7E"/>
                </a:solidFill>
                <a:latin typeface="Arial"/>
                <a:cs typeface="Arial"/>
              </a:rPr>
              <a:t>24</a:t>
            </a:r>
            <a:r>
              <a:rPr sz="2000" i="1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75" dirty="0">
                <a:solidFill>
                  <a:srgbClr val="7E7E7E"/>
                </a:solidFill>
                <a:latin typeface="Arial"/>
                <a:cs typeface="Arial"/>
              </a:rPr>
              <a:t>(i.e.,</a:t>
            </a:r>
            <a:r>
              <a:rPr sz="2000" i="1" spc="-2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30" dirty="0">
                <a:solidFill>
                  <a:srgbClr val="7E7E7E"/>
                </a:solidFill>
                <a:latin typeface="Arial"/>
                <a:cs typeface="Arial"/>
              </a:rPr>
              <a:t>Plenary</a:t>
            </a:r>
            <a:r>
              <a:rPr sz="2000" i="1" spc="-5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7E7E7E"/>
                </a:solidFill>
                <a:latin typeface="Arial"/>
                <a:cs typeface="Arial"/>
              </a:rPr>
              <a:t>approval) </a:t>
            </a:r>
            <a:r>
              <a:rPr sz="2000" i="1" spc="-75" dirty="0">
                <a:solidFill>
                  <a:srgbClr val="7E7E7E"/>
                </a:solidFill>
                <a:latin typeface="Arial"/>
                <a:cs typeface="Arial"/>
              </a:rPr>
              <a:t>whereas</a:t>
            </a:r>
            <a:r>
              <a:rPr sz="2000" i="1" spc="-2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80" dirty="0">
                <a:solidFill>
                  <a:srgbClr val="7E7E7E"/>
                </a:solidFill>
                <a:latin typeface="Arial"/>
                <a:cs typeface="Arial"/>
              </a:rPr>
              <a:t>ACP</a:t>
            </a:r>
            <a:r>
              <a:rPr sz="2000" i="1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40" dirty="0">
                <a:solidFill>
                  <a:srgbClr val="7E7E7E"/>
                </a:solidFill>
                <a:latin typeface="Arial"/>
                <a:cs typeface="Arial"/>
              </a:rPr>
              <a:t>requires</a:t>
            </a:r>
            <a:r>
              <a:rPr sz="2000" i="1" spc="-1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60" dirty="0">
                <a:solidFill>
                  <a:srgbClr val="7E7E7E"/>
                </a:solidFill>
                <a:latin typeface="Arial"/>
                <a:cs typeface="Arial"/>
              </a:rPr>
              <a:t>Members’</a:t>
            </a:r>
            <a:r>
              <a:rPr sz="2000" i="1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7E7E7E"/>
                </a:solidFill>
                <a:latin typeface="Arial"/>
                <a:cs typeface="Arial"/>
              </a:rPr>
              <a:t>endorsement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  <a:spcBef>
                <a:spcPts val="1530"/>
              </a:spcBef>
            </a:pPr>
            <a:r>
              <a:rPr sz="2000" b="1" spc="-45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b="1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Arial"/>
                <a:cs typeface="Arial"/>
              </a:rPr>
              <a:t>Position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160"/>
              </a:lnSpc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document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containing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agreed view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000" spc="-16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on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certain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matters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160"/>
              </a:lnSpc>
            </a:pP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</a:t>
            </a:r>
            <a:r>
              <a:rPr sz="20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used</a:t>
            </a:r>
            <a:r>
              <a:rPr sz="20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internally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prior</a:t>
            </a:r>
            <a:r>
              <a:rPr sz="2000" spc="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or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during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debate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at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international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Conferences/Assemblies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sz="2000" i="1" spc="-20" dirty="0">
                <a:solidFill>
                  <a:srgbClr val="398F97"/>
                </a:solidFill>
                <a:latin typeface="Arial"/>
                <a:cs typeface="Arial"/>
              </a:rPr>
              <a:t>Note:</a:t>
            </a:r>
            <a:r>
              <a:rPr sz="2000" i="1" spc="-85" dirty="0">
                <a:solidFill>
                  <a:srgbClr val="398F97"/>
                </a:solidFill>
                <a:latin typeface="Arial"/>
                <a:cs typeface="Arial"/>
              </a:rPr>
              <a:t> </a:t>
            </a:r>
            <a:r>
              <a:rPr sz="2000" i="1" spc="-25" dirty="0">
                <a:solidFill>
                  <a:srgbClr val="7E7E7E"/>
                </a:solidFill>
                <a:latin typeface="Arial"/>
                <a:cs typeface="Arial"/>
              </a:rPr>
              <a:t>Plenary</a:t>
            </a:r>
            <a:r>
              <a:rPr sz="2000" i="1" spc="-9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7E7E7E"/>
                </a:solidFill>
                <a:latin typeface="Arial"/>
                <a:cs typeface="Arial"/>
              </a:rPr>
              <a:t>approval</a:t>
            </a:r>
            <a:r>
              <a:rPr sz="2000" i="1" spc="-10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35" dirty="0">
                <a:solidFill>
                  <a:srgbClr val="7E7E7E"/>
                </a:solidFill>
                <a:latin typeface="Arial"/>
                <a:cs typeface="Arial"/>
              </a:rPr>
              <a:t>is</a:t>
            </a:r>
            <a:r>
              <a:rPr sz="2000" i="1" spc="-10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7E7E7E"/>
                </a:solidFill>
                <a:latin typeface="Arial"/>
                <a:cs typeface="Arial"/>
              </a:rPr>
              <a:t>required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  <a:spcBef>
                <a:spcPts val="1560"/>
              </a:spcBef>
            </a:pPr>
            <a:r>
              <a:rPr sz="2000" b="1" spc="-5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b="1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20" dirty="0">
                <a:solidFill>
                  <a:srgbClr val="001F5F"/>
                </a:solidFill>
                <a:latin typeface="Arial"/>
                <a:cs typeface="Arial"/>
              </a:rPr>
              <a:t>View</a:t>
            </a:r>
            <a:endParaRPr sz="2000">
              <a:latin typeface="Arial"/>
              <a:cs typeface="Arial"/>
            </a:endParaRPr>
          </a:p>
          <a:p>
            <a:pPr marL="12700" marR="5080">
              <a:lnSpc>
                <a:spcPts val="2160"/>
              </a:lnSpc>
              <a:spcBef>
                <a:spcPts val="150"/>
              </a:spcBef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view approved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plenary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6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85" dirty="0">
                <a:solidFill>
                  <a:srgbClr val="001F5F"/>
                </a:solidFill>
                <a:latin typeface="Arial"/>
                <a:cs typeface="Arial"/>
              </a:rPr>
              <a:t>WTSA-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24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on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certain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matters,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which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can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submitted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international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organization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Secretary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General</a:t>
            </a:r>
            <a:r>
              <a:rPr sz="20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on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behalf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20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participating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at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that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plenary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(for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submission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international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organizations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mainly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at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no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higher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level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than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ITU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Study</a:t>
            </a:r>
            <a:r>
              <a:rPr sz="20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Group</a:t>
            </a:r>
            <a:r>
              <a:rPr sz="200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activities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or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equivalent)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130"/>
              </a:lnSpc>
            </a:pPr>
            <a:r>
              <a:rPr sz="2000" i="1" spc="-20" dirty="0">
                <a:solidFill>
                  <a:srgbClr val="398F97"/>
                </a:solidFill>
                <a:latin typeface="Arial"/>
                <a:cs typeface="Arial"/>
              </a:rPr>
              <a:t>Note:</a:t>
            </a:r>
            <a:r>
              <a:rPr sz="2000" i="1" spc="-85" dirty="0">
                <a:solidFill>
                  <a:srgbClr val="398F97"/>
                </a:solidFill>
                <a:latin typeface="Arial"/>
                <a:cs typeface="Arial"/>
              </a:rPr>
              <a:t> </a:t>
            </a:r>
            <a:r>
              <a:rPr sz="2000" i="1" spc="-30" dirty="0">
                <a:solidFill>
                  <a:srgbClr val="7E7E7E"/>
                </a:solidFill>
                <a:latin typeface="Arial"/>
                <a:cs typeface="Arial"/>
              </a:rPr>
              <a:t>Plenary</a:t>
            </a:r>
            <a:r>
              <a:rPr sz="2000" i="1" spc="-9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7E7E7E"/>
                </a:solidFill>
                <a:latin typeface="Arial"/>
                <a:cs typeface="Arial"/>
              </a:rPr>
              <a:t>approval</a:t>
            </a:r>
            <a:r>
              <a:rPr sz="2000" i="1" spc="-10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35" dirty="0">
                <a:solidFill>
                  <a:srgbClr val="7E7E7E"/>
                </a:solidFill>
                <a:latin typeface="Arial"/>
                <a:cs typeface="Arial"/>
              </a:rPr>
              <a:t>is</a:t>
            </a:r>
            <a:r>
              <a:rPr sz="2000" i="1" spc="-10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7E7E7E"/>
                </a:solidFill>
                <a:latin typeface="Arial"/>
                <a:cs typeface="Arial"/>
              </a:rPr>
              <a:t>required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5787" y="3569576"/>
            <a:ext cx="178307" cy="17830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5787" y="4895456"/>
            <a:ext cx="178307" cy="17830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1047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spc="-155" dirty="0"/>
              <a:t>Deliverables</a:t>
            </a:r>
            <a:r>
              <a:rPr spc="-120" dirty="0"/>
              <a:t> </a:t>
            </a:r>
            <a:r>
              <a:rPr spc="-190" dirty="0"/>
              <a:t>of</a:t>
            </a:r>
            <a:r>
              <a:rPr spc="-100" dirty="0"/>
              <a:t> </a:t>
            </a:r>
            <a:r>
              <a:rPr spc="-30" dirty="0"/>
              <a:t>APT</a:t>
            </a:r>
            <a:r>
              <a:rPr spc="-145" dirty="0"/>
              <a:t> </a:t>
            </a:r>
            <a:r>
              <a:rPr spc="50" dirty="0"/>
              <a:t>WTSA-</a:t>
            </a:r>
            <a:r>
              <a:rPr spc="-25" dirty="0"/>
              <a:t>24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spc="-50" dirty="0">
                <a:latin typeface="Carlito"/>
                <a:cs typeface="Carlito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2514536"/>
            <a:ext cx="178308" cy="17830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3428936"/>
            <a:ext cx="178308" cy="17830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5439" y="4328096"/>
            <a:ext cx="152399" cy="16001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5439" y="5166296"/>
            <a:ext cx="152399" cy="16002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16938" y="1701939"/>
            <a:ext cx="10208895" cy="3983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75" dirty="0">
                <a:solidFill>
                  <a:srgbClr val="00AFEF"/>
                </a:solidFill>
                <a:latin typeface="Trebuchet MS"/>
                <a:cs typeface="Trebuchet MS"/>
              </a:rPr>
              <a:t>Conditions</a:t>
            </a:r>
            <a:r>
              <a:rPr sz="3200" spc="-160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3200" spc="-135" dirty="0">
                <a:solidFill>
                  <a:srgbClr val="00AFEF"/>
                </a:solidFill>
                <a:latin typeface="Trebuchet MS"/>
                <a:cs typeface="Trebuchet MS"/>
              </a:rPr>
              <a:t>for</a:t>
            </a:r>
            <a:r>
              <a:rPr sz="3200" spc="-105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3200" spc="-10" dirty="0">
                <a:solidFill>
                  <a:srgbClr val="00AFEF"/>
                </a:solidFill>
                <a:latin typeface="Trebuchet MS"/>
                <a:cs typeface="Trebuchet MS"/>
              </a:rPr>
              <a:t>PACPs</a:t>
            </a:r>
            <a:endParaRPr sz="3200" dirty="0">
              <a:latin typeface="Trebuchet MS"/>
              <a:cs typeface="Trebuchet MS"/>
            </a:endParaRPr>
          </a:p>
          <a:p>
            <a:pPr marL="355600" marR="534035">
              <a:lnSpc>
                <a:spcPct val="110000"/>
              </a:lnSpc>
              <a:spcBef>
                <a:spcPts val="1605"/>
              </a:spcBef>
            </a:pPr>
            <a:r>
              <a:rPr sz="2000" spc="-220" dirty="0">
                <a:solidFill>
                  <a:srgbClr val="001F5F"/>
                </a:solidFill>
                <a:latin typeface="Arial"/>
                <a:cs typeface="Arial"/>
              </a:rPr>
              <a:t>PACPs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should be,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far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possible,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 adopted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consensus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at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Plenary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APT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WTSA;</a:t>
            </a:r>
            <a:endParaRPr sz="2000" dirty="0">
              <a:latin typeface="Arial"/>
              <a:cs typeface="Arial"/>
            </a:endParaRPr>
          </a:p>
          <a:p>
            <a:pPr marL="355600" marR="86995">
              <a:lnSpc>
                <a:spcPct val="110000"/>
              </a:lnSpc>
              <a:spcBef>
                <a:spcPts val="1920"/>
              </a:spcBef>
            </a:pP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However,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if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there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is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difference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opinion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at the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Plenary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further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discussion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cannot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produce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consensus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then,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last resort, document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can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adopted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provided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that:</a:t>
            </a:r>
            <a:endParaRPr sz="2000" dirty="0">
              <a:latin typeface="Arial"/>
              <a:cs typeface="Arial"/>
            </a:endParaRPr>
          </a:p>
          <a:p>
            <a:pPr marL="1041400" marR="520065">
              <a:lnSpc>
                <a:spcPct val="110000"/>
              </a:lnSpc>
              <a:spcBef>
                <a:spcPts val="188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document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is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 supported</a:t>
            </a:r>
            <a:r>
              <a:rPr sz="18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18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at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least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one quarter</a:t>
            </a:r>
            <a:r>
              <a:rPr sz="18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(25%)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 of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4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18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Members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present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at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40" dirty="0">
                <a:solidFill>
                  <a:srgbClr val="001F5F"/>
                </a:solidFill>
                <a:latin typeface="Arial"/>
                <a:cs typeface="Arial"/>
              </a:rPr>
              <a:t>Plenary;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AND,</a:t>
            </a:r>
            <a:endParaRPr sz="1800" dirty="0">
              <a:latin typeface="Arial"/>
              <a:cs typeface="Arial"/>
            </a:endParaRPr>
          </a:p>
          <a:p>
            <a:pPr marL="1041400" marR="5080">
              <a:lnSpc>
                <a:spcPct val="110000"/>
              </a:lnSpc>
              <a:spcBef>
                <a:spcPts val="185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document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is </a:t>
            </a:r>
            <a:r>
              <a:rPr sz="1800" spc="55" dirty="0">
                <a:solidFill>
                  <a:srgbClr val="001F5F"/>
                </a:solidFill>
                <a:latin typeface="Arial"/>
                <a:cs typeface="Arial"/>
              </a:rPr>
              <a:t>not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opposed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number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present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at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30" dirty="0">
                <a:solidFill>
                  <a:srgbClr val="001F5F"/>
                </a:solidFill>
                <a:latin typeface="Arial"/>
                <a:cs typeface="Arial"/>
              </a:rPr>
              <a:t>Plenary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greater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than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number</a:t>
            </a:r>
            <a:r>
              <a:rPr sz="18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8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18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who</a:t>
            </a:r>
            <a:r>
              <a:rPr sz="18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support</a:t>
            </a:r>
            <a:r>
              <a:rPr sz="1800" spc="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it.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spc="-50" dirty="0">
                <a:latin typeface="Carlito"/>
                <a:cs typeface="Carlito"/>
              </a:rPr>
              <a:t>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1047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spc="-85" dirty="0"/>
              <a:t>Approval</a:t>
            </a:r>
            <a:r>
              <a:rPr spc="-190" dirty="0"/>
              <a:t> </a:t>
            </a:r>
            <a:r>
              <a:rPr spc="-120" dirty="0"/>
              <a:t>Procedures</a:t>
            </a:r>
            <a:r>
              <a:rPr spc="-145" dirty="0"/>
              <a:t> </a:t>
            </a:r>
            <a:r>
              <a:rPr spc="-190" dirty="0"/>
              <a:t>of</a:t>
            </a:r>
            <a:r>
              <a:rPr spc="-100" dirty="0"/>
              <a:t> </a:t>
            </a:r>
            <a:r>
              <a:rPr spc="-30" dirty="0"/>
              <a:t>APT</a:t>
            </a:r>
            <a:r>
              <a:rPr spc="-155" dirty="0"/>
              <a:t> </a:t>
            </a:r>
            <a:r>
              <a:rPr dirty="0"/>
              <a:t>on</a:t>
            </a:r>
            <a:r>
              <a:rPr spc="-135" dirty="0"/>
              <a:t> </a:t>
            </a:r>
            <a:r>
              <a:rPr spc="-80" dirty="0"/>
              <a:t>PACPs</a:t>
            </a:r>
            <a:r>
              <a:rPr spc="-135" dirty="0"/>
              <a:t> </a:t>
            </a:r>
            <a:r>
              <a:rPr dirty="0"/>
              <a:t>and</a:t>
            </a:r>
            <a:r>
              <a:rPr spc="-165" dirty="0"/>
              <a:t> </a:t>
            </a:r>
            <a:r>
              <a:rPr dirty="0"/>
              <a:t>ACPs</a:t>
            </a:r>
            <a:r>
              <a:rPr spc="-140" dirty="0"/>
              <a:t> </a:t>
            </a:r>
            <a:r>
              <a:rPr spc="-445" dirty="0"/>
              <a:t>(1)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7352" y="150876"/>
            <a:ext cx="1222248" cy="1109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2514536"/>
            <a:ext cx="178308" cy="17830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3764216"/>
            <a:ext cx="178308" cy="17830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5439" y="4998656"/>
            <a:ext cx="152399" cy="16001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5439" y="5535104"/>
            <a:ext cx="152399" cy="16001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16938" y="1701939"/>
            <a:ext cx="10275570" cy="4050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75" dirty="0">
                <a:solidFill>
                  <a:srgbClr val="00AFEF"/>
                </a:solidFill>
                <a:latin typeface="Trebuchet MS"/>
                <a:cs typeface="Trebuchet MS"/>
              </a:rPr>
              <a:t>Conditions</a:t>
            </a:r>
            <a:r>
              <a:rPr sz="3200" spc="-160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3200" spc="-135" dirty="0">
                <a:solidFill>
                  <a:srgbClr val="00AFEF"/>
                </a:solidFill>
                <a:latin typeface="Trebuchet MS"/>
                <a:cs typeface="Trebuchet MS"/>
              </a:rPr>
              <a:t>for</a:t>
            </a:r>
            <a:r>
              <a:rPr sz="3200" spc="-105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3200" spc="-20" dirty="0">
                <a:solidFill>
                  <a:srgbClr val="00AFEF"/>
                </a:solidFill>
                <a:latin typeface="Trebuchet MS"/>
                <a:cs typeface="Trebuchet MS"/>
              </a:rPr>
              <a:t>ACPs</a:t>
            </a:r>
            <a:endParaRPr sz="3200">
              <a:latin typeface="Trebuchet MS"/>
              <a:cs typeface="Trebuchet MS"/>
            </a:endParaRPr>
          </a:p>
          <a:p>
            <a:pPr marL="355600" marR="5080">
              <a:lnSpc>
                <a:spcPct val="110000"/>
              </a:lnSpc>
              <a:spcBef>
                <a:spcPts val="1605"/>
              </a:spcBef>
            </a:pPr>
            <a:r>
              <a:rPr sz="2000" spc="-220" dirty="0">
                <a:solidFill>
                  <a:srgbClr val="001F5F"/>
                </a:solidFill>
                <a:latin typeface="Arial"/>
                <a:cs typeface="Arial"/>
              </a:rPr>
              <a:t>PACPs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are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required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 circulated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all </a:t>
            </a:r>
            <a:r>
              <a:rPr sz="2000" spc="-16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(38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Members) through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APT 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Secretariat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for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endorsement.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Once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the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20" dirty="0">
                <a:solidFill>
                  <a:srgbClr val="001F5F"/>
                </a:solidFill>
                <a:latin typeface="Arial"/>
                <a:cs typeface="Arial"/>
              </a:rPr>
              <a:t>PACPs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meet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criteria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below,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the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20" dirty="0">
                <a:solidFill>
                  <a:srgbClr val="001F5F"/>
                </a:solidFill>
                <a:latin typeface="Arial"/>
                <a:cs typeface="Arial"/>
              </a:rPr>
              <a:t>PACPs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become ACPS,</a:t>
            </a:r>
            <a:endParaRPr sz="2000">
              <a:latin typeface="Arial"/>
              <a:cs typeface="Arial"/>
            </a:endParaRPr>
          </a:p>
          <a:p>
            <a:pPr marL="355600" marR="27305">
              <a:lnSpc>
                <a:spcPct val="110000"/>
              </a:lnSpc>
              <a:spcBef>
                <a:spcPts val="1920"/>
              </a:spcBef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On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confirmation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 a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proposal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75" dirty="0">
                <a:solidFill>
                  <a:srgbClr val="001F5F"/>
                </a:solidFill>
                <a:latin typeface="Arial"/>
                <a:cs typeface="Arial"/>
              </a:rPr>
              <a:t>PACP,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all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6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will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be 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asked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consider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inclusion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their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country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name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a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signatory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that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proposal.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A </a:t>
            </a:r>
            <a:r>
              <a:rPr sz="2000" spc="-235" dirty="0">
                <a:solidFill>
                  <a:srgbClr val="001F5F"/>
                </a:solidFill>
                <a:latin typeface="Arial"/>
                <a:cs typeface="Arial"/>
              </a:rPr>
              <a:t>PACP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becomes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ACP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provided</a:t>
            </a:r>
            <a:r>
              <a:rPr sz="2000" spc="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that:</a:t>
            </a:r>
            <a:endParaRPr sz="2000">
              <a:latin typeface="Arial"/>
              <a:cs typeface="Arial"/>
            </a:endParaRPr>
          </a:p>
          <a:p>
            <a:pPr marL="1041400">
              <a:lnSpc>
                <a:spcPct val="100000"/>
              </a:lnSpc>
              <a:spcBef>
                <a:spcPts val="210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proposal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is supported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18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at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least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one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quarter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(25%)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40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Members; 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endParaRPr sz="1800">
              <a:latin typeface="Arial"/>
              <a:cs typeface="Arial"/>
            </a:endParaRPr>
          </a:p>
          <a:p>
            <a:pPr marL="1041400">
              <a:lnSpc>
                <a:spcPct val="100000"/>
              </a:lnSpc>
              <a:spcBef>
                <a:spcPts val="206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proposal</a:t>
            </a:r>
            <a:r>
              <a:rPr sz="18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is</a:t>
            </a:r>
            <a:r>
              <a:rPr sz="18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55" dirty="0">
                <a:solidFill>
                  <a:srgbClr val="001F5F"/>
                </a:solidFill>
                <a:latin typeface="Arial"/>
                <a:cs typeface="Arial"/>
              </a:rPr>
              <a:t>not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opposed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18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more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than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60" dirty="0">
                <a:solidFill>
                  <a:srgbClr val="001F5F"/>
                </a:solidFill>
                <a:latin typeface="Arial"/>
                <a:cs typeface="Arial"/>
              </a:rPr>
              <a:t>50%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8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the number of</a:t>
            </a:r>
            <a:r>
              <a:rPr sz="18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Members</a:t>
            </a:r>
            <a:r>
              <a:rPr sz="18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who</a:t>
            </a:r>
            <a:r>
              <a:rPr sz="18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support</a:t>
            </a:r>
            <a:r>
              <a:rPr sz="18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it.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spc="-50" dirty="0">
                <a:latin typeface="Carlito"/>
                <a:cs typeface="Carlito"/>
              </a:rPr>
              <a:t>6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83173" y="589622"/>
            <a:ext cx="99193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85" dirty="0"/>
              <a:t>Approval</a:t>
            </a:r>
            <a:r>
              <a:rPr spc="-190" dirty="0"/>
              <a:t> </a:t>
            </a:r>
            <a:r>
              <a:rPr spc="-120" dirty="0"/>
              <a:t>Procedures</a:t>
            </a:r>
            <a:r>
              <a:rPr spc="-145" dirty="0"/>
              <a:t> </a:t>
            </a:r>
            <a:r>
              <a:rPr spc="-190" dirty="0"/>
              <a:t>of</a:t>
            </a:r>
            <a:r>
              <a:rPr spc="-100" dirty="0"/>
              <a:t> </a:t>
            </a:r>
            <a:r>
              <a:rPr spc="-30" dirty="0"/>
              <a:t>APT</a:t>
            </a:r>
            <a:r>
              <a:rPr spc="-155" dirty="0"/>
              <a:t> </a:t>
            </a:r>
            <a:r>
              <a:rPr dirty="0"/>
              <a:t>on</a:t>
            </a:r>
            <a:r>
              <a:rPr spc="-135" dirty="0"/>
              <a:t> </a:t>
            </a:r>
            <a:r>
              <a:rPr spc="-80" dirty="0"/>
              <a:t>PACPs</a:t>
            </a:r>
            <a:r>
              <a:rPr spc="-135" dirty="0"/>
              <a:t> </a:t>
            </a:r>
            <a:r>
              <a:rPr dirty="0"/>
              <a:t>and</a:t>
            </a:r>
            <a:r>
              <a:rPr spc="-165" dirty="0"/>
              <a:t> </a:t>
            </a:r>
            <a:r>
              <a:rPr dirty="0"/>
              <a:t>ACPs</a:t>
            </a:r>
            <a:r>
              <a:rPr spc="-140" dirty="0"/>
              <a:t> </a:t>
            </a:r>
            <a:r>
              <a:rPr spc="-70" dirty="0"/>
              <a:t>(2)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5873" y="2255939"/>
            <a:ext cx="178308" cy="17830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5873" y="3840899"/>
            <a:ext cx="178308" cy="17830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5873" y="4755299"/>
            <a:ext cx="178308" cy="17830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83173" y="1615211"/>
            <a:ext cx="4557395" cy="3716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00AFEF"/>
                </a:solidFill>
                <a:latin typeface="Trebuchet MS"/>
                <a:cs typeface="Trebuchet MS"/>
              </a:rPr>
              <a:t>APT</a:t>
            </a:r>
            <a:r>
              <a:rPr sz="2400" spc="-25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00AFEF"/>
                </a:solidFill>
                <a:latin typeface="Trebuchet MS"/>
                <a:cs typeface="Trebuchet MS"/>
              </a:rPr>
              <a:t>WTSA24-</a:t>
            </a:r>
            <a:r>
              <a:rPr sz="2400" spc="-420" dirty="0">
                <a:solidFill>
                  <a:srgbClr val="00AFEF"/>
                </a:solidFill>
                <a:latin typeface="Trebuchet MS"/>
                <a:cs typeface="Trebuchet MS"/>
              </a:rPr>
              <a:t>1</a:t>
            </a:r>
            <a:r>
              <a:rPr sz="2400" spc="-40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spc="-105" dirty="0">
                <a:solidFill>
                  <a:srgbClr val="00AFEF"/>
                </a:solidFill>
                <a:latin typeface="Trebuchet MS"/>
                <a:cs typeface="Trebuchet MS"/>
              </a:rPr>
              <a:t>(Bangkok,</a:t>
            </a:r>
            <a:r>
              <a:rPr sz="2400" spc="-35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spc="-70" dirty="0">
                <a:solidFill>
                  <a:srgbClr val="00AFEF"/>
                </a:solidFill>
                <a:latin typeface="Trebuchet MS"/>
                <a:cs typeface="Trebuchet MS"/>
              </a:rPr>
              <a:t>Thailand)</a:t>
            </a:r>
            <a:endParaRPr sz="2400" dirty="0">
              <a:latin typeface="Trebuchet MS"/>
              <a:cs typeface="Trebuchet MS"/>
            </a:endParaRPr>
          </a:p>
          <a:p>
            <a:pPr marL="354965" marR="207645">
              <a:lnSpc>
                <a:spcPct val="110000"/>
              </a:lnSpc>
              <a:spcBef>
                <a:spcPts val="1215"/>
              </a:spcBef>
              <a:tabLst>
                <a:tab pos="3067685" algn="l"/>
              </a:tabLst>
            </a:pP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Structure,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20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Methods,</a:t>
            </a:r>
            <a:r>
              <a:rPr sz="20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4" dirty="0">
                <a:solidFill>
                  <a:srgbClr val="001F5F"/>
                </a:solidFill>
                <a:latin typeface="Arial"/>
                <a:cs typeface="Arial"/>
              </a:rPr>
              <a:t>ToR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20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Groups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(WGs)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	and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Work </a:t>
            </a:r>
            <a:r>
              <a:rPr sz="2000" spc="-60" dirty="0">
                <a:solidFill>
                  <a:srgbClr val="001F5F"/>
                </a:solidFill>
                <a:latin typeface="Arial"/>
                <a:cs typeface="Arial"/>
              </a:rPr>
              <a:t>Plan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90" dirty="0">
                <a:solidFill>
                  <a:srgbClr val="001F5F"/>
                </a:solidFill>
                <a:latin typeface="Arial"/>
                <a:cs typeface="Arial"/>
              </a:rPr>
              <a:t>APT-</a:t>
            </a:r>
            <a:r>
              <a:rPr sz="2000" spc="-100" dirty="0">
                <a:solidFill>
                  <a:srgbClr val="001F5F"/>
                </a:solidFill>
                <a:latin typeface="Arial"/>
                <a:cs typeface="Arial"/>
              </a:rPr>
              <a:t>WTSA24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were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approved</a:t>
            </a:r>
            <a:endParaRPr sz="2000" dirty="0">
              <a:latin typeface="Arial"/>
              <a:cs typeface="Arial"/>
            </a:endParaRPr>
          </a:p>
          <a:p>
            <a:pPr marL="354965" marR="5080">
              <a:lnSpc>
                <a:spcPct val="110000"/>
              </a:lnSpc>
              <a:spcBef>
                <a:spcPts val="1925"/>
              </a:spcBef>
            </a:pP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Elected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Chair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Vice-</a:t>
            </a:r>
            <a:r>
              <a:rPr sz="2000" spc="-60" dirty="0">
                <a:solidFill>
                  <a:srgbClr val="001F5F"/>
                </a:solidFill>
                <a:latin typeface="Arial"/>
                <a:cs typeface="Arial"/>
              </a:rPr>
              <a:t>Chairs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APT-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WTSA24</a:t>
            </a:r>
            <a:endParaRPr sz="2000" dirty="0">
              <a:latin typeface="Arial"/>
              <a:cs typeface="Arial"/>
            </a:endParaRPr>
          </a:p>
          <a:p>
            <a:pPr marL="354965" marR="73025">
              <a:lnSpc>
                <a:spcPct val="110000"/>
              </a:lnSpc>
              <a:spcBef>
                <a:spcPts val="1920"/>
              </a:spcBef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Appointed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Chair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Vice-</a:t>
            </a:r>
            <a:r>
              <a:rPr sz="2000" spc="-60" dirty="0">
                <a:solidFill>
                  <a:srgbClr val="001F5F"/>
                </a:solidFill>
                <a:latin typeface="Arial"/>
                <a:cs typeface="Arial"/>
              </a:rPr>
              <a:t>Chairs</a:t>
            </a:r>
            <a:r>
              <a:rPr sz="20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2000" spc="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Groups</a:t>
            </a:r>
            <a:r>
              <a:rPr sz="20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90" dirty="0">
                <a:solidFill>
                  <a:srgbClr val="001F5F"/>
                </a:solidFill>
                <a:latin typeface="Arial"/>
                <a:cs typeface="Arial"/>
              </a:rPr>
              <a:t>APT-</a:t>
            </a:r>
            <a:r>
              <a:rPr sz="2000" spc="-75" dirty="0">
                <a:solidFill>
                  <a:srgbClr val="001F5F"/>
                </a:solidFill>
                <a:latin typeface="Arial"/>
                <a:cs typeface="Arial"/>
              </a:rPr>
              <a:t>WTSA24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1367" rIns="0" bIns="0" rtlCol="0">
            <a:spAutoFit/>
          </a:bodyPr>
          <a:lstStyle/>
          <a:p>
            <a:pPr marL="22479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Outcomes</a:t>
            </a:r>
            <a:r>
              <a:rPr spc="-210" dirty="0"/>
              <a:t> </a:t>
            </a:r>
            <a:r>
              <a:rPr spc="-190" dirty="0"/>
              <a:t>of</a:t>
            </a:r>
            <a:r>
              <a:rPr spc="-100" dirty="0"/>
              <a:t> </a:t>
            </a:r>
            <a:r>
              <a:rPr spc="-20" dirty="0"/>
              <a:t>APT</a:t>
            </a:r>
            <a:r>
              <a:rPr spc="-155" dirty="0"/>
              <a:t> </a:t>
            </a:r>
            <a:r>
              <a:rPr spc="-10" dirty="0"/>
              <a:t>WTSA</a:t>
            </a:r>
            <a:r>
              <a:rPr spc="-10" dirty="0">
                <a:latin typeface="Verdana"/>
                <a:cs typeface="Verdana"/>
              </a:rPr>
              <a:t>-</a:t>
            </a:r>
            <a:r>
              <a:rPr dirty="0"/>
              <a:t>24</a:t>
            </a:r>
            <a:r>
              <a:rPr spc="-180" dirty="0"/>
              <a:t> </a:t>
            </a:r>
            <a:r>
              <a:rPr spc="-110" dirty="0"/>
              <a:t>meetings</a:t>
            </a:r>
            <a:r>
              <a:rPr spc="-160" dirty="0"/>
              <a:t> </a:t>
            </a:r>
            <a:r>
              <a:rPr spc="-440" dirty="0"/>
              <a:t>(1)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99770" y="2265870"/>
            <a:ext cx="178307" cy="17830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99770" y="3180270"/>
            <a:ext cx="178307" cy="178308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APT</a:t>
            </a:r>
            <a:r>
              <a:rPr spc="-60" dirty="0"/>
              <a:t> </a:t>
            </a:r>
            <a:r>
              <a:rPr dirty="0"/>
              <a:t>WTSA24-2</a:t>
            </a:r>
            <a:r>
              <a:rPr spc="-65" dirty="0"/>
              <a:t> </a:t>
            </a:r>
            <a:r>
              <a:rPr spc="-25" dirty="0"/>
              <a:t>(Virtual)</a:t>
            </a:r>
          </a:p>
          <a:p>
            <a:pPr marL="355600" marR="363855">
              <a:lnSpc>
                <a:spcPct val="110000"/>
              </a:lnSpc>
              <a:spcBef>
                <a:spcPts val="1295"/>
              </a:spcBef>
            </a:pPr>
            <a:r>
              <a:rPr sz="2000" spc="-75" dirty="0">
                <a:solidFill>
                  <a:srgbClr val="001F5F"/>
                </a:solidFill>
                <a:latin typeface="Arial"/>
                <a:cs typeface="Arial"/>
              </a:rPr>
              <a:t>Revised</a:t>
            </a:r>
            <a:r>
              <a:rPr sz="20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Work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Plan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for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APT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Preparatory</a:t>
            </a:r>
            <a:r>
              <a:rPr sz="20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Group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50" dirty="0">
                <a:solidFill>
                  <a:srgbClr val="001F5F"/>
                </a:solidFill>
                <a:latin typeface="Arial"/>
                <a:cs typeface="Arial"/>
              </a:rPr>
              <a:t>for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85" dirty="0">
                <a:solidFill>
                  <a:srgbClr val="001F5F"/>
                </a:solidFill>
                <a:latin typeface="Arial"/>
                <a:cs typeface="Arial"/>
              </a:rPr>
              <a:t>WTSA-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24</a:t>
            </a:r>
            <a:endParaRPr sz="20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2160"/>
              </a:spcBef>
            </a:pPr>
            <a:r>
              <a:rPr sz="2000" spc="-125" dirty="0">
                <a:solidFill>
                  <a:srgbClr val="001F5F"/>
                </a:solidFill>
                <a:latin typeface="Arial"/>
                <a:cs typeface="Arial"/>
              </a:rPr>
              <a:t>WGs</a:t>
            </a:r>
            <a:r>
              <a:rPr sz="2000" spc="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reports</a:t>
            </a:r>
            <a:r>
              <a:rPr sz="2000" spc="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included:</a:t>
            </a:r>
            <a:endParaRPr sz="2000">
              <a:latin typeface="Arial"/>
              <a:cs typeface="Arial"/>
            </a:endParaRPr>
          </a:p>
          <a:p>
            <a:pPr marL="865505" marR="5080" indent="-338455" algn="just">
              <a:lnSpc>
                <a:spcPct val="110000"/>
              </a:lnSpc>
              <a:spcBef>
                <a:spcPts val="1880"/>
              </a:spcBef>
              <a:buFont typeface="Wingdings"/>
              <a:buChar char=""/>
              <a:tabLst>
                <a:tab pos="865505" algn="l"/>
              </a:tabLst>
            </a:pP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WG1</a:t>
            </a:r>
            <a:r>
              <a:rPr sz="18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had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6</a:t>
            </a:r>
            <a:r>
              <a:rPr sz="18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contributions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new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Resolution</a:t>
            </a:r>
            <a:r>
              <a:rPr sz="180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proposals.</a:t>
            </a:r>
            <a:endParaRPr sz="1800">
              <a:latin typeface="Arial"/>
              <a:cs typeface="Arial"/>
            </a:endParaRPr>
          </a:p>
          <a:p>
            <a:pPr marL="865505" marR="90805" indent="-338455" algn="just">
              <a:lnSpc>
                <a:spcPct val="110000"/>
              </a:lnSpc>
              <a:spcBef>
                <a:spcPts val="1850"/>
              </a:spcBef>
              <a:buFont typeface="Wingdings"/>
              <a:buChar char=""/>
              <a:tabLst>
                <a:tab pos="865505" algn="l"/>
              </a:tabLst>
            </a:pP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WG2</a:t>
            </a:r>
            <a:r>
              <a:rPr sz="18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had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3</a:t>
            </a:r>
            <a:r>
              <a:rPr sz="18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contributions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restructuring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Study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 Group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Arial"/>
                <a:cs typeface="Arial"/>
              </a:rPr>
              <a:t>was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discussed</a:t>
            </a:r>
            <a:endParaRPr sz="1800">
              <a:latin typeface="Arial"/>
              <a:cs typeface="Arial"/>
            </a:endParaRPr>
          </a:p>
          <a:p>
            <a:pPr marL="865505" marR="72390" indent="-338455" algn="just">
              <a:lnSpc>
                <a:spcPct val="110000"/>
              </a:lnSpc>
              <a:spcBef>
                <a:spcPts val="1845"/>
              </a:spcBef>
              <a:buFont typeface="Wingdings"/>
              <a:buChar char=""/>
              <a:tabLst>
                <a:tab pos="865505" algn="l"/>
              </a:tabLst>
            </a:pP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WG3</a:t>
            </a:r>
            <a:r>
              <a:rPr sz="18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had</a:t>
            </a:r>
            <a:r>
              <a:rPr sz="18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36</a:t>
            </a:r>
            <a:r>
              <a:rPr sz="18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contributions</a:t>
            </a:r>
            <a:r>
              <a:rPr sz="18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from</a:t>
            </a:r>
            <a:r>
              <a:rPr sz="18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0" dirty="0">
                <a:solidFill>
                  <a:srgbClr val="001F5F"/>
                </a:solidFill>
                <a:latin typeface="Arial"/>
                <a:cs typeface="Arial"/>
              </a:rPr>
              <a:t>4 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countries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lang="en-US" spc="-25" dirty="0">
                <a:latin typeface="Carlito"/>
                <a:cs typeface="Carlito"/>
              </a:rPr>
              <a:t>7</a:t>
            </a:r>
            <a:endParaRPr spc="-25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1" y="2349893"/>
            <a:ext cx="190500" cy="1950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1" y="2971685"/>
            <a:ext cx="190500" cy="19507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1" y="3593477"/>
            <a:ext cx="190500" cy="19507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1" y="4215269"/>
            <a:ext cx="190500" cy="19507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2" y="5205882"/>
            <a:ext cx="190498" cy="19505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2" y="5827674"/>
            <a:ext cx="190498" cy="19505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APT</a:t>
            </a:r>
            <a:r>
              <a:rPr spc="-55" dirty="0"/>
              <a:t> </a:t>
            </a:r>
            <a:r>
              <a:rPr dirty="0"/>
              <a:t>WTSA24-3</a:t>
            </a:r>
            <a:r>
              <a:rPr spc="-60" dirty="0"/>
              <a:t> </a:t>
            </a:r>
            <a:r>
              <a:rPr spc="-100" dirty="0"/>
              <a:t>(Siem</a:t>
            </a:r>
            <a:r>
              <a:rPr spc="-80" dirty="0"/>
              <a:t> </a:t>
            </a:r>
            <a:r>
              <a:rPr spc="-125" dirty="0"/>
              <a:t>Reap,</a:t>
            </a:r>
            <a:r>
              <a:rPr spc="-65" dirty="0"/>
              <a:t> </a:t>
            </a:r>
            <a:r>
              <a:rPr spc="-10" dirty="0"/>
              <a:t>Cambodia)</a:t>
            </a:r>
          </a:p>
          <a:p>
            <a:pPr marL="355600" marR="5080">
              <a:lnSpc>
                <a:spcPts val="4900"/>
              </a:lnSpc>
              <a:spcBef>
                <a:spcPts val="245"/>
              </a:spcBef>
            </a:pPr>
            <a:r>
              <a:rPr sz="2200" spc="-90" dirty="0">
                <a:solidFill>
                  <a:srgbClr val="001F5F"/>
                </a:solidFill>
                <a:latin typeface="Arial"/>
                <a:cs typeface="Arial"/>
              </a:rPr>
              <a:t>WG1</a:t>
            </a:r>
            <a:r>
              <a:rPr sz="22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identified</a:t>
            </a:r>
            <a:r>
              <a:rPr sz="2200" spc="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8</a:t>
            </a:r>
            <a:r>
              <a:rPr sz="22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candidate</a:t>
            </a:r>
            <a:r>
              <a:rPr sz="2200" spc="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draft</a:t>
            </a:r>
            <a:r>
              <a:rPr sz="2200" spc="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Arial"/>
                <a:cs typeface="Arial"/>
              </a:rPr>
              <a:t>PACPs </a:t>
            </a:r>
            <a:r>
              <a:rPr sz="2200" spc="-90" dirty="0">
                <a:solidFill>
                  <a:srgbClr val="001F5F"/>
                </a:solidFill>
                <a:latin typeface="Arial"/>
                <a:cs typeface="Arial"/>
              </a:rPr>
              <a:t>WG2</a:t>
            </a:r>
            <a:r>
              <a:rPr sz="22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identified</a:t>
            </a:r>
            <a:r>
              <a:rPr sz="2200" spc="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1</a:t>
            </a:r>
            <a:r>
              <a:rPr sz="22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candidate</a:t>
            </a:r>
            <a:r>
              <a:rPr sz="2200" spc="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draft</a:t>
            </a:r>
            <a:r>
              <a:rPr sz="2200" spc="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Arial"/>
                <a:cs typeface="Arial"/>
              </a:rPr>
              <a:t>PACPs </a:t>
            </a:r>
            <a:r>
              <a:rPr sz="2200" spc="-90" dirty="0">
                <a:solidFill>
                  <a:srgbClr val="001F5F"/>
                </a:solidFill>
                <a:latin typeface="Arial"/>
                <a:cs typeface="Arial"/>
              </a:rPr>
              <a:t>WG3</a:t>
            </a:r>
            <a:r>
              <a:rPr sz="22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identified</a:t>
            </a:r>
            <a:r>
              <a:rPr sz="2200" spc="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27</a:t>
            </a:r>
            <a:r>
              <a:rPr sz="2200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candidate</a:t>
            </a:r>
            <a:r>
              <a:rPr sz="2200" spc="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draft</a:t>
            </a:r>
            <a:r>
              <a:rPr sz="2200" spc="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001F5F"/>
                </a:solidFill>
                <a:latin typeface="Arial"/>
                <a:cs typeface="Arial"/>
              </a:rPr>
              <a:t>PACPs</a:t>
            </a:r>
            <a:endParaRPr sz="2200" dirty="0">
              <a:latin typeface="Arial"/>
              <a:cs typeface="Arial"/>
            </a:endParaRPr>
          </a:p>
          <a:p>
            <a:pPr marL="355600" marR="5080">
              <a:lnSpc>
                <a:spcPct val="110000"/>
              </a:lnSpc>
              <a:spcBef>
                <a:spcPts val="1445"/>
              </a:spcBef>
            </a:pP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Approved</a:t>
            </a:r>
            <a:r>
              <a:rPr sz="2200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8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200" spc="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hold</a:t>
            </a:r>
            <a:r>
              <a:rPr sz="2200" spc="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Virtual</a:t>
            </a:r>
            <a:r>
              <a:rPr sz="2200" spc="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Interim</a:t>
            </a:r>
            <a:r>
              <a:rPr sz="2200" spc="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Arial"/>
                <a:cs typeface="Arial"/>
              </a:rPr>
              <a:t>Meeting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for </a:t>
            </a:r>
            <a:r>
              <a:rPr sz="2200" spc="-90" dirty="0">
                <a:solidFill>
                  <a:srgbClr val="001F5F"/>
                </a:solidFill>
                <a:latin typeface="Arial"/>
                <a:cs typeface="Arial"/>
              </a:rPr>
              <a:t>WG3</a:t>
            </a:r>
            <a:r>
              <a:rPr sz="22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200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its</a:t>
            </a:r>
            <a:r>
              <a:rPr sz="2200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001F5F"/>
                </a:solidFill>
                <a:latin typeface="Arial"/>
                <a:cs typeface="Arial"/>
              </a:rPr>
              <a:t>ToR</a:t>
            </a:r>
            <a:endParaRPr sz="2200" dirty="0">
              <a:latin typeface="Arial"/>
              <a:cs typeface="Arial"/>
            </a:endParaRPr>
          </a:p>
          <a:p>
            <a:pPr marL="355600" marR="160655">
              <a:lnSpc>
                <a:spcPct val="185500"/>
              </a:lnSpc>
            </a:pPr>
            <a:r>
              <a:rPr sz="2200" spc="-85" dirty="0">
                <a:solidFill>
                  <a:srgbClr val="001F5F"/>
                </a:solidFill>
                <a:latin typeface="Arial"/>
                <a:cs typeface="Arial"/>
              </a:rPr>
              <a:t>Revised</a:t>
            </a:r>
            <a:r>
              <a:rPr sz="2200" spc="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Working</a:t>
            </a:r>
            <a:r>
              <a:rPr sz="2200" spc="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Methods</a:t>
            </a:r>
            <a:r>
              <a:rPr sz="2200" spc="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200" spc="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spc="-105" dirty="0">
                <a:solidFill>
                  <a:srgbClr val="001F5F"/>
                </a:solidFill>
                <a:latin typeface="Arial"/>
                <a:cs typeface="Arial"/>
              </a:rPr>
              <a:t>APT-</a:t>
            </a:r>
            <a:r>
              <a:rPr sz="2200" spc="-95" dirty="0">
                <a:solidFill>
                  <a:srgbClr val="001F5F"/>
                </a:solidFill>
                <a:latin typeface="Arial"/>
                <a:cs typeface="Arial"/>
              </a:rPr>
              <a:t>WTSA </a:t>
            </a:r>
            <a:r>
              <a:rPr sz="2200" spc="-175" dirty="0">
                <a:solidFill>
                  <a:srgbClr val="001F5F"/>
                </a:solidFill>
                <a:latin typeface="Arial"/>
                <a:cs typeface="Arial"/>
              </a:rPr>
              <a:t>APT</a:t>
            </a:r>
            <a:r>
              <a:rPr sz="22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Position</a:t>
            </a:r>
            <a:r>
              <a:rPr sz="2200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1F5F"/>
                </a:solidFill>
                <a:latin typeface="Arial"/>
                <a:cs typeface="Arial"/>
              </a:rPr>
              <a:t>for </a:t>
            </a:r>
            <a:r>
              <a:rPr sz="2200" spc="-95" dirty="0">
                <a:solidFill>
                  <a:srgbClr val="001F5F"/>
                </a:solidFill>
                <a:latin typeface="Arial"/>
                <a:cs typeface="Arial"/>
              </a:rPr>
              <a:t>WTSA-</a:t>
            </a:r>
            <a:r>
              <a:rPr sz="2200" spc="-25" dirty="0">
                <a:solidFill>
                  <a:srgbClr val="001F5F"/>
                </a:solidFill>
                <a:latin typeface="Arial"/>
                <a:cs typeface="Arial"/>
              </a:rPr>
              <a:t>24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83173" y="564222"/>
            <a:ext cx="7823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Outcomes</a:t>
            </a:r>
            <a:r>
              <a:rPr spc="-180" dirty="0"/>
              <a:t> </a:t>
            </a:r>
            <a:r>
              <a:rPr spc="-190" dirty="0"/>
              <a:t>of</a:t>
            </a:r>
            <a:r>
              <a:rPr spc="-100" dirty="0"/>
              <a:t> </a:t>
            </a:r>
            <a:r>
              <a:rPr spc="-20" dirty="0"/>
              <a:t>APT</a:t>
            </a:r>
            <a:r>
              <a:rPr spc="-145" dirty="0"/>
              <a:t> </a:t>
            </a:r>
            <a:r>
              <a:rPr spc="-10" dirty="0"/>
              <a:t>WTSA</a:t>
            </a:r>
            <a:r>
              <a:rPr spc="-10" dirty="0">
                <a:latin typeface="Verdana"/>
                <a:cs typeface="Verdana"/>
              </a:rPr>
              <a:t>-</a:t>
            </a:r>
            <a:r>
              <a:rPr dirty="0"/>
              <a:t>24</a:t>
            </a:r>
            <a:r>
              <a:rPr spc="-165" dirty="0"/>
              <a:t> </a:t>
            </a:r>
            <a:r>
              <a:rPr spc="-110" dirty="0"/>
              <a:t>meetings</a:t>
            </a:r>
            <a:r>
              <a:rPr spc="-155" dirty="0"/>
              <a:t> </a:t>
            </a:r>
            <a:r>
              <a:rPr spc="-140" dirty="0"/>
              <a:t>(2)</a:t>
            </a: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5673" y="2402522"/>
            <a:ext cx="190487" cy="19505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5673" y="3393109"/>
            <a:ext cx="190487" cy="195072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772973" y="1653590"/>
            <a:ext cx="5095240" cy="2739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20" dirty="0">
                <a:solidFill>
                  <a:srgbClr val="00AFEF"/>
                </a:solidFill>
                <a:latin typeface="Trebuchet MS"/>
                <a:cs typeface="Trebuchet MS"/>
              </a:rPr>
              <a:t>Virtual</a:t>
            </a:r>
            <a:r>
              <a:rPr sz="2400" spc="-80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spc="-130" dirty="0">
                <a:solidFill>
                  <a:srgbClr val="00AFEF"/>
                </a:solidFill>
                <a:latin typeface="Trebuchet MS"/>
                <a:cs typeface="Trebuchet MS"/>
              </a:rPr>
              <a:t>Interim</a:t>
            </a:r>
            <a:r>
              <a:rPr sz="2400" spc="-70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spc="-30" dirty="0">
                <a:solidFill>
                  <a:srgbClr val="00AFEF"/>
                </a:solidFill>
                <a:latin typeface="Trebuchet MS"/>
                <a:cs typeface="Trebuchet MS"/>
              </a:rPr>
              <a:t>Meeting</a:t>
            </a:r>
            <a:r>
              <a:rPr sz="2400" spc="-70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spc="-120" dirty="0">
                <a:solidFill>
                  <a:srgbClr val="00AFEF"/>
                </a:solidFill>
                <a:latin typeface="Trebuchet MS"/>
                <a:cs typeface="Trebuchet MS"/>
              </a:rPr>
              <a:t>of</a:t>
            </a:r>
            <a:r>
              <a:rPr sz="2400" spc="-55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00AFEF"/>
                </a:solidFill>
                <a:latin typeface="Trebuchet MS"/>
                <a:cs typeface="Trebuchet MS"/>
              </a:rPr>
              <a:t>WG3</a:t>
            </a:r>
            <a:r>
              <a:rPr sz="2400" spc="-65" dirty="0">
                <a:solidFill>
                  <a:srgbClr val="00AFEF"/>
                </a:solidFill>
                <a:latin typeface="Trebuchet MS"/>
                <a:cs typeface="Trebuchet MS"/>
              </a:rPr>
              <a:t> </a:t>
            </a:r>
            <a:r>
              <a:rPr sz="2400" spc="-105" dirty="0">
                <a:solidFill>
                  <a:srgbClr val="00AFEF"/>
                </a:solidFill>
                <a:latin typeface="Trebuchet MS"/>
                <a:cs typeface="Trebuchet MS"/>
              </a:rPr>
              <a:t>(Virtual)</a:t>
            </a:r>
            <a:endParaRPr sz="2400" dirty="0">
              <a:latin typeface="Trebuchet MS"/>
              <a:cs typeface="Trebuchet MS"/>
            </a:endParaRPr>
          </a:p>
          <a:p>
            <a:pPr marL="355600" marR="899160">
              <a:lnSpc>
                <a:spcPct val="110000"/>
              </a:lnSpc>
              <a:spcBef>
                <a:spcPts val="1975"/>
              </a:spcBef>
            </a:pP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27</a:t>
            </a:r>
            <a:r>
              <a:rPr sz="2200" spc="-100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C4869"/>
                </a:solidFill>
                <a:latin typeface="Arial"/>
                <a:cs typeface="Arial"/>
              </a:rPr>
              <a:t>Candidate</a:t>
            </a:r>
            <a:r>
              <a:rPr sz="2200" spc="-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Draft</a:t>
            </a:r>
            <a:r>
              <a:rPr sz="2200" spc="-4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240" dirty="0">
                <a:solidFill>
                  <a:srgbClr val="1C4869"/>
                </a:solidFill>
                <a:latin typeface="Arial"/>
                <a:cs typeface="Arial"/>
              </a:rPr>
              <a:t>PACPs</a:t>
            </a:r>
            <a:r>
              <a:rPr sz="2200" spc="2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20" dirty="0">
                <a:solidFill>
                  <a:srgbClr val="1C4869"/>
                </a:solidFill>
                <a:latin typeface="Arial"/>
                <a:cs typeface="Arial"/>
              </a:rPr>
              <a:t>were </a:t>
            </a:r>
            <a:r>
              <a:rPr sz="2200" spc="-10" dirty="0">
                <a:solidFill>
                  <a:srgbClr val="1C4869"/>
                </a:solidFill>
                <a:latin typeface="Arial"/>
                <a:cs typeface="Arial"/>
              </a:rPr>
              <a:t>reviewed</a:t>
            </a:r>
            <a:r>
              <a:rPr sz="2200" spc="-9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and</a:t>
            </a:r>
            <a:r>
              <a:rPr sz="2200" spc="-8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C4869"/>
                </a:solidFill>
                <a:latin typeface="Arial"/>
                <a:cs typeface="Arial"/>
              </a:rPr>
              <a:t>discussed</a:t>
            </a:r>
            <a:endParaRPr sz="2200" dirty="0">
              <a:latin typeface="Arial"/>
              <a:cs typeface="Arial"/>
            </a:endParaRPr>
          </a:p>
          <a:p>
            <a:pPr marL="355600" marR="623570">
              <a:lnSpc>
                <a:spcPct val="110000"/>
              </a:lnSpc>
              <a:spcBef>
                <a:spcPts val="1995"/>
              </a:spcBef>
            </a:pP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20</a:t>
            </a:r>
            <a:r>
              <a:rPr sz="2200" spc="-4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90" dirty="0">
                <a:solidFill>
                  <a:srgbClr val="1C4869"/>
                </a:solidFill>
                <a:latin typeface="Arial"/>
                <a:cs typeface="Arial"/>
              </a:rPr>
              <a:t>TMP</a:t>
            </a:r>
            <a:r>
              <a:rPr sz="2200" spc="-4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documents</a:t>
            </a:r>
            <a:r>
              <a:rPr sz="2200" spc="-20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on</a:t>
            </a:r>
            <a:r>
              <a:rPr sz="2200" spc="-4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C4869"/>
                </a:solidFill>
                <a:latin typeface="Arial"/>
                <a:cs typeface="Arial"/>
              </a:rPr>
              <a:t>Candidate </a:t>
            </a: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Draft</a:t>
            </a:r>
            <a:r>
              <a:rPr sz="2200" spc="20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240" dirty="0">
                <a:solidFill>
                  <a:srgbClr val="1C4869"/>
                </a:solidFill>
                <a:latin typeface="Arial"/>
                <a:cs typeface="Arial"/>
              </a:rPr>
              <a:t>PACPs</a:t>
            </a:r>
            <a:r>
              <a:rPr sz="2200" spc="6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C4869"/>
                </a:solidFill>
                <a:latin typeface="Arial"/>
                <a:cs typeface="Arial"/>
              </a:rPr>
              <a:t>were</a:t>
            </a:r>
            <a:r>
              <a:rPr sz="2200" spc="5" dirty="0">
                <a:solidFill>
                  <a:srgbClr val="1C4869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C4869"/>
                </a:solidFill>
                <a:latin typeface="Arial"/>
                <a:cs typeface="Arial"/>
              </a:rPr>
              <a:t>produced </a:t>
            </a:r>
            <a:r>
              <a:rPr sz="2200" spc="-25" dirty="0">
                <a:solidFill>
                  <a:srgbClr val="1C4869"/>
                </a:solidFill>
                <a:latin typeface="Arial"/>
                <a:cs typeface="Arial"/>
              </a:rPr>
              <a:t>as </a:t>
            </a:r>
            <a:r>
              <a:rPr sz="2200" spc="-10" dirty="0">
                <a:solidFill>
                  <a:srgbClr val="1C4869"/>
                </a:solidFill>
                <a:latin typeface="Arial"/>
                <a:cs typeface="Arial"/>
              </a:rPr>
              <a:t>outcome</a:t>
            </a:r>
            <a:r>
              <a:rPr lang="en-GB" sz="2200" spc="-10" dirty="0">
                <a:solidFill>
                  <a:srgbClr val="1C4869"/>
                </a:solidFill>
                <a:latin typeface="Arial"/>
                <a:cs typeface="Arial"/>
              </a:rPr>
              <a:t>s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lang="en-US" spc="-25" dirty="0">
                <a:latin typeface="Carlito"/>
                <a:cs typeface="Carlito"/>
              </a:rPr>
              <a:t>8</a:t>
            </a:r>
            <a:endParaRPr spc="-25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1" y="2514600"/>
            <a:ext cx="190500" cy="19507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161" y="3505200"/>
            <a:ext cx="190500" cy="195071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sz="half" idx="2"/>
          </p:nvPr>
        </p:nvSpPr>
        <p:spPr>
          <a:xfrm>
            <a:off x="549823" y="1905000"/>
            <a:ext cx="10499177" cy="397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APT</a:t>
            </a:r>
            <a:r>
              <a:rPr spc="-55" dirty="0"/>
              <a:t> </a:t>
            </a:r>
            <a:r>
              <a:rPr dirty="0"/>
              <a:t>WTSA24-</a:t>
            </a:r>
            <a:r>
              <a:rPr lang="en-US" dirty="0"/>
              <a:t>4</a:t>
            </a:r>
            <a:r>
              <a:rPr spc="-60" dirty="0"/>
              <a:t> </a:t>
            </a:r>
            <a:r>
              <a:rPr spc="-100" dirty="0"/>
              <a:t>(</a:t>
            </a:r>
            <a:r>
              <a:rPr lang="en-US" spc="-100" dirty="0"/>
              <a:t>Adelaide, Australia</a:t>
            </a:r>
            <a:r>
              <a:rPr spc="-10" dirty="0"/>
              <a:t>)</a:t>
            </a:r>
          </a:p>
          <a:p>
            <a:pPr marL="355600" marR="5080">
              <a:lnSpc>
                <a:spcPct val="150000"/>
              </a:lnSpc>
              <a:spcBef>
                <a:spcPts val="245"/>
              </a:spcBef>
            </a:pPr>
            <a:r>
              <a:rPr lang="en-US" sz="2200" spc="-10" dirty="0">
                <a:solidFill>
                  <a:srgbClr val="001F5F"/>
                </a:solidFill>
                <a:latin typeface="Arial"/>
                <a:cs typeface="Arial"/>
              </a:rPr>
              <a:t>WG1 developed 6 Draft PACPs, 1 Candidate draft PACP and approved 1 PACP as an output document </a:t>
            </a:r>
          </a:p>
          <a:p>
            <a:pPr marL="355600" marR="5080">
              <a:lnSpc>
                <a:spcPct val="150000"/>
              </a:lnSpc>
              <a:spcBef>
                <a:spcPts val="245"/>
              </a:spcBef>
            </a:pPr>
            <a:r>
              <a:rPr lang="en-US" sz="2200" spc="-10" dirty="0">
                <a:solidFill>
                  <a:srgbClr val="001F5F"/>
                </a:solidFill>
                <a:latin typeface="Arial"/>
                <a:cs typeface="Arial"/>
              </a:rPr>
              <a:t>WG2 approved 1 Draft PACP and developed 1 Candidate draft PACP </a:t>
            </a:r>
          </a:p>
          <a:p>
            <a:pPr marL="355600" marR="5080">
              <a:lnSpc>
                <a:spcPct val="150000"/>
              </a:lnSpc>
              <a:spcBef>
                <a:spcPts val="245"/>
              </a:spcBef>
            </a:pPr>
            <a:r>
              <a:rPr lang="en-US" sz="2200" spc="-10" dirty="0">
                <a:solidFill>
                  <a:srgbClr val="001F5F"/>
                </a:solidFill>
                <a:latin typeface="Arial"/>
                <a:cs typeface="Arial"/>
              </a:rPr>
              <a:t>WG3 developed 24 draft PACPs and 8 candidate draft PACPs, and 3 Ad-hoc groups were created during the meeting.</a:t>
            </a:r>
          </a:p>
          <a:p>
            <a:pPr marL="355600" marR="5080">
              <a:lnSpc>
                <a:spcPct val="150000"/>
              </a:lnSpc>
              <a:spcBef>
                <a:spcPts val="245"/>
              </a:spcBef>
            </a:pPr>
            <a:r>
              <a:rPr lang="en-US" sz="2200" spc="-10" dirty="0">
                <a:solidFill>
                  <a:srgbClr val="001F5F"/>
                </a:solidFill>
                <a:latin typeface="Arial"/>
                <a:cs typeface="Arial"/>
              </a:rPr>
              <a:t>D</a:t>
            </a:r>
            <a:r>
              <a:rPr lang="en-US" sz="2200" spc="-25" dirty="0">
                <a:solidFill>
                  <a:srgbClr val="001F5F"/>
                </a:solidFill>
                <a:latin typeface="Arial"/>
                <a:cs typeface="Arial"/>
              </a:rPr>
              <a:t>iscussed the work plan for the APT WTSA-24 and coordination arrangement for WTSA-24.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83173" y="564222"/>
            <a:ext cx="7823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Outcomes</a:t>
            </a:r>
            <a:r>
              <a:rPr spc="-180" dirty="0"/>
              <a:t> </a:t>
            </a:r>
            <a:r>
              <a:rPr spc="-190" dirty="0"/>
              <a:t>of</a:t>
            </a:r>
            <a:r>
              <a:rPr spc="-100" dirty="0"/>
              <a:t> </a:t>
            </a:r>
            <a:r>
              <a:rPr spc="-20" dirty="0"/>
              <a:t>APT</a:t>
            </a:r>
            <a:r>
              <a:rPr spc="-145" dirty="0"/>
              <a:t> </a:t>
            </a:r>
            <a:r>
              <a:rPr spc="-10" dirty="0"/>
              <a:t>WTSA</a:t>
            </a:r>
            <a:r>
              <a:rPr spc="-10" dirty="0">
                <a:latin typeface="Verdana"/>
                <a:cs typeface="Verdana"/>
              </a:rPr>
              <a:t>-</a:t>
            </a:r>
            <a:r>
              <a:rPr dirty="0"/>
              <a:t>24</a:t>
            </a:r>
            <a:r>
              <a:rPr spc="-165" dirty="0"/>
              <a:t> </a:t>
            </a:r>
            <a:r>
              <a:rPr spc="-110" dirty="0"/>
              <a:t>meetings</a:t>
            </a:r>
            <a:r>
              <a:rPr spc="-155" dirty="0"/>
              <a:t> </a:t>
            </a:r>
            <a:r>
              <a:rPr spc="-140" dirty="0"/>
              <a:t>(</a:t>
            </a:r>
            <a:r>
              <a:rPr lang="en-US" spc="-140" dirty="0"/>
              <a:t>3</a:t>
            </a:r>
            <a:r>
              <a:rPr spc="-140" dirty="0"/>
              <a:t>)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1667566" y="6427851"/>
            <a:ext cx="296087" cy="208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14"/>
              </a:lnSpc>
            </a:pPr>
            <a:r>
              <a:rPr lang="en-US" spc="-25" dirty="0">
                <a:latin typeface="Carlito"/>
                <a:cs typeface="Carlito"/>
              </a:rPr>
              <a:t>9</a:t>
            </a:r>
            <a:endParaRPr spc="-25" dirty="0">
              <a:latin typeface="Carlito"/>
              <a:cs typeface="Carlito"/>
            </a:endParaRPr>
          </a:p>
        </p:txBody>
      </p:sp>
      <p:pic>
        <p:nvPicPr>
          <p:cNvPr id="17" name="object 2">
            <a:extLst>
              <a:ext uri="{FF2B5EF4-FFF2-40B4-BE49-F238E27FC236}">
                <a16:creationId xmlns:a16="http://schemas.microsoft.com/office/drawing/2014/main" id="{742DCE36-6DC3-E1CF-1E1E-C57B6E2ECD8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7923" y="4038600"/>
            <a:ext cx="190500" cy="195072"/>
          </a:xfrm>
          <a:prstGeom prst="rect">
            <a:avLst/>
          </a:prstGeom>
        </p:spPr>
      </p:pic>
      <p:pic>
        <p:nvPicPr>
          <p:cNvPr id="18" name="object 2">
            <a:extLst>
              <a:ext uri="{FF2B5EF4-FFF2-40B4-BE49-F238E27FC236}">
                <a16:creationId xmlns:a16="http://schemas.microsoft.com/office/drawing/2014/main" id="{922B3296-F6F5-E6D7-F617-CAF539BD85A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7923" y="5062728"/>
            <a:ext cx="190500" cy="19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09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</TotalTime>
  <Words>2189</Words>
  <Application>Microsoft Office PowerPoint</Application>
  <PresentationFormat>Widescreen</PresentationFormat>
  <Paragraphs>413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Arial Black</vt:lpstr>
      <vt:lpstr>Calibri</vt:lpstr>
      <vt:lpstr>Carlito</vt:lpstr>
      <vt:lpstr>Liberation Sans Narrow</vt:lpstr>
      <vt:lpstr>Noto Sans Mono CJK HK</vt:lpstr>
      <vt:lpstr>Tahoma</vt:lpstr>
      <vt:lpstr>Trebuchet MS</vt:lpstr>
      <vt:lpstr>Verdana</vt:lpstr>
      <vt:lpstr>Wingdings</vt:lpstr>
      <vt:lpstr>Office Theme</vt:lpstr>
      <vt:lpstr>PowerPoint Presentation</vt:lpstr>
      <vt:lpstr>APT Preparatory Group for WTSA 2024 (2)</vt:lpstr>
      <vt:lpstr>Work Plan for APT WTSA-24</vt:lpstr>
      <vt:lpstr>Deliverables of APT WTSA-24</vt:lpstr>
      <vt:lpstr>Approval Procedures of APT on PACPs and ACPs (1)</vt:lpstr>
      <vt:lpstr>Approval Procedures of APT on PACPs and ACPs (2)</vt:lpstr>
      <vt:lpstr>Outcomes of APT WTSA-24 meetings (1)</vt:lpstr>
      <vt:lpstr>Outcomes of APT WTSA-24 meetings (2)</vt:lpstr>
      <vt:lpstr>Outcomes of APT WTSA-24 meetings (3)</vt:lpstr>
      <vt:lpstr>Outcomes of APT WTSA24-4 meeting</vt:lpstr>
      <vt:lpstr>List of PACP</vt:lpstr>
      <vt:lpstr>List of Draft PACPs (1)</vt:lpstr>
      <vt:lpstr>List of Draft PACPs (2)</vt:lpstr>
      <vt:lpstr>List of Draft PACPs (3)</vt:lpstr>
      <vt:lpstr>List of Draft PACPs (4)</vt:lpstr>
      <vt:lpstr>List of Draft PACPs (5)</vt:lpstr>
      <vt:lpstr>List of Candidate Draft PACPs (1)</vt:lpstr>
      <vt:lpstr>List of Candidate Draft PACPs (2)</vt:lpstr>
      <vt:lpstr>List of Reports of Adhoc Groups </vt:lpstr>
      <vt:lpstr>Expected Outcomes of APT WTSA24-5 and Considerations</vt:lpstr>
      <vt:lpstr>Timeline for PACPs and ACPs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Asia-Pacific Telecommunity and  its activities on Information Superhighway</dc:title>
  <dc:creator>Jongbong PARK</dc:creator>
  <cp:lastModifiedBy>Shreya Pradhan</cp:lastModifiedBy>
  <cp:revision>181</cp:revision>
  <cp:lastPrinted>2024-07-25T06:06:31Z</cp:lastPrinted>
  <dcterms:created xsi:type="dcterms:W3CDTF">2024-06-04T02:19:51Z</dcterms:created>
  <dcterms:modified xsi:type="dcterms:W3CDTF">2024-07-25T06:34:50Z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2024-06-04T00:00:00Z</vt:filetime>
  </property>
  <property fmtid="{D5CDD505-2E9C-101B-9397-08002B2CF9AE}" pid="5" name="Producer">
    <vt:lpwstr>3-Heights(TM) PDF Security Shell 4.8.25.2 (http://www.pdf-tools.com)</vt:lpwstr>
  </property>
</Properties>
</file>