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5" r:id="rId2"/>
    <p:sldId id="272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773EF-6BDC-71E7-855A-09850B39E0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9493FE-A14F-E3EA-DA25-F79B74D548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570EE3-C98D-B0B9-FA7C-76FF39401B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01057-323C-823A-EC4A-2741F4E8AE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3D5B97-8E4B-9C56-F4B6-74A31C8E1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948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2E15-F449-F3A0-BBDA-259C1CA31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ED6966-40AC-8E45-525A-5F08558831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D025BD-A6B8-2EC9-23D1-653F4007D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8F84B0-1B20-8943-9837-DBCEB770B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18FE8-92F4-17BA-DE00-BC20332ED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3991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4F2E20-FA2F-05DA-C000-CE590CCFBF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296A14-4AE3-958D-FDC7-7C5E1F8878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D61AC0-0373-4E05-D7D7-8B4A33A97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808F2-52D1-1B8A-43D0-4B0BB131E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5BEA9F-2242-A0FD-AB45-A4F0D1B76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971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D27D8-505F-9E6E-F04E-F7B145E28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6CBD0-0E4D-0972-339C-CA0F4BE32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68B05B-4017-7A9E-2047-4BA928135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97E2B1-79C9-F8D4-43FD-5BAFC0DA8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909E6-2AA2-7D63-BE18-1C4851345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7764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1DC56-B84C-60B8-E700-07BE2EF46D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6A368D-0BED-A881-EB7D-0FB059384F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1BE8EB-0004-10CC-E1AE-EA8467518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877333-897F-3C8B-5C18-9A4D8B16C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E03000-1528-B3CC-8523-765186414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856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4C5691-98CD-D932-EA72-46AF7BCCD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E6543A-46A0-F434-E7D3-5A20FF88B7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CE8A0B-2091-42ED-AB67-7E445C8AA2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153FCB-67FA-2F2C-1B80-C07151248B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CAC54B-9876-4D38-A630-CD2ED66D31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1A1BA3-818D-E385-BC35-21872512F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8288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B14E6-7840-F2FA-CDD8-ED72C4646F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508EBF-F810-87D1-6C31-E10D009A82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637336-18BF-8DE6-D7EF-F79327A695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22F7CB-8C42-4069-F7D9-2962B8229B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35EC3F-4613-544D-F6F0-8D61BAC7A3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2A2DE5-0467-C3C8-357F-77C1EB258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3C0427-C40F-0246-1479-8645F8AA0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A5DD65-8A2C-E169-C292-6469C71BF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158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51553-1AB8-6192-E151-548156D618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7D9DC8-1295-4D38-ED6E-A2707201F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70BD98-BDCB-6154-EA55-238ECAD82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2F4222-2544-2D00-11A4-B50AFDA3A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833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A42DC3-5BC8-8294-B0B8-C06A648A7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C315A5-9DC6-A653-AC01-F43C4E73D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9F4DE1-7414-07A9-8F9E-F60698456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5708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9BA59-71DE-00B1-AE94-F55F4D017D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88D11-D0AE-6852-FF76-DD07677F69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8499A1-77AA-E16C-BF20-5B7BFCCF66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D301DF-4543-264A-39FB-C1B94685E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742205-6799-B984-8413-E094C8D11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29E743-C332-247F-935F-60F6C6BB1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3804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186DF-EB3D-C3F4-6322-4D4A0A99B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0B6240-2A33-6ED0-60A2-B4D6060967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ED6852-ACDF-CFAD-A3AA-FB3F75CC1F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D87C5B-9289-7D13-8EEE-1CE3D2647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098257-EE40-8A0C-6690-391386C01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E0C431-9544-AF78-C656-8B89D5C89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9441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832D2E-228E-17BB-47EF-8789B890A3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C2BBE1-EBAB-A7CA-4FFF-1CA93AB28C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A50CDA-0AC9-8DE1-6367-321FB51DF8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7D3FB4-E65F-4E0C-A28D-1CE973DEDD2A}" type="datetimeFigureOut">
              <a:rPr lang="en-GB" smtClean="0"/>
              <a:t>17/01/2024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929587-523D-C08C-5E28-CC791A5B1E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0A665-DC9A-BE72-4A41-1CA2BFB5D9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99A6B5-E40C-44FB-AA1E-E6A8681A69D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17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wtsa-reg@itu.int" TargetMode="External"/><Relationship Id="rId5" Type="http://schemas.openxmlformats.org/officeDocument/2006/relationships/hyperlink" Target="https://www.itu.int/net4/CRM/xreg/web/Login.aspx?src=Registration&amp;Event=C-00013544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drawing&#10;&#10;Description automatically generated">
            <a:extLst>
              <a:ext uri="{FF2B5EF4-FFF2-40B4-BE49-F238E27FC236}">
                <a16:creationId xmlns:a16="http://schemas.microsoft.com/office/drawing/2014/main" id="{3E53D30F-8798-45FB-BE1C-62326591A8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1093" y="5759284"/>
            <a:ext cx="748040" cy="824258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89F30285-D598-437F-82DD-E03C393D63FF}"/>
              </a:ext>
            </a:extLst>
          </p:cNvPr>
          <p:cNvSpPr txBox="1">
            <a:spLocks/>
          </p:cNvSpPr>
          <p:nvPr/>
        </p:nvSpPr>
        <p:spPr>
          <a:xfrm>
            <a:off x="849228" y="4942673"/>
            <a:ext cx="4493751" cy="441859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rtl="0">
              <a:spcBef>
                <a:spcPts val="600"/>
              </a:spcBef>
              <a:spcAft>
                <a:spcPts val="0"/>
              </a:spcAft>
              <a:buNone/>
            </a:pPr>
            <a:r>
              <a:rPr lang="de-DE" sz="2800" dirty="0">
                <a:solidFill>
                  <a:schemeClr val="tx1"/>
                </a:solidFill>
                <a:latin typeface="+mj-lt"/>
                <a:cs typeface="Varela Round"/>
              </a:rPr>
              <a:t>Opening 22 January 2024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9AD66F2-F7C0-4D03-9150-D28F17AC561D}"/>
              </a:ext>
            </a:extLst>
          </p:cNvPr>
          <p:cNvCxnSpPr>
            <a:cxnSpLocks/>
          </p:cNvCxnSpPr>
          <p:nvPr/>
        </p:nvCxnSpPr>
        <p:spPr>
          <a:xfrm>
            <a:off x="937797" y="4572001"/>
            <a:ext cx="6020121" cy="0"/>
          </a:xfrm>
          <a:prstGeom prst="line">
            <a:avLst/>
          </a:prstGeom>
          <a:ln w="12700">
            <a:solidFill>
              <a:srgbClr val="009C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9">
            <a:extLst>
              <a:ext uri="{FF2B5EF4-FFF2-40B4-BE49-F238E27FC236}">
                <a16:creationId xmlns:a16="http://schemas.microsoft.com/office/drawing/2014/main" id="{EEB08032-CE0E-4986-AEDF-A41026C0E8B9}"/>
              </a:ext>
            </a:extLst>
          </p:cNvPr>
          <p:cNvSpPr txBox="1">
            <a:spLocks/>
          </p:cNvSpPr>
          <p:nvPr/>
        </p:nvSpPr>
        <p:spPr>
          <a:xfrm>
            <a:off x="802510" y="3141234"/>
            <a:ext cx="6924472" cy="1218817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GB" sz="3600" b="1" dirty="0">
                <a:solidFill>
                  <a:schemeClr val="tx1"/>
                </a:solidFill>
              </a:rPr>
              <a:t>WTSA-24 Registration 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13" name="Title 9">
            <a:extLst>
              <a:ext uri="{FF2B5EF4-FFF2-40B4-BE49-F238E27FC236}">
                <a16:creationId xmlns:a16="http://schemas.microsoft.com/office/drawing/2014/main" id="{122F9856-ABF7-4797-98C9-74C4BD7B847C}"/>
              </a:ext>
            </a:extLst>
          </p:cNvPr>
          <p:cNvSpPr txBox="1">
            <a:spLocks/>
          </p:cNvSpPr>
          <p:nvPr/>
        </p:nvSpPr>
        <p:spPr>
          <a:xfrm>
            <a:off x="849228" y="6162675"/>
            <a:ext cx="4586648" cy="298021"/>
          </a:xfrm>
          <a:prstGeom prst="rect">
            <a:avLst/>
          </a:prstGeo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</a:rPr>
              <a:t>January 2024</a:t>
            </a:r>
          </a:p>
        </p:txBody>
      </p:sp>
      <p:pic>
        <p:nvPicPr>
          <p:cNvPr id="7" name="ITU logo blue">
            <a:extLst>
              <a:ext uri="{FF2B5EF4-FFF2-40B4-BE49-F238E27FC236}">
                <a16:creationId xmlns:a16="http://schemas.microsoft.com/office/drawing/2014/main" id="{D3495090-241C-4D64-8E17-F3193A4D4A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8024" y="5242067"/>
            <a:ext cx="1323975" cy="18735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D6E4259-9559-FF2A-16D9-EF359F628260}"/>
              </a:ext>
            </a:extLst>
          </p:cNvPr>
          <p:cNvSpPr txBox="1"/>
          <p:nvPr/>
        </p:nvSpPr>
        <p:spPr>
          <a:xfrm>
            <a:off x="11103362" y="274458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TD 457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91845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0B920343-0297-2DB2-1249-30FE0B330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344602"/>
              </p:ext>
            </p:extLst>
          </p:nvPr>
        </p:nvGraphicFramePr>
        <p:xfrm>
          <a:off x="423449" y="1759910"/>
          <a:ext cx="11478988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223">
                  <a:extLst>
                    <a:ext uri="{9D8B030D-6E8A-4147-A177-3AD203B41FA5}">
                      <a16:colId xmlns:a16="http://schemas.microsoft.com/office/drawing/2014/main" val="1939506908"/>
                    </a:ext>
                  </a:extLst>
                </a:gridCol>
                <a:gridCol w="2439907">
                  <a:extLst>
                    <a:ext uri="{9D8B030D-6E8A-4147-A177-3AD203B41FA5}">
                      <a16:colId xmlns:a16="http://schemas.microsoft.com/office/drawing/2014/main" val="4119829656"/>
                    </a:ext>
                  </a:extLst>
                </a:gridCol>
                <a:gridCol w="2335019">
                  <a:extLst>
                    <a:ext uri="{9D8B030D-6E8A-4147-A177-3AD203B41FA5}">
                      <a16:colId xmlns:a16="http://schemas.microsoft.com/office/drawing/2014/main" val="2854364137"/>
                    </a:ext>
                  </a:extLst>
                </a:gridCol>
                <a:gridCol w="2312403">
                  <a:extLst>
                    <a:ext uri="{9D8B030D-6E8A-4147-A177-3AD203B41FA5}">
                      <a16:colId xmlns:a16="http://schemas.microsoft.com/office/drawing/2014/main" val="3313886879"/>
                    </a:ext>
                  </a:extLst>
                </a:gridCol>
                <a:gridCol w="2302436">
                  <a:extLst>
                    <a:ext uri="{9D8B030D-6E8A-4147-A177-3AD203B41FA5}">
                      <a16:colId xmlns:a16="http://schemas.microsoft.com/office/drawing/2014/main" val="3060401550"/>
                    </a:ext>
                  </a:extLst>
                </a:gridCol>
              </a:tblGrid>
              <a:tr h="118872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WTSA-24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GSS-24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Kaleidoscope</a:t>
                      </a:r>
                      <a:endParaRPr lang="en-US" sz="1800" dirty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r>
                        <a:rPr lang="en-GB" sz="1600" dirty="0"/>
                        <a:t>OPENS 22 Jan 2024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GSS-24</a:t>
                      </a:r>
                    </a:p>
                    <a:p>
                      <a:pPr algn="ctr"/>
                      <a:r>
                        <a:rPr lang="en-US" sz="1600" dirty="0"/>
                        <a:t>14 Oct 2024</a:t>
                      </a:r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OPENS 22 Jan 2024</a:t>
                      </a:r>
                      <a:endParaRPr lang="en-GB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MEDIA Accreditation</a:t>
                      </a:r>
                    </a:p>
                    <a:p>
                      <a:pPr algn="ctr"/>
                      <a:r>
                        <a:rPr lang="en-US" sz="1600" dirty="0"/>
                        <a:t>14 &amp; 15 Oct 2024</a:t>
                      </a:r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OPENING TBC</a:t>
                      </a:r>
                      <a:endParaRPr lang="en-GB" sz="16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Kaleidoscope</a:t>
                      </a:r>
                    </a:p>
                    <a:p>
                      <a:pPr algn="ctr"/>
                      <a:r>
                        <a:rPr lang="en-US" sz="1600" dirty="0"/>
                        <a:t>21 – 23 Oct 2024</a:t>
                      </a:r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OPENING MAY</a:t>
                      </a:r>
                      <a:endParaRPr lang="en-GB" sz="16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EXPO</a:t>
                      </a:r>
                    </a:p>
                    <a:p>
                      <a:pPr algn="ctr"/>
                      <a:r>
                        <a:rPr lang="en-US" sz="1600" dirty="0"/>
                        <a:t>14 – 24 Oct 2024</a:t>
                      </a:r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endParaRPr lang="en-US" sz="1600" dirty="0"/>
                    </a:p>
                    <a:p>
                      <a:pPr algn="ctr"/>
                      <a:r>
                        <a:rPr lang="en-US" sz="1600" dirty="0"/>
                        <a:t>OPENING MAY</a:t>
                      </a:r>
                      <a:endParaRPr lang="en-GB" sz="1600" dirty="0"/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669897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DAF918B-90C5-40BA-7914-0C2294F9D2BC}"/>
              </a:ext>
            </a:extLst>
          </p:cNvPr>
          <p:cNvSpPr txBox="1"/>
          <p:nvPr/>
        </p:nvSpPr>
        <p:spPr>
          <a:xfrm>
            <a:off x="330370" y="3288156"/>
            <a:ext cx="8305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PARTICIPATION &amp; APPROVAL ITU CONVENTION, ARTICLE 25 Participation Rules 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40523C76-B70E-61CF-FDCE-1F88EEC556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235853"/>
              </p:ext>
            </p:extLst>
          </p:nvPr>
        </p:nvGraphicFramePr>
        <p:xfrm>
          <a:off x="423449" y="3678777"/>
          <a:ext cx="11478988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122">
                  <a:extLst>
                    <a:ext uri="{9D8B030D-6E8A-4147-A177-3AD203B41FA5}">
                      <a16:colId xmlns:a16="http://schemas.microsoft.com/office/drawing/2014/main" val="2680311917"/>
                    </a:ext>
                  </a:extLst>
                </a:gridCol>
                <a:gridCol w="2320339">
                  <a:extLst>
                    <a:ext uri="{9D8B030D-6E8A-4147-A177-3AD203B41FA5}">
                      <a16:colId xmlns:a16="http://schemas.microsoft.com/office/drawing/2014/main" val="2594110045"/>
                    </a:ext>
                  </a:extLst>
                </a:gridCol>
                <a:gridCol w="2464247">
                  <a:extLst>
                    <a:ext uri="{9D8B030D-6E8A-4147-A177-3AD203B41FA5}">
                      <a16:colId xmlns:a16="http://schemas.microsoft.com/office/drawing/2014/main" val="447642566"/>
                    </a:ext>
                  </a:extLst>
                </a:gridCol>
                <a:gridCol w="2302491">
                  <a:extLst>
                    <a:ext uri="{9D8B030D-6E8A-4147-A177-3AD203B41FA5}">
                      <a16:colId xmlns:a16="http://schemas.microsoft.com/office/drawing/2014/main" val="290259064"/>
                    </a:ext>
                  </a:extLst>
                </a:gridCol>
                <a:gridCol w="2266789">
                  <a:extLst>
                    <a:ext uri="{9D8B030D-6E8A-4147-A177-3AD203B41FA5}">
                      <a16:colId xmlns:a16="http://schemas.microsoft.com/office/drawing/2014/main" val="1039542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en-US" dirty="0"/>
                        <a:t>Member States &amp; Res 99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en-US" dirty="0"/>
                        <a:t>Sector Members ITU-T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en-US" dirty="0"/>
                        <a:t>UN System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en-US" dirty="0"/>
                        <a:t>ITU Academia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en-US"/>
                        <a:t> </a:t>
                      </a:r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r>
                        <a:rPr lang="en-US" dirty="0"/>
                        <a:t>Approval by Designated Focal Point</a:t>
                      </a:r>
                      <a:endParaRPr lang="en-GB" dirty="0"/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en-US" dirty="0"/>
                        <a:t>Non-ITU Members</a:t>
                      </a:r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r>
                        <a:rPr lang="en-US" dirty="0"/>
                        <a:t>Approval by</a:t>
                      </a:r>
                    </a:p>
                    <a:p>
                      <a:pPr algn="ctr"/>
                      <a:r>
                        <a:rPr lang="en-US" dirty="0"/>
                        <a:t>TSB Registration</a:t>
                      </a:r>
                      <a:endParaRPr lang="en-GB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r>
                        <a:rPr lang="en-US" dirty="0"/>
                        <a:t>Non-ITU Members</a:t>
                      </a:r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r>
                        <a:rPr lang="en-US" dirty="0"/>
                        <a:t>Approval by</a:t>
                      </a:r>
                    </a:p>
                    <a:p>
                      <a:pPr algn="ctr"/>
                      <a:r>
                        <a:rPr lang="en-US" dirty="0"/>
                        <a:t>ITU Media Team</a:t>
                      </a:r>
                      <a:endParaRPr lang="en-GB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dirty="0"/>
                        <a:t>Non-ITU Members</a:t>
                      </a:r>
                    </a:p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endParaRPr lang="en-US" dirty="0"/>
                    </a:p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endParaRPr lang="en-US" dirty="0"/>
                    </a:p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endParaRPr lang="en-US" dirty="0"/>
                    </a:p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endParaRPr lang="en-US" dirty="0"/>
                    </a:p>
                    <a:p>
                      <a:pPr marL="285750" indent="-285750" algn="ctr">
                        <a:buFont typeface="Wingdings" panose="05000000000000000000" pitchFamily="2" charset="2"/>
                        <a:buChar char="ü"/>
                      </a:pPr>
                      <a:endParaRPr lang="en-US" dirty="0"/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r>
                        <a:rPr lang="en-US" dirty="0"/>
                        <a:t>Approval by</a:t>
                      </a:r>
                    </a:p>
                    <a:p>
                      <a:pPr algn="ctr"/>
                      <a:r>
                        <a:rPr lang="en-US" dirty="0"/>
                        <a:t>Respective Focal Point</a:t>
                      </a:r>
                      <a:endParaRPr lang="en-GB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dirty="0"/>
                        <a:t>Non-ITU Members</a:t>
                      </a:r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endParaRPr lang="en-US" dirty="0"/>
                    </a:p>
                    <a:p>
                      <a:pPr algn="ctr"/>
                      <a:r>
                        <a:rPr lang="en-US" dirty="0"/>
                        <a:t>Approval </a:t>
                      </a:r>
                    </a:p>
                    <a:p>
                      <a:pPr algn="ctr"/>
                      <a:r>
                        <a:rPr lang="en-US" dirty="0"/>
                        <a:t>TBC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121591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637B8FA-02CB-ECC0-0EA5-46CC57A1C756}"/>
              </a:ext>
            </a:extLst>
          </p:cNvPr>
          <p:cNvSpPr txBox="1"/>
          <p:nvPr/>
        </p:nvSpPr>
        <p:spPr>
          <a:xfrm>
            <a:off x="363012" y="1328914"/>
            <a:ext cx="59044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EVENT REGISTRATION LINKS &amp; OPENING DATES</a:t>
            </a:r>
            <a:endParaRPr lang="en-GB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12A867B-8E7A-0B13-6CA2-6259B19589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1483" y="217231"/>
            <a:ext cx="2590734" cy="924911"/>
          </a:xfrm>
          <a:prstGeom prst="rect">
            <a:avLst/>
          </a:prstGeom>
        </p:spPr>
      </p:pic>
      <p:pic>
        <p:nvPicPr>
          <p:cNvPr id="12" name="Picture 11" descr="A blue and black logo&#10;&#10;Description automatically generated">
            <a:extLst>
              <a:ext uri="{FF2B5EF4-FFF2-40B4-BE49-F238E27FC236}">
                <a16:creationId xmlns:a16="http://schemas.microsoft.com/office/drawing/2014/main" id="{38551F4B-E6E5-CCC9-8A31-23A6B7BEFF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168" y="326423"/>
            <a:ext cx="2925249" cy="924910"/>
          </a:xfrm>
          <a:prstGeom prst="rect">
            <a:avLst/>
          </a:prstGeom>
        </p:spPr>
      </p:pic>
      <p:pic>
        <p:nvPicPr>
          <p:cNvPr id="14" name="ITU logo blue">
            <a:extLst>
              <a:ext uri="{FF2B5EF4-FFF2-40B4-BE49-F238E27FC236}">
                <a16:creationId xmlns:a16="http://schemas.microsoft.com/office/drawing/2014/main" id="{E3AAD62B-C717-647A-2A39-72E318D9F6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3834" y="-257111"/>
            <a:ext cx="1323975" cy="187359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EEE1709-E278-70EB-C4B0-0F21DAAE6132}"/>
              </a:ext>
            </a:extLst>
          </p:cNvPr>
          <p:cNvSpPr txBox="1"/>
          <p:nvPr/>
        </p:nvSpPr>
        <p:spPr>
          <a:xfrm flipH="1">
            <a:off x="7547487" y="421866"/>
            <a:ext cx="2081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 |</a:t>
            </a:r>
            <a:endParaRPr lang="en-GB" sz="3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F69B0A1-78D6-B9A0-AE7A-33033A853B74}"/>
              </a:ext>
            </a:extLst>
          </p:cNvPr>
          <p:cNvSpPr txBox="1"/>
          <p:nvPr/>
        </p:nvSpPr>
        <p:spPr>
          <a:xfrm flipH="1">
            <a:off x="8802709" y="421866"/>
            <a:ext cx="2081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 </a:t>
            </a:r>
            <a:r>
              <a:rPr lang="en-US" sz="3200" dirty="0"/>
              <a:t>|</a:t>
            </a:r>
            <a:endParaRPr lang="en-GB" sz="3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E7DBF1-47EA-D697-5408-96E4A8262372}"/>
              </a:ext>
            </a:extLst>
          </p:cNvPr>
          <p:cNvSpPr txBox="1"/>
          <p:nvPr/>
        </p:nvSpPr>
        <p:spPr>
          <a:xfrm>
            <a:off x="330370" y="465711"/>
            <a:ext cx="37403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Registration</a:t>
            </a:r>
            <a:r>
              <a:rPr lang="en-US" dirty="0"/>
              <a:t>: </a:t>
            </a:r>
            <a:r>
              <a:rPr lang="en-GB" sz="1800" b="1" u="sng" dirty="0" err="1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WTSA_Registration_link</a:t>
            </a:r>
            <a:endParaRPr lang="en-US" b="1" dirty="0"/>
          </a:p>
          <a:p>
            <a:r>
              <a:rPr lang="en-US" b="1" dirty="0"/>
              <a:t>Questions, e-mail: </a:t>
            </a:r>
            <a:r>
              <a:rPr lang="en-US" dirty="0">
                <a:hlinkClick r:id="rId6"/>
              </a:rPr>
              <a:t>wtsa-reg@itu.int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9229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128</Words>
  <Application>Microsoft Office PowerPoint</Application>
  <PresentationFormat>Widescreen</PresentationFormat>
  <Paragraphs>82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Marko, Paul</dc:creator>
  <cp:lastModifiedBy>Marko, Paul</cp:lastModifiedBy>
  <cp:revision>5</cp:revision>
  <dcterms:created xsi:type="dcterms:W3CDTF">2024-01-16T14:12:08Z</dcterms:created>
  <dcterms:modified xsi:type="dcterms:W3CDTF">2024-01-17T09:52:43Z</dcterms:modified>
</cp:coreProperties>
</file>