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0" r:id="rId5"/>
    <p:sldMasterId id="2147483744" r:id="rId6"/>
    <p:sldMasterId id="2147483756" r:id="rId7"/>
    <p:sldMasterId id="2147483824" r:id="rId8"/>
    <p:sldMasterId id="2147483890" r:id="rId9"/>
  </p:sldMasterIdLst>
  <p:notesMasterIdLst>
    <p:notesMasterId r:id="rId46"/>
  </p:notesMasterIdLst>
  <p:handoutMasterIdLst>
    <p:handoutMasterId r:id="rId47"/>
  </p:handoutMasterIdLst>
  <p:sldIdLst>
    <p:sldId id="547" r:id="rId10"/>
    <p:sldId id="877" r:id="rId11"/>
    <p:sldId id="768" r:id="rId12"/>
    <p:sldId id="876" r:id="rId13"/>
    <p:sldId id="910" r:id="rId14"/>
    <p:sldId id="878" r:id="rId15"/>
    <p:sldId id="909" r:id="rId16"/>
    <p:sldId id="884" r:id="rId17"/>
    <p:sldId id="879" r:id="rId18"/>
    <p:sldId id="562" r:id="rId19"/>
    <p:sldId id="812" r:id="rId20"/>
    <p:sldId id="886" r:id="rId21"/>
    <p:sldId id="887" r:id="rId22"/>
    <p:sldId id="888" r:id="rId23"/>
    <p:sldId id="889" r:id="rId24"/>
    <p:sldId id="890" r:id="rId25"/>
    <p:sldId id="891" r:id="rId26"/>
    <p:sldId id="892" r:id="rId27"/>
    <p:sldId id="893" r:id="rId28"/>
    <p:sldId id="894" r:id="rId29"/>
    <p:sldId id="895" r:id="rId30"/>
    <p:sldId id="896" r:id="rId31"/>
    <p:sldId id="897" r:id="rId32"/>
    <p:sldId id="898" r:id="rId33"/>
    <p:sldId id="911" r:id="rId34"/>
    <p:sldId id="899" r:id="rId35"/>
    <p:sldId id="900" r:id="rId36"/>
    <p:sldId id="901" r:id="rId37"/>
    <p:sldId id="902" r:id="rId38"/>
    <p:sldId id="903" r:id="rId39"/>
    <p:sldId id="904" r:id="rId40"/>
    <p:sldId id="905" r:id="rId41"/>
    <p:sldId id="906" r:id="rId42"/>
    <p:sldId id="907" r:id="rId43"/>
    <p:sldId id="908" r:id="rId44"/>
    <p:sldId id="80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, Frederic" initials="WF" lastIdx="47" clrIdx="0">
    <p:extLst>
      <p:ext uri="{19B8F6BF-5375-455C-9EA6-DF929625EA0E}">
        <p15:presenceInfo xmlns:p15="http://schemas.microsoft.com/office/powerpoint/2012/main" userId="S-1-5-21-8740799-900759487-1415713722-53685" providerId="AD"/>
      </p:ext>
    </p:extLst>
  </p:cmAuthor>
  <p:cmAuthor id="2" name="Peter Scarks Design" initials="PSD" lastIdx="13" clrIdx="1">
    <p:extLst>
      <p:ext uri="{19B8F6BF-5375-455C-9EA6-DF929625EA0E}">
        <p15:presenceInfo xmlns:p15="http://schemas.microsoft.com/office/powerpoint/2012/main" userId="Peter Scarks 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6374" autoAdjust="0"/>
  </p:normalViewPr>
  <p:slideViewPr>
    <p:cSldViewPr snapToGrid="0">
      <p:cViewPr varScale="1">
        <p:scale>
          <a:sx n="100" d="100"/>
          <a:sy n="100" d="100"/>
        </p:scale>
        <p:origin x="438" y="-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ue\dfs\tsb\EDH\Remote%20Participation\e-meetings%20stats%20yearly\Emeeting%20Stats%20yearly-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Remote </a:t>
            </a:r>
            <a:r>
              <a:rPr lang="en-US" baseline="0" dirty="0">
                <a:solidFill>
                  <a:schemeClr val="tx2"/>
                </a:solidFill>
              </a:rPr>
              <a:t>Participation</a:t>
            </a:r>
            <a:r>
              <a:rPr lang="en-US" dirty="0">
                <a:solidFill>
                  <a:schemeClr val="tx2"/>
                </a:solidFill>
              </a:rPr>
              <a:t> 2018-2023</a:t>
            </a:r>
          </a:p>
        </c:rich>
      </c:tx>
      <c:layout>
        <c:manualLayout>
          <c:xMode val="edge"/>
          <c:yMode val="edge"/>
          <c:x val="0.2069840096279045"/>
          <c:y val="6.4116131980783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628958880139981"/>
          <c:y val="0.20821777486147564"/>
          <c:w val="0.73327471566054259"/>
          <c:h val="0.51981167750463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'May 2023'!$C$4</c:f>
              <c:strCache>
                <c:ptCount val="1"/>
                <c:pt idx="0">
                  <c:v>Number of e-meetings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numRef>
              <c:f>'May 2023'!$B$5:$B$10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'May 2023'!$C$5:$C$10</c:f>
              <c:numCache>
                <c:formatCode>General</c:formatCode>
                <c:ptCount val="6"/>
                <c:pt idx="0">
                  <c:v>1558</c:v>
                </c:pt>
                <c:pt idx="1">
                  <c:v>2110</c:v>
                </c:pt>
                <c:pt idx="2">
                  <c:v>4220</c:v>
                </c:pt>
                <c:pt idx="3">
                  <c:v>4671</c:v>
                </c:pt>
                <c:pt idx="4">
                  <c:v>5430</c:v>
                </c:pt>
                <c:pt idx="5">
                  <c:v>1643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3-44F1-ABD3-10F61F0BDFBB}"/>
            </c:ext>
          </c:extLst>
        </c:ser>
        <c:ser>
          <c:idx val="1"/>
          <c:order val="1"/>
          <c:tx>
            <c:strRef>
              <c:f>'May 2023'!$D$4</c:f>
              <c:strCache>
                <c:ptCount val="1"/>
                <c:pt idx="0">
                  <c:v>Number of attendees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numRef>
              <c:f>'May 2023'!$B$5:$B$10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'May 2023'!$D$5:$D$10</c:f>
              <c:numCache>
                <c:formatCode>General</c:formatCode>
                <c:ptCount val="6"/>
                <c:pt idx="0">
                  <c:v>8353</c:v>
                </c:pt>
                <c:pt idx="1">
                  <c:v>17657</c:v>
                </c:pt>
                <c:pt idx="2">
                  <c:v>77693</c:v>
                </c:pt>
                <c:pt idx="3">
                  <c:v>87302</c:v>
                </c:pt>
                <c:pt idx="4">
                  <c:v>78270</c:v>
                </c:pt>
                <c:pt idx="5">
                  <c:v>25734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3-44F1-ABD3-10F61F0BDF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94387151"/>
        <c:axId val="1174876047"/>
      </c:barChart>
      <c:catAx>
        <c:axId val="1394387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normalizeH="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876047"/>
        <c:crosses val="autoZero"/>
        <c:auto val="1"/>
        <c:lblAlgn val="ctr"/>
        <c:lblOffset val="100"/>
        <c:noMultiLvlLbl val="0"/>
      </c:catAx>
      <c:valAx>
        <c:axId val="117487604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38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6958107936038511"/>
          <c:y val="0.86356292032660187"/>
          <c:w val="0.63927790716301314"/>
          <c:h val="9.2932075692997523E-2"/>
        </c:manualLayout>
      </c:layout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2B67-544C-496A-BE40-E798BCCE0EE5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AE8-984A-41E0-B76E-54965504B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4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B17-8813-44BD-8368-FDD36B4D2D3F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668F-8B1A-4BF9-B9C6-F4148947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9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1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87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152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64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906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00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7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92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7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98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10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78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03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1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73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165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806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5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377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18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586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36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30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1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2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7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26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57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90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57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26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50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69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414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5102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356350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245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067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257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5010663"/>
              </p:ext>
            </p:extLst>
          </p:nvPr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619040" imgH="5079240" progId="Photoshop.Image.17">
                  <p:embed/>
                </p:oleObj>
              </mc:Choice>
              <mc:Fallback>
                <p:oleObj name="Image" r:id="rId2" imgW="7619040" imgH="5079240" progId="Photoshop.Image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53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1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14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28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9489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614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00"/>
            <a:fld id="{4E654E92-054F-446F-BB7C-E189635FB474}" type="datetimeFigureOut">
              <a:rPr lang="en-US" smtClean="0">
                <a:solidFill>
                  <a:prstClr val="black"/>
                </a:solidFill>
              </a:rPr>
              <a:pPr defTabSz="914400"/>
              <a:t>5/29/2023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9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1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69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8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964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82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75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  <a:prstGeom prst="rect">
            <a:avLst/>
          </a:prstGeo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17"/>
            </a:lvl1pPr>
            <a:lvl2pPr marL="441381" indent="0" algn="ctr">
              <a:buNone/>
              <a:defRPr sz="1931"/>
            </a:lvl2pPr>
            <a:lvl3pPr marL="882762" indent="0" algn="ctr">
              <a:buNone/>
              <a:defRPr sz="1738"/>
            </a:lvl3pPr>
            <a:lvl4pPr marL="1324143" indent="0" algn="ctr">
              <a:buNone/>
              <a:defRPr sz="1545"/>
            </a:lvl4pPr>
            <a:lvl5pPr marL="1765524" indent="0" algn="ctr">
              <a:buNone/>
              <a:defRPr sz="1545"/>
            </a:lvl5pPr>
            <a:lvl6pPr marL="2206904" indent="0" algn="ctr">
              <a:buNone/>
              <a:defRPr sz="1545"/>
            </a:lvl6pPr>
            <a:lvl7pPr marL="2648285" indent="0" algn="ctr">
              <a:buNone/>
              <a:defRPr sz="1545"/>
            </a:lvl7pPr>
            <a:lvl8pPr marL="3089666" indent="0" algn="ctr">
              <a:buNone/>
              <a:defRPr sz="1545"/>
            </a:lvl8pPr>
            <a:lvl9pPr marL="3531047" indent="0" algn="ctr">
              <a:buNone/>
              <a:defRPr sz="15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11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358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82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1pPr>
            <a:lvl2pPr marL="441381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762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14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52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690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28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8966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0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914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882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419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529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703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/>
          <a:lstStyle>
            <a:lvl1pPr>
              <a:defRPr sz="3089"/>
            </a:lvl1pPr>
            <a:lvl2pPr>
              <a:defRPr sz="2703"/>
            </a:lvl2pPr>
            <a:lvl3pPr>
              <a:defRPr sz="2317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7913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89"/>
            </a:lvl1pPr>
            <a:lvl2pPr marL="441381" indent="0">
              <a:buNone/>
              <a:defRPr sz="2703"/>
            </a:lvl2pPr>
            <a:lvl3pPr marL="882762" indent="0">
              <a:buNone/>
              <a:defRPr sz="2317"/>
            </a:lvl3pPr>
            <a:lvl4pPr marL="1324143" indent="0">
              <a:buNone/>
              <a:defRPr sz="1931"/>
            </a:lvl4pPr>
            <a:lvl5pPr marL="1765524" indent="0">
              <a:buNone/>
              <a:defRPr sz="1931"/>
            </a:lvl5pPr>
            <a:lvl6pPr marL="2206904" indent="0">
              <a:buNone/>
              <a:defRPr sz="1931"/>
            </a:lvl6pPr>
            <a:lvl7pPr marL="2648285" indent="0">
              <a:buNone/>
              <a:defRPr sz="1931"/>
            </a:lvl7pPr>
            <a:lvl8pPr marL="3089666" indent="0">
              <a:buNone/>
              <a:defRPr sz="1931"/>
            </a:lvl8pPr>
            <a:lvl9pPr marL="3531047" indent="0">
              <a:buNone/>
              <a:defRPr sz="193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754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860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29/05/2023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78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271649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94147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8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8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3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7107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5/29/2023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18A-4FDA-F24F-A584-2B48D22D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621A7-3454-0641-B65E-6170ED01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F85100-AC54-714B-AEAF-DB2E33CE9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9081-9649-0842-A911-00B9148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3FC1-5F7B-4C4D-8964-36836219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73BB0-167B-E942-B838-C4F389D1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>
                <a:solidFill>
                  <a:srgbClr val="01A0E1"/>
                </a:solidFill>
              </a:rPr>
              <a:pPr/>
              <a:t>5/29/2023</a:t>
            </a:fld>
            <a:endParaRPr lang="en-US" dirty="0">
              <a:solidFill>
                <a:srgbClr val="01A0E1"/>
              </a:solidFill>
            </a:endParaRPr>
          </a:p>
          <a:p>
            <a:fld id="{01602FD8-3363-FC46-AD6A-21F557A297E0}" type="slidenum">
              <a:rPr lang="en-US" smtClean="0">
                <a:solidFill>
                  <a:srgbClr val="01A0E1"/>
                </a:solidFill>
              </a:rPr>
              <a:pPr/>
              <a:t>‹#›</a:t>
            </a:fld>
            <a:endParaRPr lang="en-US" dirty="0">
              <a:solidFill>
                <a:srgbClr val="01A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827-5645-774F-A39F-F360152B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9111-B4D9-4C41-B7F5-6B04E210B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ED055-30DB-544C-B36B-A63F38B4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59EA-3E62-F84D-8E55-8DAFFEA3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8B36-4347-A847-AD51-37746D5F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74752-F692-EC4C-8BFD-B90084B6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972CA-A004-3F48-A209-79212867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2A40-8F7E-3D48-9D2B-B6A7BDC7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6F611-F11A-D844-A518-0085FFCE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19E01-EFAA-044F-A94F-172F852B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407D6-888C-4245-BE82-84709BB8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57588-7494-0149-A1C0-99DADCC15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DEC124-06EE-7045-B7B4-BC83AE4C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BA97-C64C-D34D-8C8E-51DD2905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BA68-202C-3346-B7C7-40B9B805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03289A-0268-1447-A644-19120AAA5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111D-0211-614F-96B2-3E0D0ADB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D629-BC5D-A648-AC85-A661E40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06732-3C18-4C48-9303-5057B9B2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94E36B-0D4E-DD42-8D35-E0E760D5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161001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856D-8F4A-FD4D-B11F-8FCAF495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57AA6-E03F-8647-A3F2-78543235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BC20C-161F-754C-A3B0-D0B8887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645AB-AA25-BD49-8B61-ADFF97F2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C93-45E9-054B-AF25-B2F5BC49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94F07-BC66-704C-842A-F0F2CD40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8952B-E4F0-C648-ADF0-A2209A6A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B3A54-6A7C-8F40-AD19-23FB3500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EFCE2-1EDC-D94F-8782-FF9E607D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FA31E-DC24-8A47-A8DC-DD1DDCFFA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5/29/2023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>
                <a:solidFill>
                  <a:srgbClr val="000000"/>
                </a:solidFill>
              </a:rPr>
              <a:pPr defTabSz="914400"/>
              <a:t>5/29/2023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7657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712624" y="6460575"/>
            <a:ext cx="335360" cy="3726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defTabSz="914400"/>
            <a:fld id="{87513532-305C-3548-881D-1A2506E83218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04" y="6302781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204" y="6302781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DA6352-6BBE-493C-AAD7-E8B8568084C5}" type="datetime3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 May 2023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66078"/>
            <a:ext cx="777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0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5675"/>
            <a:ext cx="12192000" cy="783579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350" i="1"/>
            </a:lvl5pPr>
          </a:lstStyle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5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15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5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F790A60-0E36-4AC2-A951-DFDC64B60354}" type="datetime3">
              <a:rPr lang="en-US" smtClean="0">
                <a:solidFill>
                  <a:srgbClr val="000000"/>
                </a:solidFill>
              </a:rPr>
              <a:pPr defTabSz="914400"/>
              <a:t>29 May 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4487" y="6381329"/>
            <a:ext cx="7228111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 smtClean="0">
                <a:solidFill>
                  <a:srgbClr val="000000"/>
                </a:solidFill>
              </a:rPr>
              <a:pPr defTabSz="914400"/>
              <a:t>5/29/2023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044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905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34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88DB-9A0E-43AA-A1AB-17D75C5BC39E}" type="datetimeFigureOut">
              <a:rPr lang="en-GB" smtClean="0"/>
              <a:t>29/05/2023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73" r:id="rId3"/>
    <p:sldLayoutId id="2147483684" r:id="rId4"/>
    <p:sldLayoutId id="2147483688" r:id="rId5"/>
    <p:sldLayoutId id="2147483685" r:id="rId6"/>
    <p:sldLayoutId id="214748368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Montbrillant</a:t>
            </a:r>
            <a:r>
              <a:rPr lang="en-US" dirty="0"/>
              <a:t> Entrance and Tower building (level-2)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256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defTabSz="914400"/>
            <a:fld id="{83DFDC87-2E1B-4195-831D-178A07B12BFC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560E8-1B19-4CAC-B9AE-0815927B12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71296" y="4922262"/>
            <a:ext cx="5088256" cy="3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D20B9-3AC1-40D3-8F18-B51CB28A3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E8EDE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8072"/>
            <a:endParaRPr lang="en-GB" sz="180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30BA-9F76-6246-B532-AFDA3366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90A5-C645-1A49-929A-4A4C08C0D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31415" cy="407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C644-7A6E-854D-BA8D-7C44512C7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pPr defTabSz="914400"/>
            <a:fld id="{3261368A-19F4-814B-90C1-348F74BFA722}" type="datetimeFigureOut">
              <a:rPr lang="en-US" smtClean="0"/>
              <a:pPr defTabSz="914400"/>
              <a:t>5/29/2023</a:t>
            </a:fld>
            <a:endParaRPr lang="en-US" dirty="0"/>
          </a:p>
          <a:p>
            <a:pPr defTabSz="914400"/>
            <a:fld id="{01602FD8-3363-FC46-AD6A-21F557A297E0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124" TargetMode="External"/><Relationship Id="rId7" Type="http://schemas.openxmlformats.org/officeDocument/2006/relationships/hyperlink" Target="https://www.itu.int/ITU-T/recommendations/rec.aspx?id=151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60" TargetMode="External"/><Relationship Id="rId5" Type="http://schemas.openxmlformats.org/officeDocument/2006/relationships/hyperlink" Target="https://www.itu.int/ITU-T/recommendations/rec.aspx?id=14645" TargetMode="External"/><Relationship Id="rId4" Type="http://schemas.openxmlformats.org/officeDocument/2006/relationships/hyperlink" Target="https://www.itu.int/ITU-T/recommendations/rec.aspx?id=1515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14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2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u.int/ITU-T/recommendations/rec.aspx?id=15234" TargetMode="External"/><Relationship Id="rId4" Type="http://schemas.openxmlformats.org/officeDocument/2006/relationships/hyperlink" Target="https://www.itu.int/ITU-T/recommendations/rec.aspx?id=1523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14" TargetMode="External"/><Relationship Id="rId13" Type="http://schemas.openxmlformats.org/officeDocument/2006/relationships/hyperlink" Target="https://www.itu.int/ITU-T/recommendations/rec.aspx?id=15536" TargetMode="External"/><Relationship Id="rId3" Type="http://schemas.openxmlformats.org/officeDocument/2006/relationships/hyperlink" Target="https://www.itu.int/ITU-T/recommendations/rec.aspx?id=15185" TargetMode="External"/><Relationship Id="rId7" Type="http://schemas.openxmlformats.org/officeDocument/2006/relationships/hyperlink" Target="https://www.itu.int/ITU-T/recommendations/rec.aspx?id=15113" TargetMode="External"/><Relationship Id="rId12" Type="http://schemas.openxmlformats.org/officeDocument/2006/relationships/hyperlink" Target="https://www.itu.int/ITU-T/recommendations/rec.aspx?id=1553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57" TargetMode="External"/><Relationship Id="rId11" Type="http://schemas.openxmlformats.org/officeDocument/2006/relationships/hyperlink" Target="https://www.itu.int/ITU-T/recommendations/rec.aspx?id=15533" TargetMode="External"/><Relationship Id="rId5" Type="http://schemas.openxmlformats.org/officeDocument/2006/relationships/hyperlink" Target="https://www.itu.int/ITU-T/recommendations/rec.aspx?id=15256" TargetMode="External"/><Relationship Id="rId15" Type="http://schemas.openxmlformats.org/officeDocument/2006/relationships/hyperlink" Target="https://www.itu.int/ITU-T/recommendations/rec.aspx?id=15248" TargetMode="External"/><Relationship Id="rId10" Type="http://schemas.openxmlformats.org/officeDocument/2006/relationships/hyperlink" Target="https://www.itu.int/ITU-T/recommendations/rec.aspx?id=15531" TargetMode="External"/><Relationship Id="rId4" Type="http://schemas.openxmlformats.org/officeDocument/2006/relationships/hyperlink" Target="https://www.itu.int/ITU-T/recommendations/rec.aspx?id=15029" TargetMode="External"/><Relationship Id="rId9" Type="http://schemas.openxmlformats.org/officeDocument/2006/relationships/hyperlink" Target="https://www.itu.int/ITU-T/recommendations/rec.aspx?id=15235" TargetMode="External"/><Relationship Id="rId14" Type="http://schemas.openxmlformats.org/officeDocument/2006/relationships/hyperlink" Target="https://www.itu.int/ITU-T/recommendations/rec.aspx?id=1523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16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241" TargetMode="External"/><Relationship Id="rId3" Type="http://schemas.openxmlformats.org/officeDocument/2006/relationships/hyperlink" Target="https://www.itu.int/ITU-T/recommendations/rec.aspx?id=15188" TargetMode="External"/><Relationship Id="rId7" Type="http://schemas.openxmlformats.org/officeDocument/2006/relationships/hyperlink" Target="https://www.itu.int/ITU-T/recommendations/rec.aspx?id=1553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12" TargetMode="External"/><Relationship Id="rId5" Type="http://schemas.openxmlformats.org/officeDocument/2006/relationships/hyperlink" Target="https://www.itu.int/ITU-T/recommendations/rec.aspx?id=15106" TargetMode="External"/><Relationship Id="rId10" Type="http://schemas.openxmlformats.org/officeDocument/2006/relationships/hyperlink" Target="https://www.itu.int/ITU-T/recommendations/rec.aspx?id=15242" TargetMode="External"/><Relationship Id="rId4" Type="http://schemas.openxmlformats.org/officeDocument/2006/relationships/hyperlink" Target="https://www.itu.int/ITU-T/recommendations/rec.aspx?id=15194" TargetMode="External"/><Relationship Id="rId9" Type="http://schemas.openxmlformats.org/officeDocument/2006/relationships/hyperlink" Target="https://www.itu.int/ITU-T/recommendations/rec.aspx?id=1554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518" TargetMode="External"/><Relationship Id="rId3" Type="http://schemas.openxmlformats.org/officeDocument/2006/relationships/hyperlink" Target="https://www.itu.int/ITU-T/recommendations/rec.aspx?id=15514" TargetMode="External"/><Relationship Id="rId7" Type="http://schemas.openxmlformats.org/officeDocument/2006/relationships/hyperlink" Target="https://www.itu.int/ITU-T/recommendations/rec.aspx?id=155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516" TargetMode="External"/><Relationship Id="rId5" Type="http://schemas.openxmlformats.org/officeDocument/2006/relationships/hyperlink" Target="https://www.itu.int/ITU-T/recommendations/rec.aspx?id=15515" TargetMode="External"/><Relationship Id="rId4" Type="http://schemas.openxmlformats.org/officeDocument/2006/relationships/hyperlink" Target="https://www.itu.int/ITU-T/recommendations/rec.aspx?id=1551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96" TargetMode="External"/><Relationship Id="rId13" Type="http://schemas.openxmlformats.org/officeDocument/2006/relationships/hyperlink" Target="https://www.itu.int/ITU-T/recommendations/rec.aspx?id=15517" TargetMode="External"/><Relationship Id="rId3" Type="http://schemas.openxmlformats.org/officeDocument/2006/relationships/hyperlink" Target="https://www.itu.int/ITU-T/recommendations/rec.aspx?id=15184" TargetMode="External"/><Relationship Id="rId7" Type="http://schemas.openxmlformats.org/officeDocument/2006/relationships/hyperlink" Target="https://www.itu.int/ITU-T/recommendations/rec.aspx?id=15195" TargetMode="External"/><Relationship Id="rId12" Type="http://schemas.openxmlformats.org/officeDocument/2006/relationships/hyperlink" Target="https://www.itu.int/ITU-T/recommendations/rec.aspx?id=15516" TargetMode="External"/><Relationship Id="rId17" Type="http://schemas.openxmlformats.org/officeDocument/2006/relationships/hyperlink" Target="https://www.itu.int/ITU-T/recommendations/rec.aspx?id=15244" TargetMode="External"/><Relationship Id="rId2" Type="http://schemas.openxmlformats.org/officeDocument/2006/relationships/notesSlide" Target="../notesSlides/notesSlide14.xml"/><Relationship Id="rId16" Type="http://schemas.openxmlformats.org/officeDocument/2006/relationships/hyperlink" Target="https://www.itu.int/ITU-T/recommendations/rec.aspx?id=1524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94" TargetMode="External"/><Relationship Id="rId11" Type="http://schemas.openxmlformats.org/officeDocument/2006/relationships/hyperlink" Target="https://www.itu.int/ITU-T/recommendations/rec.aspx?id=15515" TargetMode="External"/><Relationship Id="rId5" Type="http://schemas.openxmlformats.org/officeDocument/2006/relationships/hyperlink" Target="https://www.itu.int/ITU-T/recommendations/rec.aspx?id=15193" TargetMode="External"/><Relationship Id="rId15" Type="http://schemas.openxmlformats.org/officeDocument/2006/relationships/hyperlink" Target="https://www.itu.int/ITU-T/recommendations/rec.aspx?id=15238" TargetMode="External"/><Relationship Id="rId10" Type="http://schemas.openxmlformats.org/officeDocument/2006/relationships/hyperlink" Target="https://www.itu.int/ITU-T/recommendations/rec.aspx?id=15198" TargetMode="External"/><Relationship Id="rId4" Type="http://schemas.openxmlformats.org/officeDocument/2006/relationships/hyperlink" Target="https://www.itu.int/ITU-T/recommendations/rec.aspx?id=15190" TargetMode="External"/><Relationship Id="rId9" Type="http://schemas.openxmlformats.org/officeDocument/2006/relationships/hyperlink" Target="https://www.itu.int/ITU-T/recommendations/rec.aspx?id=15197" TargetMode="External"/><Relationship Id="rId14" Type="http://schemas.openxmlformats.org/officeDocument/2006/relationships/hyperlink" Target="https://www.itu.int/ITU-T/recommendations/rec.aspx?id=1551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go/tsg11" TargetMode="External"/><Relationship Id="rId13" Type="http://schemas.openxmlformats.org/officeDocument/2006/relationships/hyperlink" Target="https://www.itu.int/go/tsg20" TargetMode="External"/><Relationship Id="rId3" Type="http://schemas.openxmlformats.org/officeDocument/2006/relationships/image" Target="../media/image8.emf"/><Relationship Id="rId7" Type="http://schemas.openxmlformats.org/officeDocument/2006/relationships/hyperlink" Target="https://www.itu.int/go/tsg9" TargetMode="External"/><Relationship Id="rId12" Type="http://schemas.openxmlformats.org/officeDocument/2006/relationships/hyperlink" Target="https://www.itu.int/go/tsg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go/tsg5" TargetMode="External"/><Relationship Id="rId11" Type="http://schemas.openxmlformats.org/officeDocument/2006/relationships/hyperlink" Target="https://www.itu.int/go/tsg15" TargetMode="External"/><Relationship Id="rId5" Type="http://schemas.openxmlformats.org/officeDocument/2006/relationships/image" Target="../media/image9.emf"/><Relationship Id="rId10" Type="http://schemas.openxmlformats.org/officeDocument/2006/relationships/hyperlink" Target="https://www.itu.int/go/tsg13" TargetMode="External"/><Relationship Id="rId4" Type="http://schemas.openxmlformats.org/officeDocument/2006/relationships/hyperlink" Target="https://www.itu.int/en/ITU-T/studygroups/Pages/default.aspx" TargetMode="External"/><Relationship Id="rId9" Type="http://schemas.openxmlformats.org/officeDocument/2006/relationships/hyperlink" Target="https://www.itu.int/go/tsg12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89" TargetMode="External"/><Relationship Id="rId13" Type="http://schemas.openxmlformats.org/officeDocument/2006/relationships/hyperlink" Target="https://www.itu.int/ITU-T/recommendations/rec.aspx?id=15194" TargetMode="External"/><Relationship Id="rId18" Type="http://schemas.openxmlformats.org/officeDocument/2006/relationships/hyperlink" Target="https://www.itu.int/ITU-T/recommendations/rec.aspx?id=15541" TargetMode="External"/><Relationship Id="rId3" Type="http://schemas.openxmlformats.org/officeDocument/2006/relationships/hyperlink" Target="https://www.itu.int/ITU-T/recommendations/rec.aspx?id=15184" TargetMode="External"/><Relationship Id="rId7" Type="http://schemas.openxmlformats.org/officeDocument/2006/relationships/hyperlink" Target="https://www.itu.int/ITU-T/recommendations/rec.aspx?id=15188" TargetMode="External"/><Relationship Id="rId12" Type="http://schemas.openxmlformats.org/officeDocument/2006/relationships/hyperlink" Target="https://www.itu.int/ITU-T/recommendations/rec.aspx?id=15193" TargetMode="External"/><Relationship Id="rId17" Type="http://schemas.openxmlformats.org/officeDocument/2006/relationships/hyperlink" Target="https://www.itu.int/ITU-T/recommendations/rec.aspx?id=15198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s://www.itu.int/ITU-T/recommendations/rec.aspx?id=1519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87" TargetMode="External"/><Relationship Id="rId11" Type="http://schemas.openxmlformats.org/officeDocument/2006/relationships/hyperlink" Target="https://www.itu.int/ITU-T/recommendations/rec.aspx?id=15192" TargetMode="External"/><Relationship Id="rId5" Type="http://schemas.openxmlformats.org/officeDocument/2006/relationships/hyperlink" Target="https://www.itu.int/ITU-T/recommendations/rec.aspx?id=15186" TargetMode="External"/><Relationship Id="rId15" Type="http://schemas.openxmlformats.org/officeDocument/2006/relationships/hyperlink" Target="https://www.itu.int/ITU-T/recommendations/rec.aspx?id=15196" TargetMode="External"/><Relationship Id="rId10" Type="http://schemas.openxmlformats.org/officeDocument/2006/relationships/hyperlink" Target="https://www.itu.int/ITU-T/recommendations/rec.aspx?id=15191" TargetMode="External"/><Relationship Id="rId4" Type="http://schemas.openxmlformats.org/officeDocument/2006/relationships/hyperlink" Target="https://www.itu.int/ITU-T/recommendations/rec.aspx?id=15185" TargetMode="External"/><Relationship Id="rId9" Type="http://schemas.openxmlformats.org/officeDocument/2006/relationships/hyperlink" Target="https://www.itu.int/ITU-T/recommendations/rec.aspx?id=15190" TargetMode="External"/><Relationship Id="rId14" Type="http://schemas.openxmlformats.org/officeDocument/2006/relationships/hyperlink" Target="https://www.itu.int/ITU-T/recommendations/rec.aspx?id=15195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204" TargetMode="External"/><Relationship Id="rId13" Type="http://schemas.openxmlformats.org/officeDocument/2006/relationships/hyperlink" Target="https://www.itu.int/pub/publications.aspx?lang=en&amp;parent=T-TUT-EHT-2022-FSTP.ACC" TargetMode="External"/><Relationship Id="rId3" Type="http://schemas.openxmlformats.org/officeDocument/2006/relationships/hyperlink" Target="https://www.itu.int/ITU-T/recommendations/rec.aspx?id=15199" TargetMode="External"/><Relationship Id="rId7" Type="http://schemas.openxmlformats.org/officeDocument/2006/relationships/hyperlink" Target="https://www.itu.int/ITU-T/recommendations/rec.aspx?id=14658" TargetMode="External"/><Relationship Id="rId12" Type="http://schemas.openxmlformats.org/officeDocument/2006/relationships/hyperlink" Target="https://www.itu.int/ITU-T/recommendations/rec.aspx?id=152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02" TargetMode="External"/><Relationship Id="rId11" Type="http://schemas.openxmlformats.org/officeDocument/2006/relationships/hyperlink" Target="https://www.itu.int/ITU-T/recommendations/rec.aspx?id=15209" TargetMode="External"/><Relationship Id="rId5" Type="http://schemas.openxmlformats.org/officeDocument/2006/relationships/hyperlink" Target="https://www.itu.int/ITU-T/recommendations/rec.aspx?id=15201" TargetMode="External"/><Relationship Id="rId10" Type="http://schemas.openxmlformats.org/officeDocument/2006/relationships/hyperlink" Target="https://www.itu.int/ITU-T/recommendations/rec.aspx?id=15208" TargetMode="External"/><Relationship Id="rId4" Type="http://schemas.openxmlformats.org/officeDocument/2006/relationships/hyperlink" Target="https://www.itu.int/ITU-T/recommendations/rec.aspx?id=15200" TargetMode="External"/><Relationship Id="rId9" Type="http://schemas.openxmlformats.org/officeDocument/2006/relationships/hyperlink" Target="https://www.itu.int/ITU-T/recommendations/rec.aspx?id=15205" TargetMode="External"/><Relationship Id="rId14" Type="http://schemas.openxmlformats.org/officeDocument/2006/relationships/hyperlink" Target="https://www.itu.int/pub/publications.aspx?lang=en&amp;parent=T-TUT-VS-2022-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076" TargetMode="External"/><Relationship Id="rId3" Type="http://schemas.openxmlformats.org/officeDocument/2006/relationships/hyperlink" Target="https://www.itu.int/ITU-T/recommendations/rec.aspx?id=15481" TargetMode="External"/><Relationship Id="rId7" Type="http://schemas.openxmlformats.org/officeDocument/2006/relationships/hyperlink" Target="https://www.itu.int/ITU-T/recommendations/rec.aspx?id=1548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484" TargetMode="External"/><Relationship Id="rId5" Type="http://schemas.openxmlformats.org/officeDocument/2006/relationships/hyperlink" Target="https://www.itu.int/ITU-T/recommendations/rec.aspx?id=15483" TargetMode="External"/><Relationship Id="rId4" Type="http://schemas.openxmlformats.org/officeDocument/2006/relationships/hyperlink" Target="https://www.itu.int/ITU-T/recommendations/rec.aspx?id=15482" TargetMode="External"/><Relationship Id="rId9" Type="http://schemas.openxmlformats.org/officeDocument/2006/relationships/hyperlink" Target="https://www.itu.int/ITU-T/recommendations/rec.aspx?id=1549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473" TargetMode="External"/><Relationship Id="rId3" Type="http://schemas.openxmlformats.org/officeDocument/2006/relationships/hyperlink" Target="https://www.itu.int/itu-t/recommendations/rec.aspx?id=15077" TargetMode="External"/><Relationship Id="rId7" Type="http://schemas.openxmlformats.org/officeDocument/2006/relationships/hyperlink" Target="https://www.itu.int/ITU-T/recommendations/rec.aspx?id=1548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488" TargetMode="External"/><Relationship Id="rId5" Type="http://schemas.openxmlformats.org/officeDocument/2006/relationships/hyperlink" Target="https://www.itu.int/ITU-T/recommendations/rec.aspx?id=15487" TargetMode="External"/><Relationship Id="rId4" Type="http://schemas.openxmlformats.org/officeDocument/2006/relationships/hyperlink" Target="https://www.itu.int/ITU-T/recommendations/rec.aspx?id=15486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08" TargetMode="External"/><Relationship Id="rId3" Type="http://schemas.openxmlformats.org/officeDocument/2006/relationships/hyperlink" Target="https://www.itu.int/ITU-T/recommendations/rec.aspx?id=15541" TargetMode="External"/><Relationship Id="rId7" Type="http://schemas.openxmlformats.org/officeDocument/2006/relationships/hyperlink" Target="https://www.itu.int/ITU-T/recommendations/rec.aspx?id=1510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07" TargetMode="External"/><Relationship Id="rId5" Type="http://schemas.openxmlformats.org/officeDocument/2006/relationships/hyperlink" Target="https://www.itu.int/ITU-T/recommendations/rec.aspx?id=15103" TargetMode="External"/><Relationship Id="rId4" Type="http://schemas.openxmlformats.org/officeDocument/2006/relationships/hyperlink" Target="https://www.itu.int/ITU-T/recommendations/rec.aspx?rec=15213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pub/publications.aspx?lang=en&amp;parent=T-TUT-EHT-2022-FSTP.CONF.F780.1" TargetMode="External"/><Relationship Id="rId3" Type="http://schemas.openxmlformats.org/officeDocument/2006/relationships/hyperlink" Target="https://www.itu.int/ITU-T/recommendations/rec.aspx?id=15202" TargetMode="External"/><Relationship Id="rId7" Type="http://schemas.openxmlformats.org/officeDocument/2006/relationships/hyperlink" Target="https://www.itu.int/ITU-T/recommendations/rec.aspx?id=1520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03" TargetMode="External"/><Relationship Id="rId5" Type="http://schemas.openxmlformats.org/officeDocument/2006/relationships/hyperlink" Target="https://www.itu.int/ITU-T/recommendations/rec.aspx?id=15547" TargetMode="External"/><Relationship Id="rId4" Type="http://schemas.openxmlformats.org/officeDocument/2006/relationships/hyperlink" Target="https://www.itu.int/ITU-T/recommendations/rec.aspx?id=1554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04" TargetMode="External"/><Relationship Id="rId3" Type="http://schemas.openxmlformats.org/officeDocument/2006/relationships/hyperlink" Target="https://www.itu.int/ITU-T/recommendations/rec.aspx?id=15542" TargetMode="External"/><Relationship Id="rId7" Type="http://schemas.openxmlformats.org/officeDocument/2006/relationships/hyperlink" Target="https://www.itu.int/ITU-T/recommendations/rec.aspx?id=15107" TargetMode="External"/><Relationship Id="rId12" Type="http://schemas.openxmlformats.org/officeDocument/2006/relationships/hyperlink" Target="https://www.itu.int/ITU-T/recommendations/rec.aspx?id=1554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06" TargetMode="External"/><Relationship Id="rId11" Type="http://schemas.openxmlformats.org/officeDocument/2006/relationships/hyperlink" Target="https://www.itu.int/ITU-T/recommendations/rec.aspx?id=15110" TargetMode="External"/><Relationship Id="rId5" Type="http://schemas.openxmlformats.org/officeDocument/2006/relationships/hyperlink" Target="https://www.itu.int/ITU-T/recommendations/rec.aspx?id=15544" TargetMode="External"/><Relationship Id="rId10" Type="http://schemas.openxmlformats.org/officeDocument/2006/relationships/hyperlink" Target="https://www.itu.int/ITU-T/recommendations/rec.aspx?id=15109" TargetMode="External"/><Relationship Id="rId4" Type="http://schemas.openxmlformats.org/officeDocument/2006/relationships/hyperlink" Target="https://www.itu.int/ITU-T/recommendations/rec.aspx?id=15543" TargetMode="External"/><Relationship Id="rId9" Type="http://schemas.openxmlformats.org/officeDocument/2006/relationships/hyperlink" Target="https://www.itu.int/ITU-T/recommendations/rec.aspx?id=15108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244" TargetMode="External"/><Relationship Id="rId3" Type="http://schemas.openxmlformats.org/officeDocument/2006/relationships/hyperlink" Target="https://www.itu.int/ITU-T/recommendations/rec.aspx?id=15112" TargetMode="External"/><Relationship Id="rId7" Type="http://schemas.openxmlformats.org/officeDocument/2006/relationships/hyperlink" Target="https://www.itu.int/ITU-T/recommendations/rec.aspx?id=1524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47" TargetMode="External"/><Relationship Id="rId5" Type="http://schemas.openxmlformats.org/officeDocument/2006/relationships/hyperlink" Target="https://www.itu.int/ITU-T/recommendations/rec.aspx?id=15114" TargetMode="External"/><Relationship Id="rId4" Type="http://schemas.openxmlformats.org/officeDocument/2006/relationships/hyperlink" Target="https://www.itu.int/ITU-T/recommendations/rec.aspx?id=15113" TargetMode="External"/><Relationship Id="rId9" Type="http://schemas.openxmlformats.org/officeDocument/2006/relationships/hyperlink" Target="https://www.itu.int/ITU-T/recommendations/rec.aspx?id=15076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243" TargetMode="External"/><Relationship Id="rId7" Type="http://schemas.openxmlformats.org/officeDocument/2006/relationships/hyperlink" Target="https://www.itu.int/ITU-T/recommendations/rec.aspx?id=1523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rec=15522" TargetMode="External"/><Relationship Id="rId5" Type="http://schemas.openxmlformats.org/officeDocument/2006/relationships/hyperlink" Target="https://www.itu.int/ITU-T/recommendations/rec.aspx?rec=15511" TargetMode="External"/><Relationship Id="rId4" Type="http://schemas.openxmlformats.org/officeDocument/2006/relationships/hyperlink" Target="https://www.itu.int/ITU-T/recommendations/rec.aspx?id=1524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110" TargetMode="External"/><Relationship Id="rId13" Type="http://schemas.openxmlformats.org/officeDocument/2006/relationships/hyperlink" Target="https://www.itu.int/ITU-T/recommendations/rec.aspx?id=15490" TargetMode="External"/><Relationship Id="rId3" Type="http://schemas.openxmlformats.org/officeDocument/2006/relationships/hyperlink" Target="https://www.itu.int/ITU-T/recommendations/rec.aspx?id=15199" TargetMode="External"/><Relationship Id="rId7" Type="http://schemas.openxmlformats.org/officeDocument/2006/relationships/hyperlink" Target="https://www.itu.int/ITU-T/recommendations/rec.aspx?id=15109" TargetMode="External"/><Relationship Id="rId12" Type="http://schemas.openxmlformats.org/officeDocument/2006/relationships/hyperlink" Target="https://www.itu.int/ITU-T/recommendations/rec.aspx?id=1548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519" TargetMode="External"/><Relationship Id="rId11" Type="http://schemas.openxmlformats.org/officeDocument/2006/relationships/hyperlink" Target="https://www.itu.int/ITU-T/recommendations/rec.aspx?id=15246" TargetMode="External"/><Relationship Id="rId5" Type="http://schemas.openxmlformats.org/officeDocument/2006/relationships/hyperlink" Target="https://www.itu.int/ITU-T/recommendations/rec.aspx?id=15201" TargetMode="External"/><Relationship Id="rId10" Type="http://schemas.openxmlformats.org/officeDocument/2006/relationships/hyperlink" Target="https://www.itu.int/ITU-T/recommendations/rec.aspx?id=15530" TargetMode="External"/><Relationship Id="rId4" Type="http://schemas.openxmlformats.org/officeDocument/2006/relationships/hyperlink" Target="https://www.itu.int/ITU-T/recommendations/rec.aspx?id=15200" TargetMode="External"/><Relationship Id="rId9" Type="http://schemas.openxmlformats.org/officeDocument/2006/relationships/hyperlink" Target="https://www.itu.int/ITU-T/recommendations/rec.aspx?id=152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en/ITU-T/focusgroups/mv/Pages/default.aspx" TargetMode="External"/><Relationship Id="rId7" Type="http://schemas.openxmlformats.org/officeDocument/2006/relationships/hyperlink" Target="https://www.itu.int/en/ITU-T/focusgroups/ai4ee/Pages/defaul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en/ITU-T/focusgroups/cd/Pages/default.aspx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031" TargetMode="External"/><Relationship Id="rId13" Type="http://schemas.openxmlformats.org/officeDocument/2006/relationships/hyperlink" Target="https://www.itu.int/ITU-T/recommendations/rec.aspx?id=15230" TargetMode="External"/><Relationship Id="rId3" Type="http://schemas.openxmlformats.org/officeDocument/2006/relationships/hyperlink" Target="https://www.itu.int/ITU-T/recommendations/rec.aspx?id=15469" TargetMode="External"/><Relationship Id="rId7" Type="http://schemas.openxmlformats.org/officeDocument/2006/relationships/hyperlink" Target="https://www.itu.int/ITU-T/recommendations/rec.aspx?id=15030" TargetMode="External"/><Relationship Id="rId12" Type="http://schemas.openxmlformats.org/officeDocument/2006/relationships/hyperlink" Target="https://www.itu.int/ITU-T/recommendations/rec.aspx?id=15216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182" TargetMode="External"/><Relationship Id="rId11" Type="http://schemas.openxmlformats.org/officeDocument/2006/relationships/hyperlink" Target="https://www.itu.int/ITU-T/recommendations/rec.aspx?id=15215" TargetMode="External"/><Relationship Id="rId5" Type="http://schemas.openxmlformats.org/officeDocument/2006/relationships/hyperlink" Target="https://www.itu.int/ITU-T/recommendations/rec.aspx?id=15176" TargetMode="External"/><Relationship Id="rId10" Type="http://schemas.openxmlformats.org/officeDocument/2006/relationships/hyperlink" Target="https://www.itu.int/ITU-T/recommendations/rec.aspx?id=15169" TargetMode="External"/><Relationship Id="rId4" Type="http://schemas.openxmlformats.org/officeDocument/2006/relationships/hyperlink" Target="https://www.itu.int/ITU-T/recommendations/rec.aspx?id=15175" TargetMode="External"/><Relationship Id="rId9" Type="http://schemas.openxmlformats.org/officeDocument/2006/relationships/hyperlink" Target="https://www.itu.int/ITU-T/recommendations/rec.aspx?id=1516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22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14" TargetMode="External"/><Relationship Id="rId5" Type="http://schemas.openxmlformats.org/officeDocument/2006/relationships/hyperlink" Target="https://www.itu.int/ITU-T/recommendations/rec.aspx?id=15167" TargetMode="External"/><Relationship Id="rId4" Type="http://schemas.openxmlformats.org/officeDocument/2006/relationships/hyperlink" Target="https://www.itu.int/ITU-T/recommendations/rec.aspx?id=1516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07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464" TargetMode="External"/><Relationship Id="rId3" Type="http://schemas.openxmlformats.org/officeDocument/2006/relationships/hyperlink" Target="https://www.itu.int/ITU-T/recommendations/rec.aspx?id=15458" TargetMode="External"/><Relationship Id="rId7" Type="http://schemas.openxmlformats.org/officeDocument/2006/relationships/hyperlink" Target="https://www.itu.int/ITU-T/recommendations/rec.aspx?id=1546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468" TargetMode="External"/><Relationship Id="rId5" Type="http://schemas.openxmlformats.org/officeDocument/2006/relationships/hyperlink" Target="https://www.itu.int/ITU-T/recommendations/rec.aspx?id=15462" TargetMode="External"/><Relationship Id="rId10" Type="http://schemas.openxmlformats.org/officeDocument/2006/relationships/hyperlink" Target="https://www.itu.int/ITU-T/recommendations/rec.aspx?id=15466" TargetMode="External"/><Relationship Id="rId4" Type="http://schemas.openxmlformats.org/officeDocument/2006/relationships/hyperlink" Target="https://www.itu.int/ITU-T/recommendations/rec.aspx?id=15461" TargetMode="External"/><Relationship Id="rId9" Type="http://schemas.openxmlformats.org/officeDocument/2006/relationships/hyperlink" Target="https://www.itu.int/ITU-T/recommendations/rec.aspx?id=1546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ITU-T/recommendations/rec.aspx?id=15531" TargetMode="External"/><Relationship Id="rId3" Type="http://schemas.openxmlformats.org/officeDocument/2006/relationships/hyperlink" Target="https://www.itu.int/ITU-T/recommendations/rec.aspx?id=15467" TargetMode="External"/><Relationship Id="rId7" Type="http://schemas.openxmlformats.org/officeDocument/2006/relationships/hyperlink" Target="https://www.itu.int/ITU-T/recommendations/rec.aspx?id=15491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459&amp;lang=en" TargetMode="External"/><Relationship Id="rId5" Type="http://schemas.openxmlformats.org/officeDocument/2006/relationships/hyperlink" Target="https://www.itu.int/ITU-T/recommendations/rec.aspx?id=15471" TargetMode="External"/><Relationship Id="rId10" Type="http://schemas.openxmlformats.org/officeDocument/2006/relationships/hyperlink" Target="https://www.itu.int/ITU-T/recommendations/rec.aspx?id=15064" TargetMode="External"/><Relationship Id="rId4" Type="http://schemas.openxmlformats.org/officeDocument/2006/relationships/hyperlink" Target="https://www.itu.int/ITU-T/recommendations/rec.aspx?id=15470" TargetMode="External"/><Relationship Id="rId9" Type="http://schemas.openxmlformats.org/officeDocument/2006/relationships/hyperlink" Target="https://www.itu.int/ITU-T/recommendations/rec.aspx?id=1523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ITU-T/recommendations/rec.aspx?id=1525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ITU-T/recommendations/rec.aspx?id=15253" TargetMode="External"/><Relationship Id="rId5" Type="http://schemas.openxmlformats.org/officeDocument/2006/relationships/hyperlink" Target="https://www.itu.int/ITU-T/recommendations/rec.aspx?rec=15252" TargetMode="External"/><Relationship Id="rId4" Type="http://schemas.openxmlformats.org/officeDocument/2006/relationships/hyperlink" Target="https://www.itu.int/ITU-T/recommendations/rec.aspx?id=1525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net4/ITU-T/landscape" TargetMode="External"/><Relationship Id="rId13" Type="http://schemas.openxmlformats.org/officeDocument/2006/relationships/hyperlink" Target="https://tsbcloud.itu.int/nextcloud/login" TargetMode="External"/><Relationship Id="rId18" Type="http://schemas.openxmlformats.org/officeDocument/2006/relationships/hyperlink" Target="https://www.itu.int/itu-t/nnp/#/home" TargetMode="External"/><Relationship Id="rId3" Type="http://schemas.openxmlformats.org/officeDocument/2006/relationships/hyperlink" Target="http://www.itu.int/ITU-T/workprog" TargetMode="External"/><Relationship Id="rId7" Type="http://schemas.openxmlformats.org/officeDocument/2006/relationships/hyperlink" Target="https://www.itu.int/t/aap/about-aap" TargetMode="External"/><Relationship Id="rId12" Type="http://schemas.openxmlformats.org/officeDocument/2006/relationships/hyperlink" Target="https://www.itu.int/myworkspace/#/E-meetings" TargetMode="External"/><Relationship Id="rId17" Type="http://schemas.openxmlformats.org/officeDocument/2006/relationships/hyperlink" Target="https://www.itu.int/en/ITU-T/inr/Pages/default.aspx" TargetMode="External"/><Relationship Id="rId2" Type="http://schemas.openxmlformats.org/officeDocument/2006/relationships/image" Target="../media/image12.emf"/><Relationship Id="rId16" Type="http://schemas.openxmlformats.org/officeDocument/2006/relationships/hyperlink" Target="https://www.itu.int/en/ITU-T/C-I/Pages/default.aspx" TargetMode="External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net4/itu-t/ls" TargetMode="External"/><Relationship Id="rId11" Type="http://schemas.openxmlformats.org/officeDocument/2006/relationships/hyperlink" Target="https://www.itu.int/myworkspace/#/Documents/MyDocuments" TargetMode="External"/><Relationship Id="rId5" Type="http://schemas.openxmlformats.org/officeDocument/2006/relationships/hyperlink" Target="https://www.itu.int/net4/ipr/search.aspx?sector=ITU&amp;class=PS" TargetMode="External"/><Relationship Id="rId15" Type="http://schemas.openxmlformats.org/officeDocument/2006/relationships/hyperlink" Target="https://www.itu.int/search" TargetMode="External"/><Relationship Id="rId10" Type="http://schemas.openxmlformats.org/officeDocument/2006/relationships/hyperlink" Target="https://www.itu.int/myworkspace/#/Translate" TargetMode="External"/><Relationship Id="rId19" Type="http://schemas.openxmlformats.org/officeDocument/2006/relationships/hyperlink" Target="https://www.itu.int/br_tsb_terms/#/" TargetMode="External"/><Relationship Id="rId4" Type="http://schemas.openxmlformats.org/officeDocument/2006/relationships/hyperlink" Target="http://www.itu.int/itu-t/recommendations" TargetMode="External"/><Relationship Id="rId9" Type="http://schemas.openxmlformats.org/officeDocument/2006/relationships/hyperlink" Target="http://www.itu.int/myworkspace" TargetMode="External"/><Relationship Id="rId14" Type="http://schemas.openxmlformats.org/officeDocument/2006/relationships/hyperlink" Target="https://aisdg.itu.i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9.emf"/><Relationship Id="rId4" Type="http://schemas.openxmlformats.org/officeDocument/2006/relationships/hyperlink" Target="https://www.itu.int/en/ITU-T/Workshops-and-Seminars/Pages/default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nc.itu.int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itu.int/en/ITU-T/Workshops-and-Seminars/2023/0124/Pages/default.aspx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tu.int/en/ITU-T/academia/kaleidoscope/2022/Pages/default.aspx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6095"/>
            <a:ext cx="12191997" cy="6864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2628" y="1297898"/>
            <a:ext cx="8807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7500" spc="-200" dirty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Activity report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628" y="2544393"/>
            <a:ext cx="953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</a:pPr>
            <a:r>
              <a:rPr lang="en-US" sz="4000" b="1" dirty="0">
                <a:solidFill>
                  <a:srgbClr val="BCD0F2"/>
                </a:solidFill>
                <a:latin typeface="Arial Black" panose="020B0A04020102020204" pitchFamily="34" charset="0"/>
                <a:cs typeface="Times"/>
              </a:rPr>
              <a:t>TSAG, 30 May - 2 June 2023</a:t>
            </a:r>
            <a:endParaRPr lang="en-US" sz="4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30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31" y="384111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1696" y="1387461"/>
            <a:ext cx="8098096" cy="19137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New and revised </a:t>
            </a:r>
            <a:b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</a:b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ITU-T texts approved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900" b="1" i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December 2022 – April 2023 </a:t>
            </a:r>
            <a:endParaRPr lang="en-GB" sz="3900" b="1" i="1" dirty="0">
              <a:solidFill>
                <a:prstClr val="white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4" y="3301170"/>
            <a:ext cx="5902998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13976" y="1235800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G.987.2 (revised) “10-Gigabit-capable passive optical networks (XG-PON): Physical media dependent (PMD) layer specification”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G.987.2 Amd.1 “10-Gigabit-capable passive optical networks (XG-PON): Physical media dependent (PMD) layer specification - Amendment 1”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G.989.3 Amd.1 “40-Gigabit-capable passive optical networks (NG-PON2): Transmission convergence layer specification”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G.9802.1 Amd.1 (revised) “Wavelength division multiplexed passive optical networks (WDM PON): General requirements - Amendment 1”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G.9802.2 “Wavelength division multiplexed passive optical networks (WDM PON): physical media dependent (PMD) layer and transmission convergence (TC) layer specification”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G.9804.2 Amd.1 “Higher Speed Passive Optical Networks - Common Transmission Convergence Layer Specification - Amendment 1”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G.9804.3 Amd.1 “50-Gigabit-capable passive optical networks (50G-PON): Physical media dependent (PMD) layer specification Amendment 1”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G.9805 Amd.1 “Coexistence of Passive Optical Network Systems -Amendment 1”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G.9806 Amd.3 “Higher speed bidirectional, single fibre, point-to-point optical access system (HS-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PtP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) - Amendment 3”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u="sng" kern="0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ITU-T G.9807.1 (revised) “10-Gigabit-capable symmetric passive optical network (XGS-PON)”</a:t>
            </a:r>
            <a:endParaRPr kumimoji="0" lang="en-GB" sz="1400" b="0" i="0" u="none" strike="noStrike" kern="1200" cap="none" spc="-15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AvNext Regular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8323" y="441092"/>
            <a:ext cx="3690740" cy="548495"/>
          </a:xfrm>
        </p:spPr>
        <p:txBody>
          <a:bodyPr>
            <a:noAutofit/>
          </a:bodyPr>
          <a:lstStyle/>
          <a:p>
            <a:r>
              <a:rPr lang="en-US" b="1" dirty="0"/>
              <a:t>Optical access</a:t>
            </a:r>
          </a:p>
        </p:txBody>
      </p:sp>
    </p:spTree>
    <p:extLst>
      <p:ext uri="{BB962C8B-B14F-4D97-AF65-F5344CB8AC3E}">
        <p14:creationId xmlns:p14="http://schemas.microsoft.com/office/powerpoint/2010/main" val="18018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15016" y="1767787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L.340 (revised) “Maintenance of telecommunication underground facilities”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8322" y="945045"/>
            <a:ext cx="3690740" cy="548495"/>
          </a:xfrm>
        </p:spPr>
        <p:txBody>
          <a:bodyPr>
            <a:noAutofit/>
          </a:bodyPr>
          <a:lstStyle/>
          <a:p>
            <a:r>
              <a:rPr lang="en-US" b="1" dirty="0"/>
              <a:t>Optical </a:t>
            </a:r>
            <a:r>
              <a:rPr lang="en-US" b="1" dirty="0" err="1"/>
              <a:t>fibre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904C4-F774-D6B8-2382-DB01129C4ED1}"/>
              </a:ext>
            </a:extLst>
          </p:cNvPr>
          <p:cNvSpPr txBox="1">
            <a:spLocks/>
          </p:cNvSpPr>
          <p:nvPr/>
        </p:nvSpPr>
        <p:spPr>
          <a:xfrm>
            <a:off x="7323588" y="2332009"/>
            <a:ext cx="465547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Optical transport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B2588-F6DC-3727-BE1D-FE02DD446D03}"/>
              </a:ext>
            </a:extLst>
          </p:cNvPr>
          <p:cNvSpPr txBox="1">
            <a:spLocks/>
          </p:cNvSpPr>
          <p:nvPr/>
        </p:nvSpPr>
        <p:spPr>
          <a:xfrm>
            <a:off x="415016" y="3286879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G.698.1 (revised) “Multichannel DWDM applications with single-channel optical interfaces” (under approval)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G.698.4 (revised) “Multichannel bi-directional DWDM applications with port agnostic single-channel optical interfaces” (under approval)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G.709.1/Y.1331.1 Amd.4 “Flexible OTN short-reach interfaces - Amendment 4” (under approval)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G.798 (revised) “Characteristics of optical transport network hierarchy equipment functional blocks” (under approval)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G.Suppl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. 58 (revised) “Optical transport network module framer interfaces” (under approval)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15016" y="1767787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G.8013/Y.1731 (revised) “Operation, administration and maintenance (OAM) functions and mechanisms for Ethernet-based networks”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G.8051 Amd.1 “Management aspects of the Ethernet transport (ET) capable network element - Amendment 1”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G.8052.1/Y.1346.1 Amd.1 (revised) “Operation, administration, maintenance (OAM) management information and data models for the Ethernet-transport network element - Amendment 1”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461" y="945045"/>
            <a:ext cx="6081601" cy="548495"/>
          </a:xfrm>
        </p:spPr>
        <p:txBody>
          <a:bodyPr>
            <a:noAutofit/>
          </a:bodyPr>
          <a:lstStyle/>
          <a:p>
            <a:r>
              <a:rPr lang="en-US" b="1" dirty="0"/>
              <a:t>Ethernet  over transport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904C4-F774-D6B8-2382-DB01129C4ED1}"/>
              </a:ext>
            </a:extLst>
          </p:cNvPr>
          <p:cNvSpPr txBox="1">
            <a:spLocks/>
          </p:cNvSpPr>
          <p:nvPr/>
        </p:nvSpPr>
        <p:spPr>
          <a:xfrm>
            <a:off x="7424257" y="3756665"/>
            <a:ext cx="465547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Timing and synch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B2588-F6DC-3727-BE1D-FE02DD446D03}"/>
              </a:ext>
            </a:extLst>
          </p:cNvPr>
          <p:cNvSpPr txBox="1">
            <a:spLocks/>
          </p:cNvSpPr>
          <p:nvPr/>
        </p:nvSpPr>
        <p:spPr>
          <a:xfrm>
            <a:off x="415016" y="4423439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G.8271.1/Y.1366.1 Amd.1 “Network limits for time synchronization in packet networks with full timing support from the network - Amendment 1”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G.8273/Y.1368 (revised) “Framework of phase and time clocks”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G.8273.2/Y.1368.2 (revised) “Timing characteristics of telecom boundary clocks and telecom time synchronous clocks for use with full timing support from the network”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834466" y="2724132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Y.2073 “Framework of trusted electricity brokerage for distributed energy resources”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Y.2248 “Service model for entry-level smart farm”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Y.3119 “Future networks including IMT-2020: capability classification framework for dedicated networks”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Y.3120 “Functional Architecture for latency guarantee in large scale networks including IMT-2020 and beyond”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Y.3184 “Mechanism for intelligent awareness of network status”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Y.3540 “Edge computing - Overview and high-level requirements”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3589" y="1783944"/>
            <a:ext cx="4277968" cy="548495"/>
          </a:xfrm>
        </p:spPr>
        <p:txBody>
          <a:bodyPr>
            <a:noAutofit/>
          </a:bodyPr>
          <a:lstStyle/>
          <a:p>
            <a:r>
              <a:rPr lang="en-US" b="1" dirty="0"/>
              <a:t>Future networks</a:t>
            </a:r>
          </a:p>
        </p:txBody>
      </p:sp>
    </p:spTree>
    <p:extLst>
      <p:ext uri="{BB962C8B-B14F-4D97-AF65-F5344CB8AC3E}">
        <p14:creationId xmlns:p14="http://schemas.microsoft.com/office/powerpoint/2010/main" val="8000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90517" y="1063112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F.743.18 “Requirements for IMT-2020 ultra-high definition surveillance camera”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L.1390 “Energy saving technologies and best practices for 5G RAN equipment”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: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Q.5004 “Signalling architecture of Lite IMS for IMT-2020 network and beyond”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Q.5005 “Requirement, framework and protocols for signalling network analysis and optimization in IMT-2020”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X.1815 “Security guidelines and requirements for IMT-2020 edge computing services”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X.1816 “Guidelines and requirements for classifying security capabilities in IMT-2020 network slice”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X.1817 “Security requirements for 5G message service”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Y.3121 “QoS requirements and framework for supporting deterministic communication services in local area network for IMT-2020”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Y.3122 “Quality of service assurance requirements and framework for smart grid supported by IMT-2020 and beyond”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Y.3123 “Framework of edge computing capability exposure for IMT-2020”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Y.3159 “Framework for classifying network slice level in future networks including IMT-2020”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Y.3160 “Architectural framework of end-to-end service level objective guarantee for future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Y.3202 “Fixed, mobile and satellite convergence - Mobility management for IMT-2020 networks and beyond”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Y.3203 “Fixed, mobile and satellite convergence - Connection management for IMT-2020 networks and beyond”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4"/>
              </a:rPr>
              <a:t>ITU-T Y.3201 “Fixed, mobile and satellite convergence – Framework for IMT-2020 networks and beyond”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5"/>
              </a:rPr>
              <a:t>ITU-T Y.Suppl.59 (revised) to ITU-T Y.3100 of Recommendations “IMT-2020 standardization roadmap”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6596" y="341038"/>
            <a:ext cx="4277968" cy="548495"/>
          </a:xfrm>
        </p:spPr>
        <p:txBody>
          <a:bodyPr>
            <a:noAutofit/>
          </a:bodyPr>
          <a:lstStyle/>
          <a:p>
            <a:r>
              <a:rPr lang="en-US" b="1" dirty="0"/>
              <a:t>IMT-2020/5G</a:t>
            </a:r>
          </a:p>
        </p:txBody>
      </p:sp>
    </p:spTree>
    <p:extLst>
      <p:ext uri="{BB962C8B-B14F-4D97-AF65-F5344CB8AC3E}">
        <p14:creationId xmlns:p14="http://schemas.microsoft.com/office/powerpoint/2010/main" val="18334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81460" y="1566451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G.9901 Amd.1 “Narrowband orthogonal frequency division multiplexing power line communication transceivers – Power spectral density specification – Amendment 1”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G.9903 Amd.2 “Narrowband orthogonal frequency division multiplexing power line communication transceivers for G3-PLC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G.9940 “High speed fibre-based in-premises transceivers - system architecture”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G.9960 (revised) “Unified high-speed wireline-based home networking transceivers – System architecture and physical layer specification”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G.9961 (revised) “Unified high-speed wireline-based home networking transceivers – Data link layer specification”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G.9962 (revised) “Unified high-speed wire-line based home networking transceivers - Management Specification”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G.9963 (revised) “Unified high-speed wireline-based home networking transceivers – Multiple input/multiple output specification (2023)”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G.9964 (revised) “Unified high-speed wireline-based home networking transceivers – Power spectral density specification”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6145" y="533984"/>
            <a:ext cx="4277968" cy="548495"/>
          </a:xfrm>
        </p:spPr>
        <p:txBody>
          <a:bodyPr>
            <a:noAutofit/>
          </a:bodyPr>
          <a:lstStyle/>
          <a:p>
            <a:r>
              <a:rPr lang="en-US" b="1" dirty="0"/>
              <a:t>Home networking</a:t>
            </a:r>
          </a:p>
        </p:txBody>
      </p:sp>
    </p:spTree>
    <p:extLst>
      <p:ext uri="{BB962C8B-B14F-4D97-AF65-F5344CB8AC3E}">
        <p14:creationId xmlns:p14="http://schemas.microsoft.com/office/powerpoint/2010/main" val="35571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81460" y="1566451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F.746.14 “Requirements and reference framework for cloud virtual reality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F.748.17 “Technical specification for artificial intelligence cloud platform: AI model development”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X.1380 “Security guidelines for cloud-based data recorders in automotive environments”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X.1644 “Security guidelines for distributed cloud”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X.1645 “Requirements of network security situational awareness platform for cloud computing”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Y.3527 “Cloud computing - End-to-end fault and performance management framework of network services in inter-cloud”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Y.3532 “Cloud computing - Functional requirements of Platform as a Service for cloud native applications”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Y.3539 “Cloud computing - Framework of risk management”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099" y="533984"/>
            <a:ext cx="7902014" cy="548495"/>
          </a:xfrm>
        </p:spPr>
        <p:txBody>
          <a:bodyPr>
            <a:noAutofit/>
          </a:bodyPr>
          <a:lstStyle/>
          <a:p>
            <a:r>
              <a:rPr lang="en-GB" b="1" dirty="0"/>
              <a:t>Cloud computing and data handling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AF6C7-C70D-903F-FE1D-63F713EDDDCC}"/>
              </a:ext>
            </a:extLst>
          </p:cNvPr>
          <p:cNvSpPr txBox="1">
            <a:spLocks/>
          </p:cNvSpPr>
          <p:nvPr/>
        </p:nvSpPr>
        <p:spPr>
          <a:xfrm>
            <a:off x="9353933" y="4335505"/>
            <a:ext cx="259157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Big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57B55-39B4-35F9-B79D-145BCBCD129E}"/>
              </a:ext>
            </a:extLst>
          </p:cNvPr>
          <p:cNvSpPr txBox="1">
            <a:spLocks/>
          </p:cNvSpPr>
          <p:nvPr/>
        </p:nvSpPr>
        <p:spPr>
          <a:xfrm>
            <a:off x="381460" y="5031490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Y.3603 (revised) “Big data - Requirements and conceptual model of metadata for data catalogue”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Y.3607 “Big data – Functional architecture for data provenance”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Y.3656 “Big data driven networking-mechanism of network service provisioning”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627953" y="2643946"/>
            <a:ext cx="1156404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M.3020 (revised) “Management interface specification methodology”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M.3366 “Requirements for management of blockchain system”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M.3367 “Requirements for robot-based on-site smart patrol of telecommunication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M.3383 “Requirements for log Analysis in telecom management with AI”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M.3384 “Intelligence Levels of AI enhanced Telecom Operation and Management (IL-AITOM)”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M.3385 “Intelligence Levels Evaluation Framework of AI enhanced Telecom Operation and Management”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965" y="1616164"/>
            <a:ext cx="5225926" cy="548495"/>
          </a:xfrm>
        </p:spPr>
        <p:txBody>
          <a:bodyPr>
            <a:noAutofit/>
          </a:bodyPr>
          <a:lstStyle/>
          <a:p>
            <a:r>
              <a:rPr lang="en-GB" b="1" dirty="0"/>
              <a:t>Network management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323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72404" y="1256059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F.742.1 “Requirements for smart class based on artificial intelligence”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F.746.16 “Technical requirements and evaluation methods of intelligent levels of intelligent customer service systems”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F.747.12 “Requirements for artificial intelligence based machine vision system in smart logistics warehouse”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F.748.17 “Technical specification for artificial intelligence cloud platform: AI model development”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F.748.18 “Metric and evaluation methods for AI-enabled multimedia application computing power benchmark”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F.748.19 “Framework for audio structuralizing based on deep neural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F.748.20 “Technical framework for deep neural network model partition and collaborative execution”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F.748.21 “Requirements and framework for feature-based distributed intelligent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M.3367 “Requirements for robot-based on-site smart patrol of telecommunication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M.3383 “Requirements for log Analysis in telecom management with AI”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M.3384 “Intelligence Levels of AI enhanced Telecom Operation and Management (IL-AITOM)”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4"/>
              </a:rPr>
              <a:t>ITU-T M.3385 “Intelligence Levels Evaluation Framework of AI enhanced Telecom Operation and Management”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5"/>
              </a:rPr>
              <a:t>ITU-T Y.3183 “Framework for network slicing management assisted by machine learning leveraging QoE feedback from verticals”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6"/>
              </a:rPr>
              <a:t>ITU-T Y.3325 “Framework for high-level AI-based management communicating with external management systems”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7"/>
              </a:rPr>
              <a:t>ITU-T Y.3814 “Quantum key distribution networks - functional requirements and architecture for machine learning enablement”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kern="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ITU-T Y.Sup.72 (revised) to Y.3000-series of Recommendations “Artificial Intelligence Standardization Roadmap” (under publication)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28" y="399761"/>
            <a:ext cx="5771210" cy="548495"/>
          </a:xfrm>
        </p:spPr>
        <p:txBody>
          <a:bodyPr>
            <a:noAutofit/>
          </a:bodyPr>
          <a:lstStyle/>
          <a:p>
            <a:r>
              <a:rPr lang="en-GB" b="1" dirty="0"/>
              <a:t>AI and machine learning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0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63576F0-3434-A15D-BBA5-E57417938780}"/>
              </a:ext>
            </a:extLst>
          </p:cNvPr>
          <p:cNvSpPr txBox="1">
            <a:spLocks/>
          </p:cNvSpPr>
          <p:nvPr/>
        </p:nvSpPr>
        <p:spPr>
          <a:xfrm>
            <a:off x="7399089" y="278859"/>
            <a:ext cx="3565979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Study groups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62EE21-EAA7-626E-FB3A-ABDBCFA77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78A4D5-64DD-93C3-0100-849A6CDDAFDC}"/>
              </a:ext>
            </a:extLst>
          </p:cNvPr>
          <p:cNvSpPr txBox="1"/>
          <p:nvPr/>
        </p:nvSpPr>
        <p:spPr>
          <a:xfrm>
            <a:off x="1330017" y="1344630"/>
            <a:ext cx="100302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178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</a:rPr>
              <a:t> new and revised ITU-T texts approved in the reporting period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These texts are listed and hyperlinked in the final section of this presentation, alongside texts under approval and publication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Executive summaries of ITU-T study group meetings: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Homepages &gt;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C56634-54FC-6B5A-53F4-BE1A6FD97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75" y="3247544"/>
            <a:ext cx="560299" cy="5590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3FC7BA-F2D6-ADBF-2C1E-80F92757265A}"/>
              </a:ext>
            </a:extLst>
          </p:cNvPr>
          <p:cNvSpPr txBox="1"/>
          <p:nvPr/>
        </p:nvSpPr>
        <p:spPr>
          <a:xfrm>
            <a:off x="3371544" y="3247544"/>
            <a:ext cx="854423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ts val="600"/>
              </a:spcBef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SG2:</a:t>
            </a:r>
            <a:r>
              <a:rPr lang="en-GB" sz="1600" kern="0" dirty="0">
                <a:solidFill>
                  <a:prstClr val="black"/>
                </a:solidFill>
                <a:latin typeface="Avenir Next LT Pro" panose="020B0504020202020204" pitchFamily="34" charset="0"/>
              </a:rPr>
              <a:t> Virtual, 13-22 March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SG3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1-10 March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SG5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E-meeting, 5 December 2022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SG9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Bangalore, India, 9-18 May 2023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SG11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10-19 May 2023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SG12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18-26 January 2023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SG13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13-24 March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SG15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17-28 April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SG17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21 February - 3 March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SG20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</a:rPr>
              <a:t>: Geneva, 30 January - 10 February 2023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3EF0E08-E071-859A-CEA7-F34D59063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12" y="1344630"/>
            <a:ext cx="560299" cy="5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72404" y="1256059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F.742.1 “Requirements for smart class based on artificial intelligence”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F.743.18 “Requirements for IMT-2020 ultra-high definition surveillance camera”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F.743.19 “Requirements for intelligent surveillance camera in intelligent video surveillance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F.743.22 “Requirements and architecture of algorithm training system for intelligent video surveillance”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F.746.14 “Requirements and reference framework for cloud virtual reality systems”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F.746.15 “Requirements for smart broadband network gateway in multimedia content transmission”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F.746.16 “Technical requirements and evaluation methods of intelligent levels of intelligent customer service systems”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F.746.17 “Requirements for media processing services”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F.747.11 “Requirements for intelligent surface-defect detection service in industrial production line”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F.747.12 “Requirements for artificial intelligence based machine vision system in smart logistics warehouse”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F.748.17 “Technical specification for artificial intelligence cloud platform: AI model development”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4"/>
              </a:rPr>
              <a:t>ITU-T F.748.18 “Metric and evaluation methods for AI-enabled multimedia application computing power benchmark”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5"/>
              </a:rPr>
              <a:t>ITU-T F.748.19 “Framework for audio structuralizing based on deep neural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p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6"/>
              </a:rPr>
              <a:t>ITU-T F.748.20 “Technical framework for deep neural network model partition and collaborative execution”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7"/>
              </a:rPr>
              <a:t>ITU-T F.748.21 “Requirements and framework for feature-based distributed intelligent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8"/>
              </a:rPr>
              <a:t>ITU-T F.749.6 “Requirements of vehicle information for automated driving in vehicle gateway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F.749.16 “Requirements for logistics express delivery based on civilian unmanned aerial vehicle”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006" y="399761"/>
            <a:ext cx="6744332" cy="548495"/>
          </a:xfrm>
        </p:spPr>
        <p:txBody>
          <a:bodyPr>
            <a:noAutofit/>
          </a:bodyPr>
          <a:lstStyle/>
          <a:p>
            <a:r>
              <a:rPr lang="en-GB" b="1" dirty="0"/>
              <a:t>New services and applications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08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72404" y="1256059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F.751.5 “Requirements for distributed ledger technology-based power grid data management”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F.751.6 “Performance assessment methods for distributed ledger technology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F.751.7 “Functional assessment methods for distributed ledger technology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F.760.1 “Requirements and reference framework for emergency rescue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H.222.0 (Ed.8) Amd.1 “Information technology - Generic coding of moving pictures and associated audio information: Systems: Carriage of LCEVC and other improvements”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H.627.3 “Protocols for intelligent video surveillance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H.644.5 “Functional architecture of content request routing service in multimedia content delivery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T.807 (V2) “Information technology – JPEG 2000 image coding system: Secure JPEG 2000”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T.808 (V2) “Information technology – JPEG 2000 image coding system: Interactivity tools, APIs and protocols”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T.816 (V1) “Information technology - JPEG 2000 image coding system: Extensions for coding of discontinuous media”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Technical Paper FSTP.ACC-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WebVRI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 “Guideline on web-based remote sign language interpretation or video remote interpretation (VRI) system”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4"/>
              </a:rPr>
              <a:t>ITU-T Technical Paper FSTP-VS-SDCA “Application of software-defined camera in surveillance industry”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006" y="399761"/>
            <a:ext cx="6744332" cy="548495"/>
          </a:xfrm>
        </p:spPr>
        <p:txBody>
          <a:bodyPr>
            <a:noAutofit/>
          </a:bodyPr>
          <a:lstStyle/>
          <a:p>
            <a:r>
              <a:rPr lang="en-GB" b="1" dirty="0"/>
              <a:t>New services and applications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7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7478" y="1381893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X.1353 “Security methodology for zero-touch deployment in massive IoT based on blockchain”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Y.4218 “IoT and ICT requirements for deployment of smart services in rural communities”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Y.4219 “Accessibility requirements for user interface of smart applications supporting IoT”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Y.4220 “Requirements and capability framework of abnormal event detection system for smart home”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Y.4221 “Requirements of IoT-based electric power infrastructure monitoring system”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Y.4222 “Framework of smart evacuation in a disaster and/or an emergency in smart cities and communities”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Y.4223 “Common requirements and capabilities of smart cities and communities from IoT and ICT perspectives”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Y.4485 “Requirements and Reference Architecture of Smart Education”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Y.4486 “Framework of cross edge decentralized service by using DLT and edge computing technologies for IoT devices”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Y.4487 “A functional architecture of roadside multi-sensor data fusion systems for autonomous vehicles”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Y.4488 “Framework of IoT service for safety protection of working environment”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Y.4500.3 ”oneM2M - Security solutions”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Y.4560 (revised) “Blockchain-based data exchange and sharing for supporting Internet of things and smart cities and communities”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8362" y="399761"/>
            <a:ext cx="4730975" cy="548495"/>
          </a:xfrm>
        </p:spPr>
        <p:txBody>
          <a:bodyPr>
            <a:noAutofit/>
          </a:bodyPr>
          <a:lstStyle/>
          <a:p>
            <a:r>
              <a:rPr lang="en-GB" b="1" dirty="0"/>
              <a:t>IoT and smart cities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8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64015" y="1994290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Y.4601 “Requirements and capability framework of digital twin for smart firefighting”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Y.4602 “Data processing and management framework for IoT and smart cities and communities”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Y.4603 “Requirements and functional model to support data quality management in IoT”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Y.4604 “Metadata for camera sensing information of autonomous mobile IoT devices”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 hangingPunct="0">
              <a:spcBef>
                <a:spcPts val="800"/>
              </a:spcBef>
              <a:buFont typeface="Wingdings" panose="05000000000000000000" pitchFamily="2" charset="2"/>
              <a:buChar char="§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Y.4909 “Assessment framework of IoT sensing quality”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Y.4910 “Maturity model of digital supply chain for smart sustainable cities”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Y.Suppl.73 “Concept and use cases of a digital twin in smart sustainable cities”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ITU-T YSTR.BP-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DTw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“Best Practices for Graphical Digital Twins of Smart Cities” (under publication)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TR_AccountingIOT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“Accounting &amp; Billing aspects in IoT ecosystem and integrated approach using Distributed Ledger Technology (DLT)”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dSTR-IoTM2M-Roaming “Roaming Aspects of IoT and M2M”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696" y="1037324"/>
            <a:ext cx="4730975" cy="548495"/>
          </a:xfrm>
        </p:spPr>
        <p:txBody>
          <a:bodyPr>
            <a:noAutofit/>
          </a:bodyPr>
          <a:lstStyle/>
          <a:p>
            <a:r>
              <a:rPr lang="en-GB" b="1" dirty="0"/>
              <a:t>IoT and smart cities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941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7478" y="2547963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F.749.6 “Requirements of vehicle information for automated driving in vehicle gateway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Supplement H.Sup20 “Practice for intelligent traffic sensing device deployment in the roadside”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X.1377 “Guidelines for an intrusion prevention system for connected vehicles”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X.1381 “Security guidelines for Ethernet-based In-Vehicle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X.1382 “Guidelines for sharing security threat information on connected vehicles”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X.1383 “Security requirements for categorized data in vehicle-to-everything (V2X) communication”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Y.4487 “A functional architecture of roadside multi-sensor data fusion systems for autonomous vehicles”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6318" y="1490329"/>
            <a:ext cx="4730975" cy="548495"/>
          </a:xfrm>
        </p:spPr>
        <p:txBody>
          <a:bodyPr>
            <a:noAutofit/>
          </a:bodyPr>
          <a:lstStyle/>
          <a:p>
            <a:r>
              <a:rPr lang="en-GB" b="1" dirty="0"/>
              <a:t>Smart mobility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49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035E-048E-D857-2EC7-F90503B63EC5}"/>
              </a:ext>
            </a:extLst>
          </p:cNvPr>
          <p:cNvSpPr txBox="1">
            <a:spLocks/>
          </p:cNvSpPr>
          <p:nvPr/>
        </p:nvSpPr>
        <p:spPr>
          <a:xfrm>
            <a:off x="8003098" y="1374337"/>
            <a:ext cx="432830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Digital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8488A-260B-19C2-2DCD-7CE52BBD9971}"/>
              </a:ext>
            </a:extLst>
          </p:cNvPr>
          <p:cNvSpPr txBox="1">
            <a:spLocks/>
          </p:cNvSpPr>
          <p:nvPr/>
        </p:nvSpPr>
        <p:spPr>
          <a:xfrm>
            <a:off x="139406" y="2536838"/>
            <a:ext cx="11913187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F.760.1 “Requirements and reference framework for emergency rescue systems”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F.780.1 (V3) “Framework for telemedicine systems using ultra-high definition imaging”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F.780.2 (V2) “Accessibility of telehealth services”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F.780.3 “Use cases and requirements for ultra-high-definition teleconsulting system”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H.845.10 (revised) “Conformance of ITU-T H.810 personal health system: Personal Health Devices interface Part 5J: Insulin pump”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Technical Paper FSTP-CONF-F780.1 “Conformance testing specification for F.780.1 - Framework for telemedicine systems using ultra-high definition imaging"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7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89182" y="1490950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X.1051 (revised) “Information security, cybersecurity and privacy protection - Information security controls based on ISO/IEC 27002 for telecommunications organizations”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X.1219 “Functional requirements for a secured process to evaluate technical vulnerabilities”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X.1277.2 “Universal authentication framework (UAF) protocol specification”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X.1278.2 “Client to authenticator protocol version 2.1”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X.1353 “Security methodology for zero-touch deployment in massive IoT based on blockchain”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X.1380 “Security guidelines for cloud-based data recorders in automotive environments”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X.1381 “Security guidelines for Ethernet-based In-Vehicle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X.1382 “Guidelines for sharing security threat information on connected vehicles”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X.1383 “Security requirements for categorized data in vehicle-to-everything (V2X) communication”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X.1410 “Security architecture for data-sharing management based on the distributed ledger technology”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X.1411 “Guidelines on blockchain as a service (BaaS) security”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X.1412 “Security Requirements for Smart Contract Management based on the distributed ledger technology”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X.1454 “Security measures for location enabled smart office service”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X.1471 “Reference monitor for online analytics services”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3057" y="634652"/>
            <a:ext cx="2566614" cy="548495"/>
          </a:xfrm>
        </p:spPr>
        <p:txBody>
          <a:bodyPr>
            <a:noAutofit/>
          </a:bodyPr>
          <a:lstStyle/>
          <a:p>
            <a:r>
              <a:rPr lang="en-GB" b="1" dirty="0"/>
              <a:t>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05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7478" y="1734231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X.1644 “Security guidelines for distributed cloud”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X.1645 “Requirements of network security situational awareness platform for cloud computing”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X.1771 “Requirements for data de-identification assurance” (under approval):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X.1815 “Security guidelines and requirements for IMT-2020 edge computing services”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X.1816 “Guidelines and requirements for classifying security capabilities in IMT-2020 network slice”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X.1817 “Security requirements for 5G message service”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Y.2247 “Framework and requirements of network-oriented data Integrity verification service based on blockchain in future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Y.3813 “Quantum key distribution networks interworking – functional requirements”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Y.3814 “Quantum key distribution networks - functional requirements and architecture for machine learning enablement”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Y.4500.3 “oneM2M - Security solutions”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TR.ibc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-cd “Guidelines for identity based cryptosystems used for cross-domain secure communications” (under publication)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1054" y="894711"/>
            <a:ext cx="2566614" cy="548495"/>
          </a:xfrm>
        </p:spPr>
        <p:txBody>
          <a:bodyPr>
            <a:noAutofit/>
          </a:bodyPr>
          <a:lstStyle/>
          <a:p>
            <a:r>
              <a:rPr lang="en-GB" b="1" dirty="0"/>
              <a:t>Security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5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88514" y="2212404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Y.3813 “Quantum key distribution networks interworking – functional requirements”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Y.3814 “Quantum key distribution networks - functional requirements and architecture for machine learning enablement”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Y.Sup.74 to ITU-T Y.3800-series Recommendations “Standardization roadmap on Quantum Key Distribution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Y.Sup.75 to ITU-T Y.3000-series “Quantum key distribution networks – Quantum-Enabled Future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5848525" y="1508506"/>
            <a:ext cx="585509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GB" b="1" dirty="0"/>
              <a:t>Quantum key distribution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A31C9-BFAA-47D9-AF97-35E29DA16B48}"/>
              </a:ext>
            </a:extLst>
          </p:cNvPr>
          <p:cNvSpPr txBox="1">
            <a:spLocks/>
          </p:cNvSpPr>
          <p:nvPr/>
        </p:nvSpPr>
        <p:spPr>
          <a:xfrm>
            <a:off x="717021" y="4799431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Y.2073 “Framework of trusted electricity brokerage for distributed energy resources”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Y.3140 “Service brokering network framework for Trusted Reality”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F411E-8867-68BE-A759-27E40D45C272}"/>
              </a:ext>
            </a:extLst>
          </p:cNvPr>
          <p:cNvSpPr txBox="1">
            <a:spLocks/>
          </p:cNvSpPr>
          <p:nvPr/>
        </p:nvSpPr>
        <p:spPr>
          <a:xfrm>
            <a:off x="9873842" y="4016724"/>
            <a:ext cx="1527777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21864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7478" y="1600007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F.751.5 “Requirements for distributed ledger technology-based power grid data management”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F.751.6 “Performance assessment methods for distributed ledger technology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F.751.7 “Functional assessment methods for distributed ledger technology platforms”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F.751.8 “Technical framework for distributed ledger technology (DLT) to cope with regulation”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M.3366 “Requirements for management of blockchain system”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X.1410 “Security architecture for data-sharing management based on the distributed ledger technology”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X.1411 “Guidelines on blockchain as a service (BaaS) security”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Y.2247 “Framework and requirements of network-oriented data Integrity verification service based on blockchain in future network”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Y.2345 “Scenarios and requirements of network resource sharing based on distributed ledger technology”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Y.3082 “Mobile network sharing based on distributed ledger technology for networks beyond IMT-2020: Requirements and framework”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Y.4486 “Framework of cross edge decentralized service by using DLT and edge computing technologies for IoT devices”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Y.4560 (revised) “Blockchain-based data exchange and sharing for supporting Internet of things and smart cities and communities”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8942663" y="778664"/>
            <a:ext cx="271062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B</a:t>
            </a:r>
            <a:r>
              <a:rPr lang="en-GB" b="1" dirty="0" err="1"/>
              <a:t>lockchain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10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FAD3D62-1BFB-1240-8A81-64CC06BA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5713" y="283614"/>
            <a:ext cx="5791914" cy="1326091"/>
          </a:xfrm>
        </p:spPr>
        <p:txBody>
          <a:bodyPr wrap="square">
            <a:noAutofit/>
          </a:bodyPr>
          <a:lstStyle/>
          <a:p>
            <a:r>
              <a:rPr lang="en-US" b="1" dirty="0"/>
              <a:t>Focus groups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E415965-BE43-61E8-0F94-FD4E6B344373}"/>
              </a:ext>
            </a:extLst>
          </p:cNvPr>
          <p:cNvSpPr txBox="1">
            <a:spLocks/>
          </p:cNvSpPr>
          <p:nvPr/>
        </p:nvSpPr>
        <p:spPr>
          <a:xfrm>
            <a:off x="1608816" y="1305972"/>
            <a:ext cx="11136343" cy="2123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spc="0" dirty="0">
                <a:solidFill>
                  <a:srgbClr val="3E8EDE"/>
                </a:solidFill>
              </a:rPr>
              <a:t>Metaverse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baseline="300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kumimoji="0" lang="en-GB" b="0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 meeting, 8-9 March, and forum, 7 March, in Riyadh, Saudi Arabia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baseline="300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nd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 meeting, 4-6 July, and forum, 7 July, in Shanghai, China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3"/>
              </a:rPr>
              <a:t>Homepage &gt;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3897B-4308-E3E0-874D-FEAF795B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5" y="1292805"/>
            <a:ext cx="560299" cy="559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259905-2901-1B41-3927-D2DDAE3FD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639" y="181916"/>
            <a:ext cx="1062803" cy="9798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C29CB22-83A4-3753-3870-0EBE32EDCF0D}"/>
              </a:ext>
            </a:extLst>
          </p:cNvPr>
          <p:cNvSpPr txBox="1">
            <a:spLocks/>
          </p:cNvSpPr>
          <p:nvPr/>
        </p:nvSpPr>
        <p:spPr>
          <a:xfrm>
            <a:off x="1608813" y="3216390"/>
            <a:ext cx="11136343" cy="119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spc="0" dirty="0">
                <a:solidFill>
                  <a:srgbClr val="3E8EDE"/>
                </a:solidFill>
              </a:rPr>
              <a:t>Cost models for affordable data services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baseline="300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 meeting TBC</a:t>
            </a:r>
            <a:endParaRPr lang="en-GB" baseline="30000" dirty="0">
              <a:solidFill>
                <a:schemeClr val="bg2">
                  <a:lumMod val="50000"/>
                </a:schemeClr>
              </a:solidFill>
              <a:latin typeface="AvenirNext LT Pro Regular" panose="020B0504020202020204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6"/>
              </a:rPr>
              <a:t>Homepage &gt;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3D9A92-BCA6-6736-F5A6-F61CF928A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5" y="3216390"/>
            <a:ext cx="560299" cy="559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6CBD9-AFEE-4EF7-B5DF-424D1AEB9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4" y="4696324"/>
            <a:ext cx="560299" cy="559009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4D8E7AD-243E-D5B4-8205-C3EFB1157B42}"/>
              </a:ext>
            </a:extLst>
          </p:cNvPr>
          <p:cNvSpPr txBox="1">
            <a:spLocks/>
          </p:cNvSpPr>
          <p:nvPr/>
        </p:nvSpPr>
        <p:spPr>
          <a:xfrm>
            <a:off x="1527541" y="4740259"/>
            <a:ext cx="11136343" cy="119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 spc="0" dirty="0">
                <a:solidFill>
                  <a:srgbClr val="3E8EDE"/>
                </a:solidFill>
              </a:rPr>
              <a:t>Environmental efficiency for AI and other emerging technologies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  <a:ea typeface="SimSun" panose="02010600030101010101" pitchFamily="2" charset="-122"/>
                <a:cs typeface="Times New Roman" panose="02020603050405020304" pitchFamily="18" charset="0"/>
              </a:rPr>
              <a:t>Concluded activities in December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  <a:hlinkClick r:id="rId7"/>
              </a:rPr>
              <a:t>Homepage &gt;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7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83739" y="1709064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L.1061 “Circular public procurement of information and communication technologies”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L.1306 “Specification of edge data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center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 infrastructure”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L.1630 “Framework of building infrastructure management system for sustainable city”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L.1400 (revised) “Overview and general principles of methodologies for assessing the environmental impact of Information and Communication Technologies”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L.1480 “Enabling the Net Zero transition: Assessing how the use of ICT solutions impacts GHG emissions of other sectors”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L.1481 “Guidance on how to address Connect2030 targets on net abatement”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L.Suppl.52 “Guidelines on the Implementation of environmental efficiency Criteria for AI and Other Emerging Technologies”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L.Suppl.53 “Computer processing, data management and energy perspective”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1"/>
              </a:rPr>
              <a:t>ITU-T L.Suppl.54 “Guidance for assessing the GHG emissions consequences of the financial effects generated by ICT”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2"/>
              </a:rPr>
              <a:t>ITU-T L.Suppl.55 “Environmental efficiency and impacts on United Nations Sustainable Development Goals of data centre and cloud computing”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3"/>
              </a:rPr>
              <a:t>ITU-T L.Suppl.56 “Guidelines for connecting cities and communities with the Sustainable Development Goal”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8858773" y="845776"/>
            <a:ext cx="271062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Green ICT</a:t>
            </a:r>
          </a:p>
        </p:txBody>
      </p:sp>
    </p:spTree>
    <p:extLst>
      <p:ext uri="{BB962C8B-B14F-4D97-AF65-F5344CB8AC3E}">
        <p14:creationId xmlns:p14="http://schemas.microsoft.com/office/powerpoint/2010/main" val="13604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97571" y="2707354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K.147 (revised) “Protection of networked information technology equipment” (under approval)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K.Suppl.16 (revised) “Electromagnetic field compliance assessments for 5G wireless networks”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K.Suppl.30 “ITU-T K.118 - Requirements for lightning protection of fibre to the distribution point equipment – Overview”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K.Suppl.31 “ITU-T K.118 - Requirements for lightning protection of fibre to the distribution point equipment – Modelling earth potential rise (EPR)”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K.Suppl.32 “Case Studies of RF-EMF Assessment”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6310338" y="1676286"/>
            <a:ext cx="588166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Electromagnetic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1520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367478" y="1982350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E.118.1 " Allocation, assignment and management global Issuer Identifier Numbers (IIN)"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E.1120 “Global ITU-T Naming, Numbering, Addressing and Identification assignment processes” (under approval) 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2978092" y="914127"/>
            <a:ext cx="875069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Naming, numbering, addressing and ID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671EC8-74AC-ABDC-1032-D875FD9FCE22}"/>
              </a:ext>
            </a:extLst>
          </p:cNvPr>
          <p:cNvSpPr txBox="1">
            <a:spLocks/>
          </p:cNvSpPr>
          <p:nvPr/>
        </p:nvSpPr>
        <p:spPr>
          <a:xfrm>
            <a:off x="5552114" y="3258365"/>
            <a:ext cx="6235399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Economic and policy issues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304E80-A8C2-B2F8-85B1-43C924701FEE}"/>
              </a:ext>
            </a:extLst>
          </p:cNvPr>
          <p:cNvSpPr txBox="1">
            <a:spLocks/>
          </p:cNvSpPr>
          <p:nvPr/>
        </p:nvSpPr>
        <p:spPr>
          <a:xfrm>
            <a:off x="183739" y="4428495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D.285 (revised) “Guiding principles for charging and accounting for intelligent network supported services”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</a:t>
            </a:r>
            <a:r>
              <a:rPr lang="en-GB" sz="1800" dirty="0" err="1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TR_AccountingIOT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“Accounting &amp; Billing aspects in IoT ecosystem and integrated approach using Distributed Ledger Technology (DLT)”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dSTR-IoTM2M-Roaming “Roaming Aspects of IoT and M2M”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3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5377342" y="914127"/>
            <a:ext cx="6351447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Performance, QoS and QoE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304E80-A8C2-B2F8-85B1-43C924701FEE}"/>
              </a:ext>
            </a:extLst>
          </p:cNvPr>
          <p:cNvSpPr txBox="1">
            <a:spLocks/>
          </p:cNvSpPr>
          <p:nvPr/>
        </p:nvSpPr>
        <p:spPr>
          <a:xfrm>
            <a:off x="250851" y="1802741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G.113 Amd.3 (revised) “Transmission impairments due to speech processing – Amendment 3: Revised Appendix V - Provisional planning values for the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fullband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 equipment impairment factor, and the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fullband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 packet loss robustness factor and the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fullband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 burstiness robustness factor”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G.107.2 (revised) “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Fullband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 E-model”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G.191 (revised) “Software tools for speech and audio coding standardization”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G.1051 “Latency measurement and interactivity scoring under real application data traffic patterns”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P.58 (revised) “Head and torso simulator for </a:t>
            </a:r>
            <a:r>
              <a:rPr lang="en-GB" sz="1800" u="sng" dirty="0" err="1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telephonometry</a:t>
            </a: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P.381 (revised) “Technical requirements and test methods for analogue wired headsets/headphones and corresponding universal interface of terminals”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P.382 (revised) “Technical requirements and test methods for analogue wired multi-microphone headsets/headphones and corresponding universal interface of terminals”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P.383 (revised) “Technical requirements and test methods for digital headsets/headphones and corresponding interfaces of terminals”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5377342" y="914127"/>
            <a:ext cx="6351447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Performance, QoS and QoE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304E80-A8C2-B2F8-85B1-43C924701FEE}"/>
              </a:ext>
            </a:extLst>
          </p:cNvPr>
          <p:cNvSpPr txBox="1">
            <a:spLocks/>
          </p:cNvSpPr>
          <p:nvPr/>
        </p:nvSpPr>
        <p:spPr>
          <a:xfrm>
            <a:off x="250851" y="1802741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P.810 (revised) “Modulated Noise Reference Unit (MNRU)”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P.836 “Simulating Conversations for the Prediction of Speech Quality”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P.1503 “Extended methodology for cross-country and inter-operator Digital Financial Services testing”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P.Suppl.29 “ITU-T Rec. P.800 use case examples”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7"/>
              </a:rPr>
              <a:t>ITU-T Y.1540 Amd.2 “Internet protocol data communication service - IP packet transfer and availability performance parameters - Amendment 2: Revised Annex B: Additional search algorithms for IP-based capacity parameters and methods of measurement”</a:t>
            </a:r>
            <a:endParaRPr lang="en-GB" sz="1800" u="sng" dirty="0">
              <a:solidFill>
                <a:srgbClr val="0000FF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Y.3121 “QoS requirements and framework for supporting deterministic communication services in local area network for IMT-2020” (under approval)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8"/>
              </a:rPr>
              <a:t>ITU-T Y.3122 “Quality of service assurance requirements and framework for smart grid supported by IMT-2020 and beyond”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9"/>
              </a:rPr>
              <a:t>ITU-T Y.3183 “Framework for network slicing management assisted by machine learning leveraging QoE feedback from verticals”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10"/>
              </a:rPr>
              <a:t>ITU-T Y.3811 “Quantum key distribution networks - Functional architecture for quality of service assurance”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ITU-T Technical Report JSTR-OPTR “Optimizing bitrates and transmission resolution by considering display characteristics and available bandwidth” (under publication)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79DE-BBAA-2523-03EE-6E449044347E}"/>
              </a:ext>
            </a:extLst>
          </p:cNvPr>
          <p:cNvSpPr txBox="1">
            <a:spLocks/>
          </p:cNvSpPr>
          <p:nvPr/>
        </p:nvSpPr>
        <p:spPr>
          <a:xfrm>
            <a:off x="6593747" y="1316799"/>
            <a:ext cx="5176987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Protocols and testing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8304E80-A8C2-B2F8-85B1-43C924701FEE}"/>
              </a:ext>
            </a:extLst>
          </p:cNvPr>
          <p:cNvSpPr txBox="1">
            <a:spLocks/>
          </p:cNvSpPr>
          <p:nvPr/>
        </p:nvSpPr>
        <p:spPr>
          <a:xfrm>
            <a:off x="292796" y="2205413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3"/>
              </a:rPr>
              <a:t>ITU-T Q.3647 “Signalling requirements for emergency service in IMS roaming environment”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b="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4"/>
              </a:rPr>
              <a:t>ITU-T Q.4070 “Test suite for interoperability testing of virtualized broadband network gateway”</a:t>
            </a:r>
            <a:r>
              <a:rPr lang="en-GB" sz="1800" b="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8DD960-40C9-D73E-76C9-8E4F4359F9DD}"/>
              </a:ext>
            </a:extLst>
          </p:cNvPr>
          <p:cNvSpPr txBox="1">
            <a:spLocks/>
          </p:cNvSpPr>
          <p:nvPr/>
        </p:nvSpPr>
        <p:spPr>
          <a:xfrm>
            <a:off x="7273256" y="3593286"/>
            <a:ext cx="449747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Working methods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B21B80-A22B-2D9F-BD90-FC0F631DB71F}"/>
              </a:ext>
            </a:extLst>
          </p:cNvPr>
          <p:cNvSpPr txBox="1">
            <a:spLocks/>
          </p:cNvSpPr>
          <p:nvPr/>
        </p:nvSpPr>
        <p:spPr>
          <a:xfrm>
            <a:off x="292796" y="4538951"/>
            <a:ext cx="11824522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5"/>
              </a:rPr>
              <a:t>ITU-T A.Suppl.2 (revised) Supplement 2 to the ITU-T A-series Recommendations “Guidelines on interoperability experiments”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u="sng" dirty="0">
                <a:solidFill>
                  <a:srgbClr val="0000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  <a:hlinkClick r:id="rId6"/>
              </a:rPr>
              <a:t>ITU-T A.Suppl.4 (revised) Supplement 4 to the ITU-T A-series Recommendations “Guidelines for remote participation”</a:t>
            </a:r>
            <a:r>
              <a:rPr lang="en-GB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50000"/>
                </a:srgb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324BF1C6-BE5F-9F4E-9839-B660311B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597742" y="1350882"/>
            <a:ext cx="7632540" cy="417127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C969C6E-2CCE-CA4D-950F-745B83ADBCAA}"/>
              </a:ext>
            </a:extLst>
          </p:cNvPr>
          <p:cNvSpPr txBox="1">
            <a:spLocks/>
          </p:cNvSpPr>
          <p:nvPr/>
        </p:nvSpPr>
        <p:spPr>
          <a:xfrm>
            <a:off x="2239861" y="664238"/>
            <a:ext cx="9644886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ITU-T Sector Members and Associates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6D5AC5-34E7-B14A-81D6-9D34124E9007}"/>
              </a:ext>
            </a:extLst>
          </p:cNvPr>
          <p:cNvSpPr txBox="1">
            <a:spLocks/>
          </p:cNvSpPr>
          <p:nvPr/>
        </p:nvSpPr>
        <p:spPr>
          <a:xfrm>
            <a:off x="216603" y="2085111"/>
            <a:ext cx="2248929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2018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16DA01-1615-8742-9170-22640B8A099E}"/>
              </a:ext>
            </a:extLst>
          </p:cNvPr>
          <p:cNvSpPr txBox="1">
            <a:spLocks/>
          </p:cNvSpPr>
          <p:nvPr/>
        </p:nvSpPr>
        <p:spPr>
          <a:xfrm>
            <a:off x="1834969" y="2083153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2019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8C7D430D-30CB-9444-9E7E-98BDFACC36A2}"/>
              </a:ext>
            </a:extLst>
          </p:cNvPr>
          <p:cNvSpPr txBox="1">
            <a:spLocks/>
          </p:cNvSpPr>
          <p:nvPr/>
        </p:nvSpPr>
        <p:spPr>
          <a:xfrm>
            <a:off x="5934121" y="2085361"/>
            <a:ext cx="1313460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2021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F272D80-3186-044A-B7C6-FC61B5232A64}"/>
              </a:ext>
            </a:extLst>
          </p:cNvPr>
          <p:cNvCxnSpPr>
            <a:cxnSpLocks/>
          </p:cNvCxnSpPr>
          <p:nvPr/>
        </p:nvCxnSpPr>
        <p:spPr>
          <a:xfrm>
            <a:off x="862676" y="2663850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C0718-E0EC-9D4C-9380-4D84A08A14A4}"/>
              </a:ext>
            </a:extLst>
          </p:cNvPr>
          <p:cNvCxnSpPr>
            <a:cxnSpLocks/>
          </p:cNvCxnSpPr>
          <p:nvPr/>
        </p:nvCxnSpPr>
        <p:spPr>
          <a:xfrm>
            <a:off x="2133855" y="1385679"/>
            <a:ext cx="11833" cy="414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4762F71-160E-4345-92BB-2D1146EC2ADF}"/>
              </a:ext>
            </a:extLst>
          </p:cNvPr>
          <p:cNvCxnSpPr>
            <a:cxnSpLocks/>
          </p:cNvCxnSpPr>
          <p:nvPr/>
        </p:nvCxnSpPr>
        <p:spPr>
          <a:xfrm>
            <a:off x="3849307" y="1359071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BE44AB-7AE5-0B45-BFEF-718D2E788C3C}"/>
              </a:ext>
            </a:extLst>
          </p:cNvPr>
          <p:cNvGrpSpPr>
            <a:grpSpLocks noChangeAspect="1"/>
          </p:cNvGrpSpPr>
          <p:nvPr/>
        </p:nvGrpSpPr>
        <p:grpSpPr>
          <a:xfrm>
            <a:off x="4126507" y="3411731"/>
            <a:ext cx="1163492" cy="1163492"/>
            <a:chOff x="5863097" y="3311465"/>
            <a:chExt cx="1327140" cy="1327140"/>
          </a:xfrm>
          <a:solidFill>
            <a:schemeClr val="accent1">
              <a:lumMod val="7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AAB7024-1086-724B-8BCB-B1D091A2A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097" y="3311465"/>
              <a:ext cx="1327140" cy="1327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2E1CC0AA-84D9-FA4D-9F56-7911CA8C16B6}"/>
                </a:ext>
              </a:extLst>
            </p:cNvPr>
            <p:cNvSpPr txBox="1">
              <a:spLocks/>
            </p:cNvSpPr>
            <p:nvPr/>
          </p:nvSpPr>
          <p:spPr>
            <a:xfrm>
              <a:off x="5991797" y="3685099"/>
              <a:ext cx="1103196" cy="579871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45 Book" panose="020B0502020203020204" pitchFamily="34" charset="0"/>
                  <a:ea typeface="+mn-ea"/>
                  <a:cs typeface="+mn-cs"/>
                </a:rPr>
                <a:t>469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2388318" y="3393395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3423" y="3686499"/>
              <a:ext cx="1019849" cy="532862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452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686959" y="3393395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41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B19B0B-00D5-D044-9985-BF79ABBD44ED}"/>
              </a:ext>
            </a:extLst>
          </p:cNvPr>
          <p:cNvCxnSpPr>
            <a:cxnSpLocks/>
          </p:cNvCxnSpPr>
          <p:nvPr/>
        </p:nvCxnSpPr>
        <p:spPr>
          <a:xfrm flipV="1">
            <a:off x="2076881" y="5704769"/>
            <a:ext cx="2513603" cy="229608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5E704-2863-274F-AA74-16B2B8A414CF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4820361" y="5288696"/>
            <a:ext cx="2528061" cy="41463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0EC024B-EC05-7D4F-9712-9F886C89F209}"/>
              </a:ext>
            </a:extLst>
          </p:cNvPr>
          <p:cNvSpPr/>
          <p:nvPr/>
        </p:nvSpPr>
        <p:spPr>
          <a:xfrm>
            <a:off x="1859700" y="5835528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407ED-F1CC-7548-ADFF-2FF4B0697D0B}"/>
              </a:ext>
            </a:extLst>
          </p:cNvPr>
          <p:cNvCxnSpPr>
            <a:cxnSpLocks/>
            <a:stCxn id="5" idx="6"/>
          </p:cNvCxnSpPr>
          <p:nvPr/>
        </p:nvCxnSpPr>
        <p:spPr>
          <a:xfrm flipV="1">
            <a:off x="7473433" y="4718440"/>
            <a:ext cx="2376594" cy="550110"/>
          </a:xfrm>
          <a:prstGeom prst="straightConnector1">
            <a:avLst/>
          </a:prstGeom>
          <a:ln w="12700" cmpd="sng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6518AD-4AFB-406C-8F50-3EE8D78D30B9}"/>
              </a:ext>
            </a:extLst>
          </p:cNvPr>
          <p:cNvCxnSpPr>
            <a:cxnSpLocks/>
          </p:cNvCxnSpPr>
          <p:nvPr/>
        </p:nvCxnSpPr>
        <p:spPr>
          <a:xfrm>
            <a:off x="5688151" y="1340090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6A0BF4B-B5BC-4CD9-BFA8-8EC09C7DB530}"/>
              </a:ext>
            </a:extLst>
          </p:cNvPr>
          <p:cNvSpPr txBox="1">
            <a:spLocks/>
          </p:cNvSpPr>
          <p:nvPr/>
        </p:nvSpPr>
        <p:spPr>
          <a:xfrm>
            <a:off x="3578531" y="2078160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2020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950D0-1942-4DFB-8B8D-81CC3F4CF5FB}"/>
              </a:ext>
            </a:extLst>
          </p:cNvPr>
          <p:cNvGrpSpPr/>
          <p:nvPr/>
        </p:nvGrpSpPr>
        <p:grpSpPr>
          <a:xfrm>
            <a:off x="6032263" y="3444707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A40632-ED34-4032-9DCE-A3C189AA1725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B5104A39-42CD-4545-B2C6-C439FFD116CF}"/>
                </a:ext>
              </a:extLst>
            </p:cNvPr>
            <p:cNvSpPr txBox="1">
              <a:spLocks/>
            </p:cNvSpPr>
            <p:nvPr/>
          </p:nvSpPr>
          <p:spPr>
            <a:xfrm>
              <a:off x="3326798" y="3700147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485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19D48A-7241-4589-9856-7C787FCDFD20}"/>
              </a:ext>
            </a:extLst>
          </p:cNvPr>
          <p:cNvSpPr/>
          <p:nvPr/>
        </p:nvSpPr>
        <p:spPr>
          <a:xfrm>
            <a:off x="4603180" y="5604483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2D2A71-7D8C-4061-9E07-C72118FCFD17}"/>
              </a:ext>
            </a:extLst>
          </p:cNvPr>
          <p:cNvSpPr/>
          <p:nvPr/>
        </p:nvSpPr>
        <p:spPr>
          <a:xfrm>
            <a:off x="7256252" y="5169701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FDE56C-64E8-4FCF-A12D-5F825F8C5B4A}"/>
              </a:ext>
            </a:extLst>
          </p:cNvPr>
          <p:cNvGrpSpPr/>
          <p:nvPr/>
        </p:nvGrpSpPr>
        <p:grpSpPr>
          <a:xfrm>
            <a:off x="8003666" y="3449158"/>
            <a:ext cx="1134308" cy="1134308"/>
            <a:chOff x="4695303" y="3228931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B074530-8093-401C-8E25-4EECFAB7B738}"/>
                </a:ext>
              </a:extLst>
            </p:cNvPr>
            <p:cNvSpPr/>
            <p:nvPr/>
          </p:nvSpPr>
          <p:spPr>
            <a:xfrm>
              <a:off x="4695303" y="3228931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5B4D3175-9290-4916-B5CC-06A42B554814}"/>
                </a:ext>
              </a:extLst>
            </p:cNvPr>
            <p:cNvSpPr txBox="1">
              <a:spLocks/>
            </p:cNvSpPr>
            <p:nvPr/>
          </p:nvSpPr>
          <p:spPr>
            <a:xfrm>
              <a:off x="4769794" y="3526411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486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391C05-2A9E-42F8-B499-F4D532009D15}"/>
              </a:ext>
            </a:extLst>
          </p:cNvPr>
          <p:cNvCxnSpPr>
            <a:cxnSpLocks/>
          </p:cNvCxnSpPr>
          <p:nvPr/>
        </p:nvCxnSpPr>
        <p:spPr>
          <a:xfrm>
            <a:off x="7582286" y="1335846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ubtitle 2">
            <a:extLst>
              <a:ext uri="{FF2B5EF4-FFF2-40B4-BE49-F238E27FC236}">
                <a16:creationId xmlns:a16="http://schemas.microsoft.com/office/drawing/2014/main" id="{49E5C162-9DEE-45BA-9A04-BB1AA7730197}"/>
              </a:ext>
            </a:extLst>
          </p:cNvPr>
          <p:cNvSpPr txBox="1">
            <a:spLocks/>
          </p:cNvSpPr>
          <p:nvPr/>
        </p:nvSpPr>
        <p:spPr>
          <a:xfrm>
            <a:off x="7741893" y="2064654"/>
            <a:ext cx="1640816" cy="378479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2022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4A1DA9-28E1-4A80-9678-E5B5962C31F7}"/>
              </a:ext>
            </a:extLst>
          </p:cNvPr>
          <p:cNvSpPr/>
          <p:nvPr/>
        </p:nvSpPr>
        <p:spPr>
          <a:xfrm>
            <a:off x="862676" y="6159684"/>
            <a:ext cx="112778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56 Associates now participating under the reduced SME fee structure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D96AB19-4CD2-4DE5-B324-BB259764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8" y="6080806"/>
            <a:ext cx="560299" cy="5590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5521E6-5CDC-889C-5274-5A6616E62D72}"/>
              </a:ext>
            </a:extLst>
          </p:cNvPr>
          <p:cNvGrpSpPr/>
          <p:nvPr/>
        </p:nvGrpSpPr>
        <p:grpSpPr>
          <a:xfrm>
            <a:off x="9868571" y="3436518"/>
            <a:ext cx="1134308" cy="1134308"/>
            <a:chOff x="4695303" y="3228931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C159DF-8168-A12F-4375-76DFDAD81D79}"/>
                </a:ext>
              </a:extLst>
            </p:cNvPr>
            <p:cNvSpPr/>
            <p:nvPr/>
          </p:nvSpPr>
          <p:spPr>
            <a:xfrm>
              <a:off x="4695303" y="3228931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3E38B4AE-932C-3024-8CA6-9D8CC8EA124D}"/>
                </a:ext>
              </a:extLst>
            </p:cNvPr>
            <p:cNvSpPr txBox="1">
              <a:spLocks/>
            </p:cNvSpPr>
            <p:nvPr/>
          </p:nvSpPr>
          <p:spPr>
            <a:xfrm>
              <a:off x="4769794" y="3526411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491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A04BD8-8A3D-0B9F-1180-B1A5D2AE07BA}"/>
              </a:ext>
            </a:extLst>
          </p:cNvPr>
          <p:cNvCxnSpPr>
            <a:cxnSpLocks/>
          </p:cNvCxnSpPr>
          <p:nvPr/>
        </p:nvCxnSpPr>
        <p:spPr>
          <a:xfrm>
            <a:off x="9479956" y="1385679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8AD2172E-B7C5-E96E-B733-67DAE7516885}"/>
              </a:ext>
            </a:extLst>
          </p:cNvPr>
          <p:cNvSpPr txBox="1">
            <a:spLocks/>
          </p:cNvSpPr>
          <p:nvPr/>
        </p:nvSpPr>
        <p:spPr>
          <a:xfrm>
            <a:off x="9576489" y="2074371"/>
            <a:ext cx="1640816" cy="378479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May 2023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361E63-5DCD-F949-B7D9-0963F329547E}"/>
              </a:ext>
            </a:extLst>
          </p:cNvPr>
          <p:cNvSpPr txBox="1"/>
          <p:nvPr/>
        </p:nvSpPr>
        <p:spPr>
          <a:xfrm>
            <a:off x="309240" y="827353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ITU-T applications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B410B2-C249-82F0-AAE6-752DA7AAB697}"/>
              </a:ext>
            </a:extLst>
          </p:cNvPr>
          <p:cNvSpPr txBox="1">
            <a:spLocks/>
          </p:cNvSpPr>
          <p:nvPr/>
        </p:nvSpPr>
        <p:spPr>
          <a:xfrm>
            <a:off x="6562725" y="278859"/>
            <a:ext cx="440234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Services and tools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85212C-C3D0-10AF-482F-3D5CBAD2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55" y="107945"/>
            <a:ext cx="1137526" cy="14388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A0F8FD-B81E-7866-4F00-E56359707AC7}"/>
              </a:ext>
            </a:extLst>
          </p:cNvPr>
          <p:cNvSpPr txBox="1"/>
          <p:nvPr/>
        </p:nvSpPr>
        <p:spPr>
          <a:xfrm>
            <a:off x="309240" y="1572136"/>
            <a:ext cx="7383466" cy="456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3"/>
              </a:rPr>
              <a:t>Work Programme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4"/>
              </a:rPr>
              <a:t>Recommendations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5"/>
              </a:rPr>
              <a:t>IPR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  &amp;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6"/>
              </a:rPr>
              <a:t>Liaison Statements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Publications Editing, Events Organization &amp; Public Relations materials Workflows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7"/>
              </a:rPr>
              <a:t>Alternative Approval Process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Online management tool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8"/>
              </a:rPr>
              <a:t>ICT standards landscape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Online ICT standards collaboration tool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TSB Reporting: Microsoft Power BI Management Dashboard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9"/>
              </a:rPr>
              <a:t>MyWorkspace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ITU-T members’ workspace portal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10"/>
              </a:rPr>
              <a:t>Translate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Open-source machine translation for Word files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11"/>
              </a:rPr>
              <a:t>Documents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Open-source search engine &amp; machine translation for meeting documents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12"/>
              </a:rPr>
              <a:t>MyMeetings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Open-source solution for ITU-T fully virtual meetings or physical with remote participation meetings</a:t>
            </a:r>
          </a:p>
          <a:p>
            <a:pPr marL="0" marR="0" lvl="0" indent="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  <a:hlinkClick r:id="rId13"/>
              </a:rPr>
              <a:t>TSBCloud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Times New Roman" panose="02020603050405020304" pitchFamily="18" charset="0"/>
                <a:cs typeface="+mn-cs"/>
              </a:rPr>
              <a:t>: Open-source ITU on-premises storage service allowing users to share and exchange up to 10 GB of files per user</a:t>
            </a:r>
          </a:p>
          <a:p>
            <a:pPr marL="342900" marR="0" lvl="0" indent="-342900" algn="l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–"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6739A-9A3F-EA9A-6A9D-081857A2BB9C}"/>
              </a:ext>
            </a:extLst>
          </p:cNvPr>
          <p:cNvSpPr txBox="1"/>
          <p:nvPr/>
        </p:nvSpPr>
        <p:spPr>
          <a:xfrm>
            <a:off x="2702537" y="5794585"/>
            <a:ext cx="7875574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The "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4"/>
              </a:rPr>
              <a:t>AI-based mapping of ITU activities to UN-SDGs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" maps ITU work to the SDGs according to semantic relevance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1D43A-4AF9-2DDD-50E7-F305566F2766}"/>
              </a:ext>
            </a:extLst>
          </p:cNvPr>
          <p:cNvSpPr txBox="1"/>
          <p:nvPr/>
        </p:nvSpPr>
        <p:spPr>
          <a:xfrm>
            <a:off x="7890822" y="1842681"/>
            <a:ext cx="408125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4190" algn="l"/>
                <a:tab pos="756285" algn="l"/>
                <a:tab pos="1008380" algn="l"/>
                <a:tab pos="126047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ITU-wide apps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5"/>
              </a:rPr>
              <a:t>ITU Search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: Open-source search engine on all ITU digital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6"/>
              </a:rPr>
              <a:t>ITU Conformity &amp; Interoperability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: ICT products conformity and testing labs registry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7"/>
              </a:rPr>
              <a:t>International Numbering Resources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: Online access to INRs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8"/>
              </a:rPr>
              <a:t>National Numbering Plans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: Online repository of NNPs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  <a:hlinkClick r:id="rId19"/>
              </a:rPr>
              <a:t>Terminology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SimSun" panose="02010600030101010101" pitchFamily="2" charset="-122"/>
                <a:cs typeface="+mn-cs"/>
              </a:rPr>
              <a:t>: Online ITU-R / ITU-T terms &amp; definitions search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F3945C-9FD1-6FE7-16AC-D320DB7DE8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48780" y="5794584"/>
            <a:ext cx="767568" cy="682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5517C0-1098-3245-6B95-753B9E325A68}"/>
              </a:ext>
            </a:extLst>
          </p:cNvPr>
          <p:cNvSpPr txBox="1"/>
          <p:nvPr/>
        </p:nvSpPr>
        <p:spPr>
          <a:xfrm>
            <a:off x="7558481" y="917135"/>
            <a:ext cx="4531046" cy="346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2"/>
                </a:solidFill>
                <a:latin typeface="AvenirNext LT Pro Regular" panose="020B0504020202020204"/>
                <a:ea typeface="SimSun" panose="02010600030101010101" pitchFamily="2" charset="-122"/>
              </a:rPr>
              <a:t>F</a:t>
            </a:r>
            <a:r>
              <a:rPr lang="en-GB" sz="2000" dirty="0" err="1">
                <a:solidFill>
                  <a:schemeClr val="tx2"/>
                </a:solidFill>
                <a:latin typeface="AvenirNext LT Pro Regular" panose="020B0504020202020204"/>
                <a:ea typeface="SimSun" panose="02010600030101010101" pitchFamily="2" charset="-122"/>
              </a:rPr>
              <a:t>eedback</a:t>
            </a:r>
            <a:r>
              <a:rPr lang="en-GB" sz="2000" dirty="0">
                <a:solidFill>
                  <a:schemeClr val="tx2"/>
                </a:solidFill>
                <a:latin typeface="AvenirNext LT Pro Regular" panose="020B0504020202020204"/>
                <a:ea typeface="SimSun" panose="02010600030101010101" pitchFamily="2" charset="-122"/>
              </a:rPr>
              <a:t> always welcome!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67971535-2376-B907-767B-6D5EDA4BD6C6}"/>
              </a:ext>
            </a:extLst>
          </p:cNvPr>
          <p:cNvSpPr/>
          <p:nvPr/>
        </p:nvSpPr>
        <p:spPr>
          <a:xfrm>
            <a:off x="795674" y="1236106"/>
            <a:ext cx="749288" cy="761297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9E528C-161D-25CE-6C95-1E9E1BC0550C}"/>
              </a:ext>
            </a:extLst>
          </p:cNvPr>
          <p:cNvSpPr txBox="1">
            <a:spLocks/>
          </p:cNvSpPr>
          <p:nvPr/>
        </p:nvSpPr>
        <p:spPr>
          <a:xfrm>
            <a:off x="6486525" y="278859"/>
            <a:ext cx="447854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Hybrid and online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27C242-8BE0-D32D-4A8D-DC4502DF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3" y="1311412"/>
            <a:ext cx="654089" cy="581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15391F-A6CA-4330-9967-2F254891C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3909098-6497-4622-8DB0-DB90109F06C4}"/>
              </a:ext>
            </a:extLst>
          </p:cNvPr>
          <p:cNvSpPr txBox="1"/>
          <p:nvPr/>
        </p:nvSpPr>
        <p:spPr>
          <a:xfrm>
            <a:off x="2468325" y="5742760"/>
            <a:ext cx="10397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(end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April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,643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e-meetings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– 25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,734 attendees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Membership-privileged events as well as open events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FB9C5-5F34-8C6F-FE67-44774CCBAA48}"/>
              </a:ext>
            </a:extLst>
          </p:cNvPr>
          <p:cNvSpPr txBox="1"/>
          <p:nvPr/>
        </p:nvSpPr>
        <p:spPr>
          <a:xfrm>
            <a:off x="1762813" y="1166406"/>
            <a:ext cx="100302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29</a:t>
            </a:r>
            <a:r>
              <a:rPr kumimoji="0" lang="en-GB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workshops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organized in the reporting period, in addition to the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near-daily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programming of the AI for Good digital platform.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Workshops homepage &gt;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1B70DB-0ED6-0F8B-666F-CE1C5C2ED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813" y="5820011"/>
            <a:ext cx="560299" cy="559009"/>
          </a:xfrm>
          <a:prstGeom prst="rect">
            <a:avLst/>
          </a:prstGeom>
        </p:spPr>
      </p:pic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FC6AE94A-6683-4931-B965-127A528FE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934838"/>
              </p:ext>
            </p:extLst>
          </p:nvPr>
        </p:nvGraphicFramePr>
        <p:xfrm>
          <a:off x="2256639" y="2142773"/>
          <a:ext cx="6578215" cy="3377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41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E9E528C-161D-25CE-6C95-1E9E1BC0550C}"/>
              </a:ext>
            </a:extLst>
          </p:cNvPr>
          <p:cNvSpPr txBox="1">
            <a:spLocks/>
          </p:cNvSpPr>
          <p:nvPr/>
        </p:nvSpPr>
        <p:spPr>
          <a:xfrm>
            <a:off x="6280583" y="414390"/>
            <a:ext cx="468448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Revisit discussions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6D9E17-79E5-EE93-6B85-31D5CC5B8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307" y="198694"/>
            <a:ext cx="1062803" cy="979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0E4C1-CCD4-E11B-1F98-4E8C9A6B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80" y="1178582"/>
            <a:ext cx="4274063" cy="24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car, screenshot, graphic design&#10;&#10;Description automatically generated">
            <a:extLst>
              <a:ext uri="{FF2B5EF4-FFF2-40B4-BE49-F238E27FC236}">
                <a16:creationId xmlns:a16="http://schemas.microsoft.com/office/drawing/2014/main" id="{6B6E3BA1-98D2-8BA5-2273-CA664939F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79" y="3739955"/>
            <a:ext cx="4274064" cy="240416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EA38201-D200-EF3F-2FD4-605BCD2F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18" y="3739955"/>
            <a:ext cx="4466904" cy="25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639AA-873B-5BCA-F1E4-6B6B0A241672}"/>
              </a:ext>
            </a:extLst>
          </p:cNvPr>
          <p:cNvSpPr txBox="1"/>
          <p:nvPr/>
        </p:nvSpPr>
        <p:spPr>
          <a:xfrm>
            <a:off x="5856718" y="1481332"/>
            <a:ext cx="76177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6"/>
              </a:rPr>
              <a:t>Kaleidoscope &gt; 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400" kern="0" dirty="0">
                <a:solidFill>
                  <a:prstClr val="black"/>
                </a:solidFill>
                <a:hlinkClick r:id="rId7"/>
              </a:rPr>
              <a:t>DC³ Conference &gt;</a:t>
            </a:r>
            <a:r>
              <a:rPr lang="en-GB" sz="2400" kern="0" dirty="0">
                <a:solidFill>
                  <a:prstClr val="black"/>
                </a:solidFill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Future Networked Car Symposium &gt;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9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human face, person, screenshot&#10;&#10;Description automatically generated">
            <a:extLst>
              <a:ext uri="{FF2B5EF4-FFF2-40B4-BE49-F238E27FC236}">
                <a16:creationId xmlns:a16="http://schemas.microsoft.com/office/drawing/2014/main" id="{A6519AAF-444E-45F1-4F0F-A9D505DD9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62AAD41-83A2-4442-A092-AA3CA97D5FEE" descr="PHOTO-2022-11-29-07-47-50.jpg">
            <a:extLst>
              <a:ext uri="{FF2B5EF4-FFF2-40B4-BE49-F238E27FC236}">
                <a16:creationId xmlns:a16="http://schemas.microsoft.com/office/drawing/2014/main" id="{FDD7EED9-7ABE-BF5C-35CE-74904D8A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8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8 powerpoint template_white" id="{60B3BD31-65B8-9747-8720-1863CC10568E}" vid="{57391263-339D-EE49-BF7F-A0FD5EDDBC0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5e7ae8-5b21-45b1-ba79-c488165d002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7382166703641B0E0A148CE55F976" ma:contentTypeVersion="8" ma:contentTypeDescription="Create a new document." ma:contentTypeScope="" ma:versionID="45b3188172976279a19127c4f6197536">
  <xsd:schema xmlns:xsd="http://www.w3.org/2001/XMLSchema" xmlns:xs="http://www.w3.org/2001/XMLSchema" xmlns:p="http://schemas.microsoft.com/office/2006/metadata/properties" xmlns:ns3="345e7ae8-5b21-45b1-ba79-c488165d002b" xmlns:ns4="21c6e117-5426-4507-8760-53dd56c525f7" targetNamespace="http://schemas.microsoft.com/office/2006/metadata/properties" ma:root="true" ma:fieldsID="ed0c04671d11d8eb80ae9920aa0d95ea" ns3:_="" ns4:_="">
    <xsd:import namespace="345e7ae8-5b21-45b1-ba79-c488165d002b"/>
    <xsd:import namespace="21c6e117-5426-4507-8760-53dd56c525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e7ae8-5b21-45b1-ba79-c488165d00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6e117-5426-4507-8760-53dd56c525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BBDB1-11BE-4E10-81AF-4B5DBEA33F2B}">
  <ds:schemaRefs>
    <ds:schemaRef ds:uri="http://purl.org/dc/terms/"/>
    <ds:schemaRef ds:uri="http://purl.org/dc/elements/1.1/"/>
    <ds:schemaRef ds:uri="345e7ae8-5b21-45b1-ba79-c488165d002b"/>
    <ds:schemaRef ds:uri="http://schemas.microsoft.com/office/2006/documentManagement/types"/>
    <ds:schemaRef ds:uri="http://purl.org/dc/dcmitype/"/>
    <ds:schemaRef ds:uri="21c6e117-5426-4507-8760-53dd56c525f7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C8E140-DFC2-4EB4-A885-28AFF5E36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5e7ae8-5b21-45b1-ba79-c488165d002b"/>
    <ds:schemaRef ds:uri="21c6e117-5426-4507-8760-53dd56c52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37A7-5451-49B0-BEA1-4BD79BCAC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58595</TotalTime>
  <Words>5117</Words>
  <Application>Microsoft Office PowerPoint</Application>
  <PresentationFormat>Widescreen</PresentationFormat>
  <Paragraphs>371</Paragraphs>
  <Slides>36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7" baseType="lpstr">
      <vt:lpstr>Arial</vt:lpstr>
      <vt:lpstr>Arial Black</vt:lpstr>
      <vt:lpstr>Arial Narrow</vt:lpstr>
      <vt:lpstr>Avenir LT Std 45 Book</vt:lpstr>
      <vt:lpstr>Avenir Next LT Pro</vt:lpstr>
      <vt:lpstr>AvenirNext LT Pro Bold</vt:lpstr>
      <vt:lpstr>AvenirNext LT Pro Regular</vt:lpstr>
      <vt:lpstr>AvNext Regular</vt:lpstr>
      <vt:lpstr>Calibri</vt:lpstr>
      <vt:lpstr>Calibri Light</vt:lpstr>
      <vt:lpstr>Georgia</vt:lpstr>
      <vt:lpstr>Times</vt:lpstr>
      <vt:lpstr>Times New Roman</vt:lpstr>
      <vt:lpstr>Wingdings</vt:lpstr>
      <vt:lpstr>Office Theme</vt:lpstr>
      <vt:lpstr>1_Custom Design</vt:lpstr>
      <vt:lpstr>4_Office Theme</vt:lpstr>
      <vt:lpstr>5_Office Theme</vt:lpstr>
      <vt:lpstr>6_Office Theme</vt:lpstr>
      <vt:lpstr>3_Office Theme</vt:lpstr>
      <vt:lpstr>Image</vt:lpstr>
      <vt:lpstr>PowerPoint Presentation</vt:lpstr>
      <vt:lpstr>PowerPoint Presentation</vt:lpstr>
      <vt:lpstr>Focus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the standard</vt:lpstr>
      <vt:lpstr>Optical access</vt:lpstr>
      <vt:lpstr>Optical fibre</vt:lpstr>
      <vt:lpstr>Ethernet  over transport</vt:lpstr>
      <vt:lpstr>Future networks</vt:lpstr>
      <vt:lpstr>IMT-2020/5G</vt:lpstr>
      <vt:lpstr>Home networking</vt:lpstr>
      <vt:lpstr>Cloud computing and data handling</vt:lpstr>
      <vt:lpstr>Network management</vt:lpstr>
      <vt:lpstr>AI and machine learning</vt:lpstr>
      <vt:lpstr>New services and applications</vt:lpstr>
      <vt:lpstr>New services and applications</vt:lpstr>
      <vt:lpstr>IoT and smart cities</vt:lpstr>
      <vt:lpstr>IoT and smart cities</vt:lpstr>
      <vt:lpstr>Smart mobility</vt:lpstr>
      <vt:lpstr>PowerPoint Presentation</vt:lpstr>
      <vt:lpstr>Security</vt:lpstr>
      <vt:lpstr>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Scarks Design</dc:creator>
  <cp:lastModifiedBy>Martin Euchner</cp:lastModifiedBy>
  <cp:revision>1248</cp:revision>
  <cp:lastPrinted>2018-10-18T14:12:12Z</cp:lastPrinted>
  <dcterms:created xsi:type="dcterms:W3CDTF">2016-10-05T18:54:39Z</dcterms:created>
  <dcterms:modified xsi:type="dcterms:W3CDTF">2023-05-29T19:26:54Z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0x0101000B67382166703641B0E0A148CE55F976</vt:lpwstr>
  </property>
</Properties>
</file>