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86"/>
  </p:notesMasterIdLst>
  <p:sldIdLst>
    <p:sldId id="258" r:id="rId5"/>
    <p:sldId id="337" r:id="rId6"/>
    <p:sldId id="338" r:id="rId7"/>
    <p:sldId id="270" r:id="rId8"/>
    <p:sldId id="342" r:id="rId9"/>
    <p:sldId id="315" r:id="rId10"/>
    <p:sldId id="441" r:id="rId11"/>
    <p:sldId id="442" r:id="rId12"/>
    <p:sldId id="343" r:id="rId13"/>
    <p:sldId id="344" r:id="rId14"/>
    <p:sldId id="436" r:id="rId15"/>
    <p:sldId id="345" r:id="rId16"/>
    <p:sldId id="346" r:id="rId17"/>
    <p:sldId id="349" r:id="rId18"/>
    <p:sldId id="352" r:id="rId19"/>
    <p:sldId id="353" r:id="rId20"/>
    <p:sldId id="368" r:id="rId21"/>
    <p:sldId id="369" r:id="rId22"/>
    <p:sldId id="370" r:id="rId23"/>
    <p:sldId id="437" r:id="rId24"/>
    <p:sldId id="371" r:id="rId25"/>
    <p:sldId id="374" r:id="rId26"/>
    <p:sldId id="375" r:id="rId27"/>
    <p:sldId id="376" r:id="rId28"/>
    <p:sldId id="377" r:id="rId29"/>
    <p:sldId id="378" r:id="rId30"/>
    <p:sldId id="379" r:id="rId31"/>
    <p:sldId id="380" r:id="rId32"/>
    <p:sldId id="381" r:id="rId33"/>
    <p:sldId id="382" r:id="rId34"/>
    <p:sldId id="383" r:id="rId35"/>
    <p:sldId id="384" r:id="rId36"/>
    <p:sldId id="385" r:id="rId37"/>
    <p:sldId id="395" r:id="rId38"/>
    <p:sldId id="387" r:id="rId39"/>
    <p:sldId id="388" r:id="rId40"/>
    <p:sldId id="389" r:id="rId41"/>
    <p:sldId id="390" r:id="rId42"/>
    <p:sldId id="438" r:id="rId43"/>
    <p:sldId id="391" r:id="rId44"/>
    <p:sldId id="392" r:id="rId45"/>
    <p:sldId id="393" r:id="rId46"/>
    <p:sldId id="394" r:id="rId47"/>
    <p:sldId id="398" r:id="rId48"/>
    <p:sldId id="397" r:id="rId49"/>
    <p:sldId id="399" r:id="rId50"/>
    <p:sldId id="400" r:id="rId51"/>
    <p:sldId id="409" r:id="rId52"/>
    <p:sldId id="402" r:id="rId53"/>
    <p:sldId id="450" r:id="rId54"/>
    <p:sldId id="401" r:id="rId55"/>
    <p:sldId id="403" r:id="rId56"/>
    <p:sldId id="404" r:id="rId57"/>
    <p:sldId id="405" r:id="rId58"/>
    <p:sldId id="410" r:id="rId59"/>
    <p:sldId id="406" r:id="rId60"/>
    <p:sldId id="407" r:id="rId61"/>
    <p:sldId id="417" r:id="rId62"/>
    <p:sldId id="408" r:id="rId63"/>
    <p:sldId id="411" r:id="rId64"/>
    <p:sldId id="412" r:id="rId65"/>
    <p:sldId id="418" r:id="rId66"/>
    <p:sldId id="413" r:id="rId67"/>
    <p:sldId id="414" r:id="rId68"/>
    <p:sldId id="416" r:id="rId69"/>
    <p:sldId id="419" r:id="rId70"/>
    <p:sldId id="420" r:id="rId71"/>
    <p:sldId id="421" r:id="rId72"/>
    <p:sldId id="426" r:id="rId73"/>
    <p:sldId id="422" r:id="rId74"/>
    <p:sldId id="423" r:id="rId75"/>
    <p:sldId id="439" r:id="rId76"/>
    <p:sldId id="424" r:id="rId77"/>
    <p:sldId id="425" r:id="rId78"/>
    <p:sldId id="440" r:id="rId79"/>
    <p:sldId id="435" r:id="rId80"/>
    <p:sldId id="321" r:id="rId81"/>
    <p:sldId id="322" r:id="rId82"/>
    <p:sldId id="323" r:id="rId83"/>
    <p:sldId id="324" r:id="rId84"/>
    <p:sldId id="336" r:id="rId8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21CD2-1169-5DCC-963D-F41A8C00503C}" name="Simão Campos-Neto" initials="TSB" userId="Simão Campos-Neto"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78BCA"/>
    <a:srgbClr val="FFC000"/>
    <a:srgbClr val="FCD5B5"/>
    <a:srgbClr val="E0400A"/>
    <a:srgbClr val="FCB441"/>
    <a:srgbClr val="418CF0"/>
    <a:srgbClr val="05649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06" autoAdjust="0"/>
    <p:restoredTop sz="70623" autoAdjust="0"/>
  </p:normalViewPr>
  <p:slideViewPr>
    <p:cSldViewPr snapToGrid="0" snapToObjects="1" showGuides="1">
      <p:cViewPr varScale="1">
        <p:scale>
          <a:sx n="79" d="100"/>
          <a:sy n="79" d="100"/>
        </p:scale>
        <p:origin x="1650" y="78"/>
      </p:cViewPr>
      <p:guideLst>
        <p:guide orient="horz" pos="2160"/>
        <p:guide pos="384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9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459F84-4F34-4CD0-BCC4-C59769BC71FA}"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372474E2-0E45-4BD3-A7F7-C59775A5064A}">
      <dgm:prSet/>
      <dgm:spPr/>
      <dgm:t>
        <a:bodyPr/>
        <a:lstStyle/>
        <a:p>
          <a:r>
            <a:rPr lang="en-US" dirty="0">
              <a:solidFill>
                <a:schemeClr val="tx2">
                  <a:lumMod val="60000"/>
                  <a:lumOff val="40000"/>
                </a:schemeClr>
              </a:solidFill>
            </a:rPr>
            <a:t>Question 10/x</a:t>
          </a:r>
        </a:p>
      </dgm:t>
    </dgm:pt>
    <dgm:pt modelId="{4907F140-CADE-4706-862B-3800872C3755}">
      <dgm:prSet/>
      <dgm:spPr/>
      <dgm:t>
        <a:bodyPr/>
        <a:lstStyle/>
        <a:p>
          <a:r>
            <a:rPr lang="en-US" dirty="0">
              <a:solidFill>
                <a:schemeClr val="tx2">
                  <a:lumMod val="60000"/>
                  <a:lumOff val="40000"/>
                </a:schemeClr>
              </a:solidFill>
            </a:rPr>
            <a:t>Working Party 3/x</a:t>
          </a:r>
        </a:p>
      </dgm:t>
    </dgm:pt>
    <dgm:pt modelId="{D4DE5B2E-49F4-4867-A3F6-BA39BEE620BE}" type="sibTrans" cxnId="{12A8B727-9C35-4D31-A407-FE52CB59854A}">
      <dgm:prSet/>
      <dgm:spPr/>
      <dgm:t>
        <a:bodyPr/>
        <a:lstStyle/>
        <a:p>
          <a:endParaRPr lang="en-US">
            <a:solidFill>
              <a:schemeClr val="tx2">
                <a:lumMod val="60000"/>
                <a:lumOff val="40000"/>
              </a:schemeClr>
            </a:solidFill>
          </a:endParaRPr>
        </a:p>
      </dgm:t>
    </dgm:pt>
    <dgm:pt modelId="{0B31742B-0C60-4074-B3C4-756639DE4491}" type="parTrans" cxnId="{12A8B727-9C35-4D31-A407-FE52CB59854A}">
      <dgm:prSet/>
      <dgm:spPr/>
      <dgm:t>
        <a:bodyPr/>
        <a:lstStyle/>
        <a:p>
          <a:endParaRPr lang="en-US">
            <a:solidFill>
              <a:schemeClr val="tx2">
                <a:lumMod val="60000"/>
                <a:lumOff val="40000"/>
              </a:schemeClr>
            </a:solidFill>
          </a:endParaRPr>
        </a:p>
      </dgm:t>
    </dgm:pt>
    <dgm:pt modelId="{996883DF-AF2F-4220-885F-CBCDA30EF650}">
      <dgm:prSet/>
      <dgm:spPr/>
      <dgm:t>
        <a:bodyPr/>
        <a:lstStyle/>
        <a:p>
          <a:r>
            <a:rPr lang="en-US" dirty="0">
              <a:solidFill>
                <a:schemeClr val="tx2">
                  <a:lumMod val="60000"/>
                  <a:lumOff val="40000"/>
                </a:schemeClr>
              </a:solidFill>
            </a:rPr>
            <a:t>Question 5/x</a:t>
          </a:r>
        </a:p>
      </dgm:t>
    </dgm:pt>
    <dgm:pt modelId="{F109A626-4D8C-4F60-B26D-5119D979598C}">
      <dgm:prSet/>
      <dgm:spPr/>
      <dgm:t>
        <a:bodyPr/>
        <a:lstStyle/>
        <a:p>
          <a:r>
            <a:rPr lang="en-US" dirty="0">
              <a:solidFill>
                <a:schemeClr val="tx2">
                  <a:lumMod val="60000"/>
                  <a:lumOff val="40000"/>
                </a:schemeClr>
              </a:solidFill>
            </a:rPr>
            <a:t>Working Party 2/x</a:t>
          </a:r>
        </a:p>
      </dgm:t>
    </dgm:pt>
    <dgm:pt modelId="{58375E02-A4AB-4DE4-A43C-58AC8C4BE07F}" type="sibTrans" cxnId="{CFD15AD6-EFDB-4FA2-B1D8-72C9AB593031}">
      <dgm:prSet/>
      <dgm:spPr/>
      <dgm:t>
        <a:bodyPr/>
        <a:lstStyle/>
        <a:p>
          <a:endParaRPr lang="en-US">
            <a:solidFill>
              <a:schemeClr val="tx2">
                <a:lumMod val="60000"/>
                <a:lumOff val="40000"/>
              </a:schemeClr>
            </a:solidFill>
          </a:endParaRPr>
        </a:p>
      </dgm:t>
    </dgm:pt>
    <dgm:pt modelId="{2F52BF5C-8824-41B0-8F45-B8BC056A6EAC}" type="parTrans" cxnId="{CFD15AD6-EFDB-4FA2-B1D8-72C9AB593031}">
      <dgm:prSet/>
      <dgm:spPr/>
      <dgm:t>
        <a:bodyPr/>
        <a:lstStyle/>
        <a:p>
          <a:endParaRPr lang="en-US">
            <a:solidFill>
              <a:schemeClr val="tx2">
                <a:lumMod val="60000"/>
                <a:lumOff val="40000"/>
              </a:schemeClr>
            </a:solidFill>
          </a:endParaRPr>
        </a:p>
      </dgm:t>
    </dgm:pt>
    <dgm:pt modelId="{B6519C8A-670C-43CE-A982-1E7A7F645532}">
      <dgm:prSet/>
      <dgm:spPr/>
      <dgm:t>
        <a:bodyPr/>
        <a:lstStyle/>
        <a:p>
          <a:r>
            <a:rPr lang="en-US" dirty="0">
              <a:solidFill>
                <a:schemeClr val="tx2">
                  <a:lumMod val="60000"/>
                  <a:lumOff val="40000"/>
                </a:schemeClr>
              </a:solidFill>
            </a:rPr>
            <a:t>Question 1/x</a:t>
          </a:r>
        </a:p>
      </dgm:t>
    </dgm:pt>
    <dgm:pt modelId="{4990D59A-D12C-4C95-BB98-3EA9B7AB6162}">
      <dgm:prSet/>
      <dgm:spPr/>
      <dgm:t>
        <a:bodyPr/>
        <a:lstStyle/>
        <a:p>
          <a:r>
            <a:rPr lang="en-US" dirty="0">
              <a:solidFill>
                <a:schemeClr val="tx2">
                  <a:lumMod val="60000"/>
                  <a:lumOff val="40000"/>
                </a:schemeClr>
              </a:solidFill>
            </a:rPr>
            <a:t>Working Party 1/x</a:t>
          </a:r>
        </a:p>
      </dgm:t>
    </dgm:pt>
    <dgm:pt modelId="{9E57CF82-2516-49A9-8882-7FDD64DBA6EE}" type="sibTrans" cxnId="{5D2B6009-2934-4099-9574-F3F517C2A14E}">
      <dgm:prSet/>
      <dgm:spPr/>
      <dgm:t>
        <a:bodyPr/>
        <a:lstStyle/>
        <a:p>
          <a:endParaRPr lang="en-US">
            <a:solidFill>
              <a:schemeClr val="tx2">
                <a:lumMod val="60000"/>
                <a:lumOff val="40000"/>
              </a:schemeClr>
            </a:solidFill>
          </a:endParaRPr>
        </a:p>
      </dgm:t>
    </dgm:pt>
    <dgm:pt modelId="{2DBDF867-6593-4C2A-BA7A-E5FDF8CFEE68}" type="parTrans" cxnId="{5D2B6009-2934-4099-9574-F3F517C2A14E}">
      <dgm:prSet/>
      <dgm:spPr/>
      <dgm:t>
        <a:bodyPr/>
        <a:lstStyle/>
        <a:p>
          <a:endParaRPr lang="en-US">
            <a:solidFill>
              <a:schemeClr val="tx2">
                <a:lumMod val="60000"/>
                <a:lumOff val="40000"/>
              </a:schemeClr>
            </a:solidFill>
          </a:endParaRPr>
        </a:p>
      </dgm:t>
    </dgm:pt>
    <dgm:pt modelId="{0B15E6A9-B769-4F50-844A-91CC958E664B}">
      <dgm:prSet phldrT="[Text]"/>
      <dgm:spPr/>
      <dgm:t>
        <a:bodyPr/>
        <a:lstStyle/>
        <a:p>
          <a:r>
            <a:rPr lang="en-US" dirty="0">
              <a:solidFill>
                <a:schemeClr val="tx2">
                  <a:lumMod val="60000"/>
                  <a:lumOff val="40000"/>
                </a:schemeClr>
              </a:solidFill>
            </a:rPr>
            <a:t>Study Group x</a:t>
          </a:r>
        </a:p>
      </dgm:t>
    </dgm:pt>
    <dgm:pt modelId="{B240A6F8-A982-4BDE-AF8B-D26E675E2D69}" type="sibTrans" cxnId="{73F329D6-2218-4714-A26C-19D66D80ED53}">
      <dgm:prSet/>
      <dgm:spPr/>
      <dgm:t>
        <a:bodyPr/>
        <a:lstStyle/>
        <a:p>
          <a:endParaRPr lang="en-US">
            <a:solidFill>
              <a:schemeClr val="tx2">
                <a:lumMod val="60000"/>
                <a:lumOff val="40000"/>
              </a:schemeClr>
            </a:solidFill>
          </a:endParaRPr>
        </a:p>
      </dgm:t>
    </dgm:pt>
    <dgm:pt modelId="{63E3D3EE-BD04-4CD0-8C08-C1661ADD5CAA}" type="parTrans" cxnId="{73F329D6-2218-4714-A26C-19D66D80ED53}">
      <dgm:prSet/>
      <dgm:spPr/>
      <dgm:t>
        <a:bodyPr/>
        <a:lstStyle/>
        <a:p>
          <a:endParaRPr lang="en-US">
            <a:solidFill>
              <a:schemeClr val="tx2">
                <a:lumMod val="60000"/>
                <a:lumOff val="40000"/>
              </a:schemeClr>
            </a:solidFill>
          </a:endParaRPr>
        </a:p>
      </dgm:t>
    </dgm:pt>
    <dgm:pt modelId="{D92E866A-6C56-4045-A38A-22F615C1C17F}" type="sibTrans" cxnId="{35CBCB57-5B47-4AEC-B703-F3883CF0A340}">
      <dgm:prSet/>
      <dgm:spPr/>
      <dgm:t>
        <a:bodyPr/>
        <a:lstStyle/>
        <a:p>
          <a:endParaRPr lang="en-US">
            <a:solidFill>
              <a:schemeClr val="tx2">
                <a:lumMod val="60000"/>
                <a:lumOff val="40000"/>
              </a:schemeClr>
            </a:solidFill>
          </a:endParaRPr>
        </a:p>
      </dgm:t>
    </dgm:pt>
    <dgm:pt modelId="{39DD342D-ADDA-4ED3-90D8-935218081287}" type="parTrans" cxnId="{35CBCB57-5B47-4AEC-B703-F3883CF0A340}">
      <dgm:prSet/>
      <dgm:spPr/>
      <dgm:t>
        <a:bodyPr/>
        <a:lstStyle/>
        <a:p>
          <a:endParaRPr lang="en-US">
            <a:solidFill>
              <a:schemeClr val="tx2">
                <a:lumMod val="60000"/>
                <a:lumOff val="40000"/>
              </a:schemeClr>
            </a:solidFill>
          </a:endParaRPr>
        </a:p>
      </dgm:t>
    </dgm:pt>
    <dgm:pt modelId="{F9F82B0E-0A5C-4DBF-B0D3-5A3E33EF3190}" type="sibTrans" cxnId="{1BD16633-E286-45F7-96EA-A5C9AB5E2851}">
      <dgm:prSet/>
      <dgm:spPr/>
      <dgm:t>
        <a:bodyPr/>
        <a:lstStyle/>
        <a:p>
          <a:endParaRPr lang="en-US">
            <a:solidFill>
              <a:schemeClr val="tx2">
                <a:lumMod val="60000"/>
                <a:lumOff val="40000"/>
              </a:schemeClr>
            </a:solidFill>
          </a:endParaRPr>
        </a:p>
      </dgm:t>
    </dgm:pt>
    <dgm:pt modelId="{1095B535-AC77-4361-90C1-403349DF6279}" type="parTrans" cxnId="{1BD16633-E286-45F7-96EA-A5C9AB5E2851}">
      <dgm:prSet/>
      <dgm:spPr/>
      <dgm:t>
        <a:bodyPr/>
        <a:lstStyle/>
        <a:p>
          <a:endParaRPr lang="en-US">
            <a:solidFill>
              <a:schemeClr val="tx2">
                <a:lumMod val="60000"/>
                <a:lumOff val="40000"/>
              </a:schemeClr>
            </a:solidFill>
          </a:endParaRPr>
        </a:p>
      </dgm:t>
    </dgm:pt>
    <dgm:pt modelId="{92EB3C69-227E-4475-A4E6-B322295BE98A}" type="sibTrans" cxnId="{71EAD5D3-7A45-44F0-BCD4-6A02E5CD78D0}">
      <dgm:prSet/>
      <dgm:spPr/>
      <dgm:t>
        <a:bodyPr/>
        <a:lstStyle/>
        <a:p>
          <a:endParaRPr lang="en-US">
            <a:solidFill>
              <a:schemeClr val="tx2">
                <a:lumMod val="60000"/>
                <a:lumOff val="40000"/>
              </a:schemeClr>
            </a:solidFill>
          </a:endParaRPr>
        </a:p>
      </dgm:t>
    </dgm:pt>
    <dgm:pt modelId="{4E3F9C77-B8C1-47BC-8CC5-277DD8198E3A}" type="parTrans" cxnId="{71EAD5D3-7A45-44F0-BCD4-6A02E5CD78D0}">
      <dgm:prSet/>
      <dgm:spPr/>
      <dgm:t>
        <a:bodyPr/>
        <a:lstStyle/>
        <a:p>
          <a:endParaRPr lang="en-US">
            <a:solidFill>
              <a:schemeClr val="tx2">
                <a:lumMod val="60000"/>
                <a:lumOff val="40000"/>
              </a:schemeClr>
            </a:solidFill>
          </a:endParaRPr>
        </a:p>
      </dgm:t>
    </dgm:pt>
    <dgm:pt modelId="{173B26FC-6FDA-42AE-ABC1-E1CB37D3F8DA}" type="pres">
      <dgm:prSet presAssocID="{3E459F84-4F34-4CD0-BCC4-C59769BC71FA}" presName="mainComposite" presStyleCnt="0">
        <dgm:presLayoutVars>
          <dgm:chPref val="1"/>
          <dgm:dir/>
          <dgm:animOne val="branch"/>
          <dgm:animLvl val="lvl"/>
          <dgm:resizeHandles val="exact"/>
        </dgm:presLayoutVars>
      </dgm:prSet>
      <dgm:spPr/>
    </dgm:pt>
    <dgm:pt modelId="{A59461CB-7569-420C-B7A1-FC7342ADBB6A}" type="pres">
      <dgm:prSet presAssocID="{3E459F84-4F34-4CD0-BCC4-C59769BC71FA}" presName="hierFlow" presStyleCnt="0"/>
      <dgm:spPr/>
    </dgm:pt>
    <dgm:pt modelId="{D65F0EBE-AFFC-47AF-AB8A-6961FAE84B9B}" type="pres">
      <dgm:prSet presAssocID="{3E459F84-4F34-4CD0-BCC4-C59769BC71FA}" presName="hierChild1" presStyleCnt="0">
        <dgm:presLayoutVars>
          <dgm:chPref val="1"/>
          <dgm:animOne val="branch"/>
          <dgm:animLvl val="lvl"/>
        </dgm:presLayoutVars>
      </dgm:prSet>
      <dgm:spPr/>
    </dgm:pt>
    <dgm:pt modelId="{6F6A3AA2-B461-439E-810A-7E933C023492}" type="pres">
      <dgm:prSet presAssocID="{0B15E6A9-B769-4F50-844A-91CC958E664B}" presName="Name14" presStyleCnt="0"/>
      <dgm:spPr/>
    </dgm:pt>
    <dgm:pt modelId="{C2F9EE7A-475C-4EF4-AE9F-E813F6FDDAB7}" type="pres">
      <dgm:prSet presAssocID="{0B15E6A9-B769-4F50-844A-91CC958E664B}" presName="level1Shape" presStyleLbl="node0" presStyleIdx="0" presStyleCnt="1">
        <dgm:presLayoutVars>
          <dgm:chPref val="3"/>
        </dgm:presLayoutVars>
      </dgm:prSet>
      <dgm:spPr/>
    </dgm:pt>
    <dgm:pt modelId="{331375BD-61FC-46F6-802E-D5239D4D28CB}" type="pres">
      <dgm:prSet presAssocID="{0B15E6A9-B769-4F50-844A-91CC958E664B}" presName="hierChild2" presStyleCnt="0"/>
      <dgm:spPr/>
    </dgm:pt>
    <dgm:pt modelId="{6E43D4BC-569B-4095-8A9D-A3EF51F393C8}" type="pres">
      <dgm:prSet presAssocID="{1095B535-AC77-4361-90C1-403349DF6279}" presName="Name19" presStyleLbl="parChTrans1D2" presStyleIdx="0" presStyleCnt="3"/>
      <dgm:spPr/>
    </dgm:pt>
    <dgm:pt modelId="{1F4D7C46-545A-4D3D-8427-B3B7FC98B6DC}" type="pres">
      <dgm:prSet presAssocID="{4990D59A-D12C-4C95-BB98-3EA9B7AB6162}" presName="Name21" presStyleCnt="0"/>
      <dgm:spPr/>
    </dgm:pt>
    <dgm:pt modelId="{9E98F4C1-F731-40CE-BDF9-7690BAB7BB23}" type="pres">
      <dgm:prSet presAssocID="{4990D59A-D12C-4C95-BB98-3EA9B7AB6162}" presName="level2Shape" presStyleLbl="node2" presStyleIdx="0" presStyleCnt="3"/>
      <dgm:spPr/>
    </dgm:pt>
    <dgm:pt modelId="{A2EE07AB-E2B2-4551-8210-1A1F4F8B4063}" type="pres">
      <dgm:prSet presAssocID="{4990D59A-D12C-4C95-BB98-3EA9B7AB6162}" presName="hierChild3" presStyleCnt="0"/>
      <dgm:spPr/>
    </dgm:pt>
    <dgm:pt modelId="{B55C20DF-176C-4DAB-9784-F0A4394E31F0}" type="pres">
      <dgm:prSet presAssocID="{2DBDF867-6593-4C2A-BA7A-E5FDF8CFEE68}" presName="Name19" presStyleLbl="parChTrans1D3" presStyleIdx="0" presStyleCnt="3"/>
      <dgm:spPr/>
    </dgm:pt>
    <dgm:pt modelId="{A4B8934E-BE72-4DC6-845B-C48C0382485A}" type="pres">
      <dgm:prSet presAssocID="{B6519C8A-670C-43CE-A982-1E7A7F645532}" presName="Name21" presStyleCnt="0"/>
      <dgm:spPr/>
    </dgm:pt>
    <dgm:pt modelId="{17A8A07A-CF4F-4CF8-92E3-4B3686F6731C}" type="pres">
      <dgm:prSet presAssocID="{B6519C8A-670C-43CE-A982-1E7A7F645532}" presName="level2Shape" presStyleLbl="node3" presStyleIdx="0" presStyleCnt="3"/>
      <dgm:spPr>
        <a:prstGeom prst="flowChartMultidocument">
          <a:avLst/>
        </a:prstGeom>
      </dgm:spPr>
    </dgm:pt>
    <dgm:pt modelId="{A7CD3B87-1AC8-4269-83B3-799BE0B73D64}" type="pres">
      <dgm:prSet presAssocID="{B6519C8A-670C-43CE-A982-1E7A7F645532}" presName="hierChild3" presStyleCnt="0"/>
      <dgm:spPr/>
    </dgm:pt>
    <dgm:pt modelId="{C3C8840E-FE7F-4B75-91E6-9EA5F0EB14BB}" type="pres">
      <dgm:prSet presAssocID="{39DD342D-ADDA-4ED3-90D8-935218081287}" presName="Name19" presStyleLbl="parChTrans1D2" presStyleIdx="1" presStyleCnt="3"/>
      <dgm:spPr/>
    </dgm:pt>
    <dgm:pt modelId="{AC4C7099-59BB-4F9A-B6EB-7D24932E5865}" type="pres">
      <dgm:prSet presAssocID="{F109A626-4D8C-4F60-B26D-5119D979598C}" presName="Name21" presStyleCnt="0"/>
      <dgm:spPr/>
    </dgm:pt>
    <dgm:pt modelId="{94272BFF-5044-45BA-9D04-7AAC010B9E79}" type="pres">
      <dgm:prSet presAssocID="{F109A626-4D8C-4F60-B26D-5119D979598C}" presName="level2Shape" presStyleLbl="node2" presStyleIdx="1" presStyleCnt="3"/>
      <dgm:spPr/>
    </dgm:pt>
    <dgm:pt modelId="{1B296D5A-B026-4A3A-A8EB-F4A3516D1A43}" type="pres">
      <dgm:prSet presAssocID="{F109A626-4D8C-4F60-B26D-5119D979598C}" presName="hierChild3" presStyleCnt="0"/>
      <dgm:spPr/>
    </dgm:pt>
    <dgm:pt modelId="{4EE6FEE0-A60F-4731-9127-A12A8E8729A8}" type="pres">
      <dgm:prSet presAssocID="{2F52BF5C-8824-41B0-8F45-B8BC056A6EAC}" presName="Name19" presStyleLbl="parChTrans1D3" presStyleIdx="1" presStyleCnt="3"/>
      <dgm:spPr/>
    </dgm:pt>
    <dgm:pt modelId="{B196AA1F-7A5A-48C2-8360-3CB82E879A9B}" type="pres">
      <dgm:prSet presAssocID="{996883DF-AF2F-4220-885F-CBCDA30EF650}" presName="Name21" presStyleCnt="0"/>
      <dgm:spPr/>
    </dgm:pt>
    <dgm:pt modelId="{51584AF6-DE3D-4B3E-90D0-44EDC99613D0}" type="pres">
      <dgm:prSet presAssocID="{996883DF-AF2F-4220-885F-CBCDA30EF650}" presName="level2Shape" presStyleLbl="node3" presStyleIdx="1" presStyleCnt="3"/>
      <dgm:spPr>
        <a:prstGeom prst="flowChartMultidocument">
          <a:avLst/>
        </a:prstGeom>
      </dgm:spPr>
    </dgm:pt>
    <dgm:pt modelId="{5DC94759-71E8-4B6F-88BB-2EA06D7E35E5}" type="pres">
      <dgm:prSet presAssocID="{996883DF-AF2F-4220-885F-CBCDA30EF650}" presName="hierChild3" presStyleCnt="0"/>
      <dgm:spPr/>
    </dgm:pt>
    <dgm:pt modelId="{7C5FEED6-0606-44DC-B84B-8D1B87A3000E}" type="pres">
      <dgm:prSet presAssocID="{63E3D3EE-BD04-4CD0-8C08-C1661ADD5CAA}" presName="Name19" presStyleLbl="parChTrans1D2" presStyleIdx="2" presStyleCnt="3"/>
      <dgm:spPr/>
    </dgm:pt>
    <dgm:pt modelId="{9346A101-52AA-473A-B256-91E0C9B54795}" type="pres">
      <dgm:prSet presAssocID="{4907F140-CADE-4706-862B-3800872C3755}" presName="Name21" presStyleCnt="0"/>
      <dgm:spPr/>
    </dgm:pt>
    <dgm:pt modelId="{EF164553-C661-4A72-A77D-04EFA338FD13}" type="pres">
      <dgm:prSet presAssocID="{4907F140-CADE-4706-862B-3800872C3755}" presName="level2Shape" presStyleLbl="node2" presStyleIdx="2" presStyleCnt="3"/>
      <dgm:spPr/>
    </dgm:pt>
    <dgm:pt modelId="{CBCAB461-08CB-4254-AAB9-FF815D9EDB2F}" type="pres">
      <dgm:prSet presAssocID="{4907F140-CADE-4706-862B-3800872C3755}" presName="hierChild3" presStyleCnt="0"/>
      <dgm:spPr/>
    </dgm:pt>
    <dgm:pt modelId="{3D0BCE2D-A13E-4F56-8F98-71C66D46D699}" type="pres">
      <dgm:prSet presAssocID="{0B31742B-0C60-4074-B3C4-756639DE4491}" presName="Name19" presStyleLbl="parChTrans1D3" presStyleIdx="2" presStyleCnt="3"/>
      <dgm:spPr/>
    </dgm:pt>
    <dgm:pt modelId="{C2CDC11B-72C0-42D7-B507-F02BD0C14E02}" type="pres">
      <dgm:prSet presAssocID="{372474E2-0E45-4BD3-A7F7-C59775A5064A}" presName="Name21" presStyleCnt="0"/>
      <dgm:spPr/>
    </dgm:pt>
    <dgm:pt modelId="{5F8DC824-D621-480F-9E2E-828017BB6839}" type="pres">
      <dgm:prSet presAssocID="{372474E2-0E45-4BD3-A7F7-C59775A5064A}" presName="level2Shape" presStyleLbl="node3" presStyleIdx="2" presStyleCnt="3"/>
      <dgm:spPr>
        <a:prstGeom prst="flowChartMultidocument">
          <a:avLst/>
        </a:prstGeom>
      </dgm:spPr>
    </dgm:pt>
    <dgm:pt modelId="{9859A5FB-6E77-459F-9142-DED40947423D}" type="pres">
      <dgm:prSet presAssocID="{372474E2-0E45-4BD3-A7F7-C59775A5064A}" presName="hierChild3" presStyleCnt="0"/>
      <dgm:spPr/>
    </dgm:pt>
    <dgm:pt modelId="{762A9029-E51B-4256-AF34-846956C6D0DC}" type="pres">
      <dgm:prSet presAssocID="{3E459F84-4F34-4CD0-BCC4-C59769BC71FA}" presName="bgShapesFlow" presStyleCnt="0"/>
      <dgm:spPr/>
    </dgm:pt>
  </dgm:ptLst>
  <dgm:cxnLst>
    <dgm:cxn modelId="{E3D7BA08-533A-4D71-A7EC-175ED6C4D7DA}" type="presOf" srcId="{3E459F84-4F34-4CD0-BCC4-C59769BC71FA}" destId="{173B26FC-6FDA-42AE-ABC1-E1CB37D3F8DA}" srcOrd="0" destOrd="0" presId="urn:microsoft.com/office/officeart/2005/8/layout/hierarchy6"/>
    <dgm:cxn modelId="{5D2B6009-2934-4099-9574-F3F517C2A14E}" srcId="{4990D59A-D12C-4C95-BB98-3EA9B7AB6162}" destId="{B6519C8A-670C-43CE-A982-1E7A7F645532}" srcOrd="0" destOrd="0" parTransId="{2DBDF867-6593-4C2A-BA7A-E5FDF8CFEE68}" sibTransId="{9E57CF82-2516-49A9-8882-7FDD64DBA6EE}"/>
    <dgm:cxn modelId="{99B6D712-995C-440A-B098-837274D50202}" type="presOf" srcId="{4907F140-CADE-4706-862B-3800872C3755}" destId="{EF164553-C661-4A72-A77D-04EFA338FD13}" srcOrd="0" destOrd="0" presId="urn:microsoft.com/office/officeart/2005/8/layout/hierarchy6"/>
    <dgm:cxn modelId="{12A8B727-9C35-4D31-A407-FE52CB59854A}" srcId="{4907F140-CADE-4706-862B-3800872C3755}" destId="{372474E2-0E45-4BD3-A7F7-C59775A5064A}" srcOrd="0" destOrd="0" parTransId="{0B31742B-0C60-4074-B3C4-756639DE4491}" sibTransId="{D4DE5B2E-49F4-4867-A3F6-BA39BEE620BE}"/>
    <dgm:cxn modelId="{6633EB2C-0536-4BA3-AE08-8A43648C122A}" type="presOf" srcId="{0B15E6A9-B769-4F50-844A-91CC958E664B}" destId="{C2F9EE7A-475C-4EF4-AE9F-E813F6FDDAB7}" srcOrd="0" destOrd="0" presId="urn:microsoft.com/office/officeart/2005/8/layout/hierarchy6"/>
    <dgm:cxn modelId="{C4EEF92D-D46B-48FA-BD50-84AE68FD770E}" type="presOf" srcId="{2F52BF5C-8824-41B0-8F45-B8BC056A6EAC}" destId="{4EE6FEE0-A60F-4731-9127-A12A8E8729A8}" srcOrd="0" destOrd="0" presId="urn:microsoft.com/office/officeart/2005/8/layout/hierarchy6"/>
    <dgm:cxn modelId="{1BD16633-E286-45F7-96EA-A5C9AB5E2851}" srcId="{0B15E6A9-B769-4F50-844A-91CC958E664B}" destId="{4990D59A-D12C-4C95-BB98-3EA9B7AB6162}" srcOrd="0" destOrd="0" parTransId="{1095B535-AC77-4361-90C1-403349DF6279}" sibTransId="{F9F82B0E-0A5C-4DBF-B0D3-5A3E33EF3190}"/>
    <dgm:cxn modelId="{3B99BA5F-C027-45B3-8420-052360550225}" type="presOf" srcId="{0B31742B-0C60-4074-B3C4-756639DE4491}" destId="{3D0BCE2D-A13E-4F56-8F98-71C66D46D699}" srcOrd="0" destOrd="0" presId="urn:microsoft.com/office/officeart/2005/8/layout/hierarchy6"/>
    <dgm:cxn modelId="{4A76634D-032F-455F-8609-BC368182E750}" type="presOf" srcId="{39DD342D-ADDA-4ED3-90D8-935218081287}" destId="{C3C8840E-FE7F-4B75-91E6-9EA5F0EB14BB}" srcOrd="0" destOrd="0" presId="urn:microsoft.com/office/officeart/2005/8/layout/hierarchy6"/>
    <dgm:cxn modelId="{35CBCB57-5B47-4AEC-B703-F3883CF0A340}" srcId="{0B15E6A9-B769-4F50-844A-91CC958E664B}" destId="{F109A626-4D8C-4F60-B26D-5119D979598C}" srcOrd="1" destOrd="0" parTransId="{39DD342D-ADDA-4ED3-90D8-935218081287}" sibTransId="{D92E866A-6C56-4045-A38A-22F615C1C17F}"/>
    <dgm:cxn modelId="{022CEE7F-2ACA-49CA-BF46-A6056096B70F}" type="presOf" srcId="{63E3D3EE-BD04-4CD0-8C08-C1661ADD5CAA}" destId="{7C5FEED6-0606-44DC-B84B-8D1B87A3000E}" srcOrd="0" destOrd="0" presId="urn:microsoft.com/office/officeart/2005/8/layout/hierarchy6"/>
    <dgm:cxn modelId="{3A4DA58C-33FB-4A40-8E8E-4B28CD5A0572}" type="presOf" srcId="{372474E2-0E45-4BD3-A7F7-C59775A5064A}" destId="{5F8DC824-D621-480F-9E2E-828017BB6839}" srcOrd="0" destOrd="0" presId="urn:microsoft.com/office/officeart/2005/8/layout/hierarchy6"/>
    <dgm:cxn modelId="{E0425BBF-BEE7-4B26-9A6A-081B955DF35B}" type="presOf" srcId="{1095B535-AC77-4361-90C1-403349DF6279}" destId="{6E43D4BC-569B-4095-8A9D-A3EF51F393C8}" srcOrd="0" destOrd="0" presId="urn:microsoft.com/office/officeart/2005/8/layout/hierarchy6"/>
    <dgm:cxn modelId="{A98189C7-0258-4E18-B171-9EAFD3FB4D6B}" type="presOf" srcId="{996883DF-AF2F-4220-885F-CBCDA30EF650}" destId="{51584AF6-DE3D-4B3E-90D0-44EDC99613D0}" srcOrd="0" destOrd="0" presId="urn:microsoft.com/office/officeart/2005/8/layout/hierarchy6"/>
    <dgm:cxn modelId="{212991CC-09A4-4750-A518-384AC091E375}" type="presOf" srcId="{B6519C8A-670C-43CE-A982-1E7A7F645532}" destId="{17A8A07A-CF4F-4CF8-92E3-4B3686F6731C}" srcOrd="0" destOrd="0" presId="urn:microsoft.com/office/officeart/2005/8/layout/hierarchy6"/>
    <dgm:cxn modelId="{71EAD5D3-7A45-44F0-BCD4-6A02E5CD78D0}" srcId="{3E459F84-4F34-4CD0-BCC4-C59769BC71FA}" destId="{0B15E6A9-B769-4F50-844A-91CC958E664B}" srcOrd="0" destOrd="0" parTransId="{4E3F9C77-B8C1-47BC-8CC5-277DD8198E3A}" sibTransId="{92EB3C69-227E-4475-A4E6-B322295BE98A}"/>
    <dgm:cxn modelId="{73F329D6-2218-4714-A26C-19D66D80ED53}" srcId="{0B15E6A9-B769-4F50-844A-91CC958E664B}" destId="{4907F140-CADE-4706-862B-3800872C3755}" srcOrd="2" destOrd="0" parTransId="{63E3D3EE-BD04-4CD0-8C08-C1661ADD5CAA}" sibTransId="{B240A6F8-A982-4BDE-AF8B-D26E675E2D69}"/>
    <dgm:cxn modelId="{CFD15AD6-EFDB-4FA2-B1D8-72C9AB593031}" srcId="{F109A626-4D8C-4F60-B26D-5119D979598C}" destId="{996883DF-AF2F-4220-885F-CBCDA30EF650}" srcOrd="0" destOrd="0" parTransId="{2F52BF5C-8824-41B0-8F45-B8BC056A6EAC}" sibTransId="{58375E02-A4AB-4DE4-A43C-58AC8C4BE07F}"/>
    <dgm:cxn modelId="{94F1C5ED-5A61-468B-8048-44076A9933C9}" type="presOf" srcId="{2DBDF867-6593-4C2A-BA7A-E5FDF8CFEE68}" destId="{B55C20DF-176C-4DAB-9784-F0A4394E31F0}" srcOrd="0" destOrd="0" presId="urn:microsoft.com/office/officeart/2005/8/layout/hierarchy6"/>
    <dgm:cxn modelId="{387763F1-1AAD-4AEA-B60E-80CF826687D5}" type="presOf" srcId="{F109A626-4D8C-4F60-B26D-5119D979598C}" destId="{94272BFF-5044-45BA-9D04-7AAC010B9E79}" srcOrd="0" destOrd="0" presId="urn:microsoft.com/office/officeart/2005/8/layout/hierarchy6"/>
    <dgm:cxn modelId="{93AED8F1-CA73-4814-B579-8705715F00EA}" type="presOf" srcId="{4990D59A-D12C-4C95-BB98-3EA9B7AB6162}" destId="{9E98F4C1-F731-40CE-BDF9-7690BAB7BB23}" srcOrd="0" destOrd="0" presId="urn:microsoft.com/office/officeart/2005/8/layout/hierarchy6"/>
    <dgm:cxn modelId="{394FD0F4-E543-4EC5-BD1B-0C4461C5507A}" type="presParOf" srcId="{173B26FC-6FDA-42AE-ABC1-E1CB37D3F8DA}" destId="{A59461CB-7569-420C-B7A1-FC7342ADBB6A}" srcOrd="0" destOrd="0" presId="urn:microsoft.com/office/officeart/2005/8/layout/hierarchy6"/>
    <dgm:cxn modelId="{0EC6775A-E6D3-4869-8F61-9D8419083D59}" type="presParOf" srcId="{A59461CB-7569-420C-B7A1-FC7342ADBB6A}" destId="{D65F0EBE-AFFC-47AF-AB8A-6961FAE84B9B}" srcOrd="0" destOrd="0" presId="urn:microsoft.com/office/officeart/2005/8/layout/hierarchy6"/>
    <dgm:cxn modelId="{312E9E87-5531-4D22-8A41-199C07090477}" type="presParOf" srcId="{D65F0EBE-AFFC-47AF-AB8A-6961FAE84B9B}" destId="{6F6A3AA2-B461-439E-810A-7E933C023492}" srcOrd="0" destOrd="0" presId="urn:microsoft.com/office/officeart/2005/8/layout/hierarchy6"/>
    <dgm:cxn modelId="{A37A0C48-083A-45FB-AA93-5F6E774DBF98}" type="presParOf" srcId="{6F6A3AA2-B461-439E-810A-7E933C023492}" destId="{C2F9EE7A-475C-4EF4-AE9F-E813F6FDDAB7}" srcOrd="0" destOrd="0" presId="urn:microsoft.com/office/officeart/2005/8/layout/hierarchy6"/>
    <dgm:cxn modelId="{50C94027-07A8-4DD3-AE70-E28FAD7428ED}" type="presParOf" srcId="{6F6A3AA2-B461-439E-810A-7E933C023492}" destId="{331375BD-61FC-46F6-802E-D5239D4D28CB}" srcOrd="1" destOrd="0" presId="urn:microsoft.com/office/officeart/2005/8/layout/hierarchy6"/>
    <dgm:cxn modelId="{52B92269-BD79-452E-ADB6-91B2E340EA7D}" type="presParOf" srcId="{331375BD-61FC-46F6-802E-D5239D4D28CB}" destId="{6E43D4BC-569B-4095-8A9D-A3EF51F393C8}" srcOrd="0" destOrd="0" presId="urn:microsoft.com/office/officeart/2005/8/layout/hierarchy6"/>
    <dgm:cxn modelId="{A35A5D63-A2A6-499D-B223-E163990B7135}" type="presParOf" srcId="{331375BD-61FC-46F6-802E-D5239D4D28CB}" destId="{1F4D7C46-545A-4D3D-8427-B3B7FC98B6DC}" srcOrd="1" destOrd="0" presId="urn:microsoft.com/office/officeart/2005/8/layout/hierarchy6"/>
    <dgm:cxn modelId="{00F5CEE5-49D9-4EB3-A0EC-DD0098F9A967}" type="presParOf" srcId="{1F4D7C46-545A-4D3D-8427-B3B7FC98B6DC}" destId="{9E98F4C1-F731-40CE-BDF9-7690BAB7BB23}" srcOrd="0" destOrd="0" presId="urn:microsoft.com/office/officeart/2005/8/layout/hierarchy6"/>
    <dgm:cxn modelId="{D493CBC8-8ADB-4F7A-B89E-2339ABF08813}" type="presParOf" srcId="{1F4D7C46-545A-4D3D-8427-B3B7FC98B6DC}" destId="{A2EE07AB-E2B2-4551-8210-1A1F4F8B4063}" srcOrd="1" destOrd="0" presId="urn:microsoft.com/office/officeart/2005/8/layout/hierarchy6"/>
    <dgm:cxn modelId="{BA12981F-E678-4AA2-929D-98D2228E55D3}" type="presParOf" srcId="{A2EE07AB-E2B2-4551-8210-1A1F4F8B4063}" destId="{B55C20DF-176C-4DAB-9784-F0A4394E31F0}" srcOrd="0" destOrd="0" presId="urn:microsoft.com/office/officeart/2005/8/layout/hierarchy6"/>
    <dgm:cxn modelId="{C5225CB2-A852-471D-94E6-34C4E3D51A1A}" type="presParOf" srcId="{A2EE07AB-E2B2-4551-8210-1A1F4F8B4063}" destId="{A4B8934E-BE72-4DC6-845B-C48C0382485A}" srcOrd="1" destOrd="0" presId="urn:microsoft.com/office/officeart/2005/8/layout/hierarchy6"/>
    <dgm:cxn modelId="{D5D73D4D-A4C6-4023-948F-7C508C1F50E5}" type="presParOf" srcId="{A4B8934E-BE72-4DC6-845B-C48C0382485A}" destId="{17A8A07A-CF4F-4CF8-92E3-4B3686F6731C}" srcOrd="0" destOrd="0" presId="urn:microsoft.com/office/officeart/2005/8/layout/hierarchy6"/>
    <dgm:cxn modelId="{DE102129-A816-46E5-B447-6945302A8F38}" type="presParOf" srcId="{A4B8934E-BE72-4DC6-845B-C48C0382485A}" destId="{A7CD3B87-1AC8-4269-83B3-799BE0B73D64}" srcOrd="1" destOrd="0" presId="urn:microsoft.com/office/officeart/2005/8/layout/hierarchy6"/>
    <dgm:cxn modelId="{E8D326AD-A8BA-49BD-A4DD-EA6EF6BA97FC}" type="presParOf" srcId="{331375BD-61FC-46F6-802E-D5239D4D28CB}" destId="{C3C8840E-FE7F-4B75-91E6-9EA5F0EB14BB}" srcOrd="2" destOrd="0" presId="urn:microsoft.com/office/officeart/2005/8/layout/hierarchy6"/>
    <dgm:cxn modelId="{5F1940D1-7426-410E-BDF6-8DC126A84E96}" type="presParOf" srcId="{331375BD-61FC-46F6-802E-D5239D4D28CB}" destId="{AC4C7099-59BB-4F9A-B6EB-7D24932E5865}" srcOrd="3" destOrd="0" presId="urn:microsoft.com/office/officeart/2005/8/layout/hierarchy6"/>
    <dgm:cxn modelId="{FD932462-2311-4118-8563-B3E4E6AFAD7D}" type="presParOf" srcId="{AC4C7099-59BB-4F9A-B6EB-7D24932E5865}" destId="{94272BFF-5044-45BA-9D04-7AAC010B9E79}" srcOrd="0" destOrd="0" presId="urn:microsoft.com/office/officeart/2005/8/layout/hierarchy6"/>
    <dgm:cxn modelId="{16E2DB52-D91E-4861-8923-9CCB0063D9FD}" type="presParOf" srcId="{AC4C7099-59BB-4F9A-B6EB-7D24932E5865}" destId="{1B296D5A-B026-4A3A-A8EB-F4A3516D1A43}" srcOrd="1" destOrd="0" presId="urn:microsoft.com/office/officeart/2005/8/layout/hierarchy6"/>
    <dgm:cxn modelId="{F3996571-0365-44A6-9609-5DCA0E081095}" type="presParOf" srcId="{1B296D5A-B026-4A3A-A8EB-F4A3516D1A43}" destId="{4EE6FEE0-A60F-4731-9127-A12A8E8729A8}" srcOrd="0" destOrd="0" presId="urn:microsoft.com/office/officeart/2005/8/layout/hierarchy6"/>
    <dgm:cxn modelId="{91AA284C-D521-4834-AA99-B26B02AA31AD}" type="presParOf" srcId="{1B296D5A-B026-4A3A-A8EB-F4A3516D1A43}" destId="{B196AA1F-7A5A-48C2-8360-3CB82E879A9B}" srcOrd="1" destOrd="0" presId="urn:microsoft.com/office/officeart/2005/8/layout/hierarchy6"/>
    <dgm:cxn modelId="{E203FC9E-BEC7-45D4-9CAA-642BF6D33669}" type="presParOf" srcId="{B196AA1F-7A5A-48C2-8360-3CB82E879A9B}" destId="{51584AF6-DE3D-4B3E-90D0-44EDC99613D0}" srcOrd="0" destOrd="0" presId="urn:microsoft.com/office/officeart/2005/8/layout/hierarchy6"/>
    <dgm:cxn modelId="{4F121C2B-29AD-4B68-804F-C154075E5C29}" type="presParOf" srcId="{B196AA1F-7A5A-48C2-8360-3CB82E879A9B}" destId="{5DC94759-71E8-4B6F-88BB-2EA06D7E35E5}" srcOrd="1" destOrd="0" presId="urn:microsoft.com/office/officeart/2005/8/layout/hierarchy6"/>
    <dgm:cxn modelId="{963C204C-20C9-4774-82D0-298B509E7F03}" type="presParOf" srcId="{331375BD-61FC-46F6-802E-D5239D4D28CB}" destId="{7C5FEED6-0606-44DC-B84B-8D1B87A3000E}" srcOrd="4" destOrd="0" presId="urn:microsoft.com/office/officeart/2005/8/layout/hierarchy6"/>
    <dgm:cxn modelId="{3F5D628C-4495-4159-87D2-08F2BCA3E37E}" type="presParOf" srcId="{331375BD-61FC-46F6-802E-D5239D4D28CB}" destId="{9346A101-52AA-473A-B256-91E0C9B54795}" srcOrd="5" destOrd="0" presId="urn:microsoft.com/office/officeart/2005/8/layout/hierarchy6"/>
    <dgm:cxn modelId="{9F348EEE-44FF-438B-9713-EAB042F8CBB5}" type="presParOf" srcId="{9346A101-52AA-473A-B256-91E0C9B54795}" destId="{EF164553-C661-4A72-A77D-04EFA338FD13}" srcOrd="0" destOrd="0" presId="urn:microsoft.com/office/officeart/2005/8/layout/hierarchy6"/>
    <dgm:cxn modelId="{83E4E57F-63CA-42DC-AD0E-32161A16B825}" type="presParOf" srcId="{9346A101-52AA-473A-B256-91E0C9B54795}" destId="{CBCAB461-08CB-4254-AAB9-FF815D9EDB2F}" srcOrd="1" destOrd="0" presId="urn:microsoft.com/office/officeart/2005/8/layout/hierarchy6"/>
    <dgm:cxn modelId="{7ECD5685-2DFD-4329-B96C-13754716141A}" type="presParOf" srcId="{CBCAB461-08CB-4254-AAB9-FF815D9EDB2F}" destId="{3D0BCE2D-A13E-4F56-8F98-71C66D46D699}" srcOrd="0" destOrd="0" presId="urn:microsoft.com/office/officeart/2005/8/layout/hierarchy6"/>
    <dgm:cxn modelId="{29B9E7D2-A429-4AF8-A48C-33825B655E04}" type="presParOf" srcId="{CBCAB461-08CB-4254-AAB9-FF815D9EDB2F}" destId="{C2CDC11B-72C0-42D7-B507-F02BD0C14E02}" srcOrd="1" destOrd="0" presId="urn:microsoft.com/office/officeart/2005/8/layout/hierarchy6"/>
    <dgm:cxn modelId="{1484F8EE-519E-4D65-BEEF-2DE06FD4F63B}" type="presParOf" srcId="{C2CDC11B-72C0-42D7-B507-F02BD0C14E02}" destId="{5F8DC824-D621-480F-9E2E-828017BB6839}" srcOrd="0" destOrd="0" presId="urn:microsoft.com/office/officeart/2005/8/layout/hierarchy6"/>
    <dgm:cxn modelId="{341762BF-98F4-49AD-A869-BA9C9FBF2367}" type="presParOf" srcId="{C2CDC11B-72C0-42D7-B507-F02BD0C14E02}" destId="{9859A5FB-6E77-459F-9142-DED40947423D}" srcOrd="1" destOrd="0" presId="urn:microsoft.com/office/officeart/2005/8/layout/hierarchy6"/>
    <dgm:cxn modelId="{31B2EE52-3066-4058-BAAC-CCD3C03A539F}" type="presParOf" srcId="{173B26FC-6FDA-42AE-ABC1-E1CB37D3F8DA}" destId="{762A9029-E51B-4256-AF34-846956C6D0DC}"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459F84-4F34-4CD0-BCC4-C59769BC71FA}"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C5707780-316D-4E37-A88D-974505525FCD}">
      <dgm:prSet phldrT="[Text]"/>
      <dgm:spPr/>
      <dgm:t>
        <a:bodyPr/>
        <a:lstStyle/>
        <a:p>
          <a:r>
            <a:rPr lang="en-US" dirty="0">
              <a:solidFill>
                <a:schemeClr val="tx2">
                  <a:lumMod val="60000"/>
                  <a:lumOff val="40000"/>
                </a:schemeClr>
              </a:solidFill>
            </a:rPr>
            <a:t>Study Group z …</a:t>
          </a:r>
        </a:p>
      </dgm:t>
    </dgm:pt>
    <dgm:pt modelId="{6A84429E-4F0C-4685-9434-1229B69C9F84}">
      <dgm:prSet/>
      <dgm:spPr/>
      <dgm:t>
        <a:bodyPr/>
        <a:lstStyle/>
        <a:p>
          <a:r>
            <a:rPr lang="en-US" dirty="0">
              <a:solidFill>
                <a:schemeClr val="tx2">
                  <a:lumMod val="60000"/>
                  <a:lumOff val="40000"/>
                </a:schemeClr>
              </a:solidFill>
            </a:rPr>
            <a:t>Working Parties …</a:t>
          </a:r>
        </a:p>
      </dgm:t>
    </dgm:pt>
    <dgm:pt modelId="{87399A92-CBF1-41F8-A098-72D1747F1E12}">
      <dgm:prSet/>
      <dgm:spPr/>
      <dgm:t>
        <a:bodyPr/>
        <a:lstStyle/>
        <a:p>
          <a:r>
            <a:rPr lang="en-US" dirty="0">
              <a:solidFill>
                <a:schemeClr val="tx2">
                  <a:lumMod val="60000"/>
                  <a:lumOff val="40000"/>
                </a:schemeClr>
              </a:solidFill>
            </a:rPr>
            <a:t>Question 1/y</a:t>
          </a:r>
        </a:p>
      </dgm:t>
    </dgm:pt>
    <dgm:pt modelId="{9D8D0EED-5C28-4232-B16B-7E382906F997}">
      <dgm:prSet/>
      <dgm:spPr/>
      <dgm:t>
        <a:bodyPr/>
        <a:lstStyle/>
        <a:p>
          <a:r>
            <a:rPr lang="en-US" dirty="0">
              <a:solidFill>
                <a:schemeClr val="tx2">
                  <a:lumMod val="60000"/>
                  <a:lumOff val="40000"/>
                </a:schemeClr>
              </a:solidFill>
            </a:rPr>
            <a:t>Working Party 1/y</a:t>
          </a:r>
        </a:p>
      </dgm:t>
    </dgm:pt>
    <dgm:pt modelId="{4D9AF106-75F1-48D8-90A9-A8081FD37040}" type="sibTrans" cxnId="{6AFD65B3-C0BD-415B-AAD3-52CE4AEDA496}">
      <dgm:prSet/>
      <dgm:spPr/>
      <dgm:t>
        <a:bodyPr/>
        <a:lstStyle/>
        <a:p>
          <a:endParaRPr lang="en-US">
            <a:solidFill>
              <a:schemeClr val="tx2">
                <a:lumMod val="60000"/>
                <a:lumOff val="40000"/>
              </a:schemeClr>
            </a:solidFill>
          </a:endParaRPr>
        </a:p>
      </dgm:t>
    </dgm:pt>
    <dgm:pt modelId="{64AE9982-2876-4D8B-895E-B0C2C91DFF0C}" type="parTrans" cxnId="{6AFD65B3-C0BD-415B-AAD3-52CE4AEDA496}">
      <dgm:prSet/>
      <dgm:spPr/>
      <dgm:t>
        <a:bodyPr/>
        <a:lstStyle/>
        <a:p>
          <a:endParaRPr lang="en-US">
            <a:solidFill>
              <a:schemeClr val="tx2">
                <a:lumMod val="60000"/>
                <a:lumOff val="40000"/>
              </a:schemeClr>
            </a:solidFill>
          </a:endParaRPr>
        </a:p>
      </dgm:t>
    </dgm:pt>
    <dgm:pt modelId="{B315C161-A86C-4144-A5CA-2B0B5300EACE}">
      <dgm:prSet phldrT="[Text]"/>
      <dgm:spPr/>
      <dgm:t>
        <a:bodyPr/>
        <a:lstStyle/>
        <a:p>
          <a:r>
            <a:rPr lang="en-US" dirty="0">
              <a:solidFill>
                <a:schemeClr val="tx2">
                  <a:lumMod val="60000"/>
                  <a:lumOff val="40000"/>
                </a:schemeClr>
              </a:solidFill>
            </a:rPr>
            <a:t>Study Group y</a:t>
          </a:r>
        </a:p>
      </dgm:t>
    </dgm:pt>
    <dgm:pt modelId="{99D7EB47-AE4A-4B0D-9CC3-A8E37D8F69E1}" type="sibTrans" cxnId="{828B2AD8-FE2A-4862-82CF-F0249C578F35}">
      <dgm:prSet/>
      <dgm:spPr/>
      <dgm:t>
        <a:bodyPr/>
        <a:lstStyle/>
        <a:p>
          <a:endParaRPr lang="en-US">
            <a:solidFill>
              <a:schemeClr val="tx2">
                <a:lumMod val="60000"/>
                <a:lumOff val="40000"/>
              </a:schemeClr>
            </a:solidFill>
          </a:endParaRPr>
        </a:p>
      </dgm:t>
    </dgm:pt>
    <dgm:pt modelId="{FC600E30-459F-41E1-9483-63541F077E2D}" type="parTrans" cxnId="{828B2AD8-FE2A-4862-82CF-F0249C578F35}">
      <dgm:prSet/>
      <dgm:spPr/>
      <dgm:t>
        <a:bodyPr/>
        <a:lstStyle/>
        <a:p>
          <a:endParaRPr lang="en-US">
            <a:solidFill>
              <a:schemeClr val="tx2">
                <a:lumMod val="60000"/>
                <a:lumOff val="40000"/>
              </a:schemeClr>
            </a:solidFill>
          </a:endParaRPr>
        </a:p>
      </dgm:t>
    </dgm:pt>
    <dgm:pt modelId="{9DFBF989-5382-4338-A08A-7AF560AA4368}" type="sibTrans" cxnId="{36C63E92-29AD-4004-A181-FDD9120C884C}">
      <dgm:prSet/>
      <dgm:spPr/>
      <dgm:t>
        <a:bodyPr/>
        <a:lstStyle/>
        <a:p>
          <a:endParaRPr lang="en-US">
            <a:solidFill>
              <a:schemeClr val="tx2">
                <a:lumMod val="60000"/>
                <a:lumOff val="40000"/>
              </a:schemeClr>
            </a:solidFill>
          </a:endParaRPr>
        </a:p>
      </dgm:t>
    </dgm:pt>
    <dgm:pt modelId="{DED9865A-3D11-434F-B7FB-8865DB022362}" type="parTrans" cxnId="{36C63E92-29AD-4004-A181-FDD9120C884C}">
      <dgm:prSet/>
      <dgm:spPr/>
      <dgm:t>
        <a:bodyPr/>
        <a:lstStyle/>
        <a:p>
          <a:endParaRPr lang="en-US">
            <a:solidFill>
              <a:schemeClr val="tx2">
                <a:lumMod val="60000"/>
                <a:lumOff val="40000"/>
              </a:schemeClr>
            </a:solidFill>
          </a:endParaRPr>
        </a:p>
      </dgm:t>
    </dgm:pt>
    <dgm:pt modelId="{372474E2-0E45-4BD3-A7F7-C59775A5064A}">
      <dgm:prSet/>
      <dgm:spPr/>
      <dgm:t>
        <a:bodyPr/>
        <a:lstStyle/>
        <a:p>
          <a:r>
            <a:rPr lang="en-US" dirty="0">
              <a:solidFill>
                <a:schemeClr val="tx2">
                  <a:lumMod val="60000"/>
                  <a:lumOff val="40000"/>
                </a:schemeClr>
              </a:solidFill>
            </a:rPr>
            <a:t>Question 10/x</a:t>
          </a:r>
        </a:p>
      </dgm:t>
    </dgm:pt>
    <dgm:pt modelId="{4907F140-CADE-4706-862B-3800872C3755}">
      <dgm:prSet/>
      <dgm:spPr/>
      <dgm:t>
        <a:bodyPr/>
        <a:lstStyle/>
        <a:p>
          <a:r>
            <a:rPr lang="en-US" dirty="0">
              <a:solidFill>
                <a:schemeClr val="tx2">
                  <a:lumMod val="60000"/>
                  <a:lumOff val="40000"/>
                </a:schemeClr>
              </a:solidFill>
            </a:rPr>
            <a:t>Working Party 3/x</a:t>
          </a:r>
        </a:p>
      </dgm:t>
    </dgm:pt>
    <dgm:pt modelId="{D4DE5B2E-49F4-4867-A3F6-BA39BEE620BE}" type="sibTrans" cxnId="{12A8B727-9C35-4D31-A407-FE52CB59854A}">
      <dgm:prSet/>
      <dgm:spPr/>
      <dgm:t>
        <a:bodyPr/>
        <a:lstStyle/>
        <a:p>
          <a:endParaRPr lang="en-US">
            <a:solidFill>
              <a:schemeClr val="tx2">
                <a:lumMod val="60000"/>
                <a:lumOff val="40000"/>
              </a:schemeClr>
            </a:solidFill>
          </a:endParaRPr>
        </a:p>
      </dgm:t>
    </dgm:pt>
    <dgm:pt modelId="{0B31742B-0C60-4074-B3C4-756639DE4491}" type="parTrans" cxnId="{12A8B727-9C35-4D31-A407-FE52CB59854A}">
      <dgm:prSet/>
      <dgm:spPr/>
      <dgm:t>
        <a:bodyPr/>
        <a:lstStyle/>
        <a:p>
          <a:endParaRPr lang="en-US">
            <a:solidFill>
              <a:schemeClr val="tx2">
                <a:lumMod val="60000"/>
                <a:lumOff val="40000"/>
              </a:schemeClr>
            </a:solidFill>
          </a:endParaRPr>
        </a:p>
      </dgm:t>
    </dgm:pt>
    <dgm:pt modelId="{996883DF-AF2F-4220-885F-CBCDA30EF650}">
      <dgm:prSet/>
      <dgm:spPr/>
      <dgm:t>
        <a:bodyPr/>
        <a:lstStyle/>
        <a:p>
          <a:r>
            <a:rPr lang="en-US" dirty="0">
              <a:solidFill>
                <a:schemeClr val="tx2">
                  <a:lumMod val="60000"/>
                  <a:lumOff val="40000"/>
                </a:schemeClr>
              </a:solidFill>
            </a:rPr>
            <a:t>Question 5/x</a:t>
          </a:r>
        </a:p>
      </dgm:t>
    </dgm:pt>
    <dgm:pt modelId="{F109A626-4D8C-4F60-B26D-5119D979598C}">
      <dgm:prSet/>
      <dgm:spPr/>
      <dgm:t>
        <a:bodyPr/>
        <a:lstStyle/>
        <a:p>
          <a:r>
            <a:rPr lang="en-US" dirty="0">
              <a:solidFill>
                <a:schemeClr val="tx2">
                  <a:lumMod val="60000"/>
                  <a:lumOff val="40000"/>
                </a:schemeClr>
              </a:solidFill>
            </a:rPr>
            <a:t>Working Party 2/x</a:t>
          </a:r>
        </a:p>
      </dgm:t>
    </dgm:pt>
    <dgm:pt modelId="{58375E02-A4AB-4DE4-A43C-58AC8C4BE07F}" type="sibTrans" cxnId="{CFD15AD6-EFDB-4FA2-B1D8-72C9AB593031}">
      <dgm:prSet/>
      <dgm:spPr/>
      <dgm:t>
        <a:bodyPr/>
        <a:lstStyle/>
        <a:p>
          <a:endParaRPr lang="en-US">
            <a:solidFill>
              <a:schemeClr val="tx2">
                <a:lumMod val="60000"/>
                <a:lumOff val="40000"/>
              </a:schemeClr>
            </a:solidFill>
          </a:endParaRPr>
        </a:p>
      </dgm:t>
    </dgm:pt>
    <dgm:pt modelId="{2F52BF5C-8824-41B0-8F45-B8BC056A6EAC}" type="parTrans" cxnId="{CFD15AD6-EFDB-4FA2-B1D8-72C9AB593031}">
      <dgm:prSet/>
      <dgm:spPr/>
      <dgm:t>
        <a:bodyPr/>
        <a:lstStyle/>
        <a:p>
          <a:endParaRPr lang="en-US">
            <a:solidFill>
              <a:schemeClr val="tx2">
                <a:lumMod val="60000"/>
                <a:lumOff val="40000"/>
              </a:schemeClr>
            </a:solidFill>
          </a:endParaRPr>
        </a:p>
      </dgm:t>
    </dgm:pt>
    <dgm:pt modelId="{B6519C8A-670C-43CE-A982-1E7A7F645532}">
      <dgm:prSet/>
      <dgm:spPr/>
      <dgm:t>
        <a:bodyPr/>
        <a:lstStyle/>
        <a:p>
          <a:r>
            <a:rPr lang="en-US" dirty="0">
              <a:solidFill>
                <a:schemeClr val="tx2">
                  <a:lumMod val="60000"/>
                  <a:lumOff val="40000"/>
                </a:schemeClr>
              </a:solidFill>
            </a:rPr>
            <a:t>Question 1/x</a:t>
          </a:r>
        </a:p>
      </dgm:t>
    </dgm:pt>
    <dgm:pt modelId="{4990D59A-D12C-4C95-BB98-3EA9B7AB6162}">
      <dgm:prSet/>
      <dgm:spPr/>
      <dgm:t>
        <a:bodyPr/>
        <a:lstStyle/>
        <a:p>
          <a:r>
            <a:rPr lang="en-US" dirty="0">
              <a:solidFill>
                <a:schemeClr val="tx2">
                  <a:lumMod val="60000"/>
                  <a:lumOff val="40000"/>
                </a:schemeClr>
              </a:solidFill>
            </a:rPr>
            <a:t>Working Party 1/x</a:t>
          </a:r>
        </a:p>
      </dgm:t>
    </dgm:pt>
    <dgm:pt modelId="{9E57CF82-2516-49A9-8882-7FDD64DBA6EE}" type="sibTrans" cxnId="{5D2B6009-2934-4099-9574-F3F517C2A14E}">
      <dgm:prSet/>
      <dgm:spPr/>
      <dgm:t>
        <a:bodyPr/>
        <a:lstStyle/>
        <a:p>
          <a:endParaRPr lang="en-US">
            <a:solidFill>
              <a:schemeClr val="tx2">
                <a:lumMod val="60000"/>
                <a:lumOff val="40000"/>
              </a:schemeClr>
            </a:solidFill>
          </a:endParaRPr>
        </a:p>
      </dgm:t>
    </dgm:pt>
    <dgm:pt modelId="{2DBDF867-6593-4C2A-BA7A-E5FDF8CFEE68}" type="parTrans" cxnId="{5D2B6009-2934-4099-9574-F3F517C2A14E}">
      <dgm:prSet/>
      <dgm:spPr/>
      <dgm:t>
        <a:bodyPr/>
        <a:lstStyle/>
        <a:p>
          <a:endParaRPr lang="en-US">
            <a:solidFill>
              <a:schemeClr val="tx2">
                <a:lumMod val="60000"/>
                <a:lumOff val="40000"/>
              </a:schemeClr>
            </a:solidFill>
          </a:endParaRPr>
        </a:p>
      </dgm:t>
    </dgm:pt>
    <dgm:pt modelId="{0B15E6A9-B769-4F50-844A-91CC958E664B}">
      <dgm:prSet phldrT="[Text]"/>
      <dgm:spPr/>
      <dgm:t>
        <a:bodyPr/>
        <a:lstStyle/>
        <a:p>
          <a:r>
            <a:rPr lang="en-US" dirty="0">
              <a:solidFill>
                <a:schemeClr val="tx2">
                  <a:lumMod val="60000"/>
                  <a:lumOff val="40000"/>
                </a:schemeClr>
              </a:solidFill>
            </a:rPr>
            <a:t>Study Group x</a:t>
          </a:r>
        </a:p>
      </dgm:t>
    </dgm:pt>
    <dgm:pt modelId="{B240A6F8-A982-4BDE-AF8B-D26E675E2D69}" type="sibTrans" cxnId="{73F329D6-2218-4714-A26C-19D66D80ED53}">
      <dgm:prSet/>
      <dgm:spPr/>
      <dgm:t>
        <a:bodyPr/>
        <a:lstStyle/>
        <a:p>
          <a:endParaRPr lang="en-US">
            <a:solidFill>
              <a:schemeClr val="tx2">
                <a:lumMod val="60000"/>
                <a:lumOff val="40000"/>
              </a:schemeClr>
            </a:solidFill>
          </a:endParaRPr>
        </a:p>
      </dgm:t>
    </dgm:pt>
    <dgm:pt modelId="{63E3D3EE-BD04-4CD0-8C08-C1661ADD5CAA}" type="parTrans" cxnId="{73F329D6-2218-4714-A26C-19D66D80ED53}">
      <dgm:prSet/>
      <dgm:spPr/>
      <dgm:t>
        <a:bodyPr/>
        <a:lstStyle/>
        <a:p>
          <a:endParaRPr lang="en-US">
            <a:solidFill>
              <a:schemeClr val="tx2">
                <a:lumMod val="60000"/>
                <a:lumOff val="40000"/>
              </a:schemeClr>
            </a:solidFill>
          </a:endParaRPr>
        </a:p>
      </dgm:t>
    </dgm:pt>
    <dgm:pt modelId="{D92E866A-6C56-4045-A38A-22F615C1C17F}" type="sibTrans" cxnId="{35CBCB57-5B47-4AEC-B703-F3883CF0A340}">
      <dgm:prSet/>
      <dgm:spPr/>
      <dgm:t>
        <a:bodyPr/>
        <a:lstStyle/>
        <a:p>
          <a:endParaRPr lang="en-US">
            <a:solidFill>
              <a:schemeClr val="tx2">
                <a:lumMod val="60000"/>
                <a:lumOff val="40000"/>
              </a:schemeClr>
            </a:solidFill>
          </a:endParaRPr>
        </a:p>
      </dgm:t>
    </dgm:pt>
    <dgm:pt modelId="{39DD342D-ADDA-4ED3-90D8-935218081287}" type="parTrans" cxnId="{35CBCB57-5B47-4AEC-B703-F3883CF0A340}">
      <dgm:prSet/>
      <dgm:spPr/>
      <dgm:t>
        <a:bodyPr/>
        <a:lstStyle/>
        <a:p>
          <a:endParaRPr lang="en-US">
            <a:solidFill>
              <a:schemeClr val="tx2">
                <a:lumMod val="60000"/>
                <a:lumOff val="40000"/>
              </a:schemeClr>
            </a:solidFill>
          </a:endParaRPr>
        </a:p>
      </dgm:t>
    </dgm:pt>
    <dgm:pt modelId="{F9F82B0E-0A5C-4DBF-B0D3-5A3E33EF3190}" type="sibTrans" cxnId="{1BD16633-E286-45F7-96EA-A5C9AB5E2851}">
      <dgm:prSet/>
      <dgm:spPr/>
      <dgm:t>
        <a:bodyPr/>
        <a:lstStyle/>
        <a:p>
          <a:endParaRPr lang="en-US">
            <a:solidFill>
              <a:schemeClr val="tx2">
                <a:lumMod val="60000"/>
                <a:lumOff val="40000"/>
              </a:schemeClr>
            </a:solidFill>
          </a:endParaRPr>
        </a:p>
      </dgm:t>
    </dgm:pt>
    <dgm:pt modelId="{1095B535-AC77-4361-90C1-403349DF6279}" type="parTrans" cxnId="{1BD16633-E286-45F7-96EA-A5C9AB5E2851}">
      <dgm:prSet/>
      <dgm:spPr/>
      <dgm:t>
        <a:bodyPr/>
        <a:lstStyle/>
        <a:p>
          <a:endParaRPr lang="en-US">
            <a:solidFill>
              <a:schemeClr val="tx2">
                <a:lumMod val="60000"/>
                <a:lumOff val="40000"/>
              </a:schemeClr>
            </a:solidFill>
          </a:endParaRPr>
        </a:p>
      </dgm:t>
    </dgm:pt>
    <dgm:pt modelId="{2FFD705E-620F-44D8-BC32-FF318B9A2E18}">
      <dgm:prSet phldrT="[Text]"/>
      <dgm:spPr/>
      <dgm:t>
        <a:bodyPr/>
        <a:lstStyle/>
        <a:p>
          <a:r>
            <a:rPr lang="en-US" dirty="0">
              <a:solidFill>
                <a:schemeClr val="tx2">
                  <a:lumMod val="60000"/>
                  <a:lumOff val="40000"/>
                </a:schemeClr>
              </a:solidFill>
            </a:rPr>
            <a:t>TSAG </a:t>
          </a:r>
        </a:p>
      </dgm:t>
    </dgm:pt>
    <dgm:pt modelId="{A19DC67E-7577-4636-9F8F-775EE4DDC931}" type="sibTrans" cxnId="{92E72EAA-6212-4146-A9AA-D186FD7B23A3}">
      <dgm:prSet/>
      <dgm:spPr/>
      <dgm:t>
        <a:bodyPr/>
        <a:lstStyle/>
        <a:p>
          <a:endParaRPr lang="en-US">
            <a:solidFill>
              <a:schemeClr val="tx2">
                <a:lumMod val="60000"/>
                <a:lumOff val="40000"/>
              </a:schemeClr>
            </a:solidFill>
          </a:endParaRPr>
        </a:p>
      </dgm:t>
    </dgm:pt>
    <dgm:pt modelId="{F224FA91-B6B4-40C2-B5D7-0527798A6629}" type="parTrans" cxnId="{92E72EAA-6212-4146-A9AA-D186FD7B23A3}">
      <dgm:prSet/>
      <dgm:spPr/>
      <dgm:t>
        <a:bodyPr/>
        <a:lstStyle/>
        <a:p>
          <a:endParaRPr lang="en-US">
            <a:solidFill>
              <a:schemeClr val="tx2">
                <a:lumMod val="60000"/>
                <a:lumOff val="40000"/>
              </a:schemeClr>
            </a:solidFill>
          </a:endParaRPr>
        </a:p>
      </dgm:t>
    </dgm:pt>
    <dgm:pt modelId="{7031E335-9DC0-40FB-B01A-3DEC4ABA2B07}" type="sibTrans" cxnId="{EB3CE786-F634-40D6-B8B8-E9D823C37F0B}">
      <dgm:prSet/>
      <dgm:spPr/>
      <dgm:t>
        <a:bodyPr/>
        <a:lstStyle/>
        <a:p>
          <a:endParaRPr lang="en-US">
            <a:solidFill>
              <a:schemeClr val="tx2">
                <a:lumMod val="60000"/>
                <a:lumOff val="40000"/>
              </a:schemeClr>
            </a:solidFill>
          </a:endParaRPr>
        </a:p>
      </dgm:t>
    </dgm:pt>
    <dgm:pt modelId="{BD4375B5-27EF-49C9-8D22-D26D84D7767C}" type="parTrans" cxnId="{EB3CE786-F634-40D6-B8B8-E9D823C37F0B}">
      <dgm:prSet/>
      <dgm:spPr/>
      <dgm:t>
        <a:bodyPr/>
        <a:lstStyle/>
        <a:p>
          <a:endParaRPr lang="en-US">
            <a:solidFill>
              <a:schemeClr val="tx2">
                <a:lumMod val="60000"/>
                <a:lumOff val="40000"/>
              </a:schemeClr>
            </a:solidFill>
          </a:endParaRPr>
        </a:p>
      </dgm:t>
    </dgm:pt>
    <dgm:pt modelId="{92EB3C69-227E-4475-A4E6-B322295BE98A}" type="sibTrans" cxnId="{71EAD5D3-7A45-44F0-BCD4-6A02E5CD78D0}">
      <dgm:prSet/>
      <dgm:spPr/>
      <dgm:t>
        <a:bodyPr/>
        <a:lstStyle/>
        <a:p>
          <a:endParaRPr lang="en-US">
            <a:solidFill>
              <a:schemeClr val="tx2">
                <a:lumMod val="60000"/>
                <a:lumOff val="40000"/>
              </a:schemeClr>
            </a:solidFill>
          </a:endParaRPr>
        </a:p>
      </dgm:t>
    </dgm:pt>
    <dgm:pt modelId="{4E3F9C77-B8C1-47BC-8CC5-277DD8198E3A}" type="parTrans" cxnId="{71EAD5D3-7A45-44F0-BCD4-6A02E5CD78D0}">
      <dgm:prSet/>
      <dgm:spPr/>
      <dgm:t>
        <a:bodyPr/>
        <a:lstStyle/>
        <a:p>
          <a:endParaRPr lang="en-US">
            <a:solidFill>
              <a:schemeClr val="tx2">
                <a:lumMod val="60000"/>
                <a:lumOff val="40000"/>
              </a:schemeClr>
            </a:solidFill>
          </a:endParaRPr>
        </a:p>
      </dgm:t>
    </dgm:pt>
    <dgm:pt modelId="{0280FE1D-0699-4BA0-9168-9C9FDF33830E}" type="sibTrans" cxnId="{04C88A9E-31C1-4EC6-A9B5-73CE51B53834}">
      <dgm:prSet/>
      <dgm:spPr/>
      <dgm:t>
        <a:bodyPr/>
        <a:lstStyle/>
        <a:p>
          <a:endParaRPr lang="en-US">
            <a:solidFill>
              <a:schemeClr val="tx2">
                <a:lumMod val="60000"/>
                <a:lumOff val="40000"/>
              </a:schemeClr>
            </a:solidFill>
          </a:endParaRPr>
        </a:p>
      </dgm:t>
    </dgm:pt>
    <dgm:pt modelId="{B818EAC5-39EE-408E-8611-636FEB3E74A3}" type="parTrans" cxnId="{04C88A9E-31C1-4EC6-A9B5-73CE51B53834}">
      <dgm:prSet/>
      <dgm:spPr/>
      <dgm:t>
        <a:bodyPr/>
        <a:lstStyle/>
        <a:p>
          <a:endParaRPr lang="en-US">
            <a:solidFill>
              <a:schemeClr val="tx2">
                <a:lumMod val="60000"/>
                <a:lumOff val="40000"/>
              </a:schemeClr>
            </a:solidFill>
          </a:endParaRPr>
        </a:p>
      </dgm:t>
    </dgm:pt>
    <dgm:pt modelId="{173B26FC-6FDA-42AE-ABC1-E1CB37D3F8DA}" type="pres">
      <dgm:prSet presAssocID="{3E459F84-4F34-4CD0-BCC4-C59769BC71FA}" presName="mainComposite" presStyleCnt="0">
        <dgm:presLayoutVars>
          <dgm:chPref val="1"/>
          <dgm:dir/>
          <dgm:animOne val="branch"/>
          <dgm:animLvl val="lvl"/>
          <dgm:resizeHandles val="exact"/>
        </dgm:presLayoutVars>
      </dgm:prSet>
      <dgm:spPr/>
    </dgm:pt>
    <dgm:pt modelId="{A59461CB-7569-420C-B7A1-FC7342ADBB6A}" type="pres">
      <dgm:prSet presAssocID="{3E459F84-4F34-4CD0-BCC4-C59769BC71FA}" presName="hierFlow" presStyleCnt="0"/>
      <dgm:spPr/>
    </dgm:pt>
    <dgm:pt modelId="{D65F0EBE-AFFC-47AF-AB8A-6961FAE84B9B}" type="pres">
      <dgm:prSet presAssocID="{3E459F84-4F34-4CD0-BCC4-C59769BC71FA}" presName="hierChild1" presStyleCnt="0">
        <dgm:presLayoutVars>
          <dgm:chPref val="1"/>
          <dgm:animOne val="branch"/>
          <dgm:animLvl val="lvl"/>
        </dgm:presLayoutVars>
      </dgm:prSet>
      <dgm:spPr/>
    </dgm:pt>
    <dgm:pt modelId="{30EA4121-FA2E-4770-92CD-71DECEBA81EC}" type="pres">
      <dgm:prSet presAssocID="{2FFD705E-620F-44D8-BC32-FF318B9A2E18}" presName="Name14" presStyleCnt="0"/>
      <dgm:spPr/>
    </dgm:pt>
    <dgm:pt modelId="{BFC9E050-84BD-4FBB-AE03-32A27D853575}" type="pres">
      <dgm:prSet presAssocID="{2FFD705E-620F-44D8-BC32-FF318B9A2E18}" presName="level1Shape" presStyleLbl="node0" presStyleIdx="0" presStyleCnt="1">
        <dgm:presLayoutVars>
          <dgm:chPref val="3"/>
        </dgm:presLayoutVars>
      </dgm:prSet>
      <dgm:spPr/>
    </dgm:pt>
    <dgm:pt modelId="{F0F60218-47ED-4692-967A-B037120CFD17}" type="pres">
      <dgm:prSet presAssocID="{2FFD705E-620F-44D8-BC32-FF318B9A2E18}" presName="hierChild2" presStyleCnt="0"/>
      <dgm:spPr/>
    </dgm:pt>
    <dgm:pt modelId="{6EDFA2ED-CF87-40AE-B749-8487D867D309}" type="pres">
      <dgm:prSet presAssocID="{4E3F9C77-B8C1-47BC-8CC5-277DD8198E3A}" presName="Name19" presStyleLbl="parChTrans1D2" presStyleIdx="0" presStyleCnt="3"/>
      <dgm:spPr/>
    </dgm:pt>
    <dgm:pt modelId="{227EBBB6-86F3-417E-A66A-DE9A9DCE52CC}" type="pres">
      <dgm:prSet presAssocID="{0B15E6A9-B769-4F50-844A-91CC958E664B}" presName="Name21" presStyleCnt="0"/>
      <dgm:spPr/>
    </dgm:pt>
    <dgm:pt modelId="{05748E55-EA50-4408-B2B4-5923834F9BCB}" type="pres">
      <dgm:prSet presAssocID="{0B15E6A9-B769-4F50-844A-91CC958E664B}" presName="level2Shape" presStyleLbl="node2" presStyleIdx="0" presStyleCnt="3"/>
      <dgm:spPr/>
    </dgm:pt>
    <dgm:pt modelId="{12C0B505-8215-44D0-975D-5951E798F304}" type="pres">
      <dgm:prSet presAssocID="{0B15E6A9-B769-4F50-844A-91CC958E664B}" presName="hierChild3" presStyleCnt="0"/>
      <dgm:spPr/>
    </dgm:pt>
    <dgm:pt modelId="{6E43D4BC-569B-4095-8A9D-A3EF51F393C8}" type="pres">
      <dgm:prSet presAssocID="{1095B535-AC77-4361-90C1-403349DF6279}" presName="Name19" presStyleLbl="parChTrans1D3" presStyleIdx="0" presStyleCnt="5"/>
      <dgm:spPr/>
    </dgm:pt>
    <dgm:pt modelId="{1F4D7C46-545A-4D3D-8427-B3B7FC98B6DC}" type="pres">
      <dgm:prSet presAssocID="{4990D59A-D12C-4C95-BB98-3EA9B7AB6162}" presName="Name21" presStyleCnt="0"/>
      <dgm:spPr/>
    </dgm:pt>
    <dgm:pt modelId="{9E98F4C1-F731-40CE-BDF9-7690BAB7BB23}" type="pres">
      <dgm:prSet presAssocID="{4990D59A-D12C-4C95-BB98-3EA9B7AB6162}" presName="level2Shape" presStyleLbl="node3" presStyleIdx="0" presStyleCnt="5"/>
      <dgm:spPr/>
    </dgm:pt>
    <dgm:pt modelId="{A2EE07AB-E2B2-4551-8210-1A1F4F8B4063}" type="pres">
      <dgm:prSet presAssocID="{4990D59A-D12C-4C95-BB98-3EA9B7AB6162}" presName="hierChild3" presStyleCnt="0"/>
      <dgm:spPr/>
    </dgm:pt>
    <dgm:pt modelId="{B55C20DF-176C-4DAB-9784-F0A4394E31F0}" type="pres">
      <dgm:prSet presAssocID="{2DBDF867-6593-4C2A-BA7A-E5FDF8CFEE68}" presName="Name19" presStyleLbl="parChTrans1D4" presStyleIdx="0" presStyleCnt="4"/>
      <dgm:spPr/>
    </dgm:pt>
    <dgm:pt modelId="{A4B8934E-BE72-4DC6-845B-C48C0382485A}" type="pres">
      <dgm:prSet presAssocID="{B6519C8A-670C-43CE-A982-1E7A7F645532}" presName="Name21" presStyleCnt="0"/>
      <dgm:spPr/>
    </dgm:pt>
    <dgm:pt modelId="{17A8A07A-CF4F-4CF8-92E3-4B3686F6731C}" type="pres">
      <dgm:prSet presAssocID="{B6519C8A-670C-43CE-A982-1E7A7F645532}" presName="level2Shape" presStyleLbl="node4" presStyleIdx="0" presStyleCnt="4"/>
      <dgm:spPr>
        <a:prstGeom prst="flowChartMultidocument">
          <a:avLst/>
        </a:prstGeom>
      </dgm:spPr>
    </dgm:pt>
    <dgm:pt modelId="{A7CD3B87-1AC8-4269-83B3-799BE0B73D64}" type="pres">
      <dgm:prSet presAssocID="{B6519C8A-670C-43CE-A982-1E7A7F645532}" presName="hierChild3" presStyleCnt="0"/>
      <dgm:spPr/>
    </dgm:pt>
    <dgm:pt modelId="{C3C8840E-FE7F-4B75-91E6-9EA5F0EB14BB}" type="pres">
      <dgm:prSet presAssocID="{39DD342D-ADDA-4ED3-90D8-935218081287}" presName="Name19" presStyleLbl="parChTrans1D3" presStyleIdx="1" presStyleCnt="5"/>
      <dgm:spPr/>
    </dgm:pt>
    <dgm:pt modelId="{AC4C7099-59BB-4F9A-B6EB-7D24932E5865}" type="pres">
      <dgm:prSet presAssocID="{F109A626-4D8C-4F60-B26D-5119D979598C}" presName="Name21" presStyleCnt="0"/>
      <dgm:spPr/>
    </dgm:pt>
    <dgm:pt modelId="{94272BFF-5044-45BA-9D04-7AAC010B9E79}" type="pres">
      <dgm:prSet presAssocID="{F109A626-4D8C-4F60-B26D-5119D979598C}" presName="level2Shape" presStyleLbl="node3" presStyleIdx="1" presStyleCnt="5"/>
      <dgm:spPr/>
    </dgm:pt>
    <dgm:pt modelId="{1B296D5A-B026-4A3A-A8EB-F4A3516D1A43}" type="pres">
      <dgm:prSet presAssocID="{F109A626-4D8C-4F60-B26D-5119D979598C}" presName="hierChild3" presStyleCnt="0"/>
      <dgm:spPr/>
    </dgm:pt>
    <dgm:pt modelId="{4EE6FEE0-A60F-4731-9127-A12A8E8729A8}" type="pres">
      <dgm:prSet presAssocID="{2F52BF5C-8824-41B0-8F45-B8BC056A6EAC}" presName="Name19" presStyleLbl="parChTrans1D4" presStyleIdx="1" presStyleCnt="4"/>
      <dgm:spPr/>
    </dgm:pt>
    <dgm:pt modelId="{B196AA1F-7A5A-48C2-8360-3CB82E879A9B}" type="pres">
      <dgm:prSet presAssocID="{996883DF-AF2F-4220-885F-CBCDA30EF650}" presName="Name21" presStyleCnt="0"/>
      <dgm:spPr/>
    </dgm:pt>
    <dgm:pt modelId="{51584AF6-DE3D-4B3E-90D0-44EDC99613D0}" type="pres">
      <dgm:prSet presAssocID="{996883DF-AF2F-4220-885F-CBCDA30EF650}" presName="level2Shape" presStyleLbl="node4" presStyleIdx="1" presStyleCnt="4"/>
      <dgm:spPr>
        <a:prstGeom prst="flowChartMultidocument">
          <a:avLst/>
        </a:prstGeom>
      </dgm:spPr>
    </dgm:pt>
    <dgm:pt modelId="{5DC94759-71E8-4B6F-88BB-2EA06D7E35E5}" type="pres">
      <dgm:prSet presAssocID="{996883DF-AF2F-4220-885F-CBCDA30EF650}" presName="hierChild3" presStyleCnt="0"/>
      <dgm:spPr/>
    </dgm:pt>
    <dgm:pt modelId="{7C5FEED6-0606-44DC-B84B-8D1B87A3000E}" type="pres">
      <dgm:prSet presAssocID="{63E3D3EE-BD04-4CD0-8C08-C1661ADD5CAA}" presName="Name19" presStyleLbl="parChTrans1D3" presStyleIdx="2" presStyleCnt="5"/>
      <dgm:spPr/>
    </dgm:pt>
    <dgm:pt modelId="{9346A101-52AA-473A-B256-91E0C9B54795}" type="pres">
      <dgm:prSet presAssocID="{4907F140-CADE-4706-862B-3800872C3755}" presName="Name21" presStyleCnt="0"/>
      <dgm:spPr/>
    </dgm:pt>
    <dgm:pt modelId="{EF164553-C661-4A72-A77D-04EFA338FD13}" type="pres">
      <dgm:prSet presAssocID="{4907F140-CADE-4706-862B-3800872C3755}" presName="level2Shape" presStyleLbl="node3" presStyleIdx="2" presStyleCnt="5"/>
      <dgm:spPr/>
    </dgm:pt>
    <dgm:pt modelId="{CBCAB461-08CB-4254-AAB9-FF815D9EDB2F}" type="pres">
      <dgm:prSet presAssocID="{4907F140-CADE-4706-862B-3800872C3755}" presName="hierChild3" presStyleCnt="0"/>
      <dgm:spPr/>
    </dgm:pt>
    <dgm:pt modelId="{3D0BCE2D-A13E-4F56-8F98-71C66D46D699}" type="pres">
      <dgm:prSet presAssocID="{0B31742B-0C60-4074-B3C4-756639DE4491}" presName="Name19" presStyleLbl="parChTrans1D4" presStyleIdx="2" presStyleCnt="4"/>
      <dgm:spPr/>
    </dgm:pt>
    <dgm:pt modelId="{C2CDC11B-72C0-42D7-B507-F02BD0C14E02}" type="pres">
      <dgm:prSet presAssocID="{372474E2-0E45-4BD3-A7F7-C59775A5064A}" presName="Name21" presStyleCnt="0"/>
      <dgm:spPr/>
    </dgm:pt>
    <dgm:pt modelId="{5F8DC824-D621-480F-9E2E-828017BB6839}" type="pres">
      <dgm:prSet presAssocID="{372474E2-0E45-4BD3-A7F7-C59775A5064A}" presName="level2Shape" presStyleLbl="node4" presStyleIdx="2" presStyleCnt="4"/>
      <dgm:spPr>
        <a:prstGeom prst="flowChartMultidocument">
          <a:avLst/>
        </a:prstGeom>
      </dgm:spPr>
    </dgm:pt>
    <dgm:pt modelId="{9859A5FB-6E77-459F-9142-DED40947423D}" type="pres">
      <dgm:prSet presAssocID="{372474E2-0E45-4BD3-A7F7-C59775A5064A}" presName="hierChild3" presStyleCnt="0"/>
      <dgm:spPr/>
    </dgm:pt>
    <dgm:pt modelId="{15DEAC90-4522-472B-8230-01B81E31E179}" type="pres">
      <dgm:prSet presAssocID="{BD4375B5-27EF-49C9-8D22-D26D84D7767C}" presName="Name19" presStyleLbl="parChTrans1D2" presStyleIdx="1" presStyleCnt="3"/>
      <dgm:spPr/>
    </dgm:pt>
    <dgm:pt modelId="{7CF21FDC-51EF-4102-AB6F-CE81DF89E132}" type="pres">
      <dgm:prSet presAssocID="{B315C161-A86C-4144-A5CA-2B0B5300EACE}" presName="Name21" presStyleCnt="0"/>
      <dgm:spPr/>
    </dgm:pt>
    <dgm:pt modelId="{58322E6C-EDCA-4A2C-8F31-964B97E6355A}" type="pres">
      <dgm:prSet presAssocID="{B315C161-A86C-4144-A5CA-2B0B5300EACE}" presName="level2Shape" presStyleLbl="node2" presStyleIdx="1" presStyleCnt="3"/>
      <dgm:spPr/>
    </dgm:pt>
    <dgm:pt modelId="{0E7480D9-DB76-40EA-8C2D-8D45B043C314}" type="pres">
      <dgm:prSet presAssocID="{B315C161-A86C-4144-A5CA-2B0B5300EACE}" presName="hierChild3" presStyleCnt="0"/>
      <dgm:spPr/>
    </dgm:pt>
    <dgm:pt modelId="{A695235B-49E5-4F5E-AF3B-07EC72D04BCA}" type="pres">
      <dgm:prSet presAssocID="{DED9865A-3D11-434F-B7FB-8865DB022362}" presName="Name19" presStyleLbl="parChTrans1D3" presStyleIdx="3" presStyleCnt="5"/>
      <dgm:spPr/>
    </dgm:pt>
    <dgm:pt modelId="{7C7F4D39-6D09-496C-BF54-B302FEB8DB85}" type="pres">
      <dgm:prSet presAssocID="{9D8D0EED-5C28-4232-B16B-7E382906F997}" presName="Name21" presStyleCnt="0"/>
      <dgm:spPr/>
    </dgm:pt>
    <dgm:pt modelId="{A735BB8C-B721-4DB8-A240-93B8126E1B0C}" type="pres">
      <dgm:prSet presAssocID="{9D8D0EED-5C28-4232-B16B-7E382906F997}" presName="level2Shape" presStyleLbl="node3" presStyleIdx="3" presStyleCnt="5"/>
      <dgm:spPr/>
    </dgm:pt>
    <dgm:pt modelId="{88D4DDFE-6A06-445E-A07C-9380F2781FD9}" type="pres">
      <dgm:prSet presAssocID="{9D8D0EED-5C28-4232-B16B-7E382906F997}" presName="hierChild3" presStyleCnt="0"/>
      <dgm:spPr/>
    </dgm:pt>
    <dgm:pt modelId="{690E97F7-AC51-48B9-810A-70915CCBBD91}" type="pres">
      <dgm:prSet presAssocID="{64AE9982-2876-4D8B-895E-B0C2C91DFF0C}" presName="Name19" presStyleLbl="parChTrans1D4" presStyleIdx="3" presStyleCnt="4"/>
      <dgm:spPr/>
    </dgm:pt>
    <dgm:pt modelId="{BF00BED7-37E3-4613-AF45-772D6BB947C6}" type="pres">
      <dgm:prSet presAssocID="{87399A92-CBF1-41F8-A098-72D1747F1E12}" presName="Name21" presStyleCnt="0"/>
      <dgm:spPr/>
    </dgm:pt>
    <dgm:pt modelId="{1E716E53-1CBA-4CC8-8E8D-335688C14180}" type="pres">
      <dgm:prSet presAssocID="{87399A92-CBF1-41F8-A098-72D1747F1E12}" presName="level2Shape" presStyleLbl="node4" presStyleIdx="3" presStyleCnt="4"/>
      <dgm:spPr>
        <a:prstGeom prst="flowChartMultidocument">
          <a:avLst/>
        </a:prstGeom>
      </dgm:spPr>
    </dgm:pt>
    <dgm:pt modelId="{C411C149-A582-4FD5-93EC-9F7DC6C5BC93}" type="pres">
      <dgm:prSet presAssocID="{87399A92-CBF1-41F8-A098-72D1747F1E12}" presName="hierChild3" presStyleCnt="0"/>
      <dgm:spPr/>
    </dgm:pt>
    <dgm:pt modelId="{452E47E1-DE5E-43C2-BE99-6FD414686B54}" type="pres">
      <dgm:prSet presAssocID="{FC600E30-459F-41E1-9483-63541F077E2D}" presName="Name19" presStyleLbl="parChTrans1D3" presStyleIdx="4" presStyleCnt="5"/>
      <dgm:spPr/>
    </dgm:pt>
    <dgm:pt modelId="{D8FED6B5-4710-49B8-944B-8EBB17C0EF70}" type="pres">
      <dgm:prSet presAssocID="{6A84429E-4F0C-4685-9434-1229B69C9F84}" presName="Name21" presStyleCnt="0"/>
      <dgm:spPr/>
    </dgm:pt>
    <dgm:pt modelId="{FAD6FA81-4F94-48C5-86A7-D7C544D37AD6}" type="pres">
      <dgm:prSet presAssocID="{6A84429E-4F0C-4685-9434-1229B69C9F84}" presName="level2Shape" presStyleLbl="node3" presStyleIdx="4" presStyleCnt="5"/>
      <dgm:spPr>
        <a:prstGeom prst="flowChartMultidocument">
          <a:avLst/>
        </a:prstGeom>
      </dgm:spPr>
    </dgm:pt>
    <dgm:pt modelId="{8CC466C0-36CC-484D-A1FD-DACBAFEC3E53}" type="pres">
      <dgm:prSet presAssocID="{6A84429E-4F0C-4685-9434-1229B69C9F84}" presName="hierChild3" presStyleCnt="0"/>
      <dgm:spPr/>
    </dgm:pt>
    <dgm:pt modelId="{51FCD676-F7E3-4D7D-9C62-0D678764697C}" type="pres">
      <dgm:prSet presAssocID="{F224FA91-B6B4-40C2-B5D7-0527798A6629}" presName="Name19" presStyleLbl="parChTrans1D2" presStyleIdx="2" presStyleCnt="3"/>
      <dgm:spPr/>
    </dgm:pt>
    <dgm:pt modelId="{C79B47BC-429B-471C-A371-DC5CAEA02A3C}" type="pres">
      <dgm:prSet presAssocID="{C5707780-316D-4E37-A88D-974505525FCD}" presName="Name21" presStyleCnt="0"/>
      <dgm:spPr/>
    </dgm:pt>
    <dgm:pt modelId="{44CE4ECE-7523-41B4-A3C1-97B0BF596D02}" type="pres">
      <dgm:prSet presAssocID="{C5707780-316D-4E37-A88D-974505525FCD}" presName="level2Shape" presStyleLbl="node2" presStyleIdx="2" presStyleCnt="3"/>
      <dgm:spPr>
        <a:prstGeom prst="flowChartMultidocument">
          <a:avLst/>
        </a:prstGeom>
      </dgm:spPr>
    </dgm:pt>
    <dgm:pt modelId="{A503AC62-8E30-453C-929A-470B95E06BAD}" type="pres">
      <dgm:prSet presAssocID="{C5707780-316D-4E37-A88D-974505525FCD}" presName="hierChild3" presStyleCnt="0"/>
      <dgm:spPr/>
    </dgm:pt>
    <dgm:pt modelId="{762A9029-E51B-4256-AF34-846956C6D0DC}" type="pres">
      <dgm:prSet presAssocID="{3E459F84-4F34-4CD0-BCC4-C59769BC71FA}" presName="bgShapesFlow" presStyleCnt="0"/>
      <dgm:spPr/>
    </dgm:pt>
  </dgm:ptLst>
  <dgm:cxnLst>
    <dgm:cxn modelId="{E3D7BA08-533A-4D71-A7EC-175ED6C4D7DA}" type="presOf" srcId="{3E459F84-4F34-4CD0-BCC4-C59769BC71FA}" destId="{173B26FC-6FDA-42AE-ABC1-E1CB37D3F8DA}" srcOrd="0" destOrd="0" presId="urn:microsoft.com/office/officeart/2005/8/layout/hierarchy6"/>
    <dgm:cxn modelId="{5D2B6009-2934-4099-9574-F3F517C2A14E}" srcId="{4990D59A-D12C-4C95-BB98-3EA9B7AB6162}" destId="{B6519C8A-670C-43CE-A982-1E7A7F645532}" srcOrd="0" destOrd="0" parTransId="{2DBDF867-6593-4C2A-BA7A-E5FDF8CFEE68}" sibTransId="{9E57CF82-2516-49A9-8882-7FDD64DBA6EE}"/>
    <dgm:cxn modelId="{1F8E260F-60EC-4028-A38F-00A13C036BE4}" type="presOf" srcId="{39DD342D-ADDA-4ED3-90D8-935218081287}" destId="{C3C8840E-FE7F-4B75-91E6-9EA5F0EB14BB}" srcOrd="0" destOrd="0" presId="urn:microsoft.com/office/officeart/2005/8/layout/hierarchy6"/>
    <dgm:cxn modelId="{1B004A1F-BE65-4F85-A8FD-FA4D4F2B2D6A}" type="presOf" srcId="{F224FA91-B6B4-40C2-B5D7-0527798A6629}" destId="{51FCD676-F7E3-4D7D-9C62-0D678764697C}" srcOrd="0" destOrd="0" presId="urn:microsoft.com/office/officeart/2005/8/layout/hierarchy6"/>
    <dgm:cxn modelId="{AA02FB1F-513B-4944-8A9D-9E34DC65E69B}" type="presOf" srcId="{9D8D0EED-5C28-4232-B16B-7E382906F997}" destId="{A735BB8C-B721-4DB8-A240-93B8126E1B0C}" srcOrd="0" destOrd="0" presId="urn:microsoft.com/office/officeart/2005/8/layout/hierarchy6"/>
    <dgm:cxn modelId="{B4A38223-FBE1-4A5F-A6CC-60E3EDDB2183}" type="presOf" srcId="{C5707780-316D-4E37-A88D-974505525FCD}" destId="{44CE4ECE-7523-41B4-A3C1-97B0BF596D02}" srcOrd="0" destOrd="0" presId="urn:microsoft.com/office/officeart/2005/8/layout/hierarchy6"/>
    <dgm:cxn modelId="{26DA4525-A1A9-42E2-9392-A8C8E5B34E51}" type="presOf" srcId="{0B15E6A9-B769-4F50-844A-91CC958E664B}" destId="{05748E55-EA50-4408-B2B4-5923834F9BCB}" srcOrd="0" destOrd="0" presId="urn:microsoft.com/office/officeart/2005/8/layout/hierarchy6"/>
    <dgm:cxn modelId="{12A8B727-9C35-4D31-A407-FE52CB59854A}" srcId="{4907F140-CADE-4706-862B-3800872C3755}" destId="{372474E2-0E45-4BD3-A7F7-C59775A5064A}" srcOrd="0" destOrd="0" parTransId="{0B31742B-0C60-4074-B3C4-756639DE4491}" sibTransId="{D4DE5B2E-49F4-4867-A3F6-BA39BEE620BE}"/>
    <dgm:cxn modelId="{C0530528-D870-4A7D-B840-6958FF6984B6}" type="presOf" srcId="{996883DF-AF2F-4220-885F-CBCDA30EF650}" destId="{51584AF6-DE3D-4B3E-90D0-44EDC99613D0}" srcOrd="0" destOrd="0" presId="urn:microsoft.com/office/officeart/2005/8/layout/hierarchy6"/>
    <dgm:cxn modelId="{1BD16633-E286-45F7-96EA-A5C9AB5E2851}" srcId="{0B15E6A9-B769-4F50-844A-91CC958E664B}" destId="{4990D59A-D12C-4C95-BB98-3EA9B7AB6162}" srcOrd="0" destOrd="0" parTransId="{1095B535-AC77-4361-90C1-403349DF6279}" sibTransId="{F9F82B0E-0A5C-4DBF-B0D3-5A3E33EF3190}"/>
    <dgm:cxn modelId="{B5201535-F73B-4E21-970B-83D31DE78C90}" type="presOf" srcId="{1095B535-AC77-4361-90C1-403349DF6279}" destId="{6E43D4BC-569B-4095-8A9D-A3EF51F393C8}" srcOrd="0" destOrd="0" presId="urn:microsoft.com/office/officeart/2005/8/layout/hierarchy6"/>
    <dgm:cxn modelId="{529A3035-77D4-4589-A6C9-15B7B5409F46}" type="presOf" srcId="{FC600E30-459F-41E1-9483-63541F077E2D}" destId="{452E47E1-DE5E-43C2-BE99-6FD414686B54}" srcOrd="0" destOrd="0" presId="urn:microsoft.com/office/officeart/2005/8/layout/hierarchy6"/>
    <dgm:cxn modelId="{E95A8335-E180-418E-A7A7-8EF30A291EF2}" type="presOf" srcId="{BD4375B5-27EF-49C9-8D22-D26D84D7767C}" destId="{15DEAC90-4522-472B-8230-01B81E31E179}" srcOrd="0" destOrd="0" presId="urn:microsoft.com/office/officeart/2005/8/layout/hierarchy6"/>
    <dgm:cxn modelId="{07C5553D-6ABC-4853-8695-8318AFDD7926}" type="presOf" srcId="{87399A92-CBF1-41F8-A098-72D1747F1E12}" destId="{1E716E53-1CBA-4CC8-8E8D-335688C14180}" srcOrd="0" destOrd="0" presId="urn:microsoft.com/office/officeart/2005/8/layout/hierarchy6"/>
    <dgm:cxn modelId="{A69D0F5D-C78E-4B32-A38F-EC52A9D1801F}" type="presOf" srcId="{B315C161-A86C-4144-A5CA-2B0B5300EACE}" destId="{58322E6C-EDCA-4A2C-8F31-964B97E6355A}" srcOrd="0" destOrd="0" presId="urn:microsoft.com/office/officeart/2005/8/layout/hierarchy6"/>
    <dgm:cxn modelId="{DC0D6C65-078F-40CD-9A95-408E22B12436}" type="presOf" srcId="{4E3F9C77-B8C1-47BC-8CC5-277DD8198E3A}" destId="{6EDFA2ED-CF87-40AE-B749-8487D867D309}" srcOrd="0" destOrd="0" presId="urn:microsoft.com/office/officeart/2005/8/layout/hierarchy6"/>
    <dgm:cxn modelId="{0410D465-D5F5-43A5-85EB-56424A38CA30}" type="presOf" srcId="{4907F140-CADE-4706-862B-3800872C3755}" destId="{EF164553-C661-4A72-A77D-04EFA338FD13}" srcOrd="0" destOrd="0" presId="urn:microsoft.com/office/officeart/2005/8/layout/hierarchy6"/>
    <dgm:cxn modelId="{DB82E349-FD3C-482A-9F82-8279C3862D4E}" type="presOf" srcId="{2F52BF5C-8824-41B0-8F45-B8BC056A6EAC}" destId="{4EE6FEE0-A60F-4731-9127-A12A8E8729A8}" srcOrd="0" destOrd="0" presId="urn:microsoft.com/office/officeart/2005/8/layout/hierarchy6"/>
    <dgm:cxn modelId="{E904004B-62DE-4BEF-B90E-8C5C4F7848FE}" type="presOf" srcId="{2DBDF867-6593-4C2A-BA7A-E5FDF8CFEE68}" destId="{B55C20DF-176C-4DAB-9784-F0A4394E31F0}" srcOrd="0" destOrd="0" presId="urn:microsoft.com/office/officeart/2005/8/layout/hierarchy6"/>
    <dgm:cxn modelId="{35CBCB57-5B47-4AEC-B703-F3883CF0A340}" srcId="{0B15E6A9-B769-4F50-844A-91CC958E664B}" destId="{F109A626-4D8C-4F60-B26D-5119D979598C}" srcOrd="1" destOrd="0" parTransId="{39DD342D-ADDA-4ED3-90D8-935218081287}" sibTransId="{D92E866A-6C56-4045-A38A-22F615C1C17F}"/>
    <dgm:cxn modelId="{2912EE7C-F635-4BE8-8573-096D752DA13A}" type="presOf" srcId="{DED9865A-3D11-434F-B7FB-8865DB022362}" destId="{A695235B-49E5-4F5E-AF3B-07EC72D04BCA}" srcOrd="0" destOrd="0" presId="urn:microsoft.com/office/officeart/2005/8/layout/hierarchy6"/>
    <dgm:cxn modelId="{D2C44584-41EB-4396-8435-4721C1480B63}" type="presOf" srcId="{B6519C8A-670C-43CE-A982-1E7A7F645532}" destId="{17A8A07A-CF4F-4CF8-92E3-4B3686F6731C}" srcOrd="0" destOrd="0" presId="urn:microsoft.com/office/officeart/2005/8/layout/hierarchy6"/>
    <dgm:cxn modelId="{EB3CE786-F634-40D6-B8B8-E9D823C37F0B}" srcId="{2FFD705E-620F-44D8-BC32-FF318B9A2E18}" destId="{B315C161-A86C-4144-A5CA-2B0B5300EACE}" srcOrd="1" destOrd="0" parTransId="{BD4375B5-27EF-49C9-8D22-D26D84D7767C}" sibTransId="{7031E335-9DC0-40FB-B01A-3DEC4ABA2B07}"/>
    <dgm:cxn modelId="{C84CFF8C-85F3-4C38-968C-A8434A56FDD6}" type="presOf" srcId="{63E3D3EE-BD04-4CD0-8C08-C1661ADD5CAA}" destId="{7C5FEED6-0606-44DC-B84B-8D1B87A3000E}" srcOrd="0" destOrd="0" presId="urn:microsoft.com/office/officeart/2005/8/layout/hierarchy6"/>
    <dgm:cxn modelId="{36C63E92-29AD-4004-A181-FDD9120C884C}" srcId="{B315C161-A86C-4144-A5CA-2B0B5300EACE}" destId="{9D8D0EED-5C28-4232-B16B-7E382906F997}" srcOrd="0" destOrd="0" parTransId="{DED9865A-3D11-434F-B7FB-8865DB022362}" sibTransId="{9DFBF989-5382-4338-A08A-7AF560AA4368}"/>
    <dgm:cxn modelId="{A2506292-3327-4EA8-BF74-C6D8B4F3F52F}" type="presOf" srcId="{6A84429E-4F0C-4685-9434-1229B69C9F84}" destId="{FAD6FA81-4F94-48C5-86A7-D7C544D37AD6}" srcOrd="0" destOrd="0" presId="urn:microsoft.com/office/officeart/2005/8/layout/hierarchy6"/>
    <dgm:cxn modelId="{9883A094-E1B2-4FEE-991C-142CF467E516}" type="presOf" srcId="{4990D59A-D12C-4C95-BB98-3EA9B7AB6162}" destId="{9E98F4C1-F731-40CE-BDF9-7690BAB7BB23}" srcOrd="0" destOrd="0" presId="urn:microsoft.com/office/officeart/2005/8/layout/hierarchy6"/>
    <dgm:cxn modelId="{04C88A9E-31C1-4EC6-A9B5-73CE51B53834}" srcId="{3E459F84-4F34-4CD0-BCC4-C59769BC71FA}" destId="{2FFD705E-620F-44D8-BC32-FF318B9A2E18}" srcOrd="0" destOrd="0" parTransId="{B818EAC5-39EE-408E-8611-636FEB3E74A3}" sibTransId="{0280FE1D-0699-4BA0-9168-9C9FDF33830E}"/>
    <dgm:cxn modelId="{92E72EAA-6212-4146-A9AA-D186FD7B23A3}" srcId="{2FFD705E-620F-44D8-BC32-FF318B9A2E18}" destId="{C5707780-316D-4E37-A88D-974505525FCD}" srcOrd="2" destOrd="0" parTransId="{F224FA91-B6B4-40C2-B5D7-0527798A6629}" sibTransId="{A19DC67E-7577-4636-9F8F-775EE4DDC931}"/>
    <dgm:cxn modelId="{6AFD65B3-C0BD-415B-AAD3-52CE4AEDA496}" srcId="{9D8D0EED-5C28-4232-B16B-7E382906F997}" destId="{87399A92-CBF1-41F8-A098-72D1747F1E12}" srcOrd="0" destOrd="0" parTransId="{64AE9982-2876-4D8B-895E-B0C2C91DFF0C}" sibTransId="{4D9AF106-75F1-48D8-90A9-A8081FD37040}"/>
    <dgm:cxn modelId="{10C986B5-299F-4EAC-9D39-8304D57FB39E}" type="presOf" srcId="{0B31742B-0C60-4074-B3C4-756639DE4491}" destId="{3D0BCE2D-A13E-4F56-8F98-71C66D46D699}" srcOrd="0" destOrd="0" presId="urn:microsoft.com/office/officeart/2005/8/layout/hierarchy6"/>
    <dgm:cxn modelId="{FC6E2FBC-6C83-4591-9BF5-1DAF06E6E910}" type="presOf" srcId="{F109A626-4D8C-4F60-B26D-5119D979598C}" destId="{94272BFF-5044-45BA-9D04-7AAC010B9E79}" srcOrd="0" destOrd="0" presId="urn:microsoft.com/office/officeart/2005/8/layout/hierarchy6"/>
    <dgm:cxn modelId="{C6EC8DCD-086F-4EF9-B1A0-6E9C60A90415}" type="presOf" srcId="{372474E2-0E45-4BD3-A7F7-C59775A5064A}" destId="{5F8DC824-D621-480F-9E2E-828017BB6839}" srcOrd="0" destOrd="0" presId="urn:microsoft.com/office/officeart/2005/8/layout/hierarchy6"/>
    <dgm:cxn modelId="{71EAD5D3-7A45-44F0-BCD4-6A02E5CD78D0}" srcId="{2FFD705E-620F-44D8-BC32-FF318B9A2E18}" destId="{0B15E6A9-B769-4F50-844A-91CC958E664B}" srcOrd="0" destOrd="0" parTransId="{4E3F9C77-B8C1-47BC-8CC5-277DD8198E3A}" sibTransId="{92EB3C69-227E-4475-A4E6-B322295BE98A}"/>
    <dgm:cxn modelId="{73F329D6-2218-4714-A26C-19D66D80ED53}" srcId="{0B15E6A9-B769-4F50-844A-91CC958E664B}" destId="{4907F140-CADE-4706-862B-3800872C3755}" srcOrd="2" destOrd="0" parTransId="{63E3D3EE-BD04-4CD0-8C08-C1661ADD5CAA}" sibTransId="{B240A6F8-A982-4BDE-AF8B-D26E675E2D69}"/>
    <dgm:cxn modelId="{CFD15AD6-EFDB-4FA2-B1D8-72C9AB593031}" srcId="{F109A626-4D8C-4F60-B26D-5119D979598C}" destId="{996883DF-AF2F-4220-885F-CBCDA30EF650}" srcOrd="0" destOrd="0" parTransId="{2F52BF5C-8824-41B0-8F45-B8BC056A6EAC}" sibTransId="{58375E02-A4AB-4DE4-A43C-58AC8C4BE07F}"/>
    <dgm:cxn modelId="{828B2AD8-FE2A-4862-82CF-F0249C578F35}" srcId="{B315C161-A86C-4144-A5CA-2B0B5300EACE}" destId="{6A84429E-4F0C-4685-9434-1229B69C9F84}" srcOrd="1" destOrd="0" parTransId="{FC600E30-459F-41E1-9483-63541F077E2D}" sibTransId="{99D7EB47-AE4A-4B0D-9CC3-A8E37D8F69E1}"/>
    <dgm:cxn modelId="{BCADB3E6-3109-4B9A-BD88-26224346A1B7}" type="presOf" srcId="{2FFD705E-620F-44D8-BC32-FF318B9A2E18}" destId="{BFC9E050-84BD-4FBB-AE03-32A27D853575}" srcOrd="0" destOrd="0" presId="urn:microsoft.com/office/officeart/2005/8/layout/hierarchy6"/>
    <dgm:cxn modelId="{5049B7F1-38EE-4012-A991-FB1D0215C0B6}" type="presOf" srcId="{64AE9982-2876-4D8B-895E-B0C2C91DFF0C}" destId="{690E97F7-AC51-48B9-810A-70915CCBBD91}" srcOrd="0" destOrd="0" presId="urn:microsoft.com/office/officeart/2005/8/layout/hierarchy6"/>
    <dgm:cxn modelId="{394FD0F4-E543-4EC5-BD1B-0C4461C5507A}" type="presParOf" srcId="{173B26FC-6FDA-42AE-ABC1-E1CB37D3F8DA}" destId="{A59461CB-7569-420C-B7A1-FC7342ADBB6A}" srcOrd="0" destOrd="0" presId="urn:microsoft.com/office/officeart/2005/8/layout/hierarchy6"/>
    <dgm:cxn modelId="{0EC6775A-E6D3-4869-8F61-9D8419083D59}" type="presParOf" srcId="{A59461CB-7569-420C-B7A1-FC7342ADBB6A}" destId="{D65F0EBE-AFFC-47AF-AB8A-6961FAE84B9B}" srcOrd="0" destOrd="0" presId="urn:microsoft.com/office/officeart/2005/8/layout/hierarchy6"/>
    <dgm:cxn modelId="{A012561B-6B7C-4246-89F9-4188555469BC}" type="presParOf" srcId="{D65F0EBE-AFFC-47AF-AB8A-6961FAE84B9B}" destId="{30EA4121-FA2E-4770-92CD-71DECEBA81EC}" srcOrd="0" destOrd="0" presId="urn:microsoft.com/office/officeart/2005/8/layout/hierarchy6"/>
    <dgm:cxn modelId="{AD207203-5DD0-4D18-AF40-FE766C430847}" type="presParOf" srcId="{30EA4121-FA2E-4770-92CD-71DECEBA81EC}" destId="{BFC9E050-84BD-4FBB-AE03-32A27D853575}" srcOrd="0" destOrd="0" presId="urn:microsoft.com/office/officeart/2005/8/layout/hierarchy6"/>
    <dgm:cxn modelId="{5EBC7B38-EF0B-466A-A5EF-159D6778EE82}" type="presParOf" srcId="{30EA4121-FA2E-4770-92CD-71DECEBA81EC}" destId="{F0F60218-47ED-4692-967A-B037120CFD17}" srcOrd="1" destOrd="0" presId="urn:microsoft.com/office/officeart/2005/8/layout/hierarchy6"/>
    <dgm:cxn modelId="{6B702EBE-AE2A-4945-8D5B-796F4075355B}" type="presParOf" srcId="{F0F60218-47ED-4692-967A-B037120CFD17}" destId="{6EDFA2ED-CF87-40AE-B749-8487D867D309}" srcOrd="0" destOrd="0" presId="urn:microsoft.com/office/officeart/2005/8/layout/hierarchy6"/>
    <dgm:cxn modelId="{1188E99B-8C0E-49F2-A4B2-D52C978B0B40}" type="presParOf" srcId="{F0F60218-47ED-4692-967A-B037120CFD17}" destId="{227EBBB6-86F3-417E-A66A-DE9A9DCE52CC}" srcOrd="1" destOrd="0" presId="urn:microsoft.com/office/officeart/2005/8/layout/hierarchy6"/>
    <dgm:cxn modelId="{F7A9D9CE-7DAB-432B-8687-02F05E0FB4D9}" type="presParOf" srcId="{227EBBB6-86F3-417E-A66A-DE9A9DCE52CC}" destId="{05748E55-EA50-4408-B2B4-5923834F9BCB}" srcOrd="0" destOrd="0" presId="urn:microsoft.com/office/officeart/2005/8/layout/hierarchy6"/>
    <dgm:cxn modelId="{CCC1892E-DF74-4755-8ACF-EB494806D1BD}" type="presParOf" srcId="{227EBBB6-86F3-417E-A66A-DE9A9DCE52CC}" destId="{12C0B505-8215-44D0-975D-5951E798F304}" srcOrd="1" destOrd="0" presId="urn:microsoft.com/office/officeart/2005/8/layout/hierarchy6"/>
    <dgm:cxn modelId="{FC69C256-CF26-4472-8516-FC578498ABCA}" type="presParOf" srcId="{12C0B505-8215-44D0-975D-5951E798F304}" destId="{6E43D4BC-569B-4095-8A9D-A3EF51F393C8}" srcOrd="0" destOrd="0" presId="urn:microsoft.com/office/officeart/2005/8/layout/hierarchy6"/>
    <dgm:cxn modelId="{54885C8C-389F-4D34-AEDE-9A632E97A535}" type="presParOf" srcId="{12C0B505-8215-44D0-975D-5951E798F304}" destId="{1F4D7C46-545A-4D3D-8427-B3B7FC98B6DC}" srcOrd="1" destOrd="0" presId="urn:microsoft.com/office/officeart/2005/8/layout/hierarchy6"/>
    <dgm:cxn modelId="{412A8523-6E71-44EE-AA71-B08B5C33EADC}" type="presParOf" srcId="{1F4D7C46-545A-4D3D-8427-B3B7FC98B6DC}" destId="{9E98F4C1-F731-40CE-BDF9-7690BAB7BB23}" srcOrd="0" destOrd="0" presId="urn:microsoft.com/office/officeart/2005/8/layout/hierarchy6"/>
    <dgm:cxn modelId="{91405495-BEF9-4FA4-ADBD-CCE072AE12E7}" type="presParOf" srcId="{1F4D7C46-545A-4D3D-8427-B3B7FC98B6DC}" destId="{A2EE07AB-E2B2-4551-8210-1A1F4F8B4063}" srcOrd="1" destOrd="0" presId="urn:microsoft.com/office/officeart/2005/8/layout/hierarchy6"/>
    <dgm:cxn modelId="{717C5B10-3018-4DB4-9E36-6783788E7D67}" type="presParOf" srcId="{A2EE07AB-E2B2-4551-8210-1A1F4F8B4063}" destId="{B55C20DF-176C-4DAB-9784-F0A4394E31F0}" srcOrd="0" destOrd="0" presId="urn:microsoft.com/office/officeart/2005/8/layout/hierarchy6"/>
    <dgm:cxn modelId="{9A287D56-0C35-45C6-9013-27A1F6798B4D}" type="presParOf" srcId="{A2EE07AB-E2B2-4551-8210-1A1F4F8B4063}" destId="{A4B8934E-BE72-4DC6-845B-C48C0382485A}" srcOrd="1" destOrd="0" presId="urn:microsoft.com/office/officeart/2005/8/layout/hierarchy6"/>
    <dgm:cxn modelId="{267ACCED-8B40-4823-B327-50FDC8E224D3}" type="presParOf" srcId="{A4B8934E-BE72-4DC6-845B-C48C0382485A}" destId="{17A8A07A-CF4F-4CF8-92E3-4B3686F6731C}" srcOrd="0" destOrd="0" presId="urn:microsoft.com/office/officeart/2005/8/layout/hierarchy6"/>
    <dgm:cxn modelId="{EFA15DE3-5283-4C16-A869-F24D6C20865B}" type="presParOf" srcId="{A4B8934E-BE72-4DC6-845B-C48C0382485A}" destId="{A7CD3B87-1AC8-4269-83B3-799BE0B73D64}" srcOrd="1" destOrd="0" presId="urn:microsoft.com/office/officeart/2005/8/layout/hierarchy6"/>
    <dgm:cxn modelId="{BABBC4CF-C4FF-440E-B87E-4AD6733C1CF0}" type="presParOf" srcId="{12C0B505-8215-44D0-975D-5951E798F304}" destId="{C3C8840E-FE7F-4B75-91E6-9EA5F0EB14BB}" srcOrd="2" destOrd="0" presId="urn:microsoft.com/office/officeart/2005/8/layout/hierarchy6"/>
    <dgm:cxn modelId="{25A888A4-816B-4A00-B932-3CD896066430}" type="presParOf" srcId="{12C0B505-8215-44D0-975D-5951E798F304}" destId="{AC4C7099-59BB-4F9A-B6EB-7D24932E5865}" srcOrd="3" destOrd="0" presId="urn:microsoft.com/office/officeart/2005/8/layout/hierarchy6"/>
    <dgm:cxn modelId="{3DBD2A22-773D-41B4-909E-F70FD85F710A}" type="presParOf" srcId="{AC4C7099-59BB-4F9A-B6EB-7D24932E5865}" destId="{94272BFF-5044-45BA-9D04-7AAC010B9E79}" srcOrd="0" destOrd="0" presId="urn:microsoft.com/office/officeart/2005/8/layout/hierarchy6"/>
    <dgm:cxn modelId="{F7508A58-ACCF-47D1-BDF6-C954BD3E4AA3}" type="presParOf" srcId="{AC4C7099-59BB-4F9A-B6EB-7D24932E5865}" destId="{1B296D5A-B026-4A3A-A8EB-F4A3516D1A43}" srcOrd="1" destOrd="0" presId="urn:microsoft.com/office/officeart/2005/8/layout/hierarchy6"/>
    <dgm:cxn modelId="{951957EC-885D-434E-9668-50F434EA51EE}" type="presParOf" srcId="{1B296D5A-B026-4A3A-A8EB-F4A3516D1A43}" destId="{4EE6FEE0-A60F-4731-9127-A12A8E8729A8}" srcOrd="0" destOrd="0" presId="urn:microsoft.com/office/officeart/2005/8/layout/hierarchy6"/>
    <dgm:cxn modelId="{4422BF4B-40ED-45EB-8680-F29CAC51A87E}" type="presParOf" srcId="{1B296D5A-B026-4A3A-A8EB-F4A3516D1A43}" destId="{B196AA1F-7A5A-48C2-8360-3CB82E879A9B}" srcOrd="1" destOrd="0" presId="urn:microsoft.com/office/officeart/2005/8/layout/hierarchy6"/>
    <dgm:cxn modelId="{49AE5ECF-FED7-4B9E-AF1D-C9D6943A967D}" type="presParOf" srcId="{B196AA1F-7A5A-48C2-8360-3CB82E879A9B}" destId="{51584AF6-DE3D-4B3E-90D0-44EDC99613D0}" srcOrd="0" destOrd="0" presId="urn:microsoft.com/office/officeart/2005/8/layout/hierarchy6"/>
    <dgm:cxn modelId="{E8CE6476-21AF-42F9-97F6-CE744EED0E73}" type="presParOf" srcId="{B196AA1F-7A5A-48C2-8360-3CB82E879A9B}" destId="{5DC94759-71E8-4B6F-88BB-2EA06D7E35E5}" srcOrd="1" destOrd="0" presId="urn:microsoft.com/office/officeart/2005/8/layout/hierarchy6"/>
    <dgm:cxn modelId="{43A08A71-9FE6-441D-BC1D-95F84D798F0F}" type="presParOf" srcId="{12C0B505-8215-44D0-975D-5951E798F304}" destId="{7C5FEED6-0606-44DC-B84B-8D1B87A3000E}" srcOrd="4" destOrd="0" presId="urn:microsoft.com/office/officeart/2005/8/layout/hierarchy6"/>
    <dgm:cxn modelId="{75718086-7F91-424B-BD35-1E3B8F445027}" type="presParOf" srcId="{12C0B505-8215-44D0-975D-5951E798F304}" destId="{9346A101-52AA-473A-B256-91E0C9B54795}" srcOrd="5" destOrd="0" presId="urn:microsoft.com/office/officeart/2005/8/layout/hierarchy6"/>
    <dgm:cxn modelId="{11CD4190-CE1F-49B7-92CB-88CC3EA7A46B}" type="presParOf" srcId="{9346A101-52AA-473A-B256-91E0C9B54795}" destId="{EF164553-C661-4A72-A77D-04EFA338FD13}" srcOrd="0" destOrd="0" presId="urn:microsoft.com/office/officeart/2005/8/layout/hierarchy6"/>
    <dgm:cxn modelId="{9A47C752-1976-4934-9B74-5135AC7CA2A8}" type="presParOf" srcId="{9346A101-52AA-473A-B256-91E0C9B54795}" destId="{CBCAB461-08CB-4254-AAB9-FF815D9EDB2F}" srcOrd="1" destOrd="0" presId="urn:microsoft.com/office/officeart/2005/8/layout/hierarchy6"/>
    <dgm:cxn modelId="{7CBEB334-C912-4EE2-B8E2-842C8A60E9A6}" type="presParOf" srcId="{CBCAB461-08CB-4254-AAB9-FF815D9EDB2F}" destId="{3D0BCE2D-A13E-4F56-8F98-71C66D46D699}" srcOrd="0" destOrd="0" presId="urn:microsoft.com/office/officeart/2005/8/layout/hierarchy6"/>
    <dgm:cxn modelId="{F95BF143-F8C0-47A5-9541-56E0309D0B2F}" type="presParOf" srcId="{CBCAB461-08CB-4254-AAB9-FF815D9EDB2F}" destId="{C2CDC11B-72C0-42D7-B507-F02BD0C14E02}" srcOrd="1" destOrd="0" presId="urn:microsoft.com/office/officeart/2005/8/layout/hierarchy6"/>
    <dgm:cxn modelId="{A8F8D491-1B92-442F-8F1B-F16309D60018}" type="presParOf" srcId="{C2CDC11B-72C0-42D7-B507-F02BD0C14E02}" destId="{5F8DC824-D621-480F-9E2E-828017BB6839}" srcOrd="0" destOrd="0" presId="urn:microsoft.com/office/officeart/2005/8/layout/hierarchy6"/>
    <dgm:cxn modelId="{D57C6865-DFFF-4B11-909A-31395FFCB113}" type="presParOf" srcId="{C2CDC11B-72C0-42D7-B507-F02BD0C14E02}" destId="{9859A5FB-6E77-459F-9142-DED40947423D}" srcOrd="1" destOrd="0" presId="urn:microsoft.com/office/officeart/2005/8/layout/hierarchy6"/>
    <dgm:cxn modelId="{DEA3EF5B-0539-4013-ACFC-9A2E08A962C4}" type="presParOf" srcId="{F0F60218-47ED-4692-967A-B037120CFD17}" destId="{15DEAC90-4522-472B-8230-01B81E31E179}" srcOrd="2" destOrd="0" presId="urn:microsoft.com/office/officeart/2005/8/layout/hierarchy6"/>
    <dgm:cxn modelId="{4A10A823-E0D6-4A8F-ABA0-7767B45C0A77}" type="presParOf" srcId="{F0F60218-47ED-4692-967A-B037120CFD17}" destId="{7CF21FDC-51EF-4102-AB6F-CE81DF89E132}" srcOrd="3" destOrd="0" presId="urn:microsoft.com/office/officeart/2005/8/layout/hierarchy6"/>
    <dgm:cxn modelId="{3F608D47-127B-422B-9BC4-C4EB2A5D4185}" type="presParOf" srcId="{7CF21FDC-51EF-4102-AB6F-CE81DF89E132}" destId="{58322E6C-EDCA-4A2C-8F31-964B97E6355A}" srcOrd="0" destOrd="0" presId="urn:microsoft.com/office/officeart/2005/8/layout/hierarchy6"/>
    <dgm:cxn modelId="{C59F5235-9AEA-4773-9406-2642DD6A86F2}" type="presParOf" srcId="{7CF21FDC-51EF-4102-AB6F-CE81DF89E132}" destId="{0E7480D9-DB76-40EA-8C2D-8D45B043C314}" srcOrd="1" destOrd="0" presId="urn:microsoft.com/office/officeart/2005/8/layout/hierarchy6"/>
    <dgm:cxn modelId="{E065ED85-9B02-4ABF-B49C-DF265A7D50F8}" type="presParOf" srcId="{0E7480D9-DB76-40EA-8C2D-8D45B043C314}" destId="{A695235B-49E5-4F5E-AF3B-07EC72D04BCA}" srcOrd="0" destOrd="0" presId="urn:microsoft.com/office/officeart/2005/8/layout/hierarchy6"/>
    <dgm:cxn modelId="{96956A67-0275-4459-8044-51B0664DA984}" type="presParOf" srcId="{0E7480D9-DB76-40EA-8C2D-8D45B043C314}" destId="{7C7F4D39-6D09-496C-BF54-B302FEB8DB85}" srcOrd="1" destOrd="0" presId="urn:microsoft.com/office/officeart/2005/8/layout/hierarchy6"/>
    <dgm:cxn modelId="{8E21FB8A-CDC2-4DA0-B886-A88ABDB38D85}" type="presParOf" srcId="{7C7F4D39-6D09-496C-BF54-B302FEB8DB85}" destId="{A735BB8C-B721-4DB8-A240-93B8126E1B0C}" srcOrd="0" destOrd="0" presId="urn:microsoft.com/office/officeart/2005/8/layout/hierarchy6"/>
    <dgm:cxn modelId="{22A3733A-3DE3-4E23-92F1-BDDE51780FCD}" type="presParOf" srcId="{7C7F4D39-6D09-496C-BF54-B302FEB8DB85}" destId="{88D4DDFE-6A06-445E-A07C-9380F2781FD9}" srcOrd="1" destOrd="0" presId="urn:microsoft.com/office/officeart/2005/8/layout/hierarchy6"/>
    <dgm:cxn modelId="{29D8C8DB-9C40-497A-9D18-57EBD8B045D4}" type="presParOf" srcId="{88D4DDFE-6A06-445E-A07C-9380F2781FD9}" destId="{690E97F7-AC51-48B9-810A-70915CCBBD91}" srcOrd="0" destOrd="0" presId="urn:microsoft.com/office/officeart/2005/8/layout/hierarchy6"/>
    <dgm:cxn modelId="{D7DAE24E-6057-4181-9D26-64AA480387D0}" type="presParOf" srcId="{88D4DDFE-6A06-445E-A07C-9380F2781FD9}" destId="{BF00BED7-37E3-4613-AF45-772D6BB947C6}" srcOrd="1" destOrd="0" presId="urn:microsoft.com/office/officeart/2005/8/layout/hierarchy6"/>
    <dgm:cxn modelId="{D3C91E35-6DF2-4BBB-9982-EA35A1382BA0}" type="presParOf" srcId="{BF00BED7-37E3-4613-AF45-772D6BB947C6}" destId="{1E716E53-1CBA-4CC8-8E8D-335688C14180}" srcOrd="0" destOrd="0" presId="urn:microsoft.com/office/officeart/2005/8/layout/hierarchy6"/>
    <dgm:cxn modelId="{DBED2BA9-151B-46AF-B7DA-0793E1828609}" type="presParOf" srcId="{BF00BED7-37E3-4613-AF45-772D6BB947C6}" destId="{C411C149-A582-4FD5-93EC-9F7DC6C5BC93}" srcOrd="1" destOrd="0" presId="urn:microsoft.com/office/officeart/2005/8/layout/hierarchy6"/>
    <dgm:cxn modelId="{CC2E765F-005F-4C3A-AE5B-07D87334A430}" type="presParOf" srcId="{0E7480D9-DB76-40EA-8C2D-8D45B043C314}" destId="{452E47E1-DE5E-43C2-BE99-6FD414686B54}" srcOrd="2" destOrd="0" presId="urn:microsoft.com/office/officeart/2005/8/layout/hierarchy6"/>
    <dgm:cxn modelId="{EB0970C4-12FD-4FC9-8DC9-B080624A5CB9}" type="presParOf" srcId="{0E7480D9-DB76-40EA-8C2D-8D45B043C314}" destId="{D8FED6B5-4710-49B8-944B-8EBB17C0EF70}" srcOrd="3" destOrd="0" presId="urn:microsoft.com/office/officeart/2005/8/layout/hierarchy6"/>
    <dgm:cxn modelId="{8C5BD224-0DAB-484A-8F0E-5A38419CCB44}" type="presParOf" srcId="{D8FED6B5-4710-49B8-944B-8EBB17C0EF70}" destId="{FAD6FA81-4F94-48C5-86A7-D7C544D37AD6}" srcOrd="0" destOrd="0" presId="urn:microsoft.com/office/officeart/2005/8/layout/hierarchy6"/>
    <dgm:cxn modelId="{72EAEA15-FB01-4864-AD2C-3F834043903B}" type="presParOf" srcId="{D8FED6B5-4710-49B8-944B-8EBB17C0EF70}" destId="{8CC466C0-36CC-484D-A1FD-DACBAFEC3E53}" srcOrd="1" destOrd="0" presId="urn:microsoft.com/office/officeart/2005/8/layout/hierarchy6"/>
    <dgm:cxn modelId="{7E0D2688-360F-4DE6-874C-0C2611362F1F}" type="presParOf" srcId="{F0F60218-47ED-4692-967A-B037120CFD17}" destId="{51FCD676-F7E3-4D7D-9C62-0D678764697C}" srcOrd="4" destOrd="0" presId="urn:microsoft.com/office/officeart/2005/8/layout/hierarchy6"/>
    <dgm:cxn modelId="{09654D02-AC42-431B-932A-9C2C12864C4F}" type="presParOf" srcId="{F0F60218-47ED-4692-967A-B037120CFD17}" destId="{C79B47BC-429B-471C-A371-DC5CAEA02A3C}" srcOrd="5" destOrd="0" presId="urn:microsoft.com/office/officeart/2005/8/layout/hierarchy6"/>
    <dgm:cxn modelId="{FD498E13-F845-41E5-BEDC-CCB0E9256257}" type="presParOf" srcId="{C79B47BC-429B-471C-A371-DC5CAEA02A3C}" destId="{44CE4ECE-7523-41B4-A3C1-97B0BF596D02}" srcOrd="0" destOrd="0" presId="urn:microsoft.com/office/officeart/2005/8/layout/hierarchy6"/>
    <dgm:cxn modelId="{731F3FA0-2848-4F20-AD47-ED94A37596BB}" type="presParOf" srcId="{C79B47BC-429B-471C-A371-DC5CAEA02A3C}" destId="{A503AC62-8E30-453C-929A-470B95E06BAD}" srcOrd="1" destOrd="0" presId="urn:microsoft.com/office/officeart/2005/8/layout/hierarchy6"/>
    <dgm:cxn modelId="{31B2EE52-3066-4058-BAAC-CCD3C03A539F}" type="presParOf" srcId="{173B26FC-6FDA-42AE-ABC1-E1CB37D3F8DA}" destId="{762A9029-E51B-4256-AF34-846956C6D0D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F9EE7A-475C-4EF4-AE9F-E813F6FDDAB7}">
      <dsp:nvSpPr>
        <dsp:cNvPr id="0" name=""/>
        <dsp:cNvSpPr/>
      </dsp:nvSpPr>
      <dsp:spPr>
        <a:xfrm>
          <a:off x="1880124" y="1329"/>
          <a:ext cx="983200" cy="65546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2">
                  <a:lumMod val="60000"/>
                  <a:lumOff val="40000"/>
                </a:schemeClr>
              </a:solidFill>
            </a:rPr>
            <a:t>Study Group x</a:t>
          </a:r>
        </a:p>
      </dsp:txBody>
      <dsp:txXfrm>
        <a:off x="1899322" y="20527"/>
        <a:ext cx="944804" cy="617070"/>
      </dsp:txXfrm>
    </dsp:sp>
    <dsp:sp modelId="{6E43D4BC-569B-4095-8A9D-A3EF51F393C8}">
      <dsp:nvSpPr>
        <dsp:cNvPr id="0" name=""/>
        <dsp:cNvSpPr/>
      </dsp:nvSpPr>
      <dsp:spPr>
        <a:xfrm>
          <a:off x="1093564" y="656796"/>
          <a:ext cx="1278160" cy="262186"/>
        </a:xfrm>
        <a:custGeom>
          <a:avLst/>
          <a:gdLst/>
          <a:ahLst/>
          <a:cxnLst/>
          <a:rect l="0" t="0" r="0" b="0"/>
          <a:pathLst>
            <a:path>
              <a:moveTo>
                <a:pt x="1278160" y="0"/>
              </a:moveTo>
              <a:lnTo>
                <a:pt x="1278160" y="131093"/>
              </a:lnTo>
              <a:lnTo>
                <a:pt x="0" y="131093"/>
              </a:lnTo>
              <a:lnTo>
                <a:pt x="0" y="262186"/>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98F4C1-F731-40CE-BDF9-7690BAB7BB23}">
      <dsp:nvSpPr>
        <dsp:cNvPr id="0" name=""/>
        <dsp:cNvSpPr/>
      </dsp:nvSpPr>
      <dsp:spPr>
        <a:xfrm>
          <a:off x="601964" y="918983"/>
          <a:ext cx="983200" cy="65546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2">
                  <a:lumMod val="60000"/>
                  <a:lumOff val="40000"/>
                </a:schemeClr>
              </a:solidFill>
            </a:rPr>
            <a:t>Working Party 1/x</a:t>
          </a:r>
        </a:p>
      </dsp:txBody>
      <dsp:txXfrm>
        <a:off x="621162" y="938181"/>
        <a:ext cx="944804" cy="617070"/>
      </dsp:txXfrm>
    </dsp:sp>
    <dsp:sp modelId="{B55C20DF-176C-4DAB-9784-F0A4394E31F0}">
      <dsp:nvSpPr>
        <dsp:cNvPr id="0" name=""/>
        <dsp:cNvSpPr/>
      </dsp:nvSpPr>
      <dsp:spPr>
        <a:xfrm>
          <a:off x="1047844" y="1574450"/>
          <a:ext cx="91440" cy="262186"/>
        </a:xfrm>
        <a:custGeom>
          <a:avLst/>
          <a:gdLst/>
          <a:ahLst/>
          <a:cxnLst/>
          <a:rect l="0" t="0" r="0" b="0"/>
          <a:pathLst>
            <a:path>
              <a:moveTo>
                <a:pt x="45720" y="0"/>
              </a:moveTo>
              <a:lnTo>
                <a:pt x="45720" y="262186"/>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A8A07A-CF4F-4CF8-92E3-4B3686F6731C}">
      <dsp:nvSpPr>
        <dsp:cNvPr id="0" name=""/>
        <dsp:cNvSpPr/>
      </dsp:nvSpPr>
      <dsp:spPr>
        <a:xfrm>
          <a:off x="601964" y="1836637"/>
          <a:ext cx="983200" cy="655466"/>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2">
                  <a:lumMod val="60000"/>
                  <a:lumOff val="40000"/>
                </a:schemeClr>
              </a:solidFill>
            </a:rPr>
            <a:t>Question 1/x</a:t>
          </a:r>
        </a:p>
      </dsp:txBody>
      <dsp:txXfrm>
        <a:off x="601964" y="1948157"/>
        <a:ext cx="846417" cy="519123"/>
      </dsp:txXfrm>
    </dsp:sp>
    <dsp:sp modelId="{C3C8840E-FE7F-4B75-91E6-9EA5F0EB14BB}">
      <dsp:nvSpPr>
        <dsp:cNvPr id="0" name=""/>
        <dsp:cNvSpPr/>
      </dsp:nvSpPr>
      <dsp:spPr>
        <a:xfrm>
          <a:off x="2326005" y="656796"/>
          <a:ext cx="91440" cy="262186"/>
        </a:xfrm>
        <a:custGeom>
          <a:avLst/>
          <a:gdLst/>
          <a:ahLst/>
          <a:cxnLst/>
          <a:rect l="0" t="0" r="0" b="0"/>
          <a:pathLst>
            <a:path>
              <a:moveTo>
                <a:pt x="45720" y="0"/>
              </a:moveTo>
              <a:lnTo>
                <a:pt x="45720" y="262186"/>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272BFF-5044-45BA-9D04-7AAC010B9E79}">
      <dsp:nvSpPr>
        <dsp:cNvPr id="0" name=""/>
        <dsp:cNvSpPr/>
      </dsp:nvSpPr>
      <dsp:spPr>
        <a:xfrm>
          <a:off x="1880124" y="918983"/>
          <a:ext cx="983200" cy="65546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2">
                  <a:lumMod val="60000"/>
                  <a:lumOff val="40000"/>
                </a:schemeClr>
              </a:solidFill>
            </a:rPr>
            <a:t>Working Party 2/x</a:t>
          </a:r>
        </a:p>
      </dsp:txBody>
      <dsp:txXfrm>
        <a:off x="1899322" y="938181"/>
        <a:ext cx="944804" cy="617070"/>
      </dsp:txXfrm>
    </dsp:sp>
    <dsp:sp modelId="{4EE6FEE0-A60F-4731-9127-A12A8E8729A8}">
      <dsp:nvSpPr>
        <dsp:cNvPr id="0" name=""/>
        <dsp:cNvSpPr/>
      </dsp:nvSpPr>
      <dsp:spPr>
        <a:xfrm>
          <a:off x="2326005" y="1574450"/>
          <a:ext cx="91440" cy="262186"/>
        </a:xfrm>
        <a:custGeom>
          <a:avLst/>
          <a:gdLst/>
          <a:ahLst/>
          <a:cxnLst/>
          <a:rect l="0" t="0" r="0" b="0"/>
          <a:pathLst>
            <a:path>
              <a:moveTo>
                <a:pt x="45720" y="0"/>
              </a:moveTo>
              <a:lnTo>
                <a:pt x="45720" y="262186"/>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584AF6-DE3D-4B3E-90D0-44EDC99613D0}">
      <dsp:nvSpPr>
        <dsp:cNvPr id="0" name=""/>
        <dsp:cNvSpPr/>
      </dsp:nvSpPr>
      <dsp:spPr>
        <a:xfrm>
          <a:off x="1880124" y="1836637"/>
          <a:ext cx="983200" cy="655466"/>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2">
                  <a:lumMod val="60000"/>
                  <a:lumOff val="40000"/>
                </a:schemeClr>
              </a:solidFill>
            </a:rPr>
            <a:t>Question 5/x</a:t>
          </a:r>
        </a:p>
      </dsp:txBody>
      <dsp:txXfrm>
        <a:off x="1880124" y="1948157"/>
        <a:ext cx="846417" cy="519123"/>
      </dsp:txXfrm>
    </dsp:sp>
    <dsp:sp modelId="{7C5FEED6-0606-44DC-B84B-8D1B87A3000E}">
      <dsp:nvSpPr>
        <dsp:cNvPr id="0" name=""/>
        <dsp:cNvSpPr/>
      </dsp:nvSpPr>
      <dsp:spPr>
        <a:xfrm>
          <a:off x="2371724" y="656796"/>
          <a:ext cx="1278160" cy="262186"/>
        </a:xfrm>
        <a:custGeom>
          <a:avLst/>
          <a:gdLst/>
          <a:ahLst/>
          <a:cxnLst/>
          <a:rect l="0" t="0" r="0" b="0"/>
          <a:pathLst>
            <a:path>
              <a:moveTo>
                <a:pt x="0" y="0"/>
              </a:moveTo>
              <a:lnTo>
                <a:pt x="0" y="131093"/>
              </a:lnTo>
              <a:lnTo>
                <a:pt x="1278160" y="131093"/>
              </a:lnTo>
              <a:lnTo>
                <a:pt x="1278160" y="262186"/>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164553-C661-4A72-A77D-04EFA338FD13}">
      <dsp:nvSpPr>
        <dsp:cNvPr id="0" name=""/>
        <dsp:cNvSpPr/>
      </dsp:nvSpPr>
      <dsp:spPr>
        <a:xfrm>
          <a:off x="3158285" y="918983"/>
          <a:ext cx="983200" cy="65546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2">
                  <a:lumMod val="60000"/>
                  <a:lumOff val="40000"/>
                </a:schemeClr>
              </a:solidFill>
            </a:rPr>
            <a:t>Working Party 3/x</a:t>
          </a:r>
        </a:p>
      </dsp:txBody>
      <dsp:txXfrm>
        <a:off x="3177483" y="938181"/>
        <a:ext cx="944804" cy="617070"/>
      </dsp:txXfrm>
    </dsp:sp>
    <dsp:sp modelId="{3D0BCE2D-A13E-4F56-8F98-71C66D46D699}">
      <dsp:nvSpPr>
        <dsp:cNvPr id="0" name=""/>
        <dsp:cNvSpPr/>
      </dsp:nvSpPr>
      <dsp:spPr>
        <a:xfrm>
          <a:off x="3604165" y="1574450"/>
          <a:ext cx="91440" cy="262186"/>
        </a:xfrm>
        <a:custGeom>
          <a:avLst/>
          <a:gdLst/>
          <a:ahLst/>
          <a:cxnLst/>
          <a:rect l="0" t="0" r="0" b="0"/>
          <a:pathLst>
            <a:path>
              <a:moveTo>
                <a:pt x="45720" y="0"/>
              </a:moveTo>
              <a:lnTo>
                <a:pt x="45720" y="262186"/>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8DC824-D621-480F-9E2E-828017BB6839}">
      <dsp:nvSpPr>
        <dsp:cNvPr id="0" name=""/>
        <dsp:cNvSpPr/>
      </dsp:nvSpPr>
      <dsp:spPr>
        <a:xfrm>
          <a:off x="3158285" y="1836637"/>
          <a:ext cx="983200" cy="655466"/>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2">
                  <a:lumMod val="60000"/>
                  <a:lumOff val="40000"/>
                </a:schemeClr>
              </a:solidFill>
            </a:rPr>
            <a:t>Question 10/x</a:t>
          </a:r>
        </a:p>
      </dsp:txBody>
      <dsp:txXfrm>
        <a:off x="3158285" y="1948157"/>
        <a:ext cx="846417" cy="5191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9E050-84BD-4FBB-AE03-32A27D853575}">
      <dsp:nvSpPr>
        <dsp:cNvPr id="0" name=""/>
        <dsp:cNvSpPr/>
      </dsp:nvSpPr>
      <dsp:spPr>
        <a:xfrm>
          <a:off x="3416557" y="480958"/>
          <a:ext cx="954216" cy="636144"/>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TSAG </a:t>
          </a:r>
        </a:p>
      </dsp:txBody>
      <dsp:txXfrm>
        <a:off x="3435189" y="499590"/>
        <a:ext cx="916952" cy="598880"/>
      </dsp:txXfrm>
    </dsp:sp>
    <dsp:sp modelId="{6EDFA2ED-CF87-40AE-B749-8487D867D309}">
      <dsp:nvSpPr>
        <dsp:cNvPr id="0" name=""/>
        <dsp:cNvSpPr/>
      </dsp:nvSpPr>
      <dsp:spPr>
        <a:xfrm>
          <a:off x="1722823" y="1117102"/>
          <a:ext cx="2170841" cy="254457"/>
        </a:xfrm>
        <a:custGeom>
          <a:avLst/>
          <a:gdLst/>
          <a:ahLst/>
          <a:cxnLst/>
          <a:rect l="0" t="0" r="0" b="0"/>
          <a:pathLst>
            <a:path>
              <a:moveTo>
                <a:pt x="2170841" y="0"/>
              </a:moveTo>
              <a:lnTo>
                <a:pt x="2170841" y="127228"/>
              </a:lnTo>
              <a:lnTo>
                <a:pt x="0" y="127228"/>
              </a:lnTo>
              <a:lnTo>
                <a:pt x="0" y="254457"/>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748E55-EA50-4408-B2B4-5923834F9BCB}">
      <dsp:nvSpPr>
        <dsp:cNvPr id="0" name=""/>
        <dsp:cNvSpPr/>
      </dsp:nvSpPr>
      <dsp:spPr>
        <a:xfrm>
          <a:off x="1245715" y="1371560"/>
          <a:ext cx="954216" cy="636144"/>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Study Group x</a:t>
          </a:r>
        </a:p>
      </dsp:txBody>
      <dsp:txXfrm>
        <a:off x="1264347" y="1390192"/>
        <a:ext cx="916952" cy="598880"/>
      </dsp:txXfrm>
    </dsp:sp>
    <dsp:sp modelId="{6E43D4BC-569B-4095-8A9D-A3EF51F393C8}">
      <dsp:nvSpPr>
        <dsp:cNvPr id="0" name=""/>
        <dsp:cNvSpPr/>
      </dsp:nvSpPr>
      <dsp:spPr>
        <a:xfrm>
          <a:off x="482342" y="2007704"/>
          <a:ext cx="1240481" cy="254457"/>
        </a:xfrm>
        <a:custGeom>
          <a:avLst/>
          <a:gdLst/>
          <a:ahLst/>
          <a:cxnLst/>
          <a:rect l="0" t="0" r="0" b="0"/>
          <a:pathLst>
            <a:path>
              <a:moveTo>
                <a:pt x="1240481" y="0"/>
              </a:moveTo>
              <a:lnTo>
                <a:pt x="1240481" y="127228"/>
              </a:lnTo>
              <a:lnTo>
                <a:pt x="0" y="127228"/>
              </a:lnTo>
              <a:lnTo>
                <a:pt x="0" y="25445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98F4C1-F731-40CE-BDF9-7690BAB7BB23}">
      <dsp:nvSpPr>
        <dsp:cNvPr id="0" name=""/>
        <dsp:cNvSpPr/>
      </dsp:nvSpPr>
      <dsp:spPr>
        <a:xfrm>
          <a:off x="5234" y="2262162"/>
          <a:ext cx="954216" cy="636144"/>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Working Party 1/x</a:t>
          </a:r>
        </a:p>
      </dsp:txBody>
      <dsp:txXfrm>
        <a:off x="23866" y="2280794"/>
        <a:ext cx="916952" cy="598880"/>
      </dsp:txXfrm>
    </dsp:sp>
    <dsp:sp modelId="{B55C20DF-176C-4DAB-9784-F0A4394E31F0}">
      <dsp:nvSpPr>
        <dsp:cNvPr id="0" name=""/>
        <dsp:cNvSpPr/>
      </dsp:nvSpPr>
      <dsp:spPr>
        <a:xfrm>
          <a:off x="436622" y="2898306"/>
          <a:ext cx="91440" cy="254457"/>
        </a:xfrm>
        <a:custGeom>
          <a:avLst/>
          <a:gdLst/>
          <a:ahLst/>
          <a:cxnLst/>
          <a:rect l="0" t="0" r="0" b="0"/>
          <a:pathLst>
            <a:path>
              <a:moveTo>
                <a:pt x="45720" y="0"/>
              </a:moveTo>
              <a:lnTo>
                <a:pt x="45720" y="25445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A8A07A-CF4F-4CF8-92E3-4B3686F6731C}">
      <dsp:nvSpPr>
        <dsp:cNvPr id="0" name=""/>
        <dsp:cNvSpPr/>
      </dsp:nvSpPr>
      <dsp:spPr>
        <a:xfrm>
          <a:off x="5234" y="3152764"/>
          <a:ext cx="954216" cy="636144"/>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Question 1/x</a:t>
          </a:r>
        </a:p>
      </dsp:txBody>
      <dsp:txXfrm>
        <a:off x="5234" y="3260997"/>
        <a:ext cx="821465" cy="503820"/>
      </dsp:txXfrm>
    </dsp:sp>
    <dsp:sp modelId="{C3C8840E-FE7F-4B75-91E6-9EA5F0EB14BB}">
      <dsp:nvSpPr>
        <dsp:cNvPr id="0" name=""/>
        <dsp:cNvSpPr/>
      </dsp:nvSpPr>
      <dsp:spPr>
        <a:xfrm>
          <a:off x="1677103" y="2007704"/>
          <a:ext cx="91440" cy="254457"/>
        </a:xfrm>
        <a:custGeom>
          <a:avLst/>
          <a:gdLst/>
          <a:ahLst/>
          <a:cxnLst/>
          <a:rect l="0" t="0" r="0" b="0"/>
          <a:pathLst>
            <a:path>
              <a:moveTo>
                <a:pt x="45720" y="0"/>
              </a:moveTo>
              <a:lnTo>
                <a:pt x="45720" y="25445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272BFF-5044-45BA-9D04-7AAC010B9E79}">
      <dsp:nvSpPr>
        <dsp:cNvPr id="0" name=""/>
        <dsp:cNvSpPr/>
      </dsp:nvSpPr>
      <dsp:spPr>
        <a:xfrm>
          <a:off x="1245715" y="2262162"/>
          <a:ext cx="954216" cy="636144"/>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Working Party 2/x</a:t>
          </a:r>
        </a:p>
      </dsp:txBody>
      <dsp:txXfrm>
        <a:off x="1264347" y="2280794"/>
        <a:ext cx="916952" cy="598880"/>
      </dsp:txXfrm>
    </dsp:sp>
    <dsp:sp modelId="{4EE6FEE0-A60F-4731-9127-A12A8E8729A8}">
      <dsp:nvSpPr>
        <dsp:cNvPr id="0" name=""/>
        <dsp:cNvSpPr/>
      </dsp:nvSpPr>
      <dsp:spPr>
        <a:xfrm>
          <a:off x="1677103" y="2898306"/>
          <a:ext cx="91440" cy="254457"/>
        </a:xfrm>
        <a:custGeom>
          <a:avLst/>
          <a:gdLst/>
          <a:ahLst/>
          <a:cxnLst/>
          <a:rect l="0" t="0" r="0" b="0"/>
          <a:pathLst>
            <a:path>
              <a:moveTo>
                <a:pt x="45720" y="0"/>
              </a:moveTo>
              <a:lnTo>
                <a:pt x="45720" y="25445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584AF6-DE3D-4B3E-90D0-44EDC99613D0}">
      <dsp:nvSpPr>
        <dsp:cNvPr id="0" name=""/>
        <dsp:cNvSpPr/>
      </dsp:nvSpPr>
      <dsp:spPr>
        <a:xfrm>
          <a:off x="1245715" y="3152764"/>
          <a:ext cx="954216" cy="636144"/>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Question 5/x</a:t>
          </a:r>
        </a:p>
      </dsp:txBody>
      <dsp:txXfrm>
        <a:off x="1245715" y="3260997"/>
        <a:ext cx="821465" cy="503820"/>
      </dsp:txXfrm>
    </dsp:sp>
    <dsp:sp modelId="{7C5FEED6-0606-44DC-B84B-8D1B87A3000E}">
      <dsp:nvSpPr>
        <dsp:cNvPr id="0" name=""/>
        <dsp:cNvSpPr/>
      </dsp:nvSpPr>
      <dsp:spPr>
        <a:xfrm>
          <a:off x="1722823" y="2007704"/>
          <a:ext cx="1240481" cy="254457"/>
        </a:xfrm>
        <a:custGeom>
          <a:avLst/>
          <a:gdLst/>
          <a:ahLst/>
          <a:cxnLst/>
          <a:rect l="0" t="0" r="0" b="0"/>
          <a:pathLst>
            <a:path>
              <a:moveTo>
                <a:pt x="0" y="0"/>
              </a:moveTo>
              <a:lnTo>
                <a:pt x="0" y="127228"/>
              </a:lnTo>
              <a:lnTo>
                <a:pt x="1240481" y="127228"/>
              </a:lnTo>
              <a:lnTo>
                <a:pt x="1240481" y="25445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164553-C661-4A72-A77D-04EFA338FD13}">
      <dsp:nvSpPr>
        <dsp:cNvPr id="0" name=""/>
        <dsp:cNvSpPr/>
      </dsp:nvSpPr>
      <dsp:spPr>
        <a:xfrm>
          <a:off x="2486196" y="2262162"/>
          <a:ext cx="954216" cy="636144"/>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Working Party 3/x</a:t>
          </a:r>
        </a:p>
      </dsp:txBody>
      <dsp:txXfrm>
        <a:off x="2504828" y="2280794"/>
        <a:ext cx="916952" cy="598880"/>
      </dsp:txXfrm>
    </dsp:sp>
    <dsp:sp modelId="{3D0BCE2D-A13E-4F56-8F98-71C66D46D699}">
      <dsp:nvSpPr>
        <dsp:cNvPr id="0" name=""/>
        <dsp:cNvSpPr/>
      </dsp:nvSpPr>
      <dsp:spPr>
        <a:xfrm>
          <a:off x="2917584" y="2898306"/>
          <a:ext cx="91440" cy="254457"/>
        </a:xfrm>
        <a:custGeom>
          <a:avLst/>
          <a:gdLst/>
          <a:ahLst/>
          <a:cxnLst/>
          <a:rect l="0" t="0" r="0" b="0"/>
          <a:pathLst>
            <a:path>
              <a:moveTo>
                <a:pt x="45720" y="0"/>
              </a:moveTo>
              <a:lnTo>
                <a:pt x="45720" y="25445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8DC824-D621-480F-9E2E-828017BB6839}">
      <dsp:nvSpPr>
        <dsp:cNvPr id="0" name=""/>
        <dsp:cNvSpPr/>
      </dsp:nvSpPr>
      <dsp:spPr>
        <a:xfrm>
          <a:off x="2486196" y="3152764"/>
          <a:ext cx="954216" cy="636144"/>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Question 10/x</a:t>
          </a:r>
        </a:p>
      </dsp:txBody>
      <dsp:txXfrm>
        <a:off x="2486196" y="3260997"/>
        <a:ext cx="821465" cy="503820"/>
      </dsp:txXfrm>
    </dsp:sp>
    <dsp:sp modelId="{15DEAC90-4522-472B-8230-01B81E31E179}">
      <dsp:nvSpPr>
        <dsp:cNvPr id="0" name=""/>
        <dsp:cNvSpPr/>
      </dsp:nvSpPr>
      <dsp:spPr>
        <a:xfrm>
          <a:off x="3893665" y="1117102"/>
          <a:ext cx="930360" cy="254457"/>
        </a:xfrm>
        <a:custGeom>
          <a:avLst/>
          <a:gdLst/>
          <a:ahLst/>
          <a:cxnLst/>
          <a:rect l="0" t="0" r="0" b="0"/>
          <a:pathLst>
            <a:path>
              <a:moveTo>
                <a:pt x="0" y="0"/>
              </a:moveTo>
              <a:lnTo>
                <a:pt x="0" y="127228"/>
              </a:lnTo>
              <a:lnTo>
                <a:pt x="930360" y="127228"/>
              </a:lnTo>
              <a:lnTo>
                <a:pt x="930360" y="254457"/>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322E6C-EDCA-4A2C-8F31-964B97E6355A}">
      <dsp:nvSpPr>
        <dsp:cNvPr id="0" name=""/>
        <dsp:cNvSpPr/>
      </dsp:nvSpPr>
      <dsp:spPr>
        <a:xfrm>
          <a:off x="4346918" y="1371560"/>
          <a:ext cx="954216" cy="636144"/>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Study Group y</a:t>
          </a:r>
        </a:p>
      </dsp:txBody>
      <dsp:txXfrm>
        <a:off x="4365550" y="1390192"/>
        <a:ext cx="916952" cy="598880"/>
      </dsp:txXfrm>
    </dsp:sp>
    <dsp:sp modelId="{A695235B-49E5-4F5E-AF3B-07EC72D04BCA}">
      <dsp:nvSpPr>
        <dsp:cNvPr id="0" name=""/>
        <dsp:cNvSpPr/>
      </dsp:nvSpPr>
      <dsp:spPr>
        <a:xfrm>
          <a:off x="4203785" y="2007704"/>
          <a:ext cx="620240" cy="254457"/>
        </a:xfrm>
        <a:custGeom>
          <a:avLst/>
          <a:gdLst/>
          <a:ahLst/>
          <a:cxnLst/>
          <a:rect l="0" t="0" r="0" b="0"/>
          <a:pathLst>
            <a:path>
              <a:moveTo>
                <a:pt x="620240" y="0"/>
              </a:moveTo>
              <a:lnTo>
                <a:pt x="620240" y="127228"/>
              </a:lnTo>
              <a:lnTo>
                <a:pt x="0" y="127228"/>
              </a:lnTo>
              <a:lnTo>
                <a:pt x="0" y="25445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35BB8C-B721-4DB8-A240-93B8126E1B0C}">
      <dsp:nvSpPr>
        <dsp:cNvPr id="0" name=""/>
        <dsp:cNvSpPr/>
      </dsp:nvSpPr>
      <dsp:spPr>
        <a:xfrm>
          <a:off x="3726677" y="2262162"/>
          <a:ext cx="954216" cy="636144"/>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Working Party 1/y</a:t>
          </a:r>
        </a:p>
      </dsp:txBody>
      <dsp:txXfrm>
        <a:off x="3745309" y="2280794"/>
        <a:ext cx="916952" cy="598880"/>
      </dsp:txXfrm>
    </dsp:sp>
    <dsp:sp modelId="{690E97F7-AC51-48B9-810A-70915CCBBD91}">
      <dsp:nvSpPr>
        <dsp:cNvPr id="0" name=""/>
        <dsp:cNvSpPr/>
      </dsp:nvSpPr>
      <dsp:spPr>
        <a:xfrm>
          <a:off x="4158065" y="2898306"/>
          <a:ext cx="91440" cy="254457"/>
        </a:xfrm>
        <a:custGeom>
          <a:avLst/>
          <a:gdLst/>
          <a:ahLst/>
          <a:cxnLst/>
          <a:rect l="0" t="0" r="0" b="0"/>
          <a:pathLst>
            <a:path>
              <a:moveTo>
                <a:pt x="45720" y="0"/>
              </a:moveTo>
              <a:lnTo>
                <a:pt x="45720" y="25445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716E53-1CBA-4CC8-8E8D-335688C14180}">
      <dsp:nvSpPr>
        <dsp:cNvPr id="0" name=""/>
        <dsp:cNvSpPr/>
      </dsp:nvSpPr>
      <dsp:spPr>
        <a:xfrm>
          <a:off x="3726677" y="3152764"/>
          <a:ext cx="954216" cy="636144"/>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Question 1/y</a:t>
          </a:r>
        </a:p>
      </dsp:txBody>
      <dsp:txXfrm>
        <a:off x="3726677" y="3260997"/>
        <a:ext cx="821465" cy="503820"/>
      </dsp:txXfrm>
    </dsp:sp>
    <dsp:sp modelId="{452E47E1-DE5E-43C2-BE99-6FD414686B54}">
      <dsp:nvSpPr>
        <dsp:cNvPr id="0" name=""/>
        <dsp:cNvSpPr/>
      </dsp:nvSpPr>
      <dsp:spPr>
        <a:xfrm>
          <a:off x="4824026" y="2007704"/>
          <a:ext cx="620240" cy="254457"/>
        </a:xfrm>
        <a:custGeom>
          <a:avLst/>
          <a:gdLst/>
          <a:ahLst/>
          <a:cxnLst/>
          <a:rect l="0" t="0" r="0" b="0"/>
          <a:pathLst>
            <a:path>
              <a:moveTo>
                <a:pt x="0" y="0"/>
              </a:moveTo>
              <a:lnTo>
                <a:pt x="0" y="127228"/>
              </a:lnTo>
              <a:lnTo>
                <a:pt x="620240" y="127228"/>
              </a:lnTo>
              <a:lnTo>
                <a:pt x="620240" y="25445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D6FA81-4F94-48C5-86A7-D7C544D37AD6}">
      <dsp:nvSpPr>
        <dsp:cNvPr id="0" name=""/>
        <dsp:cNvSpPr/>
      </dsp:nvSpPr>
      <dsp:spPr>
        <a:xfrm>
          <a:off x="4967158" y="2262162"/>
          <a:ext cx="954216" cy="636144"/>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Working Parties …</a:t>
          </a:r>
        </a:p>
      </dsp:txBody>
      <dsp:txXfrm>
        <a:off x="4967158" y="2370395"/>
        <a:ext cx="821465" cy="503820"/>
      </dsp:txXfrm>
    </dsp:sp>
    <dsp:sp modelId="{51FCD676-F7E3-4D7D-9C62-0D678764697C}">
      <dsp:nvSpPr>
        <dsp:cNvPr id="0" name=""/>
        <dsp:cNvSpPr/>
      </dsp:nvSpPr>
      <dsp:spPr>
        <a:xfrm>
          <a:off x="3893665" y="1117102"/>
          <a:ext cx="2170841" cy="254457"/>
        </a:xfrm>
        <a:custGeom>
          <a:avLst/>
          <a:gdLst/>
          <a:ahLst/>
          <a:cxnLst/>
          <a:rect l="0" t="0" r="0" b="0"/>
          <a:pathLst>
            <a:path>
              <a:moveTo>
                <a:pt x="0" y="0"/>
              </a:moveTo>
              <a:lnTo>
                <a:pt x="0" y="127228"/>
              </a:lnTo>
              <a:lnTo>
                <a:pt x="2170841" y="127228"/>
              </a:lnTo>
              <a:lnTo>
                <a:pt x="2170841" y="254457"/>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CE4ECE-7523-41B4-A3C1-97B0BF596D02}">
      <dsp:nvSpPr>
        <dsp:cNvPr id="0" name=""/>
        <dsp:cNvSpPr/>
      </dsp:nvSpPr>
      <dsp:spPr>
        <a:xfrm>
          <a:off x="5587399" y="1371560"/>
          <a:ext cx="954216" cy="636144"/>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2">
                  <a:lumMod val="60000"/>
                  <a:lumOff val="40000"/>
                </a:schemeClr>
              </a:solidFill>
            </a:rPr>
            <a:t>Study Group z …</a:t>
          </a:r>
        </a:p>
      </dsp:txBody>
      <dsp:txXfrm>
        <a:off x="5587399" y="1479793"/>
        <a:ext cx="821465" cy="50382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1367D0-475B-4EEC-B78E-0CBC78D18D30}" type="datetimeFigureOut">
              <a:rPr lang="en-GB" smtClean="0"/>
              <a:t>29/11/2022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FA456D-5899-4B17-93F4-AC2F8DB364B9}" type="slidenum">
              <a:rPr lang="en-GB" smtClean="0"/>
              <a:t>‹#›</a:t>
            </a:fld>
            <a:endParaRPr lang="en-GB"/>
          </a:p>
        </p:txBody>
      </p:sp>
    </p:spTree>
    <p:extLst>
      <p:ext uri="{BB962C8B-B14F-4D97-AF65-F5344CB8AC3E}">
        <p14:creationId xmlns:p14="http://schemas.microsoft.com/office/powerpoint/2010/main" val="3679384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itu.int/ITU-T/go/wpd" TargetMode="External"/><Relationship Id="rId7" Type="http://schemas.openxmlformats.org/officeDocument/2006/relationships/hyperlink" Target="http://www.itu.int/oth/T0A0F000003/en"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www.itu.int/SG-CP/docs/styleguide.doc" TargetMode="External"/><Relationship Id="rId5" Type="http://schemas.openxmlformats.org/officeDocument/2006/relationships/hyperlink" Target="http://www.itu.int/rec/T-REC-A.8" TargetMode="External"/><Relationship Id="rId4" Type="http://schemas.openxmlformats.org/officeDocument/2006/relationships/hyperlink" Target="http://www.itu.int/oth/T0A0F000004"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itu.int/rec/T-REC-A.1/en"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www.itu.int/pub/T-RES-T.31-2016"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mailto:tsbsg15@itu.int"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www.itu.int/en/ITU-T/studygroups/Documents/Form-A.01-Annex-A-New-Rec-Justif-template.docx" TargetMode="External"/><Relationship Id="rId13" Type="http://schemas.openxmlformats.org/officeDocument/2006/relationships/hyperlink" Target="http://www.itu.int/oth/T0A0F000003/en" TargetMode="External"/><Relationship Id="rId3" Type="http://schemas.openxmlformats.org/officeDocument/2006/relationships/hyperlink" Target="https://www.itu.int/pub/T-RES-T.1-2022" TargetMode="External"/><Relationship Id="rId7" Type="http://schemas.openxmlformats.org/officeDocument/2006/relationships/hyperlink" Target="https://www.itu.int/rec/T-REC-A.1" TargetMode="External"/><Relationship Id="rId12" Type="http://schemas.openxmlformats.org/officeDocument/2006/relationships/hyperlink" Target="http://www.itu.int/SG-CP/docs/styleguide.doc"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www.itu.int/oth/T0A0F000004" TargetMode="External"/><Relationship Id="rId11" Type="http://schemas.openxmlformats.org/officeDocument/2006/relationships/hyperlink" Target="http://www.itu.int/rec/T-REC-A.8" TargetMode="External"/><Relationship Id="rId5" Type="http://schemas.openxmlformats.org/officeDocument/2006/relationships/hyperlink" Target="https://www.itu.int/oth/T0A0F00002C/" TargetMode="External"/><Relationship Id="rId10" Type="http://schemas.openxmlformats.org/officeDocument/2006/relationships/hyperlink" Target="https://www.itu.int/en/ITU-T/studygroups/Documents/Form-A.13-Annex-A-New_non-normative_Justif-template.docx" TargetMode="External"/><Relationship Id="rId4" Type="http://schemas.openxmlformats.org/officeDocument/2006/relationships/hyperlink" Target="http://www.itu.int/ITU-T/go/wpd" TargetMode="External"/><Relationship Id="rId9" Type="http://schemas.openxmlformats.org/officeDocument/2006/relationships/hyperlink" Target="https://www.itu.int/rec/T-REC-A.13" TargetMode="Externa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itu.int/pub/T-RES-T.1-2022" TargetMode="External"/><Relationship Id="rId7" Type="http://schemas.openxmlformats.org/officeDocument/2006/relationships/hyperlink" Target="https://www.itu.int/md/S09-CL-C-0036/en" TargetMode="External"/><Relationship Id="rId2" Type="http://schemas.openxmlformats.org/officeDocument/2006/relationships/slide" Target="../slides/slide38.xml"/><Relationship Id="rId1" Type="http://schemas.openxmlformats.org/officeDocument/2006/relationships/notesMaster" Target="../notesMasters/notesMaster1.xml"/><Relationship Id="rId6" Type="http://schemas.openxmlformats.org/officeDocument/2006/relationships/hyperlink" Target="https://www.itu.int/md/S09-CL-C-0090/en" TargetMode="External"/><Relationship Id="rId5" Type="http://schemas.openxmlformats.org/officeDocument/2006/relationships/hyperlink" Target="https://www.itu.int/dms_pub/itu-s/opb/conf/S-CONF-ACTF-2014-PDF-E.pdf" TargetMode="External"/><Relationship Id="rId4" Type="http://schemas.openxmlformats.org/officeDocument/2006/relationships/hyperlink" Target="https://www.itu.int/rec/T-REC-A.1"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itu.int/net4/iwm/?p0=0&amp;p11=ITU&amp;p12=ITU-SEP-ITU-T-SEP-SP%2017&amp;p21=ITU&amp;p22=ITU"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s://www.itu.int/myworkspace/#/Mailing"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itu.int/itu-t/workprog/temp/TSB%20A5%20Tutorial.pdf"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endParaRPr lang="en-GB" b="0" i="0" dirty="0">
              <a:solidFill>
                <a:srgbClr val="657782"/>
              </a:solidFill>
              <a:effectLst/>
              <a:latin typeface="DroidSerifRegular"/>
            </a:endParaRPr>
          </a:p>
        </p:txBody>
      </p:sp>
      <p:sp>
        <p:nvSpPr>
          <p:cNvPr id="4" name="Slide Number Placeholder 3"/>
          <p:cNvSpPr>
            <a:spLocks noGrp="1"/>
          </p:cNvSpPr>
          <p:nvPr>
            <p:ph type="sldNum" sz="quarter" idx="5"/>
          </p:nvPr>
        </p:nvSpPr>
        <p:spPr/>
        <p:txBody>
          <a:bodyPr/>
          <a:lstStyle/>
          <a:p>
            <a:fld id="{52FA456D-5899-4B17-93F4-AC2F8DB364B9}" type="slidenum">
              <a:rPr lang="en-GB" smtClean="0"/>
              <a:t>1</a:t>
            </a:fld>
            <a:endParaRPr lang="en-GB"/>
          </a:p>
        </p:txBody>
      </p:sp>
    </p:spTree>
    <p:extLst>
      <p:ext uri="{BB962C8B-B14F-4D97-AF65-F5344CB8AC3E}">
        <p14:creationId xmlns:p14="http://schemas.microsoft.com/office/powerpoint/2010/main" val="988086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TAP process, Resolution 1: www.itu.int/pub/T-RES-T.1-2022 </a:t>
            </a:r>
          </a:p>
          <a:p>
            <a:r>
              <a:rPr lang="en-US" dirty="0"/>
              <a:t>Texts under TAP: www.itu.int/net/ITU-T/lists/t-approval.aspx </a:t>
            </a:r>
          </a:p>
          <a:p>
            <a:r>
              <a:rPr lang="en-US" dirty="0"/>
              <a:t>AAP process, Recommendation ITU-T A.8: www.itu.int/rec/T-REC-A.8</a:t>
            </a:r>
          </a:p>
          <a:p>
            <a:r>
              <a:rPr lang="en-US" dirty="0"/>
              <a:t>Texts under AAP: https://www.itu.int/t/aap/aap-recs</a:t>
            </a:r>
          </a:p>
          <a:p>
            <a:r>
              <a:rPr lang="en-US" dirty="0"/>
              <a:t>Agreement of non-normative texts: Recommendation ITU-T A.13: https://www.itu.int/rec/T-REC-A.13</a:t>
            </a:r>
            <a:endParaRPr lang="en-GB" sz="1200" b="1" kern="1200" dirty="0">
              <a:solidFill>
                <a:schemeClr val="tx1"/>
              </a:solidFill>
              <a:effectLst/>
              <a:latin typeface="+mn-lt"/>
              <a:ea typeface="+mn-ea"/>
              <a:cs typeface="+mn-cs"/>
            </a:endParaRP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ITU-T non-normative publications – Definitions</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Implementation guideline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publication containing information on the current knowledge, the present position of studies or good operating or technical practices, in certain aspects of telecommunications, which should be addressed to engineers, system planners or operating organizations who plan, design or use international telecommunication services or systems, paying particular attention to the requirements of developing countries.</a:t>
            </a:r>
          </a:p>
          <a:p>
            <a:r>
              <a:rPr lang="en-GB" sz="1200" kern="1200" dirty="0">
                <a:solidFill>
                  <a:schemeClr val="tx1"/>
                </a:solidFill>
                <a:effectLst/>
                <a:latin typeface="+mn-lt"/>
                <a:ea typeface="+mn-ea"/>
                <a:cs typeface="+mn-cs"/>
              </a:rPr>
              <a:t>NOTE – It should be self-contained, and should require no familiarity with other ITU‑T texts or procedures, but should not duplicate the scope and content of publications readily available outside ITU.</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Implementer’s guide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3.2.1 of ITU-T A.13)</a:t>
            </a:r>
          </a:p>
          <a:p>
            <a:r>
              <a:rPr lang="en-GB" sz="1200" kern="1200" dirty="0">
                <a:solidFill>
                  <a:schemeClr val="tx1"/>
                </a:solidFill>
                <a:effectLst/>
                <a:latin typeface="+mn-lt"/>
                <a:ea typeface="+mn-ea"/>
                <a:cs typeface="+mn-cs"/>
              </a:rPr>
              <a:t>An informative (non-normative) document which records all identified defects (e.g., typographical errors, editorial errors, ambiguities, omissions or inconsistencies, and technical errors) associated with a Recommendation or a set of Recommendations and their status of correction, from their identification to final resolution.</a:t>
            </a:r>
          </a:p>
          <a:p>
            <a:r>
              <a:rPr lang="en-GB" sz="1200" kern="1200" dirty="0">
                <a:solidFill>
                  <a:schemeClr val="tx1"/>
                </a:solidFill>
                <a:effectLst/>
                <a:latin typeface="+mn-lt"/>
                <a:ea typeface="+mn-ea"/>
                <a:cs typeface="+mn-cs"/>
              </a:rPr>
              <a:t>NOTE – An implementer’s guide is issued by ITU-T following agreement by a study group, or following agreement by a working party with the concurrence of the study group chairman. Typically, defect corrections are first collected in an implementer’s guide and, at a time deemed appropriate by the study group, they are used to produce a corrigendum or are included as revisions to a Recommendation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Supplement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3.2.2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document which contains material which is supplementary to and associated with the subject matter of one or more Recommendations but which is not essential to their completeness or understanding and implementation.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Handbook:</a:t>
            </a:r>
            <a:r>
              <a:rPr lang="en-GB" sz="1200" kern="1200" dirty="0">
                <a:solidFill>
                  <a:schemeClr val="tx1"/>
                </a:solidFill>
                <a:effectLst/>
                <a:latin typeface="+mn-lt"/>
                <a:ea typeface="+mn-ea"/>
                <a:cs typeface="+mn-cs"/>
              </a:rPr>
              <a:t>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 text which provides a statement of the current knowledge, the present position of studies or good operating or technical practice, in certain aspects of telecommunications, which should be addressed to a telecommunication engineer, system planner or operating official who plans, designs or uses telecommunication services or systems, paying particular attention to the requirements of developing countries. </a:t>
            </a:r>
          </a:p>
          <a:p>
            <a:r>
              <a:rPr lang="en-GB" sz="1200" kern="1200" dirty="0">
                <a:solidFill>
                  <a:schemeClr val="tx1"/>
                </a:solidFill>
                <a:effectLst/>
                <a:latin typeface="+mn-lt"/>
                <a:ea typeface="+mn-ea"/>
                <a:cs typeface="+mn-cs"/>
              </a:rPr>
              <a:t>NOTE – It should be self-contained, and require no familiarity with other ITU‑T texts or procedures.</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Technical paper or technical report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3.2.3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publication containing technical information, prepared by a study group on a given subject within its mandate. </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15</a:t>
            </a:fld>
            <a:endParaRPr lang="en-GB"/>
          </a:p>
        </p:txBody>
      </p:sp>
    </p:spTree>
    <p:extLst>
      <p:ext uri="{BB962C8B-B14F-4D97-AF65-F5344CB8AC3E}">
        <p14:creationId xmlns:p14="http://schemas.microsoft.com/office/powerpoint/2010/main" val="2167345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TAP process, Resolution 1: www.itu.int/pub/T-RES-T.1-2022 </a:t>
            </a:r>
          </a:p>
          <a:p>
            <a:r>
              <a:rPr lang="en-US" dirty="0"/>
              <a:t>Texts under TAP: www.itu.int/net/ITU-T/lists/t-approval.aspx </a:t>
            </a:r>
          </a:p>
          <a:p>
            <a:r>
              <a:rPr lang="en-US" dirty="0"/>
              <a:t>AAP process, Recommendation ITU-T A.8: www.itu.int/rec/T-REC-A.8</a:t>
            </a:r>
          </a:p>
          <a:p>
            <a:r>
              <a:rPr lang="en-US" dirty="0"/>
              <a:t>Texts under AAP: https://www.itu.int/t/aap/aap-recs</a:t>
            </a:r>
          </a:p>
          <a:p>
            <a:r>
              <a:rPr lang="en-US" dirty="0"/>
              <a:t>Agreement of non-normative texts: Recommendation ITU-T A.13: https://www.itu.int/rec/T-REC-A.13</a:t>
            </a:r>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16</a:t>
            </a:fld>
            <a:endParaRPr lang="en-GB"/>
          </a:p>
        </p:txBody>
      </p:sp>
    </p:spTree>
    <p:extLst>
      <p:ext uri="{BB962C8B-B14F-4D97-AF65-F5344CB8AC3E}">
        <p14:creationId xmlns:p14="http://schemas.microsoft.com/office/powerpoint/2010/main" val="1779603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Art of Reaching Consensus: https://www.itu.int/en/ITU-T/tutorials/202203/Documents/Reinhard%20Scholl_v2_The%20art%20of%20reaching%20consensus.pdf</a:t>
            </a:r>
          </a:p>
        </p:txBody>
      </p:sp>
      <p:sp>
        <p:nvSpPr>
          <p:cNvPr id="4" name="Slide Number Placeholder 3"/>
          <p:cNvSpPr>
            <a:spLocks noGrp="1"/>
          </p:cNvSpPr>
          <p:nvPr>
            <p:ph type="sldNum" sz="quarter" idx="5"/>
          </p:nvPr>
        </p:nvSpPr>
        <p:spPr/>
        <p:txBody>
          <a:bodyPr/>
          <a:lstStyle/>
          <a:p>
            <a:fld id="{52FA456D-5899-4B17-93F4-AC2F8DB364B9}" type="slidenum">
              <a:rPr lang="en-GB" smtClean="0"/>
              <a:t>18</a:t>
            </a:fld>
            <a:endParaRPr lang="en-GB"/>
          </a:p>
        </p:txBody>
      </p:sp>
    </p:spTree>
    <p:extLst>
      <p:ext uri="{BB962C8B-B14F-4D97-AF65-F5344CB8AC3E}">
        <p14:creationId xmlns:p14="http://schemas.microsoft.com/office/powerpoint/2010/main" val="1051463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Art of Reaching Consensus: https://www.itu.int/en/ITU-T/tutorials/202203/Documents/Reinhard%20Scholl_v2_The%20art%20of%20reaching%20consensus.pdf</a:t>
            </a:r>
          </a:p>
        </p:txBody>
      </p:sp>
      <p:sp>
        <p:nvSpPr>
          <p:cNvPr id="4" name="Slide Number Placeholder 3"/>
          <p:cNvSpPr>
            <a:spLocks noGrp="1"/>
          </p:cNvSpPr>
          <p:nvPr>
            <p:ph type="sldNum" sz="quarter" idx="5"/>
          </p:nvPr>
        </p:nvSpPr>
        <p:spPr/>
        <p:txBody>
          <a:bodyPr/>
          <a:lstStyle/>
          <a:p>
            <a:fld id="{52FA456D-5899-4B17-93F4-AC2F8DB364B9}" type="slidenum">
              <a:rPr lang="en-GB" smtClean="0"/>
              <a:t>19</a:t>
            </a:fld>
            <a:endParaRPr lang="en-GB"/>
          </a:p>
        </p:txBody>
      </p:sp>
    </p:spTree>
    <p:extLst>
      <p:ext uri="{BB962C8B-B14F-4D97-AF65-F5344CB8AC3E}">
        <p14:creationId xmlns:p14="http://schemas.microsoft.com/office/powerpoint/2010/main" val="32250298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Art of Reaching Consensus: https://www.itu.int/en/ITU-T/tutorials/202203/Documents/Reinhard%20Scholl_v2_The%20art%20of%20reaching%20consensus.pdf</a:t>
            </a:r>
          </a:p>
        </p:txBody>
      </p:sp>
      <p:sp>
        <p:nvSpPr>
          <p:cNvPr id="4" name="Slide Number Placeholder 3"/>
          <p:cNvSpPr>
            <a:spLocks noGrp="1"/>
          </p:cNvSpPr>
          <p:nvPr>
            <p:ph type="sldNum" sz="quarter" idx="5"/>
          </p:nvPr>
        </p:nvSpPr>
        <p:spPr/>
        <p:txBody>
          <a:bodyPr/>
          <a:lstStyle/>
          <a:p>
            <a:fld id="{52FA456D-5899-4B17-93F4-AC2F8DB364B9}" type="slidenum">
              <a:rPr lang="en-GB" smtClean="0"/>
              <a:t>20</a:t>
            </a:fld>
            <a:endParaRPr lang="en-GB"/>
          </a:p>
        </p:txBody>
      </p:sp>
    </p:spTree>
    <p:extLst>
      <p:ext uri="{BB962C8B-B14F-4D97-AF65-F5344CB8AC3E}">
        <p14:creationId xmlns:p14="http://schemas.microsoft.com/office/powerpoint/2010/main" val="1590416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Art of Reaching Consensus: https://www.itu.int/en/ITU-T/tutorials/202203/Documents/Reinhard%20Scholl_v2_The%20art%20of%20reaching%20consensus.pdf</a:t>
            </a:r>
          </a:p>
        </p:txBody>
      </p:sp>
      <p:sp>
        <p:nvSpPr>
          <p:cNvPr id="4" name="Slide Number Placeholder 3"/>
          <p:cNvSpPr>
            <a:spLocks noGrp="1"/>
          </p:cNvSpPr>
          <p:nvPr>
            <p:ph type="sldNum" sz="quarter" idx="5"/>
          </p:nvPr>
        </p:nvSpPr>
        <p:spPr/>
        <p:txBody>
          <a:bodyPr/>
          <a:lstStyle/>
          <a:p>
            <a:fld id="{52FA456D-5899-4B17-93F4-AC2F8DB364B9}" type="slidenum">
              <a:rPr lang="en-GB" smtClean="0"/>
              <a:t>21</a:t>
            </a:fld>
            <a:endParaRPr lang="en-GB"/>
          </a:p>
        </p:txBody>
      </p:sp>
    </p:spTree>
    <p:extLst>
      <p:ext uri="{BB962C8B-B14F-4D97-AF65-F5344CB8AC3E}">
        <p14:creationId xmlns:p14="http://schemas.microsoft.com/office/powerpoint/2010/main" val="12947682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Constitution and Convention: https://www.itu.int/en/history/Pages/ConstitutionAndConvention.aspx</a:t>
            </a:r>
          </a:p>
          <a:p>
            <a:r>
              <a:rPr lang="en-GB" dirty="0"/>
              <a:t>General rules: https://www.itu.int/council/pd/generalrules.html</a:t>
            </a:r>
          </a:p>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p:txBody>
      </p:sp>
      <p:sp>
        <p:nvSpPr>
          <p:cNvPr id="4" name="Slide Number Placeholder 3"/>
          <p:cNvSpPr>
            <a:spLocks noGrp="1"/>
          </p:cNvSpPr>
          <p:nvPr>
            <p:ph type="sldNum" sz="quarter" idx="5"/>
          </p:nvPr>
        </p:nvSpPr>
        <p:spPr/>
        <p:txBody>
          <a:bodyPr/>
          <a:lstStyle/>
          <a:p>
            <a:fld id="{52FA456D-5899-4B17-93F4-AC2F8DB364B9}" type="slidenum">
              <a:rPr lang="en-GB" smtClean="0"/>
              <a:t>23</a:t>
            </a:fld>
            <a:endParaRPr lang="en-GB"/>
          </a:p>
        </p:txBody>
      </p:sp>
    </p:spTree>
    <p:extLst>
      <p:ext uri="{BB962C8B-B14F-4D97-AF65-F5344CB8AC3E}">
        <p14:creationId xmlns:p14="http://schemas.microsoft.com/office/powerpoint/2010/main" val="2569503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Constitution and Convention: https://www.itu.int/en/history/Pages/ConstitutionAndConvention.aspx</a:t>
            </a:r>
          </a:p>
          <a:p>
            <a:r>
              <a:rPr lang="en-GB" dirty="0"/>
              <a:t>General rules: https://www.itu.int/council/pd/generalrules.html</a:t>
            </a:r>
          </a:p>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p:txBody>
      </p:sp>
      <p:sp>
        <p:nvSpPr>
          <p:cNvPr id="4" name="Slide Number Placeholder 3"/>
          <p:cNvSpPr>
            <a:spLocks noGrp="1"/>
          </p:cNvSpPr>
          <p:nvPr>
            <p:ph type="sldNum" sz="quarter" idx="5"/>
          </p:nvPr>
        </p:nvSpPr>
        <p:spPr/>
        <p:txBody>
          <a:bodyPr/>
          <a:lstStyle/>
          <a:p>
            <a:fld id="{52FA456D-5899-4B17-93F4-AC2F8DB364B9}" type="slidenum">
              <a:rPr lang="en-GB" smtClean="0"/>
              <a:t>24</a:t>
            </a:fld>
            <a:endParaRPr lang="en-GB"/>
          </a:p>
        </p:txBody>
      </p:sp>
    </p:spTree>
    <p:extLst>
      <p:ext uri="{BB962C8B-B14F-4D97-AF65-F5344CB8AC3E}">
        <p14:creationId xmlns:p14="http://schemas.microsoft.com/office/powerpoint/2010/main" val="173519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Constitution and Convention: https://www.itu.int/en/history/Pages/ConstitutionAndConvention.aspx</a:t>
            </a:r>
          </a:p>
          <a:p>
            <a:r>
              <a:rPr lang="en-GB" dirty="0"/>
              <a:t>General rules: https://www.itu.int/council/pd/generalrules.html</a:t>
            </a:r>
          </a:p>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p:txBody>
      </p:sp>
      <p:sp>
        <p:nvSpPr>
          <p:cNvPr id="4" name="Slide Number Placeholder 3"/>
          <p:cNvSpPr>
            <a:spLocks noGrp="1"/>
          </p:cNvSpPr>
          <p:nvPr>
            <p:ph type="sldNum" sz="quarter" idx="5"/>
          </p:nvPr>
        </p:nvSpPr>
        <p:spPr/>
        <p:txBody>
          <a:bodyPr/>
          <a:lstStyle/>
          <a:p>
            <a:fld id="{52FA456D-5899-4B17-93F4-AC2F8DB364B9}" type="slidenum">
              <a:rPr lang="en-GB" smtClean="0"/>
              <a:t>25</a:t>
            </a:fld>
            <a:endParaRPr lang="en-GB"/>
          </a:p>
        </p:txBody>
      </p:sp>
    </p:spTree>
    <p:extLst>
      <p:ext uri="{BB962C8B-B14F-4D97-AF65-F5344CB8AC3E}">
        <p14:creationId xmlns:p14="http://schemas.microsoft.com/office/powerpoint/2010/main" val="15645631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Constitution and Convention: https://www.itu.int/en/history/Pages/ConstitutionAndConvention.aspx</a:t>
            </a:r>
          </a:p>
          <a:p>
            <a:r>
              <a:rPr lang="en-GB" dirty="0"/>
              <a:t>General rules: https://www.itu.int/council/pd/generalrules.html</a:t>
            </a:r>
          </a:p>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p:txBody>
      </p:sp>
      <p:sp>
        <p:nvSpPr>
          <p:cNvPr id="4" name="Slide Number Placeholder 3"/>
          <p:cNvSpPr>
            <a:spLocks noGrp="1"/>
          </p:cNvSpPr>
          <p:nvPr>
            <p:ph type="sldNum" sz="quarter" idx="5"/>
          </p:nvPr>
        </p:nvSpPr>
        <p:spPr/>
        <p:txBody>
          <a:bodyPr/>
          <a:lstStyle/>
          <a:p>
            <a:fld id="{52FA456D-5899-4B17-93F4-AC2F8DB364B9}" type="slidenum">
              <a:rPr lang="en-GB" smtClean="0"/>
              <a:t>26</a:t>
            </a:fld>
            <a:endParaRPr lang="en-GB"/>
          </a:p>
        </p:txBody>
      </p:sp>
    </p:spTree>
    <p:extLst>
      <p:ext uri="{BB962C8B-B14F-4D97-AF65-F5344CB8AC3E}">
        <p14:creationId xmlns:p14="http://schemas.microsoft.com/office/powerpoint/2010/main" val="1400016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WTSA Resolution 1 (Rev. Geneva, 2022): https://www.itu.int/pub/T-RES-T.1-2022</a:t>
            </a:r>
          </a:p>
          <a:p>
            <a:r>
              <a:rPr lang="en-GB" noProof="0" dirty="0"/>
              <a:t>ITU-T Work Programme: </a:t>
            </a:r>
            <a:r>
              <a:rPr lang="en-GB" u="sng" noProof="0" dirty="0">
                <a:hlinkClick r:id="rId3"/>
              </a:rPr>
              <a:t>www.itu.int/ITU-T/go/wpd</a:t>
            </a:r>
            <a:r>
              <a:rPr lang="en-GB" noProof="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Manual for Rapporteurs/Editors: </a:t>
            </a:r>
            <a:r>
              <a:rPr lang="en-GB" u="sng" noProof="0" dirty="0"/>
              <a:t>https://www.itu.int/oth/T0A0F00002C/</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Author's guide: </a:t>
            </a:r>
            <a:r>
              <a:rPr lang="en-GB" u="sng" noProof="0" dirty="0">
                <a:hlinkClick r:id="rId4"/>
              </a:rPr>
              <a:t>www.itu.int/oth/T0A0F000004</a:t>
            </a:r>
            <a:endParaRPr lang="en-GB" u="sng" noProof="0" dirty="0"/>
          </a:p>
          <a:p>
            <a:r>
              <a:rPr lang="en-GB" noProof="0"/>
              <a:t>Recommendation ITU-T A.1: https://www.itu.int/rec/T-REC-A.1</a:t>
            </a:r>
          </a:p>
          <a:p>
            <a:r>
              <a:rPr lang="en-GB" noProof="0" dirty="0"/>
              <a:t>A.1 justification template: https://www.itu.int/en/ITU-T/studygroups/Documents/Form-A.01-Annex-A-New-Rec-Justif-template.docx</a:t>
            </a:r>
          </a:p>
          <a:p>
            <a:r>
              <a:rPr lang="en-GB" noProof="0" dirty="0"/>
              <a:t>Recommendation ITU-T A.1: https://www.itu.int/rec/T-REC-A.13</a:t>
            </a:r>
          </a:p>
          <a:p>
            <a:r>
              <a:rPr lang="en-GB" noProof="0" dirty="0"/>
              <a:t>A.13 justification template: https://www.itu.int/en/ITU-T/studygroups/Documents/Form-A.13-Annex-A-New_non-normative_Justif-template.docx</a:t>
            </a:r>
          </a:p>
          <a:p>
            <a:r>
              <a:rPr lang="en-GB" noProof="0" dirty="0"/>
              <a:t>Recommendation ITU-T A.8 (AAP): </a:t>
            </a:r>
            <a:r>
              <a:rPr lang="en-GB" u="sng" noProof="0" dirty="0">
                <a:hlinkClick r:id="rId5"/>
              </a:rPr>
              <a:t>www.itu.int/rec/T-REC-A.8</a:t>
            </a:r>
            <a:endParaRPr lang="en-GB" noProof="0" dirty="0"/>
          </a:p>
          <a:p>
            <a:r>
              <a:rPr lang="en-GB" noProof="0" dirty="0"/>
              <a:t>ITU English Language Style Guide: </a:t>
            </a:r>
            <a:r>
              <a:rPr lang="en-GB" u="sng" noProof="0" dirty="0">
                <a:hlinkClick r:id="rId6"/>
              </a:rPr>
              <a:t>www.itu.int/SG-CP/docs/styleguide.doc</a:t>
            </a:r>
            <a:endParaRPr lang="en-GB" noProof="0" dirty="0"/>
          </a:p>
          <a:p>
            <a:r>
              <a:rPr lang="en-GB" noProof="0" dirty="0"/>
              <a:t>Considering end-user needs in developing Recommendations: </a:t>
            </a:r>
            <a:r>
              <a:rPr lang="en-GB" u="sng" noProof="0" dirty="0">
                <a:hlinkClick r:id="rId7"/>
              </a:rPr>
              <a:t>www.itu.int/oth/T0A0F000003/en</a:t>
            </a:r>
            <a:endParaRPr lang="en-GB" noProof="0" dirty="0"/>
          </a:p>
          <a:p>
            <a:endParaRPr lang="en-GB" noProof="0" dirty="0"/>
          </a:p>
        </p:txBody>
      </p:sp>
      <p:sp>
        <p:nvSpPr>
          <p:cNvPr id="4" name="Slide Number Placeholder 3"/>
          <p:cNvSpPr>
            <a:spLocks noGrp="1"/>
          </p:cNvSpPr>
          <p:nvPr>
            <p:ph type="sldNum" sz="quarter" idx="5"/>
          </p:nvPr>
        </p:nvSpPr>
        <p:spPr/>
        <p:txBody>
          <a:bodyPr/>
          <a:lstStyle/>
          <a:p>
            <a:fld id="{52FA456D-5899-4B17-93F4-AC2F8DB364B9}" type="slidenum">
              <a:rPr lang="en-GB" smtClean="0"/>
              <a:t>4</a:t>
            </a:fld>
            <a:endParaRPr lang="en-GB"/>
          </a:p>
        </p:txBody>
      </p:sp>
    </p:spTree>
    <p:extLst>
      <p:ext uri="{BB962C8B-B14F-4D97-AF65-F5344CB8AC3E}">
        <p14:creationId xmlns:p14="http://schemas.microsoft.com/office/powerpoint/2010/main" val="1654658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Constitution and Convention: https://www.itu.int/en/history/Pages/ConstitutionAndConvention.aspx</a:t>
            </a:r>
          </a:p>
          <a:p>
            <a:r>
              <a:rPr lang="en-GB" dirty="0"/>
              <a:t>General rules: https://www.itu.int/council/pd/generalrules.html</a:t>
            </a:r>
          </a:p>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ITU-T A.1, clause 2.3.3.3 indicates “While editors may be appointed to assist the Rapporteur in the preparation of texts, Rapporteurs have ultimate responsibility for the quality of texts that are produced by the Question. A Recommendation without an explicitly assigned Editor is not a vacancy, but a case where the Rapporteur has elected to retain sole responsibility for the text”</a:t>
            </a:r>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27</a:t>
            </a:fld>
            <a:endParaRPr lang="en-GB"/>
          </a:p>
        </p:txBody>
      </p:sp>
    </p:spTree>
    <p:extLst>
      <p:ext uri="{BB962C8B-B14F-4D97-AF65-F5344CB8AC3E}">
        <p14:creationId xmlns:p14="http://schemas.microsoft.com/office/powerpoint/2010/main" val="907380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Constitution and Convention: https://www.itu.int/en/history/Pages/ConstitutionAndConvention.aspx</a:t>
            </a:r>
          </a:p>
          <a:p>
            <a:r>
              <a:rPr lang="en-GB" dirty="0"/>
              <a:t>General rules: https://www.itu.int/council/pd/generalrules.html</a:t>
            </a:r>
          </a:p>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ITU-T A.1, clause 2.3.3.3 indicates “While editors may be appointed to assist the Rapporteur in the preparation of texts, Rapporteurs have ultimate responsibility for the quality of texts that are produced by the Question. A Recommendation without an explicitly assigned Editor is not a vacancy, but a case where the Rapporteur has elected to retain sole responsibility for the text”</a:t>
            </a:r>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28</a:t>
            </a:fld>
            <a:endParaRPr lang="en-GB"/>
          </a:p>
        </p:txBody>
      </p:sp>
    </p:spTree>
    <p:extLst>
      <p:ext uri="{BB962C8B-B14F-4D97-AF65-F5344CB8AC3E}">
        <p14:creationId xmlns:p14="http://schemas.microsoft.com/office/powerpoint/2010/main" val="20880874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Constitution and Convention: https://www.itu.int/en/history/Pages/ConstitutionAndConvention.aspx</a:t>
            </a:r>
          </a:p>
          <a:p>
            <a:r>
              <a:rPr lang="en-GB" dirty="0"/>
              <a:t>General rules: https://www.itu.int/council/pd/generalrules.html</a:t>
            </a:r>
          </a:p>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a:p>
            <a:endParaRPr lang="en-GB" dirty="0"/>
          </a:p>
          <a:p>
            <a:endParaRPr lang="en-GB" dirty="0"/>
          </a:p>
          <a:p>
            <a:pPr hangingPunct="0"/>
            <a:r>
              <a:rPr lang="en-GB" sz="1200" u="sng" kern="1200" dirty="0">
                <a:solidFill>
                  <a:schemeClr val="tx1"/>
                </a:solidFill>
                <a:effectLst/>
                <a:latin typeface="+mn-lt"/>
                <a:ea typeface="+mn-ea"/>
                <a:cs typeface="+mn-cs"/>
                <a:hlinkClick r:id="rId3"/>
              </a:rPr>
              <a:t>Recommendation ITU-T A.1</a:t>
            </a:r>
            <a:r>
              <a:rPr lang="en-GB" sz="1200" kern="1200" dirty="0">
                <a:solidFill>
                  <a:schemeClr val="tx1"/>
                </a:solidFill>
                <a:effectLst/>
                <a:latin typeface="+mn-lt"/>
                <a:ea typeface="+mn-ea"/>
                <a:cs typeface="+mn-cs"/>
              </a:rPr>
              <a:t> clause 2.3.3.3 indicates that:</a:t>
            </a:r>
          </a:p>
          <a:p>
            <a:pPr hangingPunct="0"/>
            <a:r>
              <a:rPr lang="en-GB" sz="1200" b="1"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 A liaison rapporteur assists the rapporteur by ensuring there is effective liaison with other groups, by attending meetings of other designated groups to advise and assist in an official capacity, by correspondence with such groups or by any other means considered appropriate by the rapporteur. In the event that a liaison rapporteur is not appointed, the responsibility to ensure effective liaison resides with the rapporteur.</a:t>
            </a:r>
          </a:p>
          <a:p>
            <a:pPr hangingPunct="0"/>
            <a:r>
              <a:rPr lang="en-GB" sz="1200" kern="1200" dirty="0">
                <a:solidFill>
                  <a:schemeClr val="tx1"/>
                </a:solidFill>
                <a:effectLst/>
                <a:latin typeface="+mn-lt"/>
                <a:ea typeface="+mn-ea"/>
                <a:cs typeface="+mn-cs"/>
              </a:rPr>
              <a:t>…</a:t>
            </a:r>
          </a:p>
          <a:p>
            <a:pPr hangingPunct="0"/>
            <a:r>
              <a:rPr lang="en-GB" sz="1200" u="sng" kern="1200" dirty="0">
                <a:solidFill>
                  <a:schemeClr val="tx1"/>
                </a:solidFill>
                <a:effectLst/>
                <a:latin typeface="+mn-lt"/>
                <a:ea typeface="+mn-ea"/>
                <a:cs typeface="+mn-cs"/>
                <a:hlinkClick r:id="rId4"/>
              </a:rPr>
              <a:t>WTSA Resolution 31 (Rev. Dubai, 2012)</a:t>
            </a:r>
            <a:r>
              <a:rPr lang="en-GB" sz="1200" kern="120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resolves</a:t>
            </a:r>
            <a:r>
              <a:rPr lang="en-GB" sz="1200" kern="1200" dirty="0">
                <a:solidFill>
                  <a:schemeClr val="tx1"/>
                </a:solidFill>
                <a:effectLst/>
                <a:latin typeface="+mn-lt"/>
                <a:ea typeface="+mn-ea"/>
                <a:cs typeface="+mn-cs"/>
              </a:rPr>
              <a:t> that:</a:t>
            </a:r>
          </a:p>
          <a:p>
            <a:pPr hangingPunct="0"/>
            <a:r>
              <a:rPr lang="en-GB" sz="1200" kern="1200" dirty="0">
                <a:solidFill>
                  <a:schemeClr val="tx1"/>
                </a:solidFill>
                <a:effectLst/>
                <a:latin typeface="+mn-lt"/>
                <a:ea typeface="+mn-ea"/>
                <a:cs typeface="+mn-cs"/>
              </a:rPr>
              <a:t>…</a:t>
            </a:r>
          </a:p>
          <a:p>
            <a:pPr hangingPunct="0"/>
            <a:r>
              <a:rPr lang="en-GB" sz="1200" kern="1200" dirty="0">
                <a:solidFill>
                  <a:schemeClr val="tx1"/>
                </a:solidFill>
                <a:effectLst/>
                <a:latin typeface="+mn-lt"/>
                <a:ea typeface="+mn-ea"/>
                <a:cs typeface="+mn-cs"/>
              </a:rPr>
              <a:t>• 	an Associate may serve as rapporteur, responsible for directing the studies for the relevant study Question within the selected study group, except for taking part in any decision-making or liaison activities which are to be handled separately, in accordance with No. 248B of the Convention;</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29</a:t>
            </a:fld>
            <a:endParaRPr lang="en-GB"/>
          </a:p>
        </p:txBody>
      </p:sp>
    </p:spTree>
    <p:extLst>
      <p:ext uri="{BB962C8B-B14F-4D97-AF65-F5344CB8AC3E}">
        <p14:creationId xmlns:p14="http://schemas.microsoft.com/office/powerpoint/2010/main" val="2460217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Constitution and Convention: https://www.itu.int/en/history/Pages/ConstitutionAndConvention.aspx</a:t>
            </a:r>
          </a:p>
          <a:p>
            <a:r>
              <a:rPr lang="en-GB" dirty="0"/>
              <a:t>General rules: https://www.itu.int/council/pd/generalrules.html</a:t>
            </a:r>
          </a:p>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ITU-T A.1, clause 2.3.3.3 indicates “While editors may be appointed to assist the Rapporteur in the preparation of texts, Rapporteurs have ultimate responsibility for the quality of texts that are produced by the Question. A Recommendation without an explicitly assigned Editor is not a vacancy, but a case where the Rapporteur has elected to retain sole responsibility for the text”</a:t>
            </a:r>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30</a:t>
            </a:fld>
            <a:endParaRPr lang="en-GB"/>
          </a:p>
        </p:txBody>
      </p:sp>
    </p:spTree>
    <p:extLst>
      <p:ext uri="{BB962C8B-B14F-4D97-AF65-F5344CB8AC3E}">
        <p14:creationId xmlns:p14="http://schemas.microsoft.com/office/powerpoint/2010/main" val="768253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Constitution and Convention: https://www.itu.int/en/history/Pages/ConstitutionAndConvention.aspx</a:t>
            </a:r>
          </a:p>
          <a:p>
            <a:r>
              <a:rPr lang="en-GB" dirty="0"/>
              <a:t>General rules: https://www.itu.int/council/pd/generalrules.html</a:t>
            </a:r>
          </a:p>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31</a:t>
            </a:fld>
            <a:endParaRPr lang="en-GB"/>
          </a:p>
        </p:txBody>
      </p:sp>
    </p:spTree>
    <p:extLst>
      <p:ext uri="{BB962C8B-B14F-4D97-AF65-F5344CB8AC3E}">
        <p14:creationId xmlns:p14="http://schemas.microsoft.com/office/powerpoint/2010/main" val="38970074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Email the Study Group xx secretariat: tsbsgxx@itu.int</a:t>
            </a:r>
          </a:p>
          <a:p>
            <a:r>
              <a:rPr lang="en-US" dirty="0"/>
              <a:t>E.g., the ITU-T Study Group 15 secretariat: </a:t>
            </a:r>
            <a:r>
              <a:rPr lang="en-US" u="sng" dirty="0">
                <a:hlinkClick r:id="rId3"/>
              </a:rPr>
              <a:t>tsbsg15@itu.int</a:t>
            </a:r>
            <a:r>
              <a:rPr lang="en-US" dirty="0"/>
              <a:t> </a:t>
            </a:r>
          </a:p>
          <a:p>
            <a:endParaRPr lang="en-US" dirty="0"/>
          </a:p>
          <a:p>
            <a:r>
              <a:rPr lang="en-GB" dirty="0"/>
              <a:t>Constitution and Convention: https://www.itu.int/en/history/Pages/ConstitutionAndConvention.aspx</a:t>
            </a:r>
          </a:p>
          <a:p>
            <a:r>
              <a:rPr lang="en-GB" dirty="0"/>
              <a:t>General rules: https://www.itu.int/council/pd/generalrules.html</a:t>
            </a:r>
          </a:p>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a:p>
            <a:endParaRPr lang="en-US"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32</a:t>
            </a:fld>
            <a:endParaRPr lang="en-GB"/>
          </a:p>
        </p:txBody>
      </p:sp>
    </p:spTree>
    <p:extLst>
      <p:ext uri="{BB962C8B-B14F-4D97-AF65-F5344CB8AC3E}">
        <p14:creationId xmlns:p14="http://schemas.microsoft.com/office/powerpoint/2010/main" val="2978741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WTSA Resolution 1 (Rev. Geneva, 2022): https://www.itu.int/pub/T-RES-T.1-2022</a:t>
            </a:r>
          </a:p>
          <a:p>
            <a:r>
              <a:rPr lang="en-GB" dirty="0"/>
              <a:t>Recommendation ITU-T A.1: https://www.itu.int/rec/T-REC-A.1</a:t>
            </a:r>
          </a:p>
        </p:txBody>
      </p:sp>
      <p:sp>
        <p:nvSpPr>
          <p:cNvPr id="4" name="Slide Number Placeholder 3"/>
          <p:cNvSpPr>
            <a:spLocks noGrp="1"/>
          </p:cNvSpPr>
          <p:nvPr>
            <p:ph type="sldNum" sz="quarter" idx="5"/>
          </p:nvPr>
        </p:nvSpPr>
        <p:spPr/>
        <p:txBody>
          <a:bodyPr/>
          <a:lstStyle/>
          <a:p>
            <a:fld id="{52FA456D-5899-4B17-93F4-AC2F8DB364B9}" type="slidenum">
              <a:rPr lang="en-GB" smtClean="0"/>
              <a:t>34</a:t>
            </a:fld>
            <a:endParaRPr lang="en-GB"/>
          </a:p>
        </p:txBody>
      </p:sp>
    </p:spTree>
    <p:extLst>
      <p:ext uri="{BB962C8B-B14F-4D97-AF65-F5344CB8AC3E}">
        <p14:creationId xmlns:p14="http://schemas.microsoft.com/office/powerpoint/2010/main" val="3396638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WTSA Resolution 1 (Rev. Geneva, 2022): https://www.itu.int/pub/T-RES-T.1-2022</a:t>
            </a:r>
          </a:p>
          <a:p>
            <a:r>
              <a:rPr lang="en-GB" dirty="0"/>
              <a:t>Recommendation ITU-T A.1: https://www.itu.int/rec/T-REC-A.1</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35</a:t>
            </a:fld>
            <a:endParaRPr lang="en-GB"/>
          </a:p>
        </p:txBody>
      </p:sp>
    </p:spTree>
    <p:extLst>
      <p:ext uri="{BB962C8B-B14F-4D97-AF65-F5344CB8AC3E}">
        <p14:creationId xmlns:p14="http://schemas.microsoft.com/office/powerpoint/2010/main" val="35564550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WTSA Resolution 1 (Rev. Geneva, 2022): https://www.itu.int/pub/T-RES-T.1-2022</a:t>
            </a:r>
          </a:p>
          <a:p>
            <a:r>
              <a:rPr lang="en-GB" dirty="0"/>
              <a:t>Recommendation ITU-T A.1: https://www.itu.int/rec/T-REC-A.1</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36</a:t>
            </a:fld>
            <a:endParaRPr lang="en-GB"/>
          </a:p>
        </p:txBody>
      </p:sp>
    </p:spTree>
    <p:extLst>
      <p:ext uri="{BB962C8B-B14F-4D97-AF65-F5344CB8AC3E}">
        <p14:creationId xmlns:p14="http://schemas.microsoft.com/office/powerpoint/2010/main" val="13653155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WTSA Resolution 1 (Rev. Geneva, 2022): https://www.itu.int/pub/T-RES-T.1-2022</a:t>
            </a:r>
          </a:p>
          <a:p>
            <a:r>
              <a:rPr lang="en-GB" dirty="0"/>
              <a:t>Recommendation ITU-T A.1: https://www.itu.int/rec/T-REC-A.1</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37</a:t>
            </a:fld>
            <a:endParaRPr lang="en-GB"/>
          </a:p>
        </p:txBody>
      </p:sp>
    </p:spTree>
    <p:extLst>
      <p:ext uri="{BB962C8B-B14F-4D97-AF65-F5344CB8AC3E}">
        <p14:creationId xmlns:p14="http://schemas.microsoft.com/office/powerpoint/2010/main" val="1349480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Calibri" panose="020F0502020204030204" pitchFamily="34" charset="0"/>
                <a:ea typeface="SimSun" panose="02010600030101010101" pitchFamily="2" charset="-122"/>
                <a:cs typeface="Arial" panose="020B0604020202020204" pitchFamily="34" charset="0"/>
              </a:rPr>
              <a:t>WTSA Resolution 1 (Rev. Geneva, 2022):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3"/>
              </a:rPr>
              <a:t>https://www.itu.int/pub/T-RES-T.1-2022</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r>
              <a:rPr lang="en-GB" sz="1800" dirty="0">
                <a:effectLst/>
                <a:latin typeface="Calibri" panose="020F0502020204030204" pitchFamily="34" charset="0"/>
                <a:ea typeface="SimSun" panose="02010600030101010101" pitchFamily="2" charset="-122"/>
                <a:cs typeface="Arial" panose="020B0604020202020204" pitchFamily="34" charset="0"/>
              </a:rPr>
              <a:t>ITU-T Work Programme: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4"/>
              </a:rPr>
              <a:t>www.itu.int/ITU-T/go/wpd</a:t>
            </a:r>
            <a:r>
              <a:rPr lang="en-GB" sz="1800" dirty="0">
                <a:effectLst/>
                <a:latin typeface="Calibri" panose="020F0502020204030204" pitchFamily="34" charset="0"/>
                <a:ea typeface="SimSun" panose="02010600030101010101" pitchFamily="2" charset="-122"/>
                <a:cs typeface="Arial" panose="020B0604020202020204" pitchFamily="34" charset="0"/>
              </a:rPr>
              <a:t> </a:t>
            </a:r>
          </a:p>
          <a:p>
            <a:r>
              <a:rPr lang="en-GB" sz="1800" dirty="0">
                <a:effectLst/>
                <a:latin typeface="Calibri" panose="020F0502020204030204" pitchFamily="34" charset="0"/>
                <a:ea typeface="SimSun" panose="02010600030101010101" pitchFamily="2" charset="-122"/>
                <a:cs typeface="Arial" panose="020B0604020202020204" pitchFamily="34" charset="0"/>
              </a:rPr>
              <a:t>Manual for Rapporteurs/Editors: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5"/>
              </a:rPr>
              <a:t>https://www.itu.int/oth/T0A0F00002C/</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r>
              <a:rPr lang="en-GB" sz="1800" dirty="0">
                <a:effectLst/>
                <a:latin typeface="Calibri" panose="020F0502020204030204" pitchFamily="34" charset="0"/>
                <a:ea typeface="SimSun" panose="02010600030101010101" pitchFamily="2" charset="-122"/>
                <a:cs typeface="Arial" panose="020B0604020202020204" pitchFamily="34" charset="0"/>
              </a:rPr>
              <a:t>Author's guide: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6"/>
              </a:rPr>
              <a:t>www.itu.int/oth/T0A0F000004</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r>
              <a:rPr lang="en-GB" sz="1800" dirty="0">
                <a:effectLst/>
                <a:latin typeface="Calibri" panose="020F0502020204030204" pitchFamily="34" charset="0"/>
                <a:ea typeface="SimSun" panose="02010600030101010101" pitchFamily="2" charset="-122"/>
                <a:cs typeface="Arial" panose="020B0604020202020204" pitchFamily="34" charset="0"/>
              </a:rPr>
              <a:t>Recommendation ITU-T A.1: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7"/>
              </a:rPr>
              <a:t>https://www.itu.int/rec/T-REC-A.1</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r>
              <a:rPr lang="en-GB" sz="1800" dirty="0">
                <a:effectLst/>
                <a:latin typeface="Calibri" panose="020F0502020204030204" pitchFamily="34" charset="0"/>
                <a:ea typeface="SimSun" panose="02010600030101010101" pitchFamily="2" charset="-122"/>
                <a:cs typeface="Arial" panose="020B0604020202020204" pitchFamily="34" charset="0"/>
              </a:rPr>
              <a:t>A.1 justification template: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8"/>
              </a:rPr>
              <a:t>https://www.itu.int/en/ITU-T/studygroups/Documents/Form-A.01-Annex-A-New-Rec-Justif-template.docx</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r>
              <a:rPr lang="en-GB" sz="1800" dirty="0">
                <a:effectLst/>
                <a:latin typeface="Calibri" panose="020F0502020204030204" pitchFamily="34" charset="0"/>
                <a:ea typeface="SimSun" panose="02010600030101010101" pitchFamily="2" charset="-122"/>
                <a:cs typeface="Arial" panose="020B0604020202020204" pitchFamily="34" charset="0"/>
              </a:rPr>
              <a:t>Recommendation ITU-T A.13: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9"/>
              </a:rPr>
              <a:t>https://www.itu.int/rec/T-REC-A.13</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r>
              <a:rPr lang="en-GB" sz="1800" dirty="0">
                <a:effectLst/>
                <a:latin typeface="Calibri" panose="020F0502020204030204" pitchFamily="34" charset="0"/>
                <a:ea typeface="SimSun" panose="02010600030101010101" pitchFamily="2" charset="-122"/>
                <a:cs typeface="Arial" panose="020B0604020202020204" pitchFamily="34" charset="0"/>
              </a:rPr>
              <a:t>A.13 justification template: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10"/>
              </a:rPr>
              <a:t>https://www.itu.int/en/ITU-T/studygroups/Documents/Form-A.13-Annex-A-New_non-normative_Justif-template.docx</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r>
              <a:rPr lang="en-GB" sz="1800" dirty="0">
                <a:effectLst/>
                <a:latin typeface="Calibri" panose="020F0502020204030204" pitchFamily="34" charset="0"/>
                <a:ea typeface="SimSun" panose="02010600030101010101" pitchFamily="2" charset="-122"/>
                <a:cs typeface="Arial" panose="020B0604020202020204" pitchFamily="34" charset="0"/>
              </a:rPr>
              <a:t>Recommendation ITU-T A.8 (AAP):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11"/>
              </a:rPr>
              <a:t>www.itu.int/rec/T-REC-A.8</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r>
              <a:rPr lang="en-GB" sz="1800" dirty="0">
                <a:effectLst/>
                <a:latin typeface="Calibri" panose="020F0502020204030204" pitchFamily="34" charset="0"/>
                <a:ea typeface="SimSun" panose="02010600030101010101" pitchFamily="2" charset="-122"/>
                <a:cs typeface="Arial" panose="020B0604020202020204" pitchFamily="34" charset="0"/>
              </a:rPr>
              <a:t>ITU English Language Style Guide: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12"/>
              </a:rPr>
              <a:t>www.itu.int/SG-CP/docs/styleguide.doc</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r>
              <a:rPr lang="en-GB" sz="1800" dirty="0">
                <a:effectLst/>
                <a:latin typeface="Calibri" panose="020F0502020204030204" pitchFamily="34" charset="0"/>
                <a:ea typeface="SimSun" panose="02010600030101010101" pitchFamily="2" charset="-122"/>
                <a:cs typeface="Arial" panose="020B0604020202020204" pitchFamily="34" charset="0"/>
              </a:rPr>
              <a:t>Considering end-user needs in developing Recommendations: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13"/>
              </a:rPr>
              <a:t>www.itu.int/oth/T0A0F000003/en</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5</a:t>
            </a:fld>
            <a:endParaRPr lang="en-GB"/>
          </a:p>
        </p:txBody>
      </p:sp>
    </p:spTree>
    <p:extLst>
      <p:ext uri="{BB962C8B-B14F-4D97-AF65-F5344CB8AC3E}">
        <p14:creationId xmlns:p14="http://schemas.microsoft.com/office/powerpoint/2010/main" val="20296085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Calibri" panose="020F0502020204030204" pitchFamily="34" charset="0"/>
                <a:ea typeface="SimSun" panose="02010600030101010101" pitchFamily="2" charset="-122"/>
                <a:cs typeface="Arial" panose="020B0604020202020204" pitchFamily="34" charset="0"/>
              </a:rPr>
              <a:t>WTSA Resolution 1 (Rev. Geneva, 2022):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3"/>
              </a:rPr>
              <a:t>https://www.itu.int/pub/T-RES-T.1-2022</a:t>
            </a:r>
            <a:endParaRPr lang="en-GB" sz="1800" dirty="0">
              <a:effectLst/>
              <a:latin typeface="Calibri" panose="020F0502020204030204" pitchFamily="34" charset="0"/>
              <a:ea typeface="SimSun" panose="02010600030101010101" pitchFamily="2" charset="-122"/>
            </a:endParaRPr>
          </a:p>
          <a:p>
            <a:r>
              <a:rPr lang="en-US" sz="1800" dirty="0">
                <a:effectLst/>
                <a:latin typeface="Calibri" panose="020F0502020204030204" pitchFamily="34" charset="0"/>
                <a:ea typeface="SimSun" panose="02010600030101010101" pitchFamily="2" charset="-122"/>
                <a:cs typeface="Arial" panose="020B0604020202020204" pitchFamily="34" charset="0"/>
              </a:rPr>
              <a:t>Recommendation </a:t>
            </a:r>
            <a:r>
              <a:rPr lang="fr-FR" sz="1800" dirty="0">
                <a:effectLst/>
                <a:latin typeface="Calibri" panose="020F0502020204030204" pitchFamily="34" charset="0"/>
                <a:ea typeface="SimSun" panose="02010600030101010101" pitchFamily="2" charset="-122"/>
                <a:cs typeface="Arial" panose="020B0604020202020204" pitchFamily="34" charset="0"/>
              </a:rPr>
              <a:t>ITU-T A.1: </a:t>
            </a:r>
            <a:r>
              <a:rPr lang="fr-FR"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4"/>
              </a:rPr>
              <a:t>https://www.itu.int/rec/T-REC-A.1</a:t>
            </a:r>
            <a:endParaRPr lang="en-GB" sz="1800" dirty="0">
              <a:effectLst/>
              <a:latin typeface="Calibri" panose="020F0502020204030204" pitchFamily="34" charset="0"/>
              <a:ea typeface="SimSun" panose="02010600030101010101" pitchFamily="2" charset="-122"/>
            </a:endParaRPr>
          </a:p>
          <a:p>
            <a:r>
              <a:rPr lang="en-GB" sz="1800" dirty="0">
                <a:effectLst/>
                <a:latin typeface="Calibri" panose="020F0502020204030204" pitchFamily="34" charset="0"/>
                <a:ea typeface="SimSun" panose="02010600030101010101" pitchFamily="2" charset="-122"/>
                <a:cs typeface="Arial" panose="020B0604020202020204" pitchFamily="34" charset="0"/>
              </a:rPr>
              <a:t>References on use of hyperlinks:</a:t>
            </a:r>
            <a:endParaRPr lang="en-GB" sz="1800" dirty="0">
              <a:effectLst/>
              <a:latin typeface="Calibri" panose="020F0502020204030204" pitchFamily="34" charset="0"/>
              <a:ea typeface="SimSun" panose="02010600030101010101" pitchFamily="2" charset="-122"/>
            </a:endParaRPr>
          </a:p>
          <a:p>
            <a:pPr marL="342900" lvl="0" indent="-342900">
              <a:buFont typeface="Symbol" panose="05050102010706020507" pitchFamily="18" charset="2"/>
              <a:buChar char=""/>
            </a:pPr>
            <a:r>
              <a:rPr lang="en-GB" sz="1800" dirty="0">
                <a:effectLst/>
                <a:latin typeface="Calibri" panose="020F0502020204030204" pitchFamily="34" charset="0"/>
                <a:ea typeface="SimSun" panose="02010600030101010101" pitchFamily="2" charset="-122"/>
                <a:cs typeface="Arial" panose="020B0604020202020204" pitchFamily="34" charset="0"/>
              </a:rPr>
              <a:t>PP-14 Decision 14: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5"/>
              </a:rPr>
              <a:t>https://www.itu.int/dms_pub/itu-s/opb/conf/S-CONF-ACTF-2014-PDF-E.pdf</a:t>
            </a:r>
            <a:r>
              <a:rPr lang="en-GB" sz="1800" dirty="0">
                <a:effectLst/>
                <a:latin typeface="Calibri" panose="020F0502020204030204" pitchFamily="34" charset="0"/>
                <a:ea typeface="SimSun" panose="02010600030101010101" pitchFamily="2" charset="-122"/>
                <a:cs typeface="Arial" panose="020B0604020202020204" pitchFamily="34" charset="0"/>
              </a:rPr>
              <a:t> (see Decide pasted below)</a:t>
            </a:r>
            <a:endParaRPr lang="en-GB" sz="1800" dirty="0">
              <a:effectLst/>
              <a:latin typeface="Calibri" panose="020F0502020204030204" pitchFamily="34" charset="0"/>
              <a:ea typeface="SimSun" panose="02010600030101010101" pitchFamily="2" charset="-122"/>
            </a:endParaRPr>
          </a:p>
          <a:p>
            <a:pPr marL="914400"/>
            <a:r>
              <a:rPr lang="en-GB" sz="1800" dirty="0">
                <a:effectLst/>
                <a:latin typeface="Calibri" panose="020F0502020204030204" pitchFamily="34" charset="0"/>
                <a:ea typeface="SimSun" panose="02010600030101010101" pitchFamily="2" charset="-122"/>
                <a:cs typeface="Arial" panose="020B0604020202020204" pitchFamily="34" charset="0"/>
              </a:rPr>
              <a:t>... Decides</a:t>
            </a:r>
            <a:endParaRPr lang="en-GB" sz="1800" dirty="0">
              <a:effectLst/>
              <a:latin typeface="Calibri" panose="020F0502020204030204" pitchFamily="34" charset="0"/>
              <a:ea typeface="SimSun" panose="02010600030101010101" pitchFamily="2" charset="-122"/>
            </a:endParaRPr>
          </a:p>
          <a:p>
            <a:pPr marL="914400"/>
            <a:r>
              <a:rPr lang="en-GB" sz="1800" dirty="0">
                <a:effectLst/>
                <a:latin typeface="Calibri" panose="020F0502020204030204" pitchFamily="34" charset="0"/>
                <a:ea typeface="SimSun" panose="02010600030101010101" pitchFamily="2" charset="-122"/>
                <a:cs typeface="Arial" panose="020B0604020202020204" pitchFamily="34" charset="0"/>
              </a:rPr>
              <a:t>that final documents submitted for approval shall not contain hyperlinks other than, where appropriate, internal hyperlinks to documents or parts of documents that are stable and have already been approved by the competent organ of the Union, and that the inclusion of an internal hyperlink in a document submitted for approval should not result in implicit approval of the content of the hyperlink's target; rather, any approval must be explicit (this procedure is not applicable to study groups). </a:t>
            </a:r>
            <a:endParaRPr lang="en-GB" sz="1800" dirty="0">
              <a:effectLst/>
              <a:latin typeface="Calibri" panose="020F0502020204030204" pitchFamily="34" charset="0"/>
              <a:ea typeface="SimSun" panose="02010600030101010101" pitchFamily="2" charset="-122"/>
            </a:endParaRPr>
          </a:p>
          <a:p>
            <a:pPr marL="914400"/>
            <a:r>
              <a:rPr lang="en-GB" sz="1800" dirty="0">
                <a:effectLst/>
                <a:latin typeface="Calibri" panose="020F0502020204030204" pitchFamily="34" charset="0"/>
                <a:ea typeface="SimSun" panose="02010600030101010101" pitchFamily="2" charset="-122"/>
                <a:cs typeface="Arial" panose="020B0604020202020204" pitchFamily="34" charset="0"/>
              </a:rPr>
              <a:t> </a:t>
            </a:r>
            <a:endParaRPr lang="en-GB" sz="1800" dirty="0">
              <a:effectLst/>
              <a:latin typeface="Calibri" panose="020F0502020204030204" pitchFamily="34" charset="0"/>
              <a:ea typeface="SimSun" panose="02010600030101010101" pitchFamily="2" charset="-122"/>
            </a:endParaRPr>
          </a:p>
          <a:p>
            <a:pPr marL="914400"/>
            <a:r>
              <a:rPr lang="en-GB" sz="1800" baseline="30000" dirty="0">
                <a:effectLst/>
                <a:latin typeface="Calibri" panose="020F0502020204030204" pitchFamily="34" charset="0"/>
                <a:ea typeface="SimSun" panose="02010600030101010101" pitchFamily="2" charset="-122"/>
                <a:cs typeface="Arial" panose="020B0604020202020204" pitchFamily="34" charset="0"/>
              </a:rPr>
              <a:t>1</a:t>
            </a:r>
            <a:r>
              <a:rPr lang="en-GB" sz="1800" dirty="0">
                <a:effectLst/>
                <a:latin typeface="Calibri" panose="020F0502020204030204" pitchFamily="34" charset="0"/>
                <a:ea typeface="SimSun" panose="02010600030101010101" pitchFamily="2" charset="-122"/>
                <a:cs typeface="Arial" panose="020B0604020202020204" pitchFamily="34" charset="0"/>
              </a:rPr>
              <a:t> See § 12.3 of Document C09/90, 22 October 2009.</a:t>
            </a:r>
            <a:endParaRPr lang="en-GB" sz="1800" dirty="0">
              <a:effectLst/>
              <a:latin typeface="Calibri" panose="020F0502020204030204" pitchFamily="34" charset="0"/>
              <a:ea typeface="SimSun" panose="02010600030101010101" pitchFamily="2" charset="-122"/>
            </a:endParaRPr>
          </a:p>
          <a:p>
            <a:pPr marL="342900" lvl="0" indent="-342900">
              <a:buFont typeface="Symbol" panose="05050102010706020507" pitchFamily="18" charset="2"/>
              <a:buChar char=""/>
            </a:pPr>
            <a:r>
              <a:rPr lang="en-GB" sz="1800" dirty="0">
                <a:effectLst/>
                <a:latin typeface="Calibri" panose="020F0502020204030204" pitchFamily="34" charset="0"/>
                <a:ea typeface="SimSun" panose="02010600030101010101" pitchFamily="2" charset="-122"/>
                <a:cs typeface="Arial" panose="020B0604020202020204" pitchFamily="34" charset="0"/>
              </a:rPr>
              <a:t>Document C09/90, Summary record of the inaugural plenary meeting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6"/>
              </a:rPr>
              <a:t>https://www.itu.int/md/S09-CL-C-0090/en</a:t>
            </a:r>
            <a:endParaRPr lang="en-GB" sz="1800" dirty="0">
              <a:effectLst/>
              <a:latin typeface="Calibri" panose="020F0502020204030204" pitchFamily="34" charset="0"/>
              <a:ea typeface="SimSun" panose="02010600030101010101" pitchFamily="2" charset="-122"/>
            </a:endParaRPr>
          </a:p>
          <a:p>
            <a:pPr marL="342900" lvl="0" indent="-342900">
              <a:buFont typeface="Symbol" panose="05050102010706020507" pitchFamily="18" charset="2"/>
              <a:buChar char=""/>
            </a:pPr>
            <a:r>
              <a:rPr lang="en-GB" sz="1800" dirty="0">
                <a:effectLst/>
                <a:latin typeface="Calibri" panose="020F0502020204030204" pitchFamily="34" charset="0"/>
                <a:ea typeface="SimSun" panose="02010600030101010101" pitchFamily="2" charset="-122"/>
                <a:cs typeface="Arial" panose="020B0604020202020204" pitchFamily="34" charset="0"/>
              </a:rPr>
              <a:t>Document C09/36, Use of hyperlinks in ITU documents </a:t>
            </a:r>
            <a:r>
              <a:rPr lang="en-GB"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7"/>
              </a:rPr>
              <a:t>https://www.itu.int/md/S09-CL-C-0036/en</a:t>
            </a:r>
            <a:r>
              <a:rPr lang="en-GB" sz="1800" dirty="0">
                <a:effectLst/>
                <a:latin typeface="Calibri" panose="020F0502020204030204" pitchFamily="34" charset="0"/>
                <a:ea typeface="SimSun" panose="02010600030101010101" pitchFamily="2" charset="-122"/>
                <a:cs typeface="Arial" panose="020B0604020202020204" pitchFamily="34" charset="0"/>
              </a:rPr>
              <a:t> (in particular recommendations from Legal Advisor in §§ 31 to 36, pasted next)</a:t>
            </a:r>
          </a:p>
          <a:p>
            <a:pPr marL="914400"/>
            <a:r>
              <a:rPr lang="en-US" sz="1800" dirty="0">
                <a:effectLst/>
                <a:latin typeface="Calibri" panose="020F0502020204030204" pitchFamily="34" charset="0"/>
                <a:ea typeface="SimSun" panose="02010600030101010101" pitchFamily="2" charset="-122"/>
                <a:cs typeface="Arial" panose="020B0604020202020204" pitchFamily="34" charset="0"/>
              </a:rPr>
              <a:t>31	As mentioned in § 20 above, it is important, first, to ensure that, as far as possible, all of the "decision-makers" participating in a meeting of the organ in question have equivalent and reliable access to IT facilities.</a:t>
            </a:r>
            <a:endParaRPr lang="en-GB" sz="1800" dirty="0">
              <a:effectLst/>
              <a:latin typeface="Calibri" panose="020F0502020204030204" pitchFamily="34" charset="0"/>
              <a:ea typeface="SimSun" panose="02010600030101010101" pitchFamily="2" charset="-122"/>
            </a:endParaRPr>
          </a:p>
          <a:p>
            <a:pPr marL="914400"/>
            <a:r>
              <a:rPr lang="en-US" sz="1800" dirty="0">
                <a:effectLst/>
                <a:latin typeface="Calibri" panose="020F0502020204030204" pitchFamily="34" charset="0"/>
                <a:ea typeface="SimSun" panose="02010600030101010101" pitchFamily="2" charset="-122"/>
                <a:cs typeface="Arial" panose="020B0604020202020204" pitchFamily="34" charset="0"/>
              </a:rPr>
              <a:t>32	Second, it is recommended that final documents submitted to the organ in question for its approval do not contain hyperlinks other than, where appropriate, internal hyperlinks to documents or parts of documents that are stable and have already been approved by the competent organ of the Union.</a:t>
            </a:r>
            <a:endParaRPr lang="en-GB" sz="1800" dirty="0">
              <a:effectLst/>
              <a:latin typeface="Calibri" panose="020F0502020204030204" pitchFamily="34" charset="0"/>
              <a:ea typeface="SimSun" panose="02010600030101010101" pitchFamily="2" charset="-122"/>
            </a:endParaRPr>
          </a:p>
          <a:p>
            <a:pPr marL="914400"/>
            <a:r>
              <a:rPr lang="en-US" sz="1800" dirty="0">
                <a:effectLst/>
                <a:latin typeface="Calibri" panose="020F0502020204030204" pitchFamily="34" charset="0"/>
                <a:ea typeface="SimSun" panose="02010600030101010101" pitchFamily="2" charset="-122"/>
                <a:cs typeface="Arial" panose="020B0604020202020204" pitchFamily="34" charset="0"/>
              </a:rPr>
              <a:t>33	The inclusion of an internal hyperlink in a document submitted for approval should not result in implicit approval of the content of the hyperlink's target. Any approval on the part of the organ in question must be explicit.</a:t>
            </a:r>
            <a:endParaRPr lang="en-GB" sz="1800" dirty="0">
              <a:effectLst/>
              <a:latin typeface="Calibri" panose="020F0502020204030204" pitchFamily="34" charset="0"/>
              <a:ea typeface="SimSun" panose="02010600030101010101" pitchFamily="2" charset="-122"/>
            </a:endParaRPr>
          </a:p>
          <a:p>
            <a:pPr marL="914400"/>
            <a:r>
              <a:rPr lang="en-US" sz="1800" dirty="0">
                <a:effectLst/>
                <a:latin typeface="Calibri" panose="020F0502020204030204" pitchFamily="34" charset="0"/>
                <a:ea typeface="SimSun" panose="02010600030101010101" pitchFamily="2" charset="-122"/>
                <a:cs typeface="Arial" panose="020B0604020202020204" pitchFamily="34" charset="0"/>
              </a:rPr>
              <a:t>34	The use of external hyperlinks should be confined to preparatory documents upstream of the final decision to be taken by the executive or deliberative organ in question, and such use should be solely for information purposes. The content of a website or document reached via an external hyperlink must not be considered an official document of the Union.</a:t>
            </a:r>
            <a:endParaRPr lang="en-GB" sz="1800" dirty="0">
              <a:effectLst/>
              <a:latin typeface="Calibri" panose="020F0502020204030204" pitchFamily="34" charset="0"/>
              <a:ea typeface="SimSun" panose="02010600030101010101" pitchFamily="2" charset="-122"/>
            </a:endParaRPr>
          </a:p>
          <a:p>
            <a:pPr marL="914400"/>
            <a:r>
              <a:rPr lang="en-US" sz="1800" dirty="0">
                <a:effectLst/>
                <a:latin typeface="Calibri" panose="020F0502020204030204" pitchFamily="34" charset="0"/>
                <a:ea typeface="SimSun" panose="02010600030101010101" pitchFamily="2" charset="-122"/>
                <a:cs typeface="Arial" panose="020B0604020202020204" pitchFamily="34" charset="0"/>
              </a:rPr>
              <a:t>35	External hyperlinks to non-secure sites or sites containing non-stable information should be avoided.</a:t>
            </a:r>
            <a:endParaRPr lang="en-GB" sz="1800" dirty="0">
              <a:effectLst/>
              <a:latin typeface="Calibri" panose="020F0502020204030204" pitchFamily="34" charset="0"/>
              <a:ea typeface="SimSun" panose="02010600030101010101" pitchFamily="2" charset="-122"/>
            </a:endParaRPr>
          </a:p>
          <a:p>
            <a:pPr marL="914400"/>
            <a:r>
              <a:rPr lang="en-US" sz="1800" dirty="0">
                <a:effectLst/>
                <a:latin typeface="Calibri" panose="020F0502020204030204" pitchFamily="34" charset="0"/>
                <a:ea typeface="SimSun" panose="02010600030101010101" pitchFamily="2" charset="-122"/>
                <a:cs typeface="Arial" panose="020B0604020202020204" pitchFamily="34" charset="0"/>
              </a:rPr>
              <a:t>36	Finally, to minimize any risk of infringing the intellectual property rights of third parties, it is recommended, where external hyperlinks are concerned, that prior agreement be obtained from the person holding the rights to the resource in question, particularly in the following cases:</a:t>
            </a:r>
            <a:endParaRPr lang="en-GB" sz="1800" dirty="0">
              <a:effectLst/>
              <a:latin typeface="Calibri" panose="020F0502020204030204" pitchFamily="34" charset="0"/>
              <a:ea typeface="SimSun" panose="02010600030101010101" pitchFamily="2" charset="-122"/>
            </a:endParaRPr>
          </a:p>
          <a:p>
            <a:pPr marL="1371600" lvl="1" indent="-457200"/>
            <a:r>
              <a:rPr lang="en-US" sz="1800" dirty="0">
                <a:effectLst/>
                <a:latin typeface="Calibri" panose="020F0502020204030204" pitchFamily="34" charset="0"/>
                <a:ea typeface="SimSun" panose="02010600030101010101" pitchFamily="2" charset="-122"/>
                <a:cs typeface="Arial" panose="020B0604020202020204" pitchFamily="34" charset="0"/>
              </a:rPr>
              <a:t>–	for the inclusion by hyperlink of any page belonging to a third-party site or of files that are, or that may be, protected as intellectual property;</a:t>
            </a:r>
            <a:endParaRPr lang="en-GB" sz="1800" dirty="0">
              <a:effectLst/>
              <a:latin typeface="Calibri" panose="020F0502020204030204" pitchFamily="34" charset="0"/>
              <a:ea typeface="SimSun" panose="02010600030101010101" pitchFamily="2" charset="-122"/>
            </a:endParaRPr>
          </a:p>
          <a:p>
            <a:pPr marL="1371600" lvl="1" indent="-457200"/>
            <a:r>
              <a:rPr lang="en-US" sz="1800" dirty="0">
                <a:effectLst/>
                <a:latin typeface="Calibri" panose="020F0502020204030204" pitchFamily="34" charset="0"/>
                <a:ea typeface="SimSun" panose="02010600030101010101" pitchFamily="2" charset="-122"/>
                <a:cs typeface="Arial" panose="020B0604020202020204" pitchFamily="34" charset="0"/>
              </a:rPr>
              <a:t>–	for the reproduction of significant portions of the content of a database whose creator has indicated that the extraction or re-use of the data is prohibited;</a:t>
            </a:r>
            <a:endParaRPr lang="en-GB" sz="1800" dirty="0">
              <a:effectLst/>
              <a:latin typeface="Calibri" panose="020F0502020204030204" pitchFamily="34" charset="0"/>
              <a:ea typeface="SimSun" panose="02010600030101010101" pitchFamily="2" charset="-122"/>
            </a:endParaRPr>
          </a:p>
          <a:p>
            <a:pPr marL="1371600" lvl="1" indent="-457200"/>
            <a:r>
              <a:rPr lang="en-US" sz="1800" dirty="0">
                <a:effectLst/>
                <a:latin typeface="Calibri" panose="020F0502020204030204" pitchFamily="34" charset="0"/>
                <a:ea typeface="SimSun" panose="02010600030101010101" pitchFamily="2" charset="-122"/>
                <a:cs typeface="Arial" panose="020B0604020202020204" pitchFamily="34" charset="0"/>
              </a:rPr>
              <a:t>–	for any deep hyperlink to a site that constitutes an intellectual work in its own right and whose author specifies a specific mode of consultation.</a:t>
            </a:r>
            <a:endParaRPr lang="en-GB" sz="1800" dirty="0">
              <a:effectLst/>
              <a:latin typeface="Calibri" panose="020F0502020204030204" pitchFamily="34" charset="0"/>
              <a:ea typeface="SimSun" panose="02010600030101010101" pitchFamily="2" charset="-122"/>
            </a:endParaRPr>
          </a:p>
          <a:p>
            <a:r>
              <a:rPr lang="en-US" sz="1800" dirty="0">
                <a:effectLst/>
                <a:latin typeface="Calibri" panose="020F0502020204030204" pitchFamily="34" charset="0"/>
                <a:ea typeface="SimSun" panose="02010600030101010101" pitchFamily="2" charset="-122"/>
                <a:cs typeface="Arial" panose="020B0604020202020204" pitchFamily="34" charset="0"/>
              </a:rPr>
              <a:t> </a:t>
            </a:r>
            <a:endParaRPr lang="en-GB" sz="1800" dirty="0">
              <a:effectLst/>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5"/>
          </p:nvPr>
        </p:nvSpPr>
        <p:spPr/>
        <p:txBody>
          <a:bodyPr/>
          <a:lstStyle/>
          <a:p>
            <a:fld id="{52FA456D-5899-4B17-93F4-AC2F8DB364B9}" type="slidenum">
              <a:rPr lang="en-GB" smtClean="0"/>
              <a:t>38</a:t>
            </a:fld>
            <a:endParaRPr lang="en-GB"/>
          </a:p>
        </p:txBody>
      </p:sp>
    </p:spTree>
    <p:extLst>
      <p:ext uri="{BB962C8B-B14F-4D97-AF65-F5344CB8AC3E}">
        <p14:creationId xmlns:p14="http://schemas.microsoft.com/office/powerpoint/2010/main" val="29073888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WTSA Resolution 1 (Rev. Geneva, 2022): https://www.itu.int/pub/T-RES-T.1-2022</a:t>
            </a:r>
          </a:p>
          <a:p>
            <a:r>
              <a:rPr lang="en-GB" dirty="0"/>
              <a:t>Recommendation ITU-T A.1: https://www.itu.int/rec/T-REC-A.1</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39</a:t>
            </a:fld>
            <a:endParaRPr lang="en-GB"/>
          </a:p>
        </p:txBody>
      </p:sp>
    </p:spTree>
    <p:extLst>
      <p:ext uri="{BB962C8B-B14F-4D97-AF65-F5344CB8AC3E}">
        <p14:creationId xmlns:p14="http://schemas.microsoft.com/office/powerpoint/2010/main" val="26930681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WTSA Resolution 1 (Rev. Geneva, 2022): https://www.itu.int/pub/T-RES-T.1-2022</a:t>
            </a:r>
          </a:p>
          <a:p>
            <a:r>
              <a:rPr lang="en-GB" dirty="0"/>
              <a:t>Recommendation ITU-T A.1: https://www.itu.int/rec/T-REC-A.1</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41</a:t>
            </a:fld>
            <a:endParaRPr lang="en-GB"/>
          </a:p>
        </p:txBody>
      </p:sp>
    </p:spTree>
    <p:extLst>
      <p:ext uri="{BB962C8B-B14F-4D97-AF65-F5344CB8AC3E}">
        <p14:creationId xmlns:p14="http://schemas.microsoft.com/office/powerpoint/2010/main" val="33355348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Constitution and Convention: https://www.itu.int/en/history/Pages/ConstitutionAndConvention.aspx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General rules 59, 94, 95 and 84:</a:t>
            </a:r>
            <a:r>
              <a:rPr lang="en-US" baseline="0" dirty="0"/>
              <a:t> https://www.itu.int/council/pd/generalrules.html</a:t>
            </a:r>
            <a:endParaRPr lang="en-GB" dirty="0"/>
          </a:p>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a:p>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42</a:t>
            </a:fld>
            <a:endParaRPr lang="en-GB"/>
          </a:p>
        </p:txBody>
      </p:sp>
    </p:spTree>
    <p:extLst>
      <p:ext uri="{BB962C8B-B14F-4D97-AF65-F5344CB8AC3E}">
        <p14:creationId xmlns:p14="http://schemas.microsoft.com/office/powerpoint/2010/main" val="10868842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WTSA Resolution 1 (Rev. Geneva, 2022): https://www.itu.int/pub/T-RES-T.1-2022</a:t>
            </a:r>
          </a:p>
          <a:p>
            <a:r>
              <a:rPr lang="en-GB" dirty="0"/>
              <a:t>Recommendation ITU-T A.1: https://www.itu.int/rec/T-REC-A.1</a:t>
            </a:r>
          </a:p>
          <a:p>
            <a:r>
              <a:rPr lang="en-GB" dirty="0"/>
              <a:t>Manual for Rapporteurs/Editors: https://www.itu.int/oth/T0A0F00002C/</a:t>
            </a:r>
          </a:p>
          <a:p>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44</a:t>
            </a:fld>
            <a:endParaRPr lang="en-GB"/>
          </a:p>
        </p:txBody>
      </p:sp>
    </p:spTree>
    <p:extLst>
      <p:ext uri="{BB962C8B-B14F-4D97-AF65-F5344CB8AC3E}">
        <p14:creationId xmlns:p14="http://schemas.microsoft.com/office/powerpoint/2010/main" val="30505583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 accounts: https://www.itu.int/en/ties-services/Pages/default.aspx</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46</a:t>
            </a:fld>
            <a:endParaRPr lang="en-GB"/>
          </a:p>
        </p:txBody>
      </p:sp>
    </p:spTree>
    <p:extLst>
      <p:ext uri="{BB962C8B-B14F-4D97-AF65-F5344CB8AC3E}">
        <p14:creationId xmlns:p14="http://schemas.microsoft.com/office/powerpoint/2010/main" val="8775415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TSB Circular 1: https://www.itu.int/md/T22-TSB-CIR-0001/en</a:t>
            </a:r>
          </a:p>
        </p:txBody>
      </p:sp>
      <p:sp>
        <p:nvSpPr>
          <p:cNvPr id="4" name="Slide Number Placeholder 3"/>
          <p:cNvSpPr>
            <a:spLocks noGrp="1"/>
          </p:cNvSpPr>
          <p:nvPr>
            <p:ph type="sldNum" sz="quarter" idx="5"/>
          </p:nvPr>
        </p:nvSpPr>
        <p:spPr/>
        <p:txBody>
          <a:bodyPr/>
          <a:lstStyle/>
          <a:p>
            <a:fld id="{52FA456D-5899-4B17-93F4-AC2F8DB364B9}" type="slidenum">
              <a:rPr lang="en-GB" smtClean="0"/>
              <a:t>47</a:t>
            </a:fld>
            <a:endParaRPr lang="en-GB"/>
          </a:p>
        </p:txBody>
      </p:sp>
    </p:spTree>
    <p:extLst>
      <p:ext uri="{BB962C8B-B14F-4D97-AF65-F5344CB8AC3E}">
        <p14:creationId xmlns:p14="http://schemas.microsoft.com/office/powerpoint/2010/main" val="3652928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MyWorkspace: https://www.itu.int/myworkspace/#/Home</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48</a:t>
            </a:fld>
            <a:endParaRPr lang="en-GB"/>
          </a:p>
        </p:txBody>
      </p:sp>
    </p:spTree>
    <p:extLst>
      <p:ext uri="{BB962C8B-B14F-4D97-AF65-F5344CB8AC3E}">
        <p14:creationId xmlns:p14="http://schemas.microsoft.com/office/powerpoint/2010/main" val="28106586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RGM SharePoint: https://extranet.itu.int/meetings/ITU-T/SitePages/Welcome.aspx</a:t>
            </a:r>
          </a:p>
          <a:p>
            <a:r>
              <a:rPr lang="en-US" dirty="0"/>
              <a:t>ITU-T RGMs: https://www.itu.int/net/ITU-T/lists/rgm.aspx</a:t>
            </a:r>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49</a:t>
            </a:fld>
            <a:endParaRPr lang="en-GB"/>
          </a:p>
        </p:txBody>
      </p:sp>
    </p:spTree>
    <p:extLst>
      <p:ext uri="{BB962C8B-B14F-4D97-AF65-F5344CB8AC3E}">
        <p14:creationId xmlns:p14="http://schemas.microsoft.com/office/powerpoint/2010/main" val="14584649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Root IFA directory for the 2022-2024 study period: https://www.itu.int/ifa/t/2022/</a:t>
            </a:r>
          </a:p>
          <a:p>
            <a:r>
              <a:rPr lang="en-US" dirty="0"/>
              <a:t>The translations folder is a new feature.</a:t>
            </a:r>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50</a:t>
            </a:fld>
            <a:endParaRPr lang="en-GB"/>
          </a:p>
        </p:txBody>
      </p:sp>
    </p:spTree>
    <p:extLst>
      <p:ext uri="{BB962C8B-B14F-4D97-AF65-F5344CB8AC3E}">
        <p14:creationId xmlns:p14="http://schemas.microsoft.com/office/powerpoint/2010/main" val="3022531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Liaison Rapporteurs </a:t>
            </a:r>
            <a:r>
              <a:rPr lang="en-GB" dirty="0"/>
              <a:t>(the term used in A.1) are sometimes called </a:t>
            </a:r>
            <a:r>
              <a:rPr lang="en-GB" i="1" dirty="0"/>
              <a:t>liaison officers, liaison representatives, liaison and coordination officers, or coordination officers</a:t>
            </a:r>
            <a:r>
              <a:rPr lang="en-GB" dirty="0"/>
              <a:t>. Sometimes the Liaison Rapporteur represents one group into another, but not vice-versa.</a:t>
            </a:r>
          </a:p>
        </p:txBody>
      </p:sp>
      <p:sp>
        <p:nvSpPr>
          <p:cNvPr id="4" name="Slide Number Placeholder 3"/>
          <p:cNvSpPr>
            <a:spLocks noGrp="1"/>
          </p:cNvSpPr>
          <p:nvPr>
            <p:ph type="sldNum" sz="quarter" idx="5"/>
          </p:nvPr>
        </p:nvSpPr>
        <p:spPr/>
        <p:txBody>
          <a:bodyPr/>
          <a:lstStyle/>
          <a:p>
            <a:fld id="{52FA456D-5899-4B17-93F4-AC2F8DB364B9}" type="slidenum">
              <a:rPr lang="en-GB" smtClean="0"/>
              <a:t>7</a:t>
            </a:fld>
            <a:endParaRPr lang="en-GB"/>
          </a:p>
        </p:txBody>
      </p:sp>
    </p:spTree>
    <p:extLst>
      <p:ext uri="{BB962C8B-B14F-4D97-AF65-F5344CB8AC3E}">
        <p14:creationId xmlns:p14="http://schemas.microsoft.com/office/powerpoint/2010/main" val="4677644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ITU-T news: https://www.itu.int/hub/tag/itu-t/</a:t>
            </a:r>
          </a:p>
          <a:p>
            <a:r>
              <a:rPr lang="en-US" dirty="0"/>
              <a:t>Mailing list subscriptions: https://www.itu.int/myworkspace/#/Mailing</a:t>
            </a:r>
          </a:p>
          <a:p>
            <a:r>
              <a:rPr lang="en-US" dirty="0"/>
              <a:t>TIES notifications: https://www.itu.int/en/ties-services/Pages/login.aspx</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51</a:t>
            </a:fld>
            <a:endParaRPr lang="en-GB"/>
          </a:p>
        </p:txBody>
      </p:sp>
    </p:spTree>
    <p:extLst>
      <p:ext uri="{BB962C8B-B14F-4D97-AF65-F5344CB8AC3E}">
        <p14:creationId xmlns:p14="http://schemas.microsoft.com/office/powerpoint/2010/main" val="20149399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800" dirty="0">
                <a:effectLst/>
                <a:latin typeface="Calibri" panose="020F0502020204030204" pitchFamily="34" charset="0"/>
                <a:ea typeface="SimSun" panose="02010600030101010101" pitchFamily="2" charset="-122"/>
                <a:cs typeface="Arial" panose="020B0604020202020204" pitchFamily="34" charset="0"/>
              </a:rPr>
              <a:t>Traditional interface: </a:t>
            </a:r>
            <a:r>
              <a:rPr lang="en-US"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3"/>
              </a:rPr>
              <a:t>https://www.itu.int/net4/iwm/?p0=0&amp;p11=ITU&amp;p12=ITU-SEP-ITU-T-SEP-SP%2017&amp;p21=ITU&amp;p22=ITU</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pPr marL="285750" indent="-285750">
              <a:buFont typeface="Arial" panose="020B0604020202020204" pitchFamily="34" charset="0"/>
              <a:buChar char="•"/>
            </a:pPr>
            <a:r>
              <a:rPr lang="en-US" sz="1800" dirty="0">
                <a:effectLst/>
                <a:latin typeface="Calibri" panose="020F0502020204030204" pitchFamily="34" charset="0"/>
                <a:ea typeface="SimSun" panose="02010600030101010101" pitchFamily="2" charset="-122"/>
                <a:cs typeface="Arial" panose="020B0604020202020204" pitchFamily="34" charset="0"/>
              </a:rPr>
              <a:t>Subscription interface in </a:t>
            </a:r>
            <a:r>
              <a:rPr lang="en-US" sz="1800" dirty="0" err="1">
                <a:effectLst/>
                <a:latin typeface="Calibri" panose="020F0502020204030204" pitchFamily="34" charset="0"/>
                <a:ea typeface="SimSun" panose="02010600030101010101" pitchFamily="2" charset="-122"/>
                <a:cs typeface="Arial" panose="020B0604020202020204" pitchFamily="34" charset="0"/>
              </a:rPr>
              <a:t>MyWorkspace</a:t>
            </a:r>
            <a:r>
              <a:rPr lang="en-US" sz="1800" dirty="0">
                <a:effectLst/>
                <a:latin typeface="Calibri" panose="020F0502020204030204" pitchFamily="34" charset="0"/>
                <a:ea typeface="SimSun" panose="02010600030101010101" pitchFamily="2" charset="-122"/>
                <a:cs typeface="Arial" panose="020B0604020202020204" pitchFamily="34" charset="0"/>
              </a:rPr>
              <a:t>: </a:t>
            </a:r>
            <a:r>
              <a:rPr lang="en-US" sz="1800" u="sng" dirty="0">
                <a:solidFill>
                  <a:srgbClr val="0563C1"/>
                </a:solidFill>
                <a:effectLst/>
                <a:latin typeface="Calibri" panose="020F0502020204030204" pitchFamily="34" charset="0"/>
                <a:ea typeface="SimSun" panose="02010600030101010101" pitchFamily="2" charset="-122"/>
                <a:cs typeface="Arial" panose="020B0604020202020204" pitchFamily="34" charset="0"/>
                <a:hlinkClick r:id="rId4"/>
              </a:rPr>
              <a:t>https://www.itu.int/myworkspace/#/Mailing</a:t>
            </a:r>
            <a:endParaRPr lang="en-GB" sz="1800" dirty="0">
              <a:effectLst/>
              <a:latin typeface="Calibri" panose="020F0502020204030204" pitchFamily="34" charset="0"/>
              <a:ea typeface="SimSun" panose="02010600030101010101" pitchFamily="2" charset="-122"/>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52</a:t>
            </a:fld>
            <a:endParaRPr lang="en-GB"/>
          </a:p>
        </p:txBody>
      </p:sp>
    </p:spTree>
    <p:extLst>
      <p:ext uri="{BB962C8B-B14F-4D97-AF65-F5344CB8AC3E}">
        <p14:creationId xmlns:p14="http://schemas.microsoft.com/office/powerpoint/2010/main" val="16924825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ITU-T E-meetings (MyMeetings and Zoom): https://www.itu.int/myworkspace/#/E-meetings</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53</a:t>
            </a:fld>
            <a:endParaRPr lang="en-GB"/>
          </a:p>
        </p:txBody>
      </p:sp>
    </p:spTree>
    <p:extLst>
      <p:ext uri="{BB962C8B-B14F-4D97-AF65-F5344CB8AC3E}">
        <p14:creationId xmlns:p14="http://schemas.microsoft.com/office/powerpoint/2010/main" val="5969124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up-to-date details see the meeting announcement (Collective letter) for the event you wish to attend.</a:t>
            </a:r>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54</a:t>
            </a:fld>
            <a:endParaRPr lang="en-GB"/>
          </a:p>
        </p:txBody>
      </p:sp>
    </p:spTree>
    <p:extLst>
      <p:ext uri="{BB962C8B-B14F-4D97-AF65-F5344CB8AC3E}">
        <p14:creationId xmlns:p14="http://schemas.microsoft.com/office/powerpoint/2010/main" val="32152384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Contact TSB Editing team: anibal.Cabrera@itu.int / pepedit@itu.int</a:t>
            </a:r>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56</a:t>
            </a:fld>
            <a:endParaRPr lang="en-GB"/>
          </a:p>
        </p:txBody>
      </p:sp>
    </p:spTree>
    <p:extLst>
      <p:ext uri="{BB962C8B-B14F-4D97-AF65-F5344CB8AC3E}">
        <p14:creationId xmlns:p14="http://schemas.microsoft.com/office/powerpoint/2010/main" val="8221644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Recommendations under</a:t>
            </a:r>
            <a:r>
              <a:rPr lang="en-US" baseline="0" dirty="0"/>
              <a:t> AAP: https://www.itu.int/ITU-T/aap/AAPStatusBySG.aspx?sgID=0</a:t>
            </a:r>
          </a:p>
          <a:p>
            <a:r>
              <a:rPr lang="en-US" baseline="0" dirty="0"/>
              <a:t>Description of AAP is in Recommendation ITU-T A.8: https://www.itu.int/rec/T-REC-A.8</a:t>
            </a:r>
          </a:p>
          <a:p>
            <a:endParaRPr lang="en-US" baseline="0" dirty="0"/>
          </a:p>
          <a:p>
            <a:r>
              <a:rPr lang="en-US" baseline="0" dirty="0"/>
              <a:t>Recommendations under TAP: https://www.itu.int/net/ITU-T/lists/t-approval.aspx</a:t>
            </a:r>
          </a:p>
          <a:p>
            <a:r>
              <a:rPr lang="en-US" baseline="0" dirty="0"/>
              <a:t>Description of TAP is in Section 9 of WTSA Resolution 1: https://www.itu.int/pub/T-RES</a:t>
            </a:r>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57</a:t>
            </a:fld>
            <a:endParaRPr lang="en-GB"/>
          </a:p>
        </p:txBody>
      </p:sp>
    </p:spTree>
    <p:extLst>
      <p:ext uri="{BB962C8B-B14F-4D97-AF65-F5344CB8AC3E}">
        <p14:creationId xmlns:p14="http://schemas.microsoft.com/office/powerpoint/2010/main" val="6005107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ITU Global search: https://www.itu.int/net4/ITU-T/search</a:t>
            </a:r>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59</a:t>
            </a:fld>
            <a:endParaRPr lang="en-GB"/>
          </a:p>
        </p:txBody>
      </p:sp>
    </p:spTree>
    <p:extLst>
      <p:ext uri="{BB962C8B-B14F-4D97-AF65-F5344CB8AC3E}">
        <p14:creationId xmlns:p14="http://schemas.microsoft.com/office/powerpoint/2010/main" val="41247273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ITU-T Work Programme: https://www.itu.int/itu-t/workprog/wp_search.aspx?sg=2</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60</a:t>
            </a:fld>
            <a:endParaRPr lang="en-GB"/>
          </a:p>
        </p:txBody>
      </p:sp>
    </p:spTree>
    <p:extLst>
      <p:ext uri="{BB962C8B-B14F-4D97-AF65-F5344CB8AC3E}">
        <p14:creationId xmlns:p14="http://schemas.microsoft.com/office/powerpoint/2010/main" val="15005772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Recommendations:</a:t>
            </a:r>
          </a:p>
          <a:p>
            <a:pPr lvl="1"/>
            <a:r>
              <a:rPr lang="en-US" dirty="0"/>
              <a:t>New: https://www.itu.int/ITU-T/recommendations/search.aspx </a:t>
            </a:r>
          </a:p>
          <a:p>
            <a:pPr lvl="1"/>
            <a:r>
              <a:rPr lang="en-US" dirty="0"/>
              <a:t>Old: https://www.itu.int/en/ITU-T/publications/pages/recs.aspx </a:t>
            </a:r>
          </a:p>
          <a:p>
            <a:r>
              <a:rPr lang="en-US" dirty="0"/>
              <a:t>AAP: https://www.itu.int/ITU-T/aap/AAPStatusBySG.aspx</a:t>
            </a:r>
          </a:p>
          <a:p>
            <a:r>
              <a:rPr lang="en-US" dirty="0"/>
              <a:t>TAP: https://www.itu.int/net/ITU-T/lists/t-approval.aspx</a:t>
            </a:r>
          </a:p>
          <a:p>
            <a:r>
              <a:rPr lang="en-US" dirty="0"/>
              <a:t>Liaison</a:t>
            </a:r>
            <a:r>
              <a:rPr lang="en-US" baseline="0" dirty="0"/>
              <a:t> Statements: https://www.itu.int/net/itu-t/ls/ols.aspx</a:t>
            </a:r>
          </a:p>
          <a:p>
            <a:r>
              <a:rPr lang="en-US" dirty="0"/>
              <a:t>Rapporteur Group Meetings: https://www.itu.int/net/ITU-T/lists/rgm.aspx</a:t>
            </a:r>
          </a:p>
          <a:p>
            <a:r>
              <a:rPr lang="en-US" dirty="0"/>
              <a:t>INR: https://www.itu.int/net/itu-t/inrdb/index.aspx</a:t>
            </a:r>
          </a:p>
          <a:p>
            <a:r>
              <a:rPr lang="en-US" dirty="0"/>
              <a:t>IPR: https://www.itu.int/en/ITU-T/ipr/Pages/default.aspx</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61</a:t>
            </a:fld>
            <a:endParaRPr lang="en-GB"/>
          </a:p>
        </p:txBody>
      </p:sp>
    </p:spTree>
    <p:extLst>
      <p:ext uri="{BB962C8B-B14F-4D97-AF65-F5344CB8AC3E}">
        <p14:creationId xmlns:p14="http://schemas.microsoft.com/office/powerpoint/2010/main" val="3866332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Sync application: https://www.itu.int/en/ITU-T/studygroups/2022-2024/Pages/syncdocs.aspx</a:t>
            </a:r>
          </a:p>
          <a:p>
            <a:r>
              <a:rPr lang="en-US" dirty="0"/>
              <a:t>IFA FAQ: https://www.itu.int/en/ITU-T/ewm/Pages/ifa.aspx</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63</a:t>
            </a:fld>
            <a:endParaRPr lang="en-GB"/>
          </a:p>
        </p:txBody>
      </p:sp>
    </p:spTree>
    <p:extLst>
      <p:ext uri="{BB962C8B-B14F-4D97-AF65-F5344CB8AC3E}">
        <p14:creationId xmlns:p14="http://schemas.microsoft.com/office/powerpoint/2010/main" val="2718348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General rules:</a:t>
            </a:r>
            <a:r>
              <a:rPr lang="en-US" baseline="0" dirty="0"/>
              <a:t> https://www.itu.int/council/pd/generalrules.html</a:t>
            </a:r>
            <a:endParaRPr lang="en-GB" dirty="0"/>
          </a:p>
          <a:p>
            <a:r>
              <a:rPr lang="sv-SE" dirty="0"/>
              <a:t>WTSA Resolution 1 (Rev. Geneva, 2022)</a:t>
            </a:r>
            <a:r>
              <a:rPr lang="en-US" dirty="0"/>
              <a:t>: https://www.itu.int/pub/T-RES-T.1-2022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Recommendation ITU-T A.8: https://www.itu.int/rec/T-REC-A.8</a:t>
            </a:r>
          </a:p>
          <a:p>
            <a:r>
              <a:rPr lang="en-US" dirty="0"/>
              <a:t>Recommendation ITU-T A.13: https://www.itu.int/rec/T-REC-A.13</a:t>
            </a:r>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10</a:t>
            </a:fld>
            <a:endParaRPr lang="en-GB"/>
          </a:p>
        </p:txBody>
      </p:sp>
    </p:spTree>
    <p:extLst>
      <p:ext uri="{BB962C8B-B14F-4D97-AF65-F5344CB8AC3E}">
        <p14:creationId xmlns:p14="http://schemas.microsoft.com/office/powerpoint/2010/main" val="31215226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most recent meeting documents, visit the study group homepage of interest: https://www.itu.int/en/ITU-T/studygroups/2022-2024/Pages/default.aspx</a:t>
            </a:r>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64</a:t>
            </a:fld>
            <a:endParaRPr lang="en-GB"/>
          </a:p>
        </p:txBody>
      </p:sp>
    </p:spTree>
    <p:extLst>
      <p:ext uri="{BB962C8B-B14F-4D97-AF65-F5344CB8AC3E}">
        <p14:creationId xmlns:p14="http://schemas.microsoft.com/office/powerpoint/2010/main" val="29368837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view “All meetings” for a study group for a study period, go to: https://www.itu.int/md/T22-SG</a:t>
            </a:r>
            <a:r>
              <a:rPr lang="en-US" b="1" i="1" dirty="0"/>
              <a:t>XX</a:t>
            </a:r>
            <a:r>
              <a:rPr lang="en-US" dirty="0"/>
              <a:t>/en</a:t>
            </a:r>
          </a:p>
          <a:p>
            <a:endParaRPr lang="en-US" dirty="0"/>
          </a:p>
          <a:p>
            <a:r>
              <a:rPr lang="en-US" dirty="0"/>
              <a:t>E.g., https://www.itu.int/md/T22-SG</a:t>
            </a:r>
            <a:r>
              <a:rPr lang="en-US" b="1" i="1" dirty="0"/>
              <a:t>02</a:t>
            </a:r>
            <a:r>
              <a:rPr lang="en-US" dirty="0"/>
              <a:t>/en</a:t>
            </a:r>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65</a:t>
            </a:fld>
            <a:endParaRPr lang="en-GB"/>
          </a:p>
        </p:txBody>
      </p:sp>
    </p:spTree>
    <p:extLst>
      <p:ext uri="{BB962C8B-B14F-4D97-AF65-F5344CB8AC3E}">
        <p14:creationId xmlns:p14="http://schemas.microsoft.com/office/powerpoint/2010/main" val="36672243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view “All meetings” for a study group for a study period, go to: https://www.itu.int/md/T22-SG</a:t>
            </a:r>
            <a:r>
              <a:rPr lang="en-US" b="1" i="1" dirty="0"/>
              <a:t>XX</a:t>
            </a:r>
            <a:r>
              <a:rPr lang="en-US" dirty="0"/>
              <a:t>/en</a:t>
            </a:r>
          </a:p>
          <a:p>
            <a:endParaRPr lang="en-US" dirty="0"/>
          </a:p>
          <a:p>
            <a:r>
              <a:rPr lang="en-US" dirty="0"/>
              <a:t>E.g., https://www.itu.int/md/T22-SG</a:t>
            </a:r>
            <a:r>
              <a:rPr lang="en-US" b="1" i="1" dirty="0"/>
              <a:t>02</a:t>
            </a:r>
            <a:r>
              <a:rPr lang="en-US" dirty="0"/>
              <a:t>/en</a:t>
            </a:r>
            <a:endParaRPr lang="en-GB" dirty="0"/>
          </a:p>
          <a:p>
            <a:endParaRPr lang="en-GB" dirty="0"/>
          </a:p>
          <a:p>
            <a:r>
              <a:rPr lang="en-GB" dirty="0"/>
              <a:t>To run the “Consolidated list” report, click on the link at the page above. E.g., https://www.itu.int/md/T22-SG02/doclstww.aspx?l=en&amp;mtg=T22-SG02-220516&amp;opt=4</a:t>
            </a:r>
          </a:p>
        </p:txBody>
      </p:sp>
      <p:sp>
        <p:nvSpPr>
          <p:cNvPr id="4" name="Slide Number Placeholder 3"/>
          <p:cNvSpPr>
            <a:spLocks noGrp="1"/>
          </p:cNvSpPr>
          <p:nvPr>
            <p:ph type="sldNum" sz="quarter" idx="5"/>
          </p:nvPr>
        </p:nvSpPr>
        <p:spPr/>
        <p:txBody>
          <a:bodyPr/>
          <a:lstStyle/>
          <a:p>
            <a:fld id="{52FA456D-5899-4B17-93F4-AC2F8DB364B9}" type="slidenum">
              <a:rPr lang="en-GB" smtClean="0"/>
              <a:t>66</a:t>
            </a:fld>
            <a:endParaRPr lang="en-GB"/>
          </a:p>
        </p:txBody>
      </p:sp>
    </p:spTree>
    <p:extLst>
      <p:ext uri="{BB962C8B-B14F-4D97-AF65-F5344CB8AC3E}">
        <p14:creationId xmlns:p14="http://schemas.microsoft.com/office/powerpoint/2010/main" val="11891734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List of Contributions and their</a:t>
            </a:r>
            <a:r>
              <a:rPr lang="en-US" baseline="0" dirty="0"/>
              <a:t> </a:t>
            </a:r>
            <a:r>
              <a:rPr lang="en-US" dirty="0"/>
              <a:t>Question assignments to this meeting: normally published as a TD to each study group meeting. There is no web page that would produce this document, it is prepared manually by the secretariat. For this reason, it is available only for the SGs that request it.</a:t>
            </a:r>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67</a:t>
            </a:fld>
            <a:endParaRPr lang="en-GB"/>
          </a:p>
        </p:txBody>
      </p:sp>
    </p:spTree>
    <p:extLst>
      <p:ext uri="{BB962C8B-B14F-4D97-AF65-F5344CB8AC3E}">
        <p14:creationId xmlns:p14="http://schemas.microsoft.com/office/powerpoint/2010/main" val="6370731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of all TSB-sourced</a:t>
            </a:r>
            <a:r>
              <a:rPr lang="en-US" baseline="0" dirty="0"/>
              <a:t> TDs: https://www.itu.int/md/meetingdoc.asp?lang=en&amp;parent=T22-SG16-</a:t>
            </a:r>
            <a:r>
              <a:rPr lang="en-US" baseline="0" dirty="0">
                <a:highlight>
                  <a:srgbClr val="FFFF00"/>
                </a:highlight>
              </a:rPr>
              <a:t>221017</a:t>
            </a:r>
            <a:r>
              <a:rPr lang="en-US" baseline="0" dirty="0"/>
              <a:t>-TD-PLEN&amp;source=TSB</a:t>
            </a:r>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68</a:t>
            </a:fld>
            <a:endParaRPr lang="en-GB"/>
          </a:p>
        </p:txBody>
      </p:sp>
    </p:spTree>
    <p:extLst>
      <p:ext uri="{BB962C8B-B14F-4D97-AF65-F5344CB8AC3E}">
        <p14:creationId xmlns:p14="http://schemas.microsoft.com/office/powerpoint/2010/main" val="8705022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70</a:t>
            </a:fld>
            <a:endParaRPr lang="en-GB"/>
          </a:p>
        </p:txBody>
      </p:sp>
    </p:spTree>
    <p:extLst>
      <p:ext uri="{BB962C8B-B14F-4D97-AF65-F5344CB8AC3E}">
        <p14:creationId xmlns:p14="http://schemas.microsoft.com/office/powerpoint/2010/main" val="361863567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ITU-T templates: https://www.itu.int/en/ITU-T/studygroups/Pages/templates.aspx</a:t>
            </a:r>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71</a:t>
            </a:fld>
            <a:endParaRPr lang="en-GB"/>
          </a:p>
        </p:txBody>
      </p:sp>
    </p:spTree>
    <p:extLst>
      <p:ext uri="{BB962C8B-B14F-4D97-AF65-F5344CB8AC3E}">
        <p14:creationId xmlns:p14="http://schemas.microsoft.com/office/powerpoint/2010/main" val="5072930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Recommendation ITU-T A.1: https://www.itu.int/rec/T-REC-A.1/en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Recommendation ITU-T A.2: https://www.itu.int/rec/T-REC-A.2/en</a:t>
            </a:r>
            <a:endParaRPr lang="en-US" u="sng" dirty="0"/>
          </a:p>
          <a:p>
            <a:r>
              <a:rPr lang="en-US" dirty="0"/>
              <a:t>A-series Recommendations: </a:t>
            </a:r>
            <a:r>
              <a:rPr lang="en-US" u="sng" dirty="0">
                <a:hlinkClick r:id="rId3"/>
              </a:rPr>
              <a:t>www.itu.int/rec/T-REC-A</a:t>
            </a:r>
            <a:r>
              <a:rPr lang="fr-CH"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DDP</a:t>
            </a:r>
            <a:r>
              <a:rPr lang="en-GB" baseline="0" dirty="0"/>
              <a:t> user guide</a:t>
            </a:r>
            <a:r>
              <a:rPr lang="en-GB" dirty="0"/>
              <a:t>: DDP</a:t>
            </a:r>
            <a:r>
              <a:rPr lang="en-GB" baseline="0" dirty="0"/>
              <a:t> user guide</a:t>
            </a:r>
            <a:r>
              <a:rPr lang="en-GB" dirty="0"/>
              <a:t>: </a:t>
            </a:r>
            <a:r>
              <a:rPr lang="en-GB" u="sng" dirty="0"/>
              <a:t>https://www.itu.int/oth/T0A0F000012/en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Contribution</a:t>
            </a:r>
            <a:r>
              <a:rPr lang="en-GB" baseline="0" dirty="0"/>
              <a:t> template</a:t>
            </a:r>
            <a:r>
              <a:rPr lang="en-GB" dirty="0"/>
              <a:t>: </a:t>
            </a:r>
            <a:r>
              <a:rPr lang="en-GB" u="sng" dirty="0"/>
              <a:t>https://www.itu.int/en/ITU-T/studygroups/Pages/templates.aspx</a:t>
            </a:r>
            <a:endParaRPr lang="en-US"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72</a:t>
            </a:fld>
            <a:endParaRPr lang="en-GB"/>
          </a:p>
        </p:txBody>
      </p:sp>
    </p:spTree>
    <p:extLst>
      <p:ext uri="{BB962C8B-B14F-4D97-AF65-F5344CB8AC3E}">
        <p14:creationId xmlns:p14="http://schemas.microsoft.com/office/powerpoint/2010/main" val="18701375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Guidelines: </a:t>
            </a:r>
            <a:r>
              <a:rPr lang="en-GB" dirty="0">
                <a:hlinkClick r:id="rId3"/>
              </a:rPr>
              <a:t>https://www.itu.int/itu-t/workprog/temp/TSB%20A5%20Tutorial.pdf</a:t>
            </a:r>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73</a:t>
            </a:fld>
            <a:endParaRPr lang="en-GB"/>
          </a:p>
        </p:txBody>
      </p:sp>
    </p:spTree>
    <p:extLst>
      <p:ext uri="{BB962C8B-B14F-4D97-AF65-F5344CB8AC3E}">
        <p14:creationId xmlns:p14="http://schemas.microsoft.com/office/powerpoint/2010/main" val="38233838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ITU-T templates: https://www.itu.int/en/ITU-T/studygroups/Pages/templates.aspx</a:t>
            </a:r>
            <a:endParaRPr lang="en-GB" dirty="0"/>
          </a:p>
          <a:p>
            <a:r>
              <a:rPr lang="en-GB" dirty="0"/>
              <a:t>LS template: https://www.itu.int/oth/T0A0F00000B/en</a:t>
            </a:r>
          </a:p>
        </p:txBody>
      </p:sp>
      <p:sp>
        <p:nvSpPr>
          <p:cNvPr id="4" name="Slide Number Placeholder 3"/>
          <p:cNvSpPr>
            <a:spLocks noGrp="1"/>
          </p:cNvSpPr>
          <p:nvPr>
            <p:ph type="sldNum" sz="quarter" idx="5"/>
          </p:nvPr>
        </p:nvSpPr>
        <p:spPr/>
        <p:txBody>
          <a:bodyPr/>
          <a:lstStyle/>
          <a:p>
            <a:fld id="{52FA456D-5899-4B17-93F4-AC2F8DB364B9}" type="slidenum">
              <a:rPr lang="en-GB" smtClean="0"/>
              <a:t>74</a:t>
            </a:fld>
            <a:endParaRPr lang="en-GB"/>
          </a:p>
        </p:txBody>
      </p:sp>
    </p:spTree>
    <p:extLst>
      <p:ext uri="{BB962C8B-B14F-4D97-AF65-F5344CB8AC3E}">
        <p14:creationId xmlns:p14="http://schemas.microsoft.com/office/powerpoint/2010/main" val="954034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Constitution and Convention: https://www.itu.int/en/history/Pages/ConstitutionAndConvention.aspx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General rules:</a:t>
            </a:r>
            <a:r>
              <a:rPr lang="en-US" baseline="0" dirty="0"/>
              <a:t> https://www.itu.int/council/pd/generalrules.html</a:t>
            </a:r>
            <a:endParaRPr lang="en-GB" dirty="0"/>
          </a:p>
          <a:p>
            <a:r>
              <a:rPr lang="sv-SE" dirty="0"/>
              <a:t>WTSA Resolution 1 (Rev. Geneva, 2022)</a:t>
            </a:r>
            <a:r>
              <a:rPr lang="en-US" dirty="0"/>
              <a:t>: https://www.itu.int/pub/T-RES-T.1-2022</a:t>
            </a:r>
          </a:p>
          <a:p>
            <a:r>
              <a:rPr lang="en-US" dirty="0"/>
              <a:t>Recommendation ITU-T A.8: https://www.itu.int/rec/T-REC-A.8</a:t>
            </a:r>
          </a:p>
          <a:p>
            <a:endParaRPr lang="en-GB"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11</a:t>
            </a:fld>
            <a:endParaRPr lang="en-GB"/>
          </a:p>
        </p:txBody>
      </p:sp>
    </p:spTree>
    <p:extLst>
      <p:ext uri="{BB962C8B-B14F-4D97-AF65-F5344CB8AC3E}">
        <p14:creationId xmlns:p14="http://schemas.microsoft.com/office/powerpoint/2010/main" val="24752466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76</a:t>
            </a:fld>
            <a:endParaRPr lang="en-GB"/>
          </a:p>
        </p:txBody>
      </p:sp>
    </p:spTree>
    <p:extLst>
      <p:ext uri="{BB962C8B-B14F-4D97-AF65-F5344CB8AC3E}">
        <p14:creationId xmlns:p14="http://schemas.microsoft.com/office/powerpoint/2010/main" val="30429873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Recommendation ITU-T A.1: https://www.itu.int/rec/T-REC-A.1/en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Recommendation ITU-T A.2: https://www.itu.int/rec/T-REC-A.2/en</a:t>
            </a:r>
            <a:endParaRPr lang="en-US" u="sng" dirty="0"/>
          </a:p>
          <a:p>
            <a:r>
              <a:rPr lang="en-US" dirty="0"/>
              <a:t>A-series Recommendations: </a:t>
            </a:r>
            <a:r>
              <a:rPr lang="en-US" u="sng" dirty="0">
                <a:hlinkClick r:id="rId3"/>
              </a:rPr>
              <a:t>www.itu.int/rec/T-REC-A</a:t>
            </a:r>
            <a:r>
              <a:rPr lang="fr-CH"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DDP</a:t>
            </a:r>
            <a:r>
              <a:rPr lang="en-GB" baseline="0" dirty="0"/>
              <a:t> user guide</a:t>
            </a:r>
            <a:r>
              <a:rPr lang="en-GB" dirty="0"/>
              <a:t>: DDP</a:t>
            </a:r>
            <a:r>
              <a:rPr lang="en-GB" baseline="0" dirty="0"/>
              <a:t> user guide</a:t>
            </a:r>
            <a:r>
              <a:rPr lang="en-GB" dirty="0"/>
              <a:t>: </a:t>
            </a:r>
            <a:r>
              <a:rPr lang="en-GB" u="sng" dirty="0"/>
              <a:t>https://www.itu.int/oth/T0A0F000012/en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Contribution</a:t>
            </a:r>
            <a:r>
              <a:rPr lang="en-GB" baseline="0" dirty="0"/>
              <a:t> template</a:t>
            </a:r>
            <a:r>
              <a:rPr lang="en-GB" dirty="0"/>
              <a:t>: </a:t>
            </a:r>
            <a:r>
              <a:rPr lang="en-GB" u="sng" dirty="0"/>
              <a:t>https://www.itu.int/en/ITU-T/studygroups/Pages/templates.aspx</a:t>
            </a:r>
            <a:endParaRPr lang="en-US"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77</a:t>
            </a:fld>
            <a:endParaRPr lang="en-GB"/>
          </a:p>
        </p:txBody>
      </p:sp>
    </p:spTree>
    <p:extLst>
      <p:ext uri="{BB962C8B-B14F-4D97-AF65-F5344CB8AC3E}">
        <p14:creationId xmlns:p14="http://schemas.microsoft.com/office/powerpoint/2010/main" val="403806433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Recommendation ITU-T A.1: https://www.itu.int/rec/T-REC-A.1/en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Recommendation ITU-T A.2: https://www.itu.int/rec/T-REC-A.2/en</a:t>
            </a:r>
            <a:endParaRPr lang="en-US" u="sng" dirty="0"/>
          </a:p>
          <a:p>
            <a:r>
              <a:rPr lang="en-US" dirty="0"/>
              <a:t>A-series Recommendations: </a:t>
            </a:r>
            <a:r>
              <a:rPr lang="en-US" u="sng" dirty="0">
                <a:hlinkClick r:id="rId3"/>
              </a:rPr>
              <a:t>www.itu.int/rec/T-REC-A</a:t>
            </a:r>
            <a:r>
              <a:rPr lang="fr-CH"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DDP</a:t>
            </a:r>
            <a:r>
              <a:rPr lang="en-GB" baseline="0" dirty="0"/>
              <a:t> user guide</a:t>
            </a:r>
            <a:r>
              <a:rPr lang="en-GB" dirty="0"/>
              <a:t>: DDP</a:t>
            </a:r>
            <a:r>
              <a:rPr lang="en-GB" baseline="0" dirty="0"/>
              <a:t> user guide</a:t>
            </a:r>
            <a:r>
              <a:rPr lang="en-GB" dirty="0"/>
              <a:t>: </a:t>
            </a:r>
            <a:r>
              <a:rPr lang="en-GB" u="sng" dirty="0"/>
              <a:t>https://www.itu.int/oth/T0A0F000012/en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Contribution</a:t>
            </a:r>
            <a:r>
              <a:rPr lang="en-GB" baseline="0" dirty="0"/>
              <a:t> template</a:t>
            </a:r>
            <a:r>
              <a:rPr lang="en-GB" dirty="0"/>
              <a:t>: </a:t>
            </a:r>
            <a:r>
              <a:rPr lang="en-GB" u="sng" dirty="0"/>
              <a:t>https://www.itu.int/en/ITU-T/studygroups/Pages/templates.aspx</a:t>
            </a:r>
            <a:endParaRPr lang="en-US"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78</a:t>
            </a:fld>
            <a:endParaRPr lang="en-GB"/>
          </a:p>
        </p:txBody>
      </p:sp>
    </p:spTree>
    <p:extLst>
      <p:ext uri="{BB962C8B-B14F-4D97-AF65-F5344CB8AC3E}">
        <p14:creationId xmlns:p14="http://schemas.microsoft.com/office/powerpoint/2010/main" val="268429527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Recommendation ITU-T A.1: https://www.itu.int/rec/T-REC-A.1/en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Recommendation ITU-T A.2: https://www.itu.int/rec/T-REC-A.2/en</a:t>
            </a:r>
            <a:endParaRPr lang="en-US" u="sng" dirty="0"/>
          </a:p>
          <a:p>
            <a:r>
              <a:rPr lang="en-US" dirty="0"/>
              <a:t>A-series Recommendations: </a:t>
            </a:r>
            <a:r>
              <a:rPr lang="en-US" u="sng" dirty="0">
                <a:hlinkClick r:id="rId3"/>
              </a:rPr>
              <a:t>www.itu.int/rec/T-REC-A</a:t>
            </a:r>
            <a:r>
              <a:rPr lang="fr-CH"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DDP</a:t>
            </a:r>
            <a:r>
              <a:rPr lang="en-GB" baseline="0" dirty="0"/>
              <a:t> user guide</a:t>
            </a:r>
            <a:r>
              <a:rPr lang="en-GB" dirty="0"/>
              <a:t>: DDP</a:t>
            </a:r>
            <a:r>
              <a:rPr lang="en-GB" baseline="0" dirty="0"/>
              <a:t> user guide</a:t>
            </a:r>
            <a:r>
              <a:rPr lang="en-GB" dirty="0"/>
              <a:t>: </a:t>
            </a:r>
            <a:r>
              <a:rPr lang="en-GB" u="sng" dirty="0"/>
              <a:t>https://www.itu.int/oth/T0A0F000012/en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Contribution</a:t>
            </a:r>
            <a:r>
              <a:rPr lang="en-GB" baseline="0" dirty="0"/>
              <a:t> template</a:t>
            </a:r>
            <a:r>
              <a:rPr lang="en-GB" dirty="0"/>
              <a:t>: </a:t>
            </a:r>
            <a:r>
              <a:rPr lang="en-GB" u="sng" dirty="0"/>
              <a:t>https://www.itu.int/en/ITU-T/studygroups/Pages/templates.aspx</a:t>
            </a:r>
            <a:endParaRPr lang="en-US"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79</a:t>
            </a:fld>
            <a:endParaRPr lang="en-GB"/>
          </a:p>
        </p:txBody>
      </p:sp>
    </p:spTree>
    <p:extLst>
      <p:ext uri="{BB962C8B-B14F-4D97-AF65-F5344CB8AC3E}">
        <p14:creationId xmlns:p14="http://schemas.microsoft.com/office/powerpoint/2010/main" val="22908435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Recommendation ITU-T A.1: https://www.itu.int/rec/T-REC-A.1/en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Recommendation ITU-T A.2: https://www.itu.int/rec/T-REC-A.2/en</a:t>
            </a:r>
            <a:endParaRPr lang="en-US" u="sng" dirty="0"/>
          </a:p>
          <a:p>
            <a:r>
              <a:rPr lang="en-US" dirty="0"/>
              <a:t>A-series Recommendations: </a:t>
            </a:r>
            <a:r>
              <a:rPr lang="en-US" u="sng" dirty="0">
                <a:hlinkClick r:id="rId3"/>
              </a:rPr>
              <a:t>www.itu.int/rec/T-REC-A</a:t>
            </a:r>
            <a:r>
              <a:rPr lang="fr-CH"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DDP</a:t>
            </a:r>
            <a:r>
              <a:rPr lang="en-GB" baseline="0" dirty="0"/>
              <a:t> user guide</a:t>
            </a:r>
            <a:r>
              <a:rPr lang="en-GB" dirty="0"/>
              <a:t>: DDP</a:t>
            </a:r>
            <a:r>
              <a:rPr lang="en-GB" baseline="0" dirty="0"/>
              <a:t> user guide</a:t>
            </a:r>
            <a:r>
              <a:rPr lang="en-GB" dirty="0"/>
              <a:t>: </a:t>
            </a:r>
            <a:r>
              <a:rPr lang="en-GB" u="sng" dirty="0"/>
              <a:t>https://www.itu.int/oth/T0A0F000012/en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Contribution</a:t>
            </a:r>
            <a:r>
              <a:rPr lang="en-GB" baseline="0" dirty="0"/>
              <a:t> template</a:t>
            </a:r>
            <a:r>
              <a:rPr lang="en-GB" dirty="0"/>
              <a:t>: </a:t>
            </a:r>
            <a:r>
              <a:rPr lang="en-GB" u="sng" dirty="0"/>
              <a:t>https://www.itu.int/en/ITU-T/studygroups/Pages/templates.aspx</a:t>
            </a:r>
            <a:endParaRPr lang="en-US" dirty="0"/>
          </a:p>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80</a:t>
            </a:fld>
            <a:endParaRPr lang="en-GB"/>
          </a:p>
        </p:txBody>
      </p:sp>
    </p:spTree>
    <p:extLst>
      <p:ext uri="{BB962C8B-B14F-4D97-AF65-F5344CB8AC3E}">
        <p14:creationId xmlns:p14="http://schemas.microsoft.com/office/powerpoint/2010/main" val="30964951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2FA456D-5899-4B17-93F4-AC2F8DB364B9}" type="slidenum">
              <a:rPr lang="en-GB" smtClean="0"/>
              <a:t>81</a:t>
            </a:fld>
            <a:endParaRPr lang="en-GB"/>
          </a:p>
        </p:txBody>
      </p:sp>
    </p:spTree>
    <p:extLst>
      <p:ext uri="{BB962C8B-B14F-4D97-AF65-F5344CB8AC3E}">
        <p14:creationId xmlns:p14="http://schemas.microsoft.com/office/powerpoint/2010/main" val="2596776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12</a:t>
            </a:fld>
            <a:endParaRPr lang="en-GB"/>
          </a:p>
        </p:txBody>
      </p:sp>
    </p:spTree>
    <p:extLst>
      <p:ext uri="{BB962C8B-B14F-4D97-AF65-F5344CB8AC3E}">
        <p14:creationId xmlns:p14="http://schemas.microsoft.com/office/powerpoint/2010/main" val="3400660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TAP process, Resolution 1: www.itu.int/pub/T-RES-T.1-2022 </a:t>
            </a:r>
          </a:p>
          <a:p>
            <a:r>
              <a:rPr lang="en-US" dirty="0"/>
              <a:t>Texts under TAP: www.itu.int/net/ITU-T/lists/t-approval.aspx </a:t>
            </a:r>
          </a:p>
          <a:p>
            <a:r>
              <a:rPr lang="en-US" dirty="0"/>
              <a:t>AAP process, Recommendation ITU-T A.8: www.itu.int/rec/T-REC-A.8</a:t>
            </a:r>
          </a:p>
          <a:p>
            <a:r>
              <a:rPr lang="en-US" dirty="0"/>
              <a:t>Texts under AAP: https://www.itu.int/t/aap/aap-recs</a:t>
            </a:r>
          </a:p>
          <a:p>
            <a:r>
              <a:rPr lang="en-US" dirty="0"/>
              <a:t>Agreement of non-normative texts: Recommendation ITU-T A.13: https://www.itu.int/rec/T-REC-A.13</a:t>
            </a:r>
          </a:p>
        </p:txBody>
      </p:sp>
      <p:sp>
        <p:nvSpPr>
          <p:cNvPr id="4" name="Slide Number Placeholder 3"/>
          <p:cNvSpPr>
            <a:spLocks noGrp="1"/>
          </p:cNvSpPr>
          <p:nvPr>
            <p:ph type="sldNum" sz="quarter" idx="5"/>
          </p:nvPr>
        </p:nvSpPr>
        <p:spPr/>
        <p:txBody>
          <a:bodyPr/>
          <a:lstStyle/>
          <a:p>
            <a:fld id="{52FA456D-5899-4B17-93F4-AC2F8DB364B9}" type="slidenum">
              <a:rPr lang="en-GB" smtClean="0"/>
              <a:t>13</a:t>
            </a:fld>
            <a:endParaRPr lang="en-GB"/>
          </a:p>
        </p:txBody>
      </p:sp>
    </p:spTree>
    <p:extLst>
      <p:ext uri="{BB962C8B-B14F-4D97-AF65-F5344CB8AC3E}">
        <p14:creationId xmlns:p14="http://schemas.microsoft.com/office/powerpoint/2010/main" val="3082806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TAP process, Resolution 1: www.itu.int/pub/T-RES-T.1-2022 </a:t>
            </a:r>
          </a:p>
          <a:p>
            <a:r>
              <a:rPr lang="en-US" dirty="0"/>
              <a:t>Texts under TAP: www.itu.int/net/ITU-T/lists/t-approval.aspx </a:t>
            </a:r>
          </a:p>
          <a:p>
            <a:r>
              <a:rPr lang="en-US" dirty="0"/>
              <a:t>AAP process, Recommendation ITU-T A.8: www.itu.int/rec/T-REC-A.8</a:t>
            </a:r>
          </a:p>
          <a:p>
            <a:r>
              <a:rPr lang="en-US" dirty="0"/>
              <a:t>Texts under AAP: https://www.itu.int/t/aap/aap-recs</a:t>
            </a:r>
          </a:p>
          <a:p>
            <a:r>
              <a:rPr lang="en-US" dirty="0"/>
              <a:t>Agreement of non-normative texts: Recommendation ITU-T A.13: https://www.itu.int/rec/T-REC-A.13</a:t>
            </a:r>
            <a:endParaRPr lang="en-GB" dirty="0"/>
          </a:p>
        </p:txBody>
      </p:sp>
      <p:sp>
        <p:nvSpPr>
          <p:cNvPr id="4" name="Slide Number Placeholder 3"/>
          <p:cNvSpPr>
            <a:spLocks noGrp="1"/>
          </p:cNvSpPr>
          <p:nvPr>
            <p:ph type="sldNum" sz="quarter" idx="5"/>
          </p:nvPr>
        </p:nvSpPr>
        <p:spPr/>
        <p:txBody>
          <a:bodyPr/>
          <a:lstStyle/>
          <a:p>
            <a:fld id="{52FA456D-5899-4B17-93F4-AC2F8DB364B9}" type="slidenum">
              <a:rPr lang="en-GB" smtClean="0"/>
              <a:t>14</a:t>
            </a:fld>
            <a:endParaRPr lang="en-GB"/>
          </a:p>
        </p:txBody>
      </p:sp>
    </p:spTree>
    <p:extLst>
      <p:ext uri="{BB962C8B-B14F-4D97-AF65-F5344CB8AC3E}">
        <p14:creationId xmlns:p14="http://schemas.microsoft.com/office/powerpoint/2010/main" val="2157827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357506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49944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274320" y="5615940"/>
            <a:ext cx="1623060" cy="1143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7024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userDrawn="1"/>
        </p:nvSpPr>
        <p:spPr>
          <a:xfrm>
            <a:off x="274320" y="5615940"/>
            <a:ext cx="1623060" cy="1143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045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274320" y="5615940"/>
            <a:ext cx="1623060" cy="1143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355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a:xfrm>
            <a:off x="274320" y="5615940"/>
            <a:ext cx="1623060" cy="1143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1523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no bkgd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7EE2B0-EB60-B4D1-95F9-C62E8A602188}"/>
              </a:ext>
            </a:extLst>
          </p:cNvPr>
          <p:cNvSpPr/>
          <p:nvPr userDrawn="1"/>
        </p:nvSpPr>
        <p:spPr>
          <a:xfrm>
            <a:off x="2905125" y="428625"/>
            <a:ext cx="6800850" cy="5858403"/>
          </a:xfrm>
          <a:prstGeom prst="rect">
            <a:avLst/>
          </a:prstGeom>
          <a:solidFill>
            <a:srgbClr val="FFFFFF"/>
          </a:solidFill>
          <a:ln>
            <a:noFill/>
          </a:ln>
        </p:spPr>
        <p:style>
          <a:lnRef idx="0">
            <a:scrgbClr r="0" g="0" b="0"/>
          </a:lnRef>
          <a:fillRef idx="0">
            <a:scrgbClr r="0" g="0" b="0"/>
          </a:fillRef>
          <a:effectRef idx="0">
            <a:scrgbClr r="0" g="0" b="0"/>
          </a:effectRef>
          <a:fontRef idx="minor">
            <a:schemeClr val="dk1"/>
          </a:fontRef>
        </p:style>
        <p:txBody>
          <a:bodyPr rtlCol="0" anchor="ctr"/>
          <a:lstStyle/>
          <a:p>
            <a:pPr algn="ctr"/>
            <a:endParaRPr lang="en-GB"/>
          </a:p>
        </p:txBody>
      </p:sp>
      <p:sp>
        <p:nvSpPr>
          <p:cNvPr id="4" name="Rectangle 3"/>
          <p:cNvSpPr/>
          <p:nvPr userDrawn="1"/>
        </p:nvSpPr>
        <p:spPr>
          <a:xfrm>
            <a:off x="274320" y="5615940"/>
            <a:ext cx="1623060" cy="1143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76347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570972"/>
            <a:ext cx="109728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968501"/>
            <a:ext cx="10972800" cy="44037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a:extLst>
              <a:ext uri="{FF2B5EF4-FFF2-40B4-BE49-F238E27FC236}">
                <a16:creationId xmlns:a16="http://schemas.microsoft.com/office/drawing/2014/main" id="{385A2A27-BE0E-4D77-B312-A641ED3A69D0}"/>
              </a:ext>
            </a:extLst>
          </p:cNvPr>
          <p:cNvSpPr/>
          <p:nvPr userDrawn="1"/>
        </p:nvSpPr>
        <p:spPr>
          <a:xfrm>
            <a:off x="274320" y="5615940"/>
            <a:ext cx="1623060" cy="1143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hyperlink" Target="https://www.itu.int/en/ITU-T/ewm/Pages/ifa.aspx" TargetMode="External"/><Relationship Id="rId4" Type="http://schemas.openxmlformats.org/officeDocument/2006/relationships/image" Target="../media/image16.png"/></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6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txBox="1">
            <a:spLocks/>
          </p:cNvSpPr>
          <p:nvPr/>
        </p:nvSpPr>
        <p:spPr>
          <a:xfrm>
            <a:off x="1981200" y="1859210"/>
            <a:ext cx="8229600" cy="1143000"/>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b="1" i="0" kern="1200">
                <a:solidFill>
                  <a:schemeClr val="bg1"/>
                </a:solidFill>
                <a:latin typeface="Calibri"/>
                <a:ea typeface="+mj-ea"/>
                <a:cs typeface="Calibri"/>
              </a:defRPr>
            </a:lvl1pPr>
          </a:lstStyle>
          <a:p>
            <a:r>
              <a:rPr lang="en-US" sz="5400" dirty="0">
                <a:solidFill>
                  <a:srgbClr val="558ED5"/>
                </a:solidFill>
              </a:rPr>
              <a:t>ITU-T study groups:</a:t>
            </a:r>
            <a:br>
              <a:rPr lang="en-GB" sz="5400" dirty="0">
                <a:solidFill>
                  <a:srgbClr val="558ED5"/>
                </a:solidFill>
              </a:rPr>
            </a:br>
            <a:r>
              <a:rPr lang="en-GB" sz="5400" dirty="0">
                <a:solidFill>
                  <a:srgbClr val="558ED5"/>
                </a:solidFill>
              </a:rPr>
              <a:t>Leadership team training programme</a:t>
            </a:r>
            <a:endParaRPr lang="en-US" sz="5400" dirty="0">
              <a:solidFill>
                <a:srgbClr val="558ED5"/>
              </a:solidFill>
            </a:endParaRPr>
          </a:p>
        </p:txBody>
      </p:sp>
      <p:sp>
        <p:nvSpPr>
          <p:cNvPr id="3" name="Title 1"/>
          <p:cNvSpPr txBox="1">
            <a:spLocks/>
          </p:cNvSpPr>
          <p:nvPr/>
        </p:nvSpPr>
        <p:spPr>
          <a:xfrm>
            <a:off x="1981200" y="3755081"/>
            <a:ext cx="8229600" cy="74372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b="1" i="0" kern="1200">
                <a:solidFill>
                  <a:schemeClr val="bg1"/>
                </a:solidFill>
                <a:latin typeface="Calibri"/>
                <a:ea typeface="+mj-ea"/>
                <a:cs typeface="Calibri"/>
              </a:defRPr>
            </a:lvl1pPr>
          </a:lstStyle>
          <a:p>
            <a:r>
              <a:rPr lang="en-GB" sz="3200" dirty="0">
                <a:solidFill>
                  <a:schemeClr val="tx2">
                    <a:lumMod val="60000"/>
                    <a:lumOff val="40000"/>
                  </a:schemeClr>
                </a:solidFill>
              </a:rPr>
              <a:t>TSAG</a:t>
            </a:r>
            <a:br>
              <a:rPr lang="en-GB" sz="3200" dirty="0">
                <a:solidFill>
                  <a:schemeClr val="tx2">
                    <a:lumMod val="60000"/>
                    <a:lumOff val="40000"/>
                  </a:schemeClr>
                </a:solidFill>
              </a:rPr>
            </a:br>
            <a:r>
              <a:rPr lang="en-GB" sz="3200" dirty="0">
                <a:solidFill>
                  <a:schemeClr val="tx2">
                    <a:lumMod val="60000"/>
                    <a:lumOff val="40000"/>
                  </a:schemeClr>
                </a:solidFill>
              </a:rPr>
              <a:t>Geneva, 12-16 December 2022</a:t>
            </a:r>
            <a:endParaRPr lang="en-US" sz="3200" dirty="0">
              <a:solidFill>
                <a:schemeClr val="tx2">
                  <a:lumMod val="60000"/>
                  <a:lumOff val="40000"/>
                </a:schemeClr>
              </a:solidFill>
            </a:endParaRPr>
          </a:p>
        </p:txBody>
      </p:sp>
    </p:spTree>
    <p:extLst>
      <p:ext uri="{BB962C8B-B14F-4D97-AF65-F5344CB8AC3E}">
        <p14:creationId xmlns:p14="http://schemas.microsoft.com/office/powerpoint/2010/main" val="3429411386"/>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Decision-making in ITU-T</a:t>
            </a:r>
          </a:p>
        </p:txBody>
      </p:sp>
      <p:sp>
        <p:nvSpPr>
          <p:cNvPr id="3" name="Content Placeholder 2"/>
          <p:cNvSpPr>
            <a:spLocks noGrp="1"/>
          </p:cNvSpPr>
          <p:nvPr>
            <p:ph idx="1"/>
          </p:nvPr>
        </p:nvSpPr>
        <p:spPr>
          <a:xfrm>
            <a:off x="1106247" y="1548106"/>
            <a:ext cx="9979506" cy="5020111"/>
          </a:xfrm>
        </p:spPr>
        <p:txBody>
          <a:bodyPr>
            <a:noAutofit/>
          </a:bodyPr>
          <a:lstStyle/>
          <a:p>
            <a:pPr marL="457200" indent="-457200">
              <a:buFont typeface="+mj-lt"/>
              <a:buAutoNum type="arabicPeriod"/>
            </a:pPr>
            <a:r>
              <a:rPr lang="en-GB" sz="2400" dirty="0"/>
              <a:t>Consensus-building ensures win-win decisions</a:t>
            </a:r>
          </a:p>
          <a:p>
            <a:pPr marL="457200" indent="-457200">
              <a:buFont typeface="+mj-lt"/>
              <a:buAutoNum type="arabicPeriod"/>
            </a:pPr>
            <a:r>
              <a:rPr lang="en-GB" sz="2400" dirty="0"/>
              <a:t>Avoid voting (limited to Member States)</a:t>
            </a:r>
          </a:p>
          <a:p>
            <a:pPr marL="457200" indent="-457200">
              <a:buFont typeface="+mj-lt"/>
              <a:buAutoNum type="arabicPeriod"/>
            </a:pPr>
            <a:r>
              <a:rPr lang="en-GB" sz="2400" dirty="0"/>
              <a:t>Soft decisions (Consent, Determination, Agreement, etc.)</a:t>
            </a:r>
          </a:p>
          <a:p>
            <a:pPr marL="857250" lvl="1" indent="-457200"/>
            <a:r>
              <a:rPr lang="en-GB" sz="2400" dirty="0"/>
              <a:t>Nevertheless, some decisions are quantifiable</a:t>
            </a:r>
            <a:br>
              <a:rPr lang="en-GB" sz="2400" dirty="0"/>
            </a:br>
            <a:r>
              <a:rPr lang="en-GB" sz="2400" dirty="0"/>
              <a:t>(e.g., 70% affirmation of Member State consultation, etc.)</a:t>
            </a:r>
          </a:p>
          <a:p>
            <a:pPr marL="457200" indent="-457200">
              <a:buFont typeface="+mj-lt"/>
              <a:buAutoNum type="arabicPeriod"/>
            </a:pPr>
            <a:r>
              <a:rPr lang="en-GB" sz="2400" dirty="0"/>
              <a:t>Approval processes:</a:t>
            </a:r>
          </a:p>
          <a:p>
            <a:pPr marL="857250" lvl="1" indent="-457200">
              <a:buFont typeface="+mj-lt"/>
              <a:buAutoNum type="alphaLcParenR"/>
            </a:pPr>
            <a:r>
              <a:rPr lang="en-GB" sz="2400" dirty="0"/>
              <a:t>Traditional Approval Process (</a:t>
            </a:r>
            <a:r>
              <a:rPr lang="en-GB" sz="2400" b="1" dirty="0"/>
              <a:t>TAP</a:t>
            </a:r>
            <a:r>
              <a:rPr lang="en-GB" sz="2400" dirty="0"/>
              <a:t>): Policy or regulatory standards</a:t>
            </a:r>
          </a:p>
          <a:p>
            <a:pPr marL="857250" lvl="1" indent="-457200">
              <a:buFont typeface="+mj-lt"/>
              <a:buAutoNum type="alphaLcParenR"/>
            </a:pPr>
            <a:r>
              <a:rPr lang="en-GB" sz="2400" dirty="0"/>
              <a:t>Alternative Approval Process (</a:t>
            </a:r>
            <a:r>
              <a:rPr lang="en-GB" sz="2400" b="1" dirty="0"/>
              <a:t>AAP</a:t>
            </a:r>
            <a:r>
              <a:rPr lang="en-GB" sz="2400" dirty="0"/>
              <a:t>): Technical standards</a:t>
            </a:r>
          </a:p>
          <a:p>
            <a:pPr marL="857250" lvl="1" indent="-457200">
              <a:buFont typeface="+mj-lt"/>
              <a:buAutoNum type="alphaLcParenR"/>
            </a:pPr>
            <a:r>
              <a:rPr lang="en-GB" sz="2400" dirty="0"/>
              <a:t>World Telecommunication Standardization Assembly (</a:t>
            </a:r>
            <a:r>
              <a:rPr lang="en-GB" sz="2400" b="1" dirty="0"/>
              <a:t>WTSA</a:t>
            </a:r>
            <a:r>
              <a:rPr lang="en-GB" sz="2400" dirty="0"/>
              <a:t>):</a:t>
            </a:r>
            <a:br>
              <a:rPr lang="en-GB" sz="2400" dirty="0"/>
            </a:br>
            <a:r>
              <a:rPr lang="en-GB" sz="2400" dirty="0"/>
              <a:t>Sensitive or difficult standards</a:t>
            </a:r>
          </a:p>
          <a:p>
            <a:pPr marL="857250" lvl="1" indent="-457200">
              <a:buFont typeface="+mj-lt"/>
              <a:buAutoNum type="alphaLcParenR"/>
            </a:pPr>
            <a:r>
              <a:rPr lang="en-GB" sz="2400" dirty="0"/>
              <a:t>Study group </a:t>
            </a:r>
            <a:r>
              <a:rPr lang="en-GB" sz="2400" b="1" dirty="0"/>
              <a:t>Agreement</a:t>
            </a:r>
            <a:r>
              <a:rPr lang="en-GB" sz="2400" dirty="0"/>
              <a:t> of other (non-normative) texts</a:t>
            </a:r>
          </a:p>
          <a:p>
            <a:pPr marL="457200" indent="-457200">
              <a:buFont typeface="+mj-lt"/>
              <a:buAutoNum type="arabicPeriod"/>
            </a:pPr>
            <a:r>
              <a:rPr lang="en-GB" sz="2400" dirty="0"/>
              <a:t>The General Rules (</a:t>
            </a:r>
            <a:r>
              <a:rPr lang="en-GB" sz="2400" b="1" dirty="0"/>
              <a:t>GR</a:t>
            </a:r>
            <a:r>
              <a:rPr lang="en-GB" sz="2400" dirty="0"/>
              <a:t>) of ITU apply</a:t>
            </a:r>
          </a:p>
        </p:txBody>
      </p:sp>
    </p:spTree>
    <p:extLst>
      <p:ext uri="{BB962C8B-B14F-4D97-AF65-F5344CB8AC3E}">
        <p14:creationId xmlns:p14="http://schemas.microsoft.com/office/powerpoint/2010/main" val="1490161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Not all decisions are made by consensus</a:t>
            </a:r>
          </a:p>
        </p:txBody>
      </p:sp>
      <p:sp>
        <p:nvSpPr>
          <p:cNvPr id="3" name="Content Placeholder 2"/>
          <p:cNvSpPr>
            <a:spLocks noGrp="1"/>
          </p:cNvSpPr>
          <p:nvPr>
            <p:ph idx="1"/>
          </p:nvPr>
        </p:nvSpPr>
        <p:spPr>
          <a:xfrm>
            <a:off x="2935941" y="2309765"/>
            <a:ext cx="6320118" cy="3831167"/>
          </a:xfrm>
        </p:spPr>
        <p:txBody>
          <a:bodyPr>
            <a:noAutofit/>
          </a:bodyPr>
          <a:lstStyle/>
          <a:p>
            <a:pPr marL="0" indent="0">
              <a:buNone/>
            </a:pPr>
            <a:r>
              <a:rPr lang="en-GB" sz="2400" dirty="0"/>
              <a:t>Some decisions require:</a:t>
            </a:r>
          </a:p>
          <a:p>
            <a:pPr marL="457200" indent="-457200">
              <a:buFont typeface="+mj-lt"/>
              <a:buAutoNum type="arabicPeriod"/>
            </a:pPr>
            <a:r>
              <a:rPr lang="en-GB" sz="2400" dirty="0"/>
              <a:t>70% majority</a:t>
            </a:r>
          </a:p>
          <a:p>
            <a:pPr marL="457200" indent="-457200">
              <a:buFont typeface="+mj-lt"/>
              <a:buAutoNum type="arabicPeriod"/>
            </a:pPr>
            <a:r>
              <a:rPr lang="en-GB" sz="2400" dirty="0"/>
              <a:t>Simple majority (=50%)</a:t>
            </a:r>
          </a:p>
          <a:p>
            <a:pPr marL="457200" indent="-457200">
              <a:buFont typeface="+mj-lt"/>
              <a:buAutoNum type="arabicPeriod"/>
            </a:pPr>
            <a:r>
              <a:rPr lang="en-GB" sz="2400" dirty="0"/>
              <a:t>One Member State to oppose stops TAP</a:t>
            </a:r>
          </a:p>
          <a:p>
            <a:pPr marL="457200" indent="-457200">
              <a:buFont typeface="+mj-lt"/>
              <a:buAutoNum type="arabicPeriod"/>
            </a:pPr>
            <a:r>
              <a:rPr lang="en-GB" sz="2400" dirty="0"/>
              <a:t>Two Members States to oppose stops AAP</a:t>
            </a:r>
          </a:p>
          <a:p>
            <a:pPr marL="857250" lvl="1" indent="-457200"/>
            <a:r>
              <a:rPr lang="en-GB" sz="2400" dirty="0"/>
              <a:t>One Member State can change AAP to TAP</a:t>
            </a:r>
          </a:p>
          <a:p>
            <a:pPr marL="457200" indent="-457200">
              <a:buFont typeface="+mj-lt"/>
              <a:buAutoNum type="arabicPeriod"/>
            </a:pPr>
            <a:r>
              <a:rPr lang="en-GB" sz="2400" dirty="0"/>
              <a:t>Unopposed agreement</a:t>
            </a:r>
          </a:p>
        </p:txBody>
      </p:sp>
    </p:spTree>
    <p:extLst>
      <p:ext uri="{BB962C8B-B14F-4D97-AF65-F5344CB8AC3E}">
        <p14:creationId xmlns:p14="http://schemas.microsoft.com/office/powerpoint/2010/main" val="2032520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7E9972B-4977-33FD-FFDE-F1F7DAB3D25F}"/>
              </a:ext>
            </a:extLst>
          </p:cNvPr>
          <p:cNvPicPr>
            <a:picLocks noChangeAspect="1"/>
          </p:cNvPicPr>
          <p:nvPr/>
        </p:nvPicPr>
        <p:blipFill>
          <a:blip r:embed="rId3"/>
          <a:stretch>
            <a:fillRect/>
          </a:stretch>
        </p:blipFill>
        <p:spPr>
          <a:xfrm>
            <a:off x="249621" y="2343022"/>
            <a:ext cx="11619650" cy="3078167"/>
          </a:xfrm>
          <a:prstGeom prst="rect">
            <a:avLst/>
          </a:prstGeom>
        </p:spPr>
      </p:pic>
      <p:sp>
        <p:nvSpPr>
          <p:cNvPr id="2" name="Title 1"/>
          <p:cNvSpPr>
            <a:spLocks noGrp="1"/>
          </p:cNvSpPr>
          <p:nvPr>
            <p:ph type="title"/>
          </p:nvPr>
        </p:nvSpPr>
        <p:spPr/>
        <p:txBody>
          <a:bodyPr/>
          <a:lstStyle/>
          <a:p>
            <a:r>
              <a:rPr lang="en-GB" dirty="0"/>
              <a:t>Approvals in numbers</a:t>
            </a:r>
          </a:p>
        </p:txBody>
      </p:sp>
      <p:grpSp>
        <p:nvGrpSpPr>
          <p:cNvPr id="43" name="Group 42">
            <a:extLst>
              <a:ext uri="{FF2B5EF4-FFF2-40B4-BE49-F238E27FC236}">
                <a16:creationId xmlns:a16="http://schemas.microsoft.com/office/drawing/2014/main" id="{8622CA63-A68E-2226-5C18-0FCC02F2D789}"/>
              </a:ext>
            </a:extLst>
          </p:cNvPr>
          <p:cNvGrpSpPr/>
          <p:nvPr/>
        </p:nvGrpSpPr>
        <p:grpSpPr>
          <a:xfrm>
            <a:off x="2127415" y="5616850"/>
            <a:ext cx="7937171" cy="369332"/>
            <a:chOff x="1311985" y="5616850"/>
            <a:chExt cx="7937171" cy="369332"/>
          </a:xfrm>
        </p:grpSpPr>
        <p:grpSp>
          <p:nvGrpSpPr>
            <p:cNvPr id="40" name="Group 39">
              <a:extLst>
                <a:ext uri="{FF2B5EF4-FFF2-40B4-BE49-F238E27FC236}">
                  <a16:creationId xmlns:a16="http://schemas.microsoft.com/office/drawing/2014/main" id="{55375FC8-C5BD-54AB-FCA7-F4A794FD0945}"/>
                </a:ext>
              </a:extLst>
            </p:cNvPr>
            <p:cNvGrpSpPr/>
            <p:nvPr/>
          </p:nvGrpSpPr>
          <p:grpSpPr>
            <a:xfrm>
              <a:off x="3399990" y="5616850"/>
              <a:ext cx="1247191" cy="369332"/>
              <a:chOff x="3108960" y="5616850"/>
              <a:chExt cx="1247191" cy="369332"/>
            </a:xfrm>
          </p:grpSpPr>
          <p:sp>
            <p:nvSpPr>
              <p:cNvPr id="30" name="Rectangle 29">
                <a:extLst>
                  <a:ext uri="{FF2B5EF4-FFF2-40B4-BE49-F238E27FC236}">
                    <a16:creationId xmlns:a16="http://schemas.microsoft.com/office/drawing/2014/main" id="{DDF0EED4-54C5-57E5-F7F8-5199E3369D51}"/>
                  </a:ext>
                </a:extLst>
              </p:cNvPr>
              <p:cNvSpPr/>
              <p:nvPr/>
            </p:nvSpPr>
            <p:spPr>
              <a:xfrm>
                <a:off x="3108960" y="5694074"/>
                <a:ext cx="475488" cy="214884"/>
              </a:xfrm>
              <a:prstGeom prst="rect">
                <a:avLst/>
              </a:prstGeom>
              <a:solidFill>
                <a:srgbClr val="05649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5" name="TextBox 34">
                <a:extLst>
                  <a:ext uri="{FF2B5EF4-FFF2-40B4-BE49-F238E27FC236}">
                    <a16:creationId xmlns:a16="http://schemas.microsoft.com/office/drawing/2014/main" id="{C68BEC2D-6B4F-FB6B-1193-450C7B7C1186}"/>
                  </a:ext>
                </a:extLst>
              </p:cNvPr>
              <p:cNvSpPr txBox="1"/>
              <p:nvPr/>
            </p:nvSpPr>
            <p:spPr>
              <a:xfrm>
                <a:off x="3582340" y="5616850"/>
                <a:ext cx="773811" cy="369332"/>
              </a:xfrm>
              <a:prstGeom prst="rect">
                <a:avLst/>
              </a:prstGeom>
              <a:noFill/>
            </p:spPr>
            <p:txBody>
              <a:bodyPr wrap="square">
                <a:spAutoFit/>
              </a:bodyPr>
              <a:lstStyle/>
              <a:p>
                <a:pPr algn="ctr"/>
                <a:r>
                  <a:rPr lang="en-GB" sz="1800" dirty="0">
                    <a:solidFill>
                      <a:srgbClr val="478BCA"/>
                    </a:solidFill>
                  </a:rPr>
                  <a:t>TAP</a:t>
                </a:r>
                <a:endParaRPr lang="en-GB" dirty="0">
                  <a:solidFill>
                    <a:srgbClr val="478BCA"/>
                  </a:solidFill>
                </a:endParaRPr>
              </a:p>
            </p:txBody>
          </p:sp>
        </p:grpSp>
        <p:grpSp>
          <p:nvGrpSpPr>
            <p:cNvPr id="41" name="Group 40">
              <a:extLst>
                <a:ext uri="{FF2B5EF4-FFF2-40B4-BE49-F238E27FC236}">
                  <a16:creationId xmlns:a16="http://schemas.microsoft.com/office/drawing/2014/main" id="{817B3CC5-D482-B4AD-2F38-6F3BC6138C33}"/>
                </a:ext>
              </a:extLst>
            </p:cNvPr>
            <p:cNvGrpSpPr/>
            <p:nvPr/>
          </p:nvGrpSpPr>
          <p:grpSpPr>
            <a:xfrm>
              <a:off x="5132702" y="5616850"/>
              <a:ext cx="1695541" cy="369332"/>
              <a:chOff x="5034443" y="5616850"/>
              <a:chExt cx="1695541" cy="369332"/>
            </a:xfrm>
          </p:grpSpPr>
          <p:sp>
            <p:nvSpPr>
              <p:cNvPr id="31" name="Rectangle 30">
                <a:extLst>
                  <a:ext uri="{FF2B5EF4-FFF2-40B4-BE49-F238E27FC236}">
                    <a16:creationId xmlns:a16="http://schemas.microsoft.com/office/drawing/2014/main" id="{86651C3D-3C7E-5B9D-BB42-8B52F8BB90B3}"/>
                  </a:ext>
                </a:extLst>
              </p:cNvPr>
              <p:cNvSpPr/>
              <p:nvPr/>
            </p:nvSpPr>
            <p:spPr>
              <a:xfrm>
                <a:off x="5034443" y="5694074"/>
                <a:ext cx="475488" cy="214884"/>
              </a:xfrm>
              <a:prstGeom prst="rect">
                <a:avLst/>
              </a:prstGeom>
              <a:solidFill>
                <a:srgbClr val="E0400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6" name="TextBox 35">
                <a:extLst>
                  <a:ext uri="{FF2B5EF4-FFF2-40B4-BE49-F238E27FC236}">
                    <a16:creationId xmlns:a16="http://schemas.microsoft.com/office/drawing/2014/main" id="{4A82C609-AE6B-9B38-FCA4-A4977DD254A5}"/>
                  </a:ext>
                </a:extLst>
              </p:cNvPr>
              <p:cNvSpPr txBox="1"/>
              <p:nvPr/>
            </p:nvSpPr>
            <p:spPr>
              <a:xfrm>
                <a:off x="5557444" y="5616850"/>
                <a:ext cx="1172540" cy="369332"/>
              </a:xfrm>
              <a:prstGeom prst="rect">
                <a:avLst/>
              </a:prstGeom>
              <a:noFill/>
            </p:spPr>
            <p:txBody>
              <a:bodyPr wrap="square">
                <a:spAutoFit/>
              </a:bodyPr>
              <a:lstStyle/>
              <a:p>
                <a:pPr algn="ctr"/>
                <a:r>
                  <a:rPr lang="en-GB" sz="1800" dirty="0">
                    <a:solidFill>
                      <a:srgbClr val="478BCA"/>
                    </a:solidFill>
                  </a:rPr>
                  <a:t>Assembly</a:t>
                </a:r>
                <a:endParaRPr lang="en-GB" dirty="0">
                  <a:solidFill>
                    <a:srgbClr val="478BCA"/>
                  </a:solidFill>
                </a:endParaRPr>
              </a:p>
            </p:txBody>
          </p:sp>
        </p:grpSp>
        <p:grpSp>
          <p:nvGrpSpPr>
            <p:cNvPr id="42" name="Group 41">
              <a:extLst>
                <a:ext uri="{FF2B5EF4-FFF2-40B4-BE49-F238E27FC236}">
                  <a16:creationId xmlns:a16="http://schemas.microsoft.com/office/drawing/2014/main" id="{34A7F03A-15C4-395F-544C-DEEA56E4C10E}"/>
                </a:ext>
              </a:extLst>
            </p:cNvPr>
            <p:cNvGrpSpPr/>
            <p:nvPr/>
          </p:nvGrpSpPr>
          <p:grpSpPr>
            <a:xfrm>
              <a:off x="7313763" y="5616850"/>
              <a:ext cx="1935393" cy="369332"/>
              <a:chOff x="7313763" y="5616850"/>
              <a:chExt cx="1935393" cy="369332"/>
            </a:xfrm>
          </p:grpSpPr>
          <p:sp>
            <p:nvSpPr>
              <p:cNvPr id="32" name="Rectangle 31">
                <a:extLst>
                  <a:ext uri="{FF2B5EF4-FFF2-40B4-BE49-F238E27FC236}">
                    <a16:creationId xmlns:a16="http://schemas.microsoft.com/office/drawing/2014/main" id="{DAF5082E-21BC-CAFA-8213-4AE69B7FADBE}"/>
                  </a:ext>
                </a:extLst>
              </p:cNvPr>
              <p:cNvSpPr/>
              <p:nvPr/>
            </p:nvSpPr>
            <p:spPr>
              <a:xfrm>
                <a:off x="7313763" y="5694074"/>
                <a:ext cx="475488" cy="214884"/>
              </a:xfrm>
              <a:prstGeom prst="rect">
                <a:avLst/>
              </a:prstGeom>
              <a:solidFill>
                <a:srgbClr val="FCB4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C29C9C1A-759B-719F-8270-784010036E38}"/>
                  </a:ext>
                </a:extLst>
              </p:cNvPr>
              <p:cNvSpPr txBox="1"/>
              <p:nvPr/>
            </p:nvSpPr>
            <p:spPr>
              <a:xfrm>
                <a:off x="7765720" y="5616850"/>
                <a:ext cx="1483436" cy="369332"/>
              </a:xfrm>
              <a:prstGeom prst="rect">
                <a:avLst/>
              </a:prstGeom>
              <a:noFill/>
            </p:spPr>
            <p:txBody>
              <a:bodyPr wrap="square">
                <a:spAutoFit/>
              </a:bodyPr>
              <a:lstStyle/>
              <a:p>
                <a:pPr algn="ctr"/>
                <a:r>
                  <a:rPr lang="en-GB" sz="1800" dirty="0">
                    <a:solidFill>
                      <a:srgbClr val="478BCA"/>
                    </a:solidFill>
                  </a:rPr>
                  <a:t>Agreement</a:t>
                </a:r>
                <a:endParaRPr lang="en-GB" dirty="0">
                  <a:solidFill>
                    <a:srgbClr val="478BCA"/>
                  </a:solidFill>
                </a:endParaRPr>
              </a:p>
            </p:txBody>
          </p:sp>
        </p:grpSp>
        <p:grpSp>
          <p:nvGrpSpPr>
            <p:cNvPr id="39" name="Group 38">
              <a:extLst>
                <a:ext uri="{FF2B5EF4-FFF2-40B4-BE49-F238E27FC236}">
                  <a16:creationId xmlns:a16="http://schemas.microsoft.com/office/drawing/2014/main" id="{6D1DDB0B-892E-0386-DCCA-AAC50F64593A}"/>
                </a:ext>
              </a:extLst>
            </p:cNvPr>
            <p:cNvGrpSpPr/>
            <p:nvPr/>
          </p:nvGrpSpPr>
          <p:grpSpPr>
            <a:xfrm>
              <a:off x="1311985" y="5616850"/>
              <a:ext cx="1602484" cy="369332"/>
              <a:chOff x="1311985" y="5616850"/>
              <a:chExt cx="1602484" cy="369332"/>
            </a:xfrm>
          </p:grpSpPr>
          <p:sp>
            <p:nvSpPr>
              <p:cNvPr id="33" name="Rectangle 32">
                <a:extLst>
                  <a:ext uri="{FF2B5EF4-FFF2-40B4-BE49-F238E27FC236}">
                    <a16:creationId xmlns:a16="http://schemas.microsoft.com/office/drawing/2014/main" id="{62E1CACB-09A3-537A-7B83-E54144107B3A}"/>
                  </a:ext>
                </a:extLst>
              </p:cNvPr>
              <p:cNvSpPr/>
              <p:nvPr/>
            </p:nvSpPr>
            <p:spPr>
              <a:xfrm>
                <a:off x="1311985" y="5694074"/>
                <a:ext cx="475488" cy="214884"/>
              </a:xfrm>
              <a:prstGeom prst="rect">
                <a:avLst/>
              </a:prstGeom>
              <a:solidFill>
                <a:srgbClr val="418C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8" name="TextBox 37">
                <a:extLst>
                  <a:ext uri="{FF2B5EF4-FFF2-40B4-BE49-F238E27FC236}">
                    <a16:creationId xmlns:a16="http://schemas.microsoft.com/office/drawing/2014/main" id="{112E9060-5815-EFB1-5E5E-8041EFD84ACE}"/>
                  </a:ext>
                </a:extLst>
              </p:cNvPr>
              <p:cNvSpPr txBox="1"/>
              <p:nvPr/>
            </p:nvSpPr>
            <p:spPr>
              <a:xfrm>
                <a:off x="1431033" y="5616850"/>
                <a:ext cx="1483436" cy="369332"/>
              </a:xfrm>
              <a:prstGeom prst="rect">
                <a:avLst/>
              </a:prstGeom>
              <a:noFill/>
            </p:spPr>
            <p:txBody>
              <a:bodyPr wrap="square">
                <a:spAutoFit/>
              </a:bodyPr>
              <a:lstStyle/>
              <a:p>
                <a:pPr algn="ctr"/>
                <a:r>
                  <a:rPr lang="en-GB" sz="1800" dirty="0">
                    <a:solidFill>
                      <a:srgbClr val="478BCA"/>
                    </a:solidFill>
                  </a:rPr>
                  <a:t>AAP</a:t>
                </a:r>
                <a:endParaRPr lang="en-GB" dirty="0">
                  <a:solidFill>
                    <a:srgbClr val="478BCA"/>
                  </a:solidFill>
                </a:endParaRPr>
              </a:p>
            </p:txBody>
          </p:sp>
        </p:grpSp>
      </p:grpSp>
      <p:sp>
        <p:nvSpPr>
          <p:cNvPr id="44" name="Rectangle 43">
            <a:extLst>
              <a:ext uri="{FF2B5EF4-FFF2-40B4-BE49-F238E27FC236}">
                <a16:creationId xmlns:a16="http://schemas.microsoft.com/office/drawing/2014/main" id="{45760CC6-1464-F78D-7D4F-B0E8D6B440AA}"/>
              </a:ext>
            </a:extLst>
          </p:cNvPr>
          <p:cNvSpPr/>
          <p:nvPr/>
        </p:nvSpPr>
        <p:spPr>
          <a:xfrm>
            <a:off x="493059" y="1976720"/>
            <a:ext cx="11273117" cy="66338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54" name="Group 53">
            <a:extLst>
              <a:ext uri="{FF2B5EF4-FFF2-40B4-BE49-F238E27FC236}">
                <a16:creationId xmlns:a16="http://schemas.microsoft.com/office/drawing/2014/main" id="{24417C75-BE33-6575-0DCF-867C510369E2}"/>
              </a:ext>
            </a:extLst>
          </p:cNvPr>
          <p:cNvGrpSpPr/>
          <p:nvPr/>
        </p:nvGrpSpPr>
        <p:grpSpPr>
          <a:xfrm>
            <a:off x="8570257" y="2249613"/>
            <a:ext cx="2922495" cy="726670"/>
            <a:chOff x="8570257" y="2249613"/>
            <a:chExt cx="2922495" cy="726670"/>
          </a:xfrm>
        </p:grpSpPr>
        <p:sp>
          <p:nvSpPr>
            <p:cNvPr id="23" name="Left Brace 22">
              <a:extLst>
                <a:ext uri="{FF2B5EF4-FFF2-40B4-BE49-F238E27FC236}">
                  <a16:creationId xmlns:a16="http://schemas.microsoft.com/office/drawing/2014/main" id="{420B7164-D1D9-93EB-B4B9-D72B6FAF7084}"/>
                </a:ext>
              </a:extLst>
            </p:cNvPr>
            <p:cNvSpPr/>
            <p:nvPr/>
          </p:nvSpPr>
          <p:spPr>
            <a:xfrm rot="5400000">
              <a:off x="9880224" y="1363755"/>
              <a:ext cx="302561" cy="2922495"/>
            </a:xfrm>
            <a:prstGeom prst="leftBrace">
              <a:avLst>
                <a:gd name="adj1" fmla="val 47849"/>
                <a:gd name="adj2" fmla="val 50000"/>
              </a:avLst>
            </a:prstGeom>
            <a:ln w="28575"/>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45" name="TextBox 44">
              <a:extLst>
                <a:ext uri="{FF2B5EF4-FFF2-40B4-BE49-F238E27FC236}">
                  <a16:creationId xmlns:a16="http://schemas.microsoft.com/office/drawing/2014/main" id="{CDF43E89-5D37-9AEA-0630-B4D0C7BB498D}"/>
                </a:ext>
              </a:extLst>
            </p:cNvPr>
            <p:cNvSpPr txBox="1"/>
            <p:nvPr/>
          </p:nvSpPr>
          <p:spPr>
            <a:xfrm>
              <a:off x="9289786" y="2249613"/>
              <a:ext cx="1483436" cy="369332"/>
            </a:xfrm>
            <a:prstGeom prst="rect">
              <a:avLst/>
            </a:prstGeom>
            <a:noFill/>
          </p:spPr>
          <p:txBody>
            <a:bodyPr wrap="square">
              <a:spAutoFit/>
            </a:bodyPr>
            <a:lstStyle/>
            <a:p>
              <a:pPr algn="ctr"/>
              <a:r>
                <a:rPr lang="en-GB" sz="1800" dirty="0">
                  <a:solidFill>
                    <a:srgbClr val="478BCA"/>
                  </a:solidFill>
                </a:rPr>
                <a:t>2017-2020*</a:t>
              </a:r>
              <a:endParaRPr lang="en-GB" dirty="0">
                <a:solidFill>
                  <a:srgbClr val="478BCA"/>
                </a:solidFill>
              </a:endParaRPr>
            </a:p>
          </p:txBody>
        </p:sp>
      </p:grpSp>
      <p:grpSp>
        <p:nvGrpSpPr>
          <p:cNvPr id="53" name="Group 52">
            <a:extLst>
              <a:ext uri="{FF2B5EF4-FFF2-40B4-BE49-F238E27FC236}">
                <a16:creationId xmlns:a16="http://schemas.microsoft.com/office/drawing/2014/main" id="{B13DB918-4D65-7076-D863-00530CF26432}"/>
              </a:ext>
            </a:extLst>
          </p:cNvPr>
          <p:cNvGrpSpPr/>
          <p:nvPr/>
        </p:nvGrpSpPr>
        <p:grpSpPr>
          <a:xfrm>
            <a:off x="6562164" y="2249613"/>
            <a:ext cx="1911723" cy="724428"/>
            <a:chOff x="6562164" y="2249613"/>
            <a:chExt cx="1911723" cy="724428"/>
          </a:xfrm>
        </p:grpSpPr>
        <p:sp>
          <p:nvSpPr>
            <p:cNvPr id="16" name="Left Brace 15">
              <a:extLst>
                <a:ext uri="{FF2B5EF4-FFF2-40B4-BE49-F238E27FC236}">
                  <a16:creationId xmlns:a16="http://schemas.microsoft.com/office/drawing/2014/main" id="{3942D3A6-119A-FA84-C5DC-5C318311742F}"/>
                </a:ext>
              </a:extLst>
            </p:cNvPr>
            <p:cNvSpPr/>
            <p:nvPr/>
          </p:nvSpPr>
          <p:spPr>
            <a:xfrm rot="5400000">
              <a:off x="7366745" y="1866899"/>
              <a:ext cx="302561" cy="1911723"/>
            </a:xfrm>
            <a:prstGeom prst="leftBrace">
              <a:avLst>
                <a:gd name="adj1" fmla="val 47849"/>
                <a:gd name="adj2" fmla="val 50000"/>
              </a:avLst>
            </a:prstGeom>
            <a:ln w="28575"/>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46" name="TextBox 45">
              <a:extLst>
                <a:ext uri="{FF2B5EF4-FFF2-40B4-BE49-F238E27FC236}">
                  <a16:creationId xmlns:a16="http://schemas.microsoft.com/office/drawing/2014/main" id="{13B76B74-BE3B-D0BF-DAE4-B7EFAB5A4C80}"/>
                </a:ext>
              </a:extLst>
            </p:cNvPr>
            <p:cNvSpPr txBox="1"/>
            <p:nvPr/>
          </p:nvSpPr>
          <p:spPr>
            <a:xfrm>
              <a:off x="6776306" y="2249613"/>
              <a:ext cx="1483436" cy="369332"/>
            </a:xfrm>
            <a:prstGeom prst="rect">
              <a:avLst/>
            </a:prstGeom>
            <a:noFill/>
          </p:spPr>
          <p:txBody>
            <a:bodyPr wrap="square">
              <a:spAutoFit/>
            </a:bodyPr>
            <a:lstStyle/>
            <a:p>
              <a:pPr algn="ctr"/>
              <a:r>
                <a:rPr lang="en-GB" sz="1800" dirty="0">
                  <a:solidFill>
                    <a:srgbClr val="478BCA"/>
                  </a:solidFill>
                </a:rPr>
                <a:t>2013-2016</a:t>
              </a:r>
              <a:endParaRPr lang="en-GB" dirty="0">
                <a:solidFill>
                  <a:srgbClr val="478BCA"/>
                </a:solidFill>
              </a:endParaRPr>
            </a:p>
          </p:txBody>
        </p:sp>
      </p:grpSp>
      <p:grpSp>
        <p:nvGrpSpPr>
          <p:cNvPr id="52" name="Group 51">
            <a:extLst>
              <a:ext uri="{FF2B5EF4-FFF2-40B4-BE49-F238E27FC236}">
                <a16:creationId xmlns:a16="http://schemas.microsoft.com/office/drawing/2014/main" id="{FF2F44A2-0980-D29B-FCD2-1052C524CD12}"/>
              </a:ext>
            </a:extLst>
          </p:cNvPr>
          <p:cNvGrpSpPr/>
          <p:nvPr/>
        </p:nvGrpSpPr>
        <p:grpSpPr>
          <a:xfrm>
            <a:off x="4554070" y="2249613"/>
            <a:ext cx="1911723" cy="724429"/>
            <a:chOff x="4554070" y="2249613"/>
            <a:chExt cx="1911723" cy="724429"/>
          </a:xfrm>
        </p:grpSpPr>
        <p:sp>
          <p:nvSpPr>
            <p:cNvPr id="15" name="Left Brace 14">
              <a:extLst>
                <a:ext uri="{FF2B5EF4-FFF2-40B4-BE49-F238E27FC236}">
                  <a16:creationId xmlns:a16="http://schemas.microsoft.com/office/drawing/2014/main" id="{491BF71D-8CBE-CF90-3F4A-9C17109B3398}"/>
                </a:ext>
              </a:extLst>
            </p:cNvPr>
            <p:cNvSpPr/>
            <p:nvPr/>
          </p:nvSpPr>
          <p:spPr>
            <a:xfrm rot="5400000">
              <a:off x="5358651" y="1866900"/>
              <a:ext cx="302561" cy="1911723"/>
            </a:xfrm>
            <a:prstGeom prst="leftBrace">
              <a:avLst>
                <a:gd name="adj1" fmla="val 47849"/>
                <a:gd name="adj2" fmla="val 50000"/>
              </a:avLst>
            </a:prstGeom>
            <a:ln w="28575"/>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47" name="TextBox 46">
              <a:extLst>
                <a:ext uri="{FF2B5EF4-FFF2-40B4-BE49-F238E27FC236}">
                  <a16:creationId xmlns:a16="http://schemas.microsoft.com/office/drawing/2014/main" id="{FF346285-BB61-FCBA-E46A-75F30CEE6009}"/>
                </a:ext>
              </a:extLst>
            </p:cNvPr>
            <p:cNvSpPr txBox="1"/>
            <p:nvPr/>
          </p:nvSpPr>
          <p:spPr>
            <a:xfrm>
              <a:off x="4768213" y="2249613"/>
              <a:ext cx="1483436" cy="369332"/>
            </a:xfrm>
            <a:prstGeom prst="rect">
              <a:avLst/>
            </a:prstGeom>
            <a:noFill/>
          </p:spPr>
          <p:txBody>
            <a:bodyPr wrap="square">
              <a:spAutoFit/>
            </a:bodyPr>
            <a:lstStyle/>
            <a:p>
              <a:pPr algn="ctr"/>
              <a:r>
                <a:rPr lang="en-GB" sz="1800" dirty="0">
                  <a:solidFill>
                    <a:srgbClr val="478BCA"/>
                  </a:solidFill>
                </a:rPr>
                <a:t>2009-2012</a:t>
              </a:r>
              <a:endParaRPr lang="en-GB" dirty="0">
                <a:solidFill>
                  <a:srgbClr val="478BCA"/>
                </a:solidFill>
              </a:endParaRPr>
            </a:p>
          </p:txBody>
        </p:sp>
      </p:grpSp>
      <p:grpSp>
        <p:nvGrpSpPr>
          <p:cNvPr id="51" name="Group 50">
            <a:extLst>
              <a:ext uri="{FF2B5EF4-FFF2-40B4-BE49-F238E27FC236}">
                <a16:creationId xmlns:a16="http://schemas.microsoft.com/office/drawing/2014/main" id="{15CE3C10-8FA5-BF25-BA1D-58256AE78419}"/>
              </a:ext>
            </a:extLst>
          </p:cNvPr>
          <p:cNvGrpSpPr/>
          <p:nvPr/>
        </p:nvGrpSpPr>
        <p:grpSpPr>
          <a:xfrm>
            <a:off x="2545977" y="2249613"/>
            <a:ext cx="1911723" cy="724427"/>
            <a:chOff x="2545977" y="2249613"/>
            <a:chExt cx="1911723" cy="724427"/>
          </a:xfrm>
        </p:grpSpPr>
        <p:sp>
          <p:nvSpPr>
            <p:cNvPr id="24" name="Left Brace 23">
              <a:extLst>
                <a:ext uri="{FF2B5EF4-FFF2-40B4-BE49-F238E27FC236}">
                  <a16:creationId xmlns:a16="http://schemas.microsoft.com/office/drawing/2014/main" id="{9147D489-059A-9E75-BB8A-91EA23865864}"/>
                </a:ext>
              </a:extLst>
            </p:cNvPr>
            <p:cNvSpPr/>
            <p:nvPr/>
          </p:nvSpPr>
          <p:spPr>
            <a:xfrm rot="5400000">
              <a:off x="3350558" y="1866898"/>
              <a:ext cx="302561" cy="1911723"/>
            </a:xfrm>
            <a:prstGeom prst="leftBrace">
              <a:avLst>
                <a:gd name="adj1" fmla="val 47849"/>
                <a:gd name="adj2" fmla="val 50000"/>
              </a:avLst>
            </a:prstGeom>
            <a:ln w="28575"/>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48" name="TextBox 47">
              <a:extLst>
                <a:ext uri="{FF2B5EF4-FFF2-40B4-BE49-F238E27FC236}">
                  <a16:creationId xmlns:a16="http://schemas.microsoft.com/office/drawing/2014/main" id="{B5B3BED7-B734-4D32-82AF-33FFBB9D2D03}"/>
                </a:ext>
              </a:extLst>
            </p:cNvPr>
            <p:cNvSpPr txBox="1"/>
            <p:nvPr/>
          </p:nvSpPr>
          <p:spPr>
            <a:xfrm>
              <a:off x="2760120" y="2249613"/>
              <a:ext cx="1483436" cy="369332"/>
            </a:xfrm>
            <a:prstGeom prst="rect">
              <a:avLst/>
            </a:prstGeom>
            <a:noFill/>
          </p:spPr>
          <p:txBody>
            <a:bodyPr wrap="square">
              <a:spAutoFit/>
            </a:bodyPr>
            <a:lstStyle/>
            <a:p>
              <a:pPr algn="ctr"/>
              <a:r>
                <a:rPr lang="en-GB" sz="1800" dirty="0">
                  <a:solidFill>
                    <a:srgbClr val="478BCA"/>
                  </a:solidFill>
                </a:rPr>
                <a:t>2005-2008</a:t>
              </a:r>
              <a:endParaRPr lang="en-GB" dirty="0">
                <a:solidFill>
                  <a:srgbClr val="478BCA"/>
                </a:solidFill>
              </a:endParaRPr>
            </a:p>
          </p:txBody>
        </p:sp>
      </p:grpSp>
      <p:grpSp>
        <p:nvGrpSpPr>
          <p:cNvPr id="50" name="Group 49">
            <a:extLst>
              <a:ext uri="{FF2B5EF4-FFF2-40B4-BE49-F238E27FC236}">
                <a16:creationId xmlns:a16="http://schemas.microsoft.com/office/drawing/2014/main" id="{055AE296-D35F-C51A-3B14-AE8E69A13517}"/>
              </a:ext>
            </a:extLst>
          </p:cNvPr>
          <p:cNvGrpSpPr/>
          <p:nvPr/>
        </p:nvGrpSpPr>
        <p:grpSpPr>
          <a:xfrm>
            <a:off x="836675" y="2249613"/>
            <a:ext cx="1612930" cy="724426"/>
            <a:chOff x="836675" y="2249613"/>
            <a:chExt cx="1612930" cy="724426"/>
          </a:xfrm>
        </p:grpSpPr>
        <p:sp>
          <p:nvSpPr>
            <p:cNvPr id="29" name="Left Brace 28">
              <a:extLst>
                <a:ext uri="{FF2B5EF4-FFF2-40B4-BE49-F238E27FC236}">
                  <a16:creationId xmlns:a16="http://schemas.microsoft.com/office/drawing/2014/main" id="{6245B08D-9300-782F-E72F-85033BCDCC65}"/>
                </a:ext>
              </a:extLst>
            </p:cNvPr>
            <p:cNvSpPr/>
            <p:nvPr/>
          </p:nvSpPr>
          <p:spPr>
            <a:xfrm rot="5400000">
              <a:off x="1491859" y="2016294"/>
              <a:ext cx="302561" cy="1612930"/>
            </a:xfrm>
            <a:prstGeom prst="leftBrace">
              <a:avLst>
                <a:gd name="adj1" fmla="val 47849"/>
                <a:gd name="adj2" fmla="val 50000"/>
              </a:avLst>
            </a:prstGeom>
            <a:ln w="28575"/>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49" name="TextBox 48">
              <a:extLst>
                <a:ext uri="{FF2B5EF4-FFF2-40B4-BE49-F238E27FC236}">
                  <a16:creationId xmlns:a16="http://schemas.microsoft.com/office/drawing/2014/main" id="{0FD09119-6755-97C5-43BA-7248B9F86D2E}"/>
                </a:ext>
              </a:extLst>
            </p:cNvPr>
            <p:cNvSpPr txBox="1"/>
            <p:nvPr/>
          </p:nvSpPr>
          <p:spPr>
            <a:xfrm>
              <a:off x="901421" y="2249613"/>
              <a:ext cx="1483436" cy="369332"/>
            </a:xfrm>
            <a:prstGeom prst="rect">
              <a:avLst/>
            </a:prstGeom>
            <a:noFill/>
          </p:spPr>
          <p:txBody>
            <a:bodyPr wrap="square">
              <a:spAutoFit/>
            </a:bodyPr>
            <a:lstStyle/>
            <a:p>
              <a:pPr algn="ctr"/>
              <a:r>
                <a:rPr lang="en-GB" sz="1800" dirty="0">
                  <a:solidFill>
                    <a:srgbClr val="478BCA"/>
                  </a:solidFill>
                </a:rPr>
                <a:t>2001-2004</a:t>
              </a:r>
              <a:endParaRPr lang="en-GB" dirty="0">
                <a:solidFill>
                  <a:srgbClr val="478BCA"/>
                </a:solidFill>
              </a:endParaRPr>
            </a:p>
          </p:txBody>
        </p:sp>
      </p:grpSp>
      <p:sp>
        <p:nvSpPr>
          <p:cNvPr id="3" name="TextBox 2">
            <a:extLst>
              <a:ext uri="{FF2B5EF4-FFF2-40B4-BE49-F238E27FC236}">
                <a16:creationId xmlns:a16="http://schemas.microsoft.com/office/drawing/2014/main" id="{03E422CB-EDDF-DE0F-1FBD-E718DCC7055D}"/>
              </a:ext>
            </a:extLst>
          </p:cNvPr>
          <p:cNvSpPr txBox="1"/>
          <p:nvPr/>
        </p:nvSpPr>
        <p:spPr>
          <a:xfrm>
            <a:off x="455477" y="6255263"/>
            <a:ext cx="5968143" cy="369332"/>
          </a:xfrm>
          <a:prstGeom prst="rect">
            <a:avLst/>
          </a:prstGeom>
          <a:noFill/>
        </p:spPr>
        <p:txBody>
          <a:bodyPr wrap="square">
            <a:spAutoFit/>
          </a:bodyPr>
          <a:lstStyle/>
          <a:p>
            <a:pPr algn="ctr"/>
            <a:r>
              <a:rPr lang="en-GB" sz="1800" dirty="0">
                <a:solidFill>
                  <a:srgbClr val="478BCA"/>
                </a:solidFill>
              </a:rPr>
              <a:t>* Study period extended to 2022 due to Covid-19 response</a:t>
            </a:r>
            <a:endParaRPr lang="en-GB" dirty="0">
              <a:solidFill>
                <a:srgbClr val="478BCA"/>
              </a:solidFill>
            </a:endParaRPr>
          </a:p>
        </p:txBody>
      </p:sp>
    </p:spTree>
    <p:extLst>
      <p:ext uri="{BB962C8B-B14F-4D97-AF65-F5344CB8AC3E}">
        <p14:creationId xmlns:p14="http://schemas.microsoft.com/office/powerpoint/2010/main" val="81921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Traditional Approval Process (TAP):</a:t>
            </a:r>
            <a:br>
              <a:rPr lang="en-GB" dirty="0"/>
            </a:br>
            <a:r>
              <a:rPr lang="en-GB" dirty="0"/>
              <a:t>Regulatory and policy issues</a:t>
            </a:r>
          </a:p>
        </p:txBody>
      </p:sp>
      <p:grpSp>
        <p:nvGrpSpPr>
          <p:cNvPr id="6" name="Group 5">
            <a:extLst>
              <a:ext uri="{FF2B5EF4-FFF2-40B4-BE49-F238E27FC236}">
                <a16:creationId xmlns:a16="http://schemas.microsoft.com/office/drawing/2014/main" id="{25FBA7BA-7753-4AFC-946C-C82C3BDF9870}"/>
              </a:ext>
            </a:extLst>
          </p:cNvPr>
          <p:cNvGrpSpPr/>
          <p:nvPr/>
        </p:nvGrpSpPr>
        <p:grpSpPr>
          <a:xfrm>
            <a:off x="3066662" y="2709635"/>
            <a:ext cx="2343633" cy="1442181"/>
            <a:chOff x="1476885" y="1918313"/>
            <a:chExt cx="2343633" cy="1442181"/>
          </a:xfrm>
        </p:grpSpPr>
        <p:grpSp>
          <p:nvGrpSpPr>
            <p:cNvPr id="7" name="Group 6">
              <a:extLst>
                <a:ext uri="{FF2B5EF4-FFF2-40B4-BE49-F238E27FC236}">
                  <a16:creationId xmlns:a16="http://schemas.microsoft.com/office/drawing/2014/main" id="{F93BDCDA-737B-6AF6-476F-F61EC2240278}"/>
                </a:ext>
              </a:extLst>
            </p:cNvPr>
            <p:cNvGrpSpPr/>
            <p:nvPr/>
          </p:nvGrpSpPr>
          <p:grpSpPr>
            <a:xfrm>
              <a:off x="1476885" y="1918313"/>
              <a:ext cx="2343633" cy="1442181"/>
              <a:chOff x="1476885" y="1918313"/>
              <a:chExt cx="2343633" cy="1442181"/>
            </a:xfrm>
          </p:grpSpPr>
          <p:sp>
            <p:nvSpPr>
              <p:cNvPr id="11" name="Arc 10">
                <a:extLst>
                  <a:ext uri="{FF2B5EF4-FFF2-40B4-BE49-F238E27FC236}">
                    <a16:creationId xmlns:a16="http://schemas.microsoft.com/office/drawing/2014/main" id="{E5D6B2D4-626D-DE8F-B980-2D2B2F570E43}"/>
                  </a:ext>
                </a:extLst>
              </p:cNvPr>
              <p:cNvSpPr/>
              <p:nvPr/>
            </p:nvSpPr>
            <p:spPr>
              <a:xfrm>
                <a:off x="1476885" y="191831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2" name="TextBox 11">
                <a:extLst>
                  <a:ext uri="{FF2B5EF4-FFF2-40B4-BE49-F238E27FC236}">
                    <a16:creationId xmlns:a16="http://schemas.microsoft.com/office/drawing/2014/main" id="{1525730F-B044-2686-D7FB-C5F8056F777C}"/>
                  </a:ext>
                </a:extLst>
              </p:cNvPr>
              <p:cNvSpPr txBox="1"/>
              <p:nvPr/>
            </p:nvSpPr>
            <p:spPr>
              <a:xfrm>
                <a:off x="2065422" y="2529497"/>
                <a:ext cx="175509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Determination</a:t>
                </a:r>
                <a:r>
                  <a:rPr lang="en-US" sz="1600" dirty="0">
                    <a:solidFill>
                      <a:schemeClr val="tx2">
                        <a:lumMod val="60000"/>
                        <a:lumOff val="40000"/>
                      </a:schemeClr>
                    </a:solidFill>
                  </a:rPr>
                  <a:t>”</a:t>
                </a:r>
                <a:br>
                  <a:rPr lang="en-US" sz="1600" dirty="0">
                    <a:solidFill>
                      <a:schemeClr val="tx2">
                        <a:lumMod val="60000"/>
                        <a:lumOff val="40000"/>
                      </a:schemeClr>
                    </a:solidFill>
                  </a:rPr>
                </a:br>
                <a:r>
                  <a:rPr lang="en-US" sz="1600" dirty="0">
                    <a:solidFill>
                      <a:schemeClr val="tx2">
                        <a:lumMod val="60000"/>
                        <a:lumOff val="40000"/>
                      </a:schemeClr>
                    </a:solidFill>
                  </a:rPr>
                  <a:t>by SG/WP meeting</a:t>
                </a:r>
                <a:endParaRPr lang="en-GB" sz="1600" dirty="0">
                  <a:solidFill>
                    <a:schemeClr val="tx2">
                      <a:lumMod val="60000"/>
                      <a:lumOff val="40000"/>
                    </a:schemeClr>
                  </a:solidFill>
                </a:endParaRPr>
              </a:p>
            </p:txBody>
          </p:sp>
        </p:grpSp>
        <p:grpSp>
          <p:nvGrpSpPr>
            <p:cNvPr id="8" name="Group 7">
              <a:extLst>
                <a:ext uri="{FF2B5EF4-FFF2-40B4-BE49-F238E27FC236}">
                  <a16:creationId xmlns:a16="http://schemas.microsoft.com/office/drawing/2014/main" id="{410D5CA7-9477-366A-6C8C-8D7AE4D23977}"/>
                </a:ext>
              </a:extLst>
            </p:cNvPr>
            <p:cNvGrpSpPr/>
            <p:nvPr/>
          </p:nvGrpSpPr>
          <p:grpSpPr>
            <a:xfrm>
              <a:off x="1950504" y="2332900"/>
              <a:ext cx="315416" cy="400110"/>
              <a:chOff x="871896" y="4617219"/>
              <a:chExt cx="315416" cy="400110"/>
            </a:xfrm>
          </p:grpSpPr>
          <p:sp>
            <p:nvSpPr>
              <p:cNvPr id="9" name="Oval 8">
                <a:extLst>
                  <a:ext uri="{FF2B5EF4-FFF2-40B4-BE49-F238E27FC236}">
                    <a16:creationId xmlns:a16="http://schemas.microsoft.com/office/drawing/2014/main" id="{4855072A-7F07-361D-23D6-ABDF7057D1E3}"/>
                  </a:ext>
                </a:extLst>
              </p:cNvPr>
              <p:cNvSpPr/>
              <p:nvPr/>
            </p:nvSpPr>
            <p:spPr>
              <a:xfrm>
                <a:off x="871896"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0" name="Rectangle 9">
                <a:extLst>
                  <a:ext uri="{FF2B5EF4-FFF2-40B4-BE49-F238E27FC236}">
                    <a16:creationId xmlns:a16="http://schemas.microsoft.com/office/drawing/2014/main" id="{93B6C665-13C2-409B-6F5B-69E46556946A}"/>
                  </a:ext>
                </a:extLst>
              </p:cNvPr>
              <p:cNvSpPr/>
              <p:nvPr/>
            </p:nvSpPr>
            <p:spPr>
              <a:xfrm>
                <a:off x="872349"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13" name="Group 12">
            <a:extLst>
              <a:ext uri="{FF2B5EF4-FFF2-40B4-BE49-F238E27FC236}">
                <a16:creationId xmlns:a16="http://schemas.microsoft.com/office/drawing/2014/main" id="{36BC833B-B88D-6F91-EF5D-52686FEEA42C}"/>
              </a:ext>
            </a:extLst>
          </p:cNvPr>
          <p:cNvGrpSpPr/>
          <p:nvPr/>
        </p:nvGrpSpPr>
        <p:grpSpPr>
          <a:xfrm>
            <a:off x="4848669" y="2708309"/>
            <a:ext cx="2272625" cy="1443507"/>
            <a:chOff x="3258892" y="1916987"/>
            <a:chExt cx="2272625" cy="1443507"/>
          </a:xfrm>
        </p:grpSpPr>
        <p:grpSp>
          <p:nvGrpSpPr>
            <p:cNvPr id="14" name="Group 13">
              <a:extLst>
                <a:ext uri="{FF2B5EF4-FFF2-40B4-BE49-F238E27FC236}">
                  <a16:creationId xmlns:a16="http://schemas.microsoft.com/office/drawing/2014/main" id="{D32E6737-2824-9329-29AE-8DBAC6C57703}"/>
                </a:ext>
              </a:extLst>
            </p:cNvPr>
            <p:cNvGrpSpPr/>
            <p:nvPr/>
          </p:nvGrpSpPr>
          <p:grpSpPr>
            <a:xfrm>
              <a:off x="3258892" y="1916987"/>
              <a:ext cx="2272625" cy="1443507"/>
              <a:chOff x="3258892" y="1916987"/>
              <a:chExt cx="2272625" cy="1443507"/>
            </a:xfrm>
          </p:grpSpPr>
          <p:sp>
            <p:nvSpPr>
              <p:cNvPr id="18" name="Arc 17">
                <a:extLst>
                  <a:ext uri="{FF2B5EF4-FFF2-40B4-BE49-F238E27FC236}">
                    <a16:creationId xmlns:a16="http://schemas.microsoft.com/office/drawing/2014/main" id="{61B8D014-1371-3B3A-6254-6231D51C3E3D}"/>
                  </a:ext>
                </a:extLst>
              </p:cNvPr>
              <p:cNvSpPr/>
              <p:nvPr/>
            </p:nvSpPr>
            <p:spPr>
              <a:xfrm>
                <a:off x="3258892" y="191698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9" name="TextBox 18">
                <a:extLst>
                  <a:ext uri="{FF2B5EF4-FFF2-40B4-BE49-F238E27FC236}">
                    <a16:creationId xmlns:a16="http://schemas.microsoft.com/office/drawing/2014/main" id="{B4F69044-2BFE-6F96-E710-836652E3A64E}"/>
                  </a:ext>
                </a:extLst>
              </p:cNvPr>
              <p:cNvSpPr txBox="1"/>
              <p:nvPr/>
            </p:nvSpPr>
            <p:spPr>
              <a:xfrm>
                <a:off x="4046815" y="2529497"/>
                <a:ext cx="1484702"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Consultation</a:t>
                </a:r>
                <a:br>
                  <a:rPr lang="en-US" sz="1600" dirty="0">
                    <a:solidFill>
                      <a:schemeClr val="tx2">
                        <a:lumMod val="60000"/>
                        <a:lumOff val="40000"/>
                      </a:schemeClr>
                    </a:solidFill>
                  </a:rPr>
                </a:br>
                <a:r>
                  <a:rPr lang="en-US" sz="1600" dirty="0">
                    <a:solidFill>
                      <a:schemeClr val="tx2">
                        <a:lumMod val="60000"/>
                        <a:lumOff val="40000"/>
                      </a:schemeClr>
                    </a:solidFill>
                  </a:rPr>
                  <a:t>period for</a:t>
                </a:r>
                <a:br>
                  <a:rPr lang="en-US" sz="1600" dirty="0">
                    <a:solidFill>
                      <a:schemeClr val="tx2">
                        <a:lumMod val="60000"/>
                        <a:lumOff val="40000"/>
                      </a:schemeClr>
                    </a:solidFill>
                  </a:rPr>
                </a:br>
                <a:r>
                  <a:rPr lang="en-US" sz="1600" b="1" dirty="0">
                    <a:solidFill>
                      <a:schemeClr val="tx2">
                        <a:lumMod val="60000"/>
                        <a:lumOff val="40000"/>
                      </a:schemeClr>
                    </a:solidFill>
                  </a:rPr>
                  <a:t>Member States</a:t>
                </a:r>
                <a:endParaRPr lang="en-GB" sz="1600" b="1" dirty="0">
                  <a:solidFill>
                    <a:schemeClr val="tx2">
                      <a:lumMod val="60000"/>
                      <a:lumOff val="40000"/>
                    </a:schemeClr>
                  </a:solidFill>
                </a:endParaRPr>
              </a:p>
            </p:txBody>
          </p:sp>
        </p:grpSp>
        <p:grpSp>
          <p:nvGrpSpPr>
            <p:cNvPr id="15" name="Group 14">
              <a:extLst>
                <a:ext uri="{FF2B5EF4-FFF2-40B4-BE49-F238E27FC236}">
                  <a16:creationId xmlns:a16="http://schemas.microsoft.com/office/drawing/2014/main" id="{3AE1D09E-052F-8AC6-0A43-EA7EEF816097}"/>
                </a:ext>
              </a:extLst>
            </p:cNvPr>
            <p:cNvGrpSpPr/>
            <p:nvPr/>
          </p:nvGrpSpPr>
          <p:grpSpPr>
            <a:xfrm>
              <a:off x="3900773" y="2332900"/>
              <a:ext cx="315416" cy="400110"/>
              <a:chOff x="999213" y="4617219"/>
              <a:chExt cx="315416" cy="400110"/>
            </a:xfrm>
          </p:grpSpPr>
          <p:sp>
            <p:nvSpPr>
              <p:cNvPr id="16" name="Oval 15">
                <a:extLst>
                  <a:ext uri="{FF2B5EF4-FFF2-40B4-BE49-F238E27FC236}">
                    <a16:creationId xmlns:a16="http://schemas.microsoft.com/office/drawing/2014/main" id="{ADF88388-D8B9-E521-74E3-85112DBDDF8B}"/>
                  </a:ext>
                </a:extLst>
              </p:cNvPr>
              <p:cNvSpPr/>
              <p:nvPr/>
            </p:nvSpPr>
            <p:spPr>
              <a:xfrm>
                <a:off x="9992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7" name="Rectangle 16">
                <a:extLst>
                  <a:ext uri="{FF2B5EF4-FFF2-40B4-BE49-F238E27FC236}">
                    <a16:creationId xmlns:a16="http://schemas.microsoft.com/office/drawing/2014/main" id="{5821AB05-0239-4415-03CF-938FAFEBE986}"/>
                  </a:ext>
                </a:extLst>
              </p:cNvPr>
              <p:cNvSpPr/>
              <p:nvPr/>
            </p:nvSpPr>
            <p:spPr>
              <a:xfrm>
                <a:off x="99966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20" name="Group 19">
            <a:extLst>
              <a:ext uri="{FF2B5EF4-FFF2-40B4-BE49-F238E27FC236}">
                <a16:creationId xmlns:a16="http://schemas.microsoft.com/office/drawing/2014/main" id="{613BA7C4-F221-DDE2-BFDE-97EFF7DF952B}"/>
              </a:ext>
            </a:extLst>
          </p:cNvPr>
          <p:cNvGrpSpPr/>
          <p:nvPr/>
        </p:nvGrpSpPr>
        <p:grpSpPr>
          <a:xfrm>
            <a:off x="6541946" y="2721699"/>
            <a:ext cx="2346613" cy="1430117"/>
            <a:chOff x="4952169" y="1930377"/>
            <a:chExt cx="2346613" cy="1430117"/>
          </a:xfrm>
        </p:grpSpPr>
        <p:grpSp>
          <p:nvGrpSpPr>
            <p:cNvPr id="21" name="Group 20">
              <a:extLst>
                <a:ext uri="{FF2B5EF4-FFF2-40B4-BE49-F238E27FC236}">
                  <a16:creationId xmlns:a16="http://schemas.microsoft.com/office/drawing/2014/main" id="{58A4FE83-D654-69FC-EBC0-59B4573162E4}"/>
                </a:ext>
              </a:extLst>
            </p:cNvPr>
            <p:cNvGrpSpPr/>
            <p:nvPr/>
          </p:nvGrpSpPr>
          <p:grpSpPr>
            <a:xfrm>
              <a:off x="4952169" y="1930377"/>
              <a:ext cx="2346613" cy="1430117"/>
              <a:chOff x="4952169" y="1930377"/>
              <a:chExt cx="2346613" cy="1430117"/>
            </a:xfrm>
          </p:grpSpPr>
          <p:sp>
            <p:nvSpPr>
              <p:cNvPr id="25" name="Arc 24">
                <a:extLst>
                  <a:ext uri="{FF2B5EF4-FFF2-40B4-BE49-F238E27FC236}">
                    <a16:creationId xmlns:a16="http://schemas.microsoft.com/office/drawing/2014/main" id="{835E1CF5-F668-9FE6-3C38-4401EED21F8D}"/>
                  </a:ext>
                </a:extLst>
              </p:cNvPr>
              <p:cNvSpPr/>
              <p:nvPr/>
            </p:nvSpPr>
            <p:spPr>
              <a:xfrm>
                <a:off x="4952169" y="193037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6" name="TextBox 25">
                <a:extLst>
                  <a:ext uri="{FF2B5EF4-FFF2-40B4-BE49-F238E27FC236}">
                    <a16:creationId xmlns:a16="http://schemas.microsoft.com/office/drawing/2014/main" id="{A3DCAE50-A0EC-A8C6-F888-2029AB4A3F6E}"/>
                  </a:ext>
                </a:extLst>
              </p:cNvPr>
              <p:cNvSpPr txBox="1"/>
              <p:nvPr/>
            </p:nvSpPr>
            <p:spPr>
              <a:xfrm>
                <a:off x="5734187" y="2529497"/>
                <a:ext cx="156459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Decision to</a:t>
                </a:r>
                <a:br>
                  <a:rPr lang="en-US" sz="1600" dirty="0">
                    <a:solidFill>
                      <a:schemeClr val="tx2">
                        <a:lumMod val="60000"/>
                        <a:lumOff val="40000"/>
                      </a:schemeClr>
                    </a:solidFill>
                  </a:rPr>
                </a:br>
                <a:r>
                  <a:rPr lang="en-US" sz="1600" dirty="0">
                    <a:solidFill>
                      <a:schemeClr val="tx2">
                        <a:lumMod val="60000"/>
                        <a:lumOff val="40000"/>
                      </a:schemeClr>
                    </a:solidFill>
                  </a:rPr>
                  <a:t>Approve (or not)</a:t>
                </a:r>
                <a:br>
                  <a:rPr lang="en-US" sz="1600" dirty="0">
                    <a:solidFill>
                      <a:schemeClr val="tx2">
                        <a:lumMod val="60000"/>
                        <a:lumOff val="40000"/>
                      </a:schemeClr>
                    </a:solidFill>
                  </a:rPr>
                </a:br>
                <a:r>
                  <a:rPr lang="en-US" sz="1600" dirty="0">
                    <a:solidFill>
                      <a:schemeClr val="tx2">
                        <a:lumMod val="60000"/>
                        <a:lumOff val="40000"/>
                      </a:schemeClr>
                    </a:solidFill>
                  </a:rPr>
                  <a:t>at SG meeting</a:t>
                </a:r>
                <a:endParaRPr lang="en-GB" sz="1600" dirty="0">
                  <a:solidFill>
                    <a:schemeClr val="tx2">
                      <a:lumMod val="60000"/>
                      <a:lumOff val="40000"/>
                    </a:schemeClr>
                  </a:solidFill>
                </a:endParaRPr>
              </a:p>
            </p:txBody>
          </p:sp>
        </p:grpSp>
        <p:grpSp>
          <p:nvGrpSpPr>
            <p:cNvPr id="22" name="Group 21">
              <a:extLst>
                <a:ext uri="{FF2B5EF4-FFF2-40B4-BE49-F238E27FC236}">
                  <a16:creationId xmlns:a16="http://schemas.microsoft.com/office/drawing/2014/main" id="{DD3CE8F8-6F92-8CDD-8F14-EC5A0CAF3235}"/>
                </a:ext>
              </a:extLst>
            </p:cNvPr>
            <p:cNvGrpSpPr/>
            <p:nvPr/>
          </p:nvGrpSpPr>
          <p:grpSpPr>
            <a:xfrm>
              <a:off x="5588203" y="2332900"/>
              <a:ext cx="315416" cy="400110"/>
              <a:chOff x="968733" y="4617219"/>
              <a:chExt cx="315416" cy="400110"/>
            </a:xfrm>
          </p:grpSpPr>
          <p:sp>
            <p:nvSpPr>
              <p:cNvPr id="23" name="Oval 22">
                <a:extLst>
                  <a:ext uri="{FF2B5EF4-FFF2-40B4-BE49-F238E27FC236}">
                    <a16:creationId xmlns:a16="http://schemas.microsoft.com/office/drawing/2014/main" id="{D8DF149D-F6CE-1CBF-1427-C6FB2975D9C4}"/>
                  </a:ext>
                </a:extLst>
              </p:cNvPr>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24" name="Rectangle 23">
                <a:extLst>
                  <a:ext uri="{FF2B5EF4-FFF2-40B4-BE49-F238E27FC236}">
                    <a16:creationId xmlns:a16="http://schemas.microsoft.com/office/drawing/2014/main" id="{41C0C45F-3514-052D-635F-859A74D76F40}"/>
                  </a:ext>
                </a:extLst>
              </p:cNvPr>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27" name="Group 26">
            <a:extLst>
              <a:ext uri="{FF2B5EF4-FFF2-40B4-BE49-F238E27FC236}">
                <a16:creationId xmlns:a16="http://schemas.microsoft.com/office/drawing/2014/main" id="{A6D141EE-9B35-553D-94EA-397794F14F25}"/>
              </a:ext>
            </a:extLst>
          </p:cNvPr>
          <p:cNvGrpSpPr/>
          <p:nvPr/>
        </p:nvGrpSpPr>
        <p:grpSpPr>
          <a:xfrm>
            <a:off x="8522644" y="2722583"/>
            <a:ext cx="2051771" cy="1429232"/>
            <a:chOff x="6932867" y="1931262"/>
            <a:chExt cx="2051771" cy="1429232"/>
          </a:xfrm>
        </p:grpSpPr>
        <p:grpSp>
          <p:nvGrpSpPr>
            <p:cNvPr id="28" name="Group 27">
              <a:extLst>
                <a:ext uri="{FF2B5EF4-FFF2-40B4-BE49-F238E27FC236}">
                  <a16:creationId xmlns:a16="http://schemas.microsoft.com/office/drawing/2014/main" id="{0315B9FF-1D84-F531-DEB2-EB36D5EBC7BA}"/>
                </a:ext>
              </a:extLst>
            </p:cNvPr>
            <p:cNvGrpSpPr/>
            <p:nvPr/>
          </p:nvGrpSpPr>
          <p:grpSpPr>
            <a:xfrm>
              <a:off x="6932867" y="1931262"/>
              <a:ext cx="2051771" cy="1429232"/>
              <a:chOff x="6932867" y="1931262"/>
              <a:chExt cx="2051771" cy="1429232"/>
            </a:xfrm>
          </p:grpSpPr>
          <p:sp>
            <p:nvSpPr>
              <p:cNvPr id="32" name="Arc 31">
                <a:extLst>
                  <a:ext uri="{FF2B5EF4-FFF2-40B4-BE49-F238E27FC236}">
                    <a16:creationId xmlns:a16="http://schemas.microsoft.com/office/drawing/2014/main" id="{7B1FF2C6-043D-4DC4-F635-FAC1119D4DCA}"/>
                  </a:ext>
                </a:extLst>
              </p:cNvPr>
              <p:cNvSpPr/>
              <p:nvPr/>
            </p:nvSpPr>
            <p:spPr>
              <a:xfrm>
                <a:off x="6932867" y="193126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3" name="TextBox 32">
                <a:extLst>
                  <a:ext uri="{FF2B5EF4-FFF2-40B4-BE49-F238E27FC236}">
                    <a16:creationId xmlns:a16="http://schemas.microsoft.com/office/drawing/2014/main" id="{20615F75-C96F-B6E5-AAEB-AF2372F4CBF7}"/>
                  </a:ext>
                </a:extLst>
              </p:cNvPr>
              <p:cNvSpPr txBox="1"/>
              <p:nvPr/>
            </p:nvSpPr>
            <p:spPr>
              <a:xfrm>
                <a:off x="7544051" y="2529497"/>
                <a:ext cx="144058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grpSp>
          <p:nvGrpSpPr>
            <p:cNvPr id="29" name="Group 28">
              <a:extLst>
                <a:ext uri="{FF2B5EF4-FFF2-40B4-BE49-F238E27FC236}">
                  <a16:creationId xmlns:a16="http://schemas.microsoft.com/office/drawing/2014/main" id="{22FFBB94-1A93-8E91-AE12-9601C7BCB420}"/>
                </a:ext>
              </a:extLst>
            </p:cNvPr>
            <p:cNvGrpSpPr/>
            <p:nvPr/>
          </p:nvGrpSpPr>
          <p:grpSpPr>
            <a:xfrm>
              <a:off x="7386343" y="2332900"/>
              <a:ext cx="315416" cy="400110"/>
              <a:chOff x="968733" y="4617219"/>
              <a:chExt cx="315416" cy="400110"/>
            </a:xfrm>
          </p:grpSpPr>
          <p:sp>
            <p:nvSpPr>
              <p:cNvPr id="30" name="Oval 29">
                <a:extLst>
                  <a:ext uri="{FF2B5EF4-FFF2-40B4-BE49-F238E27FC236}">
                    <a16:creationId xmlns:a16="http://schemas.microsoft.com/office/drawing/2014/main" id="{09EFEFCC-9396-72E5-187D-F270305D56E8}"/>
                  </a:ext>
                </a:extLst>
              </p:cNvPr>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a:extLst>
                  <a:ext uri="{FF2B5EF4-FFF2-40B4-BE49-F238E27FC236}">
                    <a16:creationId xmlns:a16="http://schemas.microsoft.com/office/drawing/2014/main" id="{60438771-D69B-63CF-601E-5604C927327F}"/>
                  </a:ext>
                </a:extLst>
              </p:cNvPr>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5</a:t>
                </a:r>
                <a:endParaRPr lang="en-GB" sz="2000" dirty="0">
                  <a:solidFill>
                    <a:schemeClr val="tx2">
                      <a:lumMod val="60000"/>
                      <a:lumOff val="40000"/>
                    </a:schemeClr>
                  </a:solidFill>
                </a:endParaRPr>
              </a:p>
            </p:txBody>
          </p:sp>
        </p:grpSp>
      </p:grpSp>
      <p:grpSp>
        <p:nvGrpSpPr>
          <p:cNvPr id="34" name="Group 33">
            <a:extLst>
              <a:ext uri="{FF2B5EF4-FFF2-40B4-BE49-F238E27FC236}">
                <a16:creationId xmlns:a16="http://schemas.microsoft.com/office/drawing/2014/main" id="{19A25B33-EACD-1DB7-A81B-9529E883E811}"/>
              </a:ext>
            </a:extLst>
          </p:cNvPr>
          <p:cNvGrpSpPr/>
          <p:nvPr/>
        </p:nvGrpSpPr>
        <p:grpSpPr>
          <a:xfrm>
            <a:off x="1596781" y="3124221"/>
            <a:ext cx="1836153" cy="1027594"/>
            <a:chOff x="7004" y="2332900"/>
            <a:chExt cx="1836153" cy="1027594"/>
          </a:xfrm>
        </p:grpSpPr>
        <p:sp>
          <p:nvSpPr>
            <p:cNvPr id="35" name="TextBox 34">
              <a:extLst>
                <a:ext uri="{FF2B5EF4-FFF2-40B4-BE49-F238E27FC236}">
                  <a16:creationId xmlns:a16="http://schemas.microsoft.com/office/drawing/2014/main" id="{E3C856FA-CCD5-9BA0-A9D4-0C55EC718660}"/>
                </a:ext>
              </a:extLst>
            </p:cNvPr>
            <p:cNvSpPr txBox="1"/>
            <p:nvPr/>
          </p:nvSpPr>
          <p:spPr>
            <a:xfrm>
              <a:off x="281639" y="2529497"/>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6" name="Group 35">
              <a:extLst>
                <a:ext uri="{FF2B5EF4-FFF2-40B4-BE49-F238E27FC236}">
                  <a16:creationId xmlns:a16="http://schemas.microsoft.com/office/drawing/2014/main" id="{CED958F4-60A2-81EB-7BFF-A7EDE9A5DD1F}"/>
                </a:ext>
              </a:extLst>
            </p:cNvPr>
            <p:cNvGrpSpPr/>
            <p:nvPr/>
          </p:nvGrpSpPr>
          <p:grpSpPr>
            <a:xfrm>
              <a:off x="7004" y="2332900"/>
              <a:ext cx="315416" cy="400110"/>
              <a:chOff x="968733" y="4617219"/>
              <a:chExt cx="315416" cy="400110"/>
            </a:xfrm>
          </p:grpSpPr>
          <p:sp>
            <p:nvSpPr>
              <p:cNvPr id="37" name="Oval 36">
                <a:extLst>
                  <a:ext uri="{FF2B5EF4-FFF2-40B4-BE49-F238E27FC236}">
                    <a16:creationId xmlns:a16="http://schemas.microsoft.com/office/drawing/2014/main" id="{635994AB-BC82-5A49-4246-7B1983E68B06}"/>
                  </a:ext>
                </a:extLst>
              </p:cNvPr>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8" name="Rectangle 37">
                <a:extLst>
                  <a:ext uri="{FF2B5EF4-FFF2-40B4-BE49-F238E27FC236}">
                    <a16:creationId xmlns:a16="http://schemas.microsoft.com/office/drawing/2014/main" id="{64EA45AA-DFA5-8E29-6A07-EF3BB97C6DB3}"/>
                  </a:ext>
                </a:extLst>
              </p:cNvPr>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grpSp>
        <p:nvGrpSpPr>
          <p:cNvPr id="39" name="Group 38">
            <a:extLst>
              <a:ext uri="{FF2B5EF4-FFF2-40B4-BE49-F238E27FC236}">
                <a16:creationId xmlns:a16="http://schemas.microsoft.com/office/drawing/2014/main" id="{F7BA892A-0656-81A1-0E30-7A8BD61A315D}"/>
              </a:ext>
            </a:extLst>
          </p:cNvPr>
          <p:cNvGrpSpPr/>
          <p:nvPr/>
        </p:nvGrpSpPr>
        <p:grpSpPr>
          <a:xfrm>
            <a:off x="8142145" y="3544078"/>
            <a:ext cx="2325830" cy="1891769"/>
            <a:chOff x="6618145" y="3544077"/>
            <a:chExt cx="2325830" cy="1891769"/>
          </a:xfrm>
        </p:grpSpPr>
        <p:sp>
          <p:nvSpPr>
            <p:cNvPr id="40" name="Arc 39">
              <a:extLst>
                <a:ext uri="{FF2B5EF4-FFF2-40B4-BE49-F238E27FC236}">
                  <a16:creationId xmlns:a16="http://schemas.microsoft.com/office/drawing/2014/main" id="{46BD8552-32D8-D3CF-57A9-D2C211A512CF}"/>
                </a:ext>
              </a:extLst>
            </p:cNvPr>
            <p:cNvSpPr/>
            <p:nvPr/>
          </p:nvSpPr>
          <p:spPr>
            <a:xfrm flipH="1">
              <a:off x="6618145" y="3544077"/>
              <a:ext cx="1222368" cy="1222368"/>
            </a:xfrm>
            <a:prstGeom prst="arc">
              <a:avLst>
                <a:gd name="adj1" fmla="val 2421"/>
                <a:gd name="adj2" fmla="val 295536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1" name="TextBox 40">
              <a:extLst>
                <a:ext uri="{FF2B5EF4-FFF2-40B4-BE49-F238E27FC236}">
                  <a16:creationId xmlns:a16="http://schemas.microsoft.com/office/drawing/2014/main" id="{3B7552F8-999F-51AC-D432-1EB7DE7B6AB5}"/>
                </a:ext>
              </a:extLst>
            </p:cNvPr>
            <p:cNvSpPr txBox="1"/>
            <p:nvPr/>
          </p:nvSpPr>
          <p:spPr>
            <a:xfrm>
              <a:off x="6824787" y="4604849"/>
              <a:ext cx="2119188" cy="830997"/>
            </a:xfrm>
            <a:prstGeom prst="rect">
              <a:avLst/>
            </a:prstGeom>
            <a:solidFill>
              <a:schemeClr val="bg1"/>
            </a:solidFill>
            <a:ln w="19050">
              <a:solidFill>
                <a:schemeClr val="tx1"/>
              </a:solidFill>
            </a:ln>
          </p:spPr>
          <p:txBody>
            <a:bodyPr wrap="square" rtlCol="0">
              <a:spAutoFit/>
            </a:bodyPr>
            <a:lstStyle/>
            <a:p>
              <a:pPr algn="ctr"/>
              <a:r>
                <a:rPr lang="en-US" sz="1600" dirty="0">
                  <a:solidFill>
                    <a:schemeClr val="tx2">
                      <a:lumMod val="60000"/>
                      <a:lumOff val="40000"/>
                    </a:schemeClr>
                  </a:solidFill>
                </a:rPr>
                <a:t>Possibility to</a:t>
              </a:r>
              <a:br>
                <a:rPr lang="en-US" sz="1600" dirty="0">
                  <a:solidFill>
                    <a:schemeClr val="tx2">
                      <a:lumMod val="60000"/>
                      <a:lumOff val="40000"/>
                    </a:schemeClr>
                  </a:solidFill>
                </a:rPr>
              </a:br>
              <a:r>
                <a:rPr lang="en-US" sz="1600" dirty="0">
                  <a:solidFill>
                    <a:schemeClr val="tx2">
                      <a:lumMod val="60000"/>
                      <a:lumOff val="40000"/>
                    </a:schemeClr>
                  </a:solidFill>
                </a:rPr>
                <a:t>escalate to WTSA/vote</a:t>
              </a:r>
              <a:br>
                <a:rPr lang="en-US" sz="1600" dirty="0">
                  <a:solidFill>
                    <a:schemeClr val="tx2">
                      <a:lumMod val="60000"/>
                      <a:lumOff val="40000"/>
                    </a:schemeClr>
                  </a:solidFill>
                </a:rPr>
              </a:br>
              <a:r>
                <a:rPr lang="en-US" sz="1600" dirty="0">
                  <a:solidFill>
                    <a:schemeClr val="tx2">
                      <a:lumMod val="60000"/>
                      <a:lumOff val="40000"/>
                    </a:schemeClr>
                  </a:solidFill>
                </a:rPr>
                <a:t>(Res.1, </a:t>
              </a:r>
              <a:r>
                <a:rPr lang="en-US" sz="1600">
                  <a:solidFill>
                    <a:schemeClr val="tx2">
                      <a:lumMod val="60000"/>
                      <a:lumOff val="40000"/>
                    </a:schemeClr>
                  </a:solidFill>
                </a:rPr>
                <a:t>§ 9.2.2, </a:t>
              </a:r>
              <a:r>
                <a:rPr lang="en-US" sz="1600" dirty="0">
                  <a:solidFill>
                    <a:schemeClr val="tx2">
                      <a:lumMod val="60000"/>
                      <a:lumOff val="40000"/>
                    </a:schemeClr>
                  </a:solidFill>
                </a:rPr>
                <a:t>1.13)</a:t>
              </a:r>
              <a:endParaRPr lang="en-GB" sz="1600" dirty="0">
                <a:solidFill>
                  <a:schemeClr val="tx2">
                    <a:lumMod val="60000"/>
                    <a:lumOff val="40000"/>
                  </a:schemeClr>
                </a:solidFill>
              </a:endParaRPr>
            </a:p>
          </p:txBody>
        </p:sp>
      </p:grpSp>
    </p:spTree>
    <p:extLst>
      <p:ext uri="{BB962C8B-B14F-4D97-AF65-F5344CB8AC3E}">
        <p14:creationId xmlns:p14="http://schemas.microsoft.com/office/powerpoint/2010/main" val="261575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Alternative Approval Process AAP:</a:t>
            </a:r>
            <a:br>
              <a:rPr lang="en-GB" dirty="0"/>
            </a:br>
            <a:r>
              <a:rPr lang="en-GB" dirty="0"/>
              <a:t>Quick and flexible</a:t>
            </a:r>
          </a:p>
        </p:txBody>
      </p:sp>
      <p:grpSp>
        <p:nvGrpSpPr>
          <p:cNvPr id="42" name="Group 41">
            <a:extLst>
              <a:ext uri="{FF2B5EF4-FFF2-40B4-BE49-F238E27FC236}">
                <a16:creationId xmlns:a16="http://schemas.microsoft.com/office/drawing/2014/main" id="{7E57800A-B129-E2CE-FECD-B3CF1A7F966D}"/>
              </a:ext>
            </a:extLst>
          </p:cNvPr>
          <p:cNvGrpSpPr/>
          <p:nvPr/>
        </p:nvGrpSpPr>
        <p:grpSpPr>
          <a:xfrm>
            <a:off x="3806213" y="2932798"/>
            <a:ext cx="2224010" cy="1442181"/>
            <a:chOff x="2290839" y="1760372"/>
            <a:chExt cx="2224010" cy="1442181"/>
          </a:xfrm>
        </p:grpSpPr>
        <p:sp>
          <p:nvSpPr>
            <p:cNvPr id="43" name="Arc 42">
              <a:extLst>
                <a:ext uri="{FF2B5EF4-FFF2-40B4-BE49-F238E27FC236}">
                  <a16:creationId xmlns:a16="http://schemas.microsoft.com/office/drawing/2014/main" id="{5A4D2D57-859B-C3FA-3D2C-3C54C5795838}"/>
                </a:ext>
              </a:extLst>
            </p:cNvPr>
            <p:cNvSpPr/>
            <p:nvPr/>
          </p:nvSpPr>
          <p:spPr>
            <a:xfrm>
              <a:off x="2290839" y="176037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4" name="TextBox 43">
              <a:extLst>
                <a:ext uri="{FF2B5EF4-FFF2-40B4-BE49-F238E27FC236}">
                  <a16:creationId xmlns:a16="http://schemas.microsoft.com/office/drawing/2014/main" id="{C1A9DC39-BBB3-D1AA-62B0-6BD6F98E2533}"/>
                </a:ext>
              </a:extLst>
            </p:cNvPr>
            <p:cNvSpPr txBox="1"/>
            <p:nvPr/>
          </p:nvSpPr>
          <p:spPr>
            <a:xfrm>
              <a:off x="3005590" y="2371556"/>
              <a:ext cx="1509259"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Consent</a:t>
              </a:r>
              <a:r>
                <a:rPr lang="en-US" sz="1600" dirty="0">
                  <a:solidFill>
                    <a:schemeClr val="tx2">
                      <a:lumMod val="60000"/>
                      <a:lumOff val="40000"/>
                    </a:schemeClr>
                  </a:solidFill>
                </a:rPr>
                <a:t>” by</a:t>
              </a:r>
              <a:br>
                <a:rPr lang="en-US" sz="1600" dirty="0">
                  <a:solidFill>
                    <a:schemeClr val="tx2">
                      <a:lumMod val="60000"/>
                      <a:lumOff val="40000"/>
                    </a:schemeClr>
                  </a:solidFill>
                </a:rPr>
              </a:br>
              <a:r>
                <a:rPr lang="en-US" sz="1600" dirty="0">
                  <a:solidFill>
                    <a:schemeClr val="tx2">
                      <a:lumMod val="60000"/>
                      <a:lumOff val="40000"/>
                    </a:schemeClr>
                  </a:solidFill>
                </a:rPr>
                <a:t>SG/WP meeting</a:t>
              </a:r>
              <a:endParaRPr lang="en-GB" sz="1600" dirty="0">
                <a:solidFill>
                  <a:schemeClr val="tx2">
                    <a:lumMod val="60000"/>
                    <a:lumOff val="40000"/>
                  </a:schemeClr>
                </a:solidFill>
              </a:endParaRPr>
            </a:p>
          </p:txBody>
        </p:sp>
        <p:grpSp>
          <p:nvGrpSpPr>
            <p:cNvPr id="45" name="Group 44">
              <a:extLst>
                <a:ext uri="{FF2B5EF4-FFF2-40B4-BE49-F238E27FC236}">
                  <a16:creationId xmlns:a16="http://schemas.microsoft.com/office/drawing/2014/main" id="{A4D9658C-B654-DA0B-A466-D99854FA38F1}"/>
                </a:ext>
              </a:extLst>
            </p:cNvPr>
            <p:cNvGrpSpPr/>
            <p:nvPr/>
          </p:nvGrpSpPr>
          <p:grpSpPr>
            <a:xfrm>
              <a:off x="2894164" y="2174212"/>
              <a:ext cx="315416" cy="400110"/>
              <a:chOff x="1037313" y="4617219"/>
              <a:chExt cx="315416" cy="400110"/>
            </a:xfrm>
          </p:grpSpPr>
          <p:sp>
            <p:nvSpPr>
              <p:cNvPr id="46" name="Oval 45">
                <a:extLst>
                  <a:ext uri="{FF2B5EF4-FFF2-40B4-BE49-F238E27FC236}">
                    <a16:creationId xmlns:a16="http://schemas.microsoft.com/office/drawing/2014/main" id="{9257E839-0363-DD49-D6E3-30359C45E391}"/>
                  </a:ext>
                </a:extLst>
              </p:cNvPr>
              <p:cNvSpPr/>
              <p:nvPr/>
            </p:nvSpPr>
            <p:spPr>
              <a:xfrm>
                <a:off x="10373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47" name="Rectangle 46">
                <a:extLst>
                  <a:ext uri="{FF2B5EF4-FFF2-40B4-BE49-F238E27FC236}">
                    <a16:creationId xmlns:a16="http://schemas.microsoft.com/office/drawing/2014/main" id="{CBF80CCF-5667-16DF-DDE3-F550EBD0FBE3}"/>
                  </a:ext>
                </a:extLst>
              </p:cNvPr>
              <p:cNvSpPr/>
              <p:nvPr/>
            </p:nvSpPr>
            <p:spPr>
              <a:xfrm>
                <a:off x="1037766"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48" name="Group 47">
            <a:extLst>
              <a:ext uri="{FF2B5EF4-FFF2-40B4-BE49-F238E27FC236}">
                <a16:creationId xmlns:a16="http://schemas.microsoft.com/office/drawing/2014/main" id="{C7606E6E-D303-815C-8A77-1B49F6A51686}"/>
              </a:ext>
            </a:extLst>
          </p:cNvPr>
          <p:cNvGrpSpPr/>
          <p:nvPr/>
        </p:nvGrpSpPr>
        <p:grpSpPr>
          <a:xfrm>
            <a:off x="5640773" y="2944862"/>
            <a:ext cx="2379078" cy="1430117"/>
            <a:chOff x="4125399" y="1772436"/>
            <a:chExt cx="2379078" cy="1430117"/>
          </a:xfrm>
        </p:grpSpPr>
        <p:sp>
          <p:nvSpPr>
            <p:cNvPr id="49" name="Arc 48">
              <a:extLst>
                <a:ext uri="{FF2B5EF4-FFF2-40B4-BE49-F238E27FC236}">
                  <a16:creationId xmlns:a16="http://schemas.microsoft.com/office/drawing/2014/main" id="{317EAAEC-1EA8-B73C-CF5C-0A4F9BF9FE61}"/>
                </a:ext>
              </a:extLst>
            </p:cNvPr>
            <p:cNvSpPr/>
            <p:nvPr/>
          </p:nvSpPr>
          <p:spPr>
            <a:xfrm>
              <a:off x="4125399" y="177243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50" name="TextBox 49">
              <a:extLst>
                <a:ext uri="{FF2B5EF4-FFF2-40B4-BE49-F238E27FC236}">
                  <a16:creationId xmlns:a16="http://schemas.microsoft.com/office/drawing/2014/main" id="{F539B89E-7D20-5002-06CA-BB896AD0C939}"/>
                </a:ext>
              </a:extLst>
            </p:cNvPr>
            <p:cNvSpPr txBox="1"/>
            <p:nvPr/>
          </p:nvSpPr>
          <p:spPr>
            <a:xfrm>
              <a:off x="4926353" y="2371556"/>
              <a:ext cx="157812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Online Approval</a:t>
              </a:r>
              <a:br>
                <a:rPr lang="en-US" sz="1600" dirty="0">
                  <a:solidFill>
                    <a:schemeClr val="tx2">
                      <a:lumMod val="60000"/>
                      <a:lumOff val="40000"/>
                    </a:schemeClr>
                  </a:solidFill>
                </a:rPr>
              </a:br>
              <a:r>
                <a:rPr lang="en-US" sz="1600" dirty="0">
                  <a:solidFill>
                    <a:schemeClr val="tx2">
                      <a:lumMod val="60000"/>
                      <a:lumOff val="40000"/>
                    </a:schemeClr>
                  </a:solidFill>
                </a:rPr>
                <a:t>process (default</a:t>
              </a:r>
              <a:br>
                <a:rPr lang="en-US" sz="1600" dirty="0">
                  <a:solidFill>
                    <a:schemeClr val="tx2">
                      <a:lumMod val="60000"/>
                      <a:lumOff val="40000"/>
                    </a:schemeClr>
                  </a:solidFill>
                </a:rPr>
              </a:br>
              <a:r>
                <a:rPr lang="en-US" sz="1600" dirty="0">
                  <a:solidFill>
                    <a:schemeClr val="tx2">
                      <a:lumMod val="60000"/>
                      <a:lumOff val="40000"/>
                    </a:schemeClr>
                  </a:solidFill>
                </a:rPr>
                <a:t>is “Approved”)</a:t>
              </a:r>
              <a:endParaRPr lang="en-GB" sz="1600" dirty="0">
                <a:solidFill>
                  <a:schemeClr val="tx2">
                    <a:lumMod val="60000"/>
                    <a:lumOff val="40000"/>
                  </a:schemeClr>
                </a:solidFill>
              </a:endParaRPr>
            </a:p>
          </p:txBody>
        </p:sp>
        <p:grpSp>
          <p:nvGrpSpPr>
            <p:cNvPr id="51" name="Group 50">
              <a:extLst>
                <a:ext uri="{FF2B5EF4-FFF2-40B4-BE49-F238E27FC236}">
                  <a16:creationId xmlns:a16="http://schemas.microsoft.com/office/drawing/2014/main" id="{1A17E6EA-5260-3218-F79A-22A258EF626D}"/>
                </a:ext>
              </a:extLst>
            </p:cNvPr>
            <p:cNvGrpSpPr/>
            <p:nvPr/>
          </p:nvGrpSpPr>
          <p:grpSpPr>
            <a:xfrm>
              <a:off x="4771409" y="2174212"/>
              <a:ext cx="315416" cy="400110"/>
              <a:chOff x="968733" y="4617219"/>
              <a:chExt cx="315416" cy="400110"/>
            </a:xfrm>
          </p:grpSpPr>
          <p:sp>
            <p:nvSpPr>
              <p:cNvPr id="52" name="Oval 51">
                <a:extLst>
                  <a:ext uri="{FF2B5EF4-FFF2-40B4-BE49-F238E27FC236}">
                    <a16:creationId xmlns:a16="http://schemas.microsoft.com/office/drawing/2014/main" id="{7F2D8A29-BA47-4122-0D0B-775071D600FB}"/>
                  </a:ext>
                </a:extLst>
              </p:cNvPr>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3" name="Rectangle 52">
                <a:extLst>
                  <a:ext uri="{FF2B5EF4-FFF2-40B4-BE49-F238E27FC236}">
                    <a16:creationId xmlns:a16="http://schemas.microsoft.com/office/drawing/2014/main" id="{0CF15083-34D0-83EF-20C5-040ADEF9520A}"/>
                  </a:ext>
                </a:extLst>
              </p:cNvPr>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54" name="Group 53">
            <a:extLst>
              <a:ext uri="{FF2B5EF4-FFF2-40B4-BE49-F238E27FC236}">
                <a16:creationId xmlns:a16="http://schemas.microsoft.com/office/drawing/2014/main" id="{104D5713-3B9D-3FEE-A277-175C72515098}"/>
              </a:ext>
            </a:extLst>
          </p:cNvPr>
          <p:cNvGrpSpPr/>
          <p:nvPr/>
        </p:nvGrpSpPr>
        <p:grpSpPr>
          <a:xfrm>
            <a:off x="7695132" y="2945746"/>
            <a:ext cx="2247567" cy="1429232"/>
            <a:chOff x="6179757" y="1773321"/>
            <a:chExt cx="2247567" cy="1429232"/>
          </a:xfrm>
        </p:grpSpPr>
        <p:sp>
          <p:nvSpPr>
            <p:cNvPr id="55" name="Arc 54">
              <a:extLst>
                <a:ext uri="{FF2B5EF4-FFF2-40B4-BE49-F238E27FC236}">
                  <a16:creationId xmlns:a16="http://schemas.microsoft.com/office/drawing/2014/main" id="{D0A8FE7A-0208-E900-B578-4FD2725EE8A2}"/>
                </a:ext>
              </a:extLst>
            </p:cNvPr>
            <p:cNvSpPr/>
            <p:nvPr/>
          </p:nvSpPr>
          <p:spPr>
            <a:xfrm>
              <a:off x="6179757" y="1773321"/>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56" name="TextBox 55">
              <a:extLst>
                <a:ext uri="{FF2B5EF4-FFF2-40B4-BE49-F238E27FC236}">
                  <a16:creationId xmlns:a16="http://schemas.microsoft.com/office/drawing/2014/main" id="{B5187A2E-64C3-8C4F-6615-6E20599F1E07}"/>
                </a:ext>
              </a:extLst>
            </p:cNvPr>
            <p:cNvSpPr txBox="1"/>
            <p:nvPr/>
          </p:nvSpPr>
          <p:spPr>
            <a:xfrm>
              <a:off x="6976607" y="2371556"/>
              <a:ext cx="145071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Bi-weekly AAP</a:t>
              </a:r>
              <a:br>
                <a:rPr lang="en-US" sz="1600" dirty="0">
                  <a:solidFill>
                    <a:schemeClr val="tx2">
                      <a:lumMod val="60000"/>
                      <a:lumOff val="40000"/>
                    </a:schemeClr>
                  </a:solidFill>
                </a:rPr>
              </a:br>
              <a:r>
                <a:rPr lang="en-US" sz="1600" dirty="0">
                  <a:solidFill>
                    <a:schemeClr val="tx2">
                      <a:lumMod val="60000"/>
                      <a:lumOff val="40000"/>
                    </a:schemeClr>
                  </a:solidFill>
                </a:rPr>
                <a:t>announcement</a:t>
              </a:r>
              <a:br>
                <a:rPr lang="en-US" sz="1600" dirty="0">
                  <a:solidFill>
                    <a:schemeClr val="tx2">
                      <a:lumMod val="60000"/>
                      <a:lumOff val="40000"/>
                    </a:schemeClr>
                  </a:solidFill>
                </a:rPr>
              </a:br>
              <a:r>
                <a:rPr lang="en-US" sz="1600" dirty="0">
                  <a:solidFill>
                    <a:schemeClr val="tx2">
                      <a:lumMod val="60000"/>
                      <a:lumOff val="40000"/>
                    </a:schemeClr>
                  </a:solidFill>
                </a:rPr>
                <a:t>(no Circular)</a:t>
              </a:r>
              <a:endParaRPr lang="en-GB" sz="1600" dirty="0">
                <a:solidFill>
                  <a:schemeClr val="tx2">
                    <a:lumMod val="60000"/>
                    <a:lumOff val="40000"/>
                  </a:schemeClr>
                </a:solidFill>
              </a:endParaRPr>
            </a:p>
          </p:txBody>
        </p:sp>
        <p:grpSp>
          <p:nvGrpSpPr>
            <p:cNvPr id="57" name="Group 56">
              <a:extLst>
                <a:ext uri="{FF2B5EF4-FFF2-40B4-BE49-F238E27FC236}">
                  <a16:creationId xmlns:a16="http://schemas.microsoft.com/office/drawing/2014/main" id="{69095B91-A892-0F9F-F535-283175C4E0D9}"/>
                </a:ext>
              </a:extLst>
            </p:cNvPr>
            <p:cNvGrpSpPr/>
            <p:nvPr/>
          </p:nvGrpSpPr>
          <p:grpSpPr>
            <a:xfrm>
              <a:off x="6818899" y="2174212"/>
              <a:ext cx="315416" cy="400110"/>
              <a:chOff x="968733" y="4617219"/>
              <a:chExt cx="315416" cy="400110"/>
            </a:xfrm>
          </p:grpSpPr>
          <p:sp>
            <p:nvSpPr>
              <p:cNvPr id="58" name="Oval 57">
                <a:extLst>
                  <a:ext uri="{FF2B5EF4-FFF2-40B4-BE49-F238E27FC236}">
                    <a16:creationId xmlns:a16="http://schemas.microsoft.com/office/drawing/2014/main" id="{B3712FFC-0AA3-9D7A-D162-B673796ABC37}"/>
                  </a:ext>
                </a:extLst>
              </p:cNvPr>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9" name="Rectangle 58">
                <a:extLst>
                  <a:ext uri="{FF2B5EF4-FFF2-40B4-BE49-F238E27FC236}">
                    <a16:creationId xmlns:a16="http://schemas.microsoft.com/office/drawing/2014/main" id="{B7A3F742-010D-DA65-34B7-4B6A55B6E913}"/>
                  </a:ext>
                </a:extLst>
              </p:cNvPr>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60" name="Group 59">
            <a:extLst>
              <a:ext uri="{FF2B5EF4-FFF2-40B4-BE49-F238E27FC236}">
                <a16:creationId xmlns:a16="http://schemas.microsoft.com/office/drawing/2014/main" id="{2DA08182-06CC-DD25-ED26-68ED5AEB1C70}"/>
              </a:ext>
            </a:extLst>
          </p:cNvPr>
          <p:cNvGrpSpPr/>
          <p:nvPr/>
        </p:nvGrpSpPr>
        <p:grpSpPr>
          <a:xfrm>
            <a:off x="2151029" y="3346638"/>
            <a:ext cx="1836153" cy="1028341"/>
            <a:chOff x="635654" y="2174212"/>
            <a:chExt cx="1836153" cy="1028341"/>
          </a:xfrm>
        </p:grpSpPr>
        <p:sp>
          <p:nvSpPr>
            <p:cNvPr id="61" name="TextBox 60">
              <a:extLst>
                <a:ext uri="{FF2B5EF4-FFF2-40B4-BE49-F238E27FC236}">
                  <a16:creationId xmlns:a16="http://schemas.microsoft.com/office/drawing/2014/main" id="{3CEA52A6-D5D2-2FE4-DF2A-2951BA720F45}"/>
                </a:ext>
              </a:extLst>
            </p:cNvPr>
            <p:cNvSpPr txBox="1"/>
            <p:nvPr/>
          </p:nvSpPr>
          <p:spPr>
            <a:xfrm>
              <a:off x="910289" y="237155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sp>
          <p:nvSpPr>
            <p:cNvPr id="62" name="Oval 61">
              <a:extLst>
                <a:ext uri="{FF2B5EF4-FFF2-40B4-BE49-F238E27FC236}">
                  <a16:creationId xmlns:a16="http://schemas.microsoft.com/office/drawing/2014/main" id="{7E1AF9C3-B2E8-070C-7089-F95B57D87397}"/>
                </a:ext>
              </a:extLst>
            </p:cNvPr>
            <p:cNvSpPr/>
            <p:nvPr/>
          </p:nvSpPr>
          <p:spPr>
            <a:xfrm>
              <a:off x="6356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3" name="Rectangle 62">
              <a:extLst>
                <a:ext uri="{FF2B5EF4-FFF2-40B4-BE49-F238E27FC236}">
                  <a16:creationId xmlns:a16="http://schemas.microsoft.com/office/drawing/2014/main" id="{7AB336CD-9E00-5558-370F-F2C87C5EDE87}"/>
                </a:ext>
              </a:extLst>
            </p:cNvPr>
            <p:cNvSpPr/>
            <p:nvPr/>
          </p:nvSpPr>
          <p:spPr>
            <a:xfrm>
              <a:off x="636107" y="2174212"/>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spTree>
    <p:extLst>
      <p:ext uri="{BB962C8B-B14F-4D97-AF65-F5344CB8AC3E}">
        <p14:creationId xmlns:p14="http://schemas.microsoft.com/office/powerpoint/2010/main" val="214978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Agreement: For non-normative texts</a:t>
            </a:r>
          </a:p>
        </p:txBody>
      </p:sp>
      <p:grpSp>
        <p:nvGrpSpPr>
          <p:cNvPr id="25" name="Group 24">
            <a:extLst>
              <a:ext uri="{FF2B5EF4-FFF2-40B4-BE49-F238E27FC236}">
                <a16:creationId xmlns:a16="http://schemas.microsoft.com/office/drawing/2014/main" id="{EB201A69-FF3A-A2BC-CEAD-A48C661F7F2A}"/>
              </a:ext>
            </a:extLst>
          </p:cNvPr>
          <p:cNvGrpSpPr/>
          <p:nvPr/>
        </p:nvGrpSpPr>
        <p:grpSpPr>
          <a:xfrm>
            <a:off x="5386120" y="1631939"/>
            <a:ext cx="3215140" cy="1442181"/>
            <a:chOff x="2785795" y="2309012"/>
            <a:chExt cx="3215140" cy="1442181"/>
          </a:xfrm>
        </p:grpSpPr>
        <p:sp>
          <p:nvSpPr>
            <p:cNvPr id="26" name="Arc 25">
              <a:extLst>
                <a:ext uri="{FF2B5EF4-FFF2-40B4-BE49-F238E27FC236}">
                  <a16:creationId xmlns:a16="http://schemas.microsoft.com/office/drawing/2014/main" id="{3FFEDF5E-71CD-37F4-9B6D-6157CC68475D}"/>
                </a:ext>
              </a:extLst>
            </p:cNvPr>
            <p:cNvSpPr/>
            <p:nvPr/>
          </p:nvSpPr>
          <p:spPr>
            <a:xfrm>
              <a:off x="27857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27" name="Group 26">
              <a:extLst>
                <a:ext uri="{FF2B5EF4-FFF2-40B4-BE49-F238E27FC236}">
                  <a16:creationId xmlns:a16="http://schemas.microsoft.com/office/drawing/2014/main" id="{557872D7-D438-90CB-C2F1-545AF583058D}"/>
                </a:ext>
              </a:extLst>
            </p:cNvPr>
            <p:cNvGrpSpPr/>
            <p:nvPr/>
          </p:nvGrpSpPr>
          <p:grpSpPr>
            <a:xfrm>
              <a:off x="3373292" y="2718815"/>
              <a:ext cx="2627643" cy="1032378"/>
              <a:chOff x="2226186" y="2718815"/>
              <a:chExt cx="2627643" cy="1032378"/>
            </a:xfrm>
          </p:grpSpPr>
          <p:sp>
            <p:nvSpPr>
              <p:cNvPr id="28" name="TextBox 27">
                <a:extLst>
                  <a:ext uri="{FF2B5EF4-FFF2-40B4-BE49-F238E27FC236}">
                    <a16:creationId xmlns:a16="http://schemas.microsoft.com/office/drawing/2014/main" id="{943B0F97-1134-D830-049E-4BFE0E72FF21}"/>
                  </a:ext>
                </a:extLst>
              </p:cNvPr>
              <p:cNvSpPr txBox="1"/>
              <p:nvPr/>
            </p:nvSpPr>
            <p:spPr>
              <a:xfrm>
                <a:off x="2421432" y="2920196"/>
                <a:ext cx="243239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“Approval (by Agreement)”</a:t>
                </a:r>
                <a:br>
                  <a:rPr lang="en-US" sz="1600" dirty="0">
                    <a:solidFill>
                      <a:schemeClr val="tx2">
                        <a:lumMod val="60000"/>
                        <a:lumOff val="40000"/>
                      </a:schemeClr>
                    </a:solidFill>
                  </a:rPr>
                </a:br>
                <a:r>
                  <a:rPr lang="en-US" sz="1600" dirty="0">
                    <a:solidFill>
                      <a:schemeClr val="tx2">
                        <a:lumMod val="60000"/>
                        <a:lumOff val="40000"/>
                      </a:schemeClr>
                    </a:solidFill>
                  </a:rPr>
                  <a:t>by study group meeting</a:t>
                </a:r>
                <a:endParaRPr lang="en-GB" sz="1600" dirty="0">
                  <a:solidFill>
                    <a:schemeClr val="tx2">
                      <a:lumMod val="60000"/>
                      <a:lumOff val="40000"/>
                    </a:schemeClr>
                  </a:solidFill>
                </a:endParaRPr>
              </a:p>
            </p:txBody>
          </p:sp>
          <p:grpSp>
            <p:nvGrpSpPr>
              <p:cNvPr id="29" name="Group 28">
                <a:extLst>
                  <a:ext uri="{FF2B5EF4-FFF2-40B4-BE49-F238E27FC236}">
                    <a16:creationId xmlns:a16="http://schemas.microsoft.com/office/drawing/2014/main" id="{01199B68-10B3-3469-A985-8D1B1B072423}"/>
                  </a:ext>
                </a:extLst>
              </p:cNvPr>
              <p:cNvGrpSpPr/>
              <p:nvPr/>
            </p:nvGrpSpPr>
            <p:grpSpPr>
              <a:xfrm>
                <a:off x="2226186" y="2718815"/>
                <a:ext cx="315416" cy="400110"/>
                <a:chOff x="2104491" y="2174959"/>
                <a:chExt cx="315416" cy="400110"/>
              </a:xfrm>
            </p:grpSpPr>
            <p:sp>
              <p:nvSpPr>
                <p:cNvPr id="30" name="Oval 29">
                  <a:extLst>
                    <a:ext uri="{FF2B5EF4-FFF2-40B4-BE49-F238E27FC236}">
                      <a16:creationId xmlns:a16="http://schemas.microsoft.com/office/drawing/2014/main" id="{C6E617ED-8169-3EFF-82B3-35F262DEFF9F}"/>
                    </a:ext>
                  </a:extLst>
                </p:cNvPr>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a:extLst>
                    <a:ext uri="{FF2B5EF4-FFF2-40B4-BE49-F238E27FC236}">
                      <a16:creationId xmlns:a16="http://schemas.microsoft.com/office/drawing/2014/main" id="{070DAE88-A4E3-3DEB-8585-6477A2995A56}"/>
                    </a:ext>
                  </a:extLst>
                </p:cNvPr>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grpSp>
        <p:nvGrpSpPr>
          <p:cNvPr id="32" name="Group 31">
            <a:extLst>
              <a:ext uri="{FF2B5EF4-FFF2-40B4-BE49-F238E27FC236}">
                <a16:creationId xmlns:a16="http://schemas.microsoft.com/office/drawing/2014/main" id="{6EC84A60-FD72-4080-339E-F4822577D1F6}"/>
              </a:ext>
            </a:extLst>
          </p:cNvPr>
          <p:cNvGrpSpPr/>
          <p:nvPr/>
        </p:nvGrpSpPr>
        <p:grpSpPr>
          <a:xfrm>
            <a:off x="3834132" y="2041741"/>
            <a:ext cx="1789487" cy="1032378"/>
            <a:chOff x="351893" y="2718815"/>
            <a:chExt cx="1789487" cy="1032378"/>
          </a:xfrm>
        </p:grpSpPr>
        <p:sp>
          <p:nvSpPr>
            <p:cNvPr id="33" name="TextBox 32">
              <a:extLst>
                <a:ext uri="{FF2B5EF4-FFF2-40B4-BE49-F238E27FC236}">
                  <a16:creationId xmlns:a16="http://schemas.microsoft.com/office/drawing/2014/main" id="{4C3B4634-68D6-ED43-3ED9-D62C97F76AB4}"/>
                </a:ext>
              </a:extLst>
            </p:cNvPr>
            <p:cNvSpPr txBox="1"/>
            <p:nvPr/>
          </p:nvSpPr>
          <p:spPr>
            <a:xfrm>
              <a:off x="579862" y="292019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text</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4" name="Group 33">
              <a:extLst>
                <a:ext uri="{FF2B5EF4-FFF2-40B4-BE49-F238E27FC236}">
                  <a16:creationId xmlns:a16="http://schemas.microsoft.com/office/drawing/2014/main" id="{1CEA9CDC-44D0-07E9-3035-8F69E4B94C66}"/>
                </a:ext>
              </a:extLst>
            </p:cNvPr>
            <p:cNvGrpSpPr/>
            <p:nvPr/>
          </p:nvGrpSpPr>
          <p:grpSpPr>
            <a:xfrm>
              <a:off x="351893" y="2718815"/>
              <a:ext cx="315416" cy="400110"/>
              <a:chOff x="466342" y="2682745"/>
              <a:chExt cx="315416" cy="400110"/>
            </a:xfrm>
          </p:grpSpPr>
          <p:sp>
            <p:nvSpPr>
              <p:cNvPr id="35" name="Oval 34">
                <a:extLst>
                  <a:ext uri="{FF2B5EF4-FFF2-40B4-BE49-F238E27FC236}">
                    <a16:creationId xmlns:a16="http://schemas.microsoft.com/office/drawing/2014/main" id="{7BC9A1CA-8C21-0B74-C06C-75F9F03CEEA4}"/>
                  </a:ext>
                </a:extLst>
              </p:cNvPr>
              <p:cNvSpPr/>
              <p:nvPr/>
            </p:nvSpPr>
            <p:spPr>
              <a:xfrm>
                <a:off x="466342"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6" name="Rectangle 35">
                <a:extLst>
                  <a:ext uri="{FF2B5EF4-FFF2-40B4-BE49-F238E27FC236}">
                    <a16:creationId xmlns:a16="http://schemas.microsoft.com/office/drawing/2014/main" id="{2813A98D-A633-0021-A334-AEB10D1583DA}"/>
                  </a:ext>
                </a:extLst>
              </p:cNvPr>
              <p:cNvSpPr/>
              <p:nvPr/>
            </p:nvSpPr>
            <p:spPr>
              <a:xfrm>
                <a:off x="466795" y="2682745"/>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
        <p:nvSpPr>
          <p:cNvPr id="37" name="Content Placeholder 2">
            <a:extLst>
              <a:ext uri="{FF2B5EF4-FFF2-40B4-BE49-F238E27FC236}">
                <a16:creationId xmlns:a16="http://schemas.microsoft.com/office/drawing/2014/main" id="{BE90434C-E12C-2CE9-8B72-908FF08A5D48}"/>
              </a:ext>
            </a:extLst>
          </p:cNvPr>
          <p:cNvSpPr>
            <a:spLocks noGrp="1"/>
          </p:cNvSpPr>
          <p:nvPr>
            <p:ph idx="1"/>
          </p:nvPr>
        </p:nvSpPr>
        <p:spPr>
          <a:xfrm>
            <a:off x="2414727" y="3335628"/>
            <a:ext cx="6935037" cy="2905944"/>
          </a:xfrm>
        </p:spPr>
        <p:txBody>
          <a:bodyPr>
            <a:noAutofit/>
          </a:bodyPr>
          <a:lstStyle/>
          <a:p>
            <a:pPr marL="0" indent="0">
              <a:buNone/>
            </a:pPr>
            <a:r>
              <a:rPr lang="en-US" sz="2400" dirty="0"/>
              <a:t>Non-normative (or “informative”) texts include:</a:t>
            </a:r>
          </a:p>
          <a:p>
            <a:pPr marL="457200" indent="-457200">
              <a:buFont typeface="+mj-lt"/>
              <a:buAutoNum type="arabicPeriod"/>
            </a:pPr>
            <a:r>
              <a:rPr lang="en-US" sz="2400" dirty="0"/>
              <a:t>Supplements</a:t>
            </a:r>
          </a:p>
          <a:p>
            <a:pPr marL="457200" indent="-457200">
              <a:buFont typeface="+mj-lt"/>
              <a:buAutoNum type="arabicPeriod"/>
            </a:pPr>
            <a:r>
              <a:rPr lang="en-US" sz="2400" dirty="0"/>
              <a:t>Implementer’s guides</a:t>
            </a:r>
          </a:p>
          <a:p>
            <a:pPr marL="457200" indent="-457200">
              <a:buFont typeface="+mj-lt"/>
              <a:buAutoNum type="arabicPeriod"/>
            </a:pPr>
            <a:r>
              <a:rPr lang="en-US" sz="2400" dirty="0"/>
              <a:t>Handbooks</a:t>
            </a:r>
          </a:p>
          <a:p>
            <a:pPr marL="457200" indent="-457200">
              <a:buFont typeface="+mj-lt"/>
              <a:buAutoNum type="arabicPeriod"/>
            </a:pPr>
            <a:r>
              <a:rPr lang="en-US" sz="2400" dirty="0"/>
              <a:t>Technical reports</a:t>
            </a:r>
          </a:p>
          <a:p>
            <a:pPr marL="457200" indent="-457200">
              <a:buFont typeface="+mj-lt"/>
              <a:buAutoNum type="arabicPeriod"/>
            </a:pPr>
            <a:r>
              <a:rPr lang="en-US" sz="2400" dirty="0"/>
              <a:t>Technical papers</a:t>
            </a:r>
          </a:p>
          <a:p>
            <a:pPr marL="457200" indent="-457200">
              <a:buFont typeface="+mj-lt"/>
              <a:buAutoNum type="arabicPeriod"/>
            </a:pPr>
            <a:r>
              <a:rPr lang="en-US" sz="2400" dirty="0"/>
              <a:t>Appendices</a:t>
            </a:r>
          </a:p>
        </p:txBody>
      </p:sp>
    </p:spTree>
    <p:extLst>
      <p:ext uri="{BB962C8B-B14F-4D97-AF65-F5344CB8AC3E}">
        <p14:creationId xmlns:p14="http://schemas.microsoft.com/office/powerpoint/2010/main" val="2235129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7">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7">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4EB2737-39FC-050C-0D9A-D6DF58DF7635}"/>
              </a:ext>
            </a:extLst>
          </p:cNvPr>
          <p:cNvSpPr/>
          <p:nvPr/>
        </p:nvSpPr>
        <p:spPr>
          <a:xfrm>
            <a:off x="541090" y="121640"/>
            <a:ext cx="10448488" cy="66776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normAutofit/>
          </a:bodyPr>
          <a:lstStyle/>
          <a:p>
            <a:r>
              <a:rPr lang="en-GB" dirty="0"/>
              <a:t>WTSA: Full decision-making power</a:t>
            </a:r>
          </a:p>
        </p:txBody>
      </p:sp>
      <p:grpSp>
        <p:nvGrpSpPr>
          <p:cNvPr id="59" name="Group 58">
            <a:extLst>
              <a:ext uri="{FF2B5EF4-FFF2-40B4-BE49-F238E27FC236}">
                <a16:creationId xmlns:a16="http://schemas.microsoft.com/office/drawing/2014/main" id="{72640E49-A77F-DF0B-73FA-1BF921AF91A5}"/>
              </a:ext>
            </a:extLst>
          </p:cNvPr>
          <p:cNvGrpSpPr/>
          <p:nvPr/>
        </p:nvGrpSpPr>
        <p:grpSpPr>
          <a:xfrm>
            <a:off x="3357295" y="3040997"/>
            <a:ext cx="2742250" cy="1442181"/>
            <a:chOff x="1833295" y="2309012"/>
            <a:chExt cx="2742250" cy="1442181"/>
          </a:xfrm>
        </p:grpSpPr>
        <p:sp>
          <p:nvSpPr>
            <p:cNvPr id="60" name="Arc 59">
              <a:extLst>
                <a:ext uri="{FF2B5EF4-FFF2-40B4-BE49-F238E27FC236}">
                  <a16:creationId xmlns:a16="http://schemas.microsoft.com/office/drawing/2014/main" id="{EDC66D4B-AFE8-377A-7D46-78763D14BA36}"/>
                </a:ext>
              </a:extLst>
            </p:cNvPr>
            <p:cNvSpPr/>
            <p:nvPr/>
          </p:nvSpPr>
          <p:spPr>
            <a:xfrm>
              <a:off x="18332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1" name="TextBox 60">
              <a:extLst>
                <a:ext uri="{FF2B5EF4-FFF2-40B4-BE49-F238E27FC236}">
                  <a16:creationId xmlns:a16="http://schemas.microsoft.com/office/drawing/2014/main" id="{5EAB13D5-C9E3-6502-8E91-0E395B52DC50}"/>
                </a:ext>
              </a:extLst>
            </p:cNvPr>
            <p:cNvSpPr txBox="1"/>
            <p:nvPr/>
          </p:nvSpPr>
          <p:spPr>
            <a:xfrm>
              <a:off x="2699711" y="2920196"/>
              <a:ext cx="187583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WTSA Chairman</a:t>
              </a:r>
              <a:br>
                <a:rPr lang="en-US" sz="1600" dirty="0">
                  <a:solidFill>
                    <a:schemeClr val="tx2">
                      <a:lumMod val="60000"/>
                      <a:lumOff val="40000"/>
                    </a:schemeClr>
                  </a:solidFill>
                </a:rPr>
              </a:br>
              <a:r>
                <a:rPr lang="en-US" sz="1600" dirty="0">
                  <a:solidFill>
                    <a:schemeClr val="tx2">
                      <a:lumMod val="60000"/>
                      <a:lumOff val="40000"/>
                    </a:schemeClr>
                  </a:solidFill>
                </a:rPr>
                <a:t>leads discussion and</a:t>
              </a:r>
              <a:br>
                <a:rPr lang="en-US" sz="1600" dirty="0">
                  <a:solidFill>
                    <a:schemeClr val="tx2">
                      <a:lumMod val="60000"/>
                      <a:lumOff val="40000"/>
                    </a:schemeClr>
                  </a:solidFill>
                </a:rPr>
              </a:br>
              <a:r>
                <a:rPr lang="en-US" sz="1600" dirty="0">
                  <a:solidFill>
                    <a:schemeClr val="tx2">
                      <a:lumMod val="60000"/>
                      <a:lumOff val="40000"/>
                    </a:schemeClr>
                  </a:solidFill>
                </a:rPr>
                <a:t>decision-making</a:t>
              </a:r>
              <a:endParaRPr lang="en-GB" sz="1600" dirty="0">
                <a:solidFill>
                  <a:schemeClr val="tx2">
                    <a:lumMod val="60000"/>
                    <a:lumOff val="40000"/>
                  </a:schemeClr>
                </a:solidFill>
              </a:endParaRPr>
            </a:p>
          </p:txBody>
        </p:sp>
        <p:grpSp>
          <p:nvGrpSpPr>
            <p:cNvPr id="62" name="Group 61">
              <a:extLst>
                <a:ext uri="{FF2B5EF4-FFF2-40B4-BE49-F238E27FC236}">
                  <a16:creationId xmlns:a16="http://schemas.microsoft.com/office/drawing/2014/main" id="{4ED8EA25-B238-08E8-03A3-F09AA7C3E175}"/>
                </a:ext>
              </a:extLst>
            </p:cNvPr>
            <p:cNvGrpSpPr/>
            <p:nvPr/>
          </p:nvGrpSpPr>
          <p:grpSpPr>
            <a:xfrm>
              <a:off x="2540894" y="2682745"/>
              <a:ext cx="315416" cy="400110"/>
              <a:chOff x="2104491" y="2174959"/>
              <a:chExt cx="315416" cy="400110"/>
            </a:xfrm>
          </p:grpSpPr>
          <p:sp>
            <p:nvSpPr>
              <p:cNvPr id="63" name="Oval 62">
                <a:extLst>
                  <a:ext uri="{FF2B5EF4-FFF2-40B4-BE49-F238E27FC236}">
                    <a16:creationId xmlns:a16="http://schemas.microsoft.com/office/drawing/2014/main" id="{3F6750DB-3B64-9815-E83D-12524FA3BE75}"/>
                  </a:ext>
                </a:extLst>
              </p:cNvPr>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4" name="Rectangle 63">
                <a:extLst>
                  <a:ext uri="{FF2B5EF4-FFF2-40B4-BE49-F238E27FC236}">
                    <a16:creationId xmlns:a16="http://schemas.microsoft.com/office/drawing/2014/main" id="{84B8B30A-AEAF-6C4F-43F5-524393348C36}"/>
                  </a:ext>
                </a:extLst>
              </p:cNvPr>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65" name="Group 64">
            <a:extLst>
              <a:ext uri="{FF2B5EF4-FFF2-40B4-BE49-F238E27FC236}">
                <a16:creationId xmlns:a16="http://schemas.microsoft.com/office/drawing/2014/main" id="{95A36176-ED14-4DAC-9386-E6C55E7F19A9}"/>
              </a:ext>
            </a:extLst>
          </p:cNvPr>
          <p:cNvGrpSpPr/>
          <p:nvPr/>
        </p:nvGrpSpPr>
        <p:grpSpPr>
          <a:xfrm>
            <a:off x="5793274" y="3039671"/>
            <a:ext cx="2324660" cy="1443507"/>
            <a:chOff x="4269274" y="2307686"/>
            <a:chExt cx="2324660" cy="1443507"/>
          </a:xfrm>
        </p:grpSpPr>
        <p:sp>
          <p:nvSpPr>
            <p:cNvPr id="66" name="Arc 65">
              <a:extLst>
                <a:ext uri="{FF2B5EF4-FFF2-40B4-BE49-F238E27FC236}">
                  <a16:creationId xmlns:a16="http://schemas.microsoft.com/office/drawing/2014/main" id="{CAF25C71-E6C6-8714-E0B3-B01367980021}"/>
                </a:ext>
              </a:extLst>
            </p:cNvPr>
            <p:cNvSpPr/>
            <p:nvPr/>
          </p:nvSpPr>
          <p:spPr>
            <a:xfrm>
              <a:off x="4269274" y="230768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7" name="TextBox 66">
              <a:extLst>
                <a:ext uri="{FF2B5EF4-FFF2-40B4-BE49-F238E27FC236}">
                  <a16:creationId xmlns:a16="http://schemas.microsoft.com/office/drawing/2014/main" id="{3020071C-640C-03DB-F91B-41206C1CAF6F}"/>
                </a:ext>
              </a:extLst>
            </p:cNvPr>
            <p:cNvSpPr txBox="1"/>
            <p:nvPr/>
          </p:nvSpPr>
          <p:spPr>
            <a:xfrm>
              <a:off x="5133471" y="2920196"/>
              <a:ext cx="1460463"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Member States</a:t>
              </a:r>
              <a:br>
                <a:rPr lang="en-US" sz="1600" dirty="0">
                  <a:solidFill>
                    <a:schemeClr val="tx2">
                      <a:lumMod val="60000"/>
                      <a:lumOff val="40000"/>
                    </a:schemeClr>
                  </a:solidFill>
                </a:rPr>
              </a:br>
              <a:r>
                <a:rPr lang="en-US" sz="1600" dirty="0">
                  <a:solidFill>
                    <a:schemeClr val="tx2">
                      <a:lumMod val="60000"/>
                      <a:lumOff val="40000"/>
                    </a:schemeClr>
                  </a:solidFill>
                </a:rPr>
                <a:t>decide to</a:t>
              </a:r>
              <a:br>
                <a:rPr lang="en-US" sz="1600" dirty="0">
                  <a:solidFill>
                    <a:schemeClr val="tx2">
                      <a:lumMod val="60000"/>
                      <a:lumOff val="40000"/>
                    </a:schemeClr>
                  </a:solidFill>
                </a:rPr>
              </a:br>
              <a:r>
                <a:rPr lang="en-US" sz="1600" dirty="0">
                  <a:solidFill>
                    <a:schemeClr val="tx2">
                      <a:lumMod val="60000"/>
                      <a:lumOff val="40000"/>
                    </a:schemeClr>
                  </a:solidFill>
                </a:rPr>
                <a:t>Approve or not</a:t>
              </a:r>
              <a:endParaRPr lang="en-GB" sz="1600" dirty="0">
                <a:solidFill>
                  <a:schemeClr val="tx2">
                    <a:lumMod val="60000"/>
                    <a:lumOff val="40000"/>
                  </a:schemeClr>
                </a:solidFill>
              </a:endParaRPr>
            </a:p>
          </p:txBody>
        </p:sp>
        <p:grpSp>
          <p:nvGrpSpPr>
            <p:cNvPr id="68" name="Group 67">
              <a:extLst>
                <a:ext uri="{FF2B5EF4-FFF2-40B4-BE49-F238E27FC236}">
                  <a16:creationId xmlns:a16="http://schemas.microsoft.com/office/drawing/2014/main" id="{D5305B2A-45C8-4427-9222-91BB100686F9}"/>
                </a:ext>
              </a:extLst>
            </p:cNvPr>
            <p:cNvGrpSpPr/>
            <p:nvPr/>
          </p:nvGrpSpPr>
          <p:grpSpPr>
            <a:xfrm>
              <a:off x="4973842" y="2682745"/>
              <a:ext cx="315416" cy="400110"/>
              <a:chOff x="3927443" y="2174959"/>
              <a:chExt cx="315416" cy="400110"/>
            </a:xfrm>
          </p:grpSpPr>
          <p:sp>
            <p:nvSpPr>
              <p:cNvPr id="69" name="Oval 68">
                <a:extLst>
                  <a:ext uri="{FF2B5EF4-FFF2-40B4-BE49-F238E27FC236}">
                    <a16:creationId xmlns:a16="http://schemas.microsoft.com/office/drawing/2014/main" id="{7C866C7C-885F-D68B-B61F-679FA412BE2C}"/>
                  </a:ext>
                </a:extLst>
              </p:cNvPr>
              <p:cNvSpPr/>
              <p:nvPr/>
            </p:nvSpPr>
            <p:spPr>
              <a:xfrm>
                <a:off x="3927443"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70" name="Rectangle 69">
                <a:extLst>
                  <a:ext uri="{FF2B5EF4-FFF2-40B4-BE49-F238E27FC236}">
                    <a16:creationId xmlns:a16="http://schemas.microsoft.com/office/drawing/2014/main" id="{ACE16289-19F1-D01D-6CF8-6C2AACF59C40}"/>
                  </a:ext>
                </a:extLst>
              </p:cNvPr>
              <p:cNvSpPr/>
              <p:nvPr/>
            </p:nvSpPr>
            <p:spPr>
              <a:xfrm>
                <a:off x="3927896" y="217495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71" name="Group 70">
            <a:extLst>
              <a:ext uri="{FF2B5EF4-FFF2-40B4-BE49-F238E27FC236}">
                <a16:creationId xmlns:a16="http://schemas.microsoft.com/office/drawing/2014/main" id="{6748F71A-A541-67FA-096F-1121CC1265D4}"/>
              </a:ext>
            </a:extLst>
          </p:cNvPr>
          <p:cNvGrpSpPr/>
          <p:nvPr/>
        </p:nvGrpSpPr>
        <p:grpSpPr>
          <a:xfrm>
            <a:off x="7880107" y="3031357"/>
            <a:ext cx="2234614" cy="1451820"/>
            <a:chOff x="6356107" y="2299373"/>
            <a:chExt cx="2234614" cy="1451820"/>
          </a:xfrm>
        </p:grpSpPr>
        <p:sp>
          <p:nvSpPr>
            <p:cNvPr id="72" name="Arc 71">
              <a:extLst>
                <a:ext uri="{FF2B5EF4-FFF2-40B4-BE49-F238E27FC236}">
                  <a16:creationId xmlns:a16="http://schemas.microsoft.com/office/drawing/2014/main" id="{2551C87D-B9B8-E939-3AD1-9D532BFDEA41}"/>
                </a:ext>
              </a:extLst>
            </p:cNvPr>
            <p:cNvSpPr/>
            <p:nvPr/>
          </p:nvSpPr>
          <p:spPr>
            <a:xfrm>
              <a:off x="6356107" y="229937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73" name="TextBox 72">
              <a:extLst>
                <a:ext uri="{FF2B5EF4-FFF2-40B4-BE49-F238E27FC236}">
                  <a16:creationId xmlns:a16="http://schemas.microsoft.com/office/drawing/2014/main" id="{40381C6D-B060-7FBF-DF58-6500FA6374EA}"/>
                </a:ext>
              </a:extLst>
            </p:cNvPr>
            <p:cNvSpPr txBox="1"/>
            <p:nvPr/>
          </p:nvSpPr>
          <p:spPr>
            <a:xfrm>
              <a:off x="7150135" y="2920196"/>
              <a:ext cx="144058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nvGrpSpPr>
            <p:cNvPr id="74" name="Group 73">
              <a:extLst>
                <a:ext uri="{FF2B5EF4-FFF2-40B4-BE49-F238E27FC236}">
                  <a16:creationId xmlns:a16="http://schemas.microsoft.com/office/drawing/2014/main" id="{2D4B1AD8-205B-EB44-9E94-4AF4C7E227EF}"/>
                </a:ext>
              </a:extLst>
            </p:cNvPr>
            <p:cNvGrpSpPr/>
            <p:nvPr/>
          </p:nvGrpSpPr>
          <p:grpSpPr>
            <a:xfrm>
              <a:off x="6992230" y="2682745"/>
              <a:ext cx="315416" cy="400110"/>
              <a:chOff x="6992230" y="2682745"/>
              <a:chExt cx="315416" cy="400110"/>
            </a:xfrm>
          </p:grpSpPr>
          <p:sp>
            <p:nvSpPr>
              <p:cNvPr id="75" name="Oval 74">
                <a:extLst>
                  <a:ext uri="{FF2B5EF4-FFF2-40B4-BE49-F238E27FC236}">
                    <a16:creationId xmlns:a16="http://schemas.microsoft.com/office/drawing/2014/main" id="{112BBD9A-A09C-9A45-BE0D-02C69D5C47E2}"/>
                  </a:ext>
                </a:extLst>
              </p:cNvPr>
              <p:cNvSpPr/>
              <p:nvPr/>
            </p:nvSpPr>
            <p:spPr>
              <a:xfrm>
                <a:off x="6992230"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76" name="Rectangle 75">
                <a:extLst>
                  <a:ext uri="{FF2B5EF4-FFF2-40B4-BE49-F238E27FC236}">
                    <a16:creationId xmlns:a16="http://schemas.microsoft.com/office/drawing/2014/main" id="{9DC2A308-9333-4C19-5242-482638E2305C}"/>
                  </a:ext>
                </a:extLst>
              </p:cNvPr>
              <p:cNvSpPr/>
              <p:nvPr/>
            </p:nvSpPr>
            <p:spPr>
              <a:xfrm>
                <a:off x="6992683" y="2682745"/>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77" name="Group 76">
            <a:extLst>
              <a:ext uri="{FF2B5EF4-FFF2-40B4-BE49-F238E27FC236}">
                <a16:creationId xmlns:a16="http://schemas.microsoft.com/office/drawing/2014/main" id="{70711450-87A8-4D2C-7F41-6D39604B7E0F}"/>
              </a:ext>
            </a:extLst>
          </p:cNvPr>
          <p:cNvGrpSpPr/>
          <p:nvPr/>
        </p:nvGrpSpPr>
        <p:grpSpPr>
          <a:xfrm>
            <a:off x="1942718" y="3414729"/>
            <a:ext cx="1743891" cy="1068448"/>
            <a:chOff x="418717" y="2682745"/>
            <a:chExt cx="1743891" cy="1068448"/>
          </a:xfrm>
        </p:grpSpPr>
        <p:sp>
          <p:nvSpPr>
            <p:cNvPr id="78" name="TextBox 77">
              <a:extLst>
                <a:ext uri="{FF2B5EF4-FFF2-40B4-BE49-F238E27FC236}">
                  <a16:creationId xmlns:a16="http://schemas.microsoft.com/office/drawing/2014/main" id="{5926CD9E-7640-4295-1718-03249B70B089}"/>
                </a:ext>
              </a:extLst>
            </p:cNvPr>
            <p:cNvSpPr txBox="1"/>
            <p:nvPr/>
          </p:nvSpPr>
          <p:spPr>
            <a:xfrm>
              <a:off x="558643" y="2920196"/>
              <a:ext cx="160396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Study group asks</a:t>
              </a:r>
              <a:br>
                <a:rPr lang="en-US" sz="1600" dirty="0">
                  <a:solidFill>
                    <a:schemeClr val="tx2">
                      <a:lumMod val="60000"/>
                      <a:lumOff val="40000"/>
                    </a:schemeClr>
                  </a:solidFill>
                </a:rPr>
              </a:br>
              <a:r>
                <a:rPr lang="en-US" sz="1600" dirty="0">
                  <a:solidFill>
                    <a:schemeClr val="tx2">
                      <a:lumMod val="60000"/>
                      <a:lumOff val="40000"/>
                    </a:schemeClr>
                  </a:solidFill>
                </a:rPr>
                <a:t>for consideration</a:t>
              </a:r>
              <a:br>
                <a:rPr lang="en-US" sz="1600" dirty="0">
                  <a:solidFill>
                    <a:schemeClr val="tx2">
                      <a:lumMod val="60000"/>
                      <a:lumOff val="40000"/>
                    </a:schemeClr>
                  </a:solidFill>
                </a:rPr>
              </a:br>
              <a:r>
                <a:rPr lang="en-US" sz="1600" dirty="0">
                  <a:solidFill>
                    <a:schemeClr val="tx2">
                      <a:lumMod val="60000"/>
                      <a:lumOff val="40000"/>
                    </a:schemeClr>
                  </a:solidFill>
                </a:rPr>
                <a:t>by WTSA</a:t>
              </a:r>
              <a:endParaRPr lang="en-GB" sz="1600" dirty="0">
                <a:solidFill>
                  <a:schemeClr val="tx2">
                    <a:lumMod val="60000"/>
                    <a:lumOff val="40000"/>
                  </a:schemeClr>
                </a:solidFill>
              </a:endParaRPr>
            </a:p>
          </p:txBody>
        </p:sp>
        <p:grpSp>
          <p:nvGrpSpPr>
            <p:cNvPr id="79" name="Group 78">
              <a:extLst>
                <a:ext uri="{FF2B5EF4-FFF2-40B4-BE49-F238E27FC236}">
                  <a16:creationId xmlns:a16="http://schemas.microsoft.com/office/drawing/2014/main" id="{063E00B7-584D-5FCB-F2FB-7E24D443A8B6}"/>
                </a:ext>
              </a:extLst>
            </p:cNvPr>
            <p:cNvGrpSpPr/>
            <p:nvPr/>
          </p:nvGrpSpPr>
          <p:grpSpPr>
            <a:xfrm>
              <a:off x="418717" y="2682745"/>
              <a:ext cx="315416" cy="400110"/>
              <a:chOff x="64154" y="2174959"/>
              <a:chExt cx="315416" cy="400110"/>
            </a:xfrm>
          </p:grpSpPr>
          <p:sp>
            <p:nvSpPr>
              <p:cNvPr id="80" name="Oval 79">
                <a:extLst>
                  <a:ext uri="{FF2B5EF4-FFF2-40B4-BE49-F238E27FC236}">
                    <a16:creationId xmlns:a16="http://schemas.microsoft.com/office/drawing/2014/main" id="{56EDA872-82DE-A464-AFC9-C76529F8EF8A}"/>
                  </a:ext>
                </a:extLst>
              </p:cNvPr>
              <p:cNvSpPr/>
              <p:nvPr/>
            </p:nvSpPr>
            <p:spPr>
              <a:xfrm>
                <a:off x="641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81" name="Rectangle 80">
                <a:extLst>
                  <a:ext uri="{FF2B5EF4-FFF2-40B4-BE49-F238E27FC236}">
                    <a16:creationId xmlns:a16="http://schemas.microsoft.com/office/drawing/2014/main" id="{D7DA7139-A5E4-588A-DE19-6B9A8E1F2FE9}"/>
                  </a:ext>
                </a:extLst>
              </p:cNvPr>
              <p:cNvSpPr/>
              <p:nvPr/>
            </p:nvSpPr>
            <p:spPr>
              <a:xfrm>
                <a:off x="64607" y="217495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Tree>
    <p:extLst>
      <p:ext uri="{BB962C8B-B14F-4D97-AF65-F5344CB8AC3E}">
        <p14:creationId xmlns:p14="http://schemas.microsoft.com/office/powerpoint/2010/main" val="4187192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2516909" y="1863437"/>
            <a:ext cx="7158182" cy="3131127"/>
          </a:xfrm>
          <a:prstGeom prst="roundRect">
            <a:avLst/>
          </a:prstGeom>
          <a:solidFill>
            <a:schemeClr val="accent1">
              <a:lumMod val="40000"/>
              <a:lumOff val="60000"/>
            </a:schemeClr>
          </a:solidFill>
          <a:ln w="28575">
            <a:solidFill>
              <a:schemeClr val="accent1"/>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US" sz="6600" dirty="0"/>
              <a:t>General principles:</a:t>
            </a:r>
            <a:br>
              <a:rPr lang="en-US" sz="6600" dirty="0"/>
            </a:br>
            <a:r>
              <a:rPr lang="en-US" sz="6600" dirty="0"/>
              <a:t>Consensus building</a:t>
            </a:r>
          </a:p>
        </p:txBody>
      </p:sp>
    </p:spTree>
    <p:extLst>
      <p:ext uri="{BB962C8B-B14F-4D97-AF65-F5344CB8AC3E}">
        <p14:creationId xmlns:p14="http://schemas.microsoft.com/office/powerpoint/2010/main" val="19794010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044B8E-208E-0A9B-EE40-A56C4CD002BE}"/>
              </a:ext>
            </a:extLst>
          </p:cNvPr>
          <p:cNvPicPr>
            <a:picLocks noChangeAspect="1"/>
          </p:cNvPicPr>
          <p:nvPr/>
        </p:nvPicPr>
        <p:blipFill>
          <a:blip r:embed="rId3"/>
          <a:stretch>
            <a:fillRect/>
          </a:stretch>
        </p:blipFill>
        <p:spPr>
          <a:xfrm>
            <a:off x="7981956" y="2329013"/>
            <a:ext cx="3699155" cy="2592293"/>
          </a:xfrm>
          <a:prstGeom prst="rect">
            <a:avLst/>
          </a:prstGeom>
        </p:spPr>
      </p:pic>
      <p:sp>
        <p:nvSpPr>
          <p:cNvPr id="2" name="Title 1"/>
          <p:cNvSpPr>
            <a:spLocks noGrp="1"/>
          </p:cNvSpPr>
          <p:nvPr>
            <p:ph type="title"/>
          </p:nvPr>
        </p:nvSpPr>
        <p:spPr/>
        <p:txBody>
          <a:bodyPr/>
          <a:lstStyle/>
          <a:p>
            <a:r>
              <a:rPr lang="en-GB" dirty="0"/>
              <a:t>What is consensus?</a:t>
            </a:r>
          </a:p>
        </p:txBody>
      </p:sp>
      <p:sp>
        <p:nvSpPr>
          <p:cNvPr id="3" name="Content Placeholder 2"/>
          <p:cNvSpPr>
            <a:spLocks noGrp="1"/>
          </p:cNvSpPr>
          <p:nvPr>
            <p:ph idx="1"/>
          </p:nvPr>
        </p:nvSpPr>
        <p:spPr>
          <a:xfrm>
            <a:off x="1191986" y="1709577"/>
            <a:ext cx="8801100" cy="3831167"/>
          </a:xfrm>
        </p:spPr>
        <p:txBody>
          <a:bodyPr>
            <a:noAutofit/>
          </a:bodyPr>
          <a:lstStyle/>
          <a:p>
            <a:pPr marL="0" indent="0">
              <a:buNone/>
            </a:pPr>
            <a:r>
              <a:rPr lang="en-GB" sz="2400" dirty="0"/>
              <a:t>The term “consensus” has multiple meanings, including:</a:t>
            </a:r>
          </a:p>
          <a:p>
            <a:r>
              <a:rPr lang="en-GB" sz="2400" dirty="0"/>
              <a:t>Unanimity, unopposed agreement, etc.</a:t>
            </a:r>
          </a:p>
          <a:p>
            <a:r>
              <a:rPr lang="en-GB" sz="2400" dirty="0"/>
              <a:t>Absence of sustained opposition (ISO/IEC)</a:t>
            </a:r>
          </a:p>
          <a:p>
            <a:r>
              <a:rPr lang="en-GB" sz="2400" dirty="0"/>
              <a:t>Substantial agreement (ANSI)</a:t>
            </a:r>
          </a:p>
          <a:p>
            <a:r>
              <a:rPr lang="en-GB" sz="2400" dirty="0"/>
              <a:t>In the end, in ITU, it is the chairman’s judgement</a:t>
            </a:r>
          </a:p>
          <a:p>
            <a:pPr marL="0" indent="0">
              <a:buNone/>
            </a:pPr>
            <a:br>
              <a:rPr lang="en-GB" sz="2400" dirty="0"/>
            </a:br>
            <a:r>
              <a:rPr lang="en-GB" sz="2400" dirty="0"/>
              <a:t>Keep in mind:</a:t>
            </a:r>
          </a:p>
          <a:p>
            <a:r>
              <a:rPr lang="en-GB" sz="2400" i="1" dirty="0"/>
              <a:t>Consensus is a </a:t>
            </a:r>
            <a:r>
              <a:rPr lang="en-GB" sz="2400" b="1" i="1" dirty="0"/>
              <a:t>process</a:t>
            </a:r>
            <a:r>
              <a:rPr lang="en-GB" sz="2400" i="1" dirty="0"/>
              <a:t> where the chairman of a meeting accommodates the different views, which culminates with the chairman concluding that there is </a:t>
            </a:r>
            <a:r>
              <a:rPr lang="en-GB" sz="2400" b="1" i="1" dirty="0"/>
              <a:t>general agreement </a:t>
            </a:r>
            <a:r>
              <a:rPr lang="en-GB" sz="2400" i="1" dirty="0"/>
              <a:t>for adopting a decision </a:t>
            </a:r>
            <a:r>
              <a:rPr lang="en-GB" sz="2400" b="1" i="1" dirty="0"/>
              <a:t>without a vote </a:t>
            </a:r>
            <a:r>
              <a:rPr lang="en-GB" sz="2400" i="1" dirty="0"/>
              <a:t>and </a:t>
            </a:r>
            <a:r>
              <a:rPr lang="en-GB" sz="2400" b="1" i="1" dirty="0"/>
              <a:t>without formal opposition</a:t>
            </a:r>
            <a:r>
              <a:rPr lang="en-GB" sz="2400" i="1" dirty="0"/>
              <a:t>.</a:t>
            </a:r>
            <a:endParaRPr lang="en-GB" sz="2400" b="1" i="1" dirty="0"/>
          </a:p>
        </p:txBody>
      </p:sp>
    </p:spTree>
    <p:extLst>
      <p:ext uri="{BB962C8B-B14F-4D97-AF65-F5344CB8AC3E}">
        <p14:creationId xmlns:p14="http://schemas.microsoft.com/office/powerpoint/2010/main" val="4009736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Finding consensus</a:t>
            </a:r>
          </a:p>
        </p:txBody>
      </p:sp>
      <p:sp>
        <p:nvSpPr>
          <p:cNvPr id="3" name="Content Placeholder 2"/>
          <p:cNvSpPr>
            <a:spLocks noGrp="1"/>
          </p:cNvSpPr>
          <p:nvPr>
            <p:ph idx="1"/>
          </p:nvPr>
        </p:nvSpPr>
        <p:spPr>
          <a:xfrm>
            <a:off x="1631628" y="1964053"/>
            <a:ext cx="8928745" cy="3831167"/>
          </a:xfrm>
        </p:spPr>
        <p:txBody>
          <a:bodyPr>
            <a:noAutofit/>
          </a:bodyPr>
          <a:lstStyle/>
          <a:p>
            <a:pPr marL="457200" indent="-457200">
              <a:buFont typeface="+mj-lt"/>
              <a:buAutoNum type="arabicPeriod"/>
            </a:pPr>
            <a:r>
              <a:rPr lang="en-GB" sz="2400" dirty="0"/>
              <a:t>Phrasing matters:</a:t>
            </a:r>
          </a:p>
          <a:p>
            <a:pPr marL="857250" lvl="1" indent="-457200">
              <a:buFont typeface="+mj-lt"/>
              <a:buAutoNum type="alphaLcParenR"/>
            </a:pPr>
            <a:r>
              <a:rPr lang="en-GB" sz="2400" dirty="0"/>
              <a:t>“Are there any objections?” vs</a:t>
            </a:r>
          </a:p>
          <a:p>
            <a:pPr marL="857250" lvl="1" indent="-457200">
              <a:buFont typeface="+mj-lt"/>
              <a:buAutoNum type="alphaLcParenR"/>
            </a:pPr>
            <a:r>
              <a:rPr lang="en-GB" sz="2400" dirty="0"/>
              <a:t>“I see no objection” vs</a:t>
            </a:r>
          </a:p>
          <a:p>
            <a:pPr marL="857250" lvl="1" indent="-457200">
              <a:buFont typeface="+mj-lt"/>
              <a:buAutoNum type="alphaLcParenR"/>
            </a:pPr>
            <a:r>
              <a:rPr lang="en-GB" sz="2400" dirty="0"/>
              <a:t>“Is there support?” vs</a:t>
            </a:r>
          </a:p>
          <a:p>
            <a:pPr marL="857250" lvl="1" indent="-457200">
              <a:buFont typeface="+mj-lt"/>
              <a:buAutoNum type="alphaLcParenR"/>
            </a:pPr>
            <a:r>
              <a:rPr lang="en-GB" sz="2400" dirty="0"/>
              <a:t>“I see no support”.</a:t>
            </a:r>
          </a:p>
          <a:p>
            <a:pPr marL="457200" indent="-457200">
              <a:buFont typeface="+mj-lt"/>
              <a:buAutoNum type="arabicPeriod"/>
            </a:pPr>
            <a:r>
              <a:rPr lang="en-GB" sz="2400" dirty="0"/>
              <a:t>Acknowledge previous agreements/precedence: </a:t>
            </a:r>
          </a:p>
          <a:p>
            <a:pPr marL="857250" lvl="1" indent="-457200">
              <a:buFont typeface="+mj-lt"/>
              <a:buAutoNum type="alphaLcParenR"/>
            </a:pPr>
            <a:r>
              <a:rPr lang="en-GB" sz="2400" dirty="0"/>
              <a:t>“…normally…”</a:t>
            </a:r>
          </a:p>
          <a:p>
            <a:pPr marL="857250" lvl="1" indent="-457200">
              <a:buFont typeface="+mj-lt"/>
              <a:buAutoNum type="alphaLcParenR"/>
            </a:pPr>
            <a:r>
              <a:rPr lang="en-GB" sz="2400" dirty="0"/>
              <a:t>“…as appropriate…”</a:t>
            </a:r>
          </a:p>
          <a:p>
            <a:pPr marL="457200" indent="-457200">
              <a:buFont typeface="+mj-lt"/>
              <a:buAutoNum type="arabicPeriod"/>
            </a:pPr>
            <a:r>
              <a:rPr lang="en-GB" sz="2400" dirty="0"/>
              <a:t>Summarize the issues, this can help identify where parties disagree</a:t>
            </a:r>
          </a:p>
        </p:txBody>
      </p:sp>
    </p:spTree>
    <p:extLst>
      <p:ext uri="{BB962C8B-B14F-4D97-AF65-F5344CB8AC3E}">
        <p14:creationId xmlns:p14="http://schemas.microsoft.com/office/powerpoint/2010/main" val="2290253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2398"/>
            <a:ext cx="10972800" cy="1143000"/>
          </a:xfrm>
        </p:spPr>
        <p:txBody>
          <a:bodyPr/>
          <a:lstStyle/>
          <a:p>
            <a:r>
              <a:rPr lang="en-US" dirty="0"/>
              <a:t>Session overview</a:t>
            </a:r>
            <a:endParaRPr lang="en-GB" dirty="0"/>
          </a:p>
        </p:txBody>
      </p:sp>
      <p:grpSp>
        <p:nvGrpSpPr>
          <p:cNvPr id="16" name="Group 15">
            <a:extLst>
              <a:ext uri="{FF2B5EF4-FFF2-40B4-BE49-F238E27FC236}">
                <a16:creationId xmlns:a16="http://schemas.microsoft.com/office/drawing/2014/main" id="{19A2CC60-EE77-2AB9-B555-A5852EC02E71}"/>
              </a:ext>
            </a:extLst>
          </p:cNvPr>
          <p:cNvGrpSpPr/>
          <p:nvPr/>
        </p:nvGrpSpPr>
        <p:grpSpPr>
          <a:xfrm>
            <a:off x="1255713" y="1170072"/>
            <a:ext cx="9680575" cy="1916012"/>
            <a:chOff x="1255713" y="1544722"/>
            <a:chExt cx="9680575" cy="1916012"/>
          </a:xfrm>
        </p:grpSpPr>
        <p:sp>
          <p:nvSpPr>
            <p:cNvPr id="71" name="Rectangle: Rounded Corners 70">
              <a:extLst>
                <a:ext uri="{FF2B5EF4-FFF2-40B4-BE49-F238E27FC236}">
                  <a16:creationId xmlns:a16="http://schemas.microsoft.com/office/drawing/2014/main" id="{9A6C7AB3-FF32-A753-9E48-653D89F49E00}"/>
                </a:ext>
              </a:extLst>
            </p:cNvPr>
            <p:cNvSpPr/>
            <p:nvPr/>
          </p:nvSpPr>
          <p:spPr>
            <a:xfrm>
              <a:off x="1701007" y="2451765"/>
              <a:ext cx="1435100" cy="947506"/>
            </a:xfrm>
            <a:prstGeom prst="roundRect">
              <a:avLst/>
            </a:prstGeom>
            <a:solidFill>
              <a:schemeClr val="tx2">
                <a:lumMod val="20000"/>
                <a:lumOff val="80000"/>
              </a:schemeClr>
            </a:solidFill>
            <a:ln w="19050">
              <a:solidFill>
                <a:srgbClr val="0070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Work item</a:t>
              </a:r>
              <a:br>
                <a:rPr lang="en-US" sz="1600" dirty="0">
                  <a:solidFill>
                    <a:srgbClr val="478BCA"/>
                  </a:solidFill>
                </a:rPr>
              </a:br>
              <a:r>
                <a:rPr lang="en-US" sz="1600" dirty="0">
                  <a:solidFill>
                    <a:srgbClr val="478BCA"/>
                  </a:solidFill>
                </a:rPr>
                <a:t>development</a:t>
              </a:r>
              <a:endParaRPr lang="en-GB" sz="1600" dirty="0">
                <a:solidFill>
                  <a:srgbClr val="478BCA"/>
                </a:solidFill>
              </a:endParaRPr>
            </a:p>
          </p:txBody>
        </p:sp>
        <p:sp>
          <p:nvSpPr>
            <p:cNvPr id="72" name="Rectangle: Rounded Corners 71">
              <a:extLst>
                <a:ext uri="{FF2B5EF4-FFF2-40B4-BE49-F238E27FC236}">
                  <a16:creationId xmlns:a16="http://schemas.microsoft.com/office/drawing/2014/main" id="{A95DE2EF-6A46-B6D6-22A0-4322EE7EB3B5}"/>
                </a:ext>
              </a:extLst>
            </p:cNvPr>
            <p:cNvSpPr/>
            <p:nvPr/>
          </p:nvSpPr>
          <p:spPr>
            <a:xfrm>
              <a:off x="4152636" y="2451765"/>
              <a:ext cx="1435100" cy="947506"/>
            </a:xfrm>
            <a:prstGeom prst="roundRect">
              <a:avLst/>
            </a:prstGeom>
            <a:solidFill>
              <a:schemeClr val="tx2">
                <a:lumMod val="20000"/>
                <a:lumOff val="80000"/>
              </a:schemeClr>
            </a:solidFill>
            <a:ln w="19050">
              <a:solidFill>
                <a:srgbClr val="0070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Approval procedures</a:t>
              </a:r>
              <a:endParaRPr lang="en-GB" sz="1600" dirty="0">
                <a:solidFill>
                  <a:srgbClr val="478BCA"/>
                </a:solidFill>
              </a:endParaRPr>
            </a:p>
          </p:txBody>
        </p:sp>
        <p:sp>
          <p:nvSpPr>
            <p:cNvPr id="73" name="Rectangle: Rounded Corners 72">
              <a:extLst>
                <a:ext uri="{FF2B5EF4-FFF2-40B4-BE49-F238E27FC236}">
                  <a16:creationId xmlns:a16="http://schemas.microsoft.com/office/drawing/2014/main" id="{A053FECC-BD6D-4146-2469-39B2FEA03158}"/>
                </a:ext>
              </a:extLst>
            </p:cNvPr>
            <p:cNvSpPr/>
            <p:nvPr/>
          </p:nvSpPr>
          <p:spPr>
            <a:xfrm>
              <a:off x="6604265" y="2451765"/>
              <a:ext cx="1435100" cy="947506"/>
            </a:xfrm>
            <a:prstGeom prst="roundRect">
              <a:avLst/>
            </a:prstGeom>
            <a:solidFill>
              <a:schemeClr val="tx2">
                <a:lumMod val="20000"/>
                <a:lumOff val="80000"/>
              </a:schemeClr>
            </a:solidFill>
            <a:ln w="19050">
              <a:solidFill>
                <a:srgbClr val="0070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Consensus building</a:t>
              </a:r>
              <a:endParaRPr lang="en-GB" sz="1600" dirty="0">
                <a:solidFill>
                  <a:srgbClr val="478BCA"/>
                </a:solidFill>
              </a:endParaRPr>
            </a:p>
          </p:txBody>
        </p:sp>
        <p:sp>
          <p:nvSpPr>
            <p:cNvPr id="74" name="Rectangle: Rounded Corners 73">
              <a:extLst>
                <a:ext uri="{FF2B5EF4-FFF2-40B4-BE49-F238E27FC236}">
                  <a16:creationId xmlns:a16="http://schemas.microsoft.com/office/drawing/2014/main" id="{8D89A490-53D2-11C2-4C59-9C858A65569A}"/>
                </a:ext>
              </a:extLst>
            </p:cNvPr>
            <p:cNvSpPr/>
            <p:nvPr/>
          </p:nvSpPr>
          <p:spPr>
            <a:xfrm>
              <a:off x="8966200" y="2451765"/>
              <a:ext cx="1524793" cy="947506"/>
            </a:xfrm>
            <a:prstGeom prst="roundRect">
              <a:avLst/>
            </a:prstGeom>
            <a:solidFill>
              <a:schemeClr val="tx2">
                <a:lumMod val="20000"/>
                <a:lumOff val="80000"/>
              </a:schemeClr>
            </a:solidFill>
            <a:ln w="19050">
              <a:solidFill>
                <a:srgbClr val="0070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Roles and responsibilities</a:t>
              </a:r>
              <a:endParaRPr lang="en-GB" sz="1600" dirty="0">
                <a:solidFill>
                  <a:srgbClr val="478BCA"/>
                </a:solidFill>
              </a:endParaRPr>
            </a:p>
          </p:txBody>
        </p:sp>
        <p:sp>
          <p:nvSpPr>
            <p:cNvPr id="83" name="Rectangle: Rounded Corners 82">
              <a:extLst>
                <a:ext uri="{FF2B5EF4-FFF2-40B4-BE49-F238E27FC236}">
                  <a16:creationId xmlns:a16="http://schemas.microsoft.com/office/drawing/2014/main" id="{714DD415-2A3D-7E3C-E248-22200B0E1C06}"/>
                </a:ext>
              </a:extLst>
            </p:cNvPr>
            <p:cNvSpPr/>
            <p:nvPr/>
          </p:nvSpPr>
          <p:spPr>
            <a:xfrm>
              <a:off x="1255713" y="1840734"/>
              <a:ext cx="9680575" cy="1620000"/>
            </a:xfrm>
            <a:prstGeom prst="roundRect">
              <a:avLst>
                <a:gd name="adj" fmla="val 29274"/>
              </a:avLst>
            </a:prstGeom>
            <a:noFill/>
            <a:ln w="28575">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endParaRPr lang="en-GB" sz="2400">
                <a:solidFill>
                  <a:srgbClr val="478BCA"/>
                </a:solidFill>
              </a:endParaRPr>
            </a:p>
          </p:txBody>
        </p:sp>
        <p:sp>
          <p:nvSpPr>
            <p:cNvPr id="84" name="Title 1">
              <a:extLst>
                <a:ext uri="{FF2B5EF4-FFF2-40B4-BE49-F238E27FC236}">
                  <a16:creationId xmlns:a16="http://schemas.microsoft.com/office/drawing/2014/main" id="{345A0290-D4DC-C75D-9EFB-93FC407184FB}"/>
                </a:ext>
              </a:extLst>
            </p:cNvPr>
            <p:cNvSpPr txBox="1">
              <a:spLocks/>
            </p:cNvSpPr>
            <p:nvPr/>
          </p:nvSpPr>
          <p:spPr>
            <a:xfrm>
              <a:off x="2895600" y="1544722"/>
              <a:ext cx="6400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a:lstStyle>
            <a:p>
              <a:r>
                <a:rPr lang="en-US" sz="2400" dirty="0"/>
                <a:t>Part 1: General principles</a:t>
              </a:r>
              <a:endParaRPr lang="en-GB" sz="2400" dirty="0"/>
            </a:p>
          </p:txBody>
        </p:sp>
      </p:grpSp>
      <p:grpSp>
        <p:nvGrpSpPr>
          <p:cNvPr id="17" name="Group 16">
            <a:extLst>
              <a:ext uri="{FF2B5EF4-FFF2-40B4-BE49-F238E27FC236}">
                <a16:creationId xmlns:a16="http://schemas.microsoft.com/office/drawing/2014/main" id="{7BBB6701-1D77-FC29-E0EE-FACEFD105626}"/>
              </a:ext>
            </a:extLst>
          </p:cNvPr>
          <p:cNvGrpSpPr/>
          <p:nvPr/>
        </p:nvGrpSpPr>
        <p:grpSpPr>
          <a:xfrm>
            <a:off x="1255713" y="2952126"/>
            <a:ext cx="9680575" cy="2466748"/>
            <a:chOff x="1255713" y="3193426"/>
            <a:chExt cx="9680575" cy="2466748"/>
          </a:xfrm>
        </p:grpSpPr>
        <p:sp>
          <p:nvSpPr>
            <p:cNvPr id="3" name="Rectangle: Rounded Corners 2">
              <a:extLst>
                <a:ext uri="{FF2B5EF4-FFF2-40B4-BE49-F238E27FC236}">
                  <a16:creationId xmlns:a16="http://schemas.microsoft.com/office/drawing/2014/main" id="{684A3EDD-9CAD-B208-ECBB-59F1D0238BCD}"/>
                </a:ext>
              </a:extLst>
            </p:cNvPr>
            <p:cNvSpPr/>
            <p:nvPr/>
          </p:nvSpPr>
          <p:spPr>
            <a:xfrm>
              <a:off x="2483506" y="4072151"/>
              <a:ext cx="1435100" cy="947506"/>
            </a:xfrm>
            <a:prstGeom prst="roundRect">
              <a:avLst/>
            </a:prstGeom>
            <a:solidFill>
              <a:schemeClr val="accent3">
                <a:lumMod val="40000"/>
                <a:lumOff val="60000"/>
              </a:schemeClr>
            </a:solidFill>
            <a:ln w="19050">
              <a:solidFill>
                <a:srgbClr val="92D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Pre-meeting preparation</a:t>
              </a:r>
              <a:endParaRPr lang="en-GB" sz="1600" dirty="0">
                <a:solidFill>
                  <a:srgbClr val="478BCA"/>
                </a:solidFill>
              </a:endParaRPr>
            </a:p>
          </p:txBody>
        </p:sp>
        <p:sp>
          <p:nvSpPr>
            <p:cNvPr id="68" name="Rectangle: Rounded Corners 67">
              <a:extLst>
                <a:ext uri="{FF2B5EF4-FFF2-40B4-BE49-F238E27FC236}">
                  <a16:creationId xmlns:a16="http://schemas.microsoft.com/office/drawing/2014/main" id="{2A61E30A-8280-0144-9053-0F3762316C76}"/>
                </a:ext>
              </a:extLst>
            </p:cNvPr>
            <p:cNvSpPr/>
            <p:nvPr/>
          </p:nvSpPr>
          <p:spPr>
            <a:xfrm>
              <a:off x="5378449" y="4072151"/>
              <a:ext cx="1435100" cy="947506"/>
            </a:xfrm>
            <a:prstGeom prst="roundRect">
              <a:avLst/>
            </a:prstGeom>
            <a:solidFill>
              <a:schemeClr val="accent3">
                <a:lumMod val="40000"/>
                <a:lumOff val="60000"/>
              </a:schemeClr>
            </a:solidFill>
            <a:ln w="19050">
              <a:solidFill>
                <a:srgbClr val="92D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During the meeting</a:t>
              </a:r>
              <a:endParaRPr lang="en-GB" sz="1600" dirty="0">
                <a:solidFill>
                  <a:srgbClr val="478BCA"/>
                </a:solidFill>
              </a:endParaRPr>
            </a:p>
          </p:txBody>
        </p:sp>
        <p:sp>
          <p:nvSpPr>
            <p:cNvPr id="69" name="Rectangle: Rounded Corners 68">
              <a:extLst>
                <a:ext uri="{FF2B5EF4-FFF2-40B4-BE49-F238E27FC236}">
                  <a16:creationId xmlns:a16="http://schemas.microsoft.com/office/drawing/2014/main" id="{45F10B1F-F82C-6232-2553-357DAB954C25}"/>
                </a:ext>
              </a:extLst>
            </p:cNvPr>
            <p:cNvSpPr/>
            <p:nvPr/>
          </p:nvSpPr>
          <p:spPr>
            <a:xfrm>
              <a:off x="8273394" y="4072151"/>
              <a:ext cx="1435100" cy="947506"/>
            </a:xfrm>
            <a:prstGeom prst="roundRect">
              <a:avLst/>
            </a:prstGeom>
            <a:solidFill>
              <a:schemeClr val="accent3">
                <a:lumMod val="40000"/>
                <a:lumOff val="60000"/>
              </a:schemeClr>
            </a:solidFill>
            <a:ln w="19050">
              <a:solidFill>
                <a:srgbClr val="92D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Reporting and follow-up</a:t>
              </a:r>
              <a:endParaRPr lang="en-GB" sz="1600" dirty="0">
                <a:solidFill>
                  <a:srgbClr val="478BCA"/>
                </a:solidFill>
              </a:endParaRPr>
            </a:p>
          </p:txBody>
        </p:sp>
        <p:sp>
          <p:nvSpPr>
            <p:cNvPr id="80" name="Arc 79">
              <a:extLst>
                <a:ext uri="{FF2B5EF4-FFF2-40B4-BE49-F238E27FC236}">
                  <a16:creationId xmlns:a16="http://schemas.microsoft.com/office/drawing/2014/main" id="{8AB541D6-BB34-F7B5-116A-AACDB5CA05E6}"/>
                </a:ext>
              </a:extLst>
            </p:cNvPr>
            <p:cNvSpPr/>
            <p:nvPr/>
          </p:nvSpPr>
          <p:spPr>
            <a:xfrm>
              <a:off x="3814952" y="4437806"/>
              <a:ext cx="1667151" cy="1222368"/>
            </a:xfrm>
            <a:prstGeom prst="arc">
              <a:avLst>
                <a:gd name="adj1" fmla="val 13817742"/>
                <a:gd name="adj2" fmla="val 18953708"/>
              </a:avLst>
            </a:prstGeom>
            <a:ln w="38100">
              <a:solidFill>
                <a:schemeClr val="accent3">
                  <a:lumMod val="75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1" name="Arc 80">
              <a:extLst>
                <a:ext uri="{FF2B5EF4-FFF2-40B4-BE49-F238E27FC236}">
                  <a16:creationId xmlns:a16="http://schemas.microsoft.com/office/drawing/2014/main" id="{15C9AB61-4724-A239-9623-768E59F02774}"/>
                </a:ext>
              </a:extLst>
            </p:cNvPr>
            <p:cNvSpPr/>
            <p:nvPr/>
          </p:nvSpPr>
          <p:spPr>
            <a:xfrm>
              <a:off x="6709895" y="4437806"/>
              <a:ext cx="1667151" cy="1222368"/>
            </a:xfrm>
            <a:prstGeom prst="arc">
              <a:avLst>
                <a:gd name="adj1" fmla="val 13817742"/>
                <a:gd name="adj2" fmla="val 18953708"/>
              </a:avLst>
            </a:prstGeom>
            <a:ln w="38100">
              <a:solidFill>
                <a:schemeClr val="accent3">
                  <a:lumMod val="75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2" name="Rectangle: Rounded Corners 81">
              <a:extLst>
                <a:ext uri="{FF2B5EF4-FFF2-40B4-BE49-F238E27FC236}">
                  <a16:creationId xmlns:a16="http://schemas.microsoft.com/office/drawing/2014/main" id="{5A74E343-7FE8-B7E5-B58F-09D9D4EF4D54}"/>
                </a:ext>
              </a:extLst>
            </p:cNvPr>
            <p:cNvSpPr/>
            <p:nvPr/>
          </p:nvSpPr>
          <p:spPr>
            <a:xfrm>
              <a:off x="1255713" y="3476756"/>
              <a:ext cx="9680575" cy="1620000"/>
            </a:xfrm>
            <a:prstGeom prst="roundRect">
              <a:avLst>
                <a:gd name="adj" fmla="val 29274"/>
              </a:avLst>
            </a:prstGeom>
            <a:noFill/>
            <a:ln w="28575">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endParaRPr lang="en-GB" sz="2400">
                <a:solidFill>
                  <a:srgbClr val="478BCA"/>
                </a:solidFill>
              </a:endParaRPr>
            </a:p>
          </p:txBody>
        </p:sp>
        <p:sp>
          <p:nvSpPr>
            <p:cNvPr id="85" name="Title 1">
              <a:extLst>
                <a:ext uri="{FF2B5EF4-FFF2-40B4-BE49-F238E27FC236}">
                  <a16:creationId xmlns:a16="http://schemas.microsoft.com/office/drawing/2014/main" id="{AC210507-3E65-955B-D6E5-A11F3023E453}"/>
                </a:ext>
              </a:extLst>
            </p:cNvPr>
            <p:cNvSpPr txBox="1">
              <a:spLocks/>
            </p:cNvSpPr>
            <p:nvPr/>
          </p:nvSpPr>
          <p:spPr>
            <a:xfrm>
              <a:off x="2895600" y="3193426"/>
              <a:ext cx="6400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a:lstStyle>
            <a:p>
              <a:r>
                <a:rPr lang="en-US" sz="2400" dirty="0"/>
                <a:t>Part 2: Practical aspects, a journey</a:t>
              </a:r>
              <a:endParaRPr lang="en-GB" sz="2400" dirty="0"/>
            </a:p>
          </p:txBody>
        </p:sp>
      </p:grpSp>
      <p:grpSp>
        <p:nvGrpSpPr>
          <p:cNvPr id="27" name="Group 26">
            <a:extLst>
              <a:ext uri="{FF2B5EF4-FFF2-40B4-BE49-F238E27FC236}">
                <a16:creationId xmlns:a16="http://schemas.microsoft.com/office/drawing/2014/main" id="{8A3A3572-383A-1847-BDE5-06B70E55A9A3}"/>
              </a:ext>
            </a:extLst>
          </p:cNvPr>
          <p:cNvGrpSpPr/>
          <p:nvPr/>
        </p:nvGrpSpPr>
        <p:grpSpPr>
          <a:xfrm>
            <a:off x="1255713" y="4688822"/>
            <a:ext cx="9680575" cy="1913428"/>
            <a:chOff x="1255713" y="4771372"/>
            <a:chExt cx="9680575" cy="1913428"/>
          </a:xfrm>
        </p:grpSpPr>
        <p:sp>
          <p:nvSpPr>
            <p:cNvPr id="67" name="Rectangle: Rounded Corners 66">
              <a:extLst>
                <a:ext uri="{FF2B5EF4-FFF2-40B4-BE49-F238E27FC236}">
                  <a16:creationId xmlns:a16="http://schemas.microsoft.com/office/drawing/2014/main" id="{500436A4-7D78-5EB0-4D54-25E7A36350B8}"/>
                </a:ext>
              </a:extLst>
            </p:cNvPr>
            <p:cNvSpPr/>
            <p:nvPr/>
          </p:nvSpPr>
          <p:spPr>
            <a:xfrm>
              <a:off x="3503018" y="5659043"/>
              <a:ext cx="1435100" cy="947506"/>
            </a:xfrm>
            <a:prstGeom prst="roundRect">
              <a:avLst/>
            </a:prstGeom>
            <a:solidFill>
              <a:schemeClr val="accent6">
                <a:lumMod val="40000"/>
                <a:lumOff val="60000"/>
              </a:schemeClr>
            </a:solidFill>
            <a:ln w="19050">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Editing team support</a:t>
              </a:r>
              <a:endParaRPr lang="en-GB" sz="1600" dirty="0">
                <a:solidFill>
                  <a:srgbClr val="478BCA"/>
                </a:solidFill>
              </a:endParaRPr>
            </a:p>
          </p:txBody>
        </p:sp>
        <p:sp>
          <p:nvSpPr>
            <p:cNvPr id="76" name="Rectangle: Rounded Corners 75">
              <a:extLst>
                <a:ext uri="{FF2B5EF4-FFF2-40B4-BE49-F238E27FC236}">
                  <a16:creationId xmlns:a16="http://schemas.microsoft.com/office/drawing/2014/main" id="{B216DFF5-055B-E98D-9CA0-07A8E1A3BC7B}"/>
                </a:ext>
              </a:extLst>
            </p:cNvPr>
            <p:cNvSpPr/>
            <p:nvPr/>
          </p:nvSpPr>
          <p:spPr>
            <a:xfrm>
              <a:off x="1701007" y="5659043"/>
              <a:ext cx="1435100" cy="947506"/>
            </a:xfrm>
            <a:prstGeom prst="roundRect">
              <a:avLst/>
            </a:prstGeom>
            <a:solidFill>
              <a:schemeClr val="accent6">
                <a:lumMod val="40000"/>
                <a:lumOff val="60000"/>
              </a:schemeClr>
            </a:solidFill>
            <a:ln w="19050">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TSB tools and services</a:t>
              </a:r>
              <a:endParaRPr lang="en-GB" sz="1600" dirty="0">
                <a:solidFill>
                  <a:srgbClr val="478BCA"/>
                </a:solidFill>
              </a:endParaRPr>
            </a:p>
          </p:txBody>
        </p:sp>
        <p:sp>
          <p:nvSpPr>
            <p:cNvPr id="77" name="Rectangle: Rounded Corners 76">
              <a:extLst>
                <a:ext uri="{FF2B5EF4-FFF2-40B4-BE49-F238E27FC236}">
                  <a16:creationId xmlns:a16="http://schemas.microsoft.com/office/drawing/2014/main" id="{EC75CECD-E846-63BA-AD96-22663D7E8359}"/>
                </a:ext>
              </a:extLst>
            </p:cNvPr>
            <p:cNvSpPr/>
            <p:nvPr/>
          </p:nvSpPr>
          <p:spPr>
            <a:xfrm>
              <a:off x="5305029" y="5659043"/>
              <a:ext cx="1435100" cy="947506"/>
            </a:xfrm>
            <a:prstGeom prst="roundRect">
              <a:avLst/>
            </a:prstGeom>
            <a:solidFill>
              <a:schemeClr val="accent6">
                <a:lumMod val="40000"/>
                <a:lumOff val="60000"/>
              </a:schemeClr>
            </a:solidFill>
            <a:ln w="19050">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Search and databases</a:t>
              </a:r>
              <a:endParaRPr lang="en-GB" sz="1600" dirty="0">
                <a:solidFill>
                  <a:srgbClr val="478BCA"/>
                </a:solidFill>
              </a:endParaRPr>
            </a:p>
          </p:txBody>
        </p:sp>
        <p:sp>
          <p:nvSpPr>
            <p:cNvPr id="78" name="Rectangle: Rounded Corners 77">
              <a:extLst>
                <a:ext uri="{FF2B5EF4-FFF2-40B4-BE49-F238E27FC236}">
                  <a16:creationId xmlns:a16="http://schemas.microsoft.com/office/drawing/2014/main" id="{4CEF50AD-E6CB-D551-F7B9-4AF74EF08E03}"/>
                </a:ext>
              </a:extLst>
            </p:cNvPr>
            <p:cNvSpPr/>
            <p:nvPr/>
          </p:nvSpPr>
          <p:spPr>
            <a:xfrm>
              <a:off x="7107040" y="5659043"/>
              <a:ext cx="1435100" cy="947506"/>
            </a:xfrm>
            <a:prstGeom prst="roundRect">
              <a:avLst/>
            </a:prstGeom>
            <a:solidFill>
              <a:schemeClr val="accent6">
                <a:lumMod val="40000"/>
                <a:lumOff val="60000"/>
              </a:schemeClr>
            </a:solidFill>
            <a:ln w="19050">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Document access and analysis</a:t>
              </a:r>
              <a:endParaRPr lang="en-GB" sz="1600" dirty="0">
                <a:solidFill>
                  <a:srgbClr val="478BCA"/>
                </a:solidFill>
              </a:endParaRPr>
            </a:p>
          </p:txBody>
        </p:sp>
        <p:sp>
          <p:nvSpPr>
            <p:cNvPr id="79" name="Rectangle: Rounded Corners 78">
              <a:extLst>
                <a:ext uri="{FF2B5EF4-FFF2-40B4-BE49-F238E27FC236}">
                  <a16:creationId xmlns:a16="http://schemas.microsoft.com/office/drawing/2014/main" id="{BFF00A6E-1C48-45EE-D994-30AB61ED5711}"/>
                </a:ext>
              </a:extLst>
            </p:cNvPr>
            <p:cNvSpPr/>
            <p:nvPr/>
          </p:nvSpPr>
          <p:spPr>
            <a:xfrm>
              <a:off x="8909050" y="5659043"/>
              <a:ext cx="1581943" cy="947506"/>
            </a:xfrm>
            <a:prstGeom prst="roundRect">
              <a:avLst/>
            </a:prstGeom>
            <a:solidFill>
              <a:schemeClr val="accent6">
                <a:lumMod val="40000"/>
                <a:lumOff val="60000"/>
              </a:schemeClr>
            </a:solidFill>
            <a:ln w="19050">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rgbClr val="478BCA"/>
                  </a:solidFill>
                </a:rPr>
                <a:t>Document preparation and submission</a:t>
              </a:r>
              <a:endParaRPr lang="en-GB" sz="1600" dirty="0">
                <a:solidFill>
                  <a:srgbClr val="478BCA"/>
                </a:solidFill>
              </a:endParaRPr>
            </a:p>
          </p:txBody>
        </p:sp>
        <p:sp>
          <p:nvSpPr>
            <p:cNvPr id="66" name="Rectangle: Rounded Corners 65">
              <a:extLst>
                <a:ext uri="{FF2B5EF4-FFF2-40B4-BE49-F238E27FC236}">
                  <a16:creationId xmlns:a16="http://schemas.microsoft.com/office/drawing/2014/main" id="{88C45815-E8D5-A90B-9AA3-E4AF03B7727E}"/>
                </a:ext>
              </a:extLst>
            </p:cNvPr>
            <p:cNvSpPr/>
            <p:nvPr/>
          </p:nvSpPr>
          <p:spPr>
            <a:xfrm>
              <a:off x="1255713" y="5064800"/>
              <a:ext cx="9680575" cy="1620000"/>
            </a:xfrm>
            <a:prstGeom prst="roundRect">
              <a:avLst>
                <a:gd name="adj" fmla="val 29274"/>
              </a:avLst>
            </a:prstGeom>
            <a:noFill/>
            <a:ln w="28575">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endParaRPr lang="en-GB" sz="2400">
                <a:solidFill>
                  <a:srgbClr val="478BCA"/>
                </a:solidFill>
              </a:endParaRPr>
            </a:p>
          </p:txBody>
        </p:sp>
        <p:sp>
          <p:nvSpPr>
            <p:cNvPr id="87" name="Title 1">
              <a:extLst>
                <a:ext uri="{FF2B5EF4-FFF2-40B4-BE49-F238E27FC236}">
                  <a16:creationId xmlns:a16="http://schemas.microsoft.com/office/drawing/2014/main" id="{E8C8E89B-8197-736A-EC20-AE498F4FC426}"/>
                </a:ext>
              </a:extLst>
            </p:cNvPr>
            <p:cNvSpPr txBox="1">
              <a:spLocks/>
            </p:cNvSpPr>
            <p:nvPr/>
          </p:nvSpPr>
          <p:spPr>
            <a:xfrm>
              <a:off x="2822179" y="4771372"/>
              <a:ext cx="6400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a:lstStyle>
            <a:p>
              <a:r>
                <a:rPr lang="en-US" sz="2400" dirty="0"/>
                <a:t>Part 3: Hints and tips</a:t>
              </a:r>
              <a:endParaRPr lang="en-GB" sz="2400" dirty="0"/>
            </a:p>
          </p:txBody>
        </p:sp>
      </p:grpSp>
    </p:spTree>
    <p:extLst>
      <p:ext uri="{BB962C8B-B14F-4D97-AF65-F5344CB8AC3E}">
        <p14:creationId xmlns:p14="http://schemas.microsoft.com/office/powerpoint/2010/main" val="136085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Breaking deadlock</a:t>
            </a:r>
          </a:p>
        </p:txBody>
      </p:sp>
      <p:sp>
        <p:nvSpPr>
          <p:cNvPr id="3" name="Content Placeholder 2"/>
          <p:cNvSpPr>
            <a:spLocks noGrp="1"/>
          </p:cNvSpPr>
          <p:nvPr>
            <p:ph idx="1"/>
          </p:nvPr>
        </p:nvSpPr>
        <p:spPr>
          <a:xfrm>
            <a:off x="1810922" y="2040722"/>
            <a:ext cx="8570156" cy="3831167"/>
          </a:xfrm>
        </p:spPr>
        <p:txBody>
          <a:bodyPr>
            <a:noAutofit/>
          </a:bodyPr>
          <a:lstStyle/>
          <a:p>
            <a:pPr marL="514350" indent="-514350">
              <a:buFont typeface="+mj-lt"/>
              <a:buAutoNum type="arabicPeriod"/>
            </a:pPr>
            <a:r>
              <a:rPr lang="en-GB" sz="2400" dirty="0"/>
              <a:t>Coffee break (useful when agreement seems close)</a:t>
            </a:r>
          </a:p>
          <a:p>
            <a:pPr marL="514350" indent="-514350">
              <a:buFont typeface="+mj-lt"/>
              <a:buAutoNum type="arabicPeriod"/>
            </a:pPr>
            <a:r>
              <a:rPr lang="en-GB" sz="2400" dirty="0"/>
              <a:t>Sleep on it: allows time for reflection and/or offline discussions</a:t>
            </a:r>
          </a:p>
          <a:p>
            <a:pPr marL="514350" indent="-514350">
              <a:buFont typeface="+mj-lt"/>
              <a:buAutoNum type="arabicPeriod"/>
            </a:pPr>
            <a:r>
              <a:rPr lang="en-GB" sz="2400" dirty="0"/>
              <a:t>Chairman’s proposal: compromise, something new…</a:t>
            </a:r>
          </a:p>
          <a:p>
            <a:pPr marL="514350" indent="-514350">
              <a:buFont typeface="+mj-lt"/>
              <a:buAutoNum type="arabicPeriod"/>
            </a:pPr>
            <a:r>
              <a:rPr lang="en-GB" sz="2400" dirty="0"/>
              <a:t>Create an Ad-hoc session tasked to find a solution</a:t>
            </a:r>
          </a:p>
          <a:p>
            <a:pPr marL="514350" indent="-514350">
              <a:buFont typeface="+mj-lt"/>
              <a:buAutoNum type="arabicPeriod"/>
            </a:pPr>
            <a:r>
              <a:rPr lang="en-GB" sz="2400" dirty="0"/>
              <a:t>Consensus by exhaustion</a:t>
            </a:r>
          </a:p>
          <a:p>
            <a:pPr marL="514350" indent="-514350">
              <a:buFont typeface="+mj-lt"/>
              <a:buAutoNum type="arabicPeriod"/>
            </a:pPr>
            <a:r>
              <a:rPr lang="en-GB" sz="2400" dirty="0"/>
              <a:t>Consider removing controversial text</a:t>
            </a:r>
          </a:p>
          <a:p>
            <a:pPr marL="514350" indent="-514350">
              <a:buFont typeface="+mj-lt"/>
              <a:buAutoNum type="arabicPeriod"/>
            </a:pPr>
            <a:r>
              <a:rPr lang="en-GB" sz="2400" dirty="0"/>
              <a:t>Voting is always an option, it is not favoured by membership</a:t>
            </a:r>
            <a:br>
              <a:rPr lang="en-GB" sz="2400" dirty="0"/>
            </a:br>
            <a:r>
              <a:rPr lang="en-GB" sz="2400" dirty="0"/>
              <a:t>but the threat of it can focus attention</a:t>
            </a:r>
          </a:p>
          <a:p>
            <a:pPr marL="514350" indent="-514350">
              <a:buFont typeface="+mj-lt"/>
              <a:buAutoNum type="arabicPeriod"/>
            </a:pPr>
            <a:r>
              <a:rPr lang="en-GB" sz="2400" dirty="0"/>
              <a:t>Record dissent in the meeting report/Recommendation</a:t>
            </a:r>
          </a:p>
        </p:txBody>
      </p:sp>
    </p:spTree>
    <p:extLst>
      <p:ext uri="{BB962C8B-B14F-4D97-AF65-F5344CB8AC3E}">
        <p14:creationId xmlns:p14="http://schemas.microsoft.com/office/powerpoint/2010/main" val="226745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Your role as leader</a:t>
            </a:r>
          </a:p>
        </p:txBody>
      </p:sp>
      <p:sp>
        <p:nvSpPr>
          <p:cNvPr id="3" name="Content Placeholder 2"/>
          <p:cNvSpPr>
            <a:spLocks noGrp="1"/>
          </p:cNvSpPr>
          <p:nvPr>
            <p:ph idx="1"/>
          </p:nvPr>
        </p:nvSpPr>
        <p:spPr>
          <a:xfrm>
            <a:off x="2295374" y="2018302"/>
            <a:ext cx="7601252" cy="3831167"/>
          </a:xfrm>
        </p:spPr>
        <p:txBody>
          <a:bodyPr>
            <a:noAutofit/>
          </a:bodyPr>
          <a:lstStyle/>
          <a:p>
            <a:pPr marL="457200" indent="-457200">
              <a:buFont typeface="+mj-lt"/>
              <a:buAutoNum type="arabicPeriod"/>
            </a:pPr>
            <a:r>
              <a:rPr lang="en-GB" sz="2400" dirty="0"/>
              <a:t>Keep the end in mind</a:t>
            </a:r>
          </a:p>
          <a:p>
            <a:pPr marL="457200" indent="-457200">
              <a:buFont typeface="+mj-lt"/>
              <a:buAutoNum type="arabicPeriod"/>
            </a:pPr>
            <a:r>
              <a:rPr lang="en-GB" sz="2400" dirty="0"/>
              <a:t>Be fair and impartial, and </a:t>
            </a:r>
            <a:r>
              <a:rPr lang="en-GB" sz="2400" b="1" dirty="0"/>
              <a:t>be seen </a:t>
            </a:r>
            <a:r>
              <a:rPr lang="en-GB" sz="2400" dirty="0"/>
              <a:t>to be so</a:t>
            </a:r>
          </a:p>
          <a:p>
            <a:pPr marL="457200" indent="-457200">
              <a:buFont typeface="+mj-lt"/>
              <a:buAutoNum type="arabicPeriod"/>
            </a:pPr>
            <a:r>
              <a:rPr lang="en-GB" sz="2400" dirty="0"/>
              <a:t>Listen with care, be sensitive to language and culture</a:t>
            </a:r>
          </a:p>
          <a:p>
            <a:pPr marL="457200" indent="-457200">
              <a:buFont typeface="+mj-lt"/>
              <a:buAutoNum type="arabicPeriod"/>
            </a:pPr>
            <a:r>
              <a:rPr lang="en-GB" sz="2400" dirty="0"/>
              <a:t>Understand the issues in advance of discussions</a:t>
            </a:r>
          </a:p>
          <a:p>
            <a:pPr marL="457200" indent="-457200">
              <a:buFont typeface="+mj-lt"/>
              <a:buAutoNum type="arabicPeriod"/>
            </a:pPr>
            <a:r>
              <a:rPr lang="en-GB" sz="2400" dirty="0"/>
              <a:t>Engage actively, be sociable, available and responsive</a:t>
            </a:r>
          </a:p>
          <a:p>
            <a:pPr marL="457200" indent="-457200">
              <a:buFont typeface="+mj-lt"/>
              <a:buAutoNum type="arabicPeriod"/>
            </a:pPr>
            <a:r>
              <a:rPr lang="en-GB" sz="2400" dirty="0"/>
              <a:t>Give everyone the chance to talk</a:t>
            </a:r>
          </a:p>
          <a:p>
            <a:pPr marL="457200" indent="-457200">
              <a:buFont typeface="+mj-lt"/>
              <a:buAutoNum type="arabicPeriod"/>
            </a:pPr>
            <a:r>
              <a:rPr lang="en-GB" sz="2400" dirty="0"/>
              <a:t>Know when &amp; how to close debate</a:t>
            </a:r>
          </a:p>
          <a:p>
            <a:pPr marL="457200" indent="-457200">
              <a:buFont typeface="+mj-lt"/>
              <a:buAutoNum type="arabicPeriod"/>
            </a:pPr>
            <a:r>
              <a:rPr lang="en-GB" sz="2400" dirty="0"/>
              <a:t>Consult with your TSB Counsellor/Advisor</a:t>
            </a:r>
          </a:p>
          <a:p>
            <a:pPr marL="457200" indent="-457200">
              <a:buFont typeface="+mj-lt"/>
              <a:buAutoNum type="arabicPeriod"/>
            </a:pPr>
            <a:r>
              <a:rPr lang="en-GB" sz="2400" dirty="0"/>
              <a:t>Thank all contributors, including captioners/interpreters</a:t>
            </a:r>
          </a:p>
          <a:p>
            <a:pPr marL="457200" indent="-457200">
              <a:buFont typeface="+mj-lt"/>
              <a:buAutoNum type="arabicPeriod"/>
            </a:pPr>
            <a:endParaRPr lang="en-GB" sz="2400" dirty="0"/>
          </a:p>
          <a:p>
            <a:pPr marL="457200" indent="-457200">
              <a:buFont typeface="+mj-lt"/>
              <a:buAutoNum type="arabicPeriod"/>
            </a:pPr>
            <a:endParaRPr lang="en-GB" sz="2400" dirty="0"/>
          </a:p>
          <a:p>
            <a:pPr marL="457200" indent="-457200">
              <a:buFont typeface="+mj-lt"/>
              <a:buAutoNum type="arabicPeriod"/>
            </a:pPr>
            <a:endParaRPr lang="en-GB" sz="2400" dirty="0"/>
          </a:p>
        </p:txBody>
      </p:sp>
    </p:spTree>
    <p:extLst>
      <p:ext uri="{BB962C8B-B14F-4D97-AF65-F5344CB8AC3E}">
        <p14:creationId xmlns:p14="http://schemas.microsoft.com/office/powerpoint/2010/main" val="3287737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2516909" y="1863437"/>
            <a:ext cx="7158182" cy="3131127"/>
          </a:xfrm>
          <a:prstGeom prst="roundRect">
            <a:avLst/>
          </a:prstGeom>
          <a:solidFill>
            <a:schemeClr val="accent1">
              <a:lumMod val="40000"/>
              <a:lumOff val="60000"/>
            </a:schemeClr>
          </a:solidFill>
          <a:ln w="28575">
            <a:solidFill>
              <a:schemeClr val="accent1"/>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US" sz="6600" dirty="0"/>
              <a:t>General principles:</a:t>
            </a:r>
            <a:br>
              <a:rPr lang="en-US" sz="6600" dirty="0"/>
            </a:br>
            <a:r>
              <a:rPr lang="en-US" sz="6600" dirty="0"/>
              <a:t>Roles and</a:t>
            </a:r>
            <a:br>
              <a:rPr lang="en-US" sz="6600" dirty="0"/>
            </a:br>
            <a:r>
              <a:rPr lang="en-US" sz="6600" dirty="0"/>
              <a:t>responsibilities</a:t>
            </a:r>
          </a:p>
        </p:txBody>
      </p:sp>
    </p:spTree>
    <p:extLst>
      <p:ext uri="{BB962C8B-B14F-4D97-AF65-F5344CB8AC3E}">
        <p14:creationId xmlns:p14="http://schemas.microsoft.com/office/powerpoint/2010/main" val="40795256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Study group roles</a:t>
            </a:r>
          </a:p>
        </p:txBody>
      </p:sp>
      <p:sp>
        <p:nvSpPr>
          <p:cNvPr id="3" name="Content Placeholder 2">
            <a:extLst>
              <a:ext uri="{FF2B5EF4-FFF2-40B4-BE49-F238E27FC236}">
                <a16:creationId xmlns:a16="http://schemas.microsoft.com/office/drawing/2014/main" id="{4E864A73-23E2-FC88-07F1-74A3DEBE328F}"/>
              </a:ext>
            </a:extLst>
          </p:cNvPr>
          <p:cNvSpPr>
            <a:spLocks noGrp="1"/>
          </p:cNvSpPr>
          <p:nvPr>
            <p:ph idx="1"/>
          </p:nvPr>
        </p:nvSpPr>
        <p:spPr>
          <a:xfrm>
            <a:off x="2796505" y="1985272"/>
            <a:ext cx="6598990" cy="4641560"/>
          </a:xfrm>
        </p:spPr>
        <p:txBody>
          <a:bodyPr>
            <a:noAutofit/>
          </a:bodyPr>
          <a:lstStyle/>
          <a:p>
            <a:pPr marL="0" indent="0">
              <a:buNone/>
            </a:pPr>
            <a:r>
              <a:rPr lang="en-US" sz="2400" b="1" dirty="0"/>
              <a:t>Management team and membership</a:t>
            </a:r>
            <a:r>
              <a:rPr lang="en-US" sz="2400" dirty="0"/>
              <a:t>:</a:t>
            </a:r>
          </a:p>
          <a:p>
            <a:pPr>
              <a:buFont typeface="Arial" pitchFamily="34" charset="0"/>
              <a:buChar char="•"/>
            </a:pPr>
            <a:r>
              <a:rPr lang="en-US" sz="2400" dirty="0"/>
              <a:t>Study-group chairman (and vice-chairmen)</a:t>
            </a:r>
          </a:p>
          <a:p>
            <a:pPr>
              <a:buFont typeface="Arial" pitchFamily="34" charset="0"/>
              <a:buChar char="•"/>
            </a:pPr>
            <a:r>
              <a:rPr lang="en-US" sz="2400" dirty="0"/>
              <a:t>Working-party chairmen (and vice-chairmen)</a:t>
            </a:r>
          </a:p>
          <a:p>
            <a:pPr>
              <a:buFont typeface="Arial" pitchFamily="34" charset="0"/>
              <a:buChar char="•"/>
            </a:pPr>
            <a:r>
              <a:rPr lang="en-US" sz="2400" dirty="0"/>
              <a:t>Rapporteurs (and associate rapporteurs)</a:t>
            </a:r>
          </a:p>
          <a:p>
            <a:pPr>
              <a:buFont typeface="Arial" pitchFamily="34" charset="0"/>
              <a:buChar char="•"/>
            </a:pPr>
            <a:r>
              <a:rPr lang="en-US" sz="2400" dirty="0"/>
              <a:t>Liaison rapporteurs</a:t>
            </a:r>
          </a:p>
          <a:p>
            <a:pPr>
              <a:buFont typeface="Arial" pitchFamily="34" charset="0"/>
              <a:buChar char="•"/>
            </a:pPr>
            <a:r>
              <a:rPr lang="en-US" sz="2400" dirty="0"/>
              <a:t>Editors</a:t>
            </a:r>
          </a:p>
          <a:p>
            <a:pPr>
              <a:buFont typeface="Arial" pitchFamily="34" charset="0"/>
              <a:buChar char="•"/>
            </a:pPr>
            <a:r>
              <a:rPr lang="en-US" sz="2400" dirty="0"/>
              <a:t>Delegates / experts / participants</a:t>
            </a:r>
          </a:p>
          <a:p>
            <a:pPr marL="0" indent="0">
              <a:buNone/>
            </a:pPr>
            <a:r>
              <a:rPr lang="en-US" sz="2400" b="1" dirty="0"/>
              <a:t>Secretariat</a:t>
            </a:r>
            <a:r>
              <a:rPr lang="en-US" sz="2400" dirty="0"/>
              <a:t>:</a:t>
            </a:r>
          </a:p>
          <a:p>
            <a:pPr>
              <a:buFont typeface="Arial" pitchFamily="34" charset="0"/>
              <a:buChar char="•"/>
            </a:pPr>
            <a:r>
              <a:rPr lang="en-US" sz="2400" dirty="0"/>
              <a:t>Counsellor/Advisor</a:t>
            </a:r>
          </a:p>
          <a:p>
            <a:pPr>
              <a:buFont typeface="Arial" pitchFamily="34" charset="0"/>
              <a:buChar char="•"/>
            </a:pPr>
            <a:r>
              <a:rPr lang="en-US" sz="2400" dirty="0"/>
              <a:t>Assistant</a:t>
            </a:r>
          </a:p>
          <a:p>
            <a:pPr marL="0" indent="0">
              <a:buNone/>
            </a:pPr>
            <a:endParaRPr lang="en-GB" sz="2400" dirty="0"/>
          </a:p>
          <a:p>
            <a:pPr marL="0" indent="0">
              <a:buNone/>
            </a:pPr>
            <a:endParaRPr lang="en-GB" sz="2400" dirty="0"/>
          </a:p>
          <a:p>
            <a:pPr marL="0" indent="0">
              <a:buNone/>
            </a:pPr>
            <a:endParaRPr lang="en-GB" sz="2400" dirty="0"/>
          </a:p>
        </p:txBody>
      </p:sp>
      <p:grpSp>
        <p:nvGrpSpPr>
          <p:cNvPr id="4" name="Group 3">
            <a:extLst>
              <a:ext uri="{FF2B5EF4-FFF2-40B4-BE49-F238E27FC236}">
                <a16:creationId xmlns:a16="http://schemas.microsoft.com/office/drawing/2014/main" id="{460ACEE0-144A-A5A5-F72C-9605264956EB}"/>
              </a:ext>
            </a:extLst>
          </p:cNvPr>
          <p:cNvGrpSpPr/>
          <p:nvPr/>
        </p:nvGrpSpPr>
        <p:grpSpPr>
          <a:xfrm>
            <a:off x="286166" y="2495481"/>
            <a:ext cx="2463669" cy="3815417"/>
            <a:chOff x="1046345" y="2155420"/>
            <a:chExt cx="2463669" cy="3815417"/>
          </a:xfrm>
        </p:grpSpPr>
        <p:sp>
          <p:nvSpPr>
            <p:cNvPr id="5" name="TextBox 4">
              <a:extLst>
                <a:ext uri="{FF2B5EF4-FFF2-40B4-BE49-F238E27FC236}">
                  <a16:creationId xmlns:a16="http://schemas.microsoft.com/office/drawing/2014/main" id="{193F243F-9822-C804-B715-5A1B9B750B84}"/>
                </a:ext>
              </a:extLst>
            </p:cNvPr>
            <p:cNvSpPr txBox="1"/>
            <p:nvPr/>
          </p:nvSpPr>
          <p:spPr>
            <a:xfrm>
              <a:off x="1046345" y="3619522"/>
              <a:ext cx="1907434" cy="830997"/>
            </a:xfrm>
            <a:prstGeom prst="rect">
              <a:avLst/>
            </a:prstGeom>
            <a:noFill/>
          </p:spPr>
          <p:txBody>
            <a:bodyPr wrap="square">
              <a:spAutoFit/>
            </a:bodyPr>
            <a:lstStyle/>
            <a:p>
              <a:pPr algn="ctr"/>
              <a:r>
                <a:rPr lang="en-US" sz="2400" dirty="0">
                  <a:solidFill>
                    <a:schemeClr val="tx2">
                      <a:lumMod val="60000"/>
                      <a:lumOff val="40000"/>
                    </a:schemeClr>
                  </a:solidFill>
                </a:rPr>
                <a:t>Management</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grpSp>
          <p:nvGrpSpPr>
            <p:cNvPr id="6" name="Group 5">
              <a:extLst>
                <a:ext uri="{FF2B5EF4-FFF2-40B4-BE49-F238E27FC236}">
                  <a16:creationId xmlns:a16="http://schemas.microsoft.com/office/drawing/2014/main" id="{40CA2CCB-0166-8EE9-E916-5B1F261CD647}"/>
                </a:ext>
              </a:extLst>
            </p:cNvPr>
            <p:cNvGrpSpPr/>
            <p:nvPr/>
          </p:nvGrpSpPr>
          <p:grpSpPr>
            <a:xfrm>
              <a:off x="2953780" y="2155420"/>
              <a:ext cx="556234" cy="3815417"/>
              <a:chOff x="2953780" y="2155420"/>
              <a:chExt cx="556234" cy="3815417"/>
            </a:xfrm>
          </p:grpSpPr>
          <p:sp>
            <p:nvSpPr>
              <p:cNvPr id="7" name="Right Brace 6">
                <a:extLst>
                  <a:ext uri="{FF2B5EF4-FFF2-40B4-BE49-F238E27FC236}">
                    <a16:creationId xmlns:a16="http://schemas.microsoft.com/office/drawing/2014/main" id="{A02B192B-43F3-5BC1-B975-B090322B1BBD}"/>
                  </a:ext>
                </a:extLst>
              </p:cNvPr>
              <p:cNvSpPr/>
              <p:nvPr/>
            </p:nvSpPr>
            <p:spPr>
              <a:xfrm rot="10800000">
                <a:off x="3230387" y="2155420"/>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8" name="Right Brace 7">
                <a:extLst>
                  <a:ext uri="{FF2B5EF4-FFF2-40B4-BE49-F238E27FC236}">
                    <a16:creationId xmlns:a16="http://schemas.microsoft.com/office/drawing/2014/main" id="{E1664CDE-208A-0259-6E73-4B8A0F5AECE0}"/>
                  </a:ext>
                </a:extLst>
              </p:cNvPr>
              <p:cNvSpPr/>
              <p:nvPr/>
            </p:nvSpPr>
            <p:spPr>
              <a:xfrm rot="10800000">
                <a:off x="3215423" y="5200177"/>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9" name="Right Brace 8">
                <a:extLst>
                  <a:ext uri="{FF2B5EF4-FFF2-40B4-BE49-F238E27FC236}">
                    <a16:creationId xmlns:a16="http://schemas.microsoft.com/office/drawing/2014/main" id="{5E8FEA86-D3D4-9A3B-AFE1-BF7D51815014}"/>
                  </a:ext>
                </a:extLst>
              </p:cNvPr>
              <p:cNvSpPr/>
              <p:nvPr/>
            </p:nvSpPr>
            <p:spPr>
              <a:xfrm rot="10800000">
                <a:off x="2953780" y="2540794"/>
                <a:ext cx="279627" cy="3044428"/>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grpSp>
        <p:nvGrpSpPr>
          <p:cNvPr id="10" name="Group 9">
            <a:extLst>
              <a:ext uri="{FF2B5EF4-FFF2-40B4-BE49-F238E27FC236}">
                <a16:creationId xmlns:a16="http://schemas.microsoft.com/office/drawing/2014/main" id="{FC4C2247-C84F-19AC-35D8-4C3555E6E71C}"/>
              </a:ext>
            </a:extLst>
          </p:cNvPr>
          <p:cNvGrpSpPr/>
          <p:nvPr/>
        </p:nvGrpSpPr>
        <p:grpSpPr>
          <a:xfrm>
            <a:off x="8800541" y="2456181"/>
            <a:ext cx="2580017" cy="3809897"/>
            <a:chOff x="9564914" y="2160940"/>
            <a:chExt cx="2580017" cy="3809897"/>
          </a:xfrm>
        </p:grpSpPr>
        <p:sp>
          <p:nvSpPr>
            <p:cNvPr id="11" name="Right Brace 10">
              <a:extLst>
                <a:ext uri="{FF2B5EF4-FFF2-40B4-BE49-F238E27FC236}">
                  <a16:creationId xmlns:a16="http://schemas.microsoft.com/office/drawing/2014/main" id="{4DCDB88D-B096-8D89-C867-74A319358584}"/>
                </a:ext>
              </a:extLst>
            </p:cNvPr>
            <p:cNvSpPr/>
            <p:nvPr/>
          </p:nvSpPr>
          <p:spPr>
            <a:xfrm>
              <a:off x="9564915" y="2160940"/>
              <a:ext cx="279627" cy="126372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2" name="TextBox 11">
              <a:extLst>
                <a:ext uri="{FF2B5EF4-FFF2-40B4-BE49-F238E27FC236}">
                  <a16:creationId xmlns:a16="http://schemas.microsoft.com/office/drawing/2014/main" id="{8E1E2E4B-0724-A577-FBA0-3DB01BEB6F0F}"/>
                </a:ext>
              </a:extLst>
            </p:cNvPr>
            <p:cNvSpPr txBox="1"/>
            <p:nvPr/>
          </p:nvSpPr>
          <p:spPr>
            <a:xfrm>
              <a:off x="9738901" y="3721480"/>
              <a:ext cx="2406030" cy="830997"/>
            </a:xfrm>
            <a:prstGeom prst="rect">
              <a:avLst/>
            </a:prstGeom>
            <a:noFill/>
          </p:spPr>
          <p:txBody>
            <a:bodyPr wrap="square">
              <a:spAutoFit/>
            </a:bodyPr>
            <a:lstStyle/>
            <a:p>
              <a:pPr algn="ctr"/>
              <a:r>
                <a:rPr lang="en-US" sz="2400" dirty="0">
                  <a:solidFill>
                    <a:schemeClr val="tx2">
                      <a:lumMod val="60000"/>
                      <a:lumOff val="40000"/>
                    </a:schemeClr>
                  </a:solidFill>
                </a:rPr>
                <a:t>Leadership</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sp>
          <p:nvSpPr>
            <p:cNvPr id="13" name="Right Brace 12">
              <a:extLst>
                <a:ext uri="{FF2B5EF4-FFF2-40B4-BE49-F238E27FC236}">
                  <a16:creationId xmlns:a16="http://schemas.microsoft.com/office/drawing/2014/main" id="{FA1FD285-1F55-A8B6-C290-F61A971C67BA}"/>
                </a:ext>
              </a:extLst>
            </p:cNvPr>
            <p:cNvSpPr/>
            <p:nvPr/>
          </p:nvSpPr>
          <p:spPr>
            <a:xfrm>
              <a:off x="9564914" y="5200177"/>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4" name="Right Brace 13">
              <a:extLst>
                <a:ext uri="{FF2B5EF4-FFF2-40B4-BE49-F238E27FC236}">
                  <a16:creationId xmlns:a16="http://schemas.microsoft.com/office/drawing/2014/main" id="{8BD1C82C-2C56-D1F6-29A6-9646FB633E66}"/>
                </a:ext>
              </a:extLst>
            </p:cNvPr>
            <p:cNvSpPr/>
            <p:nvPr/>
          </p:nvSpPr>
          <p:spPr>
            <a:xfrm>
              <a:off x="9857724" y="2792803"/>
              <a:ext cx="279627" cy="2795839"/>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spTree>
    <p:extLst>
      <p:ext uri="{BB962C8B-B14F-4D97-AF65-F5344CB8AC3E}">
        <p14:creationId xmlns:p14="http://schemas.microsoft.com/office/powerpoint/2010/main" val="1668703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Shared for responsibility in management</a:t>
            </a:r>
          </a:p>
        </p:txBody>
      </p:sp>
      <p:sp>
        <p:nvSpPr>
          <p:cNvPr id="3" name="Content Placeholder 2"/>
          <p:cNvSpPr>
            <a:spLocks noGrp="1"/>
          </p:cNvSpPr>
          <p:nvPr>
            <p:ph idx="1"/>
          </p:nvPr>
        </p:nvSpPr>
        <p:spPr>
          <a:xfrm>
            <a:off x="1772975" y="2251384"/>
            <a:ext cx="8646050" cy="3831167"/>
          </a:xfrm>
        </p:spPr>
        <p:txBody>
          <a:bodyPr>
            <a:noAutofit/>
          </a:bodyPr>
          <a:lstStyle/>
          <a:p>
            <a:pPr marL="0" indent="0">
              <a:buNone/>
            </a:pPr>
            <a:r>
              <a:rPr lang="en-GB" sz="2400" dirty="0"/>
              <a:t>Shared responsibility for </a:t>
            </a:r>
            <a:r>
              <a:rPr lang="en-GB" sz="2400" b="1" dirty="0"/>
              <a:t>process</a:t>
            </a:r>
            <a:r>
              <a:rPr lang="en-GB" sz="2400" dirty="0"/>
              <a:t>, </a:t>
            </a:r>
            <a:r>
              <a:rPr lang="en-GB" sz="2400" b="1" dirty="0"/>
              <a:t>quality</a:t>
            </a:r>
            <a:r>
              <a:rPr lang="en-GB" sz="2400" dirty="0"/>
              <a:t> and the “</a:t>
            </a:r>
            <a:r>
              <a:rPr lang="en-GB" sz="2400" b="1" dirty="0"/>
              <a:t>Big five</a:t>
            </a:r>
            <a:r>
              <a:rPr lang="en-GB" sz="2400" dirty="0"/>
              <a:t>” outputs:</a:t>
            </a:r>
          </a:p>
          <a:p>
            <a:r>
              <a:rPr lang="en-GB" sz="2400" dirty="0"/>
              <a:t>Meeting reports</a:t>
            </a:r>
          </a:p>
          <a:p>
            <a:r>
              <a:rPr lang="en-GB" sz="2400" dirty="0"/>
              <a:t>Lists of documents for major decisions</a:t>
            </a:r>
          </a:p>
          <a:p>
            <a:r>
              <a:rPr lang="en-GB" sz="2400" dirty="0"/>
              <a:t>Work Programme updates</a:t>
            </a:r>
            <a:br>
              <a:rPr lang="en-GB" sz="2400" dirty="0"/>
            </a:br>
            <a:r>
              <a:rPr lang="en-GB" sz="2400" dirty="0"/>
              <a:t>(including leadership roles and new work items)</a:t>
            </a:r>
          </a:p>
          <a:p>
            <a:r>
              <a:rPr lang="en-GB" sz="2400" dirty="0"/>
              <a:t>Outgoing Liaison Statements</a:t>
            </a:r>
          </a:p>
          <a:p>
            <a:r>
              <a:rPr lang="en-GB" sz="2400" dirty="0"/>
              <a:t>Plans for future SG, WP and interim meetings</a:t>
            </a:r>
          </a:p>
        </p:txBody>
      </p:sp>
    </p:spTree>
    <p:extLst>
      <p:ext uri="{BB962C8B-B14F-4D97-AF65-F5344CB8AC3E}">
        <p14:creationId xmlns:p14="http://schemas.microsoft.com/office/powerpoint/2010/main" val="279259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Study group Chairmen</a:t>
            </a:r>
          </a:p>
        </p:txBody>
      </p:sp>
      <p:sp>
        <p:nvSpPr>
          <p:cNvPr id="3" name="Content Placeholder 2"/>
          <p:cNvSpPr>
            <a:spLocks noGrp="1"/>
          </p:cNvSpPr>
          <p:nvPr>
            <p:ph idx="1"/>
          </p:nvPr>
        </p:nvSpPr>
        <p:spPr>
          <a:xfrm>
            <a:off x="2822863" y="2497913"/>
            <a:ext cx="8117279" cy="3831167"/>
          </a:xfrm>
        </p:spPr>
        <p:txBody>
          <a:bodyPr>
            <a:noAutofit/>
          </a:bodyPr>
          <a:lstStyle/>
          <a:p>
            <a:pPr marL="0" indent="0">
              <a:buNone/>
            </a:pPr>
            <a:r>
              <a:rPr lang="en-GB" sz="2400" dirty="0"/>
              <a:t>Roles and responsibilities:</a:t>
            </a:r>
          </a:p>
          <a:p>
            <a:pPr marL="457200" indent="-457200">
              <a:buFont typeface="+mj-lt"/>
              <a:buAutoNum type="arabicPeriod"/>
            </a:pPr>
            <a:r>
              <a:rPr lang="en-GB" sz="2400" dirty="0"/>
              <a:t>Provide </a:t>
            </a:r>
            <a:r>
              <a:rPr lang="en-GB" sz="2400" b="1" dirty="0"/>
              <a:t>strategic leadership</a:t>
            </a:r>
          </a:p>
          <a:p>
            <a:pPr marL="457200" indent="-457200">
              <a:buFont typeface="+mj-lt"/>
              <a:buAutoNum type="arabicPeriod"/>
            </a:pPr>
            <a:r>
              <a:rPr lang="en-GB" sz="2400" dirty="0"/>
              <a:t>Facilitate </a:t>
            </a:r>
            <a:r>
              <a:rPr lang="en-GB" sz="2400" b="1" dirty="0"/>
              <a:t>consensus-building</a:t>
            </a:r>
          </a:p>
          <a:p>
            <a:pPr marL="457200" indent="-457200">
              <a:buFont typeface="+mj-lt"/>
              <a:buAutoNum type="arabicPeriod"/>
            </a:pPr>
            <a:r>
              <a:rPr lang="en-GB" sz="2400" dirty="0"/>
              <a:t>Assert </a:t>
            </a:r>
            <a:r>
              <a:rPr lang="en-GB" sz="2400" b="1" dirty="0"/>
              <a:t>working methods </a:t>
            </a:r>
            <a:r>
              <a:rPr lang="en-GB" sz="2400" dirty="0"/>
              <a:t>(e.g., IPR enquiry)</a:t>
            </a:r>
          </a:p>
          <a:p>
            <a:pPr marL="457200" indent="-457200">
              <a:buFont typeface="+mj-lt"/>
              <a:buAutoNum type="arabicPeriod"/>
            </a:pPr>
            <a:r>
              <a:rPr lang="en-GB" sz="2400" dirty="0"/>
              <a:t>Ensure </a:t>
            </a:r>
            <a:r>
              <a:rPr lang="en-GB" sz="2400" b="1" dirty="0"/>
              <a:t>fairness</a:t>
            </a:r>
            <a:r>
              <a:rPr lang="en-GB" sz="2400" dirty="0"/>
              <a:t> and </a:t>
            </a:r>
            <a:r>
              <a:rPr lang="en-GB" sz="2400" b="1" dirty="0"/>
              <a:t>openness</a:t>
            </a:r>
            <a:r>
              <a:rPr lang="en-GB" sz="2400" dirty="0"/>
              <a:t> are maintained</a:t>
            </a:r>
          </a:p>
          <a:p>
            <a:pPr marL="457200" indent="-457200">
              <a:buFont typeface="+mj-lt"/>
              <a:buAutoNum type="arabicPeriod"/>
            </a:pPr>
            <a:r>
              <a:rPr lang="en-GB" sz="2400" dirty="0"/>
              <a:t>Make </a:t>
            </a:r>
            <a:r>
              <a:rPr lang="en-GB" sz="2400" b="1" dirty="0"/>
              <a:t>proposals</a:t>
            </a:r>
            <a:r>
              <a:rPr lang="en-GB" sz="2400" dirty="0"/>
              <a:t> to progress the work</a:t>
            </a:r>
          </a:p>
          <a:p>
            <a:pPr marL="457200" indent="-457200">
              <a:buFont typeface="+mj-lt"/>
              <a:buAutoNum type="arabicPeriod"/>
            </a:pPr>
            <a:r>
              <a:rPr lang="en-GB" sz="2400" dirty="0"/>
              <a:t>Represent the study group at </a:t>
            </a:r>
            <a:r>
              <a:rPr lang="en-GB" sz="2400" b="1" dirty="0"/>
              <a:t>TSAG</a:t>
            </a:r>
            <a:r>
              <a:rPr lang="en-GB" sz="2400" dirty="0"/>
              <a:t> and other meetings</a:t>
            </a:r>
          </a:p>
        </p:txBody>
      </p:sp>
    </p:spTree>
    <p:extLst>
      <p:ext uri="{BB962C8B-B14F-4D97-AF65-F5344CB8AC3E}">
        <p14:creationId xmlns:p14="http://schemas.microsoft.com/office/powerpoint/2010/main" val="2662609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Working party Chairmen</a:t>
            </a:r>
          </a:p>
        </p:txBody>
      </p:sp>
      <p:sp>
        <p:nvSpPr>
          <p:cNvPr id="3" name="Content Placeholder 2"/>
          <p:cNvSpPr>
            <a:spLocks noGrp="1"/>
          </p:cNvSpPr>
          <p:nvPr>
            <p:ph idx="1"/>
          </p:nvPr>
        </p:nvSpPr>
        <p:spPr>
          <a:xfrm>
            <a:off x="3161791" y="2211044"/>
            <a:ext cx="5868418" cy="3831167"/>
          </a:xfrm>
        </p:spPr>
        <p:txBody>
          <a:bodyPr>
            <a:noAutofit/>
          </a:bodyPr>
          <a:lstStyle/>
          <a:p>
            <a:pPr marL="0" indent="0">
              <a:buNone/>
            </a:pPr>
            <a:r>
              <a:rPr lang="en-GB" sz="2400" dirty="0"/>
              <a:t>Selection criteria:</a:t>
            </a:r>
          </a:p>
          <a:p>
            <a:pPr marL="457200" indent="-457200">
              <a:buFont typeface="+mj-lt"/>
              <a:buAutoNum type="arabicPeriod"/>
            </a:pPr>
            <a:r>
              <a:rPr lang="en-GB" sz="2400" dirty="0"/>
              <a:t>Knowledge, experience, managerial skills</a:t>
            </a:r>
          </a:p>
          <a:p>
            <a:pPr marL="457200" indent="-457200">
              <a:buFont typeface="+mj-lt"/>
              <a:buAutoNum type="arabicPeriod"/>
            </a:pPr>
            <a:r>
              <a:rPr lang="en-GB" sz="2400" dirty="0"/>
              <a:t>Continuity of participation</a:t>
            </a:r>
          </a:p>
          <a:p>
            <a:pPr marL="457200" indent="-457200">
              <a:buFont typeface="+mj-lt"/>
              <a:buAutoNum type="arabicPeriod"/>
            </a:pPr>
            <a:r>
              <a:rPr lang="en-GB" sz="2400" dirty="0"/>
              <a:t>Availability</a:t>
            </a:r>
          </a:p>
          <a:p>
            <a:pPr marL="0" indent="0">
              <a:buNone/>
            </a:pPr>
            <a:r>
              <a:rPr lang="en-GB" sz="2400" dirty="0"/>
              <a:t>Expectations:</a:t>
            </a:r>
          </a:p>
          <a:p>
            <a:pPr marL="457200" indent="-457200">
              <a:buFont typeface="+mj-lt"/>
              <a:buAutoNum type="arabicPeriod"/>
            </a:pPr>
            <a:r>
              <a:rPr lang="en-GB" sz="2400" dirty="0"/>
              <a:t>Report to SG plenaries</a:t>
            </a:r>
          </a:p>
          <a:p>
            <a:pPr marL="457200" indent="-457200">
              <a:buFont typeface="+mj-lt"/>
              <a:buAutoNum type="arabicPeriod"/>
            </a:pPr>
            <a:r>
              <a:rPr lang="en-GB" sz="2400" dirty="0"/>
              <a:t>Chair WP plenaries</a:t>
            </a:r>
          </a:p>
          <a:p>
            <a:pPr marL="457200" indent="-457200">
              <a:buFont typeface="+mj-lt"/>
              <a:buAutoNum type="arabicPeriod"/>
            </a:pPr>
            <a:r>
              <a:rPr lang="en-GB" sz="2400" dirty="0"/>
              <a:t>Manage work between meetings</a:t>
            </a:r>
          </a:p>
          <a:p>
            <a:pPr marL="0" indent="0">
              <a:buNone/>
            </a:pPr>
            <a:endParaRPr lang="en-GB" sz="2400" dirty="0"/>
          </a:p>
        </p:txBody>
      </p:sp>
    </p:spTree>
    <p:extLst>
      <p:ext uri="{BB962C8B-B14F-4D97-AF65-F5344CB8AC3E}">
        <p14:creationId xmlns:p14="http://schemas.microsoft.com/office/powerpoint/2010/main" val="3644583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Rapporteurs (1/2)</a:t>
            </a:r>
          </a:p>
        </p:txBody>
      </p:sp>
      <p:sp>
        <p:nvSpPr>
          <p:cNvPr id="3" name="Content Placeholder 2"/>
          <p:cNvSpPr>
            <a:spLocks noGrp="1"/>
          </p:cNvSpPr>
          <p:nvPr>
            <p:ph idx="1"/>
          </p:nvPr>
        </p:nvSpPr>
        <p:spPr>
          <a:xfrm>
            <a:off x="2494863" y="2255868"/>
            <a:ext cx="7202275" cy="3831167"/>
          </a:xfrm>
        </p:spPr>
        <p:txBody>
          <a:bodyPr>
            <a:noAutofit/>
          </a:bodyPr>
          <a:lstStyle/>
          <a:p>
            <a:pPr marL="457200" indent="-457200">
              <a:buFont typeface="+mj-lt"/>
              <a:buAutoNum type="arabicPeriod"/>
            </a:pPr>
            <a:r>
              <a:rPr lang="en-GB" sz="2400" dirty="0"/>
              <a:t>Possess knowledge, experience and managerial skills</a:t>
            </a:r>
          </a:p>
          <a:p>
            <a:pPr marL="457200" indent="-457200">
              <a:buFont typeface="+mj-lt"/>
              <a:buAutoNum type="arabicPeriod"/>
            </a:pPr>
            <a:r>
              <a:rPr lang="en-GB" sz="2400" dirty="0"/>
              <a:t>Attend all SG, WP and interim activities</a:t>
            </a:r>
          </a:p>
          <a:p>
            <a:pPr marL="457200" indent="-457200">
              <a:buFont typeface="+mj-lt"/>
              <a:buAutoNum type="arabicPeriod"/>
            </a:pPr>
            <a:r>
              <a:rPr lang="en-GB" sz="2400" dirty="0"/>
              <a:t>Assert rules and working methods</a:t>
            </a:r>
          </a:p>
          <a:p>
            <a:pPr marL="457200" indent="-457200">
              <a:buFont typeface="+mj-lt"/>
              <a:buAutoNum type="arabicPeriod"/>
            </a:pPr>
            <a:r>
              <a:rPr lang="en-GB" sz="2400" dirty="0"/>
              <a:t>Ensure compliance with drafting rules</a:t>
            </a:r>
          </a:p>
          <a:p>
            <a:pPr marL="457200" indent="-457200">
              <a:buFont typeface="+mj-lt"/>
              <a:buAutoNum type="arabicPeriod"/>
            </a:pPr>
            <a:r>
              <a:rPr lang="en-GB" sz="2400" dirty="0"/>
              <a:t>Coordinate with other groups</a:t>
            </a:r>
          </a:p>
          <a:p>
            <a:pPr marL="457200" indent="-457200">
              <a:buFont typeface="+mj-lt"/>
              <a:buAutoNum type="arabicPeriod"/>
            </a:pPr>
            <a:r>
              <a:rPr lang="en-GB" sz="2400" dirty="0"/>
              <a:t>May seek assistance:</a:t>
            </a:r>
          </a:p>
          <a:p>
            <a:pPr lvl="1"/>
            <a:r>
              <a:rPr lang="en-GB" sz="2400" dirty="0"/>
              <a:t>Associate Rapporteurs or Editors</a:t>
            </a:r>
          </a:p>
          <a:p>
            <a:pPr lvl="1"/>
            <a:r>
              <a:rPr lang="en-GB" sz="2400" dirty="0"/>
              <a:t>TSB Editing team and SG Secretariat</a:t>
            </a:r>
          </a:p>
        </p:txBody>
      </p:sp>
    </p:spTree>
    <p:extLst>
      <p:ext uri="{BB962C8B-B14F-4D97-AF65-F5344CB8AC3E}">
        <p14:creationId xmlns:p14="http://schemas.microsoft.com/office/powerpoint/2010/main" val="278234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Rapporteurs (2/2)</a:t>
            </a:r>
          </a:p>
        </p:txBody>
      </p:sp>
      <p:sp>
        <p:nvSpPr>
          <p:cNvPr id="3" name="Content Placeholder 2"/>
          <p:cNvSpPr>
            <a:spLocks noGrp="1"/>
          </p:cNvSpPr>
          <p:nvPr>
            <p:ph idx="1"/>
          </p:nvPr>
        </p:nvSpPr>
        <p:spPr>
          <a:xfrm>
            <a:off x="2213379" y="2255868"/>
            <a:ext cx="7765243" cy="3831167"/>
          </a:xfrm>
        </p:spPr>
        <p:txBody>
          <a:bodyPr>
            <a:noAutofit/>
          </a:bodyPr>
          <a:lstStyle/>
          <a:p>
            <a:pPr marL="457200" indent="-457200">
              <a:buFont typeface="+mj-lt"/>
              <a:buAutoNum type="arabicPeriod"/>
            </a:pPr>
            <a:r>
              <a:rPr lang="en-GB" sz="2400" dirty="0"/>
              <a:t>Rapporteur Group Meetings:</a:t>
            </a:r>
          </a:p>
          <a:p>
            <a:pPr marL="457200" indent="-457200">
              <a:buFont typeface="+mj-lt"/>
              <a:buAutoNum type="arabicPeriod"/>
            </a:pPr>
            <a:r>
              <a:rPr lang="en-GB" sz="2400" b="1" dirty="0"/>
              <a:t>Physical meetings</a:t>
            </a:r>
            <a:r>
              <a:rPr lang="en-GB" sz="2400" dirty="0"/>
              <a:t>: planned at least </a:t>
            </a:r>
            <a:r>
              <a:rPr lang="en-GB" sz="2400" b="1" dirty="0"/>
              <a:t>two months </a:t>
            </a:r>
            <a:r>
              <a:rPr lang="en-GB" sz="2400" dirty="0"/>
              <a:t>ahead</a:t>
            </a:r>
            <a:br>
              <a:rPr lang="en-GB" sz="2400" dirty="0"/>
            </a:br>
            <a:r>
              <a:rPr lang="en-GB" sz="2400" dirty="0"/>
              <a:t>(sufficient attendance and contributions)</a:t>
            </a:r>
          </a:p>
          <a:p>
            <a:pPr marL="457200" indent="-457200">
              <a:buFont typeface="+mj-lt"/>
              <a:buAutoNum type="arabicPeriod"/>
            </a:pPr>
            <a:r>
              <a:rPr lang="en-GB" sz="2400" b="1" dirty="0"/>
              <a:t>E-meetings</a:t>
            </a:r>
            <a:r>
              <a:rPr lang="en-GB" sz="2400" dirty="0"/>
              <a:t>: should be planned at least </a:t>
            </a:r>
            <a:r>
              <a:rPr lang="en-GB" sz="2400" b="1" dirty="0"/>
              <a:t>two weeks </a:t>
            </a:r>
            <a:r>
              <a:rPr lang="en-GB" sz="2400" dirty="0"/>
              <a:t>ahead</a:t>
            </a:r>
          </a:p>
          <a:p>
            <a:pPr marL="457200" indent="-457200">
              <a:buFont typeface="+mj-lt"/>
              <a:buAutoNum type="arabicPeriod"/>
            </a:pPr>
            <a:r>
              <a:rPr lang="en-GB" sz="2400" dirty="0"/>
              <a:t>Manage meeting documents</a:t>
            </a:r>
          </a:p>
          <a:p>
            <a:pPr marL="457200" indent="-457200">
              <a:buFont typeface="+mj-lt"/>
              <a:buAutoNum type="arabicPeriod"/>
            </a:pPr>
            <a:r>
              <a:rPr lang="en-GB" sz="2400" dirty="0"/>
              <a:t>Apply rules relating to invited expert attends</a:t>
            </a:r>
          </a:p>
          <a:p>
            <a:pPr marL="457200" indent="-457200">
              <a:buFont typeface="+mj-lt"/>
              <a:buAutoNum type="arabicPeriod"/>
            </a:pPr>
            <a:r>
              <a:rPr lang="en-GB" sz="2400" dirty="0"/>
              <a:t>Submit outputs as needed (reports, LSs, etc.)</a:t>
            </a:r>
          </a:p>
        </p:txBody>
      </p:sp>
    </p:spTree>
    <p:extLst>
      <p:ext uri="{BB962C8B-B14F-4D97-AF65-F5344CB8AC3E}">
        <p14:creationId xmlns:p14="http://schemas.microsoft.com/office/powerpoint/2010/main" val="2153724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Liaison representatives</a:t>
            </a:r>
          </a:p>
        </p:txBody>
      </p:sp>
      <p:sp>
        <p:nvSpPr>
          <p:cNvPr id="3" name="Content Placeholder 2"/>
          <p:cNvSpPr>
            <a:spLocks noGrp="1"/>
          </p:cNvSpPr>
          <p:nvPr>
            <p:ph idx="1"/>
          </p:nvPr>
        </p:nvSpPr>
        <p:spPr>
          <a:xfrm>
            <a:off x="2655343" y="2753409"/>
            <a:ext cx="6881315" cy="3831167"/>
          </a:xfrm>
        </p:spPr>
        <p:txBody>
          <a:bodyPr>
            <a:noAutofit/>
          </a:bodyPr>
          <a:lstStyle/>
          <a:p>
            <a:pPr marL="457200" indent="-457200">
              <a:buFont typeface="+mj-lt"/>
              <a:buAutoNum type="arabicPeriod"/>
            </a:pPr>
            <a:r>
              <a:rPr lang="en-GB" sz="2400" dirty="0"/>
              <a:t>Represent a Member State or Sector Member</a:t>
            </a:r>
          </a:p>
          <a:p>
            <a:pPr marL="457200" indent="-457200">
              <a:buFont typeface="+mj-lt"/>
              <a:buAutoNum type="arabicPeriod"/>
            </a:pPr>
            <a:r>
              <a:rPr lang="en-GB" sz="2400" dirty="0"/>
              <a:t>Assist the Rapporteur by ensuring effective liaison</a:t>
            </a:r>
          </a:p>
          <a:p>
            <a:pPr marL="457200" indent="-457200">
              <a:buFont typeface="+mj-lt"/>
              <a:buAutoNum type="arabicPeriod"/>
            </a:pPr>
            <a:r>
              <a:rPr lang="en-GB" sz="2400" dirty="0"/>
              <a:t>Attend meetings of other groups</a:t>
            </a:r>
          </a:p>
          <a:p>
            <a:pPr marL="457200" indent="-457200">
              <a:buFont typeface="+mj-lt"/>
              <a:buAutoNum type="arabicPeriod"/>
            </a:pPr>
            <a:r>
              <a:rPr lang="en-GB" sz="2400" dirty="0"/>
              <a:t>Participate in correspondence activities</a:t>
            </a:r>
          </a:p>
          <a:p>
            <a:pPr marL="457200" indent="-457200">
              <a:buFont typeface="+mj-lt"/>
              <a:buAutoNum type="arabicPeriod"/>
            </a:pPr>
            <a:r>
              <a:rPr lang="en-GB" sz="2400" dirty="0"/>
              <a:t>Submit activity reports to SG plenaries</a:t>
            </a:r>
          </a:p>
        </p:txBody>
      </p:sp>
    </p:spTree>
    <p:extLst>
      <p:ext uri="{BB962C8B-B14F-4D97-AF65-F5344CB8AC3E}">
        <p14:creationId xmlns:p14="http://schemas.microsoft.com/office/powerpoint/2010/main" val="1374231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2516909" y="1863437"/>
            <a:ext cx="7158182" cy="3131127"/>
          </a:xfrm>
          <a:prstGeom prst="roundRect">
            <a:avLst/>
          </a:prstGeom>
          <a:solidFill>
            <a:schemeClr val="accent1">
              <a:lumMod val="40000"/>
              <a:lumOff val="60000"/>
            </a:schemeClr>
          </a:solidFill>
          <a:ln w="28575">
            <a:solidFill>
              <a:schemeClr val="accent1"/>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US" sz="6600" dirty="0"/>
              <a:t>General principles:</a:t>
            </a:r>
            <a:br>
              <a:rPr lang="en-US" sz="6600" dirty="0"/>
            </a:br>
            <a:r>
              <a:rPr lang="en-US" sz="6600" dirty="0"/>
              <a:t>Work item</a:t>
            </a:r>
            <a:br>
              <a:rPr lang="en-US" sz="6600" dirty="0"/>
            </a:br>
            <a:r>
              <a:rPr lang="en-US" sz="6600" dirty="0"/>
              <a:t>development</a:t>
            </a:r>
          </a:p>
        </p:txBody>
      </p:sp>
    </p:spTree>
    <p:extLst>
      <p:ext uri="{BB962C8B-B14F-4D97-AF65-F5344CB8AC3E}">
        <p14:creationId xmlns:p14="http://schemas.microsoft.com/office/powerpoint/2010/main" val="6400066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Editors</a:t>
            </a:r>
          </a:p>
        </p:txBody>
      </p:sp>
      <p:sp>
        <p:nvSpPr>
          <p:cNvPr id="3" name="Content Placeholder 2"/>
          <p:cNvSpPr>
            <a:spLocks noGrp="1"/>
          </p:cNvSpPr>
          <p:nvPr>
            <p:ph idx="1"/>
          </p:nvPr>
        </p:nvSpPr>
        <p:spPr>
          <a:xfrm>
            <a:off x="1668331" y="1977962"/>
            <a:ext cx="8855339" cy="3831167"/>
          </a:xfrm>
        </p:spPr>
        <p:txBody>
          <a:bodyPr>
            <a:noAutofit/>
          </a:bodyPr>
          <a:lstStyle/>
          <a:p>
            <a:pPr marL="457200" indent="-457200">
              <a:buFont typeface="+mj-lt"/>
              <a:buAutoNum type="arabicPeriod"/>
            </a:pPr>
            <a:r>
              <a:rPr lang="en-GB" sz="2400" dirty="0"/>
              <a:t>Editors assist the Rapporteur in preparing draft texts</a:t>
            </a:r>
          </a:p>
          <a:p>
            <a:pPr marL="457200" indent="-457200">
              <a:buFont typeface="+mj-lt"/>
              <a:buAutoNum type="arabicPeriod"/>
            </a:pPr>
            <a:r>
              <a:rPr lang="en-GB" sz="2400" dirty="0"/>
              <a:t>Editors are </a:t>
            </a:r>
            <a:r>
              <a:rPr lang="en-GB" sz="2400" b="1" dirty="0"/>
              <a:t>not author</a:t>
            </a:r>
            <a:r>
              <a:rPr lang="en-GB" sz="2400" dirty="0"/>
              <a:t>, instead they incorporate changes based on documented agreements</a:t>
            </a:r>
          </a:p>
          <a:p>
            <a:pPr marL="457200" indent="-457200">
              <a:buFont typeface="+mj-lt"/>
              <a:buAutoNum type="arabicPeriod"/>
            </a:pPr>
            <a:r>
              <a:rPr lang="en-GB" sz="2400" dirty="0"/>
              <a:t>May be entrusted to carry out “editorial” formatting and typographic changes </a:t>
            </a:r>
          </a:p>
          <a:p>
            <a:pPr marL="457200" indent="-457200">
              <a:buFont typeface="+mj-lt"/>
              <a:buAutoNum type="arabicPeriod"/>
            </a:pPr>
            <a:r>
              <a:rPr lang="en-GB" sz="2400" dirty="0"/>
              <a:t>May contribute technical content on the same basis as all other contributors. Should announce in what capacity they are acting</a:t>
            </a:r>
          </a:p>
          <a:p>
            <a:pPr marL="457200" indent="-457200">
              <a:buFont typeface="+mj-lt"/>
              <a:buAutoNum type="arabicPeriod"/>
            </a:pPr>
            <a:r>
              <a:rPr lang="en-GB" sz="2400" dirty="0"/>
              <a:t>May seek assistance of TSB Editing team or SG Secretariat</a:t>
            </a:r>
          </a:p>
        </p:txBody>
      </p:sp>
    </p:spTree>
    <p:extLst>
      <p:ext uri="{BB962C8B-B14F-4D97-AF65-F5344CB8AC3E}">
        <p14:creationId xmlns:p14="http://schemas.microsoft.com/office/powerpoint/2010/main" val="1413878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TSB Secretariat</a:t>
            </a:r>
          </a:p>
        </p:txBody>
      </p:sp>
      <p:sp>
        <p:nvSpPr>
          <p:cNvPr id="3" name="Content Placeholder 2"/>
          <p:cNvSpPr>
            <a:spLocks noGrp="1"/>
          </p:cNvSpPr>
          <p:nvPr>
            <p:ph idx="1"/>
          </p:nvPr>
        </p:nvSpPr>
        <p:spPr>
          <a:xfrm>
            <a:off x="2686274" y="1977963"/>
            <a:ext cx="6819452" cy="3831167"/>
          </a:xfrm>
        </p:spPr>
        <p:txBody>
          <a:bodyPr>
            <a:noAutofit/>
          </a:bodyPr>
          <a:lstStyle/>
          <a:p>
            <a:pPr marL="457200" indent="-457200">
              <a:buFont typeface="+mj-lt"/>
              <a:buAutoNum type="arabicPeriod"/>
            </a:pPr>
            <a:r>
              <a:rPr lang="en-GB" sz="2400" dirty="0"/>
              <a:t>TSB Director and deputy Director</a:t>
            </a:r>
          </a:p>
          <a:p>
            <a:pPr marL="457200" indent="-457200">
              <a:buFont typeface="+mj-lt"/>
              <a:buAutoNum type="arabicPeriod"/>
            </a:pPr>
            <a:r>
              <a:rPr lang="en-GB" sz="2400" dirty="0"/>
              <a:t>Chief of Study Groups Department</a:t>
            </a:r>
          </a:p>
          <a:p>
            <a:pPr marL="857250" lvl="1" indent="-457200"/>
            <a:r>
              <a:rPr lang="en-GB" sz="2400" b="1" dirty="0"/>
              <a:t>Counsellors/Advisors</a:t>
            </a:r>
          </a:p>
          <a:p>
            <a:pPr marL="857250" lvl="1" indent="-457200"/>
            <a:r>
              <a:rPr lang="en-GB" sz="2400" b="1" dirty="0"/>
              <a:t>Assistants</a:t>
            </a:r>
          </a:p>
          <a:p>
            <a:pPr marL="457200" indent="-457200">
              <a:buFont typeface="+mj-lt"/>
              <a:buAutoNum type="arabicPeriod"/>
            </a:pPr>
            <a:r>
              <a:rPr lang="en-GB" sz="2400" dirty="0"/>
              <a:t>Chief of Operations and Publications Department</a:t>
            </a:r>
          </a:p>
          <a:p>
            <a:pPr marL="857250" lvl="1" indent="-457200">
              <a:buFont typeface="+mj-lt"/>
              <a:buAutoNum type="arabicPeriod"/>
            </a:pPr>
            <a:r>
              <a:rPr lang="en-GB" sz="2400" dirty="0"/>
              <a:t>Logistics</a:t>
            </a:r>
          </a:p>
          <a:p>
            <a:pPr marL="857250" lvl="1" indent="-457200">
              <a:buFont typeface="+mj-lt"/>
              <a:buAutoNum type="arabicPeriod"/>
            </a:pPr>
            <a:r>
              <a:rPr lang="en-GB" sz="2400" dirty="0"/>
              <a:t>Registration</a:t>
            </a:r>
          </a:p>
          <a:p>
            <a:pPr marL="857250" lvl="1" indent="-457200">
              <a:buFont typeface="+mj-lt"/>
              <a:buAutoNum type="arabicPeriod"/>
            </a:pPr>
            <a:r>
              <a:rPr lang="en-GB" sz="2400" dirty="0"/>
              <a:t>EWM / IT Dev / E-meetings</a:t>
            </a:r>
          </a:p>
          <a:p>
            <a:pPr marL="857250" lvl="1" indent="-457200">
              <a:buFont typeface="+mj-lt"/>
              <a:buAutoNum type="arabicPeriod"/>
            </a:pPr>
            <a:r>
              <a:rPr lang="en-GB" sz="2400" dirty="0"/>
              <a:t>Editing team</a:t>
            </a:r>
          </a:p>
        </p:txBody>
      </p:sp>
      <p:grpSp>
        <p:nvGrpSpPr>
          <p:cNvPr id="7" name="Group 6">
            <a:extLst>
              <a:ext uri="{FF2B5EF4-FFF2-40B4-BE49-F238E27FC236}">
                <a16:creationId xmlns:a16="http://schemas.microsoft.com/office/drawing/2014/main" id="{5785C516-66A4-105D-3A05-8C677B021388}"/>
              </a:ext>
            </a:extLst>
          </p:cNvPr>
          <p:cNvGrpSpPr/>
          <p:nvPr/>
        </p:nvGrpSpPr>
        <p:grpSpPr>
          <a:xfrm>
            <a:off x="6481885" y="2915529"/>
            <a:ext cx="5309384" cy="830997"/>
            <a:chOff x="6481885" y="2915529"/>
            <a:chExt cx="5309384" cy="830997"/>
          </a:xfrm>
        </p:grpSpPr>
        <p:sp>
          <p:nvSpPr>
            <p:cNvPr id="4" name="Right Brace 3">
              <a:extLst>
                <a:ext uri="{FF2B5EF4-FFF2-40B4-BE49-F238E27FC236}">
                  <a16:creationId xmlns:a16="http://schemas.microsoft.com/office/drawing/2014/main" id="{B7131CAF-E5AA-0CBE-3CFD-6D278381C441}"/>
                </a:ext>
              </a:extLst>
            </p:cNvPr>
            <p:cNvSpPr/>
            <p:nvPr/>
          </p:nvSpPr>
          <p:spPr>
            <a:xfrm>
              <a:off x="6481885" y="2939143"/>
              <a:ext cx="279627" cy="783771"/>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5" name="TextBox 4">
              <a:extLst>
                <a:ext uri="{FF2B5EF4-FFF2-40B4-BE49-F238E27FC236}">
                  <a16:creationId xmlns:a16="http://schemas.microsoft.com/office/drawing/2014/main" id="{D0029F1D-9C5A-A1AF-2C38-0A316BD9DA1E}"/>
                </a:ext>
              </a:extLst>
            </p:cNvPr>
            <p:cNvSpPr txBox="1"/>
            <p:nvPr/>
          </p:nvSpPr>
          <p:spPr>
            <a:xfrm>
              <a:off x="6923314" y="2915529"/>
              <a:ext cx="4867955" cy="830997"/>
            </a:xfrm>
            <a:prstGeom prst="rect">
              <a:avLst/>
            </a:prstGeom>
            <a:noFill/>
          </p:spPr>
          <p:txBody>
            <a:bodyPr wrap="square" rtlCol="0">
              <a:spAutoFit/>
            </a:bodyPr>
            <a:lstStyle/>
            <a:p>
              <a:r>
                <a:rPr lang="en-GB" sz="2400" i="1" dirty="0">
                  <a:solidFill>
                    <a:schemeClr val="tx2">
                      <a:lumMod val="60000"/>
                      <a:lumOff val="40000"/>
                    </a:schemeClr>
                  </a:solidFill>
                </a:rPr>
                <a:t>Your entry point for all requests; they know who to ask for faster service</a:t>
              </a:r>
            </a:p>
          </p:txBody>
        </p:sp>
      </p:grpSp>
    </p:spTree>
    <p:extLst>
      <p:ext uri="{BB962C8B-B14F-4D97-AF65-F5344CB8AC3E}">
        <p14:creationId xmlns:p14="http://schemas.microsoft.com/office/powerpoint/2010/main" val="2048206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Secretariat services</a:t>
            </a:r>
          </a:p>
        </p:txBody>
      </p:sp>
      <p:sp>
        <p:nvSpPr>
          <p:cNvPr id="36" name="Freeform: Shape 35">
            <a:extLst>
              <a:ext uri="{FF2B5EF4-FFF2-40B4-BE49-F238E27FC236}">
                <a16:creationId xmlns:a16="http://schemas.microsoft.com/office/drawing/2014/main" id="{6D6F7BC9-E0A8-88E5-85CF-595AD6F4ED07}"/>
              </a:ext>
            </a:extLst>
          </p:cNvPr>
          <p:cNvSpPr/>
          <p:nvPr/>
        </p:nvSpPr>
        <p:spPr>
          <a:xfrm>
            <a:off x="3499072" y="5220692"/>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Administrative support</a:t>
            </a:r>
            <a:endParaRPr lang="en-CA" sz="2000" kern="1200" dirty="0">
              <a:solidFill>
                <a:schemeClr val="tx2">
                  <a:lumMod val="60000"/>
                  <a:lumOff val="40000"/>
                </a:schemeClr>
              </a:solidFill>
            </a:endParaRPr>
          </a:p>
        </p:txBody>
      </p:sp>
      <p:sp>
        <p:nvSpPr>
          <p:cNvPr id="37" name="Freeform: Shape 36">
            <a:extLst>
              <a:ext uri="{FF2B5EF4-FFF2-40B4-BE49-F238E27FC236}">
                <a16:creationId xmlns:a16="http://schemas.microsoft.com/office/drawing/2014/main" id="{E7B8EE38-01CE-152B-9D25-0C3A556FB6B1}"/>
              </a:ext>
            </a:extLst>
          </p:cNvPr>
          <p:cNvSpPr/>
          <p:nvPr/>
        </p:nvSpPr>
        <p:spPr>
          <a:xfrm>
            <a:off x="6273226" y="5220692"/>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1">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Ensure quality of output standards</a:t>
            </a:r>
            <a:endParaRPr lang="en-CA" sz="2000" kern="1200" dirty="0">
              <a:solidFill>
                <a:schemeClr val="tx2">
                  <a:lumMod val="60000"/>
                  <a:lumOff val="40000"/>
                </a:schemeClr>
              </a:solidFill>
            </a:endParaRPr>
          </a:p>
        </p:txBody>
      </p:sp>
      <p:sp>
        <p:nvSpPr>
          <p:cNvPr id="38" name="Freeform: Shape 37">
            <a:extLst>
              <a:ext uri="{FF2B5EF4-FFF2-40B4-BE49-F238E27FC236}">
                <a16:creationId xmlns:a16="http://schemas.microsoft.com/office/drawing/2014/main" id="{F8681514-89AC-3DB0-EDAC-4B5E06CA181D}"/>
              </a:ext>
            </a:extLst>
          </p:cNvPr>
          <p:cNvSpPr/>
          <p:nvPr/>
        </p:nvSpPr>
        <p:spPr>
          <a:xfrm>
            <a:off x="1940888" y="4104985"/>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6">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Document processing and distribution</a:t>
            </a:r>
            <a:endParaRPr lang="en-CA" sz="2000" kern="1200" dirty="0">
              <a:solidFill>
                <a:schemeClr val="tx2">
                  <a:lumMod val="60000"/>
                  <a:lumOff val="40000"/>
                </a:schemeClr>
              </a:solidFill>
            </a:endParaRPr>
          </a:p>
        </p:txBody>
      </p:sp>
      <p:sp>
        <p:nvSpPr>
          <p:cNvPr id="39" name="Freeform: Shape 38">
            <a:extLst>
              <a:ext uri="{FF2B5EF4-FFF2-40B4-BE49-F238E27FC236}">
                <a16:creationId xmlns:a16="http://schemas.microsoft.com/office/drawing/2014/main" id="{762ACBD3-6923-1884-DB15-03B2088302A1}"/>
              </a:ext>
            </a:extLst>
          </p:cNvPr>
          <p:cNvSpPr/>
          <p:nvPr/>
        </p:nvSpPr>
        <p:spPr>
          <a:xfrm>
            <a:off x="7831410" y="4104985"/>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2">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Coordinate routine study group activities</a:t>
            </a:r>
            <a:endParaRPr lang="en-CA" sz="2000" kern="1200" dirty="0">
              <a:solidFill>
                <a:schemeClr val="tx2">
                  <a:lumMod val="60000"/>
                  <a:lumOff val="40000"/>
                </a:schemeClr>
              </a:solidFill>
            </a:endParaRPr>
          </a:p>
        </p:txBody>
      </p:sp>
      <p:sp>
        <p:nvSpPr>
          <p:cNvPr id="40" name="Freeform: Shape 39">
            <a:extLst>
              <a:ext uri="{FF2B5EF4-FFF2-40B4-BE49-F238E27FC236}">
                <a16:creationId xmlns:a16="http://schemas.microsoft.com/office/drawing/2014/main" id="{1DCFDA4B-8E1D-80DF-739F-5A59C4123305}"/>
              </a:ext>
            </a:extLst>
          </p:cNvPr>
          <p:cNvSpPr/>
          <p:nvPr/>
        </p:nvSpPr>
        <p:spPr>
          <a:xfrm>
            <a:off x="4886149" y="1873572"/>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5">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Procedural advice</a:t>
            </a:r>
            <a:endParaRPr lang="en-CA" sz="2000" kern="1200" dirty="0">
              <a:solidFill>
                <a:schemeClr val="tx2">
                  <a:lumMod val="60000"/>
                  <a:lumOff val="40000"/>
                </a:schemeClr>
              </a:solidFill>
            </a:endParaRPr>
          </a:p>
        </p:txBody>
      </p:sp>
      <p:sp>
        <p:nvSpPr>
          <p:cNvPr id="41" name="Freeform: Shape 40">
            <a:extLst>
              <a:ext uri="{FF2B5EF4-FFF2-40B4-BE49-F238E27FC236}">
                <a16:creationId xmlns:a16="http://schemas.microsoft.com/office/drawing/2014/main" id="{BAC0633A-2FAC-005B-80AC-EBFD354D5C81}"/>
              </a:ext>
            </a:extLst>
          </p:cNvPr>
          <p:cNvSpPr/>
          <p:nvPr/>
        </p:nvSpPr>
        <p:spPr>
          <a:xfrm>
            <a:off x="2262921" y="2741628"/>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4">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Meeting logistics</a:t>
            </a:r>
            <a:endParaRPr lang="en-CA" sz="2000" kern="1200" dirty="0">
              <a:solidFill>
                <a:schemeClr val="tx2">
                  <a:lumMod val="60000"/>
                  <a:lumOff val="40000"/>
                </a:schemeClr>
              </a:solidFill>
            </a:endParaRPr>
          </a:p>
        </p:txBody>
      </p:sp>
      <p:sp>
        <p:nvSpPr>
          <p:cNvPr id="42" name="Freeform: Shape 41">
            <a:extLst>
              <a:ext uri="{FF2B5EF4-FFF2-40B4-BE49-F238E27FC236}">
                <a16:creationId xmlns:a16="http://schemas.microsoft.com/office/drawing/2014/main" id="{6144148D-910F-AE1C-9557-4A35E23D78FD}"/>
              </a:ext>
            </a:extLst>
          </p:cNvPr>
          <p:cNvSpPr/>
          <p:nvPr/>
        </p:nvSpPr>
        <p:spPr>
          <a:xfrm>
            <a:off x="7509377" y="274162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40000"/>
              <a:lumOff val="6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pPr>
            <a:r>
              <a:rPr lang="en-GB" sz="2000" dirty="0">
                <a:solidFill>
                  <a:schemeClr val="tx2">
                    <a:lumMod val="60000"/>
                    <a:lumOff val="40000"/>
                  </a:schemeClr>
                </a:solidFill>
              </a:rPr>
              <a:t>Subject matter (topic) technical expertise and advice </a:t>
            </a:r>
            <a:endParaRPr lang="en-CA" sz="2000" kern="1200" dirty="0">
              <a:solidFill>
                <a:schemeClr val="tx2">
                  <a:lumMod val="60000"/>
                  <a:lumOff val="40000"/>
                </a:schemeClr>
              </a:solidFill>
            </a:endParaRPr>
          </a:p>
        </p:txBody>
      </p:sp>
      <p:sp>
        <p:nvSpPr>
          <p:cNvPr id="43" name="Oval 42">
            <a:extLst>
              <a:ext uri="{FF2B5EF4-FFF2-40B4-BE49-F238E27FC236}">
                <a16:creationId xmlns:a16="http://schemas.microsoft.com/office/drawing/2014/main" id="{B0FE84AF-6263-4795-F9B6-30335510BF3B}"/>
              </a:ext>
            </a:extLst>
          </p:cNvPr>
          <p:cNvSpPr/>
          <p:nvPr/>
        </p:nvSpPr>
        <p:spPr>
          <a:xfrm>
            <a:off x="4721456" y="3208386"/>
            <a:ext cx="2695575" cy="1654241"/>
          </a:xfrm>
          <a:prstGeom prst="ellipse">
            <a:avLst/>
          </a:prstGeom>
          <a:solidFill>
            <a:schemeClr val="tx2">
              <a:lumMod val="20000"/>
              <a:lumOff val="80000"/>
            </a:schemeClr>
          </a:solidFill>
          <a:ln>
            <a:solidFill>
              <a:srgbClr val="0070C0"/>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buNone/>
            </a:pPr>
            <a:r>
              <a:rPr lang="en-US" sz="2000" kern="1200" dirty="0">
                <a:solidFill>
                  <a:schemeClr val="tx2">
                    <a:lumMod val="60000"/>
                    <a:lumOff val="40000"/>
                  </a:schemeClr>
                </a:solidFill>
              </a:rPr>
              <a:t>Key role: facilitate standards development</a:t>
            </a:r>
            <a:endParaRPr lang="en-CA" sz="2000" kern="1200" dirty="0">
              <a:solidFill>
                <a:schemeClr val="tx2">
                  <a:lumMod val="60000"/>
                  <a:lumOff val="40000"/>
                </a:schemeClr>
              </a:solidFill>
            </a:endParaRPr>
          </a:p>
        </p:txBody>
      </p:sp>
    </p:spTree>
    <p:extLst>
      <p:ext uri="{BB962C8B-B14F-4D97-AF65-F5344CB8AC3E}">
        <p14:creationId xmlns:p14="http://schemas.microsoft.com/office/powerpoint/2010/main" val="3057355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1595718" y="1863437"/>
            <a:ext cx="9000564" cy="3131127"/>
          </a:xfrm>
          <a:prstGeom prst="roundRect">
            <a:avLst/>
          </a:prstGeom>
          <a:solidFill>
            <a:schemeClr val="accent3">
              <a:lumMod val="60000"/>
              <a:lumOff val="40000"/>
            </a:schemeClr>
          </a:solidFill>
          <a:ln w="28575">
            <a:solidFill>
              <a:srgbClr val="478BCA"/>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US" sz="6600" dirty="0"/>
              <a:t>Practical guidelines:</a:t>
            </a:r>
            <a:br>
              <a:rPr lang="en-US" sz="6600" dirty="0"/>
            </a:br>
            <a:r>
              <a:rPr lang="en-US" sz="6600" dirty="0"/>
              <a:t>Pre-meeting preparation</a:t>
            </a:r>
          </a:p>
        </p:txBody>
      </p:sp>
    </p:spTree>
    <p:extLst>
      <p:ext uri="{BB962C8B-B14F-4D97-AF65-F5344CB8AC3E}">
        <p14:creationId xmlns:p14="http://schemas.microsoft.com/office/powerpoint/2010/main" val="35642898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Typical study group meeting time plan</a:t>
            </a:r>
            <a:endParaRPr lang="en-GB" dirty="0"/>
          </a:p>
        </p:txBody>
      </p:sp>
      <p:sp>
        <p:nvSpPr>
          <p:cNvPr id="15" name="object 16">
            <a:extLst>
              <a:ext uri="{FF2B5EF4-FFF2-40B4-BE49-F238E27FC236}">
                <a16:creationId xmlns:a16="http://schemas.microsoft.com/office/drawing/2014/main" id="{7F3F686D-A5BA-7F30-ED57-2B80A997B35B}"/>
              </a:ext>
            </a:extLst>
          </p:cNvPr>
          <p:cNvSpPr/>
          <p:nvPr/>
        </p:nvSpPr>
        <p:spPr>
          <a:xfrm>
            <a:off x="5792946" y="4007684"/>
            <a:ext cx="1012190" cy="775970"/>
          </a:xfrm>
          <a:custGeom>
            <a:avLst/>
            <a:gdLst/>
            <a:ahLst/>
            <a:cxnLst/>
            <a:rect l="l" t="t" r="r" b="b"/>
            <a:pathLst>
              <a:path w="1012189" h="775970">
                <a:moveTo>
                  <a:pt x="0" y="775715"/>
                </a:moveTo>
                <a:lnTo>
                  <a:pt x="426720" y="775715"/>
                </a:lnTo>
                <a:lnTo>
                  <a:pt x="426720" y="0"/>
                </a:lnTo>
                <a:lnTo>
                  <a:pt x="0" y="0"/>
                </a:lnTo>
                <a:lnTo>
                  <a:pt x="0" y="775715"/>
                </a:lnTo>
                <a:close/>
              </a:path>
              <a:path w="1012189" h="775970">
                <a:moveTo>
                  <a:pt x="585216" y="775715"/>
                </a:moveTo>
                <a:lnTo>
                  <a:pt x="1011936" y="775715"/>
                </a:lnTo>
                <a:lnTo>
                  <a:pt x="1011936" y="0"/>
                </a:lnTo>
                <a:lnTo>
                  <a:pt x="585216" y="0"/>
                </a:lnTo>
                <a:lnTo>
                  <a:pt x="585216" y="775715"/>
                </a:lnTo>
                <a:close/>
              </a:path>
            </a:pathLst>
          </a:custGeom>
          <a:ln w="9525">
            <a:noFill/>
          </a:ln>
        </p:spPr>
        <p:txBody>
          <a:bodyPr wrap="square" lIns="0" tIns="0" rIns="0" bIns="0" rtlCol="0"/>
          <a:lstStyle/>
          <a:p>
            <a:endParaRPr dirty="0">
              <a:solidFill>
                <a:schemeClr val="tx2">
                  <a:lumMod val="60000"/>
                  <a:lumOff val="40000"/>
                </a:schemeClr>
              </a:solidFill>
              <a:latin typeface="Arial" panose="020B0604020202020204" pitchFamily="34" charset="0"/>
            </a:endParaRPr>
          </a:p>
        </p:txBody>
      </p:sp>
      <p:sp>
        <p:nvSpPr>
          <p:cNvPr id="16" name="object 4">
            <a:extLst>
              <a:ext uri="{FF2B5EF4-FFF2-40B4-BE49-F238E27FC236}">
                <a16:creationId xmlns:a16="http://schemas.microsoft.com/office/drawing/2014/main" id="{49F64B0D-B54C-B17E-AD97-CA96951C3B86}"/>
              </a:ext>
            </a:extLst>
          </p:cNvPr>
          <p:cNvSpPr txBox="1"/>
          <p:nvPr/>
        </p:nvSpPr>
        <p:spPr>
          <a:xfrm>
            <a:off x="543806" y="1611124"/>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grpSp>
        <p:nvGrpSpPr>
          <p:cNvPr id="17" name="Group 16">
            <a:extLst>
              <a:ext uri="{FF2B5EF4-FFF2-40B4-BE49-F238E27FC236}">
                <a16:creationId xmlns:a16="http://schemas.microsoft.com/office/drawing/2014/main" id="{579E405C-D0B5-5CB3-D4D2-BBC363CF546C}"/>
              </a:ext>
            </a:extLst>
          </p:cNvPr>
          <p:cNvGrpSpPr/>
          <p:nvPr/>
        </p:nvGrpSpPr>
        <p:grpSpPr>
          <a:xfrm>
            <a:off x="2125902" y="1950126"/>
            <a:ext cx="2317876" cy="1403704"/>
            <a:chOff x="2125902" y="2647538"/>
            <a:chExt cx="2317876" cy="1403704"/>
          </a:xfrm>
        </p:grpSpPr>
        <p:sp>
          <p:nvSpPr>
            <p:cNvPr id="18" name="object 4">
              <a:extLst>
                <a:ext uri="{FF2B5EF4-FFF2-40B4-BE49-F238E27FC236}">
                  <a16:creationId xmlns:a16="http://schemas.microsoft.com/office/drawing/2014/main" id="{896232CE-2122-6D22-1670-BBD4E45DDE39}"/>
                </a:ext>
              </a:extLst>
            </p:cNvPr>
            <p:cNvSpPr txBox="1"/>
            <p:nvPr/>
          </p:nvSpPr>
          <p:spPr>
            <a:xfrm>
              <a:off x="2125902"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19" name="Arc 18">
              <a:extLst>
                <a:ext uri="{FF2B5EF4-FFF2-40B4-BE49-F238E27FC236}">
                  <a16:creationId xmlns:a16="http://schemas.microsoft.com/office/drawing/2014/main" id="{E848602C-F8FE-F8A6-29D8-B2F60330E5E6}"/>
                </a:ext>
              </a:extLst>
            </p:cNvPr>
            <p:cNvSpPr/>
            <p:nvPr/>
          </p:nvSpPr>
          <p:spPr>
            <a:xfrm>
              <a:off x="2185540"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0" name="Group 19">
            <a:extLst>
              <a:ext uri="{FF2B5EF4-FFF2-40B4-BE49-F238E27FC236}">
                <a16:creationId xmlns:a16="http://schemas.microsoft.com/office/drawing/2014/main" id="{90A17BD4-9C84-0E1B-4D33-AA4F9DBBDB1C}"/>
              </a:ext>
            </a:extLst>
          </p:cNvPr>
          <p:cNvGrpSpPr/>
          <p:nvPr/>
        </p:nvGrpSpPr>
        <p:grpSpPr>
          <a:xfrm>
            <a:off x="3759546" y="3008256"/>
            <a:ext cx="3838683" cy="1403704"/>
            <a:chOff x="3759546" y="3705668"/>
            <a:chExt cx="3838683" cy="1403704"/>
          </a:xfrm>
        </p:grpSpPr>
        <p:sp>
          <p:nvSpPr>
            <p:cNvPr id="21" name="object 4">
              <a:extLst>
                <a:ext uri="{FF2B5EF4-FFF2-40B4-BE49-F238E27FC236}">
                  <a16:creationId xmlns:a16="http://schemas.microsoft.com/office/drawing/2014/main" id="{A908E071-C447-19E8-8AF1-C367008EFD05}"/>
                </a:ext>
              </a:extLst>
            </p:cNvPr>
            <p:cNvSpPr txBox="1"/>
            <p:nvPr/>
          </p:nvSpPr>
          <p:spPr>
            <a:xfrm>
              <a:off x="4593771" y="4418643"/>
              <a:ext cx="3004458"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Question sessions, joint</a:t>
              </a:r>
              <a:br>
                <a:rPr lang="en-US" sz="2000" dirty="0">
                  <a:solidFill>
                    <a:schemeClr val="tx2">
                      <a:lumMod val="60000"/>
                      <a:lumOff val="40000"/>
                    </a:schemeClr>
                  </a:solidFill>
                  <a:latin typeface="Arial" panose="020B0604020202020204" pitchFamily="34" charset="0"/>
                  <a:cs typeface="Arial" panose="020B0604020202020204" pitchFamily="34" charset="0"/>
                </a:rPr>
              </a:br>
              <a:r>
                <a:rPr lang="en-US" sz="2000" dirty="0">
                  <a:solidFill>
                    <a:schemeClr val="tx2">
                      <a:lumMod val="60000"/>
                      <a:lumOff val="40000"/>
                    </a:schemeClr>
                  </a:solidFill>
                  <a:latin typeface="Arial" panose="020B0604020202020204" pitchFamily="34" charset="0"/>
                  <a:cs typeface="Arial" panose="020B0604020202020204" pitchFamily="34" charset="0"/>
                </a:rPr>
                <a:t>sessions, ad-hoc, etc.</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2" name="Arc 21">
              <a:extLst>
                <a:ext uri="{FF2B5EF4-FFF2-40B4-BE49-F238E27FC236}">
                  <a16:creationId xmlns:a16="http://schemas.microsoft.com/office/drawing/2014/main" id="{CFE3FBC6-E0ED-535D-FE2B-7686C9E98D4A}"/>
                </a:ext>
              </a:extLst>
            </p:cNvPr>
            <p:cNvSpPr/>
            <p:nvPr/>
          </p:nvSpPr>
          <p:spPr>
            <a:xfrm>
              <a:off x="3759546"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3" name="Group 22">
            <a:extLst>
              <a:ext uri="{FF2B5EF4-FFF2-40B4-BE49-F238E27FC236}">
                <a16:creationId xmlns:a16="http://schemas.microsoft.com/office/drawing/2014/main" id="{C2FDD4E8-F991-C7BD-E54A-DE0BE02A51D4}"/>
              </a:ext>
            </a:extLst>
          </p:cNvPr>
          <p:cNvGrpSpPr/>
          <p:nvPr/>
        </p:nvGrpSpPr>
        <p:grpSpPr>
          <a:xfrm>
            <a:off x="7046371" y="2663801"/>
            <a:ext cx="3019728" cy="1748159"/>
            <a:chOff x="7046371" y="3361213"/>
            <a:chExt cx="3019728" cy="1748159"/>
          </a:xfrm>
        </p:grpSpPr>
        <p:sp>
          <p:nvSpPr>
            <p:cNvPr id="24" name="object 4">
              <a:extLst>
                <a:ext uri="{FF2B5EF4-FFF2-40B4-BE49-F238E27FC236}">
                  <a16:creationId xmlns:a16="http://schemas.microsoft.com/office/drawing/2014/main" id="{7D1A1141-0D68-16E9-EBF7-7562592A8EBD}"/>
                </a:ext>
              </a:extLst>
            </p:cNvPr>
            <p:cNvSpPr txBox="1"/>
            <p:nvPr/>
          </p:nvSpPr>
          <p:spPr>
            <a:xfrm>
              <a:off x="7748223"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5" name="Arc 24">
              <a:extLst>
                <a:ext uri="{FF2B5EF4-FFF2-40B4-BE49-F238E27FC236}">
                  <a16:creationId xmlns:a16="http://schemas.microsoft.com/office/drawing/2014/main" id="{A2173142-5761-5AF6-A6F8-D9F3910D7AB9}"/>
                </a:ext>
              </a:extLst>
            </p:cNvPr>
            <p:cNvSpPr/>
            <p:nvPr/>
          </p:nvSpPr>
          <p:spPr>
            <a:xfrm rot="16200000">
              <a:off x="7046371"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6" name="Group 25">
            <a:extLst>
              <a:ext uri="{FF2B5EF4-FFF2-40B4-BE49-F238E27FC236}">
                <a16:creationId xmlns:a16="http://schemas.microsoft.com/office/drawing/2014/main" id="{49BB8E8F-6158-0FE3-C523-3C61519494CB}"/>
              </a:ext>
            </a:extLst>
          </p:cNvPr>
          <p:cNvGrpSpPr/>
          <p:nvPr/>
        </p:nvGrpSpPr>
        <p:grpSpPr>
          <a:xfrm>
            <a:off x="8628467" y="1611124"/>
            <a:ext cx="3019728" cy="1742706"/>
            <a:chOff x="8628467" y="2308536"/>
            <a:chExt cx="3019728" cy="1742706"/>
          </a:xfrm>
        </p:grpSpPr>
        <p:sp>
          <p:nvSpPr>
            <p:cNvPr id="27" name="object 4">
              <a:extLst>
                <a:ext uri="{FF2B5EF4-FFF2-40B4-BE49-F238E27FC236}">
                  <a16:creationId xmlns:a16="http://schemas.microsoft.com/office/drawing/2014/main" id="{6A05EA81-CC00-565F-72C1-08A553944FA5}"/>
                </a:ext>
              </a:extLst>
            </p:cNvPr>
            <p:cNvSpPr txBox="1"/>
            <p:nvPr/>
          </p:nvSpPr>
          <p:spPr>
            <a:xfrm>
              <a:off x="9330319" y="2308536"/>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8" name="Arc 27">
              <a:extLst>
                <a:ext uri="{FF2B5EF4-FFF2-40B4-BE49-F238E27FC236}">
                  <a16:creationId xmlns:a16="http://schemas.microsoft.com/office/drawing/2014/main" id="{EF7C7A49-2CAE-6311-5214-979A33E50D77}"/>
                </a:ext>
              </a:extLst>
            </p:cNvPr>
            <p:cNvSpPr/>
            <p:nvPr/>
          </p:nvSpPr>
          <p:spPr>
            <a:xfrm rot="16200000">
              <a:off x="8628467"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39" name="Group 38">
            <a:extLst>
              <a:ext uri="{FF2B5EF4-FFF2-40B4-BE49-F238E27FC236}">
                <a16:creationId xmlns:a16="http://schemas.microsoft.com/office/drawing/2014/main" id="{D960F4BC-9B26-B0CA-959F-1336EAEA8E8B}"/>
              </a:ext>
            </a:extLst>
          </p:cNvPr>
          <p:cNvGrpSpPr/>
          <p:nvPr/>
        </p:nvGrpSpPr>
        <p:grpSpPr>
          <a:xfrm>
            <a:off x="3048000" y="4585284"/>
            <a:ext cx="6096000" cy="705196"/>
            <a:chOff x="3048000" y="5282696"/>
            <a:chExt cx="6096000" cy="705196"/>
          </a:xfrm>
        </p:grpSpPr>
        <p:sp>
          <p:nvSpPr>
            <p:cNvPr id="40" name="TextBox 39">
              <a:extLst>
                <a:ext uri="{FF2B5EF4-FFF2-40B4-BE49-F238E27FC236}">
                  <a16:creationId xmlns:a16="http://schemas.microsoft.com/office/drawing/2014/main" id="{EF9150F4-D707-AED9-4586-5033BC212C94}"/>
                </a:ext>
              </a:extLst>
            </p:cNvPr>
            <p:cNvSpPr txBox="1"/>
            <p:nvPr/>
          </p:nvSpPr>
          <p:spPr>
            <a:xfrm>
              <a:off x="3048000" y="558778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Discussing, </a:t>
              </a:r>
              <a:r>
                <a:rPr lang="en-GB" sz="2000" spc="-10" dirty="0">
                  <a:solidFill>
                    <a:schemeClr val="tx2">
                      <a:lumMod val="60000"/>
                      <a:lumOff val="40000"/>
                    </a:schemeClr>
                  </a:solidFill>
                  <a:latin typeface="Arial" panose="020B0604020202020204" pitchFamily="34" charset="0"/>
                  <a:cs typeface="Arial" panose="020B0604020202020204" pitchFamily="34" charset="0"/>
                </a:rPr>
                <a:t>drafting,</a:t>
              </a:r>
              <a:r>
                <a:rPr lang="en-GB" sz="2000" spc="80" dirty="0">
                  <a:solidFill>
                    <a:schemeClr val="tx2">
                      <a:lumMod val="60000"/>
                      <a:lumOff val="40000"/>
                    </a:schemeClr>
                  </a:solidFill>
                  <a:latin typeface="Arial" panose="020B0604020202020204" pitchFamily="34" charset="0"/>
                  <a:cs typeface="Arial" panose="020B0604020202020204" pitchFamily="34" charset="0"/>
                </a:rPr>
                <a:t> </a:t>
              </a:r>
              <a:r>
                <a:rPr lang="en-GB" sz="2000" spc="-5" dirty="0">
                  <a:solidFill>
                    <a:schemeClr val="tx2">
                      <a:lumMod val="60000"/>
                      <a:lumOff val="40000"/>
                    </a:schemeClr>
                  </a:solidFill>
                  <a:latin typeface="Arial" panose="020B0604020202020204" pitchFamily="34" charset="0"/>
                  <a:cs typeface="Arial" panose="020B0604020202020204" pitchFamily="34" charset="0"/>
                </a:rPr>
                <a:t>editing</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1" name="Right Brace 40">
              <a:extLst>
                <a:ext uri="{FF2B5EF4-FFF2-40B4-BE49-F238E27FC236}">
                  <a16:creationId xmlns:a16="http://schemas.microsoft.com/office/drawing/2014/main" id="{8366670D-D261-8C22-BAB7-A3786E765847}"/>
                </a:ext>
              </a:extLst>
            </p:cNvPr>
            <p:cNvSpPr/>
            <p:nvPr/>
          </p:nvSpPr>
          <p:spPr>
            <a:xfrm rot="5400000">
              <a:off x="5956184" y="3920281"/>
              <a:ext cx="279627" cy="300445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42" name="Group 41">
            <a:extLst>
              <a:ext uri="{FF2B5EF4-FFF2-40B4-BE49-F238E27FC236}">
                <a16:creationId xmlns:a16="http://schemas.microsoft.com/office/drawing/2014/main" id="{75EF4D89-35B6-AC16-E5B1-4FA000C96E6B}"/>
              </a:ext>
            </a:extLst>
          </p:cNvPr>
          <p:cNvGrpSpPr/>
          <p:nvPr/>
        </p:nvGrpSpPr>
        <p:grpSpPr>
          <a:xfrm>
            <a:off x="7748223" y="3595873"/>
            <a:ext cx="3899972" cy="1309132"/>
            <a:chOff x="7748223" y="5294313"/>
            <a:chExt cx="3899972" cy="1309132"/>
          </a:xfrm>
        </p:grpSpPr>
        <p:sp>
          <p:nvSpPr>
            <p:cNvPr id="43" name="TextBox 42">
              <a:extLst>
                <a:ext uri="{FF2B5EF4-FFF2-40B4-BE49-F238E27FC236}">
                  <a16:creationId xmlns:a16="http://schemas.microsoft.com/office/drawing/2014/main" id="{16EC14BB-1A9F-0668-626B-719CEF7E353F}"/>
                </a:ext>
              </a:extLst>
            </p:cNvPr>
            <p:cNvSpPr txBox="1"/>
            <p:nvPr/>
          </p:nvSpPr>
          <p:spPr>
            <a:xfrm>
              <a:off x="8174205" y="5587782"/>
              <a:ext cx="304801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meeting outcomes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4" name="Right Brace 43">
              <a:extLst>
                <a:ext uri="{FF2B5EF4-FFF2-40B4-BE49-F238E27FC236}">
                  <a16:creationId xmlns:a16="http://schemas.microsoft.com/office/drawing/2014/main" id="{08FE2AB2-7201-70C2-F45E-0A13C22730E5}"/>
                </a:ext>
              </a:extLst>
            </p:cNvPr>
            <p:cNvSpPr/>
            <p:nvPr/>
          </p:nvSpPr>
          <p:spPr>
            <a:xfrm rot="5400000">
              <a:off x="9558395" y="3484141"/>
              <a:ext cx="279627" cy="3899972"/>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45" name="Group 44">
            <a:extLst>
              <a:ext uri="{FF2B5EF4-FFF2-40B4-BE49-F238E27FC236}">
                <a16:creationId xmlns:a16="http://schemas.microsoft.com/office/drawing/2014/main" id="{0E382610-0E9D-4017-F4B6-9063AAAEBB12}"/>
              </a:ext>
            </a:extLst>
          </p:cNvPr>
          <p:cNvGrpSpPr/>
          <p:nvPr/>
        </p:nvGrpSpPr>
        <p:grpSpPr>
          <a:xfrm>
            <a:off x="543804" y="3590063"/>
            <a:ext cx="3899973" cy="1320751"/>
            <a:chOff x="543804" y="5282694"/>
            <a:chExt cx="3899973" cy="1320751"/>
          </a:xfrm>
        </p:grpSpPr>
        <p:sp>
          <p:nvSpPr>
            <p:cNvPr id="46" name="TextBox 45">
              <a:extLst>
                <a:ext uri="{FF2B5EF4-FFF2-40B4-BE49-F238E27FC236}">
                  <a16:creationId xmlns:a16="http://schemas.microsoft.com/office/drawing/2014/main" id="{661E2F70-310F-CC34-804E-458432200713}"/>
                </a:ext>
              </a:extLst>
            </p:cNvPr>
            <p:cNvSpPr txBox="1"/>
            <p:nvPr/>
          </p:nvSpPr>
          <p:spPr>
            <a:xfrm>
              <a:off x="572203" y="5587782"/>
              <a:ext cx="384317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interim activities,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setting the scene, etc.</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7" name="Right Brace 46">
              <a:extLst>
                <a:ext uri="{FF2B5EF4-FFF2-40B4-BE49-F238E27FC236}">
                  <a16:creationId xmlns:a16="http://schemas.microsoft.com/office/drawing/2014/main" id="{0EE446AA-62C7-AF80-13C2-9E38DEC5C6BB}"/>
                </a:ext>
              </a:extLst>
            </p:cNvPr>
            <p:cNvSpPr/>
            <p:nvPr/>
          </p:nvSpPr>
          <p:spPr>
            <a:xfrm rot="5400000">
              <a:off x="2353977" y="3472521"/>
              <a:ext cx="279627" cy="3899973"/>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48" name="Group 47">
            <a:extLst>
              <a:ext uri="{FF2B5EF4-FFF2-40B4-BE49-F238E27FC236}">
                <a16:creationId xmlns:a16="http://schemas.microsoft.com/office/drawing/2014/main" id="{142B37F6-8202-E35B-DD45-F45173FBE3FB}"/>
              </a:ext>
            </a:extLst>
          </p:cNvPr>
          <p:cNvGrpSpPr/>
          <p:nvPr/>
        </p:nvGrpSpPr>
        <p:grpSpPr>
          <a:xfrm>
            <a:off x="495701" y="5834372"/>
            <a:ext cx="11152494" cy="400110"/>
            <a:chOff x="495701" y="5748012"/>
            <a:chExt cx="11152494" cy="400110"/>
          </a:xfrm>
        </p:grpSpPr>
        <p:sp>
          <p:nvSpPr>
            <p:cNvPr id="49" name="TextBox 48">
              <a:extLst>
                <a:ext uri="{FF2B5EF4-FFF2-40B4-BE49-F238E27FC236}">
                  <a16:creationId xmlns:a16="http://schemas.microsoft.com/office/drawing/2014/main" id="{659BFE76-DEDA-62A2-9394-5DD602225877}"/>
                </a:ext>
              </a:extLst>
            </p:cNvPr>
            <p:cNvSpPr txBox="1"/>
            <p:nvPr/>
          </p:nvSpPr>
          <p:spPr>
            <a:xfrm>
              <a:off x="3023948" y="574801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One to two weeks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0" name="Straight Arrow Connector 49">
              <a:extLst>
                <a:ext uri="{FF2B5EF4-FFF2-40B4-BE49-F238E27FC236}">
                  <a16:creationId xmlns:a16="http://schemas.microsoft.com/office/drawing/2014/main" id="{5554C078-1FA3-FA05-9AFB-EF074BDE84B8}"/>
                </a:ext>
              </a:extLst>
            </p:cNvPr>
            <p:cNvCxnSpPr>
              <a:cxnSpLocks/>
            </p:cNvCxnSpPr>
            <p:nvPr/>
          </p:nvCxnSpPr>
          <p:spPr>
            <a:xfrm>
              <a:off x="495701" y="5748012"/>
              <a:ext cx="11152494" cy="0"/>
            </a:xfrm>
            <a:prstGeom prst="straightConnector1">
              <a:avLst/>
            </a:prstGeom>
            <a:ln>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grpSp>
      <p:grpSp>
        <p:nvGrpSpPr>
          <p:cNvPr id="51" name="Group 50">
            <a:extLst>
              <a:ext uri="{FF2B5EF4-FFF2-40B4-BE49-F238E27FC236}">
                <a16:creationId xmlns:a16="http://schemas.microsoft.com/office/drawing/2014/main" id="{24427CC4-E24F-295E-B90F-62F83D597D0D}"/>
              </a:ext>
            </a:extLst>
          </p:cNvPr>
          <p:cNvGrpSpPr/>
          <p:nvPr/>
        </p:nvGrpSpPr>
        <p:grpSpPr>
          <a:xfrm>
            <a:off x="4937062" y="1653981"/>
            <a:ext cx="2317876" cy="2072330"/>
            <a:chOff x="4937062" y="1567621"/>
            <a:chExt cx="2317876" cy="2072330"/>
          </a:xfrm>
        </p:grpSpPr>
        <p:sp>
          <p:nvSpPr>
            <p:cNvPr id="52" name="object 4">
              <a:extLst>
                <a:ext uri="{FF2B5EF4-FFF2-40B4-BE49-F238E27FC236}">
                  <a16:creationId xmlns:a16="http://schemas.microsoft.com/office/drawing/2014/main" id="{D960794E-D165-DDFD-0BC9-A39A3591F16D}"/>
                </a:ext>
              </a:extLst>
            </p:cNvPr>
            <p:cNvSpPr txBox="1"/>
            <p:nvPr/>
          </p:nvSpPr>
          <p:spPr>
            <a:xfrm>
              <a:off x="4937062" y="1567621"/>
              <a:ext cx="2317876" cy="1021556"/>
            </a:xfrm>
            <a:prstGeom prst="roundRect">
              <a:avLst/>
            </a:prstGeom>
            <a:solidFill>
              <a:schemeClr val="accent1">
                <a:lumMod val="20000"/>
                <a:lumOff val="80000"/>
              </a:schemeClr>
            </a:solidFill>
            <a:ln w="28575">
              <a:solidFill>
                <a:schemeClr val="tx1"/>
              </a:solidFill>
              <a:prstDash val="sysDash"/>
            </a:ln>
          </p:spPr>
          <p:txBody>
            <a:bodyPr vert="horz" wrap="square" lIns="0" tIns="0" rIns="0" bIns="0" rtlCol="0">
              <a:spAutoFit/>
            </a:bodyPr>
            <a:lstStyle/>
            <a:p>
              <a:pPr marL="635" algn="ctr"/>
              <a:r>
                <a:rPr lang="en-GB" sz="2000" dirty="0">
                  <a:solidFill>
                    <a:schemeClr val="tx2">
                      <a:lumMod val="60000"/>
                      <a:lumOff val="40000"/>
                    </a:schemeClr>
                  </a:solidFill>
                  <a:latin typeface="Arial" panose="020B0604020202020204" pitchFamily="34" charset="0"/>
                  <a:cs typeface="Arial" panose="020B0604020202020204" pitchFamily="34" charset="0"/>
                </a:rPr>
                <a:t>Mid-meeting SG/WP plenary (optional)</a:t>
              </a:r>
              <a:endParaRPr lang="en-US"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3" name="Straight Arrow Connector 52">
              <a:extLst>
                <a:ext uri="{FF2B5EF4-FFF2-40B4-BE49-F238E27FC236}">
                  <a16:creationId xmlns:a16="http://schemas.microsoft.com/office/drawing/2014/main" id="{51BDC839-9A4E-0E8D-AF04-A83E6DFBF5CF}"/>
                </a:ext>
              </a:extLst>
            </p:cNvPr>
            <p:cNvCxnSpPr>
              <a:cxnSpLocks/>
              <a:stCxn id="52" idx="2"/>
              <a:endCxn id="21" idx="0"/>
            </p:cNvCxnSpPr>
            <p:nvPr/>
          </p:nvCxnSpPr>
          <p:spPr>
            <a:xfrm>
              <a:off x="6096000" y="2589177"/>
              <a:ext cx="0" cy="1050774"/>
            </a:xfrm>
            <a:prstGeom prst="straightConnector1">
              <a:avLst/>
            </a:prstGeom>
            <a:ln w="38100">
              <a:solidFill>
                <a:srgbClr val="FF0000"/>
              </a:solidFill>
              <a:prstDash val="sysDash"/>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83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Start with the end in mind: Content</a:t>
            </a:r>
          </a:p>
        </p:txBody>
      </p:sp>
      <p:cxnSp>
        <p:nvCxnSpPr>
          <p:cNvPr id="6" name="Straight Connector 5">
            <a:extLst>
              <a:ext uri="{FF2B5EF4-FFF2-40B4-BE49-F238E27FC236}">
                <a16:creationId xmlns:a16="http://schemas.microsoft.com/office/drawing/2014/main" id="{B3F9D3EE-310C-9B17-59CE-4A3AA6184D03}"/>
              </a:ext>
            </a:extLst>
          </p:cNvPr>
          <p:cNvCxnSpPr>
            <a:cxnSpLocks/>
          </p:cNvCxnSpPr>
          <p:nvPr/>
        </p:nvCxnSpPr>
        <p:spPr>
          <a:xfrm flipH="1">
            <a:off x="6096000" y="1762701"/>
            <a:ext cx="2512" cy="4413732"/>
          </a:xfrm>
          <a:prstGeom prst="line">
            <a:avLst/>
          </a:prstGeom>
          <a:ln>
            <a:solidFill>
              <a:schemeClr val="bg1">
                <a:lumMod val="65000"/>
              </a:schemeClr>
            </a:solidFill>
            <a:prstDash val="dash"/>
          </a:ln>
          <a:effectLst/>
        </p:spPr>
        <p:style>
          <a:lnRef idx="2">
            <a:schemeClr val="accent1"/>
          </a:lnRef>
          <a:fillRef idx="0">
            <a:schemeClr val="accent1"/>
          </a:fillRef>
          <a:effectRef idx="1">
            <a:schemeClr val="accent1"/>
          </a:effectRef>
          <a:fontRef idx="minor">
            <a:schemeClr val="tx1"/>
          </a:fontRef>
        </p:style>
      </p:cxnSp>
      <p:grpSp>
        <p:nvGrpSpPr>
          <p:cNvPr id="7" name="Group 6">
            <a:extLst>
              <a:ext uri="{FF2B5EF4-FFF2-40B4-BE49-F238E27FC236}">
                <a16:creationId xmlns:a16="http://schemas.microsoft.com/office/drawing/2014/main" id="{517CFD5D-9679-C15D-05DB-3A22F2D889C9}"/>
              </a:ext>
            </a:extLst>
          </p:cNvPr>
          <p:cNvGrpSpPr/>
          <p:nvPr/>
        </p:nvGrpSpPr>
        <p:grpSpPr>
          <a:xfrm>
            <a:off x="2792500" y="2450474"/>
            <a:ext cx="906723" cy="1095980"/>
            <a:chOff x="1268499" y="1582289"/>
            <a:chExt cx="906723" cy="1095980"/>
          </a:xfrm>
        </p:grpSpPr>
        <p:pic>
          <p:nvPicPr>
            <p:cNvPr id="8" name="Picture 7">
              <a:extLst>
                <a:ext uri="{FF2B5EF4-FFF2-40B4-BE49-F238E27FC236}">
                  <a16:creationId xmlns:a16="http://schemas.microsoft.com/office/drawing/2014/main" id="{E2F3DD91-0379-6255-EF0B-01F5356706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5763" y="1985414"/>
              <a:ext cx="772194" cy="692855"/>
            </a:xfrm>
            <a:prstGeom prst="rect">
              <a:avLst/>
            </a:prstGeom>
          </p:spPr>
        </p:pic>
        <p:sp>
          <p:nvSpPr>
            <p:cNvPr id="9" name="Rectangle 8">
              <a:extLst>
                <a:ext uri="{FF2B5EF4-FFF2-40B4-BE49-F238E27FC236}">
                  <a16:creationId xmlns:a16="http://schemas.microsoft.com/office/drawing/2014/main" id="{2A2EE3D5-6944-B9CB-F2BD-1F59B3A35202}"/>
                </a:ext>
              </a:extLst>
            </p:cNvPr>
            <p:cNvSpPr/>
            <p:nvPr/>
          </p:nvSpPr>
          <p:spPr>
            <a:xfrm>
              <a:off x="1268499" y="1582289"/>
              <a:ext cx="906723" cy="369332"/>
            </a:xfrm>
            <a:prstGeom prst="rect">
              <a:avLst/>
            </a:prstGeom>
          </p:spPr>
          <p:txBody>
            <a:bodyPr wrap="none">
              <a:spAutoFit/>
            </a:bodyPr>
            <a:lstStyle/>
            <a:p>
              <a:pPr algn="ctr"/>
              <a:r>
                <a:rPr lang="en-US" dirty="0">
                  <a:solidFill>
                    <a:srgbClr val="558ED5"/>
                  </a:solidFill>
                </a:rPr>
                <a:t>Agenda</a:t>
              </a:r>
              <a:endParaRPr lang="en-GB" dirty="0">
                <a:solidFill>
                  <a:srgbClr val="558ED5"/>
                </a:solidFill>
              </a:endParaRPr>
            </a:p>
          </p:txBody>
        </p:sp>
      </p:grpSp>
      <p:sp>
        <p:nvSpPr>
          <p:cNvPr id="10" name="Rectangle 9">
            <a:extLst>
              <a:ext uri="{FF2B5EF4-FFF2-40B4-BE49-F238E27FC236}">
                <a16:creationId xmlns:a16="http://schemas.microsoft.com/office/drawing/2014/main" id="{176D58A6-D21D-39EA-6CFA-D069751305A1}"/>
              </a:ext>
            </a:extLst>
          </p:cNvPr>
          <p:cNvSpPr/>
          <p:nvPr/>
        </p:nvSpPr>
        <p:spPr>
          <a:xfrm>
            <a:off x="1820792" y="4701647"/>
            <a:ext cx="2850139" cy="923330"/>
          </a:xfrm>
          <a:prstGeom prst="rect">
            <a:avLst/>
          </a:prstGeom>
        </p:spPr>
        <p:txBody>
          <a:bodyPr wrap="none">
            <a:spAutoFit/>
          </a:bodyPr>
          <a:lstStyle/>
          <a:p>
            <a:pPr algn="ctr"/>
            <a:r>
              <a:rPr lang="en-US" dirty="0">
                <a:solidFill>
                  <a:srgbClr val="558ED5"/>
                </a:solidFill>
              </a:rPr>
              <a:t>Existing and new work items</a:t>
            </a:r>
            <a:br>
              <a:rPr lang="en-US" dirty="0">
                <a:solidFill>
                  <a:srgbClr val="558ED5"/>
                </a:solidFill>
              </a:rPr>
            </a:br>
            <a:r>
              <a:rPr lang="en-US" dirty="0">
                <a:solidFill>
                  <a:srgbClr val="558ED5"/>
                </a:solidFill>
              </a:rPr>
              <a:t>(Member Contributions,</a:t>
            </a:r>
            <a:br>
              <a:rPr lang="en-US" dirty="0">
                <a:solidFill>
                  <a:srgbClr val="558ED5"/>
                </a:solidFill>
              </a:rPr>
            </a:br>
            <a:r>
              <a:rPr lang="en-US" dirty="0">
                <a:solidFill>
                  <a:srgbClr val="558ED5"/>
                </a:solidFill>
              </a:rPr>
              <a:t>latest drafts)</a:t>
            </a:r>
            <a:endParaRPr lang="en-GB" dirty="0">
              <a:solidFill>
                <a:srgbClr val="558ED5"/>
              </a:solidFill>
            </a:endParaRPr>
          </a:p>
        </p:txBody>
      </p:sp>
      <p:sp>
        <p:nvSpPr>
          <p:cNvPr id="11" name="Rectangle 10">
            <a:extLst>
              <a:ext uri="{FF2B5EF4-FFF2-40B4-BE49-F238E27FC236}">
                <a16:creationId xmlns:a16="http://schemas.microsoft.com/office/drawing/2014/main" id="{005ABFBB-6249-40EC-77A0-8098328A56D6}"/>
              </a:ext>
            </a:extLst>
          </p:cNvPr>
          <p:cNvSpPr/>
          <p:nvPr/>
        </p:nvSpPr>
        <p:spPr>
          <a:xfrm>
            <a:off x="2547752" y="6042098"/>
            <a:ext cx="1396216" cy="369332"/>
          </a:xfrm>
          <a:prstGeom prst="rect">
            <a:avLst/>
          </a:prstGeom>
        </p:spPr>
        <p:txBody>
          <a:bodyPr wrap="none">
            <a:spAutoFit/>
          </a:bodyPr>
          <a:lstStyle/>
          <a:p>
            <a:pPr algn="ctr"/>
            <a:r>
              <a:rPr lang="en-US" dirty="0">
                <a:solidFill>
                  <a:srgbClr val="558ED5"/>
                </a:solidFill>
              </a:rPr>
              <a:t>Incoming LSs</a:t>
            </a:r>
            <a:endParaRPr lang="en-GB" dirty="0">
              <a:solidFill>
                <a:srgbClr val="558ED5"/>
              </a:solidFill>
            </a:endParaRPr>
          </a:p>
        </p:txBody>
      </p:sp>
      <p:sp>
        <p:nvSpPr>
          <p:cNvPr id="12" name="Rectangle 11">
            <a:extLst>
              <a:ext uri="{FF2B5EF4-FFF2-40B4-BE49-F238E27FC236}">
                <a16:creationId xmlns:a16="http://schemas.microsoft.com/office/drawing/2014/main" id="{89CD58D2-13D5-28E2-226B-F812835D1DD5}"/>
              </a:ext>
            </a:extLst>
          </p:cNvPr>
          <p:cNvSpPr/>
          <p:nvPr/>
        </p:nvSpPr>
        <p:spPr>
          <a:xfrm>
            <a:off x="2371967" y="3762018"/>
            <a:ext cx="1747786" cy="646331"/>
          </a:xfrm>
          <a:prstGeom prst="rect">
            <a:avLst/>
          </a:prstGeom>
        </p:spPr>
        <p:txBody>
          <a:bodyPr wrap="none">
            <a:spAutoFit/>
          </a:bodyPr>
          <a:lstStyle/>
          <a:p>
            <a:pPr algn="ctr"/>
            <a:r>
              <a:rPr lang="en-US" dirty="0">
                <a:solidFill>
                  <a:srgbClr val="558ED5"/>
                </a:solidFill>
              </a:rPr>
              <a:t>Reports of</a:t>
            </a:r>
            <a:br>
              <a:rPr lang="en-US" dirty="0">
                <a:solidFill>
                  <a:srgbClr val="558ED5"/>
                </a:solidFill>
              </a:rPr>
            </a:br>
            <a:r>
              <a:rPr lang="en-US" dirty="0">
                <a:solidFill>
                  <a:srgbClr val="558ED5"/>
                </a:solidFill>
              </a:rPr>
              <a:t>interim activities</a:t>
            </a:r>
            <a:endParaRPr lang="en-GB" dirty="0">
              <a:solidFill>
                <a:srgbClr val="558ED5"/>
              </a:solidFill>
            </a:endParaRPr>
          </a:p>
        </p:txBody>
      </p:sp>
      <p:grpSp>
        <p:nvGrpSpPr>
          <p:cNvPr id="13" name="Group 12">
            <a:extLst>
              <a:ext uri="{FF2B5EF4-FFF2-40B4-BE49-F238E27FC236}">
                <a16:creationId xmlns:a16="http://schemas.microsoft.com/office/drawing/2014/main" id="{AA57362B-C3D9-FDDF-7334-E49ABC65F40C}"/>
              </a:ext>
            </a:extLst>
          </p:cNvPr>
          <p:cNvGrpSpPr/>
          <p:nvPr/>
        </p:nvGrpSpPr>
        <p:grpSpPr>
          <a:xfrm>
            <a:off x="1524001" y="2450475"/>
            <a:ext cx="9144001" cy="3356887"/>
            <a:chOff x="0" y="2450474"/>
            <a:chExt cx="9144001" cy="3356887"/>
          </a:xfrm>
        </p:grpSpPr>
        <p:grpSp>
          <p:nvGrpSpPr>
            <p:cNvPr id="14" name="Group 13">
              <a:extLst>
                <a:ext uri="{FF2B5EF4-FFF2-40B4-BE49-F238E27FC236}">
                  <a16:creationId xmlns:a16="http://schemas.microsoft.com/office/drawing/2014/main" id="{41ED7412-397A-B5C2-E546-747920EEC4A4}"/>
                </a:ext>
              </a:extLst>
            </p:cNvPr>
            <p:cNvGrpSpPr/>
            <p:nvPr/>
          </p:nvGrpSpPr>
          <p:grpSpPr>
            <a:xfrm>
              <a:off x="6800448" y="2450474"/>
              <a:ext cx="835293" cy="1095980"/>
              <a:chOff x="6800448" y="1582289"/>
              <a:chExt cx="835293" cy="1095980"/>
            </a:xfrm>
          </p:grpSpPr>
          <p:pic>
            <p:nvPicPr>
              <p:cNvPr id="16" name="Picture 15">
                <a:extLst>
                  <a:ext uri="{FF2B5EF4-FFF2-40B4-BE49-F238E27FC236}">
                    <a16:creationId xmlns:a16="http://schemas.microsoft.com/office/drawing/2014/main" id="{7DEBC57E-0DC7-1015-9BA3-DD76050DF0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1997" y="1985414"/>
                <a:ext cx="772194" cy="692855"/>
              </a:xfrm>
              <a:prstGeom prst="rect">
                <a:avLst/>
              </a:prstGeom>
            </p:spPr>
          </p:pic>
          <p:sp>
            <p:nvSpPr>
              <p:cNvPr id="17" name="Rectangle 16">
                <a:extLst>
                  <a:ext uri="{FF2B5EF4-FFF2-40B4-BE49-F238E27FC236}">
                    <a16:creationId xmlns:a16="http://schemas.microsoft.com/office/drawing/2014/main" id="{6551F757-5C5F-5455-EE96-64D65BD8A52B}"/>
                  </a:ext>
                </a:extLst>
              </p:cNvPr>
              <p:cNvSpPr/>
              <p:nvPr/>
            </p:nvSpPr>
            <p:spPr>
              <a:xfrm>
                <a:off x="6800448" y="1582289"/>
                <a:ext cx="835293" cy="369332"/>
              </a:xfrm>
              <a:prstGeom prst="rect">
                <a:avLst/>
              </a:prstGeom>
            </p:spPr>
            <p:txBody>
              <a:bodyPr wrap="none">
                <a:spAutoFit/>
              </a:bodyPr>
              <a:lstStyle/>
              <a:p>
                <a:pPr algn="ctr"/>
                <a:r>
                  <a:rPr lang="en-US" dirty="0">
                    <a:solidFill>
                      <a:srgbClr val="558ED5"/>
                    </a:solidFill>
                  </a:rPr>
                  <a:t>Report</a:t>
                </a:r>
                <a:endParaRPr lang="en-GB" dirty="0">
                  <a:solidFill>
                    <a:srgbClr val="558ED5"/>
                  </a:solidFill>
                </a:endParaRPr>
              </a:p>
            </p:txBody>
          </p:sp>
        </p:grpSp>
        <p:sp>
          <p:nvSpPr>
            <p:cNvPr id="15" name="Arc 14">
              <a:extLst>
                <a:ext uri="{FF2B5EF4-FFF2-40B4-BE49-F238E27FC236}">
                  <a16:creationId xmlns:a16="http://schemas.microsoft.com/office/drawing/2014/main" id="{31EF5793-A9B9-AC47-F285-97EF0F89D21A}"/>
                </a:ext>
              </a:extLst>
            </p:cNvPr>
            <p:cNvSpPr/>
            <p:nvPr/>
          </p:nvSpPr>
          <p:spPr>
            <a:xfrm rot="16200000">
              <a:off x="3140130" y="-196511"/>
              <a:ext cx="2863742" cy="9144001"/>
            </a:xfrm>
            <a:prstGeom prst="arc">
              <a:avLst>
                <a:gd name="adj1" fmla="val 17892093"/>
                <a:gd name="adj2" fmla="val 3587185"/>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sp>
        <p:nvSpPr>
          <p:cNvPr id="18" name="Rectangle 17">
            <a:extLst>
              <a:ext uri="{FF2B5EF4-FFF2-40B4-BE49-F238E27FC236}">
                <a16:creationId xmlns:a16="http://schemas.microsoft.com/office/drawing/2014/main" id="{280818BF-0C69-8AD6-40DA-9519F8A8C94C}"/>
              </a:ext>
            </a:extLst>
          </p:cNvPr>
          <p:cNvSpPr/>
          <p:nvPr/>
        </p:nvSpPr>
        <p:spPr>
          <a:xfrm>
            <a:off x="7421219" y="5372653"/>
            <a:ext cx="2641750" cy="369332"/>
          </a:xfrm>
          <a:prstGeom prst="rect">
            <a:avLst/>
          </a:prstGeom>
        </p:spPr>
        <p:txBody>
          <a:bodyPr wrap="none">
            <a:spAutoFit/>
          </a:bodyPr>
          <a:lstStyle/>
          <a:p>
            <a:pPr algn="ctr"/>
            <a:r>
              <a:rPr lang="en-US" dirty="0">
                <a:solidFill>
                  <a:srgbClr val="558ED5"/>
                </a:solidFill>
              </a:rPr>
              <a:t>Work Programme updates</a:t>
            </a:r>
            <a:endParaRPr lang="en-GB" dirty="0">
              <a:solidFill>
                <a:srgbClr val="558ED5"/>
              </a:solidFill>
            </a:endParaRPr>
          </a:p>
        </p:txBody>
      </p:sp>
      <p:grpSp>
        <p:nvGrpSpPr>
          <p:cNvPr id="19" name="Group 18">
            <a:extLst>
              <a:ext uri="{FF2B5EF4-FFF2-40B4-BE49-F238E27FC236}">
                <a16:creationId xmlns:a16="http://schemas.microsoft.com/office/drawing/2014/main" id="{6585EDD5-8060-3A25-A457-205E48E13482}"/>
              </a:ext>
            </a:extLst>
          </p:cNvPr>
          <p:cNvGrpSpPr/>
          <p:nvPr/>
        </p:nvGrpSpPr>
        <p:grpSpPr>
          <a:xfrm>
            <a:off x="1524001" y="3840206"/>
            <a:ext cx="9144001" cy="3060661"/>
            <a:chOff x="0" y="3110541"/>
            <a:chExt cx="9144001" cy="3060661"/>
          </a:xfrm>
        </p:grpSpPr>
        <p:sp>
          <p:nvSpPr>
            <p:cNvPr id="20" name="Rectangle 19">
              <a:extLst>
                <a:ext uri="{FF2B5EF4-FFF2-40B4-BE49-F238E27FC236}">
                  <a16:creationId xmlns:a16="http://schemas.microsoft.com/office/drawing/2014/main" id="{818EB8F3-C802-EA53-7795-AAC148BC8CC1}"/>
                </a:ext>
              </a:extLst>
            </p:cNvPr>
            <p:cNvSpPr/>
            <p:nvPr/>
          </p:nvSpPr>
          <p:spPr>
            <a:xfrm>
              <a:off x="6344201" y="3110541"/>
              <a:ext cx="1747786" cy="646331"/>
            </a:xfrm>
            <a:prstGeom prst="rect">
              <a:avLst/>
            </a:prstGeom>
          </p:spPr>
          <p:txBody>
            <a:bodyPr wrap="none">
              <a:spAutoFit/>
            </a:bodyPr>
            <a:lstStyle/>
            <a:p>
              <a:pPr algn="ctr"/>
              <a:r>
                <a:rPr lang="en-US" dirty="0">
                  <a:solidFill>
                    <a:srgbClr val="558ED5"/>
                  </a:solidFill>
                </a:rPr>
                <a:t>Plans for future</a:t>
              </a:r>
              <a:br>
                <a:rPr lang="en-US" dirty="0">
                  <a:solidFill>
                    <a:srgbClr val="558ED5"/>
                  </a:solidFill>
                </a:rPr>
              </a:br>
              <a:r>
                <a:rPr lang="en-US" dirty="0">
                  <a:solidFill>
                    <a:srgbClr val="558ED5"/>
                  </a:solidFill>
                </a:rPr>
                <a:t>interim activities</a:t>
              </a:r>
              <a:endParaRPr lang="en-GB" dirty="0">
                <a:solidFill>
                  <a:srgbClr val="558ED5"/>
                </a:solidFill>
              </a:endParaRPr>
            </a:p>
          </p:txBody>
        </p:sp>
        <p:sp>
          <p:nvSpPr>
            <p:cNvPr id="21" name="Arc 20">
              <a:extLst>
                <a:ext uri="{FF2B5EF4-FFF2-40B4-BE49-F238E27FC236}">
                  <a16:creationId xmlns:a16="http://schemas.microsoft.com/office/drawing/2014/main" id="{48EFD78C-2A4D-6B01-5FF0-D6656998A7B4}"/>
                </a:ext>
              </a:extLst>
            </p:cNvPr>
            <p:cNvSpPr/>
            <p:nvPr/>
          </p:nvSpPr>
          <p:spPr>
            <a:xfrm rot="16200000">
              <a:off x="3140130" y="167330"/>
              <a:ext cx="2863742" cy="9144001"/>
            </a:xfrm>
            <a:prstGeom prst="arc">
              <a:avLst>
                <a:gd name="adj1" fmla="val 18430127"/>
                <a:gd name="adj2" fmla="val 3026567"/>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22" name="Group 21">
            <a:extLst>
              <a:ext uri="{FF2B5EF4-FFF2-40B4-BE49-F238E27FC236}">
                <a16:creationId xmlns:a16="http://schemas.microsoft.com/office/drawing/2014/main" id="{1EA27DA7-95B9-AA81-3FE3-C0E7435279B2}"/>
              </a:ext>
            </a:extLst>
          </p:cNvPr>
          <p:cNvGrpSpPr/>
          <p:nvPr/>
        </p:nvGrpSpPr>
        <p:grpSpPr>
          <a:xfrm>
            <a:off x="1524001" y="4613071"/>
            <a:ext cx="9144001" cy="3483469"/>
            <a:chOff x="0" y="4003474"/>
            <a:chExt cx="9144001" cy="3483469"/>
          </a:xfrm>
        </p:grpSpPr>
        <p:sp>
          <p:nvSpPr>
            <p:cNvPr id="23" name="Rectangle 22">
              <a:extLst>
                <a:ext uri="{FF2B5EF4-FFF2-40B4-BE49-F238E27FC236}">
                  <a16:creationId xmlns:a16="http://schemas.microsoft.com/office/drawing/2014/main" id="{6FE27D12-BB52-B6B7-8E2E-5222CD6DAD59}"/>
                </a:ext>
              </a:extLst>
            </p:cNvPr>
            <p:cNvSpPr/>
            <p:nvPr/>
          </p:nvSpPr>
          <p:spPr>
            <a:xfrm>
              <a:off x="6012443" y="4003474"/>
              <a:ext cx="2411302" cy="646331"/>
            </a:xfrm>
            <a:prstGeom prst="rect">
              <a:avLst/>
            </a:prstGeom>
          </p:spPr>
          <p:txBody>
            <a:bodyPr wrap="none">
              <a:spAutoFit/>
            </a:bodyPr>
            <a:lstStyle/>
            <a:p>
              <a:pPr algn="ctr"/>
              <a:r>
                <a:rPr lang="en-US" dirty="0">
                  <a:solidFill>
                    <a:srgbClr val="558ED5"/>
                  </a:solidFill>
                </a:rPr>
                <a:t>Work items for</a:t>
              </a:r>
              <a:br>
                <a:rPr lang="en-US" dirty="0">
                  <a:solidFill>
                    <a:srgbClr val="558ED5"/>
                  </a:solidFill>
                </a:rPr>
              </a:br>
              <a:r>
                <a:rPr lang="en-US" dirty="0">
                  <a:solidFill>
                    <a:srgbClr val="558ED5"/>
                  </a:solidFill>
                </a:rPr>
                <a:t>Determination/Consent</a:t>
              </a:r>
              <a:endParaRPr lang="en-GB" dirty="0">
                <a:solidFill>
                  <a:srgbClr val="558ED5"/>
                </a:solidFill>
              </a:endParaRPr>
            </a:p>
          </p:txBody>
        </p:sp>
        <p:sp>
          <p:nvSpPr>
            <p:cNvPr id="24" name="Arc 23">
              <a:extLst>
                <a:ext uri="{FF2B5EF4-FFF2-40B4-BE49-F238E27FC236}">
                  <a16:creationId xmlns:a16="http://schemas.microsoft.com/office/drawing/2014/main" id="{4F762870-2312-6968-F9BE-347D7525AAAE}"/>
                </a:ext>
              </a:extLst>
            </p:cNvPr>
            <p:cNvSpPr/>
            <p:nvPr/>
          </p:nvSpPr>
          <p:spPr>
            <a:xfrm rot="16200000">
              <a:off x="3140130" y="1483071"/>
              <a:ext cx="2863742" cy="9144001"/>
            </a:xfrm>
            <a:prstGeom prst="arc">
              <a:avLst>
                <a:gd name="adj1" fmla="val 18176233"/>
                <a:gd name="adj2" fmla="val 2562490"/>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25" name="Group 24">
            <a:extLst>
              <a:ext uri="{FF2B5EF4-FFF2-40B4-BE49-F238E27FC236}">
                <a16:creationId xmlns:a16="http://schemas.microsoft.com/office/drawing/2014/main" id="{110C790D-7E94-427C-A00A-E40E76C8CFC6}"/>
              </a:ext>
            </a:extLst>
          </p:cNvPr>
          <p:cNvGrpSpPr/>
          <p:nvPr/>
        </p:nvGrpSpPr>
        <p:grpSpPr>
          <a:xfrm>
            <a:off x="1524001" y="6030441"/>
            <a:ext cx="9144001" cy="2925102"/>
            <a:chOff x="0" y="5540916"/>
            <a:chExt cx="9144001" cy="2925102"/>
          </a:xfrm>
        </p:grpSpPr>
        <p:sp>
          <p:nvSpPr>
            <p:cNvPr id="26" name="Rectangle 25">
              <a:extLst>
                <a:ext uri="{FF2B5EF4-FFF2-40B4-BE49-F238E27FC236}">
                  <a16:creationId xmlns:a16="http://schemas.microsoft.com/office/drawing/2014/main" id="{B3648BF2-5FC7-937D-4430-4A486E6D0548}"/>
                </a:ext>
              </a:extLst>
            </p:cNvPr>
            <p:cNvSpPr/>
            <p:nvPr/>
          </p:nvSpPr>
          <p:spPr>
            <a:xfrm>
              <a:off x="6520627" y="5540916"/>
              <a:ext cx="1394934" cy="369332"/>
            </a:xfrm>
            <a:prstGeom prst="rect">
              <a:avLst/>
            </a:prstGeom>
          </p:spPr>
          <p:txBody>
            <a:bodyPr wrap="none">
              <a:spAutoFit/>
            </a:bodyPr>
            <a:lstStyle/>
            <a:p>
              <a:pPr algn="ctr"/>
              <a:r>
                <a:rPr lang="en-US" dirty="0">
                  <a:solidFill>
                    <a:srgbClr val="558ED5"/>
                  </a:solidFill>
                </a:rPr>
                <a:t>Outgoing LSs</a:t>
              </a:r>
              <a:endParaRPr lang="en-GB" dirty="0">
                <a:solidFill>
                  <a:srgbClr val="558ED5"/>
                </a:solidFill>
              </a:endParaRPr>
            </a:p>
          </p:txBody>
        </p:sp>
        <p:sp>
          <p:nvSpPr>
            <p:cNvPr id="27" name="Arc 26">
              <a:extLst>
                <a:ext uri="{FF2B5EF4-FFF2-40B4-BE49-F238E27FC236}">
                  <a16:creationId xmlns:a16="http://schemas.microsoft.com/office/drawing/2014/main" id="{8E735A15-05F3-4BA5-67E0-1148EE2057A8}"/>
                </a:ext>
              </a:extLst>
            </p:cNvPr>
            <p:cNvSpPr/>
            <p:nvPr/>
          </p:nvSpPr>
          <p:spPr>
            <a:xfrm rot="16200000">
              <a:off x="3140130" y="2462146"/>
              <a:ext cx="2863742" cy="9144001"/>
            </a:xfrm>
            <a:prstGeom prst="arc">
              <a:avLst>
                <a:gd name="adj1" fmla="val 18182073"/>
                <a:gd name="adj2" fmla="val 3289356"/>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sp>
        <p:nvSpPr>
          <p:cNvPr id="28" name="Rectangle 27">
            <a:extLst>
              <a:ext uri="{FF2B5EF4-FFF2-40B4-BE49-F238E27FC236}">
                <a16:creationId xmlns:a16="http://schemas.microsoft.com/office/drawing/2014/main" id="{0A260663-4AEA-DCF7-207D-E5AE5314B107}"/>
              </a:ext>
            </a:extLst>
          </p:cNvPr>
          <p:cNvSpPr/>
          <p:nvPr/>
        </p:nvSpPr>
        <p:spPr>
          <a:xfrm>
            <a:off x="3245861" y="1705458"/>
            <a:ext cx="857927" cy="400110"/>
          </a:xfrm>
          <a:prstGeom prst="rect">
            <a:avLst/>
          </a:prstGeom>
        </p:spPr>
        <p:txBody>
          <a:bodyPr wrap="none">
            <a:spAutoFit/>
          </a:bodyPr>
          <a:lstStyle/>
          <a:p>
            <a:pPr algn="ctr"/>
            <a:r>
              <a:rPr lang="en-US" sz="2000" b="1" dirty="0">
                <a:solidFill>
                  <a:srgbClr val="558ED5"/>
                </a:solidFill>
              </a:rPr>
              <a:t>Inputs</a:t>
            </a:r>
            <a:endParaRPr lang="en-GB" sz="2000" b="1" dirty="0">
              <a:solidFill>
                <a:srgbClr val="558ED5"/>
              </a:solidFill>
            </a:endParaRPr>
          </a:p>
        </p:txBody>
      </p:sp>
      <p:sp>
        <p:nvSpPr>
          <p:cNvPr id="29" name="Rectangle 28">
            <a:extLst>
              <a:ext uri="{FF2B5EF4-FFF2-40B4-BE49-F238E27FC236}">
                <a16:creationId xmlns:a16="http://schemas.microsoft.com/office/drawing/2014/main" id="{B5D5F569-04A5-34A6-6447-66B699905C4E}"/>
              </a:ext>
            </a:extLst>
          </p:cNvPr>
          <p:cNvSpPr/>
          <p:nvPr/>
        </p:nvSpPr>
        <p:spPr>
          <a:xfrm>
            <a:off x="7771768" y="1704769"/>
            <a:ext cx="2112310" cy="400110"/>
          </a:xfrm>
          <a:prstGeom prst="rect">
            <a:avLst/>
          </a:prstGeom>
        </p:spPr>
        <p:txBody>
          <a:bodyPr wrap="none">
            <a:spAutoFit/>
          </a:bodyPr>
          <a:lstStyle/>
          <a:p>
            <a:pPr algn="ctr"/>
            <a:r>
              <a:rPr lang="en-US" sz="2000" b="1" dirty="0">
                <a:solidFill>
                  <a:srgbClr val="558ED5"/>
                </a:solidFill>
              </a:rPr>
              <a:t>“Big Five” outputs</a:t>
            </a:r>
            <a:endParaRPr lang="en-GB" sz="2000" b="1" dirty="0">
              <a:solidFill>
                <a:srgbClr val="558ED5"/>
              </a:solidFill>
            </a:endParaRPr>
          </a:p>
        </p:txBody>
      </p:sp>
    </p:spTree>
    <p:extLst>
      <p:ext uri="{BB962C8B-B14F-4D97-AF65-F5344CB8AC3E}">
        <p14:creationId xmlns:p14="http://schemas.microsoft.com/office/powerpoint/2010/main" val="2913013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Start with the end in mind: Time management</a:t>
            </a:r>
          </a:p>
        </p:txBody>
      </p:sp>
      <p:sp>
        <p:nvSpPr>
          <p:cNvPr id="3" name="Content Placeholder 2"/>
          <p:cNvSpPr>
            <a:spLocks noGrp="1"/>
          </p:cNvSpPr>
          <p:nvPr>
            <p:ph idx="1"/>
          </p:nvPr>
        </p:nvSpPr>
        <p:spPr>
          <a:xfrm>
            <a:off x="2950845" y="2314139"/>
            <a:ext cx="6290310" cy="3831167"/>
          </a:xfrm>
        </p:spPr>
        <p:txBody>
          <a:bodyPr>
            <a:noAutofit/>
          </a:bodyPr>
          <a:lstStyle/>
          <a:p>
            <a:pPr marL="457200" indent="-457200">
              <a:buFont typeface="+mj-lt"/>
              <a:buAutoNum type="arabicPeriod"/>
            </a:pPr>
            <a:r>
              <a:rPr lang="en-GB" sz="2400" dirty="0"/>
              <a:t>Collective letter contains a first draft</a:t>
            </a:r>
            <a:br>
              <a:rPr lang="en-GB" sz="2400" dirty="0"/>
            </a:br>
            <a:r>
              <a:rPr lang="en-GB" sz="2400" dirty="0"/>
              <a:t>(often based on the last meeting’s schedule)</a:t>
            </a:r>
          </a:p>
          <a:p>
            <a:pPr marL="457200" indent="-457200">
              <a:buFont typeface="+mj-lt"/>
              <a:buAutoNum type="arabicPeriod"/>
            </a:pPr>
            <a:r>
              <a:rPr lang="en-GB" sz="2400" dirty="0"/>
              <a:t>Anticipate session requirements</a:t>
            </a:r>
            <a:r>
              <a:rPr lang="en-GB" sz="2400" dirty="0">
                <a:solidFill>
                  <a:srgbClr val="E0400A"/>
                </a:solidFill>
              </a:rPr>
              <a:t>*</a:t>
            </a:r>
            <a:r>
              <a:rPr lang="en-GB" sz="2400" dirty="0"/>
              <a:t>:</a:t>
            </a:r>
          </a:p>
          <a:p>
            <a:pPr lvl="1"/>
            <a:r>
              <a:rPr lang="en-GB" sz="2400" dirty="0"/>
              <a:t>Joint / ad-hoc sessions</a:t>
            </a:r>
          </a:p>
          <a:p>
            <a:pPr lvl="1"/>
            <a:r>
              <a:rPr lang="en-GB" sz="2400" dirty="0"/>
              <a:t>Sessions outside normal working hours</a:t>
            </a:r>
          </a:p>
          <a:p>
            <a:pPr lvl="1"/>
            <a:r>
              <a:rPr lang="en-GB" sz="2400" dirty="0"/>
              <a:t>Remote participation</a:t>
            </a:r>
          </a:p>
          <a:p>
            <a:pPr lvl="1"/>
            <a:r>
              <a:rPr lang="en-GB" sz="2400" dirty="0"/>
              <a:t>Social events &amp; special requests</a:t>
            </a:r>
          </a:p>
        </p:txBody>
      </p:sp>
      <p:sp>
        <p:nvSpPr>
          <p:cNvPr id="5" name="TextBox 4">
            <a:extLst>
              <a:ext uri="{FF2B5EF4-FFF2-40B4-BE49-F238E27FC236}">
                <a16:creationId xmlns:a16="http://schemas.microsoft.com/office/drawing/2014/main" id="{5A910A29-17F1-4C1D-AE2F-B5A00713730B}"/>
              </a:ext>
            </a:extLst>
          </p:cNvPr>
          <p:cNvSpPr txBox="1"/>
          <p:nvPr/>
        </p:nvSpPr>
        <p:spPr>
          <a:xfrm>
            <a:off x="2285998" y="5825363"/>
            <a:ext cx="6687671" cy="461665"/>
          </a:xfrm>
          <a:prstGeom prst="rect">
            <a:avLst/>
          </a:prstGeom>
          <a:noFill/>
        </p:spPr>
        <p:txBody>
          <a:bodyPr wrap="square">
            <a:spAutoFit/>
          </a:bodyPr>
          <a:lstStyle/>
          <a:p>
            <a:pPr marL="0" indent="0" algn="ctr">
              <a:buNone/>
            </a:pPr>
            <a:r>
              <a:rPr lang="en-GB" sz="2400" dirty="0">
                <a:solidFill>
                  <a:srgbClr val="E0400A"/>
                </a:solidFill>
              </a:rPr>
              <a:t>*</a:t>
            </a:r>
            <a:r>
              <a:rPr lang="en-GB" sz="2400" dirty="0">
                <a:solidFill>
                  <a:schemeClr val="tx2">
                    <a:lumMod val="60000"/>
                    <a:lumOff val="40000"/>
                  </a:schemeClr>
                </a:solidFill>
              </a:rPr>
              <a:t> Please alert the TSB Counsellor/secretariat early</a:t>
            </a:r>
          </a:p>
        </p:txBody>
      </p:sp>
    </p:spTree>
    <p:extLst>
      <p:ext uri="{BB962C8B-B14F-4D97-AF65-F5344CB8AC3E}">
        <p14:creationId xmlns:p14="http://schemas.microsoft.com/office/powerpoint/2010/main" val="3063664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Management team preparations</a:t>
            </a:r>
          </a:p>
        </p:txBody>
      </p:sp>
      <p:sp>
        <p:nvSpPr>
          <p:cNvPr id="3" name="Content Placeholder 2"/>
          <p:cNvSpPr>
            <a:spLocks noGrp="1"/>
          </p:cNvSpPr>
          <p:nvPr>
            <p:ph idx="1"/>
          </p:nvPr>
        </p:nvSpPr>
        <p:spPr>
          <a:xfrm>
            <a:off x="3436452" y="2547220"/>
            <a:ext cx="5319096" cy="3831167"/>
          </a:xfrm>
        </p:spPr>
        <p:txBody>
          <a:bodyPr>
            <a:noAutofit/>
          </a:bodyPr>
          <a:lstStyle/>
          <a:p>
            <a:pPr marL="0" indent="0">
              <a:buNone/>
            </a:pPr>
            <a:r>
              <a:rPr lang="en-GB" sz="2400" dirty="0"/>
              <a:t>Before, during and after SG meetings:</a:t>
            </a:r>
          </a:p>
          <a:p>
            <a:pPr marL="457200" indent="-457200">
              <a:buFont typeface="+mj-lt"/>
              <a:buAutoNum type="arabicPeriod"/>
            </a:pPr>
            <a:r>
              <a:rPr lang="en-GB" sz="2400" dirty="0"/>
              <a:t>General coordination and discussion</a:t>
            </a:r>
          </a:p>
          <a:p>
            <a:pPr marL="457200" indent="-457200">
              <a:buFont typeface="+mj-lt"/>
              <a:buAutoNum type="arabicPeriod"/>
            </a:pPr>
            <a:r>
              <a:rPr lang="en-GB" sz="2400" dirty="0"/>
              <a:t>Overall time plan</a:t>
            </a:r>
          </a:p>
          <a:p>
            <a:pPr marL="457200" indent="-457200">
              <a:buFont typeface="+mj-lt"/>
              <a:buAutoNum type="arabicPeriod"/>
            </a:pPr>
            <a:r>
              <a:rPr lang="en-GB" sz="2400" dirty="0"/>
              <a:t>Hot topics</a:t>
            </a:r>
          </a:p>
          <a:p>
            <a:pPr marL="457200" indent="-457200">
              <a:buFont typeface="+mj-lt"/>
              <a:buAutoNum type="arabicPeriod"/>
            </a:pPr>
            <a:r>
              <a:rPr lang="en-GB" sz="2400" dirty="0"/>
              <a:t>Joint sessions / activities</a:t>
            </a:r>
          </a:p>
          <a:p>
            <a:pPr marL="457200" indent="-457200">
              <a:buFont typeface="+mj-lt"/>
              <a:buAutoNum type="arabicPeriod"/>
            </a:pPr>
            <a:r>
              <a:rPr lang="en-GB" sz="2400" dirty="0"/>
              <a:t>Cooperation / liaison activities</a:t>
            </a:r>
          </a:p>
        </p:txBody>
      </p:sp>
    </p:spTree>
    <p:extLst>
      <p:ext uri="{BB962C8B-B14F-4D97-AF65-F5344CB8AC3E}">
        <p14:creationId xmlns:p14="http://schemas.microsoft.com/office/powerpoint/2010/main" val="155726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Meeting report preparation</a:t>
            </a:r>
          </a:p>
        </p:txBody>
      </p:sp>
      <p:sp>
        <p:nvSpPr>
          <p:cNvPr id="3" name="Content Placeholder 2"/>
          <p:cNvSpPr>
            <a:spLocks noGrp="1"/>
          </p:cNvSpPr>
          <p:nvPr>
            <p:ph idx="1"/>
          </p:nvPr>
        </p:nvSpPr>
        <p:spPr>
          <a:xfrm>
            <a:off x="1583013" y="1933780"/>
            <a:ext cx="9025974" cy="3831167"/>
          </a:xfrm>
        </p:spPr>
        <p:txBody>
          <a:bodyPr>
            <a:noAutofit/>
          </a:bodyPr>
          <a:lstStyle/>
          <a:p>
            <a:pPr marL="457200" indent="-457200">
              <a:buFont typeface="+mj-lt"/>
              <a:buAutoNum type="arabicPeriod"/>
            </a:pPr>
            <a:r>
              <a:rPr lang="en-GB" sz="2400" dirty="0"/>
              <a:t>Prepare report skeleton early</a:t>
            </a:r>
            <a:br>
              <a:rPr lang="en-GB" sz="2400" dirty="0"/>
            </a:br>
            <a:r>
              <a:rPr lang="en-GB" sz="2400" dirty="0"/>
              <a:t>(add content during the meeting)</a:t>
            </a:r>
          </a:p>
          <a:p>
            <a:pPr marL="457200" indent="-457200">
              <a:buFont typeface="+mj-lt"/>
              <a:buAutoNum type="arabicPeriod"/>
            </a:pPr>
            <a:r>
              <a:rPr lang="en-GB" sz="2400" dirty="0"/>
              <a:t>Report structure should be:</a:t>
            </a:r>
          </a:p>
          <a:p>
            <a:pPr lvl="1"/>
            <a:r>
              <a:rPr lang="en-GB" sz="2400" dirty="0"/>
              <a:t>Comprehensive and succinct</a:t>
            </a:r>
          </a:p>
          <a:p>
            <a:pPr lvl="1"/>
            <a:r>
              <a:rPr lang="en-GB" sz="2400" dirty="0"/>
              <a:t>Clear and well organized</a:t>
            </a:r>
          </a:p>
          <a:p>
            <a:pPr lvl="1"/>
            <a:r>
              <a:rPr lang="en-GB" sz="2400" dirty="0"/>
              <a:t>Objective</a:t>
            </a:r>
          </a:p>
          <a:p>
            <a:pPr lvl="1"/>
            <a:r>
              <a:rPr lang="en-GB" sz="2400" dirty="0"/>
              <a:t>Results focused (decisions and follow up actions)</a:t>
            </a:r>
          </a:p>
          <a:p>
            <a:pPr lvl="1"/>
            <a:r>
              <a:rPr lang="en-GB" sz="2400" dirty="0"/>
              <a:t>Note ITU PP-14 Decision 14 on use of hyperlinks referencing materials for adoption</a:t>
            </a:r>
          </a:p>
          <a:p>
            <a:pPr marL="457200" indent="-457200">
              <a:buFont typeface="+mj-lt"/>
              <a:buAutoNum type="arabicPeriod"/>
            </a:pPr>
            <a:r>
              <a:rPr lang="en-GB" sz="2400" dirty="0"/>
              <a:t>Consider delegating tasks</a:t>
            </a:r>
          </a:p>
          <a:p>
            <a:pPr marL="457200" indent="-457200">
              <a:buFont typeface="+mj-lt"/>
              <a:buAutoNum type="arabicPeriod"/>
            </a:pPr>
            <a:endParaRPr lang="en-GB" sz="2400" dirty="0"/>
          </a:p>
          <a:p>
            <a:pPr marL="457200" indent="-457200">
              <a:buFont typeface="+mj-lt"/>
              <a:buAutoNum type="arabicPeriod"/>
            </a:pPr>
            <a:endParaRPr lang="en-GB" sz="2400" dirty="0"/>
          </a:p>
        </p:txBody>
      </p:sp>
    </p:spTree>
    <p:extLst>
      <p:ext uri="{BB962C8B-B14F-4D97-AF65-F5344CB8AC3E}">
        <p14:creationId xmlns:p14="http://schemas.microsoft.com/office/powerpoint/2010/main" val="3985350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Meeting report: Dos and Do Nots</a:t>
            </a:r>
          </a:p>
        </p:txBody>
      </p:sp>
      <p:sp>
        <p:nvSpPr>
          <p:cNvPr id="3" name="Content Placeholder 2"/>
          <p:cNvSpPr>
            <a:spLocks noGrp="1"/>
          </p:cNvSpPr>
          <p:nvPr>
            <p:ph idx="1"/>
          </p:nvPr>
        </p:nvSpPr>
        <p:spPr>
          <a:xfrm>
            <a:off x="609600" y="1622532"/>
            <a:ext cx="11908874" cy="3831167"/>
          </a:xfrm>
        </p:spPr>
        <p:txBody>
          <a:bodyPr>
            <a:noAutofit/>
          </a:bodyPr>
          <a:lstStyle/>
          <a:p>
            <a:pPr marL="457200" indent="-457200">
              <a:buFont typeface="+mj-lt"/>
              <a:buAutoNum type="arabicPeriod"/>
            </a:pPr>
            <a:r>
              <a:rPr lang="en-GB" sz="2400" dirty="0"/>
              <a:t>Do:</a:t>
            </a:r>
          </a:p>
          <a:p>
            <a:pPr marL="857250" lvl="1" indent="-457200">
              <a:buFont typeface="+mj-lt"/>
              <a:buAutoNum type="arabicPeriod"/>
            </a:pPr>
            <a:r>
              <a:rPr lang="en-GB" sz="2400" dirty="0"/>
              <a:t>Consider delegating tasks to ensure quality and timeliness</a:t>
            </a:r>
          </a:p>
          <a:p>
            <a:pPr marL="857250" lvl="1" indent="-457200">
              <a:buFont typeface="+mj-lt"/>
              <a:buAutoNum type="arabicPeriod"/>
            </a:pPr>
            <a:r>
              <a:rPr lang="en-GB" sz="2400" dirty="0"/>
              <a:t>Prepare a report skeleton early, and add content during the meeting</a:t>
            </a:r>
          </a:p>
          <a:p>
            <a:pPr marL="857250" lvl="1" indent="-457200">
              <a:buFont typeface="+mj-lt"/>
              <a:buAutoNum type="arabicPeriod"/>
            </a:pPr>
            <a:r>
              <a:rPr lang="en-GB" sz="2400" dirty="0"/>
              <a:t>Outline the organization of the work</a:t>
            </a:r>
          </a:p>
          <a:p>
            <a:pPr marL="857250" lvl="1" indent="-457200">
              <a:buFont typeface="+mj-lt"/>
              <a:buAutoNum type="arabicPeriod"/>
            </a:pPr>
            <a:r>
              <a:rPr lang="en-GB" sz="2400" dirty="0"/>
              <a:t>Mention any groups set up, including terms of reference and leadership</a:t>
            </a:r>
          </a:p>
          <a:p>
            <a:pPr marL="857250" lvl="1" indent="-457200">
              <a:buFont typeface="+mj-lt"/>
              <a:buAutoNum type="arabicPeriod"/>
            </a:pPr>
            <a:r>
              <a:rPr lang="en-GB" sz="2400" dirty="0"/>
              <a:t>Detail the future direction of the work</a:t>
            </a:r>
          </a:p>
          <a:p>
            <a:pPr marL="857250" lvl="1" indent="-457200">
              <a:buFont typeface="+mj-lt"/>
              <a:buAutoNum type="arabicPeriod"/>
            </a:pPr>
            <a:r>
              <a:rPr lang="en-GB" sz="2400" dirty="0"/>
              <a:t>Include references to participant lists, summary of contributions, outgoing Liaison Statements, texts of documents for Approval, etc.</a:t>
            </a:r>
          </a:p>
          <a:p>
            <a:pPr marL="457200" indent="-457200">
              <a:buFont typeface="+mj-lt"/>
              <a:buAutoNum type="arabicPeriod"/>
            </a:pPr>
            <a:r>
              <a:rPr lang="en-GB" sz="2400" dirty="0"/>
              <a:t>Do not:</a:t>
            </a:r>
          </a:p>
          <a:p>
            <a:pPr marL="857250" lvl="1" indent="-457200">
              <a:buFont typeface="+mj-lt"/>
              <a:buAutoNum type="arabicPeriod"/>
            </a:pPr>
            <a:r>
              <a:rPr lang="en-GB" sz="2400" dirty="0"/>
              <a:t>Attach input documents or TDs (normally, a reference is sufficient)</a:t>
            </a:r>
          </a:p>
          <a:p>
            <a:pPr marL="857250" lvl="1" indent="-457200">
              <a:buFont typeface="+mj-lt"/>
              <a:buAutoNum type="arabicPeriod"/>
            </a:pPr>
            <a:r>
              <a:rPr lang="en-GB" sz="2400" dirty="0"/>
              <a:t>Delete ITU-T reference numbers, e.g., to figures of publications</a:t>
            </a:r>
          </a:p>
          <a:p>
            <a:pPr marL="457200" indent="-457200">
              <a:buFont typeface="+mj-lt"/>
              <a:buAutoNum type="arabicPeriod"/>
            </a:pPr>
            <a:endParaRPr lang="en-GB" sz="2400" dirty="0"/>
          </a:p>
          <a:p>
            <a:pPr marL="457200" indent="-457200">
              <a:buFont typeface="+mj-lt"/>
              <a:buAutoNum type="arabicPeriod"/>
            </a:pPr>
            <a:endParaRPr lang="en-GB" sz="2400" dirty="0"/>
          </a:p>
        </p:txBody>
      </p:sp>
    </p:spTree>
    <p:extLst>
      <p:ext uri="{BB962C8B-B14F-4D97-AF65-F5344CB8AC3E}">
        <p14:creationId xmlns:p14="http://schemas.microsoft.com/office/powerpoint/2010/main" val="3957672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997FC0-E1EC-E0F2-225A-E80A74FEA5A5}"/>
              </a:ext>
            </a:extLst>
          </p:cNvPr>
          <p:cNvSpPr/>
          <p:nvPr/>
        </p:nvSpPr>
        <p:spPr>
          <a:xfrm>
            <a:off x="251670" y="142613"/>
            <a:ext cx="10553410" cy="666924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609600" y="106819"/>
            <a:ext cx="10972800" cy="1143000"/>
          </a:xfrm>
        </p:spPr>
        <p:txBody>
          <a:bodyPr/>
          <a:lstStyle/>
          <a:p>
            <a:r>
              <a:rPr lang="en-US" dirty="0"/>
              <a:t>Work item life cycle</a:t>
            </a:r>
            <a:endParaRPr lang="en-GB" dirty="0"/>
          </a:p>
        </p:txBody>
      </p:sp>
      <p:grpSp>
        <p:nvGrpSpPr>
          <p:cNvPr id="11" name="Group 10">
            <a:extLst>
              <a:ext uri="{FF2B5EF4-FFF2-40B4-BE49-F238E27FC236}">
                <a16:creationId xmlns:a16="http://schemas.microsoft.com/office/drawing/2014/main" id="{F7D2A246-B01F-4FC8-CACC-36EFFAF7672B}"/>
              </a:ext>
            </a:extLst>
          </p:cNvPr>
          <p:cNvGrpSpPr/>
          <p:nvPr/>
        </p:nvGrpSpPr>
        <p:grpSpPr>
          <a:xfrm>
            <a:off x="3881023" y="1748384"/>
            <a:ext cx="6212951" cy="4301824"/>
            <a:chOff x="2587336" y="1744525"/>
            <a:chExt cx="6212951" cy="4301824"/>
          </a:xfrm>
        </p:grpSpPr>
        <p:pic>
          <p:nvPicPr>
            <p:cNvPr id="12" name="Picture 8" descr="https://www.globalreporting.org/SiteCollectionImages/Information%20Hub/Newsletter%20article%20images/dialogue_resized.jpg">
              <a:extLst>
                <a:ext uri="{FF2B5EF4-FFF2-40B4-BE49-F238E27FC236}">
                  <a16:creationId xmlns:a16="http://schemas.microsoft.com/office/drawing/2014/main" id="{0AB40B64-E066-D0F8-4491-625D2C74F2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0694" y="4610605"/>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13" name="Arc 12">
              <a:extLst>
                <a:ext uri="{FF2B5EF4-FFF2-40B4-BE49-F238E27FC236}">
                  <a16:creationId xmlns:a16="http://schemas.microsoft.com/office/drawing/2014/main" id="{5B6A7AAE-4C12-9C0E-B952-39A07E2116E7}"/>
                </a:ext>
              </a:extLst>
            </p:cNvPr>
            <p:cNvSpPr/>
            <p:nvPr/>
          </p:nvSpPr>
          <p:spPr>
            <a:xfrm>
              <a:off x="2587336" y="1744525"/>
              <a:ext cx="4301824" cy="4301824"/>
            </a:xfrm>
            <a:prstGeom prst="arc">
              <a:avLst>
                <a:gd name="adj1" fmla="val 21068272"/>
                <a:gd name="adj2" fmla="val 1235784"/>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4" name="Rectangle 13">
              <a:extLst>
                <a:ext uri="{FF2B5EF4-FFF2-40B4-BE49-F238E27FC236}">
                  <a16:creationId xmlns:a16="http://schemas.microsoft.com/office/drawing/2014/main" id="{608FABC6-3165-F114-F4B4-62DBA4F1082E}"/>
                </a:ext>
              </a:extLst>
            </p:cNvPr>
            <p:cNvSpPr/>
            <p:nvPr/>
          </p:nvSpPr>
          <p:spPr>
            <a:xfrm>
              <a:off x="6761153" y="3506726"/>
              <a:ext cx="2039134" cy="1077218"/>
            </a:xfrm>
            <a:prstGeom prst="rect">
              <a:avLst/>
            </a:prstGeom>
            <a:effectLst/>
          </p:spPr>
          <p:txBody>
            <a:bodyPr wrap="square">
              <a:spAutoFit/>
            </a:bodyPr>
            <a:lstStyle/>
            <a:p>
              <a:pPr algn="ctr"/>
              <a:r>
                <a:rPr lang="en-US" sz="1600" b="1" dirty="0">
                  <a:solidFill>
                    <a:schemeClr val="tx2">
                      <a:lumMod val="60000"/>
                      <a:lumOff val="40000"/>
                    </a:schemeClr>
                  </a:solidFill>
                </a:rPr>
                <a:t>Mature text</a:t>
              </a:r>
              <a:br>
                <a:rPr lang="en-US" sz="1600" b="1" dirty="0">
                  <a:solidFill>
                    <a:schemeClr val="tx2">
                      <a:lumMod val="60000"/>
                      <a:lumOff val="40000"/>
                    </a:schemeClr>
                  </a:solidFill>
                </a:rPr>
              </a:br>
              <a:r>
                <a:rPr lang="en-US" sz="1600" b="1" dirty="0">
                  <a:solidFill>
                    <a:schemeClr val="tx2">
                      <a:lumMod val="60000"/>
                      <a:lumOff val="40000"/>
                    </a:schemeClr>
                  </a:solidFill>
                </a:rPr>
                <a:t>submitted to</a:t>
              </a:r>
              <a:br>
                <a:rPr lang="en-US" sz="1600" b="1" dirty="0">
                  <a:solidFill>
                    <a:schemeClr val="tx2">
                      <a:lumMod val="60000"/>
                      <a:lumOff val="40000"/>
                    </a:schemeClr>
                  </a:solidFill>
                </a:rPr>
              </a:br>
              <a:r>
                <a:rPr lang="en-US" sz="1600" b="1" dirty="0">
                  <a:solidFill>
                    <a:schemeClr val="tx2">
                      <a:lumMod val="60000"/>
                      <a:lumOff val="40000"/>
                    </a:schemeClr>
                  </a:solidFill>
                </a:rPr>
                <a:t>SG/WP</a:t>
              </a:r>
              <a:br>
                <a:rPr lang="en-US" sz="1600" b="1" dirty="0">
                  <a:solidFill>
                    <a:schemeClr val="tx2">
                      <a:lumMod val="60000"/>
                      <a:lumOff val="40000"/>
                    </a:schemeClr>
                  </a:solidFill>
                </a:rPr>
              </a:br>
              <a:r>
                <a:rPr lang="en-US" sz="1600" b="1" dirty="0">
                  <a:solidFill>
                    <a:schemeClr val="tx2">
                      <a:lumMod val="60000"/>
                      <a:lumOff val="40000"/>
                    </a:schemeClr>
                  </a:solidFill>
                </a:rPr>
                <a:t>for consideration</a:t>
              </a:r>
              <a:endParaRPr lang="en-GB" sz="2000" b="1" dirty="0">
                <a:solidFill>
                  <a:schemeClr val="tx2">
                    <a:lumMod val="60000"/>
                    <a:lumOff val="40000"/>
                  </a:schemeClr>
                </a:solidFill>
              </a:endParaRPr>
            </a:p>
          </p:txBody>
        </p:sp>
      </p:grpSp>
      <p:grpSp>
        <p:nvGrpSpPr>
          <p:cNvPr id="15" name="Group 14">
            <a:extLst>
              <a:ext uri="{FF2B5EF4-FFF2-40B4-BE49-F238E27FC236}">
                <a16:creationId xmlns:a16="http://schemas.microsoft.com/office/drawing/2014/main" id="{DA00C853-6B43-6FBA-40DF-ABF745455FCA}"/>
              </a:ext>
            </a:extLst>
          </p:cNvPr>
          <p:cNvGrpSpPr/>
          <p:nvPr/>
        </p:nvGrpSpPr>
        <p:grpSpPr>
          <a:xfrm>
            <a:off x="3881023" y="1752996"/>
            <a:ext cx="4341671" cy="4301824"/>
            <a:chOff x="2587336" y="1749137"/>
            <a:chExt cx="4341671" cy="4301824"/>
          </a:xfrm>
        </p:grpSpPr>
        <p:grpSp>
          <p:nvGrpSpPr>
            <p:cNvPr id="16" name="Group 15">
              <a:extLst>
                <a:ext uri="{FF2B5EF4-FFF2-40B4-BE49-F238E27FC236}">
                  <a16:creationId xmlns:a16="http://schemas.microsoft.com/office/drawing/2014/main" id="{EF88E49F-7889-AE79-85BB-2B2F9432C2CB}"/>
                </a:ext>
              </a:extLst>
            </p:cNvPr>
            <p:cNvGrpSpPr/>
            <p:nvPr/>
          </p:nvGrpSpPr>
          <p:grpSpPr>
            <a:xfrm>
              <a:off x="2587336" y="1749137"/>
              <a:ext cx="4341671" cy="4301824"/>
              <a:chOff x="2587336" y="1749137"/>
              <a:chExt cx="4341671" cy="4301824"/>
            </a:xfrm>
          </p:grpSpPr>
          <p:pic>
            <p:nvPicPr>
              <p:cNvPr id="18" name="Picture 17">
                <a:extLst>
                  <a:ext uri="{FF2B5EF4-FFF2-40B4-BE49-F238E27FC236}">
                    <a16:creationId xmlns:a16="http://schemas.microsoft.com/office/drawing/2014/main" id="{EB454226-3D57-A8C0-A946-23A7F6605DD2}"/>
                  </a:ext>
                </a:extLst>
              </p:cNvPr>
              <p:cNvPicPr>
                <a:picLocks noChangeAspect="1"/>
              </p:cNvPicPr>
              <p:nvPr/>
            </p:nvPicPr>
            <p:blipFill>
              <a:blip r:embed="rId4"/>
              <a:stretch>
                <a:fillRect/>
              </a:stretch>
            </p:blipFill>
            <p:spPr>
              <a:xfrm>
                <a:off x="6203095" y="2382892"/>
                <a:ext cx="725912" cy="1006852"/>
              </a:xfrm>
              <a:prstGeom prst="rect">
                <a:avLst/>
              </a:prstGeom>
            </p:spPr>
          </p:pic>
          <p:sp>
            <p:nvSpPr>
              <p:cNvPr id="19" name="Rectangle 18">
                <a:extLst>
                  <a:ext uri="{FF2B5EF4-FFF2-40B4-BE49-F238E27FC236}">
                    <a16:creationId xmlns:a16="http://schemas.microsoft.com/office/drawing/2014/main" id="{05508BAA-3856-989B-9C49-FD12C04448D3}"/>
                  </a:ext>
                </a:extLst>
              </p:cNvPr>
              <p:cNvSpPr/>
              <p:nvPr/>
            </p:nvSpPr>
            <p:spPr>
              <a:xfrm>
                <a:off x="3505645" y="2042383"/>
                <a:ext cx="2588844" cy="830997"/>
              </a:xfrm>
              <a:prstGeom prst="rect">
                <a:avLst/>
              </a:prstGeom>
              <a:effectLst/>
            </p:spPr>
            <p:txBody>
              <a:bodyPr wrap="square">
                <a:spAutoFit/>
              </a:bodyPr>
              <a:lstStyle/>
              <a:p>
                <a:pPr algn="ctr"/>
                <a:r>
                  <a:rPr lang="en-US" sz="1600" b="1" dirty="0">
                    <a:solidFill>
                      <a:schemeClr val="tx2">
                        <a:lumMod val="60000"/>
                        <a:lumOff val="40000"/>
                      </a:schemeClr>
                    </a:solidFill>
                  </a:rPr>
                  <a:t>Study group agrees</a:t>
                </a:r>
                <a:br>
                  <a:rPr lang="en-US" sz="1600" b="1" dirty="0">
                    <a:solidFill>
                      <a:schemeClr val="tx2">
                        <a:lumMod val="60000"/>
                        <a:lumOff val="40000"/>
                      </a:schemeClr>
                    </a:solidFill>
                  </a:rPr>
                </a:br>
                <a:r>
                  <a:rPr lang="en-US" sz="1600" b="1" dirty="0">
                    <a:solidFill>
                      <a:schemeClr val="tx2">
                        <a:lumMod val="60000"/>
                        <a:lumOff val="40000"/>
                      </a:schemeClr>
                    </a:solidFill>
                  </a:rPr>
                  <a:t>to start work/</a:t>
                </a:r>
                <a:br>
                  <a:rPr lang="en-US" sz="1600" b="1" dirty="0">
                    <a:solidFill>
                      <a:schemeClr val="tx2">
                        <a:lumMod val="60000"/>
                        <a:lumOff val="40000"/>
                      </a:schemeClr>
                    </a:solidFill>
                  </a:rPr>
                </a:br>
                <a:r>
                  <a:rPr lang="en-US" sz="1600" b="1" dirty="0">
                    <a:solidFill>
                      <a:schemeClr val="tx2">
                        <a:lumMod val="60000"/>
                        <a:lumOff val="40000"/>
                      </a:schemeClr>
                    </a:solidFill>
                  </a:rPr>
                  <a:t>assigns Editor</a:t>
                </a:r>
                <a:r>
                  <a:rPr lang="en-US" sz="1600" b="1" dirty="0">
                    <a:solidFill>
                      <a:srgbClr val="FF0000"/>
                    </a:solidFill>
                  </a:rPr>
                  <a:t>*</a:t>
                </a:r>
                <a:endParaRPr lang="en-GB" sz="2000" b="1" dirty="0">
                  <a:solidFill>
                    <a:srgbClr val="FF0000"/>
                  </a:solidFill>
                </a:endParaRPr>
              </a:p>
            </p:txBody>
          </p:sp>
          <p:sp>
            <p:nvSpPr>
              <p:cNvPr id="20" name="Arc 19">
                <a:extLst>
                  <a:ext uri="{FF2B5EF4-FFF2-40B4-BE49-F238E27FC236}">
                    <a16:creationId xmlns:a16="http://schemas.microsoft.com/office/drawing/2014/main" id="{6827C234-1C64-8E5E-BD27-3DCDE81B6729}"/>
                  </a:ext>
                </a:extLst>
              </p:cNvPr>
              <p:cNvSpPr/>
              <p:nvPr/>
            </p:nvSpPr>
            <p:spPr>
              <a:xfrm>
                <a:off x="2587336" y="1749137"/>
                <a:ext cx="4301824" cy="4301824"/>
              </a:xfrm>
              <a:prstGeom prst="arc">
                <a:avLst>
                  <a:gd name="adj1" fmla="val 17471603"/>
                  <a:gd name="adj2" fmla="val 1905845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17" name="Rectangle 16">
              <a:extLst>
                <a:ext uri="{FF2B5EF4-FFF2-40B4-BE49-F238E27FC236}">
                  <a16:creationId xmlns:a16="http://schemas.microsoft.com/office/drawing/2014/main" id="{76F8E618-577B-E466-AC5F-42417AEF64B9}"/>
                </a:ext>
              </a:extLst>
            </p:cNvPr>
            <p:cNvSpPr/>
            <p:nvPr/>
          </p:nvSpPr>
          <p:spPr>
            <a:xfrm rot="20638956">
              <a:off x="6281620" y="2697627"/>
              <a:ext cx="557653" cy="276999"/>
            </a:xfrm>
            <a:prstGeom prst="rect">
              <a:avLst/>
            </a:prstGeom>
            <a:effectLst/>
          </p:spPr>
          <p:txBody>
            <a:bodyPr wrap="none">
              <a:spAutoFit/>
            </a:bodyPr>
            <a:lstStyle/>
            <a:p>
              <a:pPr algn="ctr"/>
              <a:r>
                <a:rPr lang="en-US" sz="1200" dirty="0">
                  <a:solidFill>
                    <a:schemeClr val="tx2">
                      <a:lumMod val="60000"/>
                      <a:lumOff val="40000"/>
                    </a:schemeClr>
                  </a:solidFill>
                </a:rPr>
                <a:t>Editor</a:t>
              </a:r>
              <a:endParaRPr lang="en-GB" sz="1600" dirty="0">
                <a:solidFill>
                  <a:schemeClr val="tx2">
                    <a:lumMod val="60000"/>
                    <a:lumOff val="40000"/>
                  </a:schemeClr>
                </a:solidFill>
              </a:endParaRPr>
            </a:p>
          </p:txBody>
        </p:sp>
      </p:grpSp>
      <p:sp>
        <p:nvSpPr>
          <p:cNvPr id="22" name="Rectangle 21">
            <a:extLst>
              <a:ext uri="{FF2B5EF4-FFF2-40B4-BE49-F238E27FC236}">
                <a16:creationId xmlns:a16="http://schemas.microsoft.com/office/drawing/2014/main" id="{AD88C5BC-D981-6F1D-4349-35A7A37E94E1}"/>
              </a:ext>
            </a:extLst>
          </p:cNvPr>
          <p:cNvSpPr/>
          <p:nvPr/>
        </p:nvSpPr>
        <p:spPr>
          <a:xfrm>
            <a:off x="5810261" y="6132023"/>
            <a:ext cx="544946" cy="461665"/>
          </a:xfrm>
          <a:prstGeom prst="rect">
            <a:avLst/>
          </a:prstGeom>
          <a:solidFill>
            <a:schemeClr val="bg1"/>
          </a:solidFill>
          <a:ln w="28575">
            <a:noFill/>
          </a:ln>
        </p:spPr>
        <p:txBody>
          <a:bodyPr wrap="square" rtlCol="0" anchor="ctr">
            <a:spAutoFit/>
          </a:bodyPr>
          <a:lstStyle/>
          <a:p>
            <a:pPr algn="ctr"/>
            <a:endParaRPr lang="en-GB" sz="2400" dirty="0">
              <a:solidFill>
                <a:schemeClr val="tx2">
                  <a:lumMod val="60000"/>
                  <a:lumOff val="40000"/>
                </a:schemeClr>
              </a:solidFill>
            </a:endParaRPr>
          </a:p>
        </p:txBody>
      </p:sp>
      <p:grpSp>
        <p:nvGrpSpPr>
          <p:cNvPr id="23" name="Group 22">
            <a:extLst>
              <a:ext uri="{FF2B5EF4-FFF2-40B4-BE49-F238E27FC236}">
                <a16:creationId xmlns:a16="http://schemas.microsoft.com/office/drawing/2014/main" id="{BFD59DAB-1626-1261-9F06-217E0077C177}"/>
              </a:ext>
            </a:extLst>
          </p:cNvPr>
          <p:cNvGrpSpPr/>
          <p:nvPr/>
        </p:nvGrpSpPr>
        <p:grpSpPr>
          <a:xfrm>
            <a:off x="3881023" y="1752997"/>
            <a:ext cx="5099963" cy="4822359"/>
            <a:chOff x="2587336" y="1749137"/>
            <a:chExt cx="5099963" cy="4822359"/>
          </a:xfrm>
        </p:grpSpPr>
        <p:grpSp>
          <p:nvGrpSpPr>
            <p:cNvPr id="24" name="Group 23">
              <a:extLst>
                <a:ext uri="{FF2B5EF4-FFF2-40B4-BE49-F238E27FC236}">
                  <a16:creationId xmlns:a16="http://schemas.microsoft.com/office/drawing/2014/main" id="{A40822F9-16F8-26F3-8263-D011DC9001DB}"/>
                </a:ext>
              </a:extLst>
            </p:cNvPr>
            <p:cNvGrpSpPr/>
            <p:nvPr/>
          </p:nvGrpSpPr>
          <p:grpSpPr>
            <a:xfrm>
              <a:off x="2587336" y="1749137"/>
              <a:ext cx="5099963" cy="4409359"/>
              <a:chOff x="2587336" y="1749137"/>
              <a:chExt cx="5099963" cy="4409359"/>
            </a:xfrm>
          </p:grpSpPr>
          <p:sp>
            <p:nvSpPr>
              <p:cNvPr id="28" name="Arc 27">
                <a:extLst>
                  <a:ext uri="{FF2B5EF4-FFF2-40B4-BE49-F238E27FC236}">
                    <a16:creationId xmlns:a16="http://schemas.microsoft.com/office/drawing/2014/main" id="{2F32EB4A-67E4-EE2C-E8C7-94F4C42CE831}"/>
                  </a:ext>
                </a:extLst>
              </p:cNvPr>
              <p:cNvSpPr/>
              <p:nvPr/>
            </p:nvSpPr>
            <p:spPr>
              <a:xfrm>
                <a:off x="2587336" y="1749137"/>
                <a:ext cx="4301824" cy="4301824"/>
              </a:xfrm>
              <a:prstGeom prst="arc">
                <a:avLst>
                  <a:gd name="adj1" fmla="val 2634204"/>
                  <a:gd name="adj2" fmla="val 435863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9" name="Rectangle 28">
                <a:extLst>
                  <a:ext uri="{FF2B5EF4-FFF2-40B4-BE49-F238E27FC236}">
                    <a16:creationId xmlns:a16="http://schemas.microsoft.com/office/drawing/2014/main" id="{16ED9E40-7C87-D9BE-AD4C-334B62E79233}"/>
                  </a:ext>
                </a:extLst>
              </p:cNvPr>
              <p:cNvSpPr/>
              <p:nvPr/>
            </p:nvSpPr>
            <p:spPr>
              <a:xfrm>
                <a:off x="5908650" y="5573721"/>
                <a:ext cx="1778649" cy="584775"/>
              </a:xfrm>
              <a:prstGeom prst="rect">
                <a:avLst/>
              </a:prstGeom>
              <a:effectLst/>
            </p:spPr>
            <p:txBody>
              <a:bodyPr wrap="square">
                <a:spAutoFit/>
              </a:bodyPr>
              <a:lstStyle/>
              <a:p>
                <a:pPr algn="ctr"/>
                <a:r>
                  <a:rPr lang="en-US" sz="1600" b="1" dirty="0">
                    <a:solidFill>
                      <a:schemeClr val="tx2">
                        <a:lumMod val="60000"/>
                        <a:lumOff val="40000"/>
                      </a:schemeClr>
                    </a:solidFill>
                  </a:rPr>
                  <a:t>SG/WP initiates approval process</a:t>
                </a:r>
                <a:endParaRPr lang="en-GB" sz="2000" b="1" dirty="0">
                  <a:solidFill>
                    <a:schemeClr val="tx2">
                      <a:lumMod val="60000"/>
                      <a:lumOff val="40000"/>
                    </a:schemeClr>
                  </a:solidFill>
                </a:endParaRPr>
              </a:p>
            </p:txBody>
          </p:sp>
        </p:grpSp>
        <p:grpSp>
          <p:nvGrpSpPr>
            <p:cNvPr id="25" name="Group 24">
              <a:extLst>
                <a:ext uri="{FF2B5EF4-FFF2-40B4-BE49-F238E27FC236}">
                  <a16:creationId xmlns:a16="http://schemas.microsoft.com/office/drawing/2014/main" id="{43B3921D-071D-B279-578F-3B87BB22457A}"/>
                </a:ext>
              </a:extLst>
            </p:cNvPr>
            <p:cNvGrpSpPr/>
            <p:nvPr/>
          </p:nvGrpSpPr>
          <p:grpSpPr>
            <a:xfrm>
              <a:off x="4152975" y="5516120"/>
              <a:ext cx="1243952" cy="1055376"/>
              <a:chOff x="4152975" y="5516120"/>
              <a:chExt cx="1243952" cy="1055376"/>
            </a:xfrm>
          </p:grpSpPr>
          <p:pic>
            <p:nvPicPr>
              <p:cNvPr id="26" name="Picture 16" descr="http://investingnews.com/files/2014/07/approved.jpg">
                <a:extLst>
                  <a:ext uri="{FF2B5EF4-FFF2-40B4-BE49-F238E27FC236}">
                    <a16:creationId xmlns:a16="http://schemas.microsoft.com/office/drawing/2014/main" id="{10B6C141-BF1F-32FD-9EEB-32763139C3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2975" y="5516120"/>
                <a:ext cx="1243952" cy="85409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3D8ACD12-413A-F96B-3286-23EE5361FC14}"/>
                  </a:ext>
                </a:extLst>
              </p:cNvPr>
              <p:cNvSpPr/>
              <p:nvPr/>
            </p:nvSpPr>
            <p:spPr>
              <a:xfrm>
                <a:off x="4314481" y="6232942"/>
                <a:ext cx="957633" cy="338554"/>
              </a:xfrm>
              <a:prstGeom prst="rect">
                <a:avLst/>
              </a:prstGeom>
              <a:effectLst/>
            </p:spPr>
            <p:txBody>
              <a:bodyPr wrap="none">
                <a:spAutoFit/>
              </a:bodyPr>
              <a:lstStyle/>
              <a:p>
                <a:pPr algn="ctr"/>
                <a:r>
                  <a:rPr lang="en-US" sz="1600" b="1" dirty="0">
                    <a:solidFill>
                      <a:schemeClr val="tx2">
                        <a:lumMod val="60000"/>
                        <a:lumOff val="40000"/>
                      </a:schemeClr>
                    </a:solidFill>
                  </a:rPr>
                  <a:t>Approval</a:t>
                </a:r>
                <a:endParaRPr lang="en-GB" sz="2000" b="1" dirty="0">
                  <a:solidFill>
                    <a:schemeClr val="tx2">
                      <a:lumMod val="60000"/>
                      <a:lumOff val="40000"/>
                    </a:schemeClr>
                  </a:solidFill>
                </a:endParaRPr>
              </a:p>
            </p:txBody>
          </p:sp>
        </p:grpSp>
      </p:grpSp>
      <p:grpSp>
        <p:nvGrpSpPr>
          <p:cNvPr id="30" name="Group 29">
            <a:extLst>
              <a:ext uri="{FF2B5EF4-FFF2-40B4-BE49-F238E27FC236}">
                <a16:creationId xmlns:a16="http://schemas.microsoft.com/office/drawing/2014/main" id="{17E14FB6-1DAB-885E-F181-6568444FC000}"/>
              </a:ext>
            </a:extLst>
          </p:cNvPr>
          <p:cNvGrpSpPr/>
          <p:nvPr/>
        </p:nvGrpSpPr>
        <p:grpSpPr>
          <a:xfrm>
            <a:off x="3767082" y="1757609"/>
            <a:ext cx="4415764" cy="4322185"/>
            <a:chOff x="2473396" y="1753749"/>
            <a:chExt cx="4415764" cy="4322185"/>
          </a:xfrm>
        </p:grpSpPr>
        <p:pic>
          <p:nvPicPr>
            <p:cNvPr id="31" name="Picture 30">
              <a:extLst>
                <a:ext uri="{FF2B5EF4-FFF2-40B4-BE49-F238E27FC236}">
                  <a16:creationId xmlns:a16="http://schemas.microsoft.com/office/drawing/2014/main" id="{B41624C6-1EC8-F4F3-3744-93B8340BED0E}"/>
                </a:ext>
              </a:extLst>
            </p:cNvPr>
            <p:cNvPicPr>
              <a:picLocks noChangeAspect="1"/>
            </p:cNvPicPr>
            <p:nvPr/>
          </p:nvPicPr>
          <p:blipFill>
            <a:blip r:embed="rId6"/>
            <a:stretch>
              <a:fillRect/>
            </a:stretch>
          </p:blipFill>
          <p:spPr>
            <a:xfrm>
              <a:off x="2525105" y="4927571"/>
              <a:ext cx="1118550" cy="866932"/>
            </a:xfrm>
            <a:prstGeom prst="rect">
              <a:avLst/>
            </a:prstGeom>
          </p:spPr>
        </p:pic>
        <p:sp>
          <p:nvSpPr>
            <p:cNvPr id="32" name="Arc 31">
              <a:extLst>
                <a:ext uri="{FF2B5EF4-FFF2-40B4-BE49-F238E27FC236}">
                  <a16:creationId xmlns:a16="http://schemas.microsoft.com/office/drawing/2014/main" id="{1E835A0A-D09C-659A-994F-CDC454BBACDB}"/>
                </a:ext>
              </a:extLst>
            </p:cNvPr>
            <p:cNvSpPr/>
            <p:nvPr/>
          </p:nvSpPr>
          <p:spPr>
            <a:xfrm>
              <a:off x="2587336" y="1753749"/>
              <a:ext cx="4301824" cy="4301824"/>
            </a:xfrm>
            <a:prstGeom prst="arc">
              <a:avLst>
                <a:gd name="adj1" fmla="val 5955305"/>
                <a:gd name="adj2" fmla="val 7318363"/>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3" name="Rectangle 32">
              <a:extLst>
                <a:ext uri="{FF2B5EF4-FFF2-40B4-BE49-F238E27FC236}">
                  <a16:creationId xmlns:a16="http://schemas.microsoft.com/office/drawing/2014/main" id="{1E35C191-4BCF-A448-3307-912B6A65C899}"/>
                </a:ext>
              </a:extLst>
            </p:cNvPr>
            <p:cNvSpPr/>
            <p:nvPr/>
          </p:nvSpPr>
          <p:spPr>
            <a:xfrm>
              <a:off x="2473396" y="5737380"/>
              <a:ext cx="1140120" cy="338554"/>
            </a:xfrm>
            <a:prstGeom prst="rect">
              <a:avLst/>
            </a:prstGeom>
            <a:effectLst/>
          </p:spPr>
          <p:txBody>
            <a:bodyPr wrap="none">
              <a:spAutoFit/>
            </a:bodyPr>
            <a:lstStyle/>
            <a:p>
              <a:pPr algn="ctr"/>
              <a:r>
                <a:rPr lang="en-US" sz="1600" b="1" dirty="0">
                  <a:solidFill>
                    <a:schemeClr val="tx2">
                      <a:lumMod val="60000"/>
                      <a:lumOff val="40000"/>
                    </a:schemeClr>
                  </a:solidFill>
                </a:rPr>
                <a:t>Publication</a:t>
              </a:r>
              <a:endParaRPr lang="en-GB" sz="2000" b="1" dirty="0">
                <a:solidFill>
                  <a:schemeClr val="tx2">
                    <a:lumMod val="60000"/>
                    <a:lumOff val="40000"/>
                  </a:schemeClr>
                </a:solidFill>
              </a:endParaRPr>
            </a:p>
          </p:txBody>
        </p:sp>
      </p:grpSp>
      <p:grpSp>
        <p:nvGrpSpPr>
          <p:cNvPr id="34" name="Group 33">
            <a:extLst>
              <a:ext uri="{FF2B5EF4-FFF2-40B4-BE49-F238E27FC236}">
                <a16:creationId xmlns:a16="http://schemas.microsoft.com/office/drawing/2014/main" id="{A35B5744-03FF-603B-5CDE-30F5FB0D52AB}"/>
              </a:ext>
            </a:extLst>
          </p:cNvPr>
          <p:cNvGrpSpPr/>
          <p:nvPr/>
        </p:nvGrpSpPr>
        <p:grpSpPr>
          <a:xfrm>
            <a:off x="6289993" y="2909770"/>
            <a:ext cx="2106584" cy="1309058"/>
            <a:chOff x="4996307" y="2905911"/>
            <a:chExt cx="2106584" cy="1309058"/>
          </a:xfrm>
        </p:grpSpPr>
        <p:sp>
          <p:nvSpPr>
            <p:cNvPr id="35" name="Arc 34">
              <a:extLst>
                <a:ext uri="{FF2B5EF4-FFF2-40B4-BE49-F238E27FC236}">
                  <a16:creationId xmlns:a16="http://schemas.microsoft.com/office/drawing/2014/main" id="{8F7927B8-DDE3-28D7-D2A7-2858C1858E3A}"/>
                </a:ext>
              </a:extLst>
            </p:cNvPr>
            <p:cNvSpPr/>
            <p:nvPr/>
          </p:nvSpPr>
          <p:spPr>
            <a:xfrm>
              <a:off x="4996307" y="2905911"/>
              <a:ext cx="1309058" cy="1309058"/>
            </a:xfrm>
            <a:prstGeom prst="arc">
              <a:avLst>
                <a:gd name="adj1" fmla="val 11574071"/>
                <a:gd name="adj2" fmla="val 18709465"/>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36" name="Picture 35">
              <a:extLst>
                <a:ext uri="{FF2B5EF4-FFF2-40B4-BE49-F238E27FC236}">
                  <a16:creationId xmlns:a16="http://schemas.microsoft.com/office/drawing/2014/main" id="{66E2A3F0-C9E2-4ABE-23D9-F02F0A06F92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55383" y="2907002"/>
              <a:ext cx="647508" cy="580980"/>
            </a:xfrm>
            <a:prstGeom prst="rect">
              <a:avLst/>
            </a:prstGeom>
          </p:spPr>
        </p:pic>
        <p:sp>
          <p:nvSpPr>
            <p:cNvPr id="37" name="Rectangle 36">
              <a:extLst>
                <a:ext uri="{FF2B5EF4-FFF2-40B4-BE49-F238E27FC236}">
                  <a16:creationId xmlns:a16="http://schemas.microsoft.com/office/drawing/2014/main" id="{75AC6D41-3B4E-E03A-F9A3-1C4D0DC92BAE}"/>
                </a:ext>
              </a:extLst>
            </p:cNvPr>
            <p:cNvSpPr/>
            <p:nvPr/>
          </p:nvSpPr>
          <p:spPr>
            <a:xfrm>
              <a:off x="5464179" y="3186780"/>
              <a:ext cx="1352550" cy="830997"/>
            </a:xfrm>
            <a:prstGeom prst="rect">
              <a:avLst/>
            </a:prstGeom>
            <a:effectLst/>
          </p:spPr>
          <p:txBody>
            <a:bodyPr wrap="none">
              <a:spAutoFit/>
            </a:bodyPr>
            <a:lstStyle/>
            <a:p>
              <a:pPr algn="ctr"/>
              <a:r>
                <a:rPr lang="en-US" sz="1600" b="1" dirty="0">
                  <a:solidFill>
                    <a:schemeClr val="tx2">
                      <a:lumMod val="60000"/>
                      <a:lumOff val="40000"/>
                    </a:schemeClr>
                  </a:solidFill>
                </a:rPr>
                <a:t>Editor</a:t>
              </a:r>
              <a:br>
                <a:rPr lang="en-US" sz="1600" b="1" dirty="0">
                  <a:solidFill>
                    <a:schemeClr val="tx2">
                      <a:lumMod val="60000"/>
                      <a:lumOff val="40000"/>
                    </a:schemeClr>
                  </a:solidFill>
                </a:rPr>
              </a:br>
              <a:r>
                <a:rPr lang="en-US" sz="1600" b="1" dirty="0">
                  <a:solidFill>
                    <a:schemeClr val="tx2">
                      <a:lumMod val="60000"/>
                      <a:lumOff val="40000"/>
                    </a:schemeClr>
                  </a:solidFill>
                </a:rPr>
                <a:t>maintains the</a:t>
              </a:r>
              <a:br>
                <a:rPr lang="en-US" sz="1600" b="1" dirty="0">
                  <a:solidFill>
                    <a:schemeClr val="tx2">
                      <a:lumMod val="60000"/>
                      <a:lumOff val="40000"/>
                    </a:schemeClr>
                  </a:solidFill>
                </a:rPr>
              </a:br>
              <a:r>
                <a:rPr lang="en-US" sz="1600" b="1" dirty="0">
                  <a:solidFill>
                    <a:schemeClr val="tx2">
                      <a:lumMod val="60000"/>
                      <a:lumOff val="40000"/>
                    </a:schemeClr>
                  </a:solidFill>
                </a:rPr>
                <a:t>baseline text</a:t>
              </a:r>
              <a:endParaRPr lang="en-GB" sz="2000" b="1" dirty="0">
                <a:solidFill>
                  <a:schemeClr val="tx2">
                    <a:lumMod val="60000"/>
                    <a:lumOff val="40000"/>
                  </a:schemeClr>
                </a:solidFill>
              </a:endParaRPr>
            </a:p>
          </p:txBody>
        </p:sp>
        <p:sp>
          <p:nvSpPr>
            <p:cNvPr id="38" name="Arc 37">
              <a:extLst>
                <a:ext uri="{FF2B5EF4-FFF2-40B4-BE49-F238E27FC236}">
                  <a16:creationId xmlns:a16="http://schemas.microsoft.com/office/drawing/2014/main" id="{7A137668-B876-8FBF-0F80-2F810EAB9405}"/>
                </a:ext>
              </a:extLst>
            </p:cNvPr>
            <p:cNvSpPr/>
            <p:nvPr/>
          </p:nvSpPr>
          <p:spPr>
            <a:xfrm>
              <a:off x="4996307" y="2905911"/>
              <a:ext cx="1309058" cy="1309058"/>
            </a:xfrm>
            <a:prstGeom prst="arc">
              <a:avLst>
                <a:gd name="adj1" fmla="val 2411172"/>
                <a:gd name="adj2" fmla="val 8261178"/>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39" name="Arc 38">
            <a:extLst>
              <a:ext uri="{FF2B5EF4-FFF2-40B4-BE49-F238E27FC236}">
                <a16:creationId xmlns:a16="http://schemas.microsoft.com/office/drawing/2014/main" id="{EE778DA4-D871-A74C-3FA3-7BF427B2D2CE}"/>
              </a:ext>
            </a:extLst>
          </p:cNvPr>
          <p:cNvSpPr/>
          <p:nvPr/>
        </p:nvSpPr>
        <p:spPr>
          <a:xfrm>
            <a:off x="3876864" y="1752996"/>
            <a:ext cx="4301824" cy="4301824"/>
          </a:xfrm>
          <a:prstGeom prst="arc">
            <a:avLst>
              <a:gd name="adj1" fmla="val 9118377"/>
              <a:gd name="adj2" fmla="val 12355092"/>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40" name="Group 39">
            <a:extLst>
              <a:ext uri="{FF2B5EF4-FFF2-40B4-BE49-F238E27FC236}">
                <a16:creationId xmlns:a16="http://schemas.microsoft.com/office/drawing/2014/main" id="{C1F7C16E-43F0-1AFA-E8D4-DE5F4CF2277D}"/>
              </a:ext>
            </a:extLst>
          </p:cNvPr>
          <p:cNvGrpSpPr/>
          <p:nvPr/>
        </p:nvGrpSpPr>
        <p:grpSpPr>
          <a:xfrm>
            <a:off x="4083740" y="3569744"/>
            <a:ext cx="1734633" cy="1537964"/>
            <a:chOff x="2449630" y="3592546"/>
            <a:chExt cx="1734633" cy="1537964"/>
          </a:xfrm>
        </p:grpSpPr>
        <p:sp>
          <p:nvSpPr>
            <p:cNvPr id="41" name="Rectangle 40">
              <a:extLst>
                <a:ext uri="{FF2B5EF4-FFF2-40B4-BE49-F238E27FC236}">
                  <a16:creationId xmlns:a16="http://schemas.microsoft.com/office/drawing/2014/main" id="{3871B530-9929-C785-EF3F-4DA4C01728C9}"/>
                </a:ext>
              </a:extLst>
            </p:cNvPr>
            <p:cNvSpPr/>
            <p:nvPr/>
          </p:nvSpPr>
          <p:spPr>
            <a:xfrm>
              <a:off x="2449630" y="3808501"/>
              <a:ext cx="1359346" cy="1077218"/>
            </a:xfrm>
            <a:prstGeom prst="rect">
              <a:avLst/>
            </a:prstGeom>
            <a:effectLst/>
          </p:spPr>
          <p:txBody>
            <a:bodyPr wrap="none">
              <a:spAutoFit/>
            </a:bodyPr>
            <a:lstStyle/>
            <a:p>
              <a:pPr algn="ctr"/>
              <a:r>
                <a:rPr lang="en-US" sz="1600" b="1" dirty="0">
                  <a:solidFill>
                    <a:schemeClr val="tx2">
                      <a:lumMod val="60000"/>
                      <a:lumOff val="40000"/>
                    </a:schemeClr>
                  </a:solidFill>
                </a:rPr>
                <a:t>Revisions,</a:t>
              </a:r>
              <a:br>
                <a:rPr lang="en-US" sz="1600" b="1" dirty="0">
                  <a:solidFill>
                    <a:schemeClr val="tx2">
                      <a:lumMod val="60000"/>
                      <a:lumOff val="40000"/>
                    </a:schemeClr>
                  </a:solidFill>
                </a:rPr>
              </a:br>
              <a:r>
                <a:rPr lang="en-US" sz="1600" b="1" dirty="0">
                  <a:solidFill>
                    <a:schemeClr val="tx2">
                      <a:lumMod val="60000"/>
                      <a:lumOff val="40000"/>
                    </a:schemeClr>
                  </a:solidFill>
                </a:rPr>
                <a:t>amendments,</a:t>
              </a:r>
              <a:br>
                <a:rPr lang="en-US" sz="1600" b="1" dirty="0">
                  <a:solidFill>
                    <a:schemeClr val="tx2">
                      <a:lumMod val="60000"/>
                      <a:lumOff val="40000"/>
                    </a:schemeClr>
                  </a:solidFill>
                </a:rPr>
              </a:br>
              <a:r>
                <a:rPr lang="en-US" sz="1600" b="1" dirty="0">
                  <a:solidFill>
                    <a:schemeClr val="tx2">
                      <a:lumMod val="60000"/>
                      <a:lumOff val="40000"/>
                    </a:schemeClr>
                  </a:solidFill>
                </a:rPr>
                <a:t>corrigenda,</a:t>
              </a:r>
              <a:br>
                <a:rPr lang="en-US" sz="1600" b="1" dirty="0">
                  <a:solidFill>
                    <a:schemeClr val="tx2">
                      <a:lumMod val="60000"/>
                      <a:lumOff val="40000"/>
                    </a:schemeClr>
                  </a:solidFill>
                </a:rPr>
              </a:br>
              <a:r>
                <a:rPr lang="en-US" sz="1600" b="1" dirty="0">
                  <a:solidFill>
                    <a:schemeClr val="tx2">
                      <a:lumMod val="60000"/>
                      <a:lumOff val="40000"/>
                    </a:schemeClr>
                  </a:solidFill>
                </a:rPr>
                <a:t>deletion</a:t>
              </a:r>
              <a:endParaRPr lang="en-GB" sz="2000" b="1" dirty="0">
                <a:solidFill>
                  <a:schemeClr val="tx2">
                    <a:lumMod val="60000"/>
                    <a:lumOff val="40000"/>
                  </a:schemeClr>
                </a:solidFill>
              </a:endParaRPr>
            </a:p>
          </p:txBody>
        </p:sp>
        <p:sp>
          <p:nvSpPr>
            <p:cNvPr id="42" name="Arc 41">
              <a:extLst>
                <a:ext uri="{FF2B5EF4-FFF2-40B4-BE49-F238E27FC236}">
                  <a16:creationId xmlns:a16="http://schemas.microsoft.com/office/drawing/2014/main" id="{518C1A15-2F98-FDB7-46DB-01108FBE34A8}"/>
                </a:ext>
              </a:extLst>
            </p:cNvPr>
            <p:cNvSpPr/>
            <p:nvPr/>
          </p:nvSpPr>
          <p:spPr>
            <a:xfrm>
              <a:off x="2646299" y="3592546"/>
              <a:ext cx="1537964" cy="1537964"/>
            </a:xfrm>
            <a:prstGeom prst="arc">
              <a:avLst>
                <a:gd name="adj1" fmla="val 1121710"/>
                <a:gd name="adj2" fmla="val 6894759"/>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3" name="Group 42">
            <a:extLst>
              <a:ext uri="{FF2B5EF4-FFF2-40B4-BE49-F238E27FC236}">
                <a16:creationId xmlns:a16="http://schemas.microsoft.com/office/drawing/2014/main" id="{7146253D-8E1E-E398-0457-22CD05C47726}"/>
              </a:ext>
            </a:extLst>
          </p:cNvPr>
          <p:cNvGrpSpPr/>
          <p:nvPr/>
        </p:nvGrpSpPr>
        <p:grpSpPr>
          <a:xfrm>
            <a:off x="5400554" y="3486919"/>
            <a:ext cx="1269578" cy="1100884"/>
            <a:chOff x="4106868" y="3483060"/>
            <a:chExt cx="1269578" cy="1100884"/>
          </a:xfrm>
        </p:grpSpPr>
        <p:pic>
          <p:nvPicPr>
            <p:cNvPr id="44" name="Picture 43">
              <a:extLst>
                <a:ext uri="{FF2B5EF4-FFF2-40B4-BE49-F238E27FC236}">
                  <a16:creationId xmlns:a16="http://schemas.microsoft.com/office/drawing/2014/main" id="{F993A208-5D87-BAA0-F7D3-63BF1A1610B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88515" y="3483060"/>
              <a:ext cx="647508" cy="580980"/>
            </a:xfrm>
            <a:prstGeom prst="rect">
              <a:avLst/>
            </a:prstGeom>
          </p:spPr>
        </p:pic>
        <p:sp>
          <p:nvSpPr>
            <p:cNvPr id="45" name="Rectangle 44">
              <a:extLst>
                <a:ext uri="{FF2B5EF4-FFF2-40B4-BE49-F238E27FC236}">
                  <a16:creationId xmlns:a16="http://schemas.microsoft.com/office/drawing/2014/main" id="{E1840E84-9CB7-DB59-5C85-E3BFF0DEDEA6}"/>
                </a:ext>
              </a:extLst>
            </p:cNvPr>
            <p:cNvSpPr/>
            <p:nvPr/>
          </p:nvSpPr>
          <p:spPr>
            <a:xfrm>
              <a:off x="4106868" y="3999169"/>
              <a:ext cx="1269578" cy="584775"/>
            </a:xfrm>
            <a:prstGeom prst="rect">
              <a:avLst/>
            </a:prstGeom>
            <a:effectLst/>
          </p:spPr>
          <p:txBody>
            <a:bodyPr wrap="none">
              <a:spAutoFit/>
            </a:bodyPr>
            <a:lstStyle/>
            <a:p>
              <a:pPr algn="ctr"/>
              <a:r>
                <a:rPr lang="en-US" sz="1600" b="1" dirty="0">
                  <a:solidFill>
                    <a:schemeClr val="tx2">
                      <a:lumMod val="60000"/>
                      <a:lumOff val="40000"/>
                    </a:schemeClr>
                  </a:solidFill>
                </a:rPr>
                <a:t>Member</a:t>
              </a:r>
              <a:br>
                <a:rPr lang="en-US" sz="1600" b="1" dirty="0">
                  <a:solidFill>
                    <a:schemeClr val="tx2">
                      <a:lumMod val="60000"/>
                      <a:lumOff val="40000"/>
                    </a:schemeClr>
                  </a:solidFill>
                </a:rPr>
              </a:br>
              <a:r>
                <a:rPr lang="en-US" sz="1600" b="1" dirty="0">
                  <a:solidFill>
                    <a:schemeClr val="tx2">
                      <a:lumMod val="60000"/>
                      <a:lumOff val="40000"/>
                    </a:schemeClr>
                  </a:solidFill>
                </a:rPr>
                <a:t>Contribution</a:t>
              </a:r>
              <a:endParaRPr lang="en-GB" sz="2000" b="1" dirty="0">
                <a:solidFill>
                  <a:schemeClr val="tx2">
                    <a:lumMod val="60000"/>
                    <a:lumOff val="40000"/>
                  </a:schemeClr>
                </a:solidFill>
              </a:endParaRPr>
            </a:p>
          </p:txBody>
        </p:sp>
      </p:grpSp>
      <p:grpSp>
        <p:nvGrpSpPr>
          <p:cNvPr id="46" name="Group 45">
            <a:extLst>
              <a:ext uri="{FF2B5EF4-FFF2-40B4-BE49-F238E27FC236}">
                <a16:creationId xmlns:a16="http://schemas.microsoft.com/office/drawing/2014/main" id="{1B7BDF89-3E80-0308-75C8-9ED3E35BADC2}"/>
              </a:ext>
            </a:extLst>
          </p:cNvPr>
          <p:cNvGrpSpPr/>
          <p:nvPr/>
        </p:nvGrpSpPr>
        <p:grpSpPr>
          <a:xfrm>
            <a:off x="2151476" y="1143458"/>
            <a:ext cx="6031370" cy="4911363"/>
            <a:chOff x="857790" y="1139598"/>
            <a:chExt cx="6031370" cy="4911363"/>
          </a:xfrm>
        </p:grpSpPr>
        <p:pic>
          <p:nvPicPr>
            <p:cNvPr id="47" name="Picture 8" descr="https://www.globalreporting.org/SiteCollectionImages/Information%20Hub/Newsletter%20article%20images/dialogue_resized.jpg">
              <a:extLst>
                <a:ext uri="{FF2B5EF4-FFF2-40B4-BE49-F238E27FC236}">
                  <a16:creationId xmlns:a16="http://schemas.microsoft.com/office/drawing/2014/main" id="{3F0AFBFC-A994-4FC5-E414-BE28DF17C3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1166" y="1139598"/>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48" name="Arc 47">
              <a:extLst>
                <a:ext uri="{FF2B5EF4-FFF2-40B4-BE49-F238E27FC236}">
                  <a16:creationId xmlns:a16="http://schemas.microsoft.com/office/drawing/2014/main" id="{4DDDC3BF-3441-CD55-4657-8066F4CE296E}"/>
                </a:ext>
              </a:extLst>
            </p:cNvPr>
            <p:cNvSpPr/>
            <p:nvPr/>
          </p:nvSpPr>
          <p:spPr>
            <a:xfrm>
              <a:off x="2587336" y="1749137"/>
              <a:ext cx="4301824" cy="4301824"/>
            </a:xfrm>
            <a:prstGeom prst="arc">
              <a:avLst>
                <a:gd name="adj1" fmla="val 13685017"/>
                <a:gd name="adj2" fmla="val 1512006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49" name="Picture 48">
              <a:extLst>
                <a:ext uri="{FF2B5EF4-FFF2-40B4-BE49-F238E27FC236}">
                  <a16:creationId xmlns:a16="http://schemas.microsoft.com/office/drawing/2014/main" id="{2FBDEFF4-44B1-CA78-2786-AC4CE1495DB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58360" y="2281646"/>
              <a:ext cx="647508" cy="580980"/>
            </a:xfrm>
            <a:prstGeom prst="rect">
              <a:avLst/>
            </a:prstGeom>
          </p:spPr>
        </p:pic>
        <p:sp>
          <p:nvSpPr>
            <p:cNvPr id="50" name="Rectangle 49">
              <a:extLst>
                <a:ext uri="{FF2B5EF4-FFF2-40B4-BE49-F238E27FC236}">
                  <a16:creationId xmlns:a16="http://schemas.microsoft.com/office/drawing/2014/main" id="{C41AB775-A71D-B96B-0C27-1901FB8B5A48}"/>
                </a:ext>
              </a:extLst>
            </p:cNvPr>
            <p:cNvSpPr/>
            <p:nvPr/>
          </p:nvSpPr>
          <p:spPr>
            <a:xfrm>
              <a:off x="857790" y="1665756"/>
              <a:ext cx="2298860" cy="1077218"/>
            </a:xfrm>
            <a:prstGeom prst="rect">
              <a:avLst/>
            </a:prstGeom>
            <a:effectLst/>
          </p:spPr>
          <p:txBody>
            <a:bodyPr wrap="square">
              <a:spAutoFit/>
            </a:bodyPr>
            <a:lstStyle/>
            <a:p>
              <a:pPr algn="ctr"/>
              <a:r>
                <a:rPr lang="en-US" sz="1600" b="1" dirty="0">
                  <a:solidFill>
                    <a:schemeClr val="tx2">
                      <a:lumMod val="60000"/>
                      <a:lumOff val="40000"/>
                    </a:schemeClr>
                  </a:solidFill>
                </a:rPr>
                <a:t>Subject-matter experts agree to start work</a:t>
              </a:r>
              <a:br>
                <a:rPr lang="en-US" sz="1600" b="1" dirty="0">
                  <a:solidFill>
                    <a:schemeClr val="tx2">
                      <a:lumMod val="60000"/>
                      <a:lumOff val="40000"/>
                    </a:schemeClr>
                  </a:solidFill>
                </a:rPr>
              </a:br>
              <a:r>
                <a:rPr lang="en-US" sz="1600" b="1" dirty="0">
                  <a:solidFill>
                    <a:schemeClr val="tx2">
                      <a:lumMod val="60000"/>
                      <a:lumOff val="40000"/>
                    </a:schemeClr>
                  </a:solidFill>
                </a:rPr>
                <a:t>(A.1 or A.13</a:t>
              </a:r>
              <a:br>
                <a:rPr lang="en-US" sz="1600" b="1" dirty="0">
                  <a:solidFill>
                    <a:schemeClr val="tx2">
                      <a:lumMod val="60000"/>
                      <a:lumOff val="40000"/>
                    </a:schemeClr>
                  </a:solidFill>
                </a:rPr>
              </a:br>
              <a:r>
                <a:rPr lang="en-US" sz="1600" b="1" dirty="0">
                  <a:solidFill>
                    <a:schemeClr val="tx2">
                      <a:lumMod val="60000"/>
                      <a:lumOff val="40000"/>
                    </a:schemeClr>
                  </a:solidFill>
                </a:rPr>
                <a:t>justification)</a:t>
              </a:r>
              <a:endParaRPr lang="en-GB" sz="2000" b="1" dirty="0">
                <a:solidFill>
                  <a:schemeClr val="tx2">
                    <a:lumMod val="60000"/>
                    <a:lumOff val="40000"/>
                  </a:schemeClr>
                </a:solidFill>
              </a:endParaRPr>
            </a:p>
          </p:txBody>
        </p:sp>
      </p:grpSp>
      <p:grpSp>
        <p:nvGrpSpPr>
          <p:cNvPr id="51" name="Group 50">
            <a:extLst>
              <a:ext uri="{FF2B5EF4-FFF2-40B4-BE49-F238E27FC236}">
                <a16:creationId xmlns:a16="http://schemas.microsoft.com/office/drawing/2014/main" id="{6F0712CB-828D-CBFC-9C35-78B8EEF4D1AA}"/>
              </a:ext>
            </a:extLst>
          </p:cNvPr>
          <p:cNvGrpSpPr/>
          <p:nvPr/>
        </p:nvGrpSpPr>
        <p:grpSpPr>
          <a:xfrm>
            <a:off x="8135925" y="1737509"/>
            <a:ext cx="1669222" cy="1605736"/>
            <a:chOff x="6842239" y="1733650"/>
            <a:chExt cx="1669222" cy="1605736"/>
          </a:xfrm>
        </p:grpSpPr>
        <p:grpSp>
          <p:nvGrpSpPr>
            <p:cNvPr id="52" name="Group 51">
              <a:extLst>
                <a:ext uri="{FF2B5EF4-FFF2-40B4-BE49-F238E27FC236}">
                  <a16:creationId xmlns:a16="http://schemas.microsoft.com/office/drawing/2014/main" id="{69D2FB17-0366-A68F-928D-4CB3D60AA02F}"/>
                </a:ext>
              </a:extLst>
            </p:cNvPr>
            <p:cNvGrpSpPr/>
            <p:nvPr/>
          </p:nvGrpSpPr>
          <p:grpSpPr>
            <a:xfrm>
              <a:off x="7703226" y="1733650"/>
              <a:ext cx="808235" cy="1152668"/>
              <a:chOff x="8107344" y="1762152"/>
              <a:chExt cx="808235" cy="1152668"/>
            </a:xfrm>
          </p:grpSpPr>
          <p:sp>
            <p:nvSpPr>
              <p:cNvPr id="55" name="Rectangle 54">
                <a:extLst>
                  <a:ext uri="{FF2B5EF4-FFF2-40B4-BE49-F238E27FC236}">
                    <a16:creationId xmlns:a16="http://schemas.microsoft.com/office/drawing/2014/main" id="{C14DCFDC-A8AF-7692-DF3A-A8FCB2233DA2}"/>
                  </a:ext>
                </a:extLst>
              </p:cNvPr>
              <p:cNvSpPr/>
              <p:nvPr/>
            </p:nvSpPr>
            <p:spPr>
              <a:xfrm>
                <a:off x="8107344" y="2330045"/>
                <a:ext cx="808235" cy="584775"/>
              </a:xfrm>
              <a:prstGeom prst="rect">
                <a:avLst/>
              </a:prstGeom>
              <a:effectLst/>
            </p:spPr>
            <p:txBody>
              <a:bodyPr wrap="none">
                <a:spAutoFit/>
              </a:bodyPr>
              <a:lstStyle/>
              <a:p>
                <a:pPr algn="ctr"/>
                <a:r>
                  <a:rPr lang="en-US" sz="1600" b="1" dirty="0">
                    <a:solidFill>
                      <a:schemeClr val="tx2">
                        <a:lumMod val="60000"/>
                        <a:lumOff val="40000"/>
                      </a:schemeClr>
                    </a:solidFill>
                  </a:rPr>
                  <a:t>Liaison</a:t>
                </a:r>
                <a:br>
                  <a:rPr lang="en-US" sz="1600" b="1" dirty="0">
                    <a:solidFill>
                      <a:schemeClr val="tx2">
                        <a:lumMod val="60000"/>
                        <a:lumOff val="40000"/>
                      </a:schemeClr>
                    </a:solidFill>
                  </a:rPr>
                </a:br>
                <a:r>
                  <a:rPr lang="en-US" sz="1600" b="1" dirty="0">
                    <a:solidFill>
                      <a:schemeClr val="tx2">
                        <a:lumMod val="60000"/>
                        <a:lumOff val="40000"/>
                      </a:schemeClr>
                    </a:solidFill>
                  </a:rPr>
                  <a:t>activity</a:t>
                </a:r>
                <a:endParaRPr lang="en-GB" sz="2000" b="1" dirty="0">
                  <a:solidFill>
                    <a:schemeClr val="tx2">
                      <a:lumMod val="60000"/>
                      <a:lumOff val="40000"/>
                    </a:schemeClr>
                  </a:solidFill>
                </a:endParaRPr>
              </a:p>
            </p:txBody>
          </p:sp>
          <p:pic>
            <p:nvPicPr>
              <p:cNvPr id="56" name="Picture 55">
                <a:extLst>
                  <a:ext uri="{FF2B5EF4-FFF2-40B4-BE49-F238E27FC236}">
                    <a16:creationId xmlns:a16="http://schemas.microsoft.com/office/drawing/2014/main" id="{46333728-EB0B-D356-A04A-57DC0D2D36D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30502" y="1762152"/>
                <a:ext cx="647508" cy="580980"/>
              </a:xfrm>
              <a:prstGeom prst="rect">
                <a:avLst/>
              </a:prstGeom>
            </p:spPr>
          </p:pic>
        </p:grpSp>
        <p:sp>
          <p:nvSpPr>
            <p:cNvPr id="53" name="Arc 52">
              <a:extLst>
                <a:ext uri="{FF2B5EF4-FFF2-40B4-BE49-F238E27FC236}">
                  <a16:creationId xmlns:a16="http://schemas.microsoft.com/office/drawing/2014/main" id="{465D61A3-C7F6-F7DE-15C9-86715A718155}"/>
                </a:ext>
              </a:extLst>
            </p:cNvPr>
            <p:cNvSpPr/>
            <p:nvPr/>
          </p:nvSpPr>
          <p:spPr>
            <a:xfrm flipH="1">
              <a:off x="6842239" y="2030328"/>
              <a:ext cx="1309058" cy="1309058"/>
            </a:xfrm>
            <a:prstGeom prst="arc">
              <a:avLst>
                <a:gd name="adj1" fmla="val 15642607"/>
                <a:gd name="adj2" fmla="val 21102203"/>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54" name="Arc 53">
              <a:extLst>
                <a:ext uri="{FF2B5EF4-FFF2-40B4-BE49-F238E27FC236}">
                  <a16:creationId xmlns:a16="http://schemas.microsoft.com/office/drawing/2014/main" id="{BE8E6165-9936-546D-3A64-929D21B751CF}"/>
                </a:ext>
              </a:extLst>
            </p:cNvPr>
            <p:cNvSpPr/>
            <p:nvPr/>
          </p:nvSpPr>
          <p:spPr>
            <a:xfrm flipH="1">
              <a:off x="6842239" y="2030328"/>
              <a:ext cx="1309058" cy="1309058"/>
            </a:xfrm>
            <a:prstGeom prst="arc">
              <a:avLst>
                <a:gd name="adj1" fmla="val 3582522"/>
                <a:gd name="adj2" fmla="val 9822217"/>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57" name="Group 56">
            <a:extLst>
              <a:ext uri="{FF2B5EF4-FFF2-40B4-BE49-F238E27FC236}">
                <a16:creationId xmlns:a16="http://schemas.microsoft.com/office/drawing/2014/main" id="{B37B6627-78DE-C28E-F633-2F8B473D06AD}"/>
              </a:ext>
            </a:extLst>
          </p:cNvPr>
          <p:cNvGrpSpPr/>
          <p:nvPr/>
        </p:nvGrpSpPr>
        <p:grpSpPr>
          <a:xfrm>
            <a:off x="4242187" y="1228778"/>
            <a:ext cx="2875958" cy="2665730"/>
            <a:chOff x="2608078" y="1251580"/>
            <a:chExt cx="2875958" cy="2665730"/>
          </a:xfrm>
        </p:grpSpPr>
        <p:sp>
          <p:nvSpPr>
            <p:cNvPr id="58" name="Arc 57">
              <a:extLst>
                <a:ext uri="{FF2B5EF4-FFF2-40B4-BE49-F238E27FC236}">
                  <a16:creationId xmlns:a16="http://schemas.microsoft.com/office/drawing/2014/main" id="{C03FF0CA-BA98-526E-E608-2B3B9F55A07B}"/>
                </a:ext>
              </a:extLst>
            </p:cNvPr>
            <p:cNvSpPr/>
            <p:nvPr/>
          </p:nvSpPr>
          <p:spPr>
            <a:xfrm>
              <a:off x="2818306" y="1251580"/>
              <a:ext cx="2665730" cy="2665730"/>
            </a:xfrm>
            <a:prstGeom prst="arc">
              <a:avLst>
                <a:gd name="adj1" fmla="val 5689990"/>
                <a:gd name="adj2" fmla="val 9815640"/>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9" name="Rectangle 58">
              <a:extLst>
                <a:ext uri="{FF2B5EF4-FFF2-40B4-BE49-F238E27FC236}">
                  <a16:creationId xmlns:a16="http://schemas.microsoft.com/office/drawing/2014/main" id="{FEC216F9-38A4-C9FF-9478-CEAC8354F3F7}"/>
                </a:ext>
              </a:extLst>
            </p:cNvPr>
            <p:cNvSpPr/>
            <p:nvPr/>
          </p:nvSpPr>
          <p:spPr>
            <a:xfrm>
              <a:off x="2608078" y="2929033"/>
              <a:ext cx="2039134" cy="584775"/>
            </a:xfrm>
            <a:prstGeom prst="rect">
              <a:avLst/>
            </a:prstGeom>
            <a:effectLst/>
          </p:spPr>
          <p:txBody>
            <a:bodyPr wrap="square">
              <a:spAutoFit/>
            </a:bodyPr>
            <a:lstStyle/>
            <a:p>
              <a:pPr algn="ctr"/>
              <a:r>
                <a:rPr lang="en-US" sz="1600" b="1" dirty="0">
                  <a:solidFill>
                    <a:schemeClr val="tx2">
                      <a:lumMod val="60000"/>
                      <a:lumOff val="40000"/>
                    </a:schemeClr>
                  </a:solidFill>
                </a:rPr>
                <a:t>Document</a:t>
              </a:r>
              <a:br>
                <a:rPr lang="en-US" sz="1600" b="1" dirty="0">
                  <a:solidFill>
                    <a:schemeClr val="tx2">
                      <a:lumMod val="60000"/>
                      <a:lumOff val="40000"/>
                    </a:schemeClr>
                  </a:solidFill>
                </a:rPr>
              </a:br>
              <a:r>
                <a:rPr lang="en-US" sz="1600" b="1" dirty="0">
                  <a:solidFill>
                    <a:schemeClr val="tx2">
                      <a:lumMod val="60000"/>
                      <a:lumOff val="40000"/>
                    </a:schemeClr>
                  </a:solidFill>
                </a:rPr>
                <a:t>submission</a:t>
              </a:r>
              <a:endParaRPr lang="en-GB" sz="2000" b="1" dirty="0">
                <a:solidFill>
                  <a:schemeClr val="tx2">
                    <a:lumMod val="60000"/>
                    <a:lumOff val="40000"/>
                  </a:schemeClr>
                </a:solidFill>
              </a:endParaRPr>
            </a:p>
          </p:txBody>
        </p:sp>
      </p:grpSp>
      <p:sp>
        <p:nvSpPr>
          <p:cNvPr id="60" name="Rectangle 59">
            <a:extLst>
              <a:ext uri="{FF2B5EF4-FFF2-40B4-BE49-F238E27FC236}">
                <a16:creationId xmlns:a16="http://schemas.microsoft.com/office/drawing/2014/main" id="{393A25C5-3994-27CC-4AA8-8F8910B41B8C}"/>
              </a:ext>
            </a:extLst>
          </p:cNvPr>
          <p:cNvSpPr/>
          <p:nvPr/>
        </p:nvSpPr>
        <p:spPr>
          <a:xfrm>
            <a:off x="1386920" y="5972197"/>
            <a:ext cx="2168427" cy="523220"/>
          </a:xfrm>
          <a:prstGeom prst="rect">
            <a:avLst/>
          </a:prstGeom>
          <a:effectLst/>
        </p:spPr>
        <p:txBody>
          <a:bodyPr wrap="square">
            <a:spAutoFit/>
          </a:bodyPr>
          <a:lstStyle/>
          <a:p>
            <a:pPr algn="ctr"/>
            <a:r>
              <a:rPr lang="en-US" sz="1400" dirty="0">
                <a:solidFill>
                  <a:srgbClr val="FF0000"/>
                </a:solidFill>
              </a:rPr>
              <a:t>* </a:t>
            </a:r>
            <a:r>
              <a:rPr lang="en-US" sz="1400" dirty="0">
                <a:solidFill>
                  <a:schemeClr val="tx2">
                    <a:lumMod val="60000"/>
                    <a:lumOff val="40000"/>
                  </a:schemeClr>
                </a:solidFill>
              </a:rPr>
              <a:t>The Rapporteur is Editor</a:t>
            </a:r>
            <a:br>
              <a:rPr lang="en-US" sz="1400" dirty="0">
                <a:solidFill>
                  <a:schemeClr val="tx2">
                    <a:lumMod val="60000"/>
                    <a:lumOff val="40000"/>
                  </a:schemeClr>
                </a:solidFill>
              </a:rPr>
            </a:br>
            <a:r>
              <a:rPr lang="en-US" sz="1400" dirty="0">
                <a:solidFill>
                  <a:schemeClr val="tx2">
                    <a:lumMod val="60000"/>
                    <a:lumOff val="40000"/>
                  </a:schemeClr>
                </a:solidFill>
              </a:rPr>
              <a:t>unless one is assigned.</a:t>
            </a:r>
            <a:endParaRPr lang="en-GB" dirty="0">
              <a:solidFill>
                <a:schemeClr val="tx2">
                  <a:lumMod val="60000"/>
                  <a:lumOff val="40000"/>
                </a:schemeClr>
              </a:solidFill>
            </a:endParaRPr>
          </a:p>
        </p:txBody>
      </p:sp>
      <p:pic>
        <p:nvPicPr>
          <p:cNvPr id="61" name="Picture 60">
            <a:extLst>
              <a:ext uri="{FF2B5EF4-FFF2-40B4-BE49-F238E27FC236}">
                <a16:creationId xmlns:a16="http://schemas.microsoft.com/office/drawing/2014/main" id="{DD0FCDE8-6110-8A34-E49F-F454C47CF063}"/>
              </a:ext>
            </a:extLst>
          </p:cNvPr>
          <p:cNvPicPr>
            <a:picLocks noChangeAspect="1"/>
          </p:cNvPicPr>
          <p:nvPr/>
        </p:nvPicPr>
        <p:blipFill>
          <a:blip r:embed="rId8"/>
          <a:stretch>
            <a:fillRect/>
          </a:stretch>
        </p:blipFill>
        <p:spPr>
          <a:xfrm>
            <a:off x="2793909" y="2824111"/>
            <a:ext cx="814518" cy="11389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895804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6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1595718" y="1863437"/>
            <a:ext cx="9000564" cy="3131127"/>
          </a:xfrm>
          <a:prstGeom prst="roundRect">
            <a:avLst/>
          </a:prstGeom>
          <a:solidFill>
            <a:schemeClr val="accent3">
              <a:lumMod val="60000"/>
              <a:lumOff val="40000"/>
            </a:schemeClr>
          </a:solidFill>
          <a:ln w="28575">
            <a:solidFill>
              <a:srgbClr val="478BCA"/>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US" sz="6600" dirty="0"/>
              <a:t>Practical guidelines:</a:t>
            </a:r>
            <a:br>
              <a:rPr lang="en-US" sz="6600" dirty="0"/>
            </a:br>
            <a:r>
              <a:rPr lang="en-US" sz="6600" dirty="0"/>
              <a:t>During the meeting</a:t>
            </a:r>
          </a:p>
        </p:txBody>
      </p:sp>
    </p:spTree>
    <p:extLst>
      <p:ext uri="{BB962C8B-B14F-4D97-AF65-F5344CB8AC3E}">
        <p14:creationId xmlns:p14="http://schemas.microsoft.com/office/powerpoint/2010/main" val="7495922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Managing meeting progress</a:t>
            </a:r>
            <a:endParaRPr lang="en-GB" dirty="0"/>
          </a:p>
        </p:txBody>
      </p:sp>
      <p:sp>
        <p:nvSpPr>
          <p:cNvPr id="6" name="Content Placeholder 2">
            <a:extLst>
              <a:ext uri="{FF2B5EF4-FFF2-40B4-BE49-F238E27FC236}">
                <a16:creationId xmlns:a16="http://schemas.microsoft.com/office/drawing/2014/main" id="{D85F0C2B-464E-06F6-A7AE-249786243C58}"/>
              </a:ext>
            </a:extLst>
          </p:cNvPr>
          <p:cNvSpPr>
            <a:spLocks noGrp="1"/>
          </p:cNvSpPr>
          <p:nvPr>
            <p:ph idx="1"/>
          </p:nvPr>
        </p:nvSpPr>
        <p:spPr>
          <a:xfrm>
            <a:off x="2479470" y="2184151"/>
            <a:ext cx="7233061" cy="3831167"/>
          </a:xfrm>
        </p:spPr>
        <p:txBody>
          <a:bodyPr>
            <a:noAutofit/>
          </a:bodyPr>
          <a:lstStyle/>
          <a:p>
            <a:pPr marL="457200" indent="-457200">
              <a:buFont typeface="+mj-lt"/>
              <a:buAutoNum type="arabicPeriod"/>
            </a:pPr>
            <a:r>
              <a:rPr lang="en-GB" sz="2400" dirty="0"/>
              <a:t>Anticipate and respond</a:t>
            </a:r>
          </a:p>
          <a:p>
            <a:pPr marL="457200" indent="-457200">
              <a:buFont typeface="+mj-lt"/>
              <a:buAutoNum type="arabicPeriod"/>
            </a:pPr>
            <a:r>
              <a:rPr lang="en-GB" sz="2400" dirty="0"/>
              <a:t>Monitor and coordinate progress</a:t>
            </a:r>
          </a:p>
          <a:p>
            <a:pPr marL="457200" indent="-457200">
              <a:buFont typeface="+mj-lt"/>
              <a:buAutoNum type="arabicPeriod"/>
            </a:pPr>
            <a:r>
              <a:rPr lang="en-GB" sz="2400" dirty="0"/>
              <a:t>Update the chairman/management team as needed</a:t>
            </a:r>
          </a:p>
          <a:p>
            <a:pPr marL="457200" indent="-457200">
              <a:buFont typeface="+mj-lt"/>
              <a:buAutoNum type="arabicPeriod"/>
            </a:pPr>
            <a:r>
              <a:rPr lang="en-GB" sz="2400" dirty="0"/>
              <a:t>Logistics</a:t>
            </a:r>
            <a:r>
              <a:rPr lang="en-GB" sz="2400" dirty="0">
                <a:solidFill>
                  <a:srgbClr val="E0400A"/>
                </a:solidFill>
              </a:rPr>
              <a:t>*</a:t>
            </a:r>
            <a:r>
              <a:rPr lang="en-GB" sz="2400" dirty="0"/>
              <a:t>:</a:t>
            </a:r>
          </a:p>
          <a:p>
            <a:pPr marL="857250" lvl="1" indent="-457200">
              <a:buFont typeface="+mj-lt"/>
              <a:buAutoNum type="arabicPeriod"/>
            </a:pPr>
            <a:r>
              <a:rPr lang="en-GB" sz="2400" dirty="0"/>
              <a:t>Extra sessions</a:t>
            </a:r>
          </a:p>
          <a:p>
            <a:pPr marL="857250" lvl="1" indent="-457200">
              <a:buFont typeface="+mj-lt"/>
              <a:buAutoNum type="arabicPeriod"/>
            </a:pPr>
            <a:r>
              <a:rPr lang="en-GB" sz="2400" dirty="0"/>
              <a:t>Changes and cancellations</a:t>
            </a:r>
          </a:p>
          <a:p>
            <a:pPr marL="857250" lvl="1" indent="-457200">
              <a:buFont typeface="+mj-lt"/>
              <a:buAutoNum type="arabicPeriod"/>
            </a:pPr>
            <a:r>
              <a:rPr lang="en-GB" sz="2400" dirty="0"/>
              <a:t>Remote participation</a:t>
            </a:r>
          </a:p>
        </p:txBody>
      </p:sp>
      <p:sp>
        <p:nvSpPr>
          <p:cNvPr id="7" name="TextBox 6">
            <a:extLst>
              <a:ext uri="{FF2B5EF4-FFF2-40B4-BE49-F238E27FC236}">
                <a16:creationId xmlns:a16="http://schemas.microsoft.com/office/drawing/2014/main" id="{BCAA7335-CB36-17F0-E0A9-2736D842696A}"/>
              </a:ext>
            </a:extLst>
          </p:cNvPr>
          <p:cNvSpPr txBox="1"/>
          <p:nvPr/>
        </p:nvSpPr>
        <p:spPr>
          <a:xfrm>
            <a:off x="2285998" y="5825363"/>
            <a:ext cx="6687671" cy="461665"/>
          </a:xfrm>
          <a:prstGeom prst="rect">
            <a:avLst/>
          </a:prstGeom>
          <a:noFill/>
        </p:spPr>
        <p:txBody>
          <a:bodyPr wrap="square">
            <a:spAutoFit/>
          </a:bodyPr>
          <a:lstStyle/>
          <a:p>
            <a:pPr marL="0" indent="0" algn="ctr">
              <a:buNone/>
            </a:pPr>
            <a:r>
              <a:rPr lang="en-GB" sz="2400" dirty="0">
                <a:solidFill>
                  <a:srgbClr val="E0400A"/>
                </a:solidFill>
              </a:rPr>
              <a:t>*</a:t>
            </a:r>
            <a:r>
              <a:rPr lang="en-GB" sz="2400" dirty="0">
                <a:solidFill>
                  <a:schemeClr val="tx2">
                    <a:lumMod val="60000"/>
                    <a:lumOff val="40000"/>
                  </a:schemeClr>
                </a:solidFill>
              </a:rPr>
              <a:t> Please alert the TSB Counsellor/secretariat early</a:t>
            </a:r>
          </a:p>
        </p:txBody>
      </p:sp>
    </p:spTree>
    <p:extLst>
      <p:ext uri="{BB962C8B-B14F-4D97-AF65-F5344CB8AC3E}">
        <p14:creationId xmlns:p14="http://schemas.microsoft.com/office/powerpoint/2010/main" val="3724212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Chairing meetings</a:t>
            </a:r>
          </a:p>
        </p:txBody>
      </p:sp>
      <p:sp>
        <p:nvSpPr>
          <p:cNvPr id="3" name="Content Placeholder 2"/>
          <p:cNvSpPr>
            <a:spLocks noGrp="1"/>
          </p:cNvSpPr>
          <p:nvPr>
            <p:ph idx="1"/>
          </p:nvPr>
        </p:nvSpPr>
        <p:spPr>
          <a:xfrm>
            <a:off x="1952807" y="1565587"/>
            <a:ext cx="8253511" cy="3831167"/>
          </a:xfrm>
        </p:spPr>
        <p:txBody>
          <a:bodyPr>
            <a:noAutofit/>
          </a:bodyPr>
          <a:lstStyle/>
          <a:p>
            <a:pPr marL="0" indent="0">
              <a:buNone/>
            </a:pPr>
            <a:r>
              <a:rPr lang="en-GB" sz="2400" b="1" dirty="0"/>
              <a:t>Legal framework</a:t>
            </a:r>
            <a:r>
              <a:rPr lang="en-GB" sz="2400" dirty="0"/>
              <a:t>:</a:t>
            </a:r>
          </a:p>
          <a:p>
            <a:pPr marL="457200" indent="-457200">
              <a:buFont typeface="+mj-lt"/>
              <a:buAutoNum type="arabicPeriod"/>
            </a:pPr>
            <a:r>
              <a:rPr lang="en-GB" sz="2400" dirty="0"/>
              <a:t>ITU General Rules, Constitution and Convention</a:t>
            </a:r>
          </a:p>
          <a:p>
            <a:pPr marL="457200" indent="-457200">
              <a:buFont typeface="+mj-lt"/>
              <a:buAutoNum type="arabicPeriod"/>
            </a:pPr>
            <a:r>
              <a:rPr lang="en-GB" sz="2400" dirty="0"/>
              <a:t>WTSA Resolution 1 (Rev. </a:t>
            </a:r>
            <a:r>
              <a:rPr lang="en-GB" sz="2400"/>
              <a:t>Geneva, </a:t>
            </a:r>
            <a:r>
              <a:rPr lang="en-GB" sz="2400" dirty="0"/>
              <a:t>2022)</a:t>
            </a:r>
          </a:p>
          <a:p>
            <a:pPr marL="457200" indent="-457200">
              <a:buFont typeface="+mj-lt"/>
              <a:buAutoNum type="arabicPeriod"/>
            </a:pPr>
            <a:r>
              <a:rPr lang="en-GB" sz="2400" dirty="0"/>
              <a:t>Embodied in ITU-T’s working methods</a:t>
            </a:r>
          </a:p>
          <a:p>
            <a:pPr marL="0" indent="0">
              <a:buNone/>
            </a:pPr>
            <a:r>
              <a:rPr lang="en-GB" sz="2400" b="1" dirty="0"/>
              <a:t>Interventions</a:t>
            </a:r>
            <a:r>
              <a:rPr lang="en-GB" sz="2400" dirty="0"/>
              <a:t>:</a:t>
            </a:r>
          </a:p>
          <a:p>
            <a:pPr marL="457200" indent="-457200">
              <a:buFont typeface="+mj-lt"/>
              <a:buAutoNum type="arabicPeriod"/>
            </a:pPr>
            <a:r>
              <a:rPr lang="en-GB" sz="2400" dirty="0"/>
              <a:t>The session chairman gives delegates permission to intervene</a:t>
            </a:r>
          </a:p>
          <a:p>
            <a:pPr marL="457200" indent="-457200">
              <a:buFont typeface="+mj-lt"/>
              <a:buAutoNum type="arabicPeriod"/>
            </a:pPr>
            <a:r>
              <a:rPr lang="en-GB" sz="2400" dirty="0"/>
              <a:t>Consider non-native speakers, captioners and interpreters:</a:t>
            </a:r>
          </a:p>
          <a:p>
            <a:pPr lvl="1"/>
            <a:r>
              <a:rPr lang="en-GB" sz="2400" dirty="0"/>
              <a:t>Speak slowly and distinctly</a:t>
            </a:r>
          </a:p>
          <a:p>
            <a:pPr lvl="1"/>
            <a:r>
              <a:rPr lang="en-GB" sz="2400" dirty="0"/>
              <a:t>Interventions normally start with “Thank you chairman,</a:t>
            </a:r>
            <a:br>
              <a:rPr lang="en-GB" sz="2400" dirty="0"/>
            </a:br>
            <a:r>
              <a:rPr lang="en-GB" sz="2400" dirty="0"/>
              <a:t>I am speaking as [role or affiliation]”…</a:t>
            </a:r>
          </a:p>
          <a:p>
            <a:pPr lvl="1"/>
            <a:r>
              <a:rPr lang="en-GB" sz="2400" dirty="0"/>
              <a:t>…and end with “This concludes my intervention.”</a:t>
            </a:r>
          </a:p>
        </p:txBody>
      </p:sp>
    </p:spTree>
    <p:extLst>
      <p:ext uri="{BB962C8B-B14F-4D97-AF65-F5344CB8AC3E}">
        <p14:creationId xmlns:p14="http://schemas.microsoft.com/office/powerpoint/2010/main" val="3476184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1595718" y="1863437"/>
            <a:ext cx="9000564" cy="3131127"/>
          </a:xfrm>
          <a:prstGeom prst="roundRect">
            <a:avLst/>
          </a:prstGeom>
          <a:solidFill>
            <a:schemeClr val="accent3">
              <a:lumMod val="60000"/>
              <a:lumOff val="40000"/>
            </a:schemeClr>
          </a:solidFill>
          <a:ln w="28575">
            <a:solidFill>
              <a:srgbClr val="478BCA"/>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US" sz="6600" dirty="0"/>
              <a:t>Practical guidelines:</a:t>
            </a:r>
            <a:br>
              <a:rPr lang="en-US" sz="6600" dirty="0"/>
            </a:br>
            <a:r>
              <a:rPr lang="en-US" sz="6600" dirty="0"/>
              <a:t>Reporting/follow up</a:t>
            </a:r>
          </a:p>
        </p:txBody>
      </p:sp>
    </p:spTree>
    <p:extLst>
      <p:ext uri="{BB962C8B-B14F-4D97-AF65-F5344CB8AC3E}">
        <p14:creationId xmlns:p14="http://schemas.microsoft.com/office/powerpoint/2010/main" val="3314699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After the meeting…</a:t>
            </a:r>
          </a:p>
        </p:txBody>
      </p:sp>
      <p:sp>
        <p:nvSpPr>
          <p:cNvPr id="3" name="Content Placeholder 2"/>
          <p:cNvSpPr>
            <a:spLocks noGrp="1"/>
          </p:cNvSpPr>
          <p:nvPr>
            <p:ph idx="1"/>
          </p:nvPr>
        </p:nvSpPr>
        <p:spPr>
          <a:xfrm>
            <a:off x="1940379" y="2155977"/>
            <a:ext cx="8311242" cy="3831167"/>
          </a:xfrm>
        </p:spPr>
        <p:txBody>
          <a:bodyPr>
            <a:noAutofit/>
          </a:bodyPr>
          <a:lstStyle/>
          <a:p>
            <a:pPr marL="457200" indent="-457200">
              <a:buFont typeface="+mj-lt"/>
              <a:buAutoNum type="arabicPeriod"/>
            </a:pPr>
            <a:r>
              <a:rPr lang="en-GB" sz="2400" dirty="0"/>
              <a:t>Finalize meeting reports</a:t>
            </a:r>
          </a:p>
          <a:p>
            <a:pPr marL="457200" indent="-457200">
              <a:buFont typeface="+mj-lt"/>
              <a:buAutoNum type="arabicPeriod"/>
            </a:pPr>
            <a:r>
              <a:rPr lang="en-GB" sz="2400" dirty="0"/>
              <a:t>Process liaisons between meetings</a:t>
            </a:r>
          </a:p>
          <a:p>
            <a:pPr marL="457200" indent="-457200">
              <a:buFont typeface="+mj-lt"/>
              <a:buAutoNum type="arabicPeriod"/>
            </a:pPr>
            <a:r>
              <a:rPr lang="en-GB" sz="2400" dirty="0"/>
              <a:t>Monitor approval processes &amp; interim activities</a:t>
            </a:r>
          </a:p>
          <a:p>
            <a:pPr marL="457200" indent="-457200">
              <a:buFont typeface="+mj-lt"/>
              <a:buAutoNum type="arabicPeriod"/>
            </a:pPr>
            <a:r>
              <a:rPr lang="en-GB" sz="2400" dirty="0"/>
              <a:t>Assist TSB in the editorial review of texts under publication</a:t>
            </a:r>
          </a:p>
          <a:p>
            <a:pPr marL="457200" indent="-457200">
              <a:buFont typeface="+mj-lt"/>
              <a:buAutoNum type="arabicPeriod"/>
            </a:pPr>
            <a:r>
              <a:rPr lang="en-GB" sz="2400" dirty="0"/>
              <a:t>Manage correspondence activities</a:t>
            </a:r>
          </a:p>
          <a:p>
            <a:pPr marL="457200" indent="-457200">
              <a:buFont typeface="+mj-lt"/>
              <a:buAutoNum type="arabicPeriod"/>
            </a:pPr>
            <a:r>
              <a:rPr lang="en-GB" sz="2400" dirty="0"/>
              <a:t>Promote our work outside ITU</a:t>
            </a:r>
          </a:p>
          <a:p>
            <a:pPr marL="457200" indent="-457200">
              <a:buFont typeface="+mj-lt"/>
              <a:buAutoNum type="arabicPeriod"/>
            </a:pPr>
            <a:r>
              <a:rPr lang="en-GB" sz="2400" dirty="0"/>
              <a:t>Prepare for the next SG meeting (or WTSA)…</a:t>
            </a:r>
          </a:p>
          <a:p>
            <a:pPr marL="457200" indent="-457200">
              <a:buFont typeface="+mj-lt"/>
              <a:buAutoNum type="arabicPeriod"/>
            </a:pPr>
            <a:endParaRPr lang="en-GB" sz="2400" dirty="0"/>
          </a:p>
          <a:p>
            <a:pPr marL="457200" indent="-457200">
              <a:buFont typeface="+mj-lt"/>
              <a:buAutoNum type="arabicPeriod"/>
            </a:pPr>
            <a:endParaRPr lang="en-GB" sz="2400" dirty="0"/>
          </a:p>
        </p:txBody>
      </p:sp>
    </p:spTree>
    <p:extLst>
      <p:ext uri="{BB962C8B-B14F-4D97-AF65-F5344CB8AC3E}">
        <p14:creationId xmlns:p14="http://schemas.microsoft.com/office/powerpoint/2010/main" val="312531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1595718" y="1863437"/>
            <a:ext cx="9000564" cy="3131127"/>
          </a:xfrm>
          <a:prstGeom prst="roundRect">
            <a:avLst/>
          </a:prstGeom>
          <a:solidFill>
            <a:srgbClr val="FCD5B5"/>
          </a:solidFill>
          <a:ln w="28575">
            <a:solidFill>
              <a:srgbClr val="FFC000"/>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GB" sz="6600" dirty="0"/>
              <a:t>Hints and tips:</a:t>
            </a:r>
            <a:br>
              <a:rPr lang="en-GB" sz="6600" dirty="0"/>
            </a:br>
            <a:r>
              <a:rPr lang="en-GB" sz="6600" dirty="0"/>
              <a:t>TSB tools and services</a:t>
            </a:r>
          </a:p>
        </p:txBody>
      </p:sp>
    </p:spTree>
    <p:extLst>
      <p:ext uri="{BB962C8B-B14F-4D97-AF65-F5344CB8AC3E}">
        <p14:creationId xmlns:p14="http://schemas.microsoft.com/office/powerpoint/2010/main" val="32421402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ITU user accounts</a:t>
            </a:r>
          </a:p>
        </p:txBody>
      </p:sp>
      <p:sp>
        <p:nvSpPr>
          <p:cNvPr id="3" name="Content Placeholder 2"/>
          <p:cNvSpPr>
            <a:spLocks noGrp="1"/>
          </p:cNvSpPr>
          <p:nvPr>
            <p:ph idx="1"/>
          </p:nvPr>
        </p:nvSpPr>
        <p:spPr>
          <a:xfrm>
            <a:off x="2439146" y="2417234"/>
            <a:ext cx="7313708" cy="3831167"/>
          </a:xfrm>
        </p:spPr>
        <p:txBody>
          <a:bodyPr>
            <a:noAutofit/>
          </a:bodyPr>
          <a:lstStyle/>
          <a:p>
            <a:pPr marL="0" indent="0">
              <a:buNone/>
            </a:pPr>
            <a:r>
              <a:rPr lang="en-GB" sz="2400" dirty="0"/>
              <a:t>An ITU user account with TIES access is needed to:</a:t>
            </a:r>
          </a:p>
          <a:p>
            <a:pPr marL="457200" indent="-457200">
              <a:buFont typeface="+mj-lt"/>
              <a:buAutoNum type="arabicPeriod"/>
            </a:pPr>
            <a:r>
              <a:rPr lang="en-GB" sz="2400" dirty="0"/>
              <a:t>Download meeting documents (Cs, TDs, etc.).</a:t>
            </a:r>
          </a:p>
          <a:p>
            <a:pPr marL="457200" indent="-457200">
              <a:buFont typeface="+mj-lt"/>
              <a:buAutoNum type="arabicPeriod"/>
            </a:pPr>
            <a:r>
              <a:rPr lang="en-GB" sz="2400" dirty="0"/>
              <a:t>Subscribe to mailing lists.</a:t>
            </a:r>
          </a:p>
          <a:p>
            <a:pPr marL="457200" indent="-457200">
              <a:buFont typeface="+mj-lt"/>
              <a:buAutoNum type="arabicPeriod"/>
            </a:pPr>
            <a:r>
              <a:rPr lang="en-GB" sz="2400" dirty="0"/>
              <a:t>Access MyWorkspace / remote participation.</a:t>
            </a:r>
          </a:p>
          <a:p>
            <a:pPr marL="457200" indent="-457200">
              <a:buFont typeface="+mj-lt"/>
              <a:buAutoNum type="arabicPeriod"/>
            </a:pPr>
            <a:r>
              <a:rPr lang="en-GB" sz="2400" dirty="0"/>
              <a:t>Register for meetings.</a:t>
            </a:r>
          </a:p>
          <a:p>
            <a:pPr marL="457200" indent="-457200">
              <a:buFont typeface="+mj-lt"/>
              <a:buAutoNum type="arabicPeriod"/>
            </a:pPr>
            <a:endParaRPr lang="en-GB" sz="2400" dirty="0"/>
          </a:p>
          <a:p>
            <a:pPr marL="0" indent="0">
              <a:buNone/>
            </a:pPr>
            <a:r>
              <a:rPr lang="en-GB" sz="2400" dirty="0"/>
              <a:t>Please encourage new delegates to set up a user account and request TIES access well before the meeting.</a:t>
            </a:r>
          </a:p>
          <a:p>
            <a:pPr marL="457200" indent="-457200">
              <a:buFont typeface="+mj-lt"/>
              <a:buAutoNum type="arabicPeriod"/>
            </a:pPr>
            <a:endParaRPr lang="en-GB" sz="2400" dirty="0"/>
          </a:p>
          <a:p>
            <a:pPr marL="457200" indent="-457200">
              <a:buFont typeface="+mj-lt"/>
              <a:buAutoNum type="arabicPeriod"/>
            </a:pPr>
            <a:endParaRPr lang="en-GB" sz="2400" dirty="0"/>
          </a:p>
          <a:p>
            <a:pPr marL="457200" indent="-457200">
              <a:buFont typeface="+mj-lt"/>
              <a:buAutoNum type="arabicPeriod"/>
            </a:pPr>
            <a:endParaRPr lang="en-GB" sz="2400" dirty="0"/>
          </a:p>
          <a:p>
            <a:pPr marL="457200" indent="-457200">
              <a:buFont typeface="+mj-lt"/>
              <a:buAutoNum type="arabicPeriod"/>
            </a:pPr>
            <a:endParaRPr lang="en-GB" sz="2400" dirty="0"/>
          </a:p>
        </p:txBody>
      </p:sp>
    </p:spTree>
    <p:extLst>
      <p:ext uri="{BB962C8B-B14F-4D97-AF65-F5344CB8AC3E}">
        <p14:creationId xmlns:p14="http://schemas.microsoft.com/office/powerpoint/2010/main" val="2266211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Meeting registration</a:t>
            </a:r>
          </a:p>
        </p:txBody>
      </p:sp>
      <p:sp>
        <p:nvSpPr>
          <p:cNvPr id="3" name="Content Placeholder 2"/>
          <p:cNvSpPr>
            <a:spLocks noGrp="1"/>
          </p:cNvSpPr>
          <p:nvPr>
            <p:ph idx="1"/>
          </p:nvPr>
        </p:nvSpPr>
        <p:spPr>
          <a:xfrm>
            <a:off x="1504203" y="2130365"/>
            <a:ext cx="9183595" cy="3831167"/>
          </a:xfrm>
        </p:spPr>
        <p:txBody>
          <a:bodyPr>
            <a:noAutofit/>
          </a:bodyPr>
          <a:lstStyle/>
          <a:p>
            <a:pPr marL="0" indent="0">
              <a:buNone/>
            </a:pPr>
            <a:r>
              <a:rPr lang="en-GB" sz="2400" dirty="0"/>
              <a:t>The current (CRM) registration system:</a:t>
            </a:r>
          </a:p>
          <a:p>
            <a:pPr marL="457200" indent="-457200">
              <a:buFont typeface="+mj-lt"/>
              <a:buAutoNum type="arabicPeriod"/>
            </a:pPr>
            <a:r>
              <a:rPr lang="en-GB" sz="2400" dirty="0"/>
              <a:t>Relies on member Designated Focal Point approval</a:t>
            </a:r>
            <a:br>
              <a:rPr lang="en-GB" sz="2400" dirty="0"/>
            </a:br>
            <a:r>
              <a:rPr lang="en-GB" sz="2400" dirty="0"/>
              <a:t>(This may take some time, please encourage delegates to start early)</a:t>
            </a:r>
          </a:p>
          <a:p>
            <a:pPr marL="457200" indent="-457200">
              <a:buFont typeface="+mj-lt"/>
              <a:buAutoNum type="arabicPeriod"/>
            </a:pPr>
            <a:r>
              <a:rPr lang="en-GB" sz="2400" dirty="0"/>
              <a:t>Opt-in to automatic meeting registration approvals</a:t>
            </a:r>
          </a:p>
          <a:p>
            <a:pPr marL="457200" indent="-457200">
              <a:buFont typeface="+mj-lt"/>
              <a:buAutoNum type="arabicPeriod"/>
            </a:pPr>
            <a:r>
              <a:rPr lang="en-GB" sz="2400" dirty="0"/>
              <a:t>Details are in TSB Circular 1 of the current study period</a:t>
            </a:r>
          </a:p>
        </p:txBody>
      </p:sp>
    </p:spTree>
    <p:extLst>
      <p:ext uri="{BB962C8B-B14F-4D97-AF65-F5344CB8AC3E}">
        <p14:creationId xmlns:p14="http://schemas.microsoft.com/office/powerpoint/2010/main" val="499015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MyWorkspace</a:t>
            </a:r>
          </a:p>
        </p:txBody>
      </p:sp>
      <p:sp>
        <p:nvSpPr>
          <p:cNvPr id="3" name="Content Placeholder 2"/>
          <p:cNvSpPr>
            <a:spLocks noGrp="1"/>
          </p:cNvSpPr>
          <p:nvPr>
            <p:ph idx="1"/>
          </p:nvPr>
        </p:nvSpPr>
        <p:spPr>
          <a:xfrm>
            <a:off x="2320364" y="1762810"/>
            <a:ext cx="7551273" cy="3831167"/>
          </a:xfrm>
        </p:spPr>
        <p:txBody>
          <a:bodyPr>
            <a:noAutofit/>
          </a:bodyPr>
          <a:lstStyle/>
          <a:p>
            <a:pPr marL="0" indent="0">
              <a:buNone/>
            </a:pPr>
            <a:r>
              <a:rPr lang="en-GB" sz="2400" dirty="0"/>
              <a:t>MyWorkspace provides easy access to valued information and services, including:</a:t>
            </a:r>
          </a:p>
          <a:p>
            <a:pPr marL="457200" indent="-457200">
              <a:buFont typeface="+mj-lt"/>
              <a:buAutoNum type="arabicPeriod"/>
            </a:pPr>
            <a:r>
              <a:rPr lang="en-GB" sz="2400" dirty="0"/>
              <a:t>ITU-T community and chat service</a:t>
            </a:r>
          </a:p>
          <a:p>
            <a:pPr marL="457200" indent="-457200">
              <a:buFont typeface="+mj-lt"/>
              <a:buAutoNum type="arabicPeriod"/>
            </a:pPr>
            <a:r>
              <a:rPr lang="en-GB" sz="2400" dirty="0"/>
              <a:t>Meeting documents</a:t>
            </a:r>
          </a:p>
          <a:p>
            <a:pPr marL="457200" indent="-457200">
              <a:buFont typeface="+mj-lt"/>
              <a:buAutoNum type="arabicPeriod"/>
            </a:pPr>
            <a:r>
              <a:rPr lang="en-GB" sz="2400" dirty="0"/>
              <a:t>Mailing list subscriptions</a:t>
            </a:r>
          </a:p>
          <a:p>
            <a:pPr marL="457200" indent="-457200">
              <a:buFont typeface="+mj-lt"/>
              <a:buAutoNum type="arabicPeriod"/>
            </a:pPr>
            <a:r>
              <a:rPr lang="en-GB" sz="2400" dirty="0"/>
              <a:t>Calendar of events</a:t>
            </a:r>
          </a:p>
          <a:p>
            <a:pPr marL="457200" indent="-457200">
              <a:buFont typeface="+mj-lt"/>
              <a:buAutoNum type="arabicPeriod"/>
            </a:pPr>
            <a:r>
              <a:rPr lang="en-GB" sz="2400" dirty="0"/>
              <a:t>Advanced document access, with machine translation</a:t>
            </a:r>
          </a:p>
          <a:p>
            <a:pPr marL="457200" indent="-457200">
              <a:buFont typeface="+mj-lt"/>
              <a:buAutoNum type="arabicPeriod"/>
            </a:pPr>
            <a:r>
              <a:rPr lang="en-GB" sz="2400" dirty="0"/>
              <a:t>ITU-T MyMeetings (remote participation tool)</a:t>
            </a:r>
          </a:p>
          <a:p>
            <a:pPr marL="457200" indent="-457200">
              <a:buFont typeface="+mj-lt"/>
              <a:buAutoNum type="arabicPeriod"/>
            </a:pPr>
            <a:r>
              <a:rPr lang="en-GB" sz="2400" dirty="0"/>
              <a:t>TSB Cloud (Secure file storage and sharing)</a:t>
            </a:r>
          </a:p>
          <a:p>
            <a:pPr marL="457200" indent="-457200">
              <a:buFont typeface="+mj-lt"/>
              <a:buAutoNum type="arabicPeriod"/>
            </a:pPr>
            <a:r>
              <a:rPr lang="en-GB" sz="2400" dirty="0"/>
              <a:t>Advanced search features</a:t>
            </a:r>
          </a:p>
        </p:txBody>
      </p:sp>
    </p:spTree>
    <p:extLst>
      <p:ext uri="{BB962C8B-B14F-4D97-AF65-F5344CB8AC3E}">
        <p14:creationId xmlns:p14="http://schemas.microsoft.com/office/powerpoint/2010/main" val="1823413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Rapporteur Group Meeting (RGM) SharePoint</a:t>
            </a:r>
          </a:p>
        </p:txBody>
      </p:sp>
      <p:sp>
        <p:nvSpPr>
          <p:cNvPr id="3" name="Content Placeholder 2"/>
          <p:cNvSpPr>
            <a:spLocks noGrp="1"/>
          </p:cNvSpPr>
          <p:nvPr>
            <p:ph idx="1"/>
          </p:nvPr>
        </p:nvSpPr>
        <p:spPr>
          <a:xfrm>
            <a:off x="1575920" y="1841857"/>
            <a:ext cx="9040160" cy="3831167"/>
          </a:xfrm>
        </p:spPr>
        <p:txBody>
          <a:bodyPr>
            <a:noAutofit/>
          </a:bodyPr>
          <a:lstStyle/>
          <a:p>
            <a:pPr marL="457200" indent="-457200">
              <a:buFont typeface="+mj-lt"/>
              <a:buAutoNum type="arabicPeriod"/>
            </a:pPr>
            <a:r>
              <a:rPr lang="en-GB" sz="2400" dirty="0"/>
              <a:t>Flexible, structured self-service documentation for face-to-face RGMs and e-meetings</a:t>
            </a:r>
          </a:p>
          <a:p>
            <a:pPr marL="457200" indent="-457200">
              <a:buFont typeface="+mj-lt"/>
              <a:buAutoNum type="arabicPeriod"/>
            </a:pPr>
            <a:r>
              <a:rPr lang="en-GB" sz="2400" dirty="0"/>
              <a:t>Access controls</a:t>
            </a:r>
          </a:p>
          <a:p>
            <a:pPr marL="457200" indent="-457200">
              <a:buFont typeface="+mj-lt"/>
              <a:buAutoNum type="arabicPeriod"/>
            </a:pPr>
            <a:r>
              <a:rPr lang="en-GB" sz="2400" dirty="0"/>
              <a:t>Standard naming and templates</a:t>
            </a:r>
          </a:p>
          <a:p>
            <a:pPr marL="457200" indent="-457200">
              <a:buFont typeface="+mj-lt"/>
              <a:buAutoNum type="arabicPeriod"/>
            </a:pPr>
            <a:r>
              <a:rPr lang="en-GB" sz="2400" dirty="0"/>
              <a:t>Ease of use: web interface, bulk download (1, 2, 3), etc.</a:t>
            </a:r>
          </a:p>
          <a:p>
            <a:pPr marL="457200" indent="-457200">
              <a:buFont typeface="+mj-lt"/>
              <a:buAutoNum type="arabicPeriod"/>
            </a:pPr>
            <a:endParaRPr lang="en-GB" sz="2400" dirty="0"/>
          </a:p>
          <a:p>
            <a:pPr marL="457200" indent="-457200">
              <a:buFont typeface="+mj-lt"/>
              <a:buAutoNum type="arabicPeriod"/>
            </a:pPr>
            <a:endParaRPr lang="en-GB" sz="2400" dirty="0"/>
          </a:p>
          <a:p>
            <a:pPr marL="457200" indent="-457200">
              <a:buFont typeface="+mj-lt"/>
              <a:buAutoNum type="arabicPeriod"/>
            </a:pPr>
            <a:endParaRPr lang="en-GB" sz="2400" dirty="0"/>
          </a:p>
          <a:p>
            <a:pPr marL="457200" indent="-457200">
              <a:buFont typeface="+mj-lt"/>
              <a:buAutoNum type="arabicPeriod"/>
            </a:pPr>
            <a:endParaRPr lang="en-GB" sz="2400" dirty="0"/>
          </a:p>
        </p:txBody>
      </p:sp>
      <p:pic>
        <p:nvPicPr>
          <p:cNvPr id="4" name="Picture 3">
            <a:extLst>
              <a:ext uri="{FF2B5EF4-FFF2-40B4-BE49-F238E27FC236}">
                <a16:creationId xmlns:a16="http://schemas.microsoft.com/office/drawing/2014/main" id="{E13911AF-83B7-2D24-F472-409E88CD9D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2240" y="4119060"/>
            <a:ext cx="6877378" cy="242249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464252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Shared responsibility for quality</a:t>
            </a:r>
          </a:p>
        </p:txBody>
      </p:sp>
      <p:sp>
        <p:nvSpPr>
          <p:cNvPr id="3" name="Content Placeholder 2"/>
          <p:cNvSpPr>
            <a:spLocks noGrp="1"/>
          </p:cNvSpPr>
          <p:nvPr>
            <p:ph idx="1"/>
          </p:nvPr>
        </p:nvSpPr>
        <p:spPr>
          <a:xfrm>
            <a:off x="1898729" y="1821184"/>
            <a:ext cx="8394542" cy="3831167"/>
          </a:xfrm>
        </p:spPr>
        <p:txBody>
          <a:bodyPr>
            <a:noAutofit/>
          </a:bodyPr>
          <a:lstStyle/>
          <a:p>
            <a:pPr marL="0" indent="0">
              <a:buNone/>
            </a:pPr>
            <a:r>
              <a:rPr lang="en-GB" sz="2400" dirty="0"/>
              <a:t>Useful resources:</a:t>
            </a:r>
          </a:p>
          <a:p>
            <a:pPr marL="457200" indent="-457200">
              <a:buFont typeface="+mj-lt"/>
              <a:buAutoNum type="arabicPeriod"/>
            </a:pPr>
            <a:r>
              <a:rPr lang="en-GB" sz="2400" b="1" dirty="0"/>
              <a:t>Rapporteurs/Editors manual</a:t>
            </a:r>
            <a:r>
              <a:rPr lang="en-GB" sz="2400" dirty="0"/>
              <a:t>.</a:t>
            </a:r>
          </a:p>
          <a:p>
            <a:pPr marL="457200" indent="-457200">
              <a:buFont typeface="+mj-lt"/>
              <a:buAutoNum type="arabicPeriod"/>
            </a:pPr>
            <a:r>
              <a:rPr lang="en-GB" sz="2400" b="1" dirty="0"/>
              <a:t>Author’s guide for drafting ITU-T Recommendations</a:t>
            </a:r>
            <a:r>
              <a:rPr lang="en-GB" sz="2400" dirty="0"/>
              <a:t>:</a:t>
            </a:r>
          </a:p>
          <a:p>
            <a:pPr marL="857250" lvl="1" indent="-457200">
              <a:buFont typeface="+mj-lt"/>
              <a:buAutoNum type="alphaLcParenR"/>
            </a:pPr>
            <a:r>
              <a:rPr lang="en-GB" sz="2400" dirty="0"/>
              <a:t>Core material.</a:t>
            </a:r>
          </a:p>
          <a:p>
            <a:pPr marL="857250" lvl="1" indent="-457200">
              <a:buFont typeface="+mj-lt"/>
              <a:buAutoNum type="alphaLcParenR"/>
            </a:pPr>
            <a:r>
              <a:rPr lang="en-GB" sz="2400" dirty="0"/>
              <a:t>Normative vs non-normative.</a:t>
            </a:r>
          </a:p>
          <a:p>
            <a:pPr marL="857250" lvl="1" indent="-457200">
              <a:buFont typeface="+mj-lt"/>
              <a:buAutoNum type="alphaLcParenR"/>
            </a:pPr>
            <a:r>
              <a:rPr lang="en-GB" sz="2400" dirty="0"/>
              <a:t>Referencing, formatting, numbering, spelling, etc.</a:t>
            </a:r>
          </a:p>
          <a:p>
            <a:pPr marL="457200" indent="-457200">
              <a:buFont typeface="+mj-lt"/>
              <a:buAutoNum type="arabicPeriod"/>
            </a:pPr>
            <a:r>
              <a:rPr lang="en-GB" sz="2400" b="1" dirty="0"/>
              <a:t>Revised texts</a:t>
            </a:r>
            <a:r>
              <a:rPr lang="en-GB" sz="2400" dirty="0"/>
              <a:t>: Use the latest published text as the baseline.</a:t>
            </a:r>
          </a:p>
          <a:p>
            <a:pPr marL="457200" indent="-457200">
              <a:buFont typeface="+mj-lt"/>
              <a:buAutoNum type="arabicPeriod"/>
            </a:pPr>
            <a:r>
              <a:rPr lang="en-GB" sz="2400" b="1" dirty="0"/>
              <a:t>New work items</a:t>
            </a:r>
            <a:r>
              <a:rPr lang="en-GB" sz="2400" dirty="0"/>
              <a:t>: A.1/A.13 justification; use correct template.</a:t>
            </a:r>
          </a:p>
          <a:p>
            <a:pPr marL="457200" indent="-457200">
              <a:buFont typeface="+mj-lt"/>
              <a:buAutoNum type="arabicPeriod"/>
            </a:pPr>
            <a:r>
              <a:rPr lang="en-GB" sz="2400" b="1" dirty="0"/>
              <a:t>Quality review</a:t>
            </a:r>
            <a:r>
              <a:rPr lang="en-GB" sz="2400" dirty="0"/>
              <a:t>: Seek language and technical support from fellow delegates; or seek advice from TSB Editing team. </a:t>
            </a:r>
          </a:p>
        </p:txBody>
      </p:sp>
    </p:spTree>
    <p:extLst>
      <p:ext uri="{BB962C8B-B14F-4D97-AF65-F5344CB8AC3E}">
        <p14:creationId xmlns:p14="http://schemas.microsoft.com/office/powerpoint/2010/main" val="1763904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Informal FTP Area (IFA)</a:t>
            </a:r>
          </a:p>
        </p:txBody>
      </p:sp>
      <p:sp>
        <p:nvSpPr>
          <p:cNvPr id="3" name="Content Placeholder 2"/>
          <p:cNvSpPr>
            <a:spLocks noGrp="1"/>
          </p:cNvSpPr>
          <p:nvPr>
            <p:ph idx="1"/>
          </p:nvPr>
        </p:nvSpPr>
        <p:spPr>
          <a:xfrm>
            <a:off x="868415" y="1713972"/>
            <a:ext cx="10455170" cy="4502270"/>
          </a:xfrm>
        </p:spPr>
        <p:txBody>
          <a:bodyPr>
            <a:noAutofit/>
          </a:bodyPr>
          <a:lstStyle/>
          <a:p>
            <a:pPr marL="0" indent="0">
              <a:buNone/>
            </a:pPr>
            <a:r>
              <a:rPr lang="en-GB" sz="2400" dirty="0"/>
              <a:t>The informal FTP area (IFA) is a TIES-protected document repository available via the study group home page, or via an FTP client, structured as follows:</a:t>
            </a:r>
          </a:p>
          <a:p>
            <a:r>
              <a:rPr lang="en-GB" sz="2400" b="1" dirty="0"/>
              <a:t>Docs </a:t>
            </a:r>
            <a:r>
              <a:rPr lang="en-GB" sz="2400" dirty="0"/>
              <a:t>(read-only): A mirror of the official documents for each meeting, including Contributions, TDs, Reports and meeting announcements (Collective letters).</a:t>
            </a:r>
          </a:p>
          <a:p>
            <a:r>
              <a:rPr lang="en-GB" sz="2400" b="1" dirty="0"/>
              <a:t>Exchange</a:t>
            </a:r>
            <a:r>
              <a:rPr lang="en-GB" sz="2400" dirty="0"/>
              <a:t>: An informal area used by experts for sharing working documents for use during face-to-face/virtual meetings and electronic collaboration.</a:t>
            </a:r>
          </a:p>
          <a:p>
            <a:r>
              <a:rPr lang="en-GB" sz="2400" b="1" dirty="0"/>
              <a:t>Temp</a:t>
            </a:r>
            <a:r>
              <a:rPr lang="en-GB" sz="2400" dirty="0"/>
              <a:t>: An informal area used by experts to share files on a temporary basis, e.g., large files; as its name suggests, this area is liable to clean up without notice.</a:t>
            </a:r>
          </a:p>
          <a:p>
            <a:r>
              <a:rPr lang="en-GB" sz="2400" b="1" dirty="0"/>
              <a:t>Translations </a:t>
            </a:r>
            <a:r>
              <a:rPr lang="en-GB" sz="2400" dirty="0"/>
              <a:t>(read-only): storage of machine-translated version of SG/WP meeting documents (in 5 languages), used by the </a:t>
            </a:r>
            <a:r>
              <a:rPr lang="en-GB" sz="2400" dirty="0" err="1"/>
              <a:t>MyWorkspace</a:t>
            </a:r>
            <a:r>
              <a:rPr lang="en-GB" sz="2400" dirty="0"/>
              <a:t> Meeting documents search. </a:t>
            </a:r>
          </a:p>
        </p:txBody>
      </p:sp>
    </p:spTree>
    <p:extLst>
      <p:ext uri="{BB962C8B-B14F-4D97-AF65-F5344CB8AC3E}">
        <p14:creationId xmlns:p14="http://schemas.microsoft.com/office/powerpoint/2010/main" val="135551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Notification systems</a:t>
            </a:r>
          </a:p>
        </p:txBody>
      </p:sp>
      <p:sp>
        <p:nvSpPr>
          <p:cNvPr id="3" name="Content Placeholder 2"/>
          <p:cNvSpPr>
            <a:spLocks noGrp="1"/>
          </p:cNvSpPr>
          <p:nvPr>
            <p:ph idx="1"/>
          </p:nvPr>
        </p:nvSpPr>
        <p:spPr>
          <a:xfrm>
            <a:off x="874994" y="1513416"/>
            <a:ext cx="7551273" cy="3831167"/>
          </a:xfrm>
        </p:spPr>
        <p:txBody>
          <a:bodyPr>
            <a:noAutofit/>
          </a:bodyPr>
          <a:lstStyle/>
          <a:p>
            <a:pPr marL="457200" indent="-457200">
              <a:buFont typeface="+mj-lt"/>
              <a:buAutoNum type="arabicPeriod"/>
            </a:pPr>
            <a:r>
              <a:rPr lang="en-GB" sz="2400" dirty="0"/>
              <a:t>Service announcements:</a:t>
            </a:r>
          </a:p>
          <a:p>
            <a:pPr marL="857250" lvl="1" indent="-457200">
              <a:buFont typeface="+mj-lt"/>
              <a:buAutoNum type="alphaLcParenR"/>
            </a:pPr>
            <a:r>
              <a:rPr lang="en-GB" sz="2400" dirty="0"/>
              <a:t>Via the web</a:t>
            </a:r>
          </a:p>
          <a:p>
            <a:pPr marL="857250" lvl="1" indent="-457200">
              <a:buFont typeface="+mj-lt"/>
              <a:buAutoNum type="alphaLcParenR"/>
            </a:pPr>
            <a:r>
              <a:rPr lang="en-GB" sz="2400" dirty="0"/>
              <a:t>Via email subscription</a:t>
            </a:r>
          </a:p>
          <a:p>
            <a:pPr marL="457200" indent="-457200">
              <a:buFont typeface="+mj-lt"/>
              <a:buAutoNum type="arabicPeriod"/>
            </a:pPr>
            <a:r>
              <a:rPr lang="en-GB" sz="2400" dirty="0"/>
              <a:t>TIES notifications:</a:t>
            </a:r>
          </a:p>
          <a:p>
            <a:pPr marL="857250" lvl="1" indent="-457200">
              <a:buFont typeface="+mj-lt"/>
              <a:buAutoNum type="alphaLcParenR"/>
            </a:pPr>
            <a:r>
              <a:rPr lang="en-GB" sz="2400" dirty="0"/>
              <a:t>Publication of Recommendations and Supplements</a:t>
            </a:r>
          </a:p>
          <a:p>
            <a:pPr marL="857250" lvl="1" indent="-457200">
              <a:buFont typeface="+mj-lt"/>
              <a:buAutoNum type="alphaLcParenR"/>
            </a:pPr>
            <a:r>
              <a:rPr lang="en-GB" sz="2400" dirty="0"/>
              <a:t>SG meeting documents posted</a:t>
            </a:r>
          </a:p>
          <a:p>
            <a:pPr marL="857250" lvl="1" indent="-457200">
              <a:buFont typeface="+mj-lt"/>
              <a:buAutoNum type="alphaLcParenR"/>
            </a:pPr>
            <a:r>
              <a:rPr lang="en-GB" sz="2400" dirty="0"/>
              <a:t>TSB Circulars</a:t>
            </a:r>
          </a:p>
          <a:p>
            <a:pPr marL="0" indent="0">
              <a:buNone/>
            </a:pPr>
            <a:endParaRPr lang="en-GB" sz="2400" dirty="0"/>
          </a:p>
          <a:p>
            <a:pPr marL="0" indent="0">
              <a:buNone/>
            </a:pPr>
            <a:endParaRPr lang="en-GB" sz="2400" dirty="0"/>
          </a:p>
          <a:p>
            <a:pPr marL="0" indent="0">
              <a:buNone/>
            </a:pPr>
            <a:endParaRPr lang="en-GB" sz="2400" dirty="0"/>
          </a:p>
          <a:p>
            <a:pPr marL="0" indent="0">
              <a:buNone/>
            </a:pPr>
            <a:endParaRPr lang="en-GB" sz="2400" dirty="0"/>
          </a:p>
        </p:txBody>
      </p:sp>
      <p:pic>
        <p:nvPicPr>
          <p:cNvPr id="4" name="Picture 3">
            <a:extLst>
              <a:ext uri="{FF2B5EF4-FFF2-40B4-BE49-F238E27FC236}">
                <a16:creationId xmlns:a16="http://schemas.microsoft.com/office/drawing/2014/main" id="{BBD93654-B736-0F56-4A81-ADB35C67AD88}"/>
              </a:ext>
            </a:extLst>
          </p:cNvPr>
          <p:cNvPicPr>
            <a:picLocks noChangeAspect="1"/>
          </p:cNvPicPr>
          <p:nvPr/>
        </p:nvPicPr>
        <p:blipFill>
          <a:blip r:embed="rId3"/>
          <a:stretch>
            <a:fillRect/>
          </a:stretch>
        </p:blipFill>
        <p:spPr>
          <a:xfrm>
            <a:off x="6465705" y="4259761"/>
            <a:ext cx="3921124" cy="2391971"/>
          </a:xfrm>
          <a:prstGeom prst="rect">
            <a:avLst/>
          </a:prstGeom>
          <a:ln>
            <a:noFill/>
          </a:ln>
          <a:effectLst>
            <a:outerShdw blurRad="190500" algn="tl" rotWithShape="0">
              <a:srgbClr val="000000">
                <a:alpha val="70000"/>
              </a:srgbClr>
            </a:outerShdw>
          </a:effectLst>
        </p:spPr>
      </p:pic>
      <p:pic>
        <p:nvPicPr>
          <p:cNvPr id="5" name="Picture 4">
            <a:extLst>
              <a:ext uri="{FF2B5EF4-FFF2-40B4-BE49-F238E27FC236}">
                <a16:creationId xmlns:a16="http://schemas.microsoft.com/office/drawing/2014/main" id="{D7AF9453-D876-57F9-53B2-AC7891DAFF70}"/>
              </a:ext>
            </a:extLst>
          </p:cNvPr>
          <p:cNvPicPr>
            <a:picLocks noChangeAspect="1"/>
          </p:cNvPicPr>
          <p:nvPr/>
        </p:nvPicPr>
        <p:blipFill>
          <a:blip r:embed="rId4"/>
          <a:stretch>
            <a:fillRect/>
          </a:stretch>
        </p:blipFill>
        <p:spPr>
          <a:xfrm>
            <a:off x="5240287" y="1657635"/>
            <a:ext cx="6120608" cy="157864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084998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Mailing lists</a:t>
            </a:r>
          </a:p>
        </p:txBody>
      </p:sp>
      <p:sp>
        <p:nvSpPr>
          <p:cNvPr id="3" name="Content Placeholder 2"/>
          <p:cNvSpPr>
            <a:spLocks noGrp="1"/>
          </p:cNvSpPr>
          <p:nvPr>
            <p:ph idx="1"/>
          </p:nvPr>
        </p:nvSpPr>
        <p:spPr>
          <a:xfrm>
            <a:off x="1487394" y="2291728"/>
            <a:ext cx="9217212" cy="3831167"/>
          </a:xfrm>
        </p:spPr>
        <p:txBody>
          <a:bodyPr>
            <a:noAutofit/>
          </a:bodyPr>
          <a:lstStyle/>
          <a:p>
            <a:pPr marL="457200" indent="-457200">
              <a:buFont typeface="+mj-lt"/>
              <a:buAutoNum type="arabicPeriod"/>
            </a:pPr>
            <a:r>
              <a:rPr lang="en-GB" sz="2400" b="1" dirty="0"/>
              <a:t>Public lists</a:t>
            </a:r>
            <a:r>
              <a:rPr lang="en-GB" sz="2400" dirty="0"/>
              <a:t>: Self-subscription for those with TIES access permissions</a:t>
            </a:r>
          </a:p>
          <a:p>
            <a:pPr marL="457200" indent="-457200">
              <a:buFont typeface="+mj-lt"/>
              <a:buAutoNum type="arabicPeriod"/>
            </a:pPr>
            <a:r>
              <a:rPr lang="en-GB" sz="2400" b="1" dirty="0"/>
              <a:t>Hidden lists</a:t>
            </a:r>
            <a:r>
              <a:rPr lang="en-GB" sz="2400" dirty="0"/>
              <a:t>: Subscription via the TSB Secretariat for authorized delegates (e.g., Chairs)</a:t>
            </a:r>
          </a:p>
          <a:p>
            <a:pPr marL="457200" indent="-457200">
              <a:buFont typeface="+mj-lt"/>
              <a:buAutoNum type="arabicPeriod"/>
            </a:pPr>
            <a:r>
              <a:rPr lang="en-GB" sz="2400" b="1" dirty="0"/>
              <a:t>Archives</a:t>
            </a:r>
            <a:r>
              <a:rPr lang="en-GB" sz="2400" dirty="0"/>
              <a:t>: Via the study group website</a:t>
            </a:r>
          </a:p>
          <a:p>
            <a:pPr marL="457200" indent="-457200">
              <a:buFont typeface="+mj-lt"/>
              <a:buAutoNum type="arabicPeriod"/>
            </a:pPr>
            <a:r>
              <a:rPr lang="en-GB" sz="2400" dirty="0"/>
              <a:t>How to subscribe?</a:t>
            </a:r>
          </a:p>
          <a:p>
            <a:pPr marL="857250" lvl="1" indent="-457200">
              <a:buFont typeface="+mj-lt"/>
              <a:buAutoNum type="alphaLcParenR"/>
            </a:pPr>
            <a:r>
              <a:rPr lang="en-GB" sz="2400" dirty="0"/>
              <a:t>Traditional interface (IWM)</a:t>
            </a:r>
          </a:p>
          <a:p>
            <a:pPr marL="857250" lvl="1" indent="-457200">
              <a:buFont typeface="+mj-lt"/>
              <a:buAutoNum type="alphaLcParenR"/>
            </a:pPr>
            <a:r>
              <a:rPr lang="en-GB" sz="2400" dirty="0"/>
              <a:t>Direct via MyWorkspace</a:t>
            </a:r>
          </a:p>
          <a:p>
            <a:pPr marL="457200" indent="-457200">
              <a:buFont typeface="+mj-lt"/>
              <a:buAutoNum type="arabicPeriod"/>
            </a:pPr>
            <a:endParaRPr lang="en-GB" sz="2400" dirty="0"/>
          </a:p>
          <a:p>
            <a:pPr marL="457200" indent="-457200">
              <a:buFont typeface="+mj-lt"/>
              <a:buAutoNum type="arabicPeriod"/>
            </a:pPr>
            <a:endParaRPr lang="en-GB" sz="2400" dirty="0"/>
          </a:p>
          <a:p>
            <a:pPr marL="457200" indent="-457200">
              <a:buFont typeface="+mj-lt"/>
              <a:buAutoNum type="arabicPeriod"/>
            </a:pPr>
            <a:endParaRPr lang="en-GB" sz="2400" dirty="0"/>
          </a:p>
        </p:txBody>
      </p:sp>
    </p:spTree>
    <p:extLst>
      <p:ext uri="{BB962C8B-B14F-4D97-AF65-F5344CB8AC3E}">
        <p14:creationId xmlns:p14="http://schemas.microsoft.com/office/powerpoint/2010/main" val="268996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E-meetings</a:t>
            </a:r>
          </a:p>
        </p:txBody>
      </p:sp>
      <p:sp>
        <p:nvSpPr>
          <p:cNvPr id="3" name="Content Placeholder 2"/>
          <p:cNvSpPr>
            <a:spLocks noGrp="1"/>
          </p:cNvSpPr>
          <p:nvPr>
            <p:ph idx="1"/>
          </p:nvPr>
        </p:nvSpPr>
        <p:spPr>
          <a:xfrm>
            <a:off x="2421217" y="2237939"/>
            <a:ext cx="7349567" cy="3831167"/>
          </a:xfrm>
        </p:spPr>
        <p:txBody>
          <a:bodyPr>
            <a:noAutofit/>
          </a:bodyPr>
          <a:lstStyle/>
          <a:p>
            <a:pPr marL="457200" indent="-457200">
              <a:buFont typeface="+mj-lt"/>
              <a:buAutoNum type="arabicPeriod"/>
            </a:pPr>
            <a:r>
              <a:rPr lang="en-GB" sz="2400" dirty="0"/>
              <a:t>Fully virtual meetings – greater control and flexibility:</a:t>
            </a:r>
          </a:p>
          <a:p>
            <a:pPr marL="857250" lvl="1" indent="-457200">
              <a:buFont typeface="+mj-lt"/>
              <a:buAutoNum type="alphaLcParenR"/>
            </a:pPr>
            <a:r>
              <a:rPr lang="en-GB" sz="2400" dirty="0"/>
              <a:t>MyMeetings</a:t>
            </a:r>
          </a:p>
          <a:p>
            <a:pPr marL="857250" lvl="1" indent="-457200">
              <a:buFont typeface="+mj-lt"/>
              <a:buAutoNum type="alphaLcParenR"/>
            </a:pPr>
            <a:r>
              <a:rPr lang="en-GB" sz="2400" dirty="0"/>
              <a:t>Zoom, particularly for meetings with interpretation</a:t>
            </a:r>
          </a:p>
          <a:p>
            <a:pPr marL="457200" indent="-457200">
              <a:buFont typeface="+mj-lt"/>
              <a:buAutoNum type="arabicPeriod"/>
            </a:pPr>
            <a:r>
              <a:rPr lang="en-GB" sz="2400" dirty="0"/>
              <a:t>Remote participation at physical meetings:</a:t>
            </a:r>
          </a:p>
          <a:p>
            <a:pPr marL="857250" lvl="1" indent="-457200">
              <a:buFont typeface="+mj-lt"/>
              <a:buAutoNum type="alphaLcParenR"/>
            </a:pPr>
            <a:r>
              <a:rPr lang="en-GB" sz="2400" dirty="0"/>
              <a:t>MyMeetings</a:t>
            </a:r>
          </a:p>
          <a:p>
            <a:pPr marL="857250" lvl="1" indent="-457200">
              <a:buFont typeface="+mj-lt"/>
              <a:buAutoNum type="alphaLcParenR"/>
            </a:pPr>
            <a:r>
              <a:rPr lang="en-GB" sz="2400" dirty="0"/>
              <a:t>Others, if needed</a:t>
            </a:r>
          </a:p>
        </p:txBody>
      </p:sp>
    </p:spTree>
    <p:extLst>
      <p:ext uri="{BB962C8B-B14F-4D97-AF65-F5344CB8AC3E}">
        <p14:creationId xmlns:p14="http://schemas.microsoft.com/office/powerpoint/2010/main" val="335235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Fellowships</a:t>
            </a:r>
          </a:p>
        </p:txBody>
      </p:sp>
      <p:sp>
        <p:nvSpPr>
          <p:cNvPr id="3" name="Content Placeholder 2"/>
          <p:cNvSpPr>
            <a:spLocks noGrp="1"/>
          </p:cNvSpPr>
          <p:nvPr>
            <p:ph idx="1"/>
          </p:nvPr>
        </p:nvSpPr>
        <p:spPr>
          <a:xfrm>
            <a:off x="1277737" y="2296211"/>
            <a:ext cx="9636526" cy="3831167"/>
          </a:xfrm>
        </p:spPr>
        <p:txBody>
          <a:bodyPr>
            <a:noAutofit/>
          </a:bodyPr>
          <a:lstStyle/>
          <a:p>
            <a:pPr marL="457200" indent="-457200">
              <a:buFont typeface="+mj-lt"/>
              <a:buAutoNum type="arabicPeriod"/>
            </a:pPr>
            <a:r>
              <a:rPr lang="en-GB" sz="2400" dirty="0"/>
              <a:t>The Plenipotentiary Conference defines the criteria for eligible countries</a:t>
            </a:r>
          </a:p>
          <a:p>
            <a:pPr marL="457200" indent="-457200">
              <a:buFont typeface="+mj-lt"/>
              <a:buAutoNum type="arabicPeriod"/>
            </a:pPr>
            <a:r>
              <a:rPr lang="en-GB" sz="2400" dirty="0"/>
              <a:t>Fellowship requests may be submitted during/after registration</a:t>
            </a:r>
          </a:p>
          <a:p>
            <a:pPr marL="457200" indent="-457200">
              <a:buFont typeface="+mj-lt"/>
              <a:buAutoNum type="arabicPeriod"/>
            </a:pPr>
            <a:r>
              <a:rPr lang="en-GB" sz="2400" dirty="0"/>
              <a:t>Selection criteria focus on sustained contribution to the group</a:t>
            </a:r>
          </a:p>
          <a:p>
            <a:pPr marL="457200" indent="-457200">
              <a:buFont typeface="+mj-lt"/>
              <a:buAutoNum type="arabicPeriod"/>
            </a:pPr>
            <a:r>
              <a:rPr lang="en-GB" sz="2400" dirty="0"/>
              <a:t>Equitable allocation of support by country, region, gender balance and delegates with specific needs</a:t>
            </a:r>
          </a:p>
          <a:p>
            <a:pPr marL="457200" indent="-457200">
              <a:buFont typeface="+mj-lt"/>
              <a:buAutoNum type="arabicPeriod"/>
            </a:pPr>
            <a:r>
              <a:rPr lang="en-GB" sz="2400" dirty="0"/>
              <a:t>Fellows are welcomed by the Chief of the Study Groups Department</a:t>
            </a:r>
          </a:p>
          <a:p>
            <a:pPr marL="457200" indent="-457200">
              <a:buFont typeface="+mj-lt"/>
              <a:buAutoNum type="arabicPeriod"/>
            </a:pPr>
            <a:r>
              <a:rPr lang="en-GB" sz="2400" dirty="0"/>
              <a:t>Full engagement with the meeting is encouraged</a:t>
            </a:r>
          </a:p>
        </p:txBody>
      </p:sp>
    </p:spTree>
    <p:extLst>
      <p:ext uri="{BB962C8B-B14F-4D97-AF65-F5344CB8AC3E}">
        <p14:creationId xmlns:p14="http://schemas.microsoft.com/office/powerpoint/2010/main" val="1586484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1595718" y="1863437"/>
            <a:ext cx="9000564" cy="3131127"/>
          </a:xfrm>
          <a:prstGeom prst="roundRect">
            <a:avLst/>
          </a:prstGeom>
          <a:solidFill>
            <a:srgbClr val="FCD5B5"/>
          </a:solidFill>
          <a:ln w="28575">
            <a:solidFill>
              <a:srgbClr val="FFC000"/>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GB" sz="6600" dirty="0"/>
              <a:t>Hints and tips:</a:t>
            </a:r>
            <a:br>
              <a:rPr lang="en-GB" sz="6600" dirty="0"/>
            </a:br>
            <a:r>
              <a:rPr lang="en-GB" sz="6600" dirty="0"/>
              <a:t>Editing team support</a:t>
            </a:r>
          </a:p>
        </p:txBody>
      </p:sp>
    </p:spTree>
    <p:extLst>
      <p:ext uri="{BB962C8B-B14F-4D97-AF65-F5344CB8AC3E}">
        <p14:creationId xmlns:p14="http://schemas.microsoft.com/office/powerpoint/2010/main" val="17790108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Editing team support</a:t>
            </a:r>
          </a:p>
        </p:txBody>
      </p:sp>
      <p:sp>
        <p:nvSpPr>
          <p:cNvPr id="3" name="Content Placeholder 2"/>
          <p:cNvSpPr>
            <a:spLocks noGrp="1"/>
          </p:cNvSpPr>
          <p:nvPr>
            <p:ph idx="1"/>
          </p:nvPr>
        </p:nvSpPr>
        <p:spPr>
          <a:xfrm>
            <a:off x="1428675" y="2341034"/>
            <a:ext cx="9334650" cy="3831167"/>
          </a:xfrm>
        </p:spPr>
        <p:txBody>
          <a:bodyPr>
            <a:noAutofit/>
          </a:bodyPr>
          <a:lstStyle/>
          <a:p>
            <a:pPr marL="0" indent="0">
              <a:buNone/>
            </a:pPr>
            <a:r>
              <a:rPr lang="en-GB" sz="2400" dirty="0"/>
              <a:t>Provides a wide range of services to improve efficiency and effectiveness:</a:t>
            </a:r>
          </a:p>
          <a:p>
            <a:pPr marL="457200" indent="-457200">
              <a:buFont typeface="+mj-lt"/>
              <a:buAutoNum type="arabicPeriod"/>
            </a:pPr>
            <a:r>
              <a:rPr lang="en-GB" sz="2400" dirty="0"/>
              <a:t>Advice on ITU publication processes</a:t>
            </a:r>
          </a:p>
          <a:p>
            <a:pPr marL="457200" indent="-457200">
              <a:buFont typeface="+mj-lt"/>
              <a:buAutoNum type="arabicPeriod"/>
            </a:pPr>
            <a:r>
              <a:rPr lang="en-GB" sz="2400" dirty="0"/>
              <a:t>Guidance on referencing, ITU style and use of language  </a:t>
            </a:r>
          </a:p>
          <a:p>
            <a:pPr marL="457200" indent="-457200">
              <a:buFont typeface="+mj-lt"/>
              <a:buAutoNum type="arabicPeriod"/>
            </a:pPr>
            <a:r>
              <a:rPr lang="en-GB" sz="2400" dirty="0"/>
              <a:t>Pre-approval editing at various stages: </a:t>
            </a:r>
          </a:p>
          <a:p>
            <a:pPr marL="857250" lvl="1" indent="-457200">
              <a:buFont typeface="+mj-lt"/>
              <a:buAutoNum type="arabicPeriod"/>
            </a:pPr>
            <a:r>
              <a:rPr lang="en-GB" sz="2400" dirty="0"/>
              <a:t>Start of work: Ensures strong foundation for new work items; or</a:t>
            </a:r>
          </a:p>
          <a:p>
            <a:pPr marL="857250" lvl="1" indent="-457200">
              <a:buFont typeface="+mj-lt"/>
              <a:buAutoNum type="arabicPeriod"/>
            </a:pPr>
            <a:r>
              <a:rPr lang="en-GB" sz="2400" dirty="0"/>
              <a:t>During the work: Analysis, review and feedback; or</a:t>
            </a:r>
          </a:p>
          <a:p>
            <a:pPr marL="857250" lvl="1" indent="-457200">
              <a:buFont typeface="+mj-lt"/>
              <a:buAutoNum type="arabicPeriod"/>
            </a:pPr>
            <a:r>
              <a:rPr lang="en-GB" sz="2400" dirty="0"/>
              <a:t>Immediately before Approval: Complete review for stable texts</a:t>
            </a:r>
          </a:p>
        </p:txBody>
      </p:sp>
    </p:spTree>
    <p:extLst>
      <p:ext uri="{BB962C8B-B14F-4D97-AF65-F5344CB8AC3E}">
        <p14:creationId xmlns:p14="http://schemas.microsoft.com/office/powerpoint/2010/main" val="1123526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Editing of draft Recommendations</a:t>
            </a:r>
          </a:p>
        </p:txBody>
      </p:sp>
      <p:sp>
        <p:nvSpPr>
          <p:cNvPr id="3" name="Content Placeholder 2"/>
          <p:cNvSpPr>
            <a:spLocks noGrp="1"/>
          </p:cNvSpPr>
          <p:nvPr>
            <p:ph idx="1"/>
          </p:nvPr>
        </p:nvSpPr>
        <p:spPr>
          <a:xfrm>
            <a:off x="1294471" y="2632387"/>
            <a:ext cx="9603059" cy="3831167"/>
          </a:xfrm>
        </p:spPr>
        <p:txBody>
          <a:bodyPr>
            <a:noAutofit/>
          </a:bodyPr>
          <a:lstStyle/>
          <a:p>
            <a:pPr marL="457200" indent="-457200">
              <a:buFont typeface="+mj-lt"/>
              <a:buAutoNum type="arabicPeriod"/>
            </a:pPr>
            <a:r>
              <a:rPr lang="en-GB" sz="2400" b="1" dirty="0"/>
              <a:t>Pre-approval</a:t>
            </a:r>
            <a:r>
              <a:rPr lang="en-GB" sz="2400" dirty="0"/>
              <a:t>: Stable texts, such as those expected to be Approved at the next meeting, are normally edited by the TSB Editing team before the meeting to ensure quality and accelerate publication</a:t>
            </a:r>
          </a:p>
          <a:p>
            <a:pPr marL="457200" indent="-457200">
              <a:buFont typeface="+mj-lt"/>
              <a:buAutoNum type="arabicPeriod"/>
            </a:pPr>
            <a:r>
              <a:rPr lang="en-GB" sz="2400" b="1" dirty="0"/>
              <a:t>Post-approval</a:t>
            </a:r>
            <a:r>
              <a:rPr lang="en-GB" sz="2400" dirty="0"/>
              <a:t>: The TSB Editing team reviews all Approved texts prior to publication, consulting with the Editor and Rapporteur when needed</a:t>
            </a:r>
          </a:p>
          <a:p>
            <a:pPr marL="457200" indent="-457200">
              <a:buFont typeface="+mj-lt"/>
              <a:buAutoNum type="arabicPeriod"/>
            </a:pPr>
            <a:endParaRPr lang="en-GB" sz="2400" dirty="0"/>
          </a:p>
          <a:p>
            <a:pPr marL="457200" indent="-457200">
              <a:buFont typeface="+mj-lt"/>
              <a:buAutoNum type="arabicPeriod"/>
            </a:pPr>
            <a:endParaRPr lang="en-GB" sz="2400" dirty="0"/>
          </a:p>
          <a:p>
            <a:pPr marL="457200" indent="-457200">
              <a:buFont typeface="+mj-lt"/>
              <a:buAutoNum type="arabicPeriod"/>
            </a:pPr>
            <a:endParaRPr lang="en-GB" sz="2400" dirty="0"/>
          </a:p>
        </p:txBody>
      </p:sp>
    </p:spTree>
    <p:extLst>
      <p:ext uri="{BB962C8B-B14F-4D97-AF65-F5344CB8AC3E}">
        <p14:creationId xmlns:p14="http://schemas.microsoft.com/office/powerpoint/2010/main" val="3236545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1595718" y="1863437"/>
            <a:ext cx="9000564" cy="3131127"/>
          </a:xfrm>
          <a:prstGeom prst="roundRect">
            <a:avLst/>
          </a:prstGeom>
          <a:solidFill>
            <a:srgbClr val="FCD5B5"/>
          </a:solidFill>
          <a:ln w="28575">
            <a:solidFill>
              <a:srgbClr val="FFC000"/>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GB" sz="6600" dirty="0"/>
              <a:t>Hints and tips:</a:t>
            </a:r>
            <a:br>
              <a:rPr lang="en-GB" sz="6600" dirty="0"/>
            </a:br>
            <a:r>
              <a:rPr lang="en-GB" sz="6600" dirty="0"/>
              <a:t>Search and databases</a:t>
            </a:r>
          </a:p>
        </p:txBody>
      </p:sp>
    </p:spTree>
    <p:extLst>
      <p:ext uri="{BB962C8B-B14F-4D97-AF65-F5344CB8AC3E}">
        <p14:creationId xmlns:p14="http://schemas.microsoft.com/office/powerpoint/2010/main" val="51861112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Search tools</a:t>
            </a:r>
          </a:p>
        </p:txBody>
      </p:sp>
      <p:sp>
        <p:nvSpPr>
          <p:cNvPr id="3" name="Content Placeholder 2"/>
          <p:cNvSpPr>
            <a:spLocks noGrp="1"/>
          </p:cNvSpPr>
          <p:nvPr>
            <p:ph idx="1"/>
          </p:nvPr>
        </p:nvSpPr>
        <p:spPr>
          <a:xfrm>
            <a:off x="2468282" y="2255869"/>
            <a:ext cx="7255437" cy="3831167"/>
          </a:xfrm>
        </p:spPr>
        <p:txBody>
          <a:bodyPr>
            <a:noAutofit/>
          </a:bodyPr>
          <a:lstStyle/>
          <a:p>
            <a:pPr marL="457200" indent="-457200">
              <a:buFont typeface="+mj-lt"/>
              <a:buAutoNum type="arabicPeriod"/>
            </a:pPr>
            <a:r>
              <a:rPr lang="en-GB" sz="2400" dirty="0"/>
              <a:t>Improved ITU Global Search tool:</a:t>
            </a:r>
          </a:p>
          <a:p>
            <a:pPr marL="857250" lvl="1" indent="-457200">
              <a:buFont typeface="+mj-lt"/>
              <a:buAutoNum type="alphaLcParenR"/>
            </a:pPr>
            <a:r>
              <a:rPr lang="en-GB" sz="2400" dirty="0"/>
              <a:t>Available from all main webpages</a:t>
            </a:r>
          </a:p>
          <a:p>
            <a:pPr marL="857250" lvl="1" indent="-457200">
              <a:buFont typeface="+mj-lt"/>
              <a:buAutoNum type="alphaLcParenR"/>
            </a:pPr>
            <a:r>
              <a:rPr lang="en-GB" sz="2400" dirty="0"/>
              <a:t>Searches TIES-protected content</a:t>
            </a:r>
          </a:p>
          <a:p>
            <a:pPr marL="857250" lvl="1" indent="-457200">
              <a:buFont typeface="+mj-lt"/>
              <a:buAutoNum type="alphaLcParenR"/>
            </a:pPr>
            <a:r>
              <a:rPr lang="en-GB" sz="2400" dirty="0"/>
              <a:t>Advanced search</a:t>
            </a:r>
          </a:p>
          <a:p>
            <a:pPr marL="857250" lvl="1" indent="-457200">
              <a:buFont typeface="+mj-lt"/>
              <a:buAutoNum type="alphaLcParenR"/>
            </a:pPr>
            <a:r>
              <a:rPr lang="en-GB" sz="2400" dirty="0"/>
              <a:t>Algorithm is evolving </a:t>
            </a:r>
          </a:p>
          <a:p>
            <a:pPr marL="857250" lvl="1" indent="-457200">
              <a:buFont typeface="+mj-lt"/>
              <a:buAutoNum type="alphaLcParenR"/>
            </a:pPr>
            <a:r>
              <a:rPr lang="en-GB" sz="2400" dirty="0"/>
              <a:t>Thematic search</a:t>
            </a:r>
          </a:p>
          <a:p>
            <a:pPr marL="457200" indent="-457200">
              <a:buFont typeface="+mj-lt"/>
              <a:buAutoNum type="arabicPeriod"/>
            </a:pPr>
            <a:r>
              <a:rPr lang="en-GB" sz="2400" dirty="0"/>
              <a:t>Hint: add “</a:t>
            </a:r>
            <a:r>
              <a:rPr lang="en-GB" sz="2400" dirty="0" err="1"/>
              <a:t>site:itu.int</a:t>
            </a:r>
            <a:r>
              <a:rPr lang="en-GB" sz="2400" dirty="0"/>
              <a:t>” in the search text when using public search tools</a:t>
            </a:r>
          </a:p>
          <a:p>
            <a:pPr marL="457200" indent="-457200">
              <a:buFont typeface="+mj-lt"/>
              <a:buAutoNum type="arabicPeriod"/>
            </a:pPr>
            <a:endParaRPr lang="en-GB" sz="2400" dirty="0"/>
          </a:p>
          <a:p>
            <a:pPr marL="457200" indent="-457200">
              <a:buFont typeface="+mj-lt"/>
              <a:buAutoNum type="arabicPeriod"/>
            </a:pPr>
            <a:endParaRPr lang="en-GB" sz="2400" dirty="0"/>
          </a:p>
          <a:p>
            <a:pPr marL="457200" indent="-457200">
              <a:buFont typeface="+mj-lt"/>
              <a:buAutoNum type="arabicPeriod"/>
            </a:pPr>
            <a:endParaRPr lang="en-GB" sz="2400" dirty="0"/>
          </a:p>
        </p:txBody>
      </p:sp>
    </p:spTree>
    <p:extLst>
      <p:ext uri="{BB962C8B-B14F-4D97-AF65-F5344CB8AC3E}">
        <p14:creationId xmlns:p14="http://schemas.microsoft.com/office/powerpoint/2010/main" val="96608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Coordination within a study group</a:t>
            </a:r>
          </a:p>
        </p:txBody>
      </p:sp>
      <p:graphicFrame>
        <p:nvGraphicFramePr>
          <p:cNvPr id="42" name="Content Placeholder 5">
            <a:extLst>
              <a:ext uri="{FF2B5EF4-FFF2-40B4-BE49-F238E27FC236}">
                <a16:creationId xmlns:a16="http://schemas.microsoft.com/office/drawing/2014/main" id="{A57C4F0B-5F8C-BD84-58CF-EFDA918BC950}"/>
              </a:ext>
            </a:extLst>
          </p:cNvPr>
          <p:cNvGraphicFramePr>
            <a:graphicFrameLocks noGrp="1"/>
          </p:cNvGraphicFramePr>
          <p:nvPr>
            <p:ph idx="1"/>
          </p:nvPr>
        </p:nvGraphicFramePr>
        <p:xfrm>
          <a:off x="6508750" y="3235483"/>
          <a:ext cx="4743450" cy="24934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3" name="Content Placeholder 2">
            <a:extLst>
              <a:ext uri="{FF2B5EF4-FFF2-40B4-BE49-F238E27FC236}">
                <a16:creationId xmlns:a16="http://schemas.microsoft.com/office/drawing/2014/main" id="{E911C351-6AC8-AB5D-29A9-4AF51C139BA5}"/>
              </a:ext>
            </a:extLst>
          </p:cNvPr>
          <p:cNvSpPr txBox="1">
            <a:spLocks/>
          </p:cNvSpPr>
          <p:nvPr/>
        </p:nvSpPr>
        <p:spPr>
          <a:xfrm>
            <a:off x="1151108" y="2562505"/>
            <a:ext cx="8960318" cy="383116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GB" sz="2400" dirty="0">
                <a:solidFill>
                  <a:srgbClr val="1F497D">
                    <a:lumMod val="60000"/>
                    <a:lumOff val="40000"/>
                  </a:srgbClr>
                </a:solidFill>
              </a:rPr>
              <a:t>Overall coordination is led by the SG and WP Chairmen.</a:t>
            </a:r>
          </a:p>
          <a:p>
            <a:pPr marL="0" indent="0">
              <a:buNone/>
              <a:defRPr/>
            </a:pPr>
            <a:endParaRPr lang="en-GB" sz="2400" dirty="0">
              <a:solidFill>
                <a:srgbClr val="1F497D">
                  <a:lumMod val="60000"/>
                  <a:lumOff val="40000"/>
                </a:srgbClr>
              </a:solidFill>
            </a:endParaRPr>
          </a:p>
          <a:p>
            <a:pPr marL="0" indent="0">
              <a:buNone/>
              <a:defRPr/>
            </a:pPr>
            <a:r>
              <a:rPr lang="en-GB" sz="2400" dirty="0">
                <a:solidFill>
                  <a:srgbClr val="1F497D">
                    <a:lumMod val="60000"/>
                    <a:lumOff val="40000"/>
                  </a:srgbClr>
                </a:solidFill>
              </a:rPr>
              <a:t>Technical coordination is led by Rapporteurs:</a:t>
            </a:r>
          </a:p>
          <a:p>
            <a:pPr>
              <a:defRPr/>
            </a:pPr>
            <a:r>
              <a:rPr lang="en-GB" sz="2400" dirty="0">
                <a:solidFill>
                  <a:srgbClr val="1F497D">
                    <a:lumMod val="60000"/>
                    <a:lumOff val="40000"/>
                  </a:srgbClr>
                </a:solidFill>
              </a:rPr>
              <a:t>Upwards to WP/SG management</a:t>
            </a:r>
          </a:p>
          <a:p>
            <a:pPr>
              <a:defRPr/>
            </a:pPr>
            <a:r>
              <a:rPr lang="en-GB" sz="2400" dirty="0">
                <a:solidFill>
                  <a:srgbClr val="1F497D">
                    <a:lumMod val="60000"/>
                    <a:lumOff val="40000"/>
                  </a:srgbClr>
                </a:solidFill>
              </a:rPr>
              <a:t>Across/between the Questions</a:t>
            </a:r>
          </a:p>
          <a:p>
            <a:pPr>
              <a:defRPr/>
            </a:pPr>
            <a:r>
              <a:rPr lang="en-GB" sz="2400" dirty="0">
                <a:solidFill>
                  <a:srgbClr val="1F497D">
                    <a:lumMod val="60000"/>
                    <a:lumOff val="40000"/>
                  </a:srgbClr>
                </a:solidFill>
              </a:rPr>
              <a:t>Directly with the technical experts</a:t>
            </a:r>
          </a:p>
        </p:txBody>
      </p:sp>
      <p:grpSp>
        <p:nvGrpSpPr>
          <p:cNvPr id="40" name="Group 39">
            <a:extLst>
              <a:ext uri="{FF2B5EF4-FFF2-40B4-BE49-F238E27FC236}">
                <a16:creationId xmlns:a16="http://schemas.microsoft.com/office/drawing/2014/main" id="{8BE071AD-C011-143F-F0D5-F6B9B63328F5}"/>
              </a:ext>
            </a:extLst>
          </p:cNvPr>
          <p:cNvGrpSpPr/>
          <p:nvPr/>
        </p:nvGrpSpPr>
        <p:grpSpPr>
          <a:xfrm>
            <a:off x="8002137" y="3811745"/>
            <a:ext cx="1773595" cy="494493"/>
            <a:chOff x="8002137" y="3811745"/>
            <a:chExt cx="1773595" cy="494493"/>
          </a:xfrm>
        </p:grpSpPr>
        <p:cxnSp>
          <p:nvCxnSpPr>
            <p:cNvPr id="23" name="Straight Arrow Connector 22">
              <a:extLst>
                <a:ext uri="{FF2B5EF4-FFF2-40B4-BE49-F238E27FC236}">
                  <a16:creationId xmlns:a16="http://schemas.microsoft.com/office/drawing/2014/main" id="{9AA0273A-774D-D144-2B8C-CE3D0D011ED4}"/>
                </a:ext>
              </a:extLst>
            </p:cNvPr>
            <p:cNvCxnSpPr>
              <a:cxnSpLocks/>
            </p:cNvCxnSpPr>
            <p:nvPr/>
          </p:nvCxnSpPr>
          <p:spPr>
            <a:xfrm flipV="1">
              <a:off x="8002137" y="3811745"/>
              <a:ext cx="497245" cy="494493"/>
            </a:xfrm>
            <a:prstGeom prst="straightConnector1">
              <a:avLst/>
            </a:prstGeom>
            <a:ln w="38100">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B9FD3F11-1269-95CC-E79D-1BDB522A877C}"/>
                </a:ext>
              </a:extLst>
            </p:cNvPr>
            <p:cNvCxnSpPr>
              <a:cxnSpLocks/>
            </p:cNvCxnSpPr>
            <p:nvPr/>
          </p:nvCxnSpPr>
          <p:spPr>
            <a:xfrm flipH="1" flipV="1">
              <a:off x="9266832" y="3811745"/>
              <a:ext cx="508900" cy="482751"/>
            </a:xfrm>
            <a:prstGeom prst="straightConnector1">
              <a:avLst/>
            </a:prstGeom>
            <a:ln w="38100">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817DD14E-529D-7656-D4E8-890D2B777206}"/>
                </a:ext>
              </a:extLst>
            </p:cNvPr>
            <p:cNvCxnSpPr>
              <a:cxnSpLocks/>
            </p:cNvCxnSpPr>
            <p:nvPr/>
          </p:nvCxnSpPr>
          <p:spPr>
            <a:xfrm flipV="1">
              <a:off x="8883107" y="3811745"/>
              <a:ext cx="0" cy="482751"/>
            </a:xfrm>
            <a:prstGeom prst="straightConnector1">
              <a:avLst/>
            </a:prstGeom>
            <a:ln w="38100">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AC68774B-3BE2-A1D1-5AC0-A0204C719CE2}"/>
              </a:ext>
            </a:extLst>
          </p:cNvPr>
          <p:cNvGrpSpPr/>
          <p:nvPr/>
        </p:nvGrpSpPr>
        <p:grpSpPr>
          <a:xfrm>
            <a:off x="7947546" y="4478089"/>
            <a:ext cx="1860029" cy="0"/>
            <a:chOff x="7947546" y="4478089"/>
            <a:chExt cx="1860029" cy="0"/>
          </a:xfrm>
        </p:grpSpPr>
        <p:cxnSp>
          <p:nvCxnSpPr>
            <p:cNvPr id="31" name="Straight Arrow Connector 30">
              <a:extLst>
                <a:ext uri="{FF2B5EF4-FFF2-40B4-BE49-F238E27FC236}">
                  <a16:creationId xmlns:a16="http://schemas.microsoft.com/office/drawing/2014/main" id="{F07A89AC-445F-8E2A-F994-57AC0FC66127}"/>
                </a:ext>
              </a:extLst>
            </p:cNvPr>
            <p:cNvCxnSpPr>
              <a:cxnSpLocks/>
            </p:cNvCxnSpPr>
            <p:nvPr/>
          </p:nvCxnSpPr>
          <p:spPr>
            <a:xfrm flipH="1">
              <a:off x="7947546" y="4478089"/>
              <a:ext cx="583679" cy="0"/>
            </a:xfrm>
            <a:prstGeom prst="straightConnector1">
              <a:avLst/>
            </a:prstGeom>
            <a:ln w="38100">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01488C3-B1D7-40A5-DB6F-CF7D85D15E44}"/>
                </a:ext>
              </a:extLst>
            </p:cNvPr>
            <p:cNvCxnSpPr>
              <a:cxnSpLocks/>
            </p:cNvCxnSpPr>
            <p:nvPr/>
          </p:nvCxnSpPr>
          <p:spPr>
            <a:xfrm flipH="1">
              <a:off x="9223896" y="4478089"/>
              <a:ext cx="583679" cy="0"/>
            </a:xfrm>
            <a:prstGeom prst="straightConnector1">
              <a:avLst/>
            </a:prstGeom>
            <a:ln w="38100">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a16="http://schemas.microsoft.com/office/drawing/2014/main" id="{6D2ACA07-783A-2EFE-4441-66336731B51C}"/>
              </a:ext>
            </a:extLst>
          </p:cNvPr>
          <p:cNvGrpSpPr/>
          <p:nvPr/>
        </p:nvGrpSpPr>
        <p:grpSpPr>
          <a:xfrm>
            <a:off x="7602727" y="4671888"/>
            <a:ext cx="2546990" cy="576262"/>
            <a:chOff x="7602727" y="4671888"/>
            <a:chExt cx="2546990" cy="576262"/>
          </a:xfrm>
        </p:grpSpPr>
        <p:cxnSp>
          <p:nvCxnSpPr>
            <p:cNvPr id="4" name="Straight Arrow Connector 3">
              <a:extLst>
                <a:ext uri="{FF2B5EF4-FFF2-40B4-BE49-F238E27FC236}">
                  <a16:creationId xmlns:a16="http://schemas.microsoft.com/office/drawing/2014/main" id="{566A5D8D-4537-43AD-D197-6B8489D756DA}"/>
                </a:ext>
              </a:extLst>
            </p:cNvPr>
            <p:cNvCxnSpPr>
              <a:cxnSpLocks/>
            </p:cNvCxnSpPr>
            <p:nvPr/>
          </p:nvCxnSpPr>
          <p:spPr>
            <a:xfrm>
              <a:off x="7602727" y="4671888"/>
              <a:ext cx="0" cy="576262"/>
            </a:xfrm>
            <a:prstGeom prst="straightConnector1">
              <a:avLst/>
            </a:prstGeom>
            <a:ln w="38100">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FC7F0E49-016D-736F-C616-C24FE1B01792}"/>
                </a:ext>
              </a:extLst>
            </p:cNvPr>
            <p:cNvCxnSpPr>
              <a:cxnSpLocks/>
            </p:cNvCxnSpPr>
            <p:nvPr/>
          </p:nvCxnSpPr>
          <p:spPr>
            <a:xfrm>
              <a:off x="8876222" y="4671888"/>
              <a:ext cx="0" cy="576262"/>
            </a:xfrm>
            <a:prstGeom prst="straightConnector1">
              <a:avLst/>
            </a:prstGeom>
            <a:ln w="38100">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BEAFF1AF-6065-D674-4FCD-64FDC565FBC5}"/>
                </a:ext>
              </a:extLst>
            </p:cNvPr>
            <p:cNvCxnSpPr>
              <a:cxnSpLocks/>
            </p:cNvCxnSpPr>
            <p:nvPr/>
          </p:nvCxnSpPr>
          <p:spPr>
            <a:xfrm>
              <a:off x="10149717" y="4671888"/>
              <a:ext cx="0" cy="576262"/>
            </a:xfrm>
            <a:prstGeom prst="straightConnector1">
              <a:avLst/>
            </a:prstGeom>
            <a:ln w="38100">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8B54D1CE-E9A2-CC2C-56E5-4C4A746E3942}"/>
              </a:ext>
            </a:extLst>
          </p:cNvPr>
          <p:cNvGrpSpPr/>
          <p:nvPr/>
        </p:nvGrpSpPr>
        <p:grpSpPr>
          <a:xfrm>
            <a:off x="7820167" y="5406136"/>
            <a:ext cx="1987408" cy="0"/>
            <a:chOff x="7820167" y="5406136"/>
            <a:chExt cx="1987408" cy="0"/>
          </a:xfrm>
        </p:grpSpPr>
        <p:cxnSp>
          <p:nvCxnSpPr>
            <p:cNvPr id="37" name="Straight Arrow Connector 36">
              <a:extLst>
                <a:ext uri="{FF2B5EF4-FFF2-40B4-BE49-F238E27FC236}">
                  <a16:creationId xmlns:a16="http://schemas.microsoft.com/office/drawing/2014/main" id="{D6EF7322-D293-BCF2-6BD2-12283F8FD33F}"/>
                </a:ext>
              </a:extLst>
            </p:cNvPr>
            <p:cNvCxnSpPr>
              <a:cxnSpLocks/>
            </p:cNvCxnSpPr>
            <p:nvPr/>
          </p:nvCxnSpPr>
          <p:spPr>
            <a:xfrm flipH="1">
              <a:off x="7820167" y="5406136"/>
              <a:ext cx="711058" cy="0"/>
            </a:xfrm>
            <a:prstGeom prst="straightConnector1">
              <a:avLst/>
            </a:prstGeom>
            <a:ln w="38100">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4DDB7166-B10C-F04C-946E-EC84FA615E74}"/>
                </a:ext>
              </a:extLst>
            </p:cNvPr>
            <p:cNvCxnSpPr>
              <a:cxnSpLocks/>
            </p:cNvCxnSpPr>
            <p:nvPr/>
          </p:nvCxnSpPr>
          <p:spPr>
            <a:xfrm flipH="1">
              <a:off x="9107606" y="5406136"/>
              <a:ext cx="699969" cy="0"/>
            </a:xfrm>
            <a:prstGeom prst="straightConnector1">
              <a:avLst/>
            </a:prstGeom>
            <a:ln w="38100">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33524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3">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Work Programme database</a:t>
            </a:r>
          </a:p>
        </p:txBody>
      </p:sp>
      <p:sp>
        <p:nvSpPr>
          <p:cNvPr id="3" name="Content Placeholder 2"/>
          <p:cNvSpPr>
            <a:spLocks noGrp="1"/>
          </p:cNvSpPr>
          <p:nvPr>
            <p:ph idx="1"/>
          </p:nvPr>
        </p:nvSpPr>
        <p:spPr>
          <a:xfrm>
            <a:off x="1805202" y="1513416"/>
            <a:ext cx="8581596" cy="3831167"/>
          </a:xfrm>
        </p:spPr>
        <p:txBody>
          <a:bodyPr>
            <a:noAutofit/>
          </a:bodyPr>
          <a:lstStyle/>
          <a:p>
            <a:pPr marL="457200" indent="-457200">
              <a:buFont typeface="+mj-lt"/>
              <a:buAutoNum type="arabicPeriod"/>
            </a:pPr>
            <a:r>
              <a:rPr lang="en-GB" sz="2400" dirty="0"/>
              <a:t>When preparing a “Work Programme updates” TD:</a:t>
            </a:r>
          </a:p>
          <a:p>
            <a:pPr marL="857250" lvl="1" indent="-457200">
              <a:buFont typeface="+mj-lt"/>
              <a:buAutoNum type="arabicPeriod"/>
            </a:pPr>
            <a:r>
              <a:rPr lang="en-GB" sz="2400" dirty="0"/>
              <a:t>Use current database, rather than a local copy, as a baseline</a:t>
            </a:r>
          </a:p>
          <a:p>
            <a:pPr marL="857250" lvl="1" indent="-457200">
              <a:buFont typeface="+mj-lt"/>
              <a:buAutoNum type="arabicPeriod"/>
            </a:pPr>
            <a:r>
              <a:rPr lang="en-GB" sz="2400" dirty="0"/>
              <a:t>Provide updates in revision marks </a:t>
            </a:r>
          </a:p>
          <a:p>
            <a:pPr marL="457200" indent="-457200">
              <a:buFont typeface="+mj-lt"/>
              <a:buAutoNum type="arabicPeriod"/>
            </a:pPr>
            <a:r>
              <a:rPr lang="en-GB" sz="2400" dirty="0"/>
              <a:t>To see the latest information, view the database online:</a:t>
            </a:r>
          </a:p>
          <a:p>
            <a:pPr marL="857250" lvl="1" indent="-457200">
              <a:buFont typeface="+mj-lt"/>
              <a:buAutoNum type="arabicPeriod"/>
            </a:pPr>
            <a:r>
              <a:rPr lang="en-GB" sz="2400" dirty="0"/>
              <a:t>Export to Word or Excel</a:t>
            </a:r>
          </a:p>
          <a:p>
            <a:pPr marL="857250" lvl="1" indent="-457200">
              <a:buFont typeface="+mj-lt"/>
              <a:buAutoNum type="arabicPeriod"/>
            </a:pPr>
            <a:r>
              <a:rPr lang="en-GB" sz="2400" dirty="0"/>
              <a:t>Custom views allows precise analysis (Hint: reuse the URL)</a:t>
            </a:r>
          </a:p>
          <a:p>
            <a:pPr marL="457200" indent="-457200">
              <a:buFont typeface="+mj-lt"/>
              <a:buAutoNum type="arabicPeriod"/>
            </a:pPr>
            <a:endParaRPr lang="en-GB" sz="2400" dirty="0"/>
          </a:p>
        </p:txBody>
      </p:sp>
      <p:pic>
        <p:nvPicPr>
          <p:cNvPr id="4" name="Picture 3">
            <a:extLst>
              <a:ext uri="{FF2B5EF4-FFF2-40B4-BE49-F238E27FC236}">
                <a16:creationId xmlns:a16="http://schemas.microsoft.com/office/drawing/2014/main" id="{0C47E9E7-C4F4-13BF-4B05-4A53388F20A6}"/>
              </a:ext>
            </a:extLst>
          </p:cNvPr>
          <p:cNvPicPr>
            <a:picLocks noChangeAspect="1"/>
          </p:cNvPicPr>
          <p:nvPr/>
        </p:nvPicPr>
        <p:blipFill>
          <a:blip r:embed="rId3"/>
          <a:stretch>
            <a:fillRect/>
          </a:stretch>
        </p:blipFill>
        <p:spPr>
          <a:xfrm>
            <a:off x="4062084" y="4212570"/>
            <a:ext cx="4067833" cy="243638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6841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Other TSB databases</a:t>
            </a:r>
          </a:p>
        </p:txBody>
      </p:sp>
      <p:sp>
        <p:nvSpPr>
          <p:cNvPr id="3" name="Content Placeholder 2"/>
          <p:cNvSpPr>
            <a:spLocks noGrp="1"/>
          </p:cNvSpPr>
          <p:nvPr>
            <p:ph idx="1"/>
          </p:nvPr>
        </p:nvSpPr>
        <p:spPr>
          <a:xfrm>
            <a:off x="2355006" y="1868826"/>
            <a:ext cx="7481988" cy="3831167"/>
          </a:xfrm>
        </p:spPr>
        <p:txBody>
          <a:bodyPr>
            <a:noAutofit/>
          </a:bodyPr>
          <a:lstStyle/>
          <a:p>
            <a:pPr marL="457200" indent="-457200">
              <a:buFont typeface="+mj-lt"/>
              <a:buAutoNum type="arabicPeriod"/>
            </a:pPr>
            <a:r>
              <a:rPr lang="en-GB" sz="2400" dirty="0"/>
              <a:t>Access to Recommendations, Supplements, Technical Papers, Technical Reports and other ITU-T publications</a:t>
            </a:r>
          </a:p>
          <a:p>
            <a:pPr marL="457200" indent="-457200">
              <a:buFont typeface="+mj-lt"/>
              <a:buAutoNum type="arabicPeriod"/>
            </a:pPr>
            <a:r>
              <a:rPr lang="en-GB" sz="2400" dirty="0"/>
              <a:t>Support of Approval processes (AAP, TAP)</a:t>
            </a:r>
          </a:p>
          <a:p>
            <a:pPr marL="457200" indent="-457200">
              <a:buFont typeface="+mj-lt"/>
              <a:buAutoNum type="arabicPeriod"/>
            </a:pPr>
            <a:r>
              <a:rPr lang="en-GB" sz="2400" dirty="0"/>
              <a:t>Liaison statements</a:t>
            </a:r>
          </a:p>
          <a:p>
            <a:pPr marL="457200" indent="-457200">
              <a:buFont typeface="+mj-lt"/>
              <a:buAutoNum type="arabicPeriod"/>
            </a:pPr>
            <a:r>
              <a:rPr lang="en-GB" sz="2400" dirty="0"/>
              <a:t>Rapporteur Group meetings</a:t>
            </a:r>
          </a:p>
          <a:p>
            <a:pPr marL="457200" indent="-457200">
              <a:buFont typeface="+mj-lt"/>
              <a:buAutoNum type="arabicPeriod"/>
            </a:pPr>
            <a:r>
              <a:rPr lang="en-GB" sz="2400" dirty="0"/>
              <a:t>International Numbering Resources</a:t>
            </a:r>
          </a:p>
          <a:p>
            <a:pPr marL="457200" indent="-457200">
              <a:buFont typeface="+mj-lt"/>
              <a:buAutoNum type="arabicPeriod"/>
            </a:pPr>
            <a:r>
              <a:rPr lang="en-GB" sz="2400" dirty="0"/>
              <a:t>Intellectual Property Rights</a:t>
            </a:r>
          </a:p>
          <a:p>
            <a:pPr marL="457200" indent="-457200">
              <a:buFont typeface="+mj-lt"/>
              <a:buAutoNum type="arabicPeriod"/>
            </a:pPr>
            <a:r>
              <a:rPr lang="en-GB" sz="2400" dirty="0"/>
              <a:t>Terminology database</a:t>
            </a:r>
          </a:p>
          <a:p>
            <a:pPr marL="457200" indent="-457200">
              <a:buFont typeface="+mj-lt"/>
              <a:buAutoNum type="arabicPeriod"/>
            </a:pPr>
            <a:r>
              <a:rPr lang="en-GB" sz="2400" dirty="0"/>
              <a:t>Test signals database</a:t>
            </a:r>
          </a:p>
          <a:p>
            <a:pPr marL="457200" indent="-457200">
              <a:buFont typeface="+mj-lt"/>
              <a:buAutoNum type="arabicPeriod"/>
            </a:pPr>
            <a:endParaRPr lang="en-GB" sz="2400" dirty="0"/>
          </a:p>
          <a:p>
            <a:pPr marL="457200" indent="-457200">
              <a:buFont typeface="+mj-lt"/>
              <a:buAutoNum type="arabicPeriod"/>
            </a:pPr>
            <a:endParaRPr lang="en-GB" sz="2400" dirty="0"/>
          </a:p>
          <a:p>
            <a:pPr marL="457200" indent="-457200">
              <a:buFont typeface="+mj-lt"/>
              <a:buAutoNum type="arabicPeriod"/>
            </a:pPr>
            <a:endParaRPr lang="en-GB" sz="2400" dirty="0"/>
          </a:p>
          <a:p>
            <a:pPr marL="457200" indent="-457200">
              <a:buFont typeface="+mj-lt"/>
              <a:buAutoNum type="arabicPeriod"/>
            </a:pPr>
            <a:endParaRPr lang="en-GB" sz="2400" dirty="0"/>
          </a:p>
        </p:txBody>
      </p:sp>
    </p:spTree>
    <p:extLst>
      <p:ext uri="{BB962C8B-B14F-4D97-AF65-F5344CB8AC3E}">
        <p14:creationId xmlns:p14="http://schemas.microsoft.com/office/powerpoint/2010/main" val="962078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1595718" y="1863437"/>
            <a:ext cx="9000564" cy="3131127"/>
          </a:xfrm>
          <a:prstGeom prst="roundRect">
            <a:avLst/>
          </a:prstGeom>
          <a:solidFill>
            <a:srgbClr val="FCD5B5"/>
          </a:solidFill>
          <a:ln w="28575">
            <a:solidFill>
              <a:srgbClr val="FFC000"/>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GB" sz="6600" dirty="0"/>
              <a:t>Hints and tips:</a:t>
            </a:r>
            <a:br>
              <a:rPr lang="en-GB" sz="6600" dirty="0"/>
            </a:br>
            <a:r>
              <a:rPr lang="en-GB" sz="6600" dirty="0"/>
              <a:t>Document access/analysis</a:t>
            </a:r>
          </a:p>
        </p:txBody>
      </p:sp>
    </p:spTree>
    <p:extLst>
      <p:ext uri="{BB962C8B-B14F-4D97-AF65-F5344CB8AC3E}">
        <p14:creationId xmlns:p14="http://schemas.microsoft.com/office/powerpoint/2010/main" val="37534417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Sync application</a:t>
            </a:r>
          </a:p>
        </p:txBody>
      </p:sp>
      <p:sp>
        <p:nvSpPr>
          <p:cNvPr id="3" name="Content Placeholder 2"/>
          <p:cNvSpPr>
            <a:spLocks noGrp="1"/>
          </p:cNvSpPr>
          <p:nvPr>
            <p:ph idx="1"/>
          </p:nvPr>
        </p:nvSpPr>
        <p:spPr>
          <a:xfrm>
            <a:off x="2053664" y="1646269"/>
            <a:ext cx="8084673" cy="3831167"/>
          </a:xfrm>
        </p:spPr>
        <p:txBody>
          <a:bodyPr>
            <a:noAutofit/>
          </a:bodyPr>
          <a:lstStyle/>
          <a:p>
            <a:pPr marL="457200" indent="-457200">
              <a:buFont typeface="+mj-lt"/>
              <a:buAutoNum type="arabicPeriod"/>
            </a:pPr>
            <a:r>
              <a:rPr lang="en-GB" sz="2400" dirty="0"/>
              <a:t>Sync when connected, access documents while travelling…</a:t>
            </a:r>
          </a:p>
          <a:p>
            <a:pPr marL="457200" indent="-457200">
              <a:buFont typeface="+mj-lt"/>
              <a:buAutoNum type="arabicPeriod"/>
            </a:pPr>
            <a:r>
              <a:rPr lang="en-GB" sz="2400" dirty="0"/>
              <a:t>…but you can also access documents directly in file explorer.</a:t>
            </a:r>
          </a:p>
          <a:p>
            <a:pPr marL="457200" indent="-457200">
              <a:buFont typeface="+mj-lt"/>
              <a:buAutoNum type="arabicPeriod"/>
            </a:pPr>
            <a:endParaRPr lang="en-GB" sz="2400" dirty="0"/>
          </a:p>
        </p:txBody>
      </p:sp>
      <p:pic>
        <p:nvPicPr>
          <p:cNvPr id="5" name="Picture 4">
            <a:extLst>
              <a:ext uri="{FF2B5EF4-FFF2-40B4-BE49-F238E27FC236}">
                <a16:creationId xmlns:a16="http://schemas.microsoft.com/office/drawing/2014/main" id="{B1532647-31EF-18B3-7D64-FE564AE1A6F7}"/>
              </a:ext>
            </a:extLst>
          </p:cNvPr>
          <p:cNvPicPr>
            <a:picLocks noChangeAspect="1"/>
          </p:cNvPicPr>
          <p:nvPr/>
        </p:nvPicPr>
        <p:blipFill>
          <a:blip r:embed="rId3"/>
          <a:stretch>
            <a:fillRect/>
          </a:stretch>
        </p:blipFill>
        <p:spPr>
          <a:xfrm>
            <a:off x="4632448" y="2589700"/>
            <a:ext cx="6949952" cy="2795787"/>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6DC4160B-5C82-B47D-66EF-0D70F6482D84}"/>
              </a:ext>
            </a:extLst>
          </p:cNvPr>
          <p:cNvPicPr>
            <a:picLocks noChangeAspect="1"/>
          </p:cNvPicPr>
          <p:nvPr/>
        </p:nvPicPr>
        <p:blipFill>
          <a:blip r:embed="rId4"/>
          <a:stretch>
            <a:fillRect/>
          </a:stretch>
        </p:blipFill>
        <p:spPr>
          <a:xfrm>
            <a:off x="984444" y="2589700"/>
            <a:ext cx="2704129" cy="3261411"/>
          </a:xfrm>
          <a:prstGeom prst="rect">
            <a:avLst/>
          </a:prstGeom>
          <a:ln>
            <a:noFill/>
          </a:ln>
          <a:effectLst>
            <a:outerShdw blurRad="190500" algn="tl" rotWithShape="0">
              <a:srgbClr val="000000">
                <a:alpha val="70000"/>
              </a:srgbClr>
            </a:outerShdw>
          </a:effectLst>
        </p:spPr>
      </p:pic>
      <p:sp>
        <p:nvSpPr>
          <p:cNvPr id="6" name="TextBox 5">
            <a:extLst>
              <a:ext uri="{FF2B5EF4-FFF2-40B4-BE49-F238E27FC236}">
                <a16:creationId xmlns:a16="http://schemas.microsoft.com/office/drawing/2014/main" id="{469EBF05-1686-DD31-5E57-E5C36E1BA374}"/>
              </a:ext>
            </a:extLst>
          </p:cNvPr>
          <p:cNvSpPr txBox="1"/>
          <p:nvPr/>
        </p:nvSpPr>
        <p:spPr>
          <a:xfrm>
            <a:off x="961460" y="6102362"/>
            <a:ext cx="10173851" cy="338554"/>
          </a:xfrm>
          <a:prstGeom prst="rect">
            <a:avLst/>
          </a:prstGeom>
          <a:noFill/>
        </p:spPr>
        <p:txBody>
          <a:bodyPr wrap="square">
            <a:spAutoFit/>
          </a:bodyPr>
          <a:lstStyle/>
          <a:p>
            <a:r>
              <a:rPr lang="en-GB" sz="1600" b="1" dirty="0">
                <a:solidFill>
                  <a:schemeClr val="tx2">
                    <a:lumMod val="60000"/>
                    <a:lumOff val="40000"/>
                  </a:schemeClr>
                </a:solidFill>
              </a:rPr>
              <a:t>NOTE</a:t>
            </a:r>
            <a:r>
              <a:rPr lang="en-GB" sz="1600" dirty="0">
                <a:solidFill>
                  <a:schemeClr val="tx2">
                    <a:lumMod val="60000"/>
                    <a:lumOff val="40000"/>
                  </a:schemeClr>
                </a:solidFill>
              </a:rPr>
              <a:t> – Documentation access via the IFA continues to be available with a browser or FTP client. Details </a:t>
            </a:r>
            <a:r>
              <a:rPr lang="en-GB" sz="1600" dirty="0">
                <a:solidFill>
                  <a:schemeClr val="tx2">
                    <a:lumMod val="60000"/>
                    <a:lumOff val="40000"/>
                  </a:schemeClr>
                </a:solidFill>
                <a:hlinkClick r:id="rId5"/>
              </a:rPr>
              <a:t>here</a:t>
            </a:r>
            <a:r>
              <a:rPr lang="en-GB" sz="1600" dirty="0">
                <a:solidFill>
                  <a:schemeClr val="tx2">
                    <a:lumMod val="60000"/>
                    <a:lumOff val="40000"/>
                  </a:schemeClr>
                </a:solidFill>
              </a:rPr>
              <a:t>. </a:t>
            </a:r>
          </a:p>
        </p:txBody>
      </p:sp>
    </p:spTree>
    <p:extLst>
      <p:ext uri="{BB962C8B-B14F-4D97-AF65-F5344CB8AC3E}">
        <p14:creationId xmlns:p14="http://schemas.microsoft.com/office/powerpoint/2010/main" val="643145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24444"/>
            <a:ext cx="10972800" cy="1143000"/>
          </a:xfrm>
        </p:spPr>
        <p:txBody>
          <a:bodyPr>
            <a:normAutofit/>
          </a:bodyPr>
          <a:lstStyle/>
          <a:p>
            <a:r>
              <a:rPr lang="en-US" dirty="0"/>
              <a:t>DMS webpage features</a:t>
            </a:r>
            <a:endParaRPr lang="en-GB" dirty="0"/>
          </a:p>
        </p:txBody>
      </p:sp>
      <p:sp>
        <p:nvSpPr>
          <p:cNvPr id="6" name="Slide Number Placeholder 3">
            <a:extLst>
              <a:ext uri="{FF2B5EF4-FFF2-40B4-BE49-F238E27FC236}">
                <a16:creationId xmlns:a16="http://schemas.microsoft.com/office/drawing/2014/main" id="{CD0140DF-7EAF-F980-63F8-A455E46716BE}"/>
              </a:ext>
            </a:extLst>
          </p:cNvPr>
          <p:cNvSpPr>
            <a:spLocks noGrp="1"/>
          </p:cNvSpPr>
          <p:nvPr>
            <p:ph type="sldNum" sz="quarter" idx="4294967295"/>
          </p:nvPr>
        </p:nvSpPr>
        <p:spPr>
          <a:xfrm>
            <a:off x="4673600" y="6176434"/>
            <a:ext cx="2844800" cy="365125"/>
          </a:xfrm>
          <a:prstGeom prst="rect">
            <a:avLst/>
          </a:prstGeom>
        </p:spPr>
        <p:txBody>
          <a:bodyPr/>
          <a:lstStyle/>
          <a:p>
            <a:pPr>
              <a:defRPr/>
            </a:pPr>
            <a:fld id="{143C57F5-F701-47E2-8CCC-C79EEF90E399}" type="slidenum">
              <a:rPr lang="ja-JP" altLang="en-US" smtClean="0"/>
              <a:pPr>
                <a:defRPr/>
              </a:pPr>
              <a:t>64</a:t>
            </a:fld>
            <a:endParaRPr lang="en-US" altLang="ja-JP" dirty="0"/>
          </a:p>
        </p:txBody>
      </p:sp>
      <p:pic>
        <p:nvPicPr>
          <p:cNvPr id="7" name="Picture 6">
            <a:extLst>
              <a:ext uri="{FF2B5EF4-FFF2-40B4-BE49-F238E27FC236}">
                <a16:creationId xmlns:a16="http://schemas.microsoft.com/office/drawing/2014/main" id="{F2E3C1A8-279B-783D-3091-A086F98335F1}"/>
              </a:ext>
            </a:extLst>
          </p:cNvPr>
          <p:cNvPicPr>
            <a:picLocks noChangeAspect="1"/>
          </p:cNvPicPr>
          <p:nvPr/>
        </p:nvPicPr>
        <p:blipFill>
          <a:blip r:embed="rId3"/>
          <a:stretch>
            <a:fillRect/>
          </a:stretch>
        </p:blipFill>
        <p:spPr>
          <a:xfrm>
            <a:off x="1981200" y="1344722"/>
            <a:ext cx="6212982" cy="1917749"/>
          </a:xfrm>
          <a:prstGeom prst="rect">
            <a:avLst/>
          </a:prstGeom>
          <a:ln>
            <a:noFill/>
          </a:ln>
          <a:effectLst>
            <a:outerShdw blurRad="190500" algn="tl" rotWithShape="0">
              <a:srgbClr val="000000">
                <a:alpha val="70000"/>
              </a:srgbClr>
            </a:outerShdw>
          </a:effectLst>
        </p:spPr>
      </p:pic>
      <p:pic>
        <p:nvPicPr>
          <p:cNvPr id="8" name="Picture 7">
            <a:extLst>
              <a:ext uri="{FF2B5EF4-FFF2-40B4-BE49-F238E27FC236}">
                <a16:creationId xmlns:a16="http://schemas.microsoft.com/office/drawing/2014/main" id="{426CCFBB-EA1C-E62C-698E-D817FE3FE832}"/>
              </a:ext>
            </a:extLst>
          </p:cNvPr>
          <p:cNvPicPr>
            <a:picLocks noChangeAspect="1"/>
          </p:cNvPicPr>
          <p:nvPr/>
        </p:nvPicPr>
        <p:blipFill>
          <a:blip r:embed="rId4"/>
          <a:stretch>
            <a:fillRect/>
          </a:stretch>
        </p:blipFill>
        <p:spPr>
          <a:xfrm>
            <a:off x="1981200" y="3262471"/>
            <a:ext cx="6212982" cy="2156349"/>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6517893E-288C-2B38-7C0F-D9C79D5F55E1}"/>
              </a:ext>
            </a:extLst>
          </p:cNvPr>
          <p:cNvPicPr>
            <a:picLocks noChangeAspect="1"/>
          </p:cNvPicPr>
          <p:nvPr/>
        </p:nvPicPr>
        <p:blipFill>
          <a:blip r:embed="rId5"/>
          <a:stretch>
            <a:fillRect/>
          </a:stretch>
        </p:blipFill>
        <p:spPr>
          <a:xfrm>
            <a:off x="1981200" y="5473039"/>
            <a:ext cx="6212982" cy="964665"/>
          </a:xfrm>
          <a:prstGeom prst="rect">
            <a:avLst/>
          </a:prstGeom>
          <a:ln>
            <a:noFill/>
          </a:ln>
          <a:effectLst>
            <a:outerShdw blurRad="190500" algn="tl" rotWithShape="0">
              <a:srgbClr val="000000">
                <a:alpha val="70000"/>
              </a:srgbClr>
            </a:outerShdw>
          </a:effectLst>
        </p:spPr>
      </p:pic>
      <p:grpSp>
        <p:nvGrpSpPr>
          <p:cNvPr id="10" name="Group 9">
            <a:extLst>
              <a:ext uri="{FF2B5EF4-FFF2-40B4-BE49-F238E27FC236}">
                <a16:creationId xmlns:a16="http://schemas.microsoft.com/office/drawing/2014/main" id="{AD1193FA-309B-951F-D10A-FB34C1C0FCC2}"/>
              </a:ext>
            </a:extLst>
          </p:cNvPr>
          <p:cNvGrpSpPr/>
          <p:nvPr/>
        </p:nvGrpSpPr>
        <p:grpSpPr>
          <a:xfrm>
            <a:off x="2562978" y="1532368"/>
            <a:ext cx="4358523" cy="696332"/>
            <a:chOff x="1038977" y="1532368"/>
            <a:chExt cx="4358523" cy="696332"/>
          </a:xfrm>
        </p:grpSpPr>
        <p:sp>
          <p:nvSpPr>
            <p:cNvPr id="11" name="Rectangle 10">
              <a:extLst>
                <a:ext uri="{FF2B5EF4-FFF2-40B4-BE49-F238E27FC236}">
                  <a16:creationId xmlns:a16="http://schemas.microsoft.com/office/drawing/2014/main" id="{2DC815E5-EF6F-7DB2-039F-3A2E09F84F12}"/>
                </a:ext>
              </a:extLst>
            </p:cNvPr>
            <p:cNvSpPr/>
            <p:nvPr/>
          </p:nvSpPr>
          <p:spPr>
            <a:xfrm>
              <a:off x="1038977" y="1859368"/>
              <a:ext cx="3232808" cy="369332"/>
            </a:xfrm>
            <a:prstGeom prst="rect">
              <a:avLst/>
            </a:prstGeom>
            <a:solidFill>
              <a:schemeClr val="bg1"/>
            </a:solidFill>
            <a:ln>
              <a:solidFill>
                <a:srgbClr val="0070C0"/>
              </a:solidFill>
            </a:ln>
          </p:spPr>
          <p:txBody>
            <a:bodyPr wrap="none">
              <a:spAutoFit/>
            </a:bodyPr>
            <a:lstStyle/>
            <a:p>
              <a:r>
                <a:rPr lang="en-US" dirty="0">
                  <a:solidFill>
                    <a:srgbClr val="0070C0"/>
                  </a:solidFill>
                </a:rPr>
                <a:t>“Find on the page” using CTRL+F</a:t>
              </a:r>
            </a:p>
          </p:txBody>
        </p:sp>
        <p:sp>
          <p:nvSpPr>
            <p:cNvPr id="12" name="Rounded Rectangle 15">
              <a:extLst>
                <a:ext uri="{FF2B5EF4-FFF2-40B4-BE49-F238E27FC236}">
                  <a16:creationId xmlns:a16="http://schemas.microsoft.com/office/drawing/2014/main" id="{AA3024A2-FB49-129E-12DA-FD46028C37EC}"/>
                </a:ext>
              </a:extLst>
            </p:cNvPr>
            <p:cNvSpPr/>
            <p:nvPr/>
          </p:nvSpPr>
          <p:spPr>
            <a:xfrm>
              <a:off x="3162486" y="1532368"/>
              <a:ext cx="2235014" cy="326999"/>
            </a:xfrm>
            <a:prstGeom prst="roundRect">
              <a:avLst/>
            </a:prstGeom>
            <a:noFill/>
            <a:ln w="31750">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grpSp>
        <p:nvGrpSpPr>
          <p:cNvPr id="13" name="Group 12">
            <a:extLst>
              <a:ext uri="{FF2B5EF4-FFF2-40B4-BE49-F238E27FC236}">
                <a16:creationId xmlns:a16="http://schemas.microsoft.com/office/drawing/2014/main" id="{3DA9F92E-C84E-1EE3-5C60-02737A428B58}"/>
              </a:ext>
            </a:extLst>
          </p:cNvPr>
          <p:cNvGrpSpPr/>
          <p:nvPr/>
        </p:nvGrpSpPr>
        <p:grpSpPr>
          <a:xfrm>
            <a:off x="5795786" y="2681364"/>
            <a:ext cx="3301225" cy="602119"/>
            <a:chOff x="4271785" y="2681363"/>
            <a:chExt cx="3301225" cy="602119"/>
          </a:xfrm>
        </p:grpSpPr>
        <p:sp>
          <p:nvSpPr>
            <p:cNvPr id="14" name="Rectangle 13">
              <a:extLst>
                <a:ext uri="{FF2B5EF4-FFF2-40B4-BE49-F238E27FC236}">
                  <a16:creationId xmlns:a16="http://schemas.microsoft.com/office/drawing/2014/main" id="{FC805428-F35C-D90F-578B-4A43A1715D5E}"/>
                </a:ext>
              </a:extLst>
            </p:cNvPr>
            <p:cNvSpPr/>
            <p:nvPr/>
          </p:nvSpPr>
          <p:spPr>
            <a:xfrm>
              <a:off x="4271785" y="2681363"/>
              <a:ext cx="3301225" cy="369332"/>
            </a:xfrm>
            <a:prstGeom prst="rect">
              <a:avLst/>
            </a:prstGeom>
            <a:solidFill>
              <a:schemeClr val="bg1"/>
            </a:solidFill>
            <a:ln>
              <a:solidFill>
                <a:srgbClr val="0070C0"/>
              </a:solidFill>
            </a:ln>
          </p:spPr>
          <p:txBody>
            <a:bodyPr wrap="none">
              <a:spAutoFit/>
            </a:bodyPr>
            <a:lstStyle/>
            <a:p>
              <a:pPr algn="ctr"/>
              <a:r>
                <a:rPr lang="en-US" dirty="0">
                  <a:solidFill>
                    <a:srgbClr val="0070C0"/>
                  </a:solidFill>
                </a:rPr>
                <a:t>Set “Max # of documents” to 900</a:t>
              </a:r>
            </a:p>
          </p:txBody>
        </p:sp>
        <p:sp>
          <p:nvSpPr>
            <p:cNvPr id="15" name="Rounded Rectangle 17">
              <a:extLst>
                <a:ext uri="{FF2B5EF4-FFF2-40B4-BE49-F238E27FC236}">
                  <a16:creationId xmlns:a16="http://schemas.microsoft.com/office/drawing/2014/main" id="{B6E37BCC-48E6-1BC6-F89F-76FFE815683A}"/>
                </a:ext>
              </a:extLst>
            </p:cNvPr>
            <p:cNvSpPr/>
            <p:nvPr/>
          </p:nvSpPr>
          <p:spPr>
            <a:xfrm>
              <a:off x="4739615" y="3035539"/>
              <a:ext cx="1673885" cy="247943"/>
            </a:xfrm>
            <a:prstGeom prst="roundRect">
              <a:avLst/>
            </a:prstGeom>
            <a:noFill/>
            <a:ln w="31750">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grpSp>
        <p:nvGrpSpPr>
          <p:cNvPr id="16" name="Group 15">
            <a:extLst>
              <a:ext uri="{FF2B5EF4-FFF2-40B4-BE49-F238E27FC236}">
                <a16:creationId xmlns:a16="http://schemas.microsoft.com/office/drawing/2014/main" id="{9DDE0426-5EEA-38A6-8E4E-33C894E78AC5}"/>
              </a:ext>
            </a:extLst>
          </p:cNvPr>
          <p:cNvGrpSpPr/>
          <p:nvPr/>
        </p:nvGrpSpPr>
        <p:grpSpPr>
          <a:xfrm>
            <a:off x="6045294" y="4239550"/>
            <a:ext cx="4314459" cy="936490"/>
            <a:chOff x="4521293" y="4239550"/>
            <a:chExt cx="4314459" cy="936490"/>
          </a:xfrm>
        </p:grpSpPr>
        <p:sp>
          <p:nvSpPr>
            <p:cNvPr id="17" name="Rectangle 16">
              <a:extLst>
                <a:ext uri="{FF2B5EF4-FFF2-40B4-BE49-F238E27FC236}">
                  <a16:creationId xmlns:a16="http://schemas.microsoft.com/office/drawing/2014/main" id="{16A42BB2-DF3D-A7B6-9620-B26E5394C99B}"/>
                </a:ext>
              </a:extLst>
            </p:cNvPr>
            <p:cNvSpPr/>
            <p:nvPr/>
          </p:nvSpPr>
          <p:spPr>
            <a:xfrm>
              <a:off x="5036891" y="4529709"/>
              <a:ext cx="3798861" cy="646331"/>
            </a:xfrm>
            <a:prstGeom prst="rect">
              <a:avLst/>
            </a:prstGeom>
            <a:solidFill>
              <a:schemeClr val="bg1"/>
            </a:solidFill>
            <a:ln>
              <a:solidFill>
                <a:srgbClr val="0070C0"/>
              </a:solidFill>
            </a:ln>
          </p:spPr>
          <p:txBody>
            <a:bodyPr wrap="square">
              <a:spAutoFit/>
            </a:bodyPr>
            <a:lstStyle/>
            <a:p>
              <a:pPr algn="ctr"/>
              <a:r>
                <a:rPr lang="en-US" dirty="0">
                  <a:solidFill>
                    <a:srgbClr val="0070C0"/>
                  </a:solidFill>
                </a:rPr>
                <a:t>Filter by Source or by Question</a:t>
              </a:r>
              <a:br>
                <a:rPr lang="en-US" dirty="0">
                  <a:solidFill>
                    <a:srgbClr val="0070C0"/>
                  </a:solidFill>
                </a:rPr>
              </a:br>
              <a:r>
                <a:rPr lang="en-US" dirty="0">
                  <a:solidFill>
                    <a:srgbClr val="0070C0"/>
                  </a:solidFill>
                </a:rPr>
                <a:t>(modify the resultant URL if needed)</a:t>
              </a:r>
            </a:p>
          </p:txBody>
        </p:sp>
        <p:sp>
          <p:nvSpPr>
            <p:cNvPr id="18" name="Rounded Rectangle 19">
              <a:extLst>
                <a:ext uri="{FF2B5EF4-FFF2-40B4-BE49-F238E27FC236}">
                  <a16:creationId xmlns:a16="http://schemas.microsoft.com/office/drawing/2014/main" id="{6B277688-914B-92A2-8142-EEADDD6538EC}"/>
                </a:ext>
              </a:extLst>
            </p:cNvPr>
            <p:cNvSpPr/>
            <p:nvPr/>
          </p:nvSpPr>
          <p:spPr>
            <a:xfrm>
              <a:off x="4521293" y="4239550"/>
              <a:ext cx="1638207" cy="272570"/>
            </a:xfrm>
            <a:prstGeom prst="roundRect">
              <a:avLst/>
            </a:prstGeom>
            <a:noFill/>
            <a:ln w="31750">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grpSp>
        <p:nvGrpSpPr>
          <p:cNvPr id="19" name="Group 18">
            <a:extLst>
              <a:ext uri="{FF2B5EF4-FFF2-40B4-BE49-F238E27FC236}">
                <a16:creationId xmlns:a16="http://schemas.microsoft.com/office/drawing/2014/main" id="{4C68C0CF-EC9F-9AA7-5B00-13EE7EB1C84B}"/>
              </a:ext>
            </a:extLst>
          </p:cNvPr>
          <p:cNvGrpSpPr/>
          <p:nvPr/>
        </p:nvGrpSpPr>
        <p:grpSpPr>
          <a:xfrm>
            <a:off x="1983975" y="6018304"/>
            <a:ext cx="6862916" cy="646331"/>
            <a:chOff x="459975" y="6018303"/>
            <a:chExt cx="6862916" cy="646331"/>
          </a:xfrm>
        </p:grpSpPr>
        <p:sp>
          <p:nvSpPr>
            <p:cNvPr id="20" name="Rectangle 19">
              <a:extLst>
                <a:ext uri="{FF2B5EF4-FFF2-40B4-BE49-F238E27FC236}">
                  <a16:creationId xmlns:a16="http://schemas.microsoft.com/office/drawing/2014/main" id="{7E004692-9315-E003-AAC4-96BC39898CF3}"/>
                </a:ext>
              </a:extLst>
            </p:cNvPr>
            <p:cNvSpPr/>
            <p:nvPr/>
          </p:nvSpPr>
          <p:spPr>
            <a:xfrm>
              <a:off x="2750891" y="6018303"/>
              <a:ext cx="4572000" cy="646331"/>
            </a:xfrm>
            <a:prstGeom prst="rect">
              <a:avLst/>
            </a:prstGeom>
            <a:solidFill>
              <a:schemeClr val="bg1"/>
            </a:solidFill>
            <a:ln>
              <a:solidFill>
                <a:srgbClr val="0070C0"/>
              </a:solidFill>
            </a:ln>
          </p:spPr>
          <p:txBody>
            <a:bodyPr>
              <a:spAutoFit/>
            </a:bodyPr>
            <a:lstStyle/>
            <a:p>
              <a:pPr algn="ctr"/>
              <a:r>
                <a:rPr lang="en-US" dirty="0">
                  <a:solidFill>
                    <a:srgbClr val="0070C0"/>
                  </a:solidFill>
                </a:rPr>
                <a:t>Use the “Check all” and “Zip and Download” buttons at the foot of the page</a:t>
              </a:r>
            </a:p>
          </p:txBody>
        </p:sp>
        <p:sp>
          <p:nvSpPr>
            <p:cNvPr id="21" name="Rounded Rectangle 20">
              <a:extLst>
                <a:ext uri="{FF2B5EF4-FFF2-40B4-BE49-F238E27FC236}">
                  <a16:creationId xmlns:a16="http://schemas.microsoft.com/office/drawing/2014/main" id="{9E473CA7-5A61-266A-7197-FB468C9D933D}"/>
                </a:ext>
              </a:extLst>
            </p:cNvPr>
            <p:cNvSpPr/>
            <p:nvPr/>
          </p:nvSpPr>
          <p:spPr>
            <a:xfrm>
              <a:off x="459975" y="6104746"/>
              <a:ext cx="2290916" cy="272570"/>
            </a:xfrm>
            <a:prstGeom prst="roundRect">
              <a:avLst/>
            </a:prstGeom>
            <a:noFill/>
            <a:ln w="31750">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grpSp>
        <p:nvGrpSpPr>
          <p:cNvPr id="22" name="Group 21">
            <a:extLst>
              <a:ext uri="{FF2B5EF4-FFF2-40B4-BE49-F238E27FC236}">
                <a16:creationId xmlns:a16="http://schemas.microsoft.com/office/drawing/2014/main" id="{0822CD36-0690-8112-4B86-DA83C464A321}"/>
              </a:ext>
            </a:extLst>
          </p:cNvPr>
          <p:cNvGrpSpPr/>
          <p:nvPr/>
        </p:nvGrpSpPr>
        <p:grpSpPr>
          <a:xfrm>
            <a:off x="5928463" y="1431714"/>
            <a:ext cx="4389229" cy="1162656"/>
            <a:chOff x="4404462" y="1431714"/>
            <a:chExt cx="4389229" cy="1162656"/>
          </a:xfrm>
        </p:grpSpPr>
        <p:sp>
          <p:nvSpPr>
            <p:cNvPr id="23" name="Rounded Rectangle 16">
              <a:extLst>
                <a:ext uri="{FF2B5EF4-FFF2-40B4-BE49-F238E27FC236}">
                  <a16:creationId xmlns:a16="http://schemas.microsoft.com/office/drawing/2014/main" id="{E34F64BB-EB56-BDEE-67A3-D4A68A58111A}"/>
                </a:ext>
              </a:extLst>
            </p:cNvPr>
            <p:cNvSpPr/>
            <p:nvPr/>
          </p:nvSpPr>
          <p:spPr>
            <a:xfrm>
              <a:off x="4404462" y="2267371"/>
              <a:ext cx="2235014" cy="326999"/>
            </a:xfrm>
            <a:prstGeom prst="roundRect">
              <a:avLst/>
            </a:prstGeom>
            <a:noFill/>
            <a:ln w="31750">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A00279B2-BB02-7C0A-C1A1-622D95DC9B06}"/>
                </a:ext>
              </a:extLst>
            </p:cNvPr>
            <p:cNvSpPr/>
            <p:nvPr/>
          </p:nvSpPr>
          <p:spPr>
            <a:xfrm>
              <a:off x="5787168" y="1431714"/>
              <a:ext cx="3006523" cy="923330"/>
            </a:xfrm>
            <a:prstGeom prst="rect">
              <a:avLst/>
            </a:prstGeom>
            <a:solidFill>
              <a:schemeClr val="bg1"/>
            </a:solidFill>
            <a:ln>
              <a:solidFill>
                <a:srgbClr val="0070C0"/>
              </a:solidFill>
            </a:ln>
          </p:spPr>
          <p:txBody>
            <a:bodyPr wrap="square">
              <a:spAutoFit/>
            </a:bodyPr>
            <a:lstStyle/>
            <a:p>
              <a:pPr algn="ctr"/>
              <a:r>
                <a:rPr lang="en-US" dirty="0">
                  <a:solidFill>
                    <a:srgbClr val="0070C0"/>
                  </a:solidFill>
                </a:rPr>
                <a:t>Find “recently posted” or search metadata using the links at the tops of the page</a:t>
              </a:r>
            </a:p>
          </p:txBody>
        </p:sp>
      </p:grpSp>
    </p:spTree>
    <p:extLst>
      <p:ext uri="{BB962C8B-B14F-4D97-AF65-F5344CB8AC3E}">
        <p14:creationId xmlns:p14="http://schemas.microsoft.com/office/powerpoint/2010/main" val="363986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“All meetings” documents page</a:t>
            </a:r>
          </a:p>
        </p:txBody>
      </p:sp>
      <p:sp>
        <p:nvSpPr>
          <p:cNvPr id="3" name="Content Placeholder 2"/>
          <p:cNvSpPr>
            <a:spLocks noGrp="1"/>
          </p:cNvSpPr>
          <p:nvPr>
            <p:ph idx="1"/>
          </p:nvPr>
        </p:nvSpPr>
        <p:spPr>
          <a:xfrm>
            <a:off x="2096246" y="1821081"/>
            <a:ext cx="7999508" cy="3831167"/>
          </a:xfrm>
        </p:spPr>
        <p:txBody>
          <a:bodyPr>
            <a:noAutofit/>
          </a:bodyPr>
          <a:lstStyle/>
          <a:p>
            <a:pPr marL="0" indent="0">
              <a:buNone/>
            </a:pPr>
            <a:r>
              <a:rPr lang="en-GB" sz="2400" dirty="0"/>
              <a:t>Specialized reports for meeting document lists and analysis:</a:t>
            </a:r>
          </a:p>
          <a:p>
            <a:pPr marL="457200" indent="-457200">
              <a:buFont typeface="+mj-lt"/>
              <a:buAutoNum type="arabicPeriod"/>
            </a:pPr>
            <a:r>
              <a:rPr lang="en-GB" sz="2400" dirty="0"/>
              <a:t>All documents in </a:t>
            </a:r>
            <a:r>
              <a:rPr lang="en-GB" sz="2400" b="1" dirty="0"/>
              <a:t>descending order</a:t>
            </a:r>
          </a:p>
          <a:p>
            <a:pPr marL="457200" indent="-457200">
              <a:buFont typeface="+mj-lt"/>
              <a:buAutoNum type="arabicPeriod"/>
            </a:pPr>
            <a:r>
              <a:rPr lang="en-GB" sz="2400" dirty="0"/>
              <a:t>All documents per </a:t>
            </a:r>
            <a:r>
              <a:rPr lang="en-GB" sz="2400" b="1" dirty="0"/>
              <a:t>working party </a:t>
            </a:r>
            <a:r>
              <a:rPr lang="en-GB" sz="2400" dirty="0"/>
              <a:t>or </a:t>
            </a:r>
            <a:r>
              <a:rPr lang="en-GB" sz="2400" b="1" dirty="0"/>
              <a:t>Question</a:t>
            </a:r>
          </a:p>
          <a:p>
            <a:pPr marL="457200" indent="-457200">
              <a:buFont typeface="+mj-lt"/>
              <a:buAutoNum type="arabicPeriod"/>
            </a:pPr>
            <a:r>
              <a:rPr lang="en-GB" sz="2400" dirty="0"/>
              <a:t>All document assignments in a simplified </a:t>
            </a:r>
            <a:r>
              <a:rPr lang="en-GB" sz="2400" b="1" dirty="0"/>
              <a:t>Consolidated list</a:t>
            </a:r>
            <a:br>
              <a:rPr lang="en-GB" sz="2400" dirty="0"/>
            </a:br>
            <a:r>
              <a:rPr lang="en-GB" sz="2400" dirty="0"/>
              <a:t>(see next page)</a:t>
            </a:r>
          </a:p>
          <a:p>
            <a:pPr marL="457200" indent="-457200">
              <a:buFont typeface="+mj-lt"/>
              <a:buAutoNum type="arabicPeriod"/>
            </a:pPr>
            <a:endParaRPr lang="en-GB" sz="2400" dirty="0"/>
          </a:p>
          <a:p>
            <a:pPr marL="457200" indent="-457200">
              <a:buFont typeface="+mj-lt"/>
              <a:buAutoNum type="arabicPeriod"/>
            </a:pPr>
            <a:endParaRPr lang="en-GB" sz="2400" dirty="0"/>
          </a:p>
        </p:txBody>
      </p:sp>
      <p:pic>
        <p:nvPicPr>
          <p:cNvPr id="5" name="Picture 4">
            <a:extLst>
              <a:ext uri="{FF2B5EF4-FFF2-40B4-BE49-F238E27FC236}">
                <a16:creationId xmlns:a16="http://schemas.microsoft.com/office/drawing/2014/main" id="{5BE9DE4E-B3C2-DE45-BCAD-C6EB8CAFD531}"/>
              </a:ext>
            </a:extLst>
          </p:cNvPr>
          <p:cNvPicPr>
            <a:picLocks noChangeAspect="1"/>
          </p:cNvPicPr>
          <p:nvPr/>
        </p:nvPicPr>
        <p:blipFill>
          <a:blip r:embed="rId3"/>
          <a:stretch>
            <a:fillRect/>
          </a:stretch>
        </p:blipFill>
        <p:spPr>
          <a:xfrm>
            <a:off x="852488" y="4116201"/>
            <a:ext cx="10487025" cy="193357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87726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Consolidated list (example)</a:t>
            </a:r>
          </a:p>
        </p:txBody>
      </p:sp>
      <p:pic>
        <p:nvPicPr>
          <p:cNvPr id="6" name="Picture 5">
            <a:extLst>
              <a:ext uri="{FF2B5EF4-FFF2-40B4-BE49-F238E27FC236}">
                <a16:creationId xmlns:a16="http://schemas.microsoft.com/office/drawing/2014/main" id="{CC083A19-F0B8-53F4-972B-53D94F4E4BEB}"/>
              </a:ext>
            </a:extLst>
          </p:cNvPr>
          <p:cNvPicPr>
            <a:picLocks noChangeAspect="1"/>
          </p:cNvPicPr>
          <p:nvPr/>
        </p:nvPicPr>
        <p:blipFill>
          <a:blip r:embed="rId3"/>
          <a:stretch>
            <a:fillRect/>
          </a:stretch>
        </p:blipFill>
        <p:spPr>
          <a:xfrm>
            <a:off x="2019068" y="1733696"/>
            <a:ext cx="8153864" cy="4037157"/>
          </a:xfrm>
          <a:prstGeom prst="rect">
            <a:avLst/>
          </a:prstGeom>
        </p:spPr>
      </p:pic>
      <p:sp>
        <p:nvSpPr>
          <p:cNvPr id="7" name="Rectangle 6">
            <a:extLst>
              <a:ext uri="{FF2B5EF4-FFF2-40B4-BE49-F238E27FC236}">
                <a16:creationId xmlns:a16="http://schemas.microsoft.com/office/drawing/2014/main" id="{7F542D2C-F440-7D8D-B01A-C96F918F2B7E}"/>
              </a:ext>
            </a:extLst>
          </p:cNvPr>
          <p:cNvSpPr/>
          <p:nvPr/>
        </p:nvSpPr>
        <p:spPr>
          <a:xfrm>
            <a:off x="2051412" y="2098825"/>
            <a:ext cx="779895" cy="461665"/>
          </a:xfrm>
          <a:prstGeom prst="rect">
            <a:avLst/>
          </a:prstGeom>
          <a:solidFill>
            <a:srgbClr val="FFFF00">
              <a:alpha val="47000"/>
            </a:srgbClr>
          </a:solidFill>
          <a:ln w="28575">
            <a:noFill/>
          </a:ln>
        </p:spPr>
        <p:txBody>
          <a:bodyPr wrap="square" rtlCol="0" anchor="ctr">
            <a:spAutoFit/>
          </a:bodyPr>
          <a:lstStyle/>
          <a:p>
            <a:pPr algn="ctr"/>
            <a:endParaRPr lang="en-GB" sz="2400" dirty="0">
              <a:solidFill>
                <a:srgbClr val="558ED5"/>
              </a:solidFill>
            </a:endParaRPr>
          </a:p>
        </p:txBody>
      </p:sp>
      <p:sp>
        <p:nvSpPr>
          <p:cNvPr id="8" name="Rectangle 7">
            <a:extLst>
              <a:ext uri="{FF2B5EF4-FFF2-40B4-BE49-F238E27FC236}">
                <a16:creationId xmlns:a16="http://schemas.microsoft.com/office/drawing/2014/main" id="{36D64796-B595-9EFB-BCC1-2E28809BC7A7}"/>
              </a:ext>
            </a:extLst>
          </p:cNvPr>
          <p:cNvSpPr/>
          <p:nvPr/>
        </p:nvSpPr>
        <p:spPr>
          <a:xfrm>
            <a:off x="2050026" y="3939387"/>
            <a:ext cx="574113" cy="461665"/>
          </a:xfrm>
          <a:prstGeom prst="rect">
            <a:avLst/>
          </a:prstGeom>
          <a:solidFill>
            <a:srgbClr val="FFFF00">
              <a:alpha val="47000"/>
            </a:srgbClr>
          </a:solidFill>
          <a:ln w="28575">
            <a:noFill/>
          </a:ln>
        </p:spPr>
        <p:txBody>
          <a:bodyPr wrap="square" rtlCol="0" anchor="ctr">
            <a:spAutoFit/>
          </a:bodyPr>
          <a:lstStyle/>
          <a:p>
            <a:pPr algn="ctr"/>
            <a:endParaRPr lang="en-GB" sz="2400" dirty="0">
              <a:solidFill>
                <a:srgbClr val="558ED5"/>
              </a:solidFill>
            </a:endParaRPr>
          </a:p>
        </p:txBody>
      </p:sp>
      <p:grpSp>
        <p:nvGrpSpPr>
          <p:cNvPr id="9" name="Group 8">
            <a:extLst>
              <a:ext uri="{FF2B5EF4-FFF2-40B4-BE49-F238E27FC236}">
                <a16:creationId xmlns:a16="http://schemas.microsoft.com/office/drawing/2014/main" id="{9DA742D4-F31A-132A-6481-C7F5A2FD0D2B}"/>
              </a:ext>
            </a:extLst>
          </p:cNvPr>
          <p:cNvGrpSpPr/>
          <p:nvPr/>
        </p:nvGrpSpPr>
        <p:grpSpPr>
          <a:xfrm>
            <a:off x="3205164" y="4358884"/>
            <a:ext cx="1035843" cy="1280815"/>
            <a:chOff x="1681163" y="4358883"/>
            <a:chExt cx="1035843" cy="1280815"/>
          </a:xfrm>
        </p:grpSpPr>
        <p:sp>
          <p:nvSpPr>
            <p:cNvPr id="10" name="Rectangle 9">
              <a:extLst>
                <a:ext uri="{FF2B5EF4-FFF2-40B4-BE49-F238E27FC236}">
                  <a16:creationId xmlns:a16="http://schemas.microsoft.com/office/drawing/2014/main" id="{97B544EB-FD2A-AC64-1C23-9BE0D0BB850E}"/>
                </a:ext>
              </a:extLst>
            </p:cNvPr>
            <p:cNvSpPr/>
            <p:nvPr/>
          </p:nvSpPr>
          <p:spPr>
            <a:xfrm>
              <a:off x="2386013" y="4358883"/>
              <a:ext cx="330993" cy="461665"/>
            </a:xfrm>
            <a:prstGeom prst="rect">
              <a:avLst/>
            </a:prstGeom>
            <a:solidFill>
              <a:srgbClr val="FFFF00">
                <a:alpha val="47000"/>
              </a:srgbClr>
            </a:solidFill>
            <a:ln w="28575">
              <a:noFill/>
            </a:ln>
          </p:spPr>
          <p:txBody>
            <a:bodyPr wrap="square" rtlCol="0" anchor="ctr">
              <a:spAutoFit/>
            </a:bodyPr>
            <a:lstStyle/>
            <a:p>
              <a:pPr algn="ctr"/>
              <a:endParaRPr lang="en-GB" sz="2400" dirty="0">
                <a:solidFill>
                  <a:srgbClr val="558ED5"/>
                </a:solidFill>
              </a:endParaRPr>
            </a:p>
          </p:txBody>
        </p:sp>
        <p:sp>
          <p:nvSpPr>
            <p:cNvPr id="11" name="Rectangle 10">
              <a:extLst>
                <a:ext uri="{FF2B5EF4-FFF2-40B4-BE49-F238E27FC236}">
                  <a16:creationId xmlns:a16="http://schemas.microsoft.com/office/drawing/2014/main" id="{5729BF14-7BD1-6489-48EB-5E90B3B50F3B}"/>
                </a:ext>
              </a:extLst>
            </p:cNvPr>
            <p:cNvSpPr/>
            <p:nvPr/>
          </p:nvSpPr>
          <p:spPr>
            <a:xfrm>
              <a:off x="1681163" y="5178033"/>
              <a:ext cx="330993" cy="461665"/>
            </a:xfrm>
            <a:prstGeom prst="rect">
              <a:avLst/>
            </a:prstGeom>
            <a:solidFill>
              <a:srgbClr val="FFFF00">
                <a:alpha val="47000"/>
              </a:srgbClr>
            </a:solidFill>
            <a:ln w="28575">
              <a:noFill/>
            </a:ln>
          </p:spPr>
          <p:txBody>
            <a:bodyPr wrap="square" rtlCol="0" anchor="ctr">
              <a:spAutoFit/>
            </a:bodyPr>
            <a:lstStyle/>
            <a:p>
              <a:pPr algn="ctr"/>
              <a:endParaRPr lang="en-GB" sz="2400" dirty="0">
                <a:solidFill>
                  <a:srgbClr val="558ED5"/>
                </a:solidFill>
              </a:endParaRPr>
            </a:p>
          </p:txBody>
        </p:sp>
      </p:grpSp>
      <p:grpSp>
        <p:nvGrpSpPr>
          <p:cNvPr id="12" name="Group 11">
            <a:extLst>
              <a:ext uri="{FF2B5EF4-FFF2-40B4-BE49-F238E27FC236}">
                <a16:creationId xmlns:a16="http://schemas.microsoft.com/office/drawing/2014/main" id="{A087C3E5-72AA-5375-D2E1-8199D29F1501}"/>
              </a:ext>
            </a:extLst>
          </p:cNvPr>
          <p:cNvGrpSpPr/>
          <p:nvPr/>
        </p:nvGrpSpPr>
        <p:grpSpPr>
          <a:xfrm>
            <a:off x="3557588" y="4533004"/>
            <a:ext cx="683419" cy="1106695"/>
            <a:chOff x="2033587" y="4533003"/>
            <a:chExt cx="683419" cy="1106695"/>
          </a:xfrm>
        </p:grpSpPr>
        <p:sp>
          <p:nvSpPr>
            <p:cNvPr id="13" name="Rectangle 12">
              <a:extLst>
                <a:ext uri="{FF2B5EF4-FFF2-40B4-BE49-F238E27FC236}">
                  <a16:creationId xmlns:a16="http://schemas.microsoft.com/office/drawing/2014/main" id="{203A6C1A-CC01-A620-DAB0-7E629A28C54D}"/>
                </a:ext>
              </a:extLst>
            </p:cNvPr>
            <p:cNvSpPr/>
            <p:nvPr/>
          </p:nvSpPr>
          <p:spPr>
            <a:xfrm>
              <a:off x="2386013" y="4533003"/>
              <a:ext cx="330993" cy="461665"/>
            </a:xfrm>
            <a:prstGeom prst="rect">
              <a:avLst/>
            </a:prstGeom>
            <a:solidFill>
              <a:srgbClr val="FFFF00">
                <a:alpha val="47000"/>
              </a:srgbClr>
            </a:solidFill>
            <a:ln w="28575">
              <a:noFill/>
            </a:ln>
          </p:spPr>
          <p:txBody>
            <a:bodyPr wrap="square" rtlCol="0" anchor="ctr">
              <a:spAutoFit/>
            </a:bodyPr>
            <a:lstStyle/>
            <a:p>
              <a:pPr algn="ctr"/>
              <a:endParaRPr lang="en-GB" sz="2400" dirty="0">
                <a:solidFill>
                  <a:srgbClr val="558ED5"/>
                </a:solidFill>
              </a:endParaRPr>
            </a:p>
          </p:txBody>
        </p:sp>
        <p:sp>
          <p:nvSpPr>
            <p:cNvPr id="14" name="Rectangle 13">
              <a:extLst>
                <a:ext uri="{FF2B5EF4-FFF2-40B4-BE49-F238E27FC236}">
                  <a16:creationId xmlns:a16="http://schemas.microsoft.com/office/drawing/2014/main" id="{0B01A7E1-8BB2-B339-70CA-BC90416DF5B7}"/>
                </a:ext>
              </a:extLst>
            </p:cNvPr>
            <p:cNvSpPr/>
            <p:nvPr/>
          </p:nvSpPr>
          <p:spPr>
            <a:xfrm>
              <a:off x="2033587" y="5178033"/>
              <a:ext cx="330993" cy="461665"/>
            </a:xfrm>
            <a:prstGeom prst="rect">
              <a:avLst/>
            </a:prstGeom>
            <a:solidFill>
              <a:srgbClr val="FFFF00">
                <a:alpha val="47000"/>
              </a:srgbClr>
            </a:solidFill>
            <a:ln w="28575">
              <a:noFill/>
            </a:ln>
          </p:spPr>
          <p:txBody>
            <a:bodyPr wrap="square" rtlCol="0" anchor="ctr">
              <a:spAutoFit/>
            </a:bodyPr>
            <a:lstStyle/>
            <a:p>
              <a:pPr algn="ctr"/>
              <a:endParaRPr lang="en-GB" sz="2400" dirty="0">
                <a:solidFill>
                  <a:srgbClr val="558ED5"/>
                </a:solidFill>
              </a:endParaRPr>
            </a:p>
          </p:txBody>
        </p:sp>
      </p:grpSp>
      <p:grpSp>
        <p:nvGrpSpPr>
          <p:cNvPr id="15" name="Group 14">
            <a:extLst>
              <a:ext uri="{FF2B5EF4-FFF2-40B4-BE49-F238E27FC236}">
                <a16:creationId xmlns:a16="http://schemas.microsoft.com/office/drawing/2014/main" id="{1972B9CA-E4B1-F6E1-6C18-4073CF4162C1}"/>
              </a:ext>
            </a:extLst>
          </p:cNvPr>
          <p:cNvGrpSpPr/>
          <p:nvPr/>
        </p:nvGrpSpPr>
        <p:grpSpPr>
          <a:xfrm>
            <a:off x="3910011" y="4533004"/>
            <a:ext cx="661988" cy="1106695"/>
            <a:chOff x="2386011" y="4533003"/>
            <a:chExt cx="661988" cy="1106695"/>
          </a:xfrm>
        </p:grpSpPr>
        <p:sp>
          <p:nvSpPr>
            <p:cNvPr id="16" name="Rectangle 15">
              <a:extLst>
                <a:ext uri="{FF2B5EF4-FFF2-40B4-BE49-F238E27FC236}">
                  <a16:creationId xmlns:a16="http://schemas.microsoft.com/office/drawing/2014/main" id="{9DF9F16F-001A-BE32-DA31-86044EFC4735}"/>
                </a:ext>
              </a:extLst>
            </p:cNvPr>
            <p:cNvSpPr/>
            <p:nvPr/>
          </p:nvSpPr>
          <p:spPr>
            <a:xfrm>
              <a:off x="2717006" y="4533003"/>
              <a:ext cx="330993" cy="461665"/>
            </a:xfrm>
            <a:prstGeom prst="rect">
              <a:avLst/>
            </a:prstGeom>
            <a:solidFill>
              <a:srgbClr val="FFFF00">
                <a:alpha val="47000"/>
              </a:srgbClr>
            </a:solidFill>
            <a:ln w="28575">
              <a:noFill/>
            </a:ln>
          </p:spPr>
          <p:txBody>
            <a:bodyPr wrap="square" rtlCol="0" anchor="ctr">
              <a:spAutoFit/>
            </a:bodyPr>
            <a:lstStyle/>
            <a:p>
              <a:pPr algn="ctr"/>
              <a:endParaRPr lang="en-GB" sz="2400" dirty="0">
                <a:solidFill>
                  <a:srgbClr val="558ED5"/>
                </a:solidFill>
              </a:endParaRPr>
            </a:p>
          </p:txBody>
        </p:sp>
        <p:sp>
          <p:nvSpPr>
            <p:cNvPr id="17" name="Rectangle 16">
              <a:extLst>
                <a:ext uri="{FF2B5EF4-FFF2-40B4-BE49-F238E27FC236}">
                  <a16:creationId xmlns:a16="http://schemas.microsoft.com/office/drawing/2014/main" id="{6CF5D437-B95E-2F5E-FFDE-E8C59466388F}"/>
                </a:ext>
              </a:extLst>
            </p:cNvPr>
            <p:cNvSpPr/>
            <p:nvPr/>
          </p:nvSpPr>
          <p:spPr>
            <a:xfrm>
              <a:off x="2386011" y="5178033"/>
              <a:ext cx="330993" cy="461665"/>
            </a:xfrm>
            <a:prstGeom prst="rect">
              <a:avLst/>
            </a:prstGeom>
            <a:solidFill>
              <a:srgbClr val="FFFF00">
                <a:alpha val="47000"/>
              </a:srgbClr>
            </a:solidFill>
            <a:ln w="28575">
              <a:noFill/>
            </a:ln>
          </p:spPr>
          <p:txBody>
            <a:bodyPr wrap="square" rtlCol="0" anchor="ctr">
              <a:spAutoFit/>
            </a:bodyPr>
            <a:lstStyle/>
            <a:p>
              <a:pPr algn="ctr"/>
              <a:endParaRPr lang="en-GB" sz="2400" dirty="0">
                <a:solidFill>
                  <a:srgbClr val="558ED5"/>
                </a:solidFill>
              </a:endParaRPr>
            </a:p>
          </p:txBody>
        </p:sp>
      </p:grpSp>
    </p:spTree>
    <p:extLst>
      <p:ext uri="{BB962C8B-B14F-4D97-AF65-F5344CB8AC3E}">
        <p14:creationId xmlns:p14="http://schemas.microsoft.com/office/powerpoint/2010/main" val="23458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Contribution analysis table</a:t>
            </a:r>
          </a:p>
        </p:txBody>
      </p:sp>
      <p:sp>
        <p:nvSpPr>
          <p:cNvPr id="3" name="Content Placeholder 2"/>
          <p:cNvSpPr>
            <a:spLocks noGrp="1"/>
          </p:cNvSpPr>
          <p:nvPr>
            <p:ph idx="1"/>
          </p:nvPr>
        </p:nvSpPr>
        <p:spPr>
          <a:xfrm>
            <a:off x="2132105" y="1710735"/>
            <a:ext cx="7927790" cy="3831167"/>
          </a:xfrm>
        </p:spPr>
        <p:txBody>
          <a:bodyPr>
            <a:noAutofit/>
          </a:bodyPr>
          <a:lstStyle/>
          <a:p>
            <a:pPr marL="457200" indent="-457200">
              <a:buFont typeface="+mj-lt"/>
              <a:buAutoNum type="arabicPeriod"/>
            </a:pPr>
            <a:r>
              <a:rPr lang="en-GB" sz="2400" dirty="0"/>
              <a:t>Includes the abstract and keywords for each Contribution</a:t>
            </a:r>
          </a:p>
          <a:p>
            <a:pPr marL="457200" indent="-457200">
              <a:buFont typeface="+mj-lt"/>
              <a:buAutoNum type="arabicPeriod"/>
            </a:pPr>
            <a:r>
              <a:rPr lang="en-GB" sz="2400" dirty="0"/>
              <a:t>Word table can be re-ordered (e.g., Question assignment)</a:t>
            </a:r>
          </a:p>
          <a:p>
            <a:pPr marL="457200" indent="-457200">
              <a:buFont typeface="+mj-lt"/>
              <a:buAutoNum type="arabicPeriod"/>
            </a:pPr>
            <a:endParaRPr lang="en-GB" sz="2400" dirty="0"/>
          </a:p>
        </p:txBody>
      </p:sp>
      <p:pic>
        <p:nvPicPr>
          <p:cNvPr id="4" name="Picture 3">
            <a:extLst>
              <a:ext uri="{FF2B5EF4-FFF2-40B4-BE49-F238E27FC236}">
                <a16:creationId xmlns:a16="http://schemas.microsoft.com/office/drawing/2014/main" id="{5913AAAD-BE1C-4ADD-81EC-8061CB617917}"/>
              </a:ext>
            </a:extLst>
          </p:cNvPr>
          <p:cNvPicPr>
            <a:picLocks noChangeAspect="1"/>
          </p:cNvPicPr>
          <p:nvPr/>
        </p:nvPicPr>
        <p:blipFill>
          <a:blip r:embed="rId3"/>
          <a:stretch>
            <a:fillRect/>
          </a:stretch>
        </p:blipFill>
        <p:spPr>
          <a:xfrm>
            <a:off x="2154215" y="2814864"/>
            <a:ext cx="7883570" cy="350466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46667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TSB-sourced TDs</a:t>
            </a:r>
          </a:p>
        </p:txBody>
      </p:sp>
      <p:sp>
        <p:nvSpPr>
          <p:cNvPr id="3" name="Content Placeholder 2"/>
          <p:cNvSpPr>
            <a:spLocks noGrp="1"/>
          </p:cNvSpPr>
          <p:nvPr>
            <p:ph idx="1"/>
          </p:nvPr>
        </p:nvSpPr>
        <p:spPr>
          <a:xfrm>
            <a:off x="1358899" y="1633289"/>
            <a:ext cx="9474202" cy="4931898"/>
          </a:xfrm>
        </p:spPr>
        <p:txBody>
          <a:bodyPr>
            <a:noAutofit/>
          </a:bodyPr>
          <a:lstStyle/>
          <a:p>
            <a:pPr marL="0" indent="0">
              <a:buNone/>
            </a:pPr>
            <a:r>
              <a:rPr lang="en-GB" sz="2400" dirty="0"/>
              <a:t>The TSB Secretariat prepares the following inputs to facilitate smooth running of meetings:</a:t>
            </a:r>
          </a:p>
          <a:p>
            <a:pPr marL="457200" indent="-457200">
              <a:buFont typeface="+mj-lt"/>
              <a:buAutoNum type="arabicPeriod"/>
            </a:pPr>
            <a:r>
              <a:rPr lang="en-GB" sz="2400" dirty="0"/>
              <a:t>Meeting facilities and logistics</a:t>
            </a:r>
          </a:p>
          <a:p>
            <a:pPr marL="457200" indent="-457200">
              <a:buFont typeface="+mj-lt"/>
              <a:buAutoNum type="arabicPeriod"/>
            </a:pPr>
            <a:r>
              <a:rPr lang="en-GB" sz="2400" dirty="0"/>
              <a:t>Time plan</a:t>
            </a:r>
          </a:p>
          <a:p>
            <a:pPr marL="457200" indent="-457200">
              <a:buFont typeface="+mj-lt"/>
              <a:buAutoNum type="arabicPeriod"/>
            </a:pPr>
            <a:r>
              <a:rPr lang="en-GB" sz="2400" dirty="0"/>
              <a:t>List of documents &amp; LSs / Contribution analysis</a:t>
            </a:r>
          </a:p>
          <a:p>
            <a:pPr marL="457200" indent="-457200">
              <a:buFont typeface="+mj-lt"/>
              <a:buAutoNum type="arabicPeriod"/>
            </a:pPr>
            <a:r>
              <a:rPr lang="en-GB" sz="2400" dirty="0"/>
              <a:t>Status of texts under approval processes (and TAP consultation results)</a:t>
            </a:r>
          </a:p>
          <a:p>
            <a:pPr marL="457200" indent="-457200">
              <a:buFont typeface="+mj-lt"/>
              <a:buAutoNum type="arabicPeriod"/>
            </a:pPr>
            <a:r>
              <a:rPr lang="en-GB" sz="2400" dirty="0"/>
              <a:t>Work Programme updates</a:t>
            </a:r>
          </a:p>
          <a:p>
            <a:pPr marL="457200" indent="-457200">
              <a:buFont typeface="+mj-lt"/>
              <a:buAutoNum type="arabicPeriod"/>
            </a:pPr>
            <a:r>
              <a:rPr lang="en-GB" sz="2400" dirty="0"/>
              <a:t>List of TSAG, WTSA and interim activities/reports</a:t>
            </a:r>
          </a:p>
          <a:p>
            <a:pPr marL="457200" indent="-457200">
              <a:buFont typeface="+mj-lt"/>
              <a:buAutoNum type="arabicPeriod"/>
            </a:pPr>
            <a:r>
              <a:rPr lang="en-GB" sz="2400" dirty="0"/>
              <a:t>List of participants</a:t>
            </a:r>
          </a:p>
          <a:p>
            <a:pPr marL="457200" indent="-457200">
              <a:buFont typeface="+mj-lt"/>
              <a:buAutoNum type="arabicPeriod"/>
            </a:pPr>
            <a:r>
              <a:rPr lang="en-GB" sz="2400" dirty="0"/>
              <a:t>Newcomer information</a:t>
            </a:r>
          </a:p>
          <a:p>
            <a:pPr marL="457200" indent="-457200">
              <a:buFont typeface="+mj-lt"/>
              <a:buAutoNum type="arabicPeriod"/>
            </a:pPr>
            <a:r>
              <a:rPr lang="en-GB" sz="2400" dirty="0"/>
              <a:t>Tutorials, etc.</a:t>
            </a:r>
          </a:p>
        </p:txBody>
      </p:sp>
    </p:spTree>
    <p:extLst>
      <p:ext uri="{BB962C8B-B14F-4D97-AF65-F5344CB8AC3E}">
        <p14:creationId xmlns:p14="http://schemas.microsoft.com/office/powerpoint/2010/main" val="1661295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1595718" y="1863437"/>
            <a:ext cx="9000564" cy="3131127"/>
          </a:xfrm>
          <a:prstGeom prst="roundRect">
            <a:avLst/>
          </a:prstGeom>
          <a:solidFill>
            <a:srgbClr val="FCD5B5"/>
          </a:solidFill>
          <a:ln w="28575">
            <a:solidFill>
              <a:srgbClr val="FFC000"/>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GB" sz="6600" dirty="0"/>
              <a:t>Hints and tips:</a:t>
            </a:r>
            <a:br>
              <a:rPr lang="en-GB" sz="6600" dirty="0"/>
            </a:br>
            <a:r>
              <a:rPr lang="en-GB" sz="6600" dirty="0"/>
              <a:t>Document preparation</a:t>
            </a:r>
            <a:br>
              <a:rPr lang="en-GB" sz="6600" dirty="0"/>
            </a:br>
            <a:r>
              <a:rPr lang="en-GB" sz="6600" dirty="0"/>
              <a:t>&amp; submission</a:t>
            </a:r>
          </a:p>
        </p:txBody>
      </p:sp>
    </p:spTree>
    <p:extLst>
      <p:ext uri="{BB962C8B-B14F-4D97-AF65-F5344CB8AC3E}">
        <p14:creationId xmlns:p14="http://schemas.microsoft.com/office/powerpoint/2010/main" val="4106866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Coordination among study groups</a:t>
            </a:r>
          </a:p>
        </p:txBody>
      </p:sp>
      <p:sp>
        <p:nvSpPr>
          <p:cNvPr id="43" name="Content Placeholder 2">
            <a:extLst>
              <a:ext uri="{FF2B5EF4-FFF2-40B4-BE49-F238E27FC236}">
                <a16:creationId xmlns:a16="http://schemas.microsoft.com/office/drawing/2014/main" id="{E911C351-6AC8-AB5D-29A9-4AF51C139BA5}"/>
              </a:ext>
            </a:extLst>
          </p:cNvPr>
          <p:cNvSpPr txBox="1">
            <a:spLocks/>
          </p:cNvSpPr>
          <p:nvPr/>
        </p:nvSpPr>
        <p:spPr>
          <a:xfrm>
            <a:off x="561474" y="1816838"/>
            <a:ext cx="8960318" cy="383116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sz="2400" dirty="0">
                <a:solidFill>
                  <a:srgbClr val="1F497D">
                    <a:lumMod val="60000"/>
                    <a:lumOff val="40000"/>
                  </a:srgbClr>
                </a:solidFill>
              </a:rPr>
              <a:t>Liaison statements</a:t>
            </a:r>
          </a:p>
          <a:p>
            <a:pPr>
              <a:defRPr/>
            </a:pPr>
            <a:r>
              <a:rPr lang="en-GB" sz="2400" dirty="0">
                <a:solidFill>
                  <a:srgbClr val="1F497D">
                    <a:lumMod val="60000"/>
                    <a:lumOff val="40000"/>
                  </a:srgbClr>
                </a:solidFill>
              </a:rPr>
              <a:t>Liaison Rapporteurs</a:t>
            </a:r>
          </a:p>
          <a:p>
            <a:pPr>
              <a:defRPr/>
            </a:pPr>
            <a:r>
              <a:rPr lang="en-GB" sz="2400" dirty="0">
                <a:solidFill>
                  <a:srgbClr val="1F497D">
                    <a:lumMod val="60000"/>
                    <a:lumOff val="40000"/>
                  </a:srgbClr>
                </a:solidFill>
              </a:rPr>
              <a:t>Joint Coordination Activities:</a:t>
            </a:r>
          </a:p>
          <a:p>
            <a:pPr lvl="1">
              <a:defRPr/>
            </a:pPr>
            <a:r>
              <a:rPr lang="en-GB" sz="2400" dirty="0">
                <a:solidFill>
                  <a:srgbClr val="1F497D">
                    <a:lumMod val="60000"/>
                    <a:lumOff val="40000"/>
                  </a:srgbClr>
                </a:solidFill>
              </a:rPr>
              <a:t>Subjects of interest to multiple SGs</a:t>
            </a:r>
          </a:p>
          <a:p>
            <a:pPr lvl="1">
              <a:defRPr/>
            </a:pPr>
            <a:r>
              <a:rPr lang="en-GB" sz="2400" dirty="0">
                <a:solidFill>
                  <a:srgbClr val="1F497D">
                    <a:lumMod val="60000"/>
                    <a:lumOff val="40000"/>
                  </a:srgbClr>
                </a:solidFill>
              </a:rPr>
              <a:t>Established by “Lead study group”</a:t>
            </a:r>
            <a:br>
              <a:rPr lang="en-GB" sz="2400" dirty="0">
                <a:solidFill>
                  <a:srgbClr val="1F497D">
                    <a:lumMod val="60000"/>
                    <a:lumOff val="40000"/>
                  </a:srgbClr>
                </a:solidFill>
              </a:rPr>
            </a:br>
            <a:r>
              <a:rPr lang="en-GB" sz="2400" dirty="0">
                <a:solidFill>
                  <a:srgbClr val="1F497D">
                    <a:lumMod val="60000"/>
                    <a:lumOff val="40000"/>
                  </a:srgbClr>
                </a:solidFill>
              </a:rPr>
              <a:t>or by TSAG</a:t>
            </a:r>
          </a:p>
          <a:p>
            <a:pPr lvl="1">
              <a:defRPr/>
            </a:pPr>
            <a:r>
              <a:rPr lang="en-GB" sz="2400" dirty="0">
                <a:solidFill>
                  <a:srgbClr val="1F497D">
                    <a:lumMod val="60000"/>
                    <a:lumOff val="40000"/>
                  </a:srgbClr>
                </a:solidFill>
              </a:rPr>
              <a:t>Manage gaps/overlaps</a:t>
            </a:r>
          </a:p>
          <a:p>
            <a:pPr lvl="1">
              <a:defRPr/>
            </a:pPr>
            <a:r>
              <a:rPr lang="en-GB" sz="2400" dirty="0">
                <a:solidFill>
                  <a:srgbClr val="1F497D">
                    <a:lumMod val="60000"/>
                    <a:lumOff val="40000"/>
                  </a:srgbClr>
                </a:solidFill>
              </a:rPr>
              <a:t>Coordination of deliverables</a:t>
            </a:r>
          </a:p>
          <a:p>
            <a:pPr lvl="1">
              <a:defRPr/>
            </a:pPr>
            <a:r>
              <a:rPr lang="en-GB" sz="2400" dirty="0">
                <a:solidFill>
                  <a:srgbClr val="1F497D">
                    <a:lumMod val="60000"/>
                    <a:lumOff val="40000"/>
                  </a:srgbClr>
                </a:solidFill>
              </a:rPr>
              <a:t>Very broad participation</a:t>
            </a:r>
          </a:p>
        </p:txBody>
      </p:sp>
      <p:graphicFrame>
        <p:nvGraphicFramePr>
          <p:cNvPr id="10" name="Content Placeholder 5">
            <a:extLst>
              <a:ext uri="{FF2B5EF4-FFF2-40B4-BE49-F238E27FC236}">
                <a16:creationId xmlns:a16="http://schemas.microsoft.com/office/drawing/2014/main" id="{800AF57D-CD3D-21C0-FBD8-BCA2CDAC6331}"/>
              </a:ext>
            </a:extLst>
          </p:cNvPr>
          <p:cNvGraphicFramePr>
            <a:graphicFrameLocks noGrp="1"/>
          </p:cNvGraphicFramePr>
          <p:nvPr>
            <p:ph idx="1"/>
          </p:nvPr>
        </p:nvGraphicFramePr>
        <p:xfrm>
          <a:off x="5289550" y="2588133"/>
          <a:ext cx="6546850" cy="42698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320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268E03-E2E7-9019-9AA6-3A692AEFB63F}"/>
              </a:ext>
            </a:extLst>
          </p:cNvPr>
          <p:cNvPicPr>
            <a:picLocks noChangeAspect="1"/>
          </p:cNvPicPr>
          <p:nvPr/>
        </p:nvPicPr>
        <p:blipFill>
          <a:blip r:embed="rId3"/>
          <a:stretch>
            <a:fillRect/>
          </a:stretch>
        </p:blipFill>
        <p:spPr>
          <a:xfrm>
            <a:off x="2795127" y="1871490"/>
            <a:ext cx="6601746" cy="3839111"/>
          </a:xfrm>
          <a:prstGeom prst="rect">
            <a:avLst/>
          </a:prstGeom>
          <a:ln>
            <a:noFill/>
          </a:ln>
          <a:effectLst>
            <a:outerShdw blurRad="190500" algn="tl" rotWithShape="0">
              <a:srgbClr val="000000">
                <a:alpha val="70000"/>
              </a:srgbClr>
            </a:outerShdw>
          </a:effectLst>
        </p:spPr>
      </p:pic>
      <p:sp>
        <p:nvSpPr>
          <p:cNvPr id="2" name="Title 1"/>
          <p:cNvSpPr>
            <a:spLocks noGrp="1"/>
          </p:cNvSpPr>
          <p:nvPr>
            <p:ph type="title"/>
          </p:nvPr>
        </p:nvSpPr>
        <p:spPr/>
        <p:txBody>
          <a:bodyPr>
            <a:normAutofit/>
          </a:bodyPr>
          <a:lstStyle/>
          <a:p>
            <a:r>
              <a:rPr lang="en-GB" dirty="0"/>
              <a:t>TD metadata</a:t>
            </a:r>
          </a:p>
        </p:txBody>
      </p:sp>
      <p:sp>
        <p:nvSpPr>
          <p:cNvPr id="7" name="TextBox 6">
            <a:extLst>
              <a:ext uri="{FF2B5EF4-FFF2-40B4-BE49-F238E27FC236}">
                <a16:creationId xmlns:a16="http://schemas.microsoft.com/office/drawing/2014/main" id="{B2BE4A36-FECB-0DD6-0DB8-7A8E0A092508}"/>
              </a:ext>
            </a:extLst>
          </p:cNvPr>
          <p:cNvSpPr txBox="1"/>
          <p:nvPr/>
        </p:nvSpPr>
        <p:spPr>
          <a:xfrm>
            <a:off x="7901753" y="3148729"/>
            <a:ext cx="2817847" cy="707886"/>
          </a:xfrm>
          <a:prstGeom prst="rect">
            <a:avLst/>
          </a:prstGeom>
          <a:solidFill>
            <a:schemeClr val="bg1"/>
          </a:solidFill>
          <a:ln w="19050">
            <a:solidFill>
              <a:srgbClr val="478BCA"/>
            </a:solidFill>
            <a:prstDash val="solid"/>
          </a:ln>
          <a:effectLst>
            <a:outerShdw blurRad="63500" sx="102000" sy="102000" algn="ctr" rotWithShape="0">
              <a:prstClr val="black">
                <a:alpha val="40000"/>
              </a:prstClr>
            </a:outerShdw>
          </a:effectLst>
        </p:spPr>
        <p:txBody>
          <a:bodyPr wrap="square" rtlCol="0">
            <a:spAutoFit/>
          </a:bodyPr>
          <a:lstStyle>
            <a:defPPr>
              <a:defRPr lang="en-US"/>
            </a:defPPr>
            <a:lvl1pPr algn="ctr">
              <a:defRPr sz="2000">
                <a:solidFill>
                  <a:srgbClr val="558ED5"/>
                </a:solidFill>
              </a:defRPr>
            </a:lvl1pPr>
          </a:lstStyle>
          <a:p>
            <a:r>
              <a:rPr lang="en-US" dirty="0"/>
              <a:t>Title should be unique</a:t>
            </a:r>
            <a:br>
              <a:rPr lang="en-US" dirty="0"/>
            </a:br>
            <a:r>
              <a:rPr lang="en-US" dirty="0"/>
              <a:t>and meaningful</a:t>
            </a:r>
            <a:endParaRPr lang="en-GB" dirty="0"/>
          </a:p>
        </p:txBody>
      </p:sp>
      <p:sp>
        <p:nvSpPr>
          <p:cNvPr id="8" name="TextBox 7">
            <a:extLst>
              <a:ext uri="{FF2B5EF4-FFF2-40B4-BE49-F238E27FC236}">
                <a16:creationId xmlns:a16="http://schemas.microsoft.com/office/drawing/2014/main" id="{7A91E60B-CB90-1FF6-BF6D-473CD77F1433}"/>
              </a:ext>
            </a:extLst>
          </p:cNvPr>
          <p:cNvSpPr txBox="1"/>
          <p:nvPr/>
        </p:nvSpPr>
        <p:spPr>
          <a:xfrm>
            <a:off x="237345" y="3579022"/>
            <a:ext cx="2933077" cy="1938992"/>
          </a:xfrm>
          <a:prstGeom prst="rect">
            <a:avLst/>
          </a:prstGeom>
          <a:solidFill>
            <a:schemeClr val="bg1"/>
          </a:solidFill>
          <a:ln w="19050">
            <a:solidFill>
              <a:srgbClr val="478BCA"/>
            </a:solidFill>
            <a:prstDash val="solid"/>
          </a:ln>
          <a:effectLst>
            <a:outerShdw blurRad="63500" sx="102000" sy="102000" algn="ctr" rotWithShape="0">
              <a:prstClr val="black">
                <a:alpha val="40000"/>
              </a:prstClr>
            </a:outerShdw>
          </a:effectLst>
        </p:spPr>
        <p:txBody>
          <a:bodyPr wrap="square" rtlCol="0">
            <a:spAutoFit/>
          </a:bodyPr>
          <a:lstStyle>
            <a:defPPr>
              <a:defRPr lang="en-US"/>
            </a:defPPr>
            <a:lvl1pPr algn="ctr">
              <a:defRPr sz="2000">
                <a:solidFill>
                  <a:srgbClr val="558ED5"/>
                </a:solidFill>
              </a:defRPr>
            </a:lvl1pPr>
          </a:lstStyle>
          <a:p>
            <a:r>
              <a:rPr lang="en-US" dirty="0"/>
              <a:t>Examples of sources:</a:t>
            </a:r>
          </a:p>
          <a:p>
            <a:r>
              <a:rPr lang="en-US" dirty="0"/>
              <a:t>Editor </a:t>
            </a:r>
            <a:r>
              <a:rPr lang="en-US" dirty="0" err="1"/>
              <a:t>Z.zzz</a:t>
            </a:r>
            <a:r>
              <a:rPr lang="en-US" dirty="0"/>
              <a:t>;</a:t>
            </a:r>
          </a:p>
          <a:p>
            <a:r>
              <a:rPr lang="en-US" dirty="0"/>
              <a:t>Rapporteur </a:t>
            </a:r>
            <a:r>
              <a:rPr lang="en-US" dirty="0" err="1"/>
              <a:t>Qx</a:t>
            </a:r>
            <a:r>
              <a:rPr lang="en-US" dirty="0"/>
              <a:t>/y;</a:t>
            </a:r>
          </a:p>
          <a:p>
            <a:r>
              <a:rPr lang="en-US" dirty="0"/>
              <a:t>Chairman </a:t>
            </a:r>
            <a:r>
              <a:rPr lang="en-US" dirty="0" err="1"/>
              <a:t>SGy</a:t>
            </a:r>
            <a:r>
              <a:rPr lang="en-US" dirty="0"/>
              <a:t> / </a:t>
            </a:r>
            <a:r>
              <a:rPr lang="en-US" dirty="0" err="1"/>
              <a:t>WPn</a:t>
            </a:r>
            <a:r>
              <a:rPr lang="en-US" dirty="0"/>
              <a:t>/y;</a:t>
            </a:r>
          </a:p>
          <a:p>
            <a:r>
              <a:rPr lang="en-US" dirty="0"/>
              <a:t>Convener; AHG on xxx;</a:t>
            </a:r>
            <a:br>
              <a:rPr lang="en-US" dirty="0"/>
            </a:br>
            <a:r>
              <a:rPr lang="en-US" dirty="0"/>
              <a:t>etc.</a:t>
            </a:r>
            <a:endParaRPr lang="en-GB" dirty="0"/>
          </a:p>
        </p:txBody>
      </p:sp>
      <p:sp>
        <p:nvSpPr>
          <p:cNvPr id="9" name="TextBox 8">
            <a:extLst>
              <a:ext uri="{FF2B5EF4-FFF2-40B4-BE49-F238E27FC236}">
                <a16:creationId xmlns:a16="http://schemas.microsoft.com/office/drawing/2014/main" id="{E9AF20FE-045F-2406-A952-3B40F23C79D2}"/>
              </a:ext>
            </a:extLst>
          </p:cNvPr>
          <p:cNvSpPr txBox="1"/>
          <p:nvPr/>
        </p:nvSpPr>
        <p:spPr>
          <a:xfrm>
            <a:off x="991314" y="2720738"/>
            <a:ext cx="3583866" cy="400110"/>
          </a:xfrm>
          <a:prstGeom prst="rect">
            <a:avLst/>
          </a:prstGeom>
          <a:solidFill>
            <a:schemeClr val="bg1"/>
          </a:solidFill>
          <a:ln w="19050">
            <a:solidFill>
              <a:srgbClr val="478BCA"/>
            </a:solidFill>
            <a:prstDash val="solid"/>
          </a:ln>
          <a:effectLst>
            <a:outerShdw blurRad="63500" sx="102000" sy="102000" algn="ctr" rotWithShape="0">
              <a:prstClr val="black">
                <a:alpha val="40000"/>
              </a:prstClr>
            </a:outerShdw>
          </a:effectLst>
        </p:spPr>
        <p:txBody>
          <a:bodyPr wrap="none" rtlCol="0">
            <a:spAutoFit/>
          </a:bodyPr>
          <a:lstStyle>
            <a:defPPr>
              <a:defRPr lang="en-US"/>
            </a:defPPr>
            <a:lvl1pPr algn="ctr">
              <a:defRPr sz="2000">
                <a:solidFill>
                  <a:srgbClr val="558ED5"/>
                </a:solidFill>
              </a:defRPr>
            </a:lvl1pPr>
          </a:lstStyle>
          <a:p>
            <a:r>
              <a:rPr lang="en-US" dirty="0"/>
              <a:t>Assign to one or more Questions</a:t>
            </a:r>
            <a:endParaRPr lang="en-GB" dirty="0"/>
          </a:p>
        </p:txBody>
      </p:sp>
      <p:sp>
        <p:nvSpPr>
          <p:cNvPr id="10" name="TextBox 9">
            <a:extLst>
              <a:ext uri="{FF2B5EF4-FFF2-40B4-BE49-F238E27FC236}">
                <a16:creationId xmlns:a16="http://schemas.microsoft.com/office/drawing/2014/main" id="{576CDEF0-DB65-6554-3B12-F5197C37C206}"/>
              </a:ext>
            </a:extLst>
          </p:cNvPr>
          <p:cNvSpPr txBox="1"/>
          <p:nvPr/>
        </p:nvSpPr>
        <p:spPr>
          <a:xfrm>
            <a:off x="5353602" y="5343098"/>
            <a:ext cx="4368760" cy="707886"/>
          </a:xfrm>
          <a:prstGeom prst="rect">
            <a:avLst/>
          </a:prstGeom>
          <a:solidFill>
            <a:schemeClr val="bg1"/>
          </a:solidFill>
          <a:ln w="19050">
            <a:solidFill>
              <a:srgbClr val="478BCA"/>
            </a:solidFill>
            <a:prstDash val="solid"/>
          </a:ln>
          <a:effectLst>
            <a:outerShdw blurRad="63500" sx="102000" sy="102000" algn="ctr" rotWithShape="0">
              <a:prstClr val="black">
                <a:alpha val="40000"/>
              </a:prstClr>
            </a:outerShdw>
          </a:effectLst>
        </p:spPr>
        <p:txBody>
          <a:bodyPr wrap="none" rtlCol="0">
            <a:spAutoFit/>
          </a:bodyPr>
          <a:lstStyle>
            <a:defPPr>
              <a:defRPr lang="en-US"/>
            </a:defPPr>
            <a:lvl1pPr algn="ctr">
              <a:defRPr sz="2000">
                <a:solidFill>
                  <a:srgbClr val="558ED5"/>
                </a:solidFill>
              </a:defRPr>
            </a:lvl1pPr>
          </a:lstStyle>
          <a:p>
            <a:r>
              <a:rPr lang="en-US" dirty="0"/>
              <a:t>The use of abstracts can increase</a:t>
            </a:r>
            <a:br>
              <a:rPr lang="en-US" dirty="0"/>
            </a:br>
            <a:r>
              <a:rPr lang="en-US" dirty="0"/>
              <a:t>the effectiveness of meeting documents</a:t>
            </a:r>
            <a:endParaRPr lang="en-GB" dirty="0"/>
          </a:p>
        </p:txBody>
      </p:sp>
      <p:sp>
        <p:nvSpPr>
          <p:cNvPr id="11" name="TextBox 10">
            <a:extLst>
              <a:ext uri="{FF2B5EF4-FFF2-40B4-BE49-F238E27FC236}">
                <a16:creationId xmlns:a16="http://schemas.microsoft.com/office/drawing/2014/main" id="{9ED598E4-B476-48E1-428B-9596176D1A64}"/>
              </a:ext>
            </a:extLst>
          </p:cNvPr>
          <p:cNvSpPr txBox="1"/>
          <p:nvPr/>
        </p:nvSpPr>
        <p:spPr>
          <a:xfrm>
            <a:off x="8264689" y="4258075"/>
            <a:ext cx="3651834" cy="707886"/>
          </a:xfrm>
          <a:prstGeom prst="rect">
            <a:avLst/>
          </a:prstGeom>
          <a:solidFill>
            <a:schemeClr val="bg1"/>
          </a:solidFill>
          <a:ln w="19050">
            <a:solidFill>
              <a:srgbClr val="478BCA"/>
            </a:solidFill>
            <a:prstDash val="solid"/>
          </a:ln>
          <a:effectLst>
            <a:outerShdw blurRad="63500" sx="102000" sy="102000" algn="ctr" rotWithShape="0">
              <a:prstClr val="black">
                <a:alpha val="40000"/>
              </a:prstClr>
            </a:outerShdw>
          </a:effectLst>
        </p:spPr>
        <p:txBody>
          <a:bodyPr wrap="none" rtlCol="0">
            <a:spAutoFit/>
          </a:bodyPr>
          <a:lstStyle>
            <a:defPPr>
              <a:defRPr lang="en-US"/>
            </a:defPPr>
            <a:lvl1pPr algn="ctr">
              <a:defRPr sz="2000">
                <a:solidFill>
                  <a:srgbClr val="558ED5"/>
                </a:solidFill>
              </a:defRPr>
            </a:lvl1pPr>
          </a:lstStyle>
          <a:p>
            <a:r>
              <a:rPr lang="en-US"/>
              <a:t>Add extra</a:t>
            </a:r>
            <a:r>
              <a:rPr lang="en-US" dirty="0"/>
              <a:t> rows for more contacts</a:t>
            </a:r>
            <a:br>
              <a:rPr lang="en-US" dirty="0"/>
            </a:br>
            <a:r>
              <a:rPr lang="en-US" dirty="0"/>
              <a:t>using copy-and-paste</a:t>
            </a:r>
            <a:endParaRPr lang="en-GB" dirty="0"/>
          </a:p>
        </p:txBody>
      </p:sp>
    </p:spTree>
    <p:extLst>
      <p:ext uri="{BB962C8B-B14F-4D97-AF65-F5344CB8AC3E}">
        <p14:creationId xmlns:p14="http://schemas.microsoft.com/office/powerpoint/2010/main" val="2270917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9332C93-023C-0905-5CD3-A8235D2145E1}"/>
              </a:ext>
            </a:extLst>
          </p:cNvPr>
          <p:cNvPicPr>
            <a:picLocks noChangeAspect="1"/>
          </p:cNvPicPr>
          <p:nvPr/>
        </p:nvPicPr>
        <p:blipFill>
          <a:blip r:embed="rId3"/>
          <a:stretch>
            <a:fillRect/>
          </a:stretch>
        </p:blipFill>
        <p:spPr>
          <a:xfrm>
            <a:off x="8229689" y="570972"/>
            <a:ext cx="3513762" cy="2154214"/>
          </a:xfrm>
          <a:prstGeom prst="rect">
            <a:avLst/>
          </a:prstGeom>
          <a:ln>
            <a:noFill/>
          </a:ln>
          <a:effectLst>
            <a:outerShdw blurRad="190500" algn="tl" rotWithShape="0">
              <a:srgbClr val="000000">
                <a:alpha val="70000"/>
              </a:srgbClr>
            </a:outerShdw>
          </a:effectLst>
        </p:spPr>
      </p:pic>
      <p:pic>
        <p:nvPicPr>
          <p:cNvPr id="5" name="Picture 4">
            <a:extLst>
              <a:ext uri="{FF2B5EF4-FFF2-40B4-BE49-F238E27FC236}">
                <a16:creationId xmlns:a16="http://schemas.microsoft.com/office/drawing/2014/main" id="{8BA0C554-F65F-71C1-3588-A20AD427CF07}"/>
              </a:ext>
            </a:extLst>
          </p:cNvPr>
          <p:cNvPicPr>
            <a:picLocks noChangeAspect="1"/>
          </p:cNvPicPr>
          <p:nvPr/>
        </p:nvPicPr>
        <p:blipFill>
          <a:blip r:embed="rId4"/>
          <a:stretch>
            <a:fillRect/>
          </a:stretch>
        </p:blipFill>
        <p:spPr>
          <a:xfrm>
            <a:off x="8229689" y="2998542"/>
            <a:ext cx="3513762" cy="2043357"/>
          </a:xfrm>
          <a:prstGeom prst="rect">
            <a:avLst/>
          </a:prstGeom>
          <a:ln>
            <a:noFill/>
          </a:ln>
          <a:effectLst>
            <a:outerShdw blurRad="190500" algn="tl" rotWithShape="0">
              <a:srgbClr val="000000">
                <a:alpha val="70000"/>
              </a:srgbClr>
            </a:outerShdw>
          </a:effectLst>
        </p:spPr>
      </p:pic>
      <p:sp>
        <p:nvSpPr>
          <p:cNvPr id="2" name="Title 1"/>
          <p:cNvSpPr>
            <a:spLocks noGrp="1"/>
          </p:cNvSpPr>
          <p:nvPr>
            <p:ph type="title"/>
          </p:nvPr>
        </p:nvSpPr>
        <p:spPr/>
        <p:txBody>
          <a:bodyPr>
            <a:normAutofit/>
          </a:bodyPr>
          <a:lstStyle/>
          <a:p>
            <a:r>
              <a:rPr lang="en-GB" dirty="0"/>
              <a:t>Preparing TDs</a:t>
            </a:r>
          </a:p>
        </p:txBody>
      </p:sp>
      <p:sp>
        <p:nvSpPr>
          <p:cNvPr id="3" name="Content Placeholder 2"/>
          <p:cNvSpPr>
            <a:spLocks noGrp="1"/>
          </p:cNvSpPr>
          <p:nvPr>
            <p:ph idx="1"/>
          </p:nvPr>
        </p:nvSpPr>
        <p:spPr>
          <a:xfrm>
            <a:off x="406775" y="1691531"/>
            <a:ext cx="9829055" cy="3831167"/>
          </a:xfrm>
        </p:spPr>
        <p:txBody>
          <a:bodyPr>
            <a:noAutofit/>
          </a:bodyPr>
          <a:lstStyle/>
          <a:p>
            <a:pPr marL="0" indent="0">
              <a:buNone/>
            </a:pPr>
            <a:r>
              <a:rPr lang="en-GB" sz="2400" dirty="0"/>
              <a:t>Baseline Word file:</a:t>
            </a:r>
          </a:p>
          <a:p>
            <a:pPr marL="457200" indent="-457200">
              <a:buFont typeface="+mj-lt"/>
              <a:buAutoNum type="arabicPeriod"/>
            </a:pPr>
            <a:r>
              <a:rPr lang="en-GB" sz="2400" b="1" dirty="0"/>
              <a:t>New TDs</a:t>
            </a:r>
            <a:r>
              <a:rPr lang="en-GB" sz="2400" dirty="0"/>
              <a:t>: Use the basic template</a:t>
            </a:r>
          </a:p>
          <a:p>
            <a:pPr marL="457200" indent="-457200">
              <a:buFont typeface="+mj-lt"/>
              <a:buAutoNum type="arabicPeriod"/>
            </a:pPr>
            <a:r>
              <a:rPr lang="en-GB" sz="2400" b="1" dirty="0"/>
              <a:t>Revised TDs or updated drafts</a:t>
            </a:r>
            <a:r>
              <a:rPr lang="en-GB" sz="2400" dirty="0"/>
              <a:t>:</a:t>
            </a:r>
            <a:br>
              <a:rPr lang="en-GB" sz="2400" dirty="0"/>
            </a:br>
            <a:r>
              <a:rPr lang="en-GB" sz="2400" dirty="0">
                <a:solidFill>
                  <a:srgbClr val="FF0000"/>
                </a:solidFill>
              </a:rPr>
              <a:t>Use the latest posted version</a:t>
            </a:r>
            <a:br>
              <a:rPr lang="en-GB" sz="2400" dirty="0"/>
            </a:br>
            <a:r>
              <a:rPr lang="en-GB" sz="2400" dirty="0"/>
              <a:t>This is because the TSB Secretariat often adds value</a:t>
            </a:r>
            <a:br>
              <a:rPr lang="en-GB" sz="2400" dirty="0"/>
            </a:br>
            <a:r>
              <a:rPr lang="en-GB" sz="2400" dirty="0"/>
              <a:t>to the document before posting, e.g., adding hyperlinks</a:t>
            </a:r>
          </a:p>
          <a:p>
            <a:pPr marL="457200" indent="-457200">
              <a:buFont typeface="+mj-lt"/>
              <a:buAutoNum type="arabicPeriod"/>
            </a:pPr>
            <a:endParaRPr lang="en-GB" sz="2400" dirty="0"/>
          </a:p>
          <a:p>
            <a:pPr marL="0" indent="0">
              <a:buNone/>
            </a:pPr>
            <a:r>
              <a:rPr lang="en-GB" sz="2400" dirty="0"/>
              <a:t>Quickly add hyperlinks:</a:t>
            </a:r>
          </a:p>
          <a:p>
            <a:pPr marL="457200" indent="-457200">
              <a:buFont typeface="+mj-lt"/>
              <a:buAutoNum type="arabicPeriod"/>
            </a:pPr>
            <a:r>
              <a:rPr lang="en-GB" sz="2400" dirty="0"/>
              <a:t>In Word, use </a:t>
            </a:r>
            <a:r>
              <a:rPr lang="en-GB" sz="2400" b="1" dirty="0"/>
              <a:t>CTRL+K </a:t>
            </a:r>
            <a:r>
              <a:rPr lang="en-GB" sz="2400" dirty="0"/>
              <a:t>to open the “Insert hyperlink” feature</a:t>
            </a:r>
          </a:p>
          <a:p>
            <a:pPr marL="457200" indent="-457200">
              <a:buFont typeface="+mj-lt"/>
              <a:buAutoNum type="arabicPeriod"/>
            </a:pPr>
            <a:r>
              <a:rPr lang="en-GB" sz="2400" dirty="0"/>
              <a:t>URLs for meeting documents follow a recognizable pattern, making it easy to add hyperlinks to multiple related documents, e.g.:</a:t>
            </a:r>
            <a:br>
              <a:rPr lang="en-GB" sz="2400" dirty="0"/>
            </a:br>
            <a:r>
              <a:rPr lang="en-GB" sz="2400" dirty="0"/>
              <a:t>“https://www.itu.int/md/T22-SG02-220516-TD-PLEN-0</a:t>
            </a:r>
            <a:r>
              <a:rPr lang="en-GB" sz="2400" dirty="0">
                <a:highlight>
                  <a:srgbClr val="FFFF00"/>
                </a:highlight>
              </a:rPr>
              <a:t>001</a:t>
            </a:r>
            <a:r>
              <a:rPr lang="en-GB" sz="2400" dirty="0"/>
              <a:t>/</a:t>
            </a:r>
            <a:r>
              <a:rPr lang="en-GB" sz="2400" dirty="0" err="1"/>
              <a:t>en</a:t>
            </a:r>
            <a:r>
              <a:rPr lang="en-GB" sz="2400" dirty="0"/>
              <a:t>”</a:t>
            </a:r>
          </a:p>
          <a:p>
            <a:pPr marL="457200" indent="-457200">
              <a:buFont typeface="+mj-lt"/>
              <a:buAutoNum type="arabicPeriod"/>
            </a:pPr>
            <a:endParaRPr lang="en-GB" sz="2400" dirty="0"/>
          </a:p>
          <a:p>
            <a:pPr marL="457200" indent="-457200">
              <a:buFont typeface="+mj-lt"/>
              <a:buAutoNum type="arabicPeriod"/>
            </a:pPr>
            <a:endParaRPr lang="en-GB" sz="2400" dirty="0"/>
          </a:p>
        </p:txBody>
      </p:sp>
    </p:spTree>
    <p:extLst>
      <p:ext uri="{BB962C8B-B14F-4D97-AF65-F5344CB8AC3E}">
        <p14:creationId xmlns:p14="http://schemas.microsoft.com/office/powerpoint/2010/main" val="2122999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Timeliness of TDs</a:t>
            </a:r>
            <a:endParaRPr lang="en-GB" dirty="0"/>
          </a:p>
        </p:txBody>
      </p:sp>
      <p:sp>
        <p:nvSpPr>
          <p:cNvPr id="3" name="Content Placeholder 2">
            <a:extLst>
              <a:ext uri="{FF2B5EF4-FFF2-40B4-BE49-F238E27FC236}">
                <a16:creationId xmlns:a16="http://schemas.microsoft.com/office/drawing/2014/main" id="{4E864A73-23E2-FC88-07F1-74A3DEBE328F}"/>
              </a:ext>
            </a:extLst>
          </p:cNvPr>
          <p:cNvSpPr>
            <a:spLocks noGrp="1"/>
          </p:cNvSpPr>
          <p:nvPr>
            <p:ph idx="1"/>
          </p:nvPr>
        </p:nvSpPr>
        <p:spPr>
          <a:xfrm>
            <a:off x="1120030" y="2218496"/>
            <a:ext cx="9951940" cy="3831167"/>
          </a:xfrm>
        </p:spPr>
        <p:txBody>
          <a:bodyPr>
            <a:noAutofit/>
          </a:bodyPr>
          <a:lstStyle/>
          <a:p>
            <a:pPr>
              <a:defRPr/>
            </a:pPr>
            <a:r>
              <a:rPr lang="en-GB" sz="2400" dirty="0">
                <a:solidFill>
                  <a:srgbClr val="1F497D">
                    <a:lumMod val="60000"/>
                    <a:lumOff val="40000"/>
                  </a:srgbClr>
                </a:solidFill>
              </a:rPr>
              <a:t>Input TDs should be submitted at least seven days before a meeting</a:t>
            </a:r>
          </a:p>
          <a:p>
            <a:pPr>
              <a:defRPr/>
            </a:pPr>
            <a:r>
              <a:rPr lang="en-GB" sz="2400" dirty="0">
                <a:solidFill>
                  <a:srgbClr val="1F497D">
                    <a:lumMod val="60000"/>
                    <a:lumOff val="40000"/>
                  </a:srgbClr>
                </a:solidFill>
              </a:rPr>
              <a:t>Input drafts for a decision should be submitted as early as possible, ideally six weeks before the meeting</a:t>
            </a:r>
          </a:p>
          <a:p>
            <a:pPr>
              <a:defRPr/>
            </a:pPr>
            <a:r>
              <a:rPr lang="en-GB" sz="2400" dirty="0">
                <a:solidFill>
                  <a:srgbClr val="1F497D">
                    <a:lumMod val="60000"/>
                    <a:lumOff val="40000"/>
                  </a:srgbClr>
                </a:solidFill>
              </a:rPr>
              <a:t>Reports of </a:t>
            </a:r>
            <a:r>
              <a:rPr lang="en-GB" sz="2400" i="1" dirty="0">
                <a:solidFill>
                  <a:srgbClr val="1F497D">
                    <a:lumMod val="60000"/>
                    <a:lumOff val="40000"/>
                  </a:srgbClr>
                </a:solidFill>
              </a:rPr>
              <a:t>meetings held before 21 days </a:t>
            </a:r>
            <a:r>
              <a:rPr lang="en-GB" sz="2400" dirty="0">
                <a:solidFill>
                  <a:srgbClr val="1F497D">
                    <a:lumMod val="60000"/>
                    <a:lumOff val="40000"/>
                  </a:srgbClr>
                </a:solidFill>
              </a:rPr>
              <a:t>of the study group meeting will be treated with flexibility</a:t>
            </a:r>
          </a:p>
          <a:p>
            <a:pPr>
              <a:defRPr/>
            </a:pPr>
            <a:r>
              <a:rPr lang="en-GB" sz="2400" dirty="0">
                <a:solidFill>
                  <a:srgbClr val="1F497D">
                    <a:lumMod val="60000"/>
                    <a:lumOff val="40000"/>
                  </a:srgbClr>
                </a:solidFill>
              </a:rPr>
              <a:t>Administrative documents, and others produced during the meeting, cannot meet these deadlines</a:t>
            </a:r>
          </a:p>
          <a:p>
            <a:pPr>
              <a:defRPr/>
            </a:pPr>
            <a:r>
              <a:rPr lang="en-GB" sz="2400" dirty="0">
                <a:solidFill>
                  <a:srgbClr val="1F497D">
                    <a:lumMod val="60000"/>
                    <a:lumOff val="40000"/>
                  </a:srgbClr>
                </a:solidFill>
              </a:rPr>
              <a:t>TSB posts all TDs (and Contributions) within three working days after receipt</a:t>
            </a:r>
          </a:p>
          <a:p>
            <a:pPr>
              <a:defRPr/>
            </a:pPr>
            <a:endParaRPr lang="en-GB" sz="2400" dirty="0">
              <a:solidFill>
                <a:srgbClr val="1F497D">
                  <a:lumMod val="60000"/>
                  <a:lumOff val="40000"/>
                </a:srgbClr>
              </a:solidFill>
            </a:endParaRPr>
          </a:p>
          <a:p>
            <a:pPr>
              <a:defRPr/>
            </a:pPr>
            <a:endParaRPr lang="en-GB" sz="2400" dirty="0">
              <a:solidFill>
                <a:srgbClr val="1F497D">
                  <a:lumMod val="60000"/>
                  <a:lumOff val="40000"/>
                </a:srgbClr>
              </a:solidFill>
            </a:endParaRPr>
          </a:p>
        </p:txBody>
      </p:sp>
    </p:spTree>
    <p:extLst>
      <p:ext uri="{BB962C8B-B14F-4D97-AF65-F5344CB8AC3E}">
        <p14:creationId xmlns:p14="http://schemas.microsoft.com/office/powerpoint/2010/main" val="2129498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Preparing ITU-T A.5 justification TDs</a:t>
            </a:r>
          </a:p>
        </p:txBody>
      </p:sp>
      <p:sp>
        <p:nvSpPr>
          <p:cNvPr id="3" name="Content Placeholder 2"/>
          <p:cNvSpPr>
            <a:spLocks noGrp="1"/>
          </p:cNvSpPr>
          <p:nvPr>
            <p:ph idx="1"/>
          </p:nvPr>
        </p:nvSpPr>
        <p:spPr>
          <a:xfrm>
            <a:off x="852393" y="1795249"/>
            <a:ext cx="10487214" cy="3831167"/>
          </a:xfrm>
        </p:spPr>
        <p:txBody>
          <a:bodyPr>
            <a:noAutofit/>
          </a:bodyPr>
          <a:lstStyle/>
          <a:p>
            <a:pPr marL="457200" indent="-457200">
              <a:buFont typeface="+mj-lt"/>
              <a:buAutoNum type="arabicPeriod"/>
            </a:pPr>
            <a:r>
              <a:rPr lang="en-GB" sz="2400" dirty="0"/>
              <a:t>Normative references to </a:t>
            </a:r>
            <a:r>
              <a:rPr lang="en-GB" sz="2400" b="1" dirty="0"/>
              <a:t>non-ITU </a:t>
            </a:r>
            <a:r>
              <a:rPr lang="en-GB" sz="2400" dirty="0"/>
              <a:t>texts must be justified in a TD per ITU-T A.5.</a:t>
            </a:r>
          </a:p>
          <a:p>
            <a:pPr marL="457200" indent="-457200">
              <a:buFont typeface="+mj-lt"/>
              <a:buAutoNum type="arabicPeriod"/>
            </a:pPr>
            <a:r>
              <a:rPr lang="en-GB" sz="2400" dirty="0"/>
              <a:t>An online tool facilitates the creation of these TDs by allowing Editors/Rapporteurs to:</a:t>
            </a:r>
          </a:p>
          <a:p>
            <a:pPr marL="857250" lvl="1" indent="-457200">
              <a:buFont typeface="+mj-lt"/>
              <a:buAutoNum type="alphaLcParenR"/>
            </a:pPr>
            <a:r>
              <a:rPr lang="en-GB" sz="2400" b="1" dirty="0"/>
              <a:t>Reuse</a:t>
            </a:r>
            <a:r>
              <a:rPr lang="en-GB" sz="2400" dirty="0"/>
              <a:t> </a:t>
            </a:r>
            <a:r>
              <a:rPr lang="en-GB" sz="2400" i="1" dirty="0"/>
              <a:t>existing</a:t>
            </a:r>
            <a:r>
              <a:rPr lang="en-GB" sz="2400" dirty="0"/>
              <a:t> references; or </a:t>
            </a:r>
          </a:p>
          <a:p>
            <a:pPr marL="857250" lvl="1" indent="-457200">
              <a:buFont typeface="+mj-lt"/>
              <a:buAutoNum type="alphaLcParenR"/>
            </a:pPr>
            <a:r>
              <a:rPr lang="en-GB" sz="2400" dirty="0"/>
              <a:t>Create a </a:t>
            </a:r>
            <a:r>
              <a:rPr lang="en-GB" sz="2400" b="1" dirty="0"/>
              <a:t>new reference </a:t>
            </a:r>
            <a:r>
              <a:rPr lang="en-GB" sz="2400" dirty="0"/>
              <a:t>by </a:t>
            </a:r>
            <a:r>
              <a:rPr lang="en-GB" sz="2400" i="1" dirty="0"/>
              <a:t>duplicating an existing one</a:t>
            </a:r>
            <a:r>
              <a:rPr lang="en-GB" sz="2400" dirty="0"/>
              <a:t>; or</a:t>
            </a:r>
          </a:p>
          <a:p>
            <a:pPr marL="857250" lvl="1" indent="-457200">
              <a:buFont typeface="+mj-lt"/>
              <a:buAutoNum type="alphaLcParenR"/>
            </a:pPr>
            <a:r>
              <a:rPr lang="en-GB" sz="2400" dirty="0"/>
              <a:t>Create a </a:t>
            </a:r>
            <a:r>
              <a:rPr lang="en-GB" sz="2400" b="1" dirty="0"/>
              <a:t>new reference </a:t>
            </a:r>
            <a:r>
              <a:rPr lang="en-GB" sz="2400" dirty="0"/>
              <a:t>from scratch</a:t>
            </a:r>
          </a:p>
          <a:p>
            <a:pPr marL="457200" indent="-457200">
              <a:buFont typeface="+mj-lt"/>
              <a:buAutoNum type="arabicPeriod"/>
            </a:pPr>
            <a:r>
              <a:rPr lang="en-GB" sz="2400" dirty="0"/>
              <a:t>Detailed guidance can be found in the Work Programme, and in the “extra slides” below.</a:t>
            </a:r>
          </a:p>
          <a:p>
            <a:pPr marL="457200" indent="-457200">
              <a:buFont typeface="+mj-lt"/>
              <a:buAutoNum type="arabicPeriod"/>
            </a:pPr>
            <a:endParaRPr lang="en-GB" sz="2400" dirty="0"/>
          </a:p>
        </p:txBody>
      </p:sp>
      <p:sp>
        <p:nvSpPr>
          <p:cNvPr id="6" name="TextBox 5">
            <a:extLst>
              <a:ext uri="{FF2B5EF4-FFF2-40B4-BE49-F238E27FC236}">
                <a16:creationId xmlns:a16="http://schemas.microsoft.com/office/drawing/2014/main" id="{08205CB1-FF35-2695-F813-0A27967E3CBC}"/>
              </a:ext>
            </a:extLst>
          </p:cNvPr>
          <p:cNvSpPr txBox="1"/>
          <p:nvPr/>
        </p:nvSpPr>
        <p:spPr>
          <a:xfrm>
            <a:off x="72469" y="5326660"/>
            <a:ext cx="11057248" cy="1200329"/>
          </a:xfrm>
          <a:prstGeom prst="rect">
            <a:avLst/>
          </a:prstGeom>
          <a:noFill/>
        </p:spPr>
        <p:txBody>
          <a:bodyPr wrap="square">
            <a:spAutoFit/>
          </a:bodyPr>
          <a:lstStyle/>
          <a:p>
            <a:pPr marL="0" indent="0" algn="ctr">
              <a:buNone/>
            </a:pPr>
            <a:r>
              <a:rPr lang="en-GB" sz="2400" dirty="0">
                <a:solidFill>
                  <a:schemeClr val="tx2">
                    <a:lumMod val="60000"/>
                    <a:lumOff val="40000"/>
                  </a:schemeClr>
                </a:solidFill>
              </a:rPr>
              <a:t>The online tool must be used for preparing these TDs because it is linked to the Work Programme database.</a:t>
            </a:r>
            <a:br>
              <a:rPr lang="en-GB" sz="2400" dirty="0">
                <a:solidFill>
                  <a:schemeClr val="tx2">
                    <a:lumMod val="60000"/>
                    <a:lumOff val="40000"/>
                  </a:schemeClr>
                </a:solidFill>
              </a:rPr>
            </a:br>
            <a:r>
              <a:rPr lang="en-GB" sz="2400" dirty="0">
                <a:solidFill>
                  <a:schemeClr val="tx2">
                    <a:lumMod val="60000"/>
                    <a:lumOff val="40000"/>
                  </a:schemeClr>
                </a:solidFill>
              </a:rPr>
              <a:t>If delegates create such TDs manually, they need to be redone using the online tool</a:t>
            </a:r>
          </a:p>
        </p:txBody>
      </p:sp>
    </p:spTree>
    <p:extLst>
      <p:ext uri="{BB962C8B-B14F-4D97-AF65-F5344CB8AC3E}">
        <p14:creationId xmlns:p14="http://schemas.microsoft.com/office/powerpoint/2010/main" val="2501295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EF653B-FD08-53F9-5E48-8A17587F596E}"/>
              </a:ext>
            </a:extLst>
          </p:cNvPr>
          <p:cNvPicPr>
            <a:picLocks noChangeAspect="1"/>
          </p:cNvPicPr>
          <p:nvPr/>
        </p:nvPicPr>
        <p:blipFill>
          <a:blip r:embed="rId3"/>
          <a:stretch>
            <a:fillRect/>
          </a:stretch>
        </p:blipFill>
        <p:spPr>
          <a:xfrm>
            <a:off x="2948914" y="1705564"/>
            <a:ext cx="6294172" cy="4628584"/>
          </a:xfrm>
          <a:prstGeom prst="rect">
            <a:avLst/>
          </a:prstGeom>
          <a:ln>
            <a:noFill/>
          </a:ln>
          <a:effectLst>
            <a:outerShdw blurRad="190500" algn="tl" rotWithShape="0">
              <a:srgbClr val="000000">
                <a:alpha val="70000"/>
              </a:srgbClr>
            </a:outerShdw>
          </a:effectLst>
        </p:spPr>
      </p:pic>
      <p:sp>
        <p:nvSpPr>
          <p:cNvPr id="2" name="Title 1"/>
          <p:cNvSpPr>
            <a:spLocks noGrp="1"/>
          </p:cNvSpPr>
          <p:nvPr>
            <p:ph type="title"/>
          </p:nvPr>
        </p:nvSpPr>
        <p:spPr/>
        <p:txBody>
          <a:bodyPr>
            <a:normAutofit/>
          </a:bodyPr>
          <a:lstStyle/>
          <a:p>
            <a:r>
              <a:rPr lang="en-GB" dirty="0"/>
              <a:t>Preparing Liaison Statements (LSs)</a:t>
            </a:r>
          </a:p>
        </p:txBody>
      </p:sp>
      <p:sp>
        <p:nvSpPr>
          <p:cNvPr id="8" name="TextBox 7">
            <a:extLst>
              <a:ext uri="{FF2B5EF4-FFF2-40B4-BE49-F238E27FC236}">
                <a16:creationId xmlns:a16="http://schemas.microsoft.com/office/drawing/2014/main" id="{AAA08A47-97BB-88DB-C95C-78B7E5B18D1C}"/>
              </a:ext>
            </a:extLst>
          </p:cNvPr>
          <p:cNvSpPr txBox="1"/>
          <p:nvPr/>
        </p:nvSpPr>
        <p:spPr>
          <a:xfrm>
            <a:off x="4001734" y="2495860"/>
            <a:ext cx="4509761" cy="369332"/>
          </a:xfrm>
          <a:prstGeom prst="rect">
            <a:avLst/>
          </a:prstGeom>
          <a:solidFill>
            <a:schemeClr val="bg1"/>
          </a:solidFill>
          <a:ln w="19050">
            <a:solidFill>
              <a:srgbClr val="478BCA"/>
            </a:solidFill>
            <a:prstDash val="solid"/>
          </a:ln>
          <a:effectLst>
            <a:outerShdw blurRad="63500" sx="102000" sy="102000" algn="ctr" rotWithShape="0">
              <a:prstClr val="black">
                <a:alpha val="40000"/>
              </a:prstClr>
            </a:outerShdw>
          </a:effectLst>
        </p:spPr>
        <p:txBody>
          <a:bodyPr wrap="square" rtlCol="0">
            <a:spAutoFit/>
          </a:bodyPr>
          <a:lstStyle>
            <a:defPPr>
              <a:defRPr lang="en-US"/>
            </a:defPPr>
            <a:lvl1pPr algn="ctr">
              <a:defRPr>
                <a:solidFill>
                  <a:srgbClr val="558ED5"/>
                </a:solidFill>
              </a:defRPr>
            </a:lvl1pPr>
          </a:lstStyle>
          <a:p>
            <a:r>
              <a:rPr lang="en-US" dirty="0"/>
              <a:t>LS/o</a:t>
            </a:r>
            <a:r>
              <a:rPr lang="en-US" dirty="0">
                <a:solidFill>
                  <a:srgbClr val="FF0000"/>
                </a:solidFill>
              </a:rPr>
              <a:t>/r </a:t>
            </a:r>
            <a:r>
              <a:rPr lang="en-US" dirty="0"/>
              <a:t>on &lt;topic&gt; </a:t>
            </a:r>
            <a:r>
              <a:rPr lang="en-US" dirty="0">
                <a:solidFill>
                  <a:srgbClr val="FF0000"/>
                </a:solidFill>
              </a:rPr>
              <a:t>(reply to </a:t>
            </a:r>
            <a:r>
              <a:rPr lang="en-US" dirty="0" err="1">
                <a:solidFill>
                  <a:srgbClr val="FF0000"/>
                </a:solidFill>
              </a:rPr>
              <a:t>LSxxx</a:t>
            </a:r>
            <a:r>
              <a:rPr lang="en-US" dirty="0">
                <a:solidFill>
                  <a:srgbClr val="FF0000"/>
                </a:solidFill>
              </a:rPr>
              <a:t>)</a:t>
            </a:r>
            <a:r>
              <a:rPr lang="en-US" dirty="0"/>
              <a:t> [to &lt;group&gt;]</a:t>
            </a:r>
            <a:endParaRPr lang="en-GB" dirty="0"/>
          </a:p>
        </p:txBody>
      </p:sp>
      <p:sp>
        <p:nvSpPr>
          <p:cNvPr id="11" name="TextBox 10">
            <a:extLst>
              <a:ext uri="{FF2B5EF4-FFF2-40B4-BE49-F238E27FC236}">
                <a16:creationId xmlns:a16="http://schemas.microsoft.com/office/drawing/2014/main" id="{7464EECC-B415-A334-ECCA-88050F196404}"/>
              </a:ext>
            </a:extLst>
          </p:cNvPr>
          <p:cNvSpPr txBox="1"/>
          <p:nvPr/>
        </p:nvSpPr>
        <p:spPr>
          <a:xfrm>
            <a:off x="7381474" y="3033129"/>
            <a:ext cx="2975340" cy="646331"/>
          </a:xfrm>
          <a:prstGeom prst="rect">
            <a:avLst/>
          </a:prstGeom>
          <a:solidFill>
            <a:schemeClr val="bg1"/>
          </a:solidFill>
          <a:ln w="19050">
            <a:solidFill>
              <a:srgbClr val="478BCA"/>
            </a:solidFill>
            <a:prstDash val="solid"/>
          </a:ln>
          <a:effectLst>
            <a:outerShdw blurRad="63500" sx="102000" sy="102000" algn="ctr" rotWithShape="0">
              <a:prstClr val="black">
                <a:alpha val="40000"/>
              </a:prstClr>
            </a:outerShdw>
          </a:effectLst>
        </p:spPr>
        <p:txBody>
          <a:bodyPr wrap="square" rtlCol="0">
            <a:spAutoFit/>
          </a:bodyPr>
          <a:lstStyle>
            <a:defPPr>
              <a:defRPr lang="en-US"/>
            </a:defPPr>
            <a:lvl1pPr algn="ctr">
              <a:defRPr>
                <a:solidFill>
                  <a:srgbClr val="558ED5"/>
                </a:solidFill>
              </a:defRPr>
            </a:lvl1pPr>
          </a:lstStyle>
          <a:p>
            <a:r>
              <a:rPr lang="en-US" dirty="0"/>
              <a:t>Indicate which incoming LS is being replied to if needed</a:t>
            </a:r>
            <a:endParaRPr lang="en-GB" dirty="0"/>
          </a:p>
        </p:txBody>
      </p:sp>
      <p:sp>
        <p:nvSpPr>
          <p:cNvPr id="13" name="TextBox 12">
            <a:extLst>
              <a:ext uri="{FF2B5EF4-FFF2-40B4-BE49-F238E27FC236}">
                <a16:creationId xmlns:a16="http://schemas.microsoft.com/office/drawing/2014/main" id="{F35E9FC8-F97B-86DE-83D8-DAFB438429B3}"/>
              </a:ext>
            </a:extLst>
          </p:cNvPr>
          <p:cNvSpPr txBox="1"/>
          <p:nvPr/>
        </p:nvSpPr>
        <p:spPr>
          <a:xfrm>
            <a:off x="847841" y="3602792"/>
            <a:ext cx="3879379" cy="646331"/>
          </a:xfrm>
          <a:prstGeom prst="rect">
            <a:avLst/>
          </a:prstGeom>
          <a:solidFill>
            <a:schemeClr val="bg1"/>
          </a:solidFill>
          <a:ln w="19050">
            <a:solidFill>
              <a:srgbClr val="478BCA"/>
            </a:solidFill>
            <a:prstDash val="solid"/>
          </a:ln>
          <a:effectLst>
            <a:outerShdw blurRad="63500" sx="102000" sy="102000" algn="ctr" rotWithShape="0">
              <a:prstClr val="black">
                <a:alpha val="40000"/>
              </a:prstClr>
            </a:outerShdw>
          </a:effectLst>
        </p:spPr>
        <p:txBody>
          <a:bodyPr wrap="square" rtlCol="0">
            <a:spAutoFit/>
          </a:bodyPr>
          <a:lstStyle>
            <a:defPPr>
              <a:defRPr lang="en-US"/>
            </a:defPPr>
            <a:lvl1pPr algn="ctr">
              <a:defRPr>
                <a:solidFill>
                  <a:srgbClr val="558ED5"/>
                </a:solidFill>
              </a:defRPr>
            </a:lvl1pPr>
          </a:lstStyle>
          <a:p>
            <a:r>
              <a:rPr lang="en-US" dirty="0"/>
              <a:t>Liaison Statements to new recipients:</a:t>
            </a:r>
            <a:br>
              <a:rPr lang="en-US" dirty="0"/>
            </a:br>
            <a:r>
              <a:rPr lang="en-US" dirty="0"/>
              <a:t>Please provide contact details</a:t>
            </a:r>
            <a:endParaRPr lang="en-GB" dirty="0"/>
          </a:p>
        </p:txBody>
      </p:sp>
      <p:sp>
        <p:nvSpPr>
          <p:cNvPr id="17" name="TextBox 16">
            <a:extLst>
              <a:ext uri="{FF2B5EF4-FFF2-40B4-BE49-F238E27FC236}">
                <a16:creationId xmlns:a16="http://schemas.microsoft.com/office/drawing/2014/main" id="{00F3838C-4534-C0CE-94F1-45AE94FAE8D6}"/>
              </a:ext>
            </a:extLst>
          </p:cNvPr>
          <p:cNvSpPr txBox="1"/>
          <p:nvPr/>
        </p:nvSpPr>
        <p:spPr>
          <a:xfrm>
            <a:off x="7537982" y="5933085"/>
            <a:ext cx="4249626" cy="707886"/>
          </a:xfrm>
          <a:prstGeom prst="rect">
            <a:avLst/>
          </a:prstGeom>
          <a:solidFill>
            <a:schemeClr val="bg1"/>
          </a:solidFill>
          <a:ln w="19050">
            <a:solidFill>
              <a:srgbClr val="478BCA"/>
            </a:solidFill>
            <a:prstDash val="solid"/>
          </a:ln>
          <a:effectLst>
            <a:outerShdw blurRad="63500" sx="102000" sy="102000" algn="ctr" rotWithShape="0">
              <a:prstClr val="black">
                <a:alpha val="40000"/>
              </a:prstClr>
            </a:outerShdw>
          </a:effectLst>
        </p:spPr>
        <p:txBody>
          <a:bodyPr wrap="none" rtlCol="0">
            <a:spAutoFit/>
          </a:bodyPr>
          <a:lstStyle>
            <a:defPPr>
              <a:defRPr lang="en-US"/>
            </a:defPPr>
            <a:lvl1pPr algn="ctr">
              <a:defRPr sz="2000">
                <a:solidFill>
                  <a:srgbClr val="558ED5"/>
                </a:solidFill>
              </a:defRPr>
            </a:lvl1pPr>
          </a:lstStyle>
          <a:p>
            <a:r>
              <a:rPr lang="en-US" dirty="0"/>
              <a:t>The use of abstracts can increase</a:t>
            </a:r>
            <a:br>
              <a:rPr lang="en-US" dirty="0"/>
            </a:br>
            <a:r>
              <a:rPr lang="en-US" dirty="0"/>
              <a:t>the effectiveness of Liaison Statements</a:t>
            </a:r>
            <a:endParaRPr lang="en-GB" dirty="0"/>
          </a:p>
        </p:txBody>
      </p:sp>
      <p:sp>
        <p:nvSpPr>
          <p:cNvPr id="18" name="TextBox 17">
            <a:extLst>
              <a:ext uri="{FF2B5EF4-FFF2-40B4-BE49-F238E27FC236}">
                <a16:creationId xmlns:a16="http://schemas.microsoft.com/office/drawing/2014/main" id="{4EC09EFE-202A-A1F0-89B7-0154AA3AE774}"/>
              </a:ext>
            </a:extLst>
          </p:cNvPr>
          <p:cNvSpPr txBox="1"/>
          <p:nvPr/>
        </p:nvSpPr>
        <p:spPr>
          <a:xfrm>
            <a:off x="363785" y="2051462"/>
            <a:ext cx="3583866" cy="400110"/>
          </a:xfrm>
          <a:prstGeom prst="rect">
            <a:avLst/>
          </a:prstGeom>
          <a:solidFill>
            <a:schemeClr val="bg1"/>
          </a:solidFill>
          <a:ln w="19050">
            <a:solidFill>
              <a:srgbClr val="478BCA"/>
            </a:solidFill>
            <a:prstDash val="solid"/>
          </a:ln>
          <a:effectLst>
            <a:outerShdw blurRad="63500" sx="102000" sy="102000" algn="ctr" rotWithShape="0">
              <a:prstClr val="black">
                <a:alpha val="40000"/>
              </a:prstClr>
            </a:outerShdw>
          </a:effectLst>
        </p:spPr>
        <p:txBody>
          <a:bodyPr wrap="none" rtlCol="0">
            <a:spAutoFit/>
          </a:bodyPr>
          <a:lstStyle>
            <a:defPPr>
              <a:defRPr lang="en-US"/>
            </a:defPPr>
            <a:lvl1pPr algn="ctr">
              <a:defRPr sz="2000">
                <a:solidFill>
                  <a:srgbClr val="558ED5"/>
                </a:solidFill>
              </a:defRPr>
            </a:lvl1pPr>
          </a:lstStyle>
          <a:p>
            <a:r>
              <a:rPr lang="en-US" dirty="0"/>
              <a:t>Assign to one or more Questions</a:t>
            </a:r>
            <a:endParaRPr lang="en-GB" dirty="0"/>
          </a:p>
        </p:txBody>
      </p:sp>
      <p:sp>
        <p:nvSpPr>
          <p:cNvPr id="19" name="TextBox 18">
            <a:extLst>
              <a:ext uri="{FF2B5EF4-FFF2-40B4-BE49-F238E27FC236}">
                <a16:creationId xmlns:a16="http://schemas.microsoft.com/office/drawing/2014/main" id="{368E3A7B-215E-514F-B0E3-C7118CA43F18}"/>
              </a:ext>
            </a:extLst>
          </p:cNvPr>
          <p:cNvSpPr txBox="1"/>
          <p:nvPr/>
        </p:nvSpPr>
        <p:spPr>
          <a:xfrm>
            <a:off x="8135774" y="4184349"/>
            <a:ext cx="3651834" cy="707886"/>
          </a:xfrm>
          <a:prstGeom prst="rect">
            <a:avLst/>
          </a:prstGeom>
          <a:solidFill>
            <a:schemeClr val="bg1"/>
          </a:solidFill>
          <a:ln w="19050">
            <a:solidFill>
              <a:srgbClr val="478BCA"/>
            </a:solidFill>
            <a:prstDash val="solid"/>
          </a:ln>
          <a:effectLst>
            <a:outerShdw blurRad="63500" sx="102000" sy="102000" algn="ctr" rotWithShape="0">
              <a:prstClr val="black">
                <a:alpha val="40000"/>
              </a:prstClr>
            </a:outerShdw>
          </a:effectLst>
        </p:spPr>
        <p:txBody>
          <a:bodyPr wrap="none" rtlCol="0">
            <a:spAutoFit/>
          </a:bodyPr>
          <a:lstStyle>
            <a:defPPr>
              <a:defRPr lang="en-US"/>
            </a:defPPr>
            <a:lvl1pPr algn="ctr">
              <a:defRPr sz="2000">
                <a:solidFill>
                  <a:srgbClr val="558ED5"/>
                </a:solidFill>
              </a:defRPr>
            </a:lvl1pPr>
          </a:lstStyle>
          <a:p>
            <a:r>
              <a:rPr lang="en-US"/>
              <a:t>Add extra</a:t>
            </a:r>
            <a:r>
              <a:rPr lang="en-US" dirty="0"/>
              <a:t> rows for more contacts</a:t>
            </a:r>
            <a:br>
              <a:rPr lang="en-US" dirty="0"/>
            </a:br>
            <a:r>
              <a:rPr lang="en-US" dirty="0"/>
              <a:t>using copy-and-paste</a:t>
            </a:r>
            <a:endParaRPr lang="en-GB" dirty="0"/>
          </a:p>
        </p:txBody>
      </p:sp>
    </p:spTree>
    <p:extLst>
      <p:ext uri="{BB962C8B-B14F-4D97-AF65-F5344CB8AC3E}">
        <p14:creationId xmlns:p14="http://schemas.microsoft.com/office/powerpoint/2010/main" val="3327370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3" grpId="0" animBg="1"/>
      <p:bldP spid="17" grpId="0" animBg="1"/>
      <p:bldP spid="18" grpId="0" animBg="1"/>
      <p:bldP spid="1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Outgoing Liaison Statements</a:t>
            </a:r>
          </a:p>
        </p:txBody>
      </p:sp>
      <p:sp>
        <p:nvSpPr>
          <p:cNvPr id="43" name="Content Placeholder 2">
            <a:extLst>
              <a:ext uri="{FF2B5EF4-FFF2-40B4-BE49-F238E27FC236}">
                <a16:creationId xmlns:a16="http://schemas.microsoft.com/office/drawing/2014/main" id="{E911C351-6AC8-AB5D-29A9-4AF51C139BA5}"/>
              </a:ext>
            </a:extLst>
          </p:cNvPr>
          <p:cNvSpPr txBox="1">
            <a:spLocks/>
          </p:cNvSpPr>
          <p:nvPr/>
        </p:nvSpPr>
        <p:spPr>
          <a:xfrm>
            <a:off x="970548" y="1595637"/>
            <a:ext cx="10250905" cy="469139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sz="2400" dirty="0">
                <a:solidFill>
                  <a:srgbClr val="1F497D">
                    <a:lumMod val="60000"/>
                    <a:lumOff val="40000"/>
                  </a:srgbClr>
                </a:solidFill>
              </a:rPr>
              <a:t>Liaison Statements may be sent to any group deemed necessary by the study group experts</a:t>
            </a:r>
            <a:br>
              <a:rPr lang="en-GB" sz="2400" dirty="0">
                <a:solidFill>
                  <a:srgbClr val="1F497D">
                    <a:lumMod val="60000"/>
                    <a:lumOff val="40000"/>
                  </a:srgbClr>
                </a:solidFill>
              </a:rPr>
            </a:br>
            <a:r>
              <a:rPr lang="en-GB" sz="2400" dirty="0">
                <a:solidFill>
                  <a:srgbClr val="1F497D">
                    <a:lumMod val="60000"/>
                    <a:lumOff val="40000"/>
                  </a:srgbClr>
                </a:solidFill>
              </a:rPr>
              <a:t>(it is </a:t>
            </a:r>
            <a:r>
              <a:rPr lang="en-GB" sz="2400" b="1" dirty="0">
                <a:solidFill>
                  <a:srgbClr val="1F497D">
                    <a:lumMod val="60000"/>
                    <a:lumOff val="40000"/>
                  </a:srgbClr>
                </a:solidFill>
              </a:rPr>
              <a:t>not</a:t>
            </a:r>
            <a:r>
              <a:rPr lang="en-GB" sz="2400" dirty="0">
                <a:solidFill>
                  <a:srgbClr val="1F497D">
                    <a:lumMod val="60000"/>
                    <a:lumOff val="40000"/>
                  </a:srgbClr>
                </a:solidFill>
              </a:rPr>
              <a:t> necessary to be formally recognized under ITU-T A.4 or A.6)</a:t>
            </a:r>
          </a:p>
          <a:p>
            <a:pPr>
              <a:defRPr/>
            </a:pPr>
            <a:r>
              <a:rPr lang="en-GB" sz="2400" dirty="0">
                <a:solidFill>
                  <a:srgbClr val="1F497D">
                    <a:lumMod val="60000"/>
                    <a:lumOff val="40000"/>
                  </a:srgbClr>
                </a:solidFill>
              </a:rPr>
              <a:t>Clause 1.5.1 of ITU-T A.1 specifies the required information when sending a Liaison Statement, and the template to be used:</a:t>
            </a:r>
          </a:p>
          <a:p>
            <a:pPr lvl="1">
              <a:defRPr/>
            </a:pPr>
            <a:r>
              <a:rPr lang="en-GB" sz="2400" dirty="0">
                <a:solidFill>
                  <a:srgbClr val="1F497D">
                    <a:lumMod val="60000"/>
                    <a:lumOff val="40000"/>
                  </a:srgbClr>
                </a:solidFill>
              </a:rPr>
              <a:t>Question responsible </a:t>
            </a:r>
          </a:p>
          <a:p>
            <a:pPr lvl="1">
              <a:defRPr/>
            </a:pPr>
            <a:r>
              <a:rPr lang="en-GB" sz="2400" dirty="0">
                <a:solidFill>
                  <a:srgbClr val="1F497D">
                    <a:lumMod val="60000"/>
                    <a:lumOff val="40000"/>
                  </a:srgbClr>
                </a:solidFill>
              </a:rPr>
              <a:t>Source group/destination group(s)</a:t>
            </a:r>
          </a:p>
          <a:p>
            <a:pPr lvl="1">
              <a:defRPr/>
            </a:pPr>
            <a:r>
              <a:rPr lang="en-GB" sz="2400" dirty="0">
                <a:solidFill>
                  <a:srgbClr val="1F497D">
                    <a:lumMod val="60000"/>
                    <a:lumOff val="40000"/>
                  </a:srgbClr>
                </a:solidFill>
              </a:rPr>
              <a:t>Level and date of approval</a:t>
            </a:r>
          </a:p>
          <a:p>
            <a:pPr lvl="1">
              <a:defRPr/>
            </a:pPr>
            <a:r>
              <a:rPr lang="en-GB" sz="2400" dirty="0">
                <a:solidFill>
                  <a:srgbClr val="1F497D">
                    <a:lumMod val="60000"/>
                    <a:lumOff val="40000"/>
                  </a:srgbClr>
                </a:solidFill>
              </a:rPr>
              <a:t>For action or info*</a:t>
            </a:r>
          </a:p>
          <a:p>
            <a:pPr lvl="1">
              <a:defRPr/>
            </a:pPr>
            <a:r>
              <a:rPr lang="en-GB" sz="2400" dirty="0">
                <a:solidFill>
                  <a:srgbClr val="1F497D">
                    <a:lumMod val="60000"/>
                    <a:lumOff val="40000"/>
                  </a:srgbClr>
                </a:solidFill>
              </a:rPr>
              <a:t>Contact details</a:t>
            </a:r>
          </a:p>
          <a:p>
            <a:pPr marL="0" indent="0">
              <a:buNone/>
              <a:defRPr/>
            </a:pPr>
            <a:r>
              <a:rPr lang="en-GB" sz="2400" dirty="0">
                <a:solidFill>
                  <a:srgbClr val="1F497D">
                    <a:lumMod val="60000"/>
                    <a:lumOff val="40000"/>
                  </a:srgbClr>
                </a:solidFill>
              </a:rPr>
              <a:t>* Note that “For comments” has been removed from the template.</a:t>
            </a:r>
          </a:p>
        </p:txBody>
      </p:sp>
    </p:spTree>
    <p:extLst>
      <p:ext uri="{BB962C8B-B14F-4D97-AF65-F5344CB8AC3E}">
        <p14:creationId xmlns:p14="http://schemas.microsoft.com/office/powerpoint/2010/main" val="1236005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Rights to submit documents</a:t>
            </a:r>
            <a:endParaRPr lang="en-GB" dirty="0"/>
          </a:p>
        </p:txBody>
      </p:sp>
      <p:sp>
        <p:nvSpPr>
          <p:cNvPr id="3" name="Content Placeholder 2"/>
          <p:cNvSpPr>
            <a:spLocks noGrp="1"/>
          </p:cNvSpPr>
          <p:nvPr>
            <p:ph idx="1"/>
          </p:nvPr>
        </p:nvSpPr>
        <p:spPr>
          <a:xfrm>
            <a:off x="1045134" y="2054162"/>
            <a:ext cx="10101733" cy="4531573"/>
          </a:xfrm>
        </p:spPr>
        <p:txBody>
          <a:bodyPr>
            <a:noAutofit/>
          </a:bodyPr>
          <a:lstStyle/>
          <a:p>
            <a:pPr marL="0" indent="0">
              <a:buNone/>
            </a:pPr>
            <a:r>
              <a:rPr lang="en-GB" sz="2400" b="1" dirty="0"/>
              <a:t>Study group leadership team may submit</a:t>
            </a:r>
            <a:r>
              <a:rPr lang="en-GB" sz="2400" dirty="0"/>
              <a:t>:</a:t>
            </a:r>
          </a:p>
          <a:p>
            <a:r>
              <a:rPr lang="en-GB" sz="2400" dirty="0"/>
              <a:t>TDs to study group/working party meetings</a:t>
            </a:r>
          </a:p>
          <a:p>
            <a:r>
              <a:rPr lang="en-GB" sz="2400" dirty="0"/>
              <a:t>Working documents to Rapporteur group meetings</a:t>
            </a:r>
          </a:p>
          <a:p>
            <a:r>
              <a:rPr lang="en-GB" sz="2400" dirty="0"/>
              <a:t>Contributions to study group/working party and Rapporteur group meetings </a:t>
            </a:r>
            <a:r>
              <a:rPr lang="en-GB" sz="2400" b="1" dirty="0"/>
              <a:t>only</a:t>
            </a:r>
            <a:r>
              <a:rPr lang="en-GB" sz="2400" dirty="0"/>
              <a:t> if documents are sourced as their organization (“change hat”)</a:t>
            </a:r>
          </a:p>
          <a:p>
            <a:pPr marL="0" indent="0">
              <a:buNone/>
            </a:pPr>
            <a:r>
              <a:rPr lang="en-GB" sz="2400" b="1" dirty="0"/>
              <a:t>Delegates representing ITU-T Members or Associates may submit</a:t>
            </a:r>
            <a:r>
              <a:rPr lang="en-GB" sz="2400" dirty="0"/>
              <a:t>:</a:t>
            </a:r>
          </a:p>
          <a:p>
            <a:r>
              <a:rPr lang="en-GB" sz="2400" dirty="0"/>
              <a:t>Contributions to study group/working party and Rapporteur group meetings</a:t>
            </a:r>
          </a:p>
          <a:p>
            <a:pPr lvl="1"/>
            <a:r>
              <a:rPr lang="en-GB" sz="2000" dirty="0"/>
              <a:t>Members as such </a:t>
            </a:r>
            <a:r>
              <a:rPr lang="en-GB" sz="2000" b="1" dirty="0"/>
              <a:t>cannot</a:t>
            </a:r>
            <a:r>
              <a:rPr lang="en-GB" sz="2000" dirty="0"/>
              <a:t> submit a TD!</a:t>
            </a:r>
          </a:p>
          <a:p>
            <a:pPr marL="0" indent="0">
              <a:buNone/>
            </a:pPr>
            <a:r>
              <a:rPr lang="en-GB" sz="2400" b="1" dirty="0"/>
              <a:t>Communication with Liaison organizations</a:t>
            </a:r>
            <a:r>
              <a:rPr lang="en-GB" sz="2400" dirty="0"/>
              <a:t>:</a:t>
            </a:r>
          </a:p>
          <a:p>
            <a:r>
              <a:rPr lang="en-GB" sz="2400" dirty="0"/>
              <a:t>Liaison Statements (published as TDs)</a:t>
            </a:r>
          </a:p>
          <a:p>
            <a:pPr marL="0" indent="0">
              <a:buNone/>
            </a:pPr>
            <a:endParaRPr lang="en-GB" sz="2400" dirty="0"/>
          </a:p>
          <a:p>
            <a:pPr marL="0" indent="0">
              <a:buNone/>
            </a:pPr>
            <a:endParaRPr lang="en-GB" sz="2400" dirty="0"/>
          </a:p>
        </p:txBody>
      </p:sp>
    </p:spTree>
    <p:extLst>
      <p:ext uri="{BB962C8B-B14F-4D97-AF65-F5344CB8AC3E}">
        <p14:creationId xmlns:p14="http://schemas.microsoft.com/office/powerpoint/2010/main" val="110768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Contributions: Tips</a:t>
            </a:r>
            <a:endParaRPr lang="en-GB" dirty="0"/>
          </a:p>
        </p:txBody>
      </p:sp>
      <p:sp>
        <p:nvSpPr>
          <p:cNvPr id="3" name="Content Placeholder 2">
            <a:extLst>
              <a:ext uri="{FF2B5EF4-FFF2-40B4-BE49-F238E27FC236}">
                <a16:creationId xmlns:a16="http://schemas.microsoft.com/office/drawing/2014/main" id="{4E864A73-23E2-FC88-07F1-74A3DEBE328F}"/>
              </a:ext>
            </a:extLst>
          </p:cNvPr>
          <p:cNvSpPr>
            <a:spLocks noGrp="1"/>
          </p:cNvSpPr>
          <p:nvPr>
            <p:ph idx="1"/>
          </p:nvPr>
        </p:nvSpPr>
        <p:spPr/>
        <p:txBody>
          <a:bodyPr>
            <a:normAutofit fontScale="85000" lnSpcReduction="20000"/>
          </a:bodyPr>
          <a:lstStyle/>
          <a:p>
            <a:pPr lvl="0"/>
            <a:r>
              <a:rPr lang="en-GB" noProof="0" dirty="0"/>
              <a:t>ITU-T A.2 provides guidelines:</a:t>
            </a:r>
          </a:p>
          <a:p>
            <a:r>
              <a:rPr lang="en-GB" noProof="0" dirty="0"/>
              <a:t>Contents of contribution</a:t>
            </a:r>
          </a:p>
          <a:p>
            <a:pPr lvl="1"/>
            <a:r>
              <a:rPr lang="en-GB" noProof="0" dirty="0"/>
              <a:t>As a minimum, provide a Rationale (or Discussion) and Proposal (or Conclusion)</a:t>
            </a:r>
          </a:p>
          <a:p>
            <a:r>
              <a:rPr lang="en-GB" noProof="0" dirty="0"/>
              <a:t>Clear, concise and comprehensive</a:t>
            </a:r>
          </a:p>
          <a:p>
            <a:r>
              <a:rPr lang="en-GB" noProof="0" dirty="0"/>
              <a:t>Avoid unnecessary detail, tables or statistics</a:t>
            </a:r>
          </a:p>
          <a:p>
            <a:r>
              <a:rPr lang="en-GB" noProof="0" dirty="0"/>
              <a:t>Write to be universally understood, i.e., use common terminology and avoid jargon</a:t>
            </a:r>
          </a:p>
          <a:p>
            <a:r>
              <a:rPr lang="en-GB" noProof="0" dirty="0"/>
              <a:t>Typically, do not exceed 2,500 words (approximately five printed pages)  </a:t>
            </a:r>
          </a:p>
          <a:p>
            <a:r>
              <a:rPr lang="en-GB" noProof="0" dirty="0"/>
              <a:t>Avoid submitting documents of purely theoretical interest</a:t>
            </a:r>
          </a:p>
          <a:p>
            <a:r>
              <a:rPr lang="en-GB" dirty="0"/>
              <a:t>Proposals for new work items or transposition of standards: additional requirements in A.1 / A.13 / A.25.</a:t>
            </a:r>
            <a:endParaRPr lang="en-GB" noProof="0" dirty="0"/>
          </a:p>
          <a:p>
            <a:pPr lvl="0"/>
            <a:endParaRPr lang="en-GB" noProof="0" dirty="0"/>
          </a:p>
        </p:txBody>
      </p:sp>
    </p:spTree>
    <p:extLst>
      <p:ext uri="{BB962C8B-B14F-4D97-AF65-F5344CB8AC3E}">
        <p14:creationId xmlns:p14="http://schemas.microsoft.com/office/powerpoint/2010/main" val="2539929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Contribution template</a:t>
            </a:r>
            <a:endParaRPr lang="en-GB" dirty="0"/>
          </a:p>
        </p:txBody>
      </p:sp>
      <p:pic>
        <p:nvPicPr>
          <p:cNvPr id="6" name="Picture 5">
            <a:extLst>
              <a:ext uri="{FF2B5EF4-FFF2-40B4-BE49-F238E27FC236}">
                <a16:creationId xmlns:a16="http://schemas.microsoft.com/office/drawing/2014/main" id="{86A9A59C-B929-BDC8-74A0-325496B69ED0}"/>
              </a:ext>
            </a:extLst>
          </p:cNvPr>
          <p:cNvPicPr>
            <a:picLocks noChangeAspect="1"/>
          </p:cNvPicPr>
          <p:nvPr/>
        </p:nvPicPr>
        <p:blipFill>
          <a:blip r:embed="rId3"/>
          <a:stretch>
            <a:fillRect/>
          </a:stretch>
        </p:blipFill>
        <p:spPr>
          <a:xfrm>
            <a:off x="1010966" y="1766089"/>
            <a:ext cx="5426934" cy="4256231"/>
          </a:xfrm>
          <a:prstGeom prst="rect">
            <a:avLst/>
          </a:prstGeom>
          <a:effectLst>
            <a:outerShdw blurRad="190500" dist="50800" dir="5400000" algn="ctr" rotWithShape="0">
              <a:srgbClr val="000000">
                <a:alpha val="70000"/>
              </a:srgbClr>
            </a:outerShdw>
          </a:effectLst>
        </p:spPr>
      </p:pic>
      <p:sp>
        <p:nvSpPr>
          <p:cNvPr id="7" name="Content Placeholder 2">
            <a:extLst>
              <a:ext uri="{FF2B5EF4-FFF2-40B4-BE49-F238E27FC236}">
                <a16:creationId xmlns:a16="http://schemas.microsoft.com/office/drawing/2014/main" id="{70C429A0-D19A-7A51-5C68-F633C08B15A2}"/>
              </a:ext>
            </a:extLst>
          </p:cNvPr>
          <p:cNvSpPr>
            <a:spLocks noGrp="1"/>
          </p:cNvSpPr>
          <p:nvPr>
            <p:ph idx="1"/>
          </p:nvPr>
        </p:nvSpPr>
        <p:spPr>
          <a:xfrm>
            <a:off x="7012365" y="2455861"/>
            <a:ext cx="5006915" cy="3831167"/>
          </a:xfrm>
        </p:spPr>
        <p:txBody>
          <a:bodyPr>
            <a:noAutofit/>
          </a:bodyPr>
          <a:lstStyle/>
          <a:p>
            <a:pPr marL="0" marR="0" lvl="0" indent="0" algn="l" defTabSz="457200" rtl="0" eaLnBrk="1" fontAlgn="auto" latinLnBrk="0" hangingPunct="1">
              <a:lnSpc>
                <a:spcPct val="100000"/>
              </a:lnSpc>
              <a:spcBef>
                <a:spcPct val="20000"/>
              </a:spcBef>
              <a:spcAft>
                <a:spcPts val="0"/>
              </a:spcAft>
              <a:buClrTx/>
              <a:buSzTx/>
              <a:buNone/>
              <a:tabLst/>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Before submitting a Contribution:</a:t>
            </a:r>
          </a:p>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Update highlighted elements, then remove highlighting.</a:t>
            </a:r>
          </a:p>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Add “contact” rows, if needed by, copy-pasting existing one.</a:t>
            </a:r>
          </a:p>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Do not use “Track Changes” when preparing the metadata.</a:t>
            </a:r>
          </a:p>
        </p:txBody>
      </p:sp>
    </p:spTree>
    <p:extLst>
      <p:ext uri="{BB962C8B-B14F-4D97-AF65-F5344CB8AC3E}">
        <p14:creationId xmlns:p14="http://schemas.microsoft.com/office/powerpoint/2010/main" val="177642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document posting (DDP): Overview</a:t>
            </a:r>
            <a:endParaRPr lang="en-GB" dirty="0"/>
          </a:p>
        </p:txBody>
      </p:sp>
      <p:sp>
        <p:nvSpPr>
          <p:cNvPr id="3" name="Content Placeholder 2">
            <a:extLst>
              <a:ext uri="{FF2B5EF4-FFF2-40B4-BE49-F238E27FC236}">
                <a16:creationId xmlns:a16="http://schemas.microsoft.com/office/drawing/2014/main" id="{4E864A73-23E2-FC88-07F1-74A3DEBE328F}"/>
              </a:ext>
            </a:extLst>
          </p:cNvPr>
          <p:cNvSpPr>
            <a:spLocks noGrp="1"/>
          </p:cNvSpPr>
          <p:nvPr>
            <p:ph idx="1"/>
          </p:nvPr>
        </p:nvSpPr>
        <p:spPr>
          <a:xfrm>
            <a:off x="1400523" y="1881612"/>
            <a:ext cx="9390955" cy="3831167"/>
          </a:xfrm>
        </p:spPr>
        <p:txBody>
          <a:bodyPr>
            <a:noAutofit/>
          </a:bodyPr>
          <a:lstStyle/>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Tool for ITU-T experts to upload Contributions (TIES access needed)</a:t>
            </a:r>
          </a:p>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Registration and upload must be done before the deadline</a:t>
            </a:r>
            <a:b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b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(Contributions may be withdrawn after the deadline, but not modified)</a:t>
            </a:r>
          </a:p>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Requested by membership:</a:t>
            </a:r>
          </a:p>
          <a:p>
            <a:pPr lvl="1">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Control content and availability</a:t>
            </a:r>
          </a:p>
          <a:p>
            <a:pPr lvl="1">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Non-repudiation (confirmation of receipt)</a:t>
            </a:r>
          </a:p>
          <a:p>
            <a:pPr lvl="1">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Number allocation</a:t>
            </a:r>
          </a:p>
          <a:p>
            <a:pPr lvl="1">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Assists study group administration</a:t>
            </a:r>
          </a:p>
          <a:p>
            <a:pPr lvl="1">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Early access to documents</a:t>
            </a:r>
          </a:p>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Consistent experience across study groups</a:t>
            </a:r>
          </a:p>
        </p:txBody>
      </p:sp>
    </p:spTree>
    <p:extLst>
      <p:ext uri="{BB962C8B-B14F-4D97-AF65-F5344CB8AC3E}">
        <p14:creationId xmlns:p14="http://schemas.microsoft.com/office/powerpoint/2010/main" val="285646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Coordination with external groups</a:t>
            </a:r>
          </a:p>
        </p:txBody>
      </p:sp>
      <p:sp>
        <p:nvSpPr>
          <p:cNvPr id="43" name="Content Placeholder 2">
            <a:extLst>
              <a:ext uri="{FF2B5EF4-FFF2-40B4-BE49-F238E27FC236}">
                <a16:creationId xmlns:a16="http://schemas.microsoft.com/office/drawing/2014/main" id="{E911C351-6AC8-AB5D-29A9-4AF51C139BA5}"/>
              </a:ext>
            </a:extLst>
          </p:cNvPr>
          <p:cNvSpPr txBox="1">
            <a:spLocks/>
          </p:cNvSpPr>
          <p:nvPr/>
        </p:nvSpPr>
        <p:spPr>
          <a:xfrm>
            <a:off x="970548" y="2089553"/>
            <a:ext cx="10250905" cy="383116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GB" sz="2400" dirty="0">
                <a:solidFill>
                  <a:srgbClr val="1F497D">
                    <a:lumMod val="60000"/>
                    <a:lumOff val="40000"/>
                  </a:srgbClr>
                </a:solidFill>
              </a:rPr>
              <a:t>Liaison Statements</a:t>
            </a:r>
          </a:p>
          <a:p>
            <a:pPr>
              <a:defRPr/>
            </a:pPr>
            <a:r>
              <a:rPr lang="en-GB" sz="2400" dirty="0">
                <a:solidFill>
                  <a:srgbClr val="1F497D">
                    <a:lumMod val="60000"/>
                    <a:lumOff val="40000"/>
                  </a:srgbClr>
                </a:solidFill>
              </a:rPr>
              <a:t>Participation at ITU-T and external meetings (Rapporteur / Liaison Rapporteur)</a:t>
            </a:r>
          </a:p>
          <a:p>
            <a:pPr>
              <a:defRPr/>
            </a:pPr>
            <a:r>
              <a:rPr lang="en-GB" sz="2400" dirty="0">
                <a:solidFill>
                  <a:srgbClr val="1F497D">
                    <a:lumMod val="60000"/>
                    <a:lumOff val="40000"/>
                  </a:srgbClr>
                </a:solidFill>
              </a:rPr>
              <a:t>Invited experts (clause 2.3.1 of WTSA Resolution 1)</a:t>
            </a:r>
          </a:p>
          <a:p>
            <a:pPr>
              <a:defRPr/>
            </a:pPr>
            <a:r>
              <a:rPr lang="en-GB" sz="2400" dirty="0">
                <a:solidFill>
                  <a:srgbClr val="1F497D">
                    <a:lumMod val="60000"/>
                    <a:lumOff val="40000"/>
                  </a:srgbClr>
                </a:solidFill>
              </a:rPr>
              <a:t>Cooperation and exchange of information with other forums and standards organizations (Recommendations ITU-T A.4 and ITU-T A.6)</a:t>
            </a:r>
          </a:p>
          <a:p>
            <a:pPr>
              <a:defRPr/>
            </a:pPr>
            <a:r>
              <a:rPr lang="en-GB" sz="2400" dirty="0">
                <a:solidFill>
                  <a:srgbClr val="1F497D">
                    <a:lumMod val="60000"/>
                    <a:lumOff val="40000"/>
                  </a:srgbClr>
                </a:solidFill>
              </a:rPr>
              <a:t>See also:</a:t>
            </a:r>
          </a:p>
          <a:p>
            <a:pPr lvl="1">
              <a:defRPr/>
            </a:pPr>
            <a:r>
              <a:rPr lang="en-GB" sz="2400" dirty="0">
                <a:solidFill>
                  <a:srgbClr val="1F497D">
                    <a:lumMod val="60000"/>
                    <a:lumOff val="40000"/>
                  </a:srgbClr>
                </a:solidFill>
              </a:rPr>
              <a:t>WTSA Resolutions 1, 7, 11, 18, 44, 54;</a:t>
            </a:r>
          </a:p>
          <a:p>
            <a:pPr lvl="1">
              <a:defRPr/>
            </a:pPr>
            <a:r>
              <a:rPr lang="en-GB" sz="2400" dirty="0">
                <a:solidFill>
                  <a:srgbClr val="1F497D">
                    <a:lumMod val="60000"/>
                    <a:lumOff val="40000"/>
                  </a:srgbClr>
                </a:solidFill>
              </a:rPr>
              <a:t>Recommendations ITU-T A.1, A.2, A.4, A.5, A.6, A.7. A.23</a:t>
            </a:r>
          </a:p>
          <a:p>
            <a:pPr>
              <a:defRPr/>
            </a:pPr>
            <a:endParaRPr lang="en-GB" sz="2400" dirty="0">
              <a:solidFill>
                <a:srgbClr val="1F497D">
                  <a:lumMod val="60000"/>
                  <a:lumOff val="40000"/>
                </a:srgbClr>
              </a:solidFill>
            </a:endParaRPr>
          </a:p>
        </p:txBody>
      </p:sp>
    </p:spTree>
    <p:extLst>
      <p:ext uri="{BB962C8B-B14F-4D97-AF65-F5344CB8AC3E}">
        <p14:creationId xmlns:p14="http://schemas.microsoft.com/office/powerpoint/2010/main" val="3611040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570972"/>
            <a:ext cx="11785600" cy="1143000"/>
          </a:xfrm>
        </p:spPr>
        <p:txBody>
          <a:bodyPr>
            <a:normAutofit fontScale="90000"/>
          </a:bodyPr>
          <a:lstStyle/>
          <a:p>
            <a:r>
              <a:rPr lang="en-GB" dirty="0"/>
              <a:t>Direct document posting (DDP): A two-step process</a:t>
            </a:r>
          </a:p>
        </p:txBody>
      </p:sp>
      <p:sp>
        <p:nvSpPr>
          <p:cNvPr id="3" name="Content Placeholder 2">
            <a:extLst>
              <a:ext uri="{FF2B5EF4-FFF2-40B4-BE49-F238E27FC236}">
                <a16:creationId xmlns:a16="http://schemas.microsoft.com/office/drawing/2014/main" id="{4E864A73-23E2-FC88-07F1-74A3DEBE328F}"/>
              </a:ext>
            </a:extLst>
          </p:cNvPr>
          <p:cNvSpPr>
            <a:spLocks noGrp="1"/>
          </p:cNvSpPr>
          <p:nvPr>
            <p:ph idx="1"/>
          </p:nvPr>
        </p:nvSpPr>
        <p:spPr>
          <a:xfrm>
            <a:off x="2717022" y="1635032"/>
            <a:ext cx="7670151" cy="4266531"/>
          </a:xfrm>
        </p:spPr>
        <p:txBody>
          <a:bodyPr>
            <a:noAutofit/>
          </a:bodyPr>
          <a:lstStyle/>
          <a:p>
            <a:pPr marL="0" indent="0">
              <a:buNone/>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How to use direct document posting:</a:t>
            </a:r>
          </a:p>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Prepare Contribution using template</a:t>
            </a:r>
          </a:p>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Register document (</a:t>
            </a:r>
            <a:r>
              <a:rPr kumimoji="0" lang="en-GB" sz="2400" b="0" i="0" u="none" strike="noStrike" kern="1200" cap="none" spc="0" normalizeH="0" baseline="0" noProof="0" dirty="0">
                <a:ln>
                  <a:noFill/>
                </a:ln>
                <a:solidFill>
                  <a:srgbClr val="FF0000"/>
                </a:solidFill>
                <a:effectLst/>
                <a:uLnTx/>
                <a:uFillTx/>
                <a:latin typeface="Calibri"/>
                <a:ea typeface="+mn-ea"/>
                <a:cs typeface="+mn-cs"/>
              </a:rPr>
              <a:t>DDP step 1</a:t>
            </a: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a:t>
            </a:r>
            <a:b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b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(Contribution number reserved)</a:t>
            </a:r>
          </a:p>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Add Contribution number in the file</a:t>
            </a:r>
          </a:p>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Upload document (</a:t>
            </a:r>
            <a:r>
              <a:rPr kumimoji="0" lang="en-GB" sz="2400" b="0" i="0" u="none" strike="noStrike" kern="1200" cap="none" spc="0" normalizeH="0" baseline="0" noProof="0" dirty="0">
                <a:ln>
                  <a:noFill/>
                </a:ln>
                <a:solidFill>
                  <a:srgbClr val="FF0000"/>
                </a:solidFill>
                <a:effectLst/>
                <a:uLnTx/>
                <a:uFillTx/>
                <a:latin typeface="Calibri"/>
                <a:ea typeface="+mn-ea"/>
                <a:cs typeface="+mn-cs"/>
              </a:rPr>
              <a:t>DDP step 2</a:t>
            </a: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a:t>
            </a:r>
            <a:b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b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(immediately available on the web)</a:t>
            </a:r>
          </a:p>
          <a:p>
            <a:pPr>
              <a:defRPr/>
            </a:pP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TSB validation</a:t>
            </a:r>
          </a:p>
          <a:p>
            <a:pPr>
              <a:defRPr/>
            </a:pPr>
            <a:r>
              <a:rPr lang="en-GB" sz="2400" i="1" dirty="0">
                <a:solidFill>
                  <a:srgbClr val="1F497D">
                    <a:lumMod val="60000"/>
                    <a:lumOff val="40000"/>
                  </a:srgbClr>
                </a:solidFill>
              </a:rPr>
              <a:t>Before the deadline,</a:t>
            </a:r>
            <a:r>
              <a:rPr lang="en-GB" sz="2400" dirty="0">
                <a:solidFill>
                  <a:srgbClr val="1F497D">
                    <a:lumMod val="60000"/>
                    <a:lumOff val="40000"/>
                  </a:srgbClr>
                </a:solidFill>
              </a:rPr>
              <a:t> author can add</a:t>
            </a:r>
            <a:r>
              <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 delete or modify content after initial upload</a:t>
            </a:r>
          </a:p>
          <a:p>
            <a:pPr>
              <a:defRPr/>
            </a:pPr>
            <a:endParaRPr kumimoji="0" lang="en-GB"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endParaRPr>
          </a:p>
        </p:txBody>
      </p:sp>
      <p:sp>
        <p:nvSpPr>
          <p:cNvPr id="5" name="TextBox 4">
            <a:extLst>
              <a:ext uri="{FF2B5EF4-FFF2-40B4-BE49-F238E27FC236}">
                <a16:creationId xmlns:a16="http://schemas.microsoft.com/office/drawing/2014/main" id="{F5388BB9-8B7C-CE4D-96ED-6812FFC5A6CA}"/>
              </a:ext>
            </a:extLst>
          </p:cNvPr>
          <p:cNvSpPr txBox="1"/>
          <p:nvPr/>
        </p:nvSpPr>
        <p:spPr>
          <a:xfrm>
            <a:off x="1148080" y="5901563"/>
            <a:ext cx="9733280" cy="830997"/>
          </a:xfrm>
          <a:prstGeom prst="rect">
            <a:avLst/>
          </a:prstGeom>
          <a:noFill/>
        </p:spPr>
        <p:txBody>
          <a:bodyPr wrap="square">
            <a:spAutoFit/>
          </a:bodyPr>
          <a:lstStyle/>
          <a:p>
            <a:pPr algn="ctr"/>
            <a:r>
              <a:rPr lang="en-US" sz="2400" dirty="0">
                <a:solidFill>
                  <a:srgbClr val="1F497D">
                    <a:lumMod val="60000"/>
                    <a:lumOff val="40000"/>
                  </a:srgbClr>
                </a:solidFill>
                <a:latin typeface="Calibri"/>
              </a:rPr>
              <a:t>Submitters should ensure that all national or organizational procedures have been followed before uploading Contributions</a:t>
            </a:r>
            <a:r>
              <a:rPr lang="en-US" sz="1800" dirty="0">
                <a:solidFill>
                  <a:schemeClr val="tx2">
                    <a:lumMod val="60000"/>
                    <a:lumOff val="40000"/>
                  </a:schemeClr>
                </a:solidFill>
              </a:rPr>
              <a:t>.</a:t>
            </a:r>
            <a:endParaRPr lang="en-GB" sz="1800" dirty="0">
              <a:solidFill>
                <a:schemeClr val="tx2">
                  <a:lumMod val="60000"/>
                  <a:lumOff val="40000"/>
                </a:schemeClr>
              </a:solidFill>
            </a:endParaRPr>
          </a:p>
        </p:txBody>
      </p:sp>
    </p:spTree>
    <p:extLst>
      <p:ext uri="{BB962C8B-B14F-4D97-AF65-F5344CB8AC3E}">
        <p14:creationId xmlns:p14="http://schemas.microsoft.com/office/powerpoint/2010/main" val="1781288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3435" cy="6858000"/>
          </a:xfrm>
          <a:prstGeom prst="rect">
            <a:avLst/>
          </a:prstGeom>
        </p:spPr>
      </p:pic>
      <p:sp>
        <p:nvSpPr>
          <p:cNvPr id="4" name="Title 1">
            <a:extLst>
              <a:ext uri="{FF2B5EF4-FFF2-40B4-BE49-F238E27FC236}">
                <a16:creationId xmlns:a16="http://schemas.microsoft.com/office/drawing/2014/main" id="{9C4128FF-2304-A9B8-90D5-6D2BFFA5D5A1}"/>
              </a:ext>
            </a:extLst>
          </p:cNvPr>
          <p:cNvSpPr txBox="1">
            <a:spLocks/>
          </p:cNvSpPr>
          <p:nvPr/>
        </p:nvSpPr>
        <p:spPr>
          <a:xfrm>
            <a:off x="609600" y="5308072"/>
            <a:ext cx="10972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a:lstStyle>
          <a:p>
            <a:r>
              <a:rPr lang="en-GB" dirty="0"/>
              <a:t>Thank you</a:t>
            </a:r>
          </a:p>
        </p:txBody>
      </p:sp>
    </p:spTree>
    <p:extLst>
      <p:ext uri="{BB962C8B-B14F-4D97-AF65-F5344CB8AC3E}">
        <p14:creationId xmlns:p14="http://schemas.microsoft.com/office/powerpoint/2010/main" val="1803521077"/>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1">
            <a:extLst>
              <a:ext uri="{FF2B5EF4-FFF2-40B4-BE49-F238E27FC236}">
                <a16:creationId xmlns:a16="http://schemas.microsoft.com/office/drawing/2014/main" id="{DC184D5A-D679-2798-C140-73ADC4682229}"/>
              </a:ext>
            </a:extLst>
          </p:cNvPr>
          <p:cNvSpPr/>
          <p:nvPr/>
        </p:nvSpPr>
        <p:spPr>
          <a:xfrm>
            <a:off x="1878676" y="1863437"/>
            <a:ext cx="8478982" cy="3131127"/>
          </a:xfrm>
          <a:prstGeom prst="roundRect">
            <a:avLst/>
          </a:prstGeom>
          <a:solidFill>
            <a:schemeClr val="accent1">
              <a:lumMod val="40000"/>
              <a:lumOff val="60000"/>
            </a:schemeClr>
          </a:solidFill>
          <a:ln w="28575">
            <a:solidFill>
              <a:schemeClr val="accent1"/>
            </a:solidFill>
          </a:ln>
        </p:spPr>
        <p:txBody>
          <a:bodyPr wrap="square" rtlCol="0" anchor="ctr">
            <a:spAutoFit/>
          </a:bodyPr>
          <a:lstStyle/>
          <a:p>
            <a:pPr algn="ctr"/>
            <a:endParaRPr lang="en-GB" sz="2400" dirty="0">
              <a:solidFill>
                <a:srgbClr val="558ED5"/>
              </a:solidFill>
            </a:endParaRPr>
          </a:p>
        </p:txBody>
      </p:sp>
      <p:sp>
        <p:nvSpPr>
          <p:cNvPr id="31" name="Title 1">
            <a:extLst>
              <a:ext uri="{FF2B5EF4-FFF2-40B4-BE49-F238E27FC236}">
                <a16:creationId xmlns:a16="http://schemas.microsoft.com/office/drawing/2014/main" id="{DBFB775A-1A06-BFF6-0D8A-EBD7C96F220F}"/>
              </a:ext>
            </a:extLst>
          </p:cNvPr>
          <p:cNvSpPr>
            <a:spLocks noGrp="1"/>
          </p:cNvSpPr>
          <p:nvPr>
            <p:ph type="title"/>
          </p:nvPr>
        </p:nvSpPr>
        <p:spPr>
          <a:xfrm>
            <a:off x="609600" y="2857500"/>
            <a:ext cx="10972800" cy="1143000"/>
          </a:xfrm>
        </p:spPr>
        <p:txBody>
          <a:bodyPr>
            <a:normAutofit fontScale="90000"/>
          </a:bodyPr>
          <a:lstStyle/>
          <a:p>
            <a:r>
              <a:rPr lang="en-US" sz="6600" dirty="0"/>
              <a:t>General principles:</a:t>
            </a:r>
            <a:br>
              <a:rPr lang="en-US" sz="6600" dirty="0"/>
            </a:br>
            <a:r>
              <a:rPr lang="en-GB" sz="6600" dirty="0"/>
              <a:t>Decision making </a:t>
            </a:r>
            <a:br>
              <a:rPr lang="en-GB" sz="6600" dirty="0"/>
            </a:br>
            <a:r>
              <a:rPr lang="en-GB" sz="6600" dirty="0"/>
              <a:t>and approval procedures</a:t>
            </a:r>
            <a:endParaRPr lang="en-US" sz="6600" dirty="0"/>
          </a:p>
        </p:txBody>
      </p:sp>
    </p:spTree>
    <p:extLst>
      <p:ext uri="{BB962C8B-B14F-4D97-AF65-F5344CB8AC3E}">
        <p14:creationId xmlns:p14="http://schemas.microsoft.com/office/powerpoint/2010/main" val="3764497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TU White Background.potx" id="{9694207F-B86C-4347-AF5B-E18AD6864DC7}" vid="{B9639EA1-9A26-4D10-99CD-41579998EC6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F0D4921E1BEE64C9967543FFC1FD641" ma:contentTypeVersion="12" ma:contentTypeDescription="Create a new document." ma:contentTypeScope="" ma:versionID="4a7bec309b671cbfebe0582cd35e9221">
  <xsd:schema xmlns:xsd="http://www.w3.org/2001/XMLSchema" xmlns:xs="http://www.w3.org/2001/XMLSchema" xmlns:p="http://schemas.microsoft.com/office/2006/metadata/properties" xmlns:ns2="2dfbb2a9-9046-4b7d-bc0f-b7b915b8a872" xmlns:ns3="00821693-a2f2-4497-a909-07460881c924" targetNamespace="http://schemas.microsoft.com/office/2006/metadata/properties" ma:root="true" ma:fieldsID="ce724356dbd412e8491e3244d6f9104a" ns2:_="" ns3:_="">
    <xsd:import namespace="2dfbb2a9-9046-4b7d-bc0f-b7b915b8a872"/>
    <xsd:import namespace="00821693-a2f2-4497-a909-07460881c92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fbb2a9-9046-4b7d-bc0f-b7b915b8a8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0821693-a2f2-4497-a909-07460881c92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116421C-7D30-4D66-9735-E2BFC0266913}">
  <ds:schemaRefs>
    <ds:schemaRef ds:uri="http://schemas.microsoft.com/sharepoint/v3/contenttype/forms"/>
  </ds:schemaRefs>
</ds:datastoreItem>
</file>

<file path=customXml/itemProps2.xml><?xml version="1.0" encoding="utf-8"?>
<ds:datastoreItem xmlns:ds="http://schemas.openxmlformats.org/officeDocument/2006/customXml" ds:itemID="{7C858129-FDAD-4ABB-A1C2-78865DF365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dfbb2a9-9046-4b7d-bc0f-b7b915b8a872"/>
    <ds:schemaRef ds:uri="00821693-a2f2-4497-a909-07460881c9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5F91C86-BC7B-4A61-818A-E33E53919DBC}">
  <ds:schemaRefs>
    <ds:schemaRef ds:uri="fb0eb7e9-6560-4c49-b26e-dd8179726d23"/>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 ds:uri="http://schemas.microsoft.com/office/2006/documentManagement/types"/>
    <ds:schemaRef ds:uri="http://schemas.openxmlformats.org/package/2006/metadata/core-properties"/>
    <ds:schemaRef ds:uri="1238c2fb-f919-419c-a17c-617fee3c8b80"/>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18973</TotalTime>
  <Words>9807</Words>
  <Application>Microsoft Office PowerPoint</Application>
  <PresentationFormat>Widescreen</PresentationFormat>
  <Paragraphs>941</Paragraphs>
  <Slides>81</Slides>
  <Notes>65</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81</vt:i4>
      </vt:variant>
    </vt:vector>
  </HeadingPairs>
  <TitlesOfParts>
    <vt:vector size="86" baseType="lpstr">
      <vt:lpstr>Arial</vt:lpstr>
      <vt:lpstr>Calibri</vt:lpstr>
      <vt:lpstr>DroidSerifRegular</vt:lpstr>
      <vt:lpstr>Symbol</vt:lpstr>
      <vt:lpstr>Office Theme</vt:lpstr>
      <vt:lpstr>PowerPoint Presentation</vt:lpstr>
      <vt:lpstr>Session overview</vt:lpstr>
      <vt:lpstr>General principles: Work item development</vt:lpstr>
      <vt:lpstr>Work item life cycle</vt:lpstr>
      <vt:lpstr>Shared responsibility for quality</vt:lpstr>
      <vt:lpstr>Coordination within a study group</vt:lpstr>
      <vt:lpstr>Coordination among study groups</vt:lpstr>
      <vt:lpstr>Coordination with external groups</vt:lpstr>
      <vt:lpstr>General principles: Decision making  and approval procedures</vt:lpstr>
      <vt:lpstr>Decision-making in ITU-T</vt:lpstr>
      <vt:lpstr>Not all decisions are made by consensus</vt:lpstr>
      <vt:lpstr>Approvals in numbers</vt:lpstr>
      <vt:lpstr>Traditional Approval Process (TAP): Regulatory and policy issues</vt:lpstr>
      <vt:lpstr>Alternative Approval Process AAP: Quick and flexible</vt:lpstr>
      <vt:lpstr>Agreement: For non-normative texts</vt:lpstr>
      <vt:lpstr>WTSA: Full decision-making power</vt:lpstr>
      <vt:lpstr>General principles: Consensus building</vt:lpstr>
      <vt:lpstr>What is consensus?</vt:lpstr>
      <vt:lpstr>Finding consensus</vt:lpstr>
      <vt:lpstr>Breaking deadlock</vt:lpstr>
      <vt:lpstr>Your role as leader</vt:lpstr>
      <vt:lpstr>General principles: Roles and responsibilities</vt:lpstr>
      <vt:lpstr>Study group roles</vt:lpstr>
      <vt:lpstr>Shared for responsibility in management</vt:lpstr>
      <vt:lpstr>Study group Chairmen</vt:lpstr>
      <vt:lpstr>Working party Chairmen</vt:lpstr>
      <vt:lpstr>Rapporteurs (1/2)</vt:lpstr>
      <vt:lpstr>Rapporteurs (2/2)</vt:lpstr>
      <vt:lpstr>Liaison representatives</vt:lpstr>
      <vt:lpstr>Editors</vt:lpstr>
      <vt:lpstr>TSB Secretariat</vt:lpstr>
      <vt:lpstr>Secretariat services</vt:lpstr>
      <vt:lpstr>Practical guidelines: Pre-meeting preparation</vt:lpstr>
      <vt:lpstr>Typical study group meeting time plan</vt:lpstr>
      <vt:lpstr>Start with the end in mind: Content</vt:lpstr>
      <vt:lpstr>Start with the end in mind: Time management</vt:lpstr>
      <vt:lpstr>Management team preparations</vt:lpstr>
      <vt:lpstr>Meeting report preparation</vt:lpstr>
      <vt:lpstr>Meeting report: Dos and Do Nots</vt:lpstr>
      <vt:lpstr>Practical guidelines: During the meeting</vt:lpstr>
      <vt:lpstr>Managing meeting progress</vt:lpstr>
      <vt:lpstr>Chairing meetings</vt:lpstr>
      <vt:lpstr>Practical guidelines: Reporting/follow up</vt:lpstr>
      <vt:lpstr>After the meeting…</vt:lpstr>
      <vt:lpstr>Hints and tips: TSB tools and services</vt:lpstr>
      <vt:lpstr>ITU user accounts</vt:lpstr>
      <vt:lpstr>Meeting registration</vt:lpstr>
      <vt:lpstr>MyWorkspace</vt:lpstr>
      <vt:lpstr>Rapporteur Group Meeting (RGM) SharePoint</vt:lpstr>
      <vt:lpstr>Informal FTP Area (IFA)</vt:lpstr>
      <vt:lpstr>Notification systems</vt:lpstr>
      <vt:lpstr>Mailing lists</vt:lpstr>
      <vt:lpstr>E-meetings</vt:lpstr>
      <vt:lpstr>Fellowships</vt:lpstr>
      <vt:lpstr>Hints and tips: Editing team support</vt:lpstr>
      <vt:lpstr>Editing team support</vt:lpstr>
      <vt:lpstr>Editing of draft Recommendations</vt:lpstr>
      <vt:lpstr>Hints and tips: Search and databases</vt:lpstr>
      <vt:lpstr>Search tools</vt:lpstr>
      <vt:lpstr>Work Programme database</vt:lpstr>
      <vt:lpstr>Other TSB databases</vt:lpstr>
      <vt:lpstr>Hints and tips: Document access/analysis</vt:lpstr>
      <vt:lpstr>Sync application</vt:lpstr>
      <vt:lpstr>DMS webpage features</vt:lpstr>
      <vt:lpstr>“All meetings” documents page</vt:lpstr>
      <vt:lpstr>Consolidated list (example)</vt:lpstr>
      <vt:lpstr>Contribution analysis table</vt:lpstr>
      <vt:lpstr>TSB-sourced TDs</vt:lpstr>
      <vt:lpstr>Hints and tips: Document preparation &amp; submission</vt:lpstr>
      <vt:lpstr>TD metadata</vt:lpstr>
      <vt:lpstr>Preparing TDs</vt:lpstr>
      <vt:lpstr>Timeliness of TDs</vt:lpstr>
      <vt:lpstr>Preparing ITU-T A.5 justification TDs</vt:lpstr>
      <vt:lpstr>Preparing Liaison Statements (LSs)</vt:lpstr>
      <vt:lpstr>Outgoing Liaison Statements</vt:lpstr>
      <vt:lpstr>Rights to submit documents</vt:lpstr>
      <vt:lpstr>Preparing Contributions: Tips</vt:lpstr>
      <vt:lpstr>Contribution template</vt:lpstr>
      <vt:lpstr>Direct document posting (DDP): Overview</vt:lpstr>
      <vt:lpstr>Direct document posting (DDP): A two-step process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Martin Euchner</cp:lastModifiedBy>
  <cp:revision>101</cp:revision>
  <dcterms:created xsi:type="dcterms:W3CDTF">2016-02-05T15:38:40Z</dcterms:created>
  <dcterms:modified xsi:type="dcterms:W3CDTF">2022-11-29T10:04:10Z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0x010100DD41769929400247A482A6B8D8C3D7A8</vt:lpwstr>
  </property>
</Properties>
</file>