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5"/>
  </p:notesMasterIdLst>
  <p:sldIdLst>
    <p:sldId id="256" r:id="rId5"/>
    <p:sldId id="259" r:id="rId6"/>
    <p:sldId id="269" r:id="rId7"/>
    <p:sldId id="261" r:id="rId8"/>
    <p:sldId id="260" r:id="rId9"/>
    <p:sldId id="271" r:id="rId10"/>
    <p:sldId id="272" r:id="rId11"/>
    <p:sldId id="273" r:id="rId12"/>
    <p:sldId id="274" r:id="rId13"/>
    <p:sldId id="268" r:id="rId14"/>
  </p:sldIdLst>
  <p:sldSz cx="18288000" cy="10287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669900"/>
    <a:srgbClr val="1C98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14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9.fntdata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7.fntdata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unzi\Downloads\data%20(3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unzi\Downloads\data%20(6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blue\dfs\tsb\STADMIN\4%20-%20GENDER\2021\Copy%20of%20LeadershipPositions_TSBStaffGenderbyGrade_29Nov2021_rev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785361344002039E-2"/>
          <c:y val="0.16683621566632756"/>
          <c:w val="0.86236296981095972"/>
          <c:h val="0.638141315753638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Sheet2!$B$3</c:f>
              <c:strCache>
                <c:ptCount val="1"/>
                <c:pt idx="0">
                  <c:v> Female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Sheet2!$A$4:$A$15</c:f>
              <c:strCache>
                <c:ptCount val="12"/>
                <c:pt idx="0">
                  <c:v>SG17</c:v>
                </c:pt>
                <c:pt idx="1">
                  <c:v>SG20</c:v>
                </c:pt>
                <c:pt idx="2">
                  <c:v>SG15</c:v>
                </c:pt>
                <c:pt idx="3">
                  <c:v>SG05</c:v>
                </c:pt>
                <c:pt idx="4">
                  <c:v>SG03</c:v>
                </c:pt>
                <c:pt idx="5">
                  <c:v>SG16</c:v>
                </c:pt>
                <c:pt idx="6">
                  <c:v>SG12</c:v>
                </c:pt>
                <c:pt idx="7">
                  <c:v>SG11</c:v>
                </c:pt>
                <c:pt idx="8">
                  <c:v>SG02</c:v>
                </c:pt>
                <c:pt idx="9">
                  <c:v>SG09</c:v>
                </c:pt>
                <c:pt idx="10">
                  <c:v>SG13</c:v>
                </c:pt>
                <c:pt idx="11">
                  <c:v>TSAG</c:v>
                </c:pt>
              </c:strCache>
            </c:strRef>
          </c:cat>
          <c:val>
            <c:numRef>
              <c:f>Sheet2!$B$4:$B$15</c:f>
              <c:numCache>
                <c:formatCode>General</c:formatCode>
                <c:ptCount val="12"/>
                <c:pt idx="0">
                  <c:v>12</c:v>
                </c:pt>
                <c:pt idx="1">
                  <c:v>5</c:v>
                </c:pt>
                <c:pt idx="2">
                  <c:v>2</c:v>
                </c:pt>
                <c:pt idx="3">
                  <c:v>12</c:v>
                </c:pt>
                <c:pt idx="4">
                  <c:v>15</c:v>
                </c:pt>
                <c:pt idx="5">
                  <c:v>6</c:v>
                </c:pt>
                <c:pt idx="6">
                  <c:v>5</c:v>
                </c:pt>
                <c:pt idx="7">
                  <c:v>6</c:v>
                </c:pt>
                <c:pt idx="8">
                  <c:v>6</c:v>
                </c:pt>
                <c:pt idx="9">
                  <c:v>3</c:v>
                </c:pt>
                <c:pt idx="10">
                  <c:v>4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F2-421B-885C-0EE4E9613BFB}"/>
            </c:ext>
          </c:extLst>
        </c:ser>
        <c:ser>
          <c:idx val="1"/>
          <c:order val="1"/>
          <c:tx>
            <c:strRef>
              <c:f>Sheet2!$C$3</c:f>
              <c:strCache>
                <c:ptCount val="1"/>
                <c:pt idx="0">
                  <c:v> Male 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Sheet2!$A$4:$A$15</c:f>
              <c:strCache>
                <c:ptCount val="12"/>
                <c:pt idx="0">
                  <c:v>SG17</c:v>
                </c:pt>
                <c:pt idx="1">
                  <c:v>SG20</c:v>
                </c:pt>
                <c:pt idx="2">
                  <c:v>SG15</c:v>
                </c:pt>
                <c:pt idx="3">
                  <c:v>SG05</c:v>
                </c:pt>
                <c:pt idx="4">
                  <c:v>SG03</c:v>
                </c:pt>
                <c:pt idx="5">
                  <c:v>SG16</c:v>
                </c:pt>
                <c:pt idx="6">
                  <c:v>SG12</c:v>
                </c:pt>
                <c:pt idx="7">
                  <c:v>SG11</c:v>
                </c:pt>
                <c:pt idx="8">
                  <c:v>SG02</c:v>
                </c:pt>
                <c:pt idx="9">
                  <c:v>SG09</c:v>
                </c:pt>
                <c:pt idx="10">
                  <c:v>SG13</c:v>
                </c:pt>
                <c:pt idx="11">
                  <c:v>TSAG</c:v>
                </c:pt>
              </c:strCache>
            </c:strRef>
          </c:cat>
          <c:val>
            <c:numRef>
              <c:f>Sheet2!$C$4:$C$15</c:f>
              <c:numCache>
                <c:formatCode>General</c:formatCode>
                <c:ptCount val="12"/>
                <c:pt idx="0">
                  <c:v>43</c:v>
                </c:pt>
                <c:pt idx="1">
                  <c:v>36</c:v>
                </c:pt>
                <c:pt idx="2">
                  <c:v>33</c:v>
                </c:pt>
                <c:pt idx="3">
                  <c:v>32</c:v>
                </c:pt>
                <c:pt idx="4">
                  <c:v>31</c:v>
                </c:pt>
                <c:pt idx="5">
                  <c:v>29</c:v>
                </c:pt>
                <c:pt idx="6">
                  <c:v>25</c:v>
                </c:pt>
                <c:pt idx="7">
                  <c:v>20</c:v>
                </c:pt>
                <c:pt idx="8">
                  <c:v>20</c:v>
                </c:pt>
                <c:pt idx="9">
                  <c:v>19</c:v>
                </c:pt>
                <c:pt idx="10">
                  <c:v>18</c:v>
                </c:pt>
                <c:pt idx="1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EF2-421B-885C-0EE4E9613B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31735216"/>
        <c:axId val="1431746032"/>
      </c:barChart>
      <c:catAx>
        <c:axId val="1431735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31746032"/>
        <c:crosses val="autoZero"/>
        <c:auto val="1"/>
        <c:lblAlgn val="ctr"/>
        <c:lblOffset val="100"/>
        <c:noMultiLvlLbl val="0"/>
      </c:catAx>
      <c:valAx>
        <c:axId val="1431746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31735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444444444444445E-2"/>
          <c:y val="0.1531322505800464"/>
          <c:w val="0.93888888888888888"/>
          <c:h val="0.6924811370736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 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4D5-498A-BC2B-0E03BC9F69B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4D5-498A-BC2B-0E03BC9F69B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78%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74D5-498A-BC2B-0E03BC9F69B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79%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74D5-498A-BC2B-0E03BC9F69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Sheet1!$A$4:$A$5</c:f>
              <c:strCache>
                <c:ptCount val="2"/>
                <c:pt idx="0">
                  <c:v>Rapporteur</c:v>
                </c:pt>
                <c:pt idx="1">
                  <c:v>Chairman</c:v>
                </c:pt>
              </c:strCache>
            </c:strRef>
          </c:cat>
          <c:val>
            <c:numRef>
              <c:f>Sheet1!$B$4:$B$5</c:f>
              <c:numCache>
                <c:formatCode>0</c:formatCode>
                <c:ptCount val="2"/>
                <c:pt idx="0">
                  <c:v>192</c:v>
                </c:pt>
                <c:pt idx="1">
                  <c:v>161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D5-498A-BC2B-0E03BC9F69B0}"/>
            </c:ext>
          </c:extLst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22%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74D5-498A-BC2B-0E03BC9F69B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21%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74D5-498A-BC2B-0E03BC9F69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Sheet1!$A$4:$A$5</c:f>
              <c:strCache>
                <c:ptCount val="2"/>
                <c:pt idx="0">
                  <c:v>Rapporteur</c:v>
                </c:pt>
                <c:pt idx="1">
                  <c:v>Chairman</c:v>
                </c:pt>
              </c:strCache>
            </c:strRef>
          </c:cat>
          <c:val>
            <c:numRef>
              <c:f>Sheet1!$C$4:$C$5</c:f>
              <c:numCache>
                <c:formatCode>0</c:formatCode>
                <c:ptCount val="2"/>
                <c:pt idx="0">
                  <c:v>55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4D5-498A-BC2B-0E03BC9F69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2839168"/>
        <c:axId val="1732841664"/>
      </c:barChart>
      <c:catAx>
        <c:axId val="1732839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32841664"/>
        <c:crosses val="autoZero"/>
        <c:auto val="1"/>
        <c:lblAlgn val="ctr"/>
        <c:lblOffset val="100"/>
        <c:noMultiLvlLbl val="0"/>
      </c:catAx>
      <c:valAx>
        <c:axId val="173284166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1732839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accent5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86585277757711"/>
          <c:y val="0"/>
          <c:w val="0.63226841484264007"/>
          <c:h val="0.9494837634777011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669900"/>
            </a:solidFill>
          </c:spPr>
          <c:dPt>
            <c:idx val="0"/>
            <c:bubble3D val="0"/>
            <c:spPr>
              <a:solidFill>
                <a:srgbClr val="1C98E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D-4364-89F9-E718E514EEE4}"/>
              </c:ext>
            </c:extLst>
          </c:dPt>
          <c:dPt>
            <c:idx val="1"/>
            <c:bubble3D val="0"/>
            <c:spPr>
              <a:solidFill>
                <a:srgbClr val="6699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D-4364-89F9-E718E514EEE4}"/>
              </c:ext>
            </c:extLst>
          </c:dPt>
          <c:dPt>
            <c:idx val="2"/>
            <c:bubble3D val="0"/>
            <c:spPr>
              <a:solidFill>
                <a:srgbClr val="6699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D-4364-89F9-E718E514EEE4}"/>
              </c:ext>
            </c:extLst>
          </c:dPt>
          <c:dPt>
            <c:idx val="3"/>
            <c:bubble3D val="0"/>
            <c:spPr>
              <a:solidFill>
                <a:srgbClr val="6699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D-4364-89F9-E718E514EEE4}"/>
              </c:ext>
            </c:extLst>
          </c:dPt>
          <c:cat>
            <c:strRef>
              <c:f>Sheet1!$A$2:$A$5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0.76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D-4364-89F9-E718E514EE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[Copy of LeadershipPositions_TSBStaffGenderbyGrade_29Nov2021_rev.xlsx]Sheet5!PivotTable2</c:name>
    <c:fmtId val="-1"/>
  </c:pivotSource>
  <c:chart>
    <c:autoTitleDeleted val="1"/>
    <c:pivotFmts>
      <c:pivotFmt>
        <c:idx val="0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rgbClr val="FF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rgbClr val="FF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rgbClr val="FF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6.4030253547296828E-2"/>
          <c:y val="0.22862468831461347"/>
          <c:w val="0.70061100717501701"/>
          <c:h val="0.567774649050393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Sheet5!$B$3</c:f>
              <c:strCache>
                <c:ptCount val="1"/>
                <c:pt idx="0">
                  <c:v>Sum of Female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Sheet5!$A$4:$A$15</c:f>
              <c:strCache>
                <c:ptCount val="11"/>
                <c:pt idx="0">
                  <c:v>G-4</c:v>
                </c:pt>
                <c:pt idx="1">
                  <c:v>G-5</c:v>
                </c:pt>
                <c:pt idx="2">
                  <c:v>G-6</c:v>
                </c:pt>
                <c:pt idx="3">
                  <c:v>G-7</c:v>
                </c:pt>
                <c:pt idx="4">
                  <c:v>P-1</c:v>
                </c:pt>
                <c:pt idx="5">
                  <c:v>P-2</c:v>
                </c:pt>
                <c:pt idx="6">
                  <c:v>P-3</c:v>
                </c:pt>
                <c:pt idx="7">
                  <c:v>P-4</c:v>
                </c:pt>
                <c:pt idx="8">
                  <c:v>P-5</c:v>
                </c:pt>
                <c:pt idx="9">
                  <c:v>*D-1</c:v>
                </c:pt>
                <c:pt idx="10">
                  <c:v>*D-2</c:v>
                </c:pt>
              </c:strCache>
            </c:strRef>
          </c:cat>
          <c:val>
            <c:numRef>
              <c:f>Sheet5!$B$4:$B$15</c:f>
              <c:numCache>
                <c:formatCode>General</c:formatCode>
                <c:ptCount val="11"/>
                <c:pt idx="0">
                  <c:v>2</c:v>
                </c:pt>
                <c:pt idx="1">
                  <c:v>4</c:v>
                </c:pt>
                <c:pt idx="2">
                  <c:v>9</c:v>
                </c:pt>
                <c:pt idx="3">
                  <c:v>1</c:v>
                </c:pt>
                <c:pt idx="4">
                  <c:v>3</c:v>
                </c:pt>
                <c:pt idx="5">
                  <c:v>9</c:v>
                </c:pt>
                <c:pt idx="6">
                  <c:v>4</c:v>
                </c:pt>
                <c:pt idx="7">
                  <c:v>4</c:v>
                </c:pt>
                <c:pt idx="8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7C-40C3-A3B1-15E8E8CEABB2}"/>
            </c:ext>
          </c:extLst>
        </c:ser>
        <c:ser>
          <c:idx val="1"/>
          <c:order val="1"/>
          <c:tx>
            <c:strRef>
              <c:f>Sheet5!$C$3</c:f>
              <c:strCache>
                <c:ptCount val="1"/>
                <c:pt idx="0">
                  <c:v>Sum of Male 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Sheet5!$A$4:$A$15</c:f>
              <c:strCache>
                <c:ptCount val="11"/>
                <c:pt idx="0">
                  <c:v>G-4</c:v>
                </c:pt>
                <c:pt idx="1">
                  <c:v>G-5</c:v>
                </c:pt>
                <c:pt idx="2">
                  <c:v>G-6</c:v>
                </c:pt>
                <c:pt idx="3">
                  <c:v>G-7</c:v>
                </c:pt>
                <c:pt idx="4">
                  <c:v>P-1</c:v>
                </c:pt>
                <c:pt idx="5">
                  <c:v>P-2</c:v>
                </c:pt>
                <c:pt idx="6">
                  <c:v>P-3</c:v>
                </c:pt>
                <c:pt idx="7">
                  <c:v>P-4</c:v>
                </c:pt>
                <c:pt idx="8">
                  <c:v>P-5</c:v>
                </c:pt>
                <c:pt idx="9">
                  <c:v>*D-1</c:v>
                </c:pt>
                <c:pt idx="10">
                  <c:v>*D-2</c:v>
                </c:pt>
              </c:strCache>
            </c:strRef>
          </c:cat>
          <c:val>
            <c:numRef>
              <c:f>Sheet5!$C$4:$C$15</c:f>
              <c:numCache>
                <c:formatCode>General</c:formatCode>
                <c:ptCount val="11"/>
                <c:pt idx="0">
                  <c:v>1</c:v>
                </c:pt>
                <c:pt idx="1">
                  <c:v>3</c:v>
                </c:pt>
                <c:pt idx="2">
                  <c:v>1</c:v>
                </c:pt>
                <c:pt idx="4">
                  <c:v>1</c:v>
                </c:pt>
                <c:pt idx="5">
                  <c:v>6</c:v>
                </c:pt>
                <c:pt idx="6">
                  <c:v>6</c:v>
                </c:pt>
                <c:pt idx="7">
                  <c:v>9</c:v>
                </c:pt>
                <c:pt idx="8">
                  <c:v>4</c:v>
                </c:pt>
                <c:pt idx="9">
                  <c:v>2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B7C-40C3-A3B1-15E8E8CEAB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2297008"/>
        <c:axId val="1352297840"/>
      </c:barChart>
      <c:catAx>
        <c:axId val="135229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2297840"/>
        <c:crosses val="autoZero"/>
        <c:auto val="1"/>
        <c:lblAlgn val="ctr"/>
        <c:lblOffset val="100"/>
        <c:noMultiLvlLbl val="0"/>
      </c:catAx>
      <c:valAx>
        <c:axId val="1352297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229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13134066951105"/>
          <c:y val="0.46459764717717433"/>
          <c:w val="0.14321592579509326"/>
          <c:h val="0.146112982471196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0.3211</cdr:x>
      <cdr:y>0.15613</cdr:y>
    </cdr:from>
    <cdr:to>
      <cdr:x>0.43119</cdr:x>
      <cdr:y>0.27146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2544929-F2E3-410F-95B0-B6DD15240437}"/>
            </a:ext>
          </a:extLst>
        </cdr:cNvPr>
        <cdr:cNvSpPr txBox="1"/>
      </cdr:nvSpPr>
      <cdr:spPr>
        <a:xfrm xmlns:a="http://schemas.openxmlformats.org/drawingml/2006/main">
          <a:off x="2667000" y="806495"/>
          <a:ext cx="914400" cy="5957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fr-FR" sz="2400" dirty="0"/>
            <a:t>24%</a:t>
          </a:r>
          <a:endParaRPr lang="en-GB" sz="2400" dirty="0"/>
        </a:p>
      </cdr:txBody>
    </cdr:sp>
  </cdr:relSizeAnchor>
  <cdr:relSizeAnchor xmlns:cdr="http://schemas.openxmlformats.org/drawingml/2006/chartDrawing">
    <cdr:from>
      <cdr:x>0.66055</cdr:x>
      <cdr:y>0.65112</cdr:y>
    </cdr:from>
    <cdr:to>
      <cdr:x>0.78899</cdr:x>
      <cdr:y>0.8134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77181BF6-A755-434C-903F-1D2B3A5B54CF}"/>
            </a:ext>
          </a:extLst>
        </cdr:cNvPr>
        <cdr:cNvSpPr txBox="1"/>
      </cdr:nvSpPr>
      <cdr:spPr>
        <a:xfrm xmlns:a="http://schemas.openxmlformats.org/drawingml/2006/main">
          <a:off x="5486400" y="3601294"/>
          <a:ext cx="1066800" cy="8975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fr-FR" sz="2400" dirty="0"/>
            <a:t>76%</a:t>
          </a:r>
          <a:endParaRPr lang="en-GB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CF4A8-2CF3-4306-A125-3804618D01B2}" type="datetimeFigureOut">
              <a:rPr lang="en-GB" smtClean="0"/>
              <a:t>29/11/2022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F887BF-591C-4A0E-9BB0-A98CC519E4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9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F887BF-591C-4A0E-9BB0-A98CC519E4B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60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F887BF-591C-4A0E-9BB0-A98CC519E4B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349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F887BF-591C-4A0E-9BB0-A98CC519E4B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6173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F887BF-591C-4A0E-9BB0-A98CC519E4B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27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F887BF-591C-4A0E-9BB0-A98CC519E4B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2735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F887BF-591C-4A0E-9BB0-A98CC519E4B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0932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>
            <a:noAutofit/>
          </a:bodyPr>
          <a:lstStyle>
            <a:lvl1pPr algn="l">
              <a:defRPr sz="4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1" cy="58531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search.net/r/GENDER-ITU-TSB-2022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374051" y="302516"/>
            <a:ext cx="3651701" cy="1985613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7315200" y="3655896"/>
            <a:ext cx="10744200" cy="11451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834"/>
              </a:lnSpc>
            </a:pPr>
            <a:r>
              <a:rPr lang="en-US" sz="44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GENDER IN ITU-T/TSB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 l="4561" t="9833" r="47857" b="1117"/>
          <a:stretch>
            <a:fillRect/>
          </a:stretch>
        </p:blipFill>
        <p:spPr>
          <a:xfrm>
            <a:off x="0" y="0"/>
            <a:ext cx="4240635" cy="10287000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" y="0"/>
            <a:ext cx="7096955" cy="10287000"/>
            <a:chOff x="0" y="0"/>
            <a:chExt cx="7897827" cy="10427115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5"/>
            <a:srcRect l="10499" r="10499"/>
            <a:stretch>
              <a:fillRect/>
            </a:stretch>
          </p:blipFill>
          <p:spPr>
            <a:xfrm>
              <a:off x="0" y="0"/>
              <a:ext cx="7897827" cy="10427115"/>
            </a:xfrm>
            <a:prstGeom prst="rect">
              <a:avLst/>
            </a:prstGeom>
          </p:spPr>
        </p:pic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5400000" flipH="1" flipV="1">
            <a:off x="13612" y="702491"/>
            <a:ext cx="1502801" cy="817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305100" y="3185377"/>
            <a:ext cx="15200991" cy="22494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Thank you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910457" cy="485097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F49CE81-B2F4-47B2-9D4A-886DCE0A84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783101" y="109729"/>
            <a:ext cx="1768452" cy="349443"/>
            <a:chOff x="7763256" y="73152"/>
            <a:chExt cx="1178966" cy="232963"/>
          </a:xfrm>
        </p:grpSpPr>
        <p:sp>
          <p:nvSpPr>
            <p:cNvPr id="34" name="Rectangle 64">
              <a:extLst>
                <a:ext uri="{FF2B5EF4-FFF2-40B4-BE49-F238E27FC236}">
                  <a16:creationId xmlns:a16="http://schemas.microsoft.com/office/drawing/2014/main" id="{4BE32177-3EAD-42DA-997C-8DAE1BFEE5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:a16="http://schemas.microsoft.com/office/drawing/2014/main" id="{A0DEE160-9825-4DB5-8188-911AC13EA7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4">
              <a:extLst>
                <a:ext uri="{FF2B5EF4-FFF2-40B4-BE49-F238E27FC236}">
                  <a16:creationId xmlns:a16="http://schemas.microsoft.com/office/drawing/2014/main" id="{9C5FEDB5-0AEE-40E4-9CA6-6718B956D9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6">
              <a:extLst>
                <a:ext uri="{FF2B5EF4-FFF2-40B4-BE49-F238E27FC236}">
                  <a16:creationId xmlns:a16="http://schemas.microsoft.com/office/drawing/2014/main" id="{1A11DF2D-1D4B-45DA-906B-2A1F84C996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4">
              <a:extLst>
                <a:ext uri="{FF2B5EF4-FFF2-40B4-BE49-F238E27FC236}">
                  <a16:creationId xmlns:a16="http://schemas.microsoft.com/office/drawing/2014/main" id="{B6A5BAC0-9806-4124-A584-7F924A658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6">
              <a:extLst>
                <a:ext uri="{FF2B5EF4-FFF2-40B4-BE49-F238E27FC236}">
                  <a16:creationId xmlns:a16="http://schemas.microsoft.com/office/drawing/2014/main" id="{A8F6BFA3-38BE-4F0A-94D9-EF0E6EA01A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4">
              <a:extLst>
                <a:ext uri="{FF2B5EF4-FFF2-40B4-BE49-F238E27FC236}">
                  <a16:creationId xmlns:a16="http://schemas.microsoft.com/office/drawing/2014/main" id="{BE6BCF21-959F-419E-BCA4-B20AF92EF4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6">
              <a:extLst>
                <a:ext uri="{FF2B5EF4-FFF2-40B4-BE49-F238E27FC236}">
                  <a16:creationId xmlns:a16="http://schemas.microsoft.com/office/drawing/2014/main" id="{54B6E037-E222-42EB-9AEB-C45EF2090A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64">
              <a:extLst>
                <a:ext uri="{FF2B5EF4-FFF2-40B4-BE49-F238E27FC236}">
                  <a16:creationId xmlns:a16="http://schemas.microsoft.com/office/drawing/2014/main" id="{A0494426-372E-42B8-87E1-170F1B5969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66">
              <a:extLst>
                <a:ext uri="{FF2B5EF4-FFF2-40B4-BE49-F238E27FC236}">
                  <a16:creationId xmlns:a16="http://schemas.microsoft.com/office/drawing/2014/main" id="{14DB5AB5-5D73-4375-8CF4-DF4B7A5D7F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64">
              <a:extLst>
                <a:ext uri="{FF2B5EF4-FFF2-40B4-BE49-F238E27FC236}">
                  <a16:creationId xmlns:a16="http://schemas.microsoft.com/office/drawing/2014/main" id="{009B2A6E-6D36-4A9A-AFAA-CF4D859147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66">
              <a:extLst>
                <a:ext uri="{FF2B5EF4-FFF2-40B4-BE49-F238E27FC236}">
                  <a16:creationId xmlns:a16="http://schemas.microsoft.com/office/drawing/2014/main" id="{85DC0718-B29F-47A6-931F-F0EF9FA995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64">
              <a:extLst>
                <a:ext uri="{FF2B5EF4-FFF2-40B4-BE49-F238E27FC236}">
                  <a16:creationId xmlns:a16="http://schemas.microsoft.com/office/drawing/2014/main" id="{AAED958D-AFCC-4BEF-818A-EFF7E41D17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66">
              <a:extLst>
                <a:ext uri="{FF2B5EF4-FFF2-40B4-BE49-F238E27FC236}">
                  <a16:creationId xmlns:a16="http://schemas.microsoft.com/office/drawing/2014/main" id="{C216DD5A-D1AE-429E-937E-456A50345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64">
              <a:extLst>
                <a:ext uri="{FF2B5EF4-FFF2-40B4-BE49-F238E27FC236}">
                  <a16:creationId xmlns:a16="http://schemas.microsoft.com/office/drawing/2014/main" id="{A845B253-9DEE-45AC-AADA-FAA6812C39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66">
              <a:extLst>
                <a:ext uri="{FF2B5EF4-FFF2-40B4-BE49-F238E27FC236}">
                  <a16:creationId xmlns:a16="http://schemas.microsoft.com/office/drawing/2014/main" id="{CE7B6CBF-757B-4B55-84CB-062B712D38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64">
              <a:extLst>
                <a:ext uri="{FF2B5EF4-FFF2-40B4-BE49-F238E27FC236}">
                  <a16:creationId xmlns:a16="http://schemas.microsoft.com/office/drawing/2014/main" id="{2CC28C7A-EF33-43D3-90CD-DCAC92546A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66">
              <a:extLst>
                <a:ext uri="{FF2B5EF4-FFF2-40B4-BE49-F238E27FC236}">
                  <a16:creationId xmlns:a16="http://schemas.microsoft.com/office/drawing/2014/main" id="{BC0C9DCF-F15B-4B7A-A16B-37B4335E6B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64">
              <a:extLst>
                <a:ext uri="{FF2B5EF4-FFF2-40B4-BE49-F238E27FC236}">
                  <a16:creationId xmlns:a16="http://schemas.microsoft.com/office/drawing/2014/main" id="{94991FD1-406A-4958-87D4-8DFA9FEA4C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66">
              <a:extLst>
                <a:ext uri="{FF2B5EF4-FFF2-40B4-BE49-F238E27FC236}">
                  <a16:creationId xmlns:a16="http://schemas.microsoft.com/office/drawing/2014/main" id="{5CD32F69-27AD-4088-877C-E2A40F8B0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4850977"/>
            <a:ext cx="910457" cy="54360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-5400000">
            <a:off x="2736453" y="6736949"/>
            <a:ext cx="4737898" cy="2133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5400000" flipH="1" flipV="1">
            <a:off x="-131274" y="581807"/>
            <a:ext cx="1502801" cy="8171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950A751-E0DF-4EFD-A871-14551886DDC2}"/>
              </a:ext>
            </a:extLst>
          </p:cNvPr>
          <p:cNvSpPr txBox="1"/>
          <p:nvPr/>
        </p:nvSpPr>
        <p:spPr>
          <a:xfrm>
            <a:off x="1028701" y="238980"/>
            <a:ext cx="15773400" cy="16658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Participation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ITU-T Events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C2F7C2-B0D5-48EA-B9CB-5A26F5974DAA}"/>
              </a:ext>
            </a:extLst>
          </p:cNvPr>
          <p:cNvSpPr txBox="1"/>
          <p:nvPr/>
        </p:nvSpPr>
        <p:spPr>
          <a:xfrm>
            <a:off x="6172200" y="4604002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7%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99A0ED-0980-2623-6AC1-A49667053A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9709" y="1890584"/>
            <a:ext cx="7730836" cy="3464502"/>
          </a:xfrm>
          <a:prstGeom prst="rect">
            <a:avLst/>
          </a:prstGeom>
          <a:ln>
            <a:solidFill>
              <a:srgbClr val="4F81BD"/>
            </a:solidFill>
          </a:ln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8B6990-6BF8-C9D4-6B47-DFEBCB9F55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709455"/>
              </p:ext>
            </p:extLst>
          </p:nvPr>
        </p:nvGraphicFramePr>
        <p:xfrm>
          <a:off x="6172200" y="5816671"/>
          <a:ext cx="8229600" cy="731520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:a16="http://schemas.microsoft.com/office/drawing/2014/main" val="3064980089"/>
                    </a:ext>
                  </a:extLst>
                </a:gridCol>
              </a:tblGrid>
              <a:tr h="257428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2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 April to 22 November 2022</a:t>
                      </a:r>
                      <a:endParaRPr lang="en-GB" b="1" dirty="0">
                        <a:solidFill>
                          <a:schemeClr val="tx2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4023096"/>
                  </a:ext>
                </a:extLst>
              </a:tr>
              <a:tr h="257428">
                <a:tc>
                  <a:txBody>
                    <a:bodyPr/>
                    <a:lstStyle/>
                    <a:p>
                      <a:endParaRPr lang="en-GB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1302459"/>
                  </a:ext>
                </a:extLst>
              </a:tr>
            </a:tbl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CB123DEB-7038-618B-1F45-A0F3A8D4B6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9709" y="6548191"/>
            <a:ext cx="7730836" cy="3464502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5400000" flipH="1" flipV="1">
            <a:off x="771404" y="710761"/>
            <a:ext cx="1502801" cy="8171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950A751-E0DF-4EFD-A871-14551886DDC2}"/>
              </a:ext>
            </a:extLst>
          </p:cNvPr>
          <p:cNvSpPr txBox="1"/>
          <p:nvPr/>
        </p:nvSpPr>
        <p:spPr>
          <a:xfrm>
            <a:off x="706582" y="679382"/>
            <a:ext cx="15773400" cy="16658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ITU-T Leadership positions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2022-2024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5B910CA8-FAFA-E3A1-72ED-63FAB28BFB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8136258"/>
              </p:ext>
            </p:extLst>
          </p:nvPr>
        </p:nvGraphicFramePr>
        <p:xfrm>
          <a:off x="8174182" y="3503219"/>
          <a:ext cx="8382000" cy="3823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B977570B-048B-5393-157A-869B156D4F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3628424"/>
              </p:ext>
            </p:extLst>
          </p:nvPr>
        </p:nvGraphicFramePr>
        <p:xfrm>
          <a:off x="706582" y="3503219"/>
          <a:ext cx="6871853" cy="3823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93112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4B87F52-E0BF-40C8-83DE-72D4109C40C4}"/>
              </a:ext>
            </a:extLst>
          </p:cNvPr>
          <p:cNvSpPr/>
          <p:nvPr/>
        </p:nvSpPr>
        <p:spPr>
          <a:xfrm>
            <a:off x="3962399" y="2716767"/>
            <a:ext cx="10945091" cy="6967559"/>
          </a:xfrm>
          <a:prstGeom prst="rect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utoShape 2">
            <a:extLst>
              <a:ext uri="{FF2B5EF4-FFF2-40B4-BE49-F238E27FC236}">
                <a16:creationId xmlns:a16="http://schemas.microsoft.com/office/drawing/2014/main" id="{EF80EDB4-C5EF-4AD8-8979-C1B23EC9E7D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3" name="Picture 6">
            <a:extLst>
              <a:ext uri="{FF2B5EF4-FFF2-40B4-BE49-F238E27FC236}">
                <a16:creationId xmlns:a16="http://schemas.microsoft.com/office/drawing/2014/main" id="{FFD79FDE-0932-4513-A373-293D8C800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 flipH="1" flipV="1">
            <a:off x="-131274" y="581807"/>
            <a:ext cx="1502801" cy="817148"/>
          </a:xfrm>
          <a:prstGeom prst="rect">
            <a:avLst/>
          </a:prstGeom>
        </p:spPr>
      </p:pic>
      <p:sp>
        <p:nvSpPr>
          <p:cNvPr id="14" name="TextBox 11">
            <a:extLst>
              <a:ext uri="{FF2B5EF4-FFF2-40B4-BE49-F238E27FC236}">
                <a16:creationId xmlns:a16="http://schemas.microsoft.com/office/drawing/2014/main" id="{176C8C2D-434B-45FC-A93C-41ECEBD8C663}"/>
              </a:ext>
            </a:extLst>
          </p:cNvPr>
          <p:cNvSpPr txBox="1"/>
          <p:nvPr/>
        </p:nvSpPr>
        <p:spPr>
          <a:xfrm>
            <a:off x="1104900" y="771972"/>
            <a:ext cx="15773400" cy="16658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Fellowships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E6C245F9-F788-4F4A-9CAF-F4F904791F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4239984"/>
              </p:ext>
            </p:extLst>
          </p:nvPr>
        </p:nvGraphicFramePr>
        <p:xfrm>
          <a:off x="5143500" y="3422606"/>
          <a:ext cx="8305800" cy="5530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42DD45B-921C-48CB-A09C-22D768DB1D4C}"/>
              </a:ext>
            </a:extLst>
          </p:cNvPr>
          <p:cNvSpPr/>
          <p:nvPr/>
        </p:nvSpPr>
        <p:spPr>
          <a:xfrm>
            <a:off x="7620001" y="8953499"/>
            <a:ext cx="152401" cy="163288"/>
          </a:xfrm>
          <a:prstGeom prst="rect">
            <a:avLst/>
          </a:prstGeom>
          <a:solidFill>
            <a:srgbClr val="1C98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B78A2E-2066-4AC8-BF02-CC29A7C5AE9B}"/>
              </a:ext>
            </a:extLst>
          </p:cNvPr>
          <p:cNvSpPr/>
          <p:nvPr/>
        </p:nvSpPr>
        <p:spPr>
          <a:xfrm>
            <a:off x="9829800" y="8953499"/>
            <a:ext cx="152400" cy="163288"/>
          </a:xfrm>
          <a:prstGeom prst="rect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7B6E90-9DAF-42DF-B57F-ABA6F99E617A}"/>
              </a:ext>
            </a:extLst>
          </p:cNvPr>
          <p:cNvSpPr txBox="1"/>
          <p:nvPr/>
        </p:nvSpPr>
        <p:spPr>
          <a:xfrm>
            <a:off x="7772401" y="884463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Male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5F7FB7-0CEC-433F-8921-ECA565FA2F94}"/>
              </a:ext>
            </a:extLst>
          </p:cNvPr>
          <p:cNvSpPr txBox="1"/>
          <p:nvPr/>
        </p:nvSpPr>
        <p:spPr>
          <a:xfrm>
            <a:off x="10229851" y="8801881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err="1"/>
              <a:t>Female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/>
      <p:bldGraphic spid="17" grpId="0">
        <p:bldAsOne/>
      </p:bldGraphic>
      <p:bldP spid="3" grpId="0" animBg="1"/>
      <p:bldP spid="4" grpId="0" animBg="1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 flipH="1" flipV="1">
            <a:off x="-131274" y="581807"/>
            <a:ext cx="1502801" cy="817148"/>
          </a:xfrm>
          <a:prstGeom prst="rect">
            <a:avLst/>
          </a:prstGeom>
        </p:spPr>
      </p:pic>
      <p:sp>
        <p:nvSpPr>
          <p:cNvPr id="14" name="TextBox 11">
            <a:extLst>
              <a:ext uri="{FF2B5EF4-FFF2-40B4-BE49-F238E27FC236}">
                <a16:creationId xmlns:a16="http://schemas.microsoft.com/office/drawing/2014/main" id="{ABC4D01D-A93A-4AFD-88F1-BED1B560C02C}"/>
              </a:ext>
            </a:extLst>
          </p:cNvPr>
          <p:cNvSpPr txBox="1"/>
          <p:nvPr/>
        </p:nvSpPr>
        <p:spPr>
          <a:xfrm>
            <a:off x="907472" y="238980"/>
            <a:ext cx="15773400" cy="12573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Staffing - TSB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F700539-EB7E-48D4-8C90-E0ABB2770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8836" y="1714073"/>
            <a:ext cx="12275128" cy="386930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603D828-21BA-97CD-9115-2F461C397A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7550893"/>
              </p:ext>
            </p:extLst>
          </p:nvPr>
        </p:nvGraphicFramePr>
        <p:xfrm>
          <a:off x="3255818" y="6137563"/>
          <a:ext cx="12067309" cy="3283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Graphic spid="2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BBC84-ADD0-5893-AA24-52489AA48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782" y="870382"/>
            <a:ext cx="16098982" cy="1484889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Actions </a:t>
            </a:r>
            <a:endParaRPr lang="en-GB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E4C98-283D-FBFC-0D8B-1EED7B754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9309" y="2182093"/>
            <a:ext cx="15780327" cy="7668489"/>
          </a:xfrm>
        </p:spPr>
        <p:txBody>
          <a:bodyPr/>
          <a:lstStyle/>
          <a:p>
            <a:pPr marL="0" indent="0">
              <a:buNone/>
            </a:pPr>
            <a:endParaRPr lang="en-US" sz="3200" dirty="0"/>
          </a:p>
          <a:p>
            <a:pPr marL="457200" indent="-457200">
              <a:buAutoNum type="arabicPeriod"/>
            </a:pP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Survey (Resolution 55, rev. Geneva)</a:t>
            </a:r>
          </a:p>
          <a:p>
            <a:pPr lvl="1"/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Provide feedback </a:t>
            </a:r>
          </a:p>
          <a:p>
            <a:pPr lvl="1"/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Participate in the survey: </a:t>
            </a:r>
          </a:p>
          <a:p>
            <a:pPr marL="914377" lvl="2" indent="0">
              <a:buNone/>
            </a:pPr>
            <a:r>
              <a:rPr lang="en-GB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GB" sz="3200" u="sng" dirty="0">
                <a:solidFill>
                  <a:srgbClr val="0000FF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https://www.research.net/r/GENDER-ITU-TSB-2022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188" lvl="1" indent="0">
              <a:buNone/>
            </a:pP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None/>
            </a:pP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Challenge: Training </a:t>
            </a:r>
          </a:p>
          <a:p>
            <a:pPr lvl="1"/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Gender Responsive Standards</a:t>
            </a:r>
          </a:p>
          <a:p>
            <a:pPr marL="0" indent="0">
              <a:buNone/>
            </a:pPr>
            <a:endParaRPr 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None/>
            </a:pP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 Network of Women in ITU-T</a:t>
            </a:r>
          </a:p>
          <a:p>
            <a:pPr lvl="1"/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Rename WISE to </a:t>
            </a:r>
            <a:r>
              <a:rPr lang="en-US" sz="3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NoW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 ITU-T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122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9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7BBC84-ADD0-5893-AA24-52489AA48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4595" y="753030"/>
            <a:ext cx="7985573" cy="2464455"/>
          </a:xfrm>
        </p:spPr>
        <p:txBody>
          <a:bodyPr anchor="b">
            <a:normAutofit/>
          </a:bodyPr>
          <a:lstStyle/>
          <a:p>
            <a:r>
              <a:rPr lang="en-US" sz="6000" b="1" dirty="0"/>
              <a:t>Action: 1  </a:t>
            </a:r>
            <a:endParaRPr lang="en-GB" sz="6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E4C98-283D-FBFC-0D8B-1EED7B754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7384" y="3608841"/>
            <a:ext cx="7972784" cy="5302624"/>
          </a:xfrm>
        </p:spPr>
        <p:txBody>
          <a:bodyPr anchor="t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endParaRPr lang="en-US" sz="2600" dirty="0"/>
          </a:p>
          <a:p>
            <a:pPr marL="457200" indent="-457200">
              <a:lnSpc>
                <a:spcPct val="90000"/>
              </a:lnSpc>
              <a:buAutoNum type="arabicPeriod"/>
            </a:pPr>
            <a:r>
              <a:rPr lang="en-US" sz="2600" b="1" dirty="0"/>
              <a:t>Survey (Resolution 55, rev. Geneva)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600" dirty="0"/>
              <a:t> </a:t>
            </a:r>
          </a:p>
          <a:p>
            <a:pPr lvl="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600" i="1" dirty="0">
                <a:effectLst/>
                <a:cs typeface="Times New Roman" panose="02020603050405020304" pitchFamily="18" charset="0"/>
              </a:rPr>
              <a:t>What</a:t>
            </a:r>
            <a:r>
              <a:rPr lang="en-US" sz="2600" i="1" dirty="0">
                <a:cs typeface="Times New Roman" panose="02020603050405020304" pitchFamily="18" charset="0"/>
              </a:rPr>
              <a:t> </a:t>
            </a:r>
            <a:r>
              <a:rPr lang="en-US" sz="2600" i="1" dirty="0">
                <a:effectLst/>
                <a:cs typeface="Times New Roman" panose="02020603050405020304" pitchFamily="18" charset="0"/>
              </a:rPr>
              <a:t>are the challenges to women’s participation in ITU-T Events, groups and Leadership positions, i.e. (Chair/ Vice Chair/ Rapporteurs)? </a:t>
            </a:r>
          </a:p>
          <a:p>
            <a:pPr lvl="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endParaRPr lang="en-US" sz="2600" i="1" dirty="0">
              <a:effectLst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600" i="1" dirty="0">
                <a:effectLst/>
                <a:cs typeface="Times New Roman" panose="02020603050405020304" pitchFamily="18" charset="0"/>
              </a:rPr>
              <a:t>What actions do you propose to accelerate participation of women in (1) ITU-T activities and (2) leadership positions? </a:t>
            </a:r>
            <a:endParaRPr lang="en-GB" sz="2600" i="1" dirty="0">
              <a:effectLst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2600" dirty="0"/>
          </a:p>
        </p:txBody>
      </p:sp>
      <p:sp>
        <p:nvSpPr>
          <p:cNvPr id="27" name="Rectangle 11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2184999" y="-7"/>
            <a:ext cx="6138782" cy="10286999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13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2184999" y="-3"/>
            <a:ext cx="6138782" cy="9600553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15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2184999" y="-33"/>
            <a:ext cx="6103001" cy="9600583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17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2184999" y="-15"/>
            <a:ext cx="5417201" cy="10286995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2289FF-C505-8884-7211-2A4F34CA7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9980" y="1363621"/>
            <a:ext cx="5743734" cy="76075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17444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7BBC84-ADD0-5893-AA24-52489AA48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4595" y="753030"/>
            <a:ext cx="7985573" cy="2464455"/>
          </a:xfrm>
        </p:spPr>
        <p:txBody>
          <a:bodyPr anchor="b">
            <a:normAutofit/>
          </a:bodyPr>
          <a:lstStyle/>
          <a:p>
            <a:r>
              <a:rPr lang="en-US" sz="6000" b="1" dirty="0"/>
              <a:t>Action: 2  </a:t>
            </a:r>
            <a:endParaRPr lang="en-GB" sz="6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E4C98-283D-FBFC-0D8B-1EED7B754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7384" y="3608841"/>
            <a:ext cx="7972784" cy="5302624"/>
          </a:xfrm>
        </p:spPr>
        <p:txBody>
          <a:bodyPr anchor="t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endParaRPr lang="en-US" sz="23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300" b="1" dirty="0"/>
              <a:t>Training (online): Gender Responsive  Standards</a:t>
            </a:r>
          </a:p>
          <a:p>
            <a:pPr marL="0" indent="0">
              <a:lnSpc>
                <a:spcPct val="90000"/>
              </a:lnSpc>
              <a:buNone/>
            </a:pPr>
            <a:endParaRPr lang="en-US" sz="2300" b="1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en-GB" sz="2300" i="1" dirty="0"/>
              <a:t>Aims to provide insights and recommendations for standards development organizations and their experts to ensure that standards development takes into account gender inclusion 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en-GB" sz="2300" i="1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en-GB" sz="2300" i="1" dirty="0"/>
              <a:t>Duration : 1 hour (self-paced 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en-GB" sz="2300" i="1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en-GB" sz="2300" i="1" dirty="0"/>
              <a:t>Certificate if completion </a:t>
            </a:r>
          </a:p>
          <a:p>
            <a:pPr marL="0" indent="0">
              <a:lnSpc>
                <a:spcPct val="90000"/>
              </a:lnSpc>
              <a:buNone/>
            </a:pPr>
            <a:endParaRPr lang="en-GB" sz="2300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sz="2300" i="1" dirty="0"/>
              <a:t>Send certificate to: wise@itu.int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2184999" y="-7"/>
            <a:ext cx="6138782" cy="10286999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2184999" y="-3"/>
            <a:ext cx="6138782" cy="9600553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2184999" y="-33"/>
            <a:ext cx="6103001" cy="9600583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2184999" y="-15"/>
            <a:ext cx="5417201" cy="10286995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4CCBF0-4129-6E3F-5D8A-2BD4D435FA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9886" y="2358118"/>
            <a:ext cx="7352290" cy="564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601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7BBC84-ADD0-5893-AA24-52489AA48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4595" y="753030"/>
            <a:ext cx="7985573" cy="2464455"/>
          </a:xfrm>
        </p:spPr>
        <p:txBody>
          <a:bodyPr anchor="b">
            <a:normAutofit/>
          </a:bodyPr>
          <a:lstStyle/>
          <a:p>
            <a:r>
              <a:rPr lang="en-US" sz="6000" b="1" dirty="0"/>
              <a:t>Action: 3 </a:t>
            </a:r>
            <a:endParaRPr lang="en-GB" sz="6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E4C98-283D-FBFC-0D8B-1EED7B754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7384" y="3608841"/>
            <a:ext cx="7972784" cy="5302624"/>
          </a:xfrm>
        </p:spPr>
        <p:txBody>
          <a:bodyPr anchor="t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endParaRPr lang="en-US" sz="23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300" b="1" dirty="0"/>
              <a:t>Network of Women in ITU-T</a:t>
            </a:r>
          </a:p>
          <a:p>
            <a:pPr marL="0" indent="0">
              <a:lnSpc>
                <a:spcPct val="90000"/>
              </a:lnSpc>
              <a:buNone/>
            </a:pPr>
            <a:endParaRPr lang="en-GB" sz="2300" i="1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en-GB" sz="2300" i="1" dirty="0"/>
              <a:t>Rename WISE to </a:t>
            </a:r>
            <a:r>
              <a:rPr lang="en-GB" sz="2300" i="1" dirty="0" err="1"/>
              <a:t>NoW</a:t>
            </a:r>
            <a:r>
              <a:rPr lang="en-GB" sz="2300" i="1" dirty="0"/>
              <a:t> in ITU-T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en-GB" sz="2300" i="1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en-GB" sz="2300" i="1" dirty="0"/>
              <a:t>Similar to WISE, </a:t>
            </a:r>
            <a:r>
              <a:rPr lang="en-GB" sz="2300" i="1" dirty="0" err="1"/>
              <a:t>NoW</a:t>
            </a:r>
            <a:r>
              <a:rPr lang="en-GB" sz="2300" i="1" dirty="0"/>
              <a:t> in ITU-T will provide a platform for networking, knowledge sharing, and mentoring for a more gender balanced community.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en-GB" sz="2300" i="1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2184999" y="-7"/>
            <a:ext cx="6138782" cy="10286999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2184999" y="-3"/>
            <a:ext cx="6138782" cy="9600553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2184999" y="-33"/>
            <a:ext cx="6103001" cy="9600583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2184999" y="-15"/>
            <a:ext cx="5417201" cy="10286995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4CCBF0-4129-6E3F-5D8A-2BD4D435FA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9886" y="2358118"/>
            <a:ext cx="7352290" cy="564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86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A6A7E116F1704EA9F7F68AB2EBB2BD" ma:contentTypeVersion="12" ma:contentTypeDescription="Create a new document." ma:contentTypeScope="" ma:versionID="c98e1f58d385542db570dbdcdd663f7e">
  <xsd:schema xmlns:xsd="http://www.w3.org/2001/XMLSchema" xmlns:xs="http://www.w3.org/2001/XMLSchema" xmlns:p="http://schemas.microsoft.com/office/2006/metadata/properties" xmlns:ns3="1fff8f2e-5b08-4d28-8d07-db30eb1fb1f1" xmlns:ns4="113c4154-ccd5-4f86-8c26-95312605be5c" targetNamespace="http://schemas.microsoft.com/office/2006/metadata/properties" ma:root="true" ma:fieldsID="60560161a271fed213ccbbde7bd3b02c" ns3:_="" ns4:_="">
    <xsd:import namespace="1fff8f2e-5b08-4d28-8d07-db30eb1fb1f1"/>
    <xsd:import namespace="113c4154-ccd5-4f86-8c26-95312605be5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ff8f2e-5b08-4d28-8d07-db30eb1fb1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3c4154-ccd5-4f86-8c26-95312605be5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C76F345-83E2-479C-A9D6-F6807F0A530A}">
  <ds:schemaRefs>
    <ds:schemaRef ds:uri="113c4154-ccd5-4f86-8c26-95312605be5c"/>
    <ds:schemaRef ds:uri="1fff8f2e-5b08-4d28-8d07-db30eb1fb1f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4B70C24-F8FD-47C2-8176-1FE1AB2CC6E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C96C63-315C-4C28-9D37-B63596CC7A29}">
  <ds:schemaRefs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terms/"/>
    <ds:schemaRef ds:uri="113c4154-ccd5-4f86-8c26-95312605be5c"/>
    <ds:schemaRef ds:uri="1fff8f2e-5b08-4d28-8d07-db30eb1fb1f1"/>
    <ds:schemaRef ds:uri="http://www.w3.org/XML/1998/namespace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259</Words>
  <Application>Microsoft Office PowerPoint</Application>
  <PresentationFormat>Custom</PresentationFormat>
  <Paragraphs>65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Wingdings</vt:lpstr>
      <vt:lpstr>Verdana</vt:lpstr>
      <vt:lpstr>Arial</vt:lpstr>
      <vt:lpstr>Calibri Light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Actions </vt:lpstr>
      <vt:lpstr>Action: 1  </vt:lpstr>
      <vt:lpstr>Action: 2  </vt:lpstr>
      <vt:lpstr>Action: 3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Business 2022 Presentation</dc:title>
  <dc:creator>TUNZI, Florence</dc:creator>
  <cp:lastModifiedBy>TUNZI, Florence</cp:lastModifiedBy>
  <cp:revision>29</cp:revision>
  <dcterms:created xsi:type="dcterms:W3CDTF">2006-08-16T00:00:00Z</dcterms:created>
  <dcterms:modified xsi:type="dcterms:W3CDTF">2022-11-29T15:08:38Z</dcterms:modified>
  <dc:identifier>DAE58GsYvfs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0x01010073A6A7E116F1704EA9F7F68AB2EBB2BD</vt:lpwstr>
  </property>
</Properties>
</file>