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62" r:id="rId1"/>
  </p:sldMasterIdLst>
  <p:notesMasterIdLst>
    <p:notesMasterId r:id="rId24"/>
  </p:notesMasterIdLst>
  <p:handoutMasterIdLst>
    <p:handoutMasterId r:id="rId25"/>
  </p:handoutMasterIdLst>
  <p:sldIdLst>
    <p:sldId id="412" r:id="rId2"/>
    <p:sldId id="501" r:id="rId3"/>
    <p:sldId id="484" r:id="rId4"/>
    <p:sldId id="498" r:id="rId5"/>
    <p:sldId id="525" r:id="rId6"/>
    <p:sldId id="508" r:id="rId7"/>
    <p:sldId id="526" r:id="rId8"/>
    <p:sldId id="531" r:id="rId9"/>
    <p:sldId id="532" r:id="rId10"/>
    <p:sldId id="534" r:id="rId11"/>
    <p:sldId id="527" r:id="rId12"/>
    <p:sldId id="510" r:id="rId13"/>
    <p:sldId id="483" r:id="rId14"/>
    <p:sldId id="495" r:id="rId15"/>
    <p:sldId id="509" r:id="rId16"/>
    <p:sldId id="500" r:id="rId17"/>
    <p:sldId id="507" r:id="rId18"/>
    <p:sldId id="530" r:id="rId19"/>
    <p:sldId id="511" r:id="rId20"/>
    <p:sldId id="513" r:id="rId21"/>
    <p:sldId id="528" r:id="rId22"/>
    <p:sldId id="529" r:id="rId23"/>
  </p:sldIdLst>
  <p:sldSz cx="9144000" cy="6858000" type="screen4x3"/>
  <p:notesSz cx="6797675" cy="9926638"/>
  <p:defaultTextStyle>
    <a:defPPr>
      <a:defRPr lang="en-CA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Verdan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CCFF66"/>
    <a:srgbClr val="FFFF99"/>
    <a:srgbClr val="FF3399"/>
    <a:srgbClr val="FF0000"/>
    <a:srgbClr val="000066"/>
    <a:srgbClr val="FF33CC"/>
    <a:srgbClr val="FF66CC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66" autoAdjust="0"/>
    <p:restoredTop sz="91758" autoAdjust="0"/>
  </p:normalViewPr>
  <p:slideViewPr>
    <p:cSldViewPr>
      <p:cViewPr varScale="1">
        <p:scale>
          <a:sx n="101" d="100"/>
          <a:sy n="101" d="100"/>
        </p:scale>
        <p:origin x="1680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98F5698-2AD0-48CE-AE5F-7276882E7712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4538"/>
            <a:ext cx="4965700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/>
              <a:t>Click to edit Master text styles</a:t>
            </a:r>
          </a:p>
          <a:p>
            <a:pPr lvl="1"/>
            <a:r>
              <a:rPr lang="en-CA" noProof="0"/>
              <a:t>Second level</a:t>
            </a:r>
          </a:p>
          <a:p>
            <a:pPr lvl="2"/>
            <a:r>
              <a:rPr lang="en-CA" noProof="0"/>
              <a:t>Third level</a:t>
            </a:r>
          </a:p>
          <a:p>
            <a:pPr lvl="3"/>
            <a:r>
              <a:rPr lang="en-CA" noProof="0"/>
              <a:t>Fourth level</a:t>
            </a:r>
          </a:p>
          <a:p>
            <a:pPr lvl="4"/>
            <a:r>
              <a:rPr lang="en-CA" noProof="0"/>
              <a:t>Fifth level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cs typeface="+mn-cs"/>
              </a:defRPr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ABDCA596-BD46-47B0-8863-7145B681E7CB}" type="slidenum">
              <a:rPr lang="en-CA" altLang="en-US"/>
              <a:pPr>
                <a:defRPr/>
              </a:pPr>
              <a:t>‹#›</a:t>
            </a:fld>
            <a:endParaRPr lang="en-CA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fld id="{48130456-417C-4AA9-A8EE-0D0BA533C946}" type="slidenum">
              <a:rPr lang="en-CA" altLang="en-US" sz="1200" smtClean="0"/>
              <a:pPr/>
              <a:t>1</a:t>
            </a:fld>
            <a:endParaRPr lang="en-CA" altLang="en-US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3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1576562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DCA596-BD46-47B0-8863-7145B681E7CB}" type="slidenum">
              <a:rPr lang="en-CA" altLang="en-US" smtClean="0"/>
              <a:pPr>
                <a:defRPr/>
              </a:pPr>
              <a:t>9</a:t>
            </a:fld>
            <a:endParaRPr lang="en-CA" altLang="en-US"/>
          </a:p>
        </p:txBody>
      </p:sp>
    </p:spTree>
    <p:extLst>
      <p:ext uri="{BB962C8B-B14F-4D97-AF65-F5344CB8AC3E}">
        <p14:creationId xmlns:p14="http://schemas.microsoft.com/office/powerpoint/2010/main" val="3757188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68726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1558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b="0" i="0" u="none" strike="noStrike" dirty="0">
                <a:solidFill>
                  <a:srgbClr val="3333FF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1 - (Rev. Geneva, 2022) - Rules of procedure of the ITU Telecommunication Standardization Sector</a:t>
            </a:r>
            <a:endParaRPr lang="en-US" altLang="en-US" dirty="0">
              <a:solidFill>
                <a:srgbClr val="3333FF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>
              <a:lnSpc>
                <a:spcPct val="80000"/>
              </a:lnSpc>
            </a:pPr>
            <a:r>
              <a:rPr lang="en-GB" sz="105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800" b="0" dirty="0">
              <a:solidFill>
                <a:srgbClr val="0070C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8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800" b="0" i="0" u="none" strike="noStrike" dirty="0">
                <a:solidFill>
                  <a:srgbClr val="0070C0"/>
                </a:solidFill>
                <a:effectLst/>
                <a:latin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Resolution 22 - (Rev. Geneva, 2022) - Authorization for the Telecommunication Standardization Advisory Group to act between world telecommunication standardization assemblies</a:t>
            </a:r>
            <a:endParaRPr lang="en-US" altLang="en-US" sz="500" b="0" dirty="0">
              <a:solidFill>
                <a:srgbClr val="0070C0"/>
              </a:solidFill>
              <a:cs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en-US" sz="800" dirty="0">
              <a:cs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Watermar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44" b="12590"/>
          <a:stretch>
            <a:fillRect/>
          </a:stretch>
        </p:blipFill>
        <p:spPr bwMode="auto">
          <a:xfrm>
            <a:off x="0" y="809625"/>
            <a:ext cx="5710238" cy="606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5280025" y="4802188"/>
            <a:ext cx="44450" cy="15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US" altLang="en-US" sz="1000">
                <a:solidFill>
                  <a:srgbClr val="000000"/>
                </a:solidFill>
              </a:rPr>
              <a:t> </a:t>
            </a:r>
            <a:endParaRPr lang="en-US" altLang="en-US"/>
          </a:p>
        </p:txBody>
      </p:sp>
      <p:pic>
        <p:nvPicPr>
          <p:cNvPr id="6" name="Picture 9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5508625" y="5229225"/>
            <a:ext cx="3635375" cy="1525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3498" name="Rectangle 10"/>
          <p:cNvSpPr>
            <a:spLocks noGrp="1" noChangeArrowheads="1"/>
          </p:cNvSpPr>
          <p:nvPr>
            <p:ph type="ctrTitle"/>
          </p:nvPr>
        </p:nvSpPr>
        <p:spPr>
          <a:xfrm>
            <a:off x="0" y="2349500"/>
            <a:ext cx="9144000" cy="1470025"/>
          </a:xfrm>
        </p:spPr>
        <p:txBody>
          <a:bodyPr/>
          <a:lstStyle>
            <a:lvl1pPr>
              <a:defRPr sz="3200">
                <a:solidFill>
                  <a:srgbClr val="000000"/>
                </a:solidFill>
              </a:defRPr>
            </a:lvl1pPr>
          </a:lstStyle>
          <a:p>
            <a:pPr lvl="0"/>
            <a:r>
              <a:rPr lang="en-US" altLang="en-US" noProof="0"/>
              <a:t>Title</a:t>
            </a:r>
          </a:p>
        </p:txBody>
      </p:sp>
      <p:sp>
        <p:nvSpPr>
          <p:cNvPr id="63500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60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en-US" altLang="en-US" noProof="0"/>
              <a:t>Presenter</a:t>
            </a:r>
          </a:p>
        </p:txBody>
      </p:sp>
    </p:spTree>
    <p:extLst>
      <p:ext uri="{BB962C8B-B14F-4D97-AF65-F5344CB8AC3E}">
        <p14:creationId xmlns:p14="http://schemas.microsoft.com/office/powerpoint/2010/main" val="1309342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EBDE83-7D2D-498C-B5D9-57426F367B6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601174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9035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9035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52B72D-0B14-4F83-9409-9B84537CC9C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9413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18E3F-BF57-49C2-B88E-54B5E997D8B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39711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16E09A-B4F3-44D9-8838-EBF7987F41B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3799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0825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63638"/>
            <a:ext cx="4244975" cy="17399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FF61B2-C9FF-445C-80E2-8732E4CB583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92618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6D4B66-8B7C-43BB-87B2-9A1F6DFD8A9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6250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DE5E38-08C5-4451-ADCC-CB090A8D087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077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45CB2-33C7-4053-9553-AAB846A964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58762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09F7D0-C555-40C2-8E0B-3F7C413CAC3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264038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F4B81E-D166-4841-BC5E-DCCA8A6CBDB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>
              <a:defRPr>
                <a:ea typeface="SimSun" panose="02010600030101010101" pitchFamily="2" charset="-122"/>
              </a:defRPr>
            </a:lvl1pPr>
          </a:lstStyle>
          <a:p>
            <a:pPr>
              <a:defRPr/>
            </a:pPr>
            <a:r>
              <a:rPr lang="en-GB" altLang="en-US"/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13275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Watermark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23" b="12773"/>
          <a:stretch>
            <a:fillRect/>
          </a:stretch>
        </p:blipFill>
        <p:spPr bwMode="auto">
          <a:xfrm>
            <a:off x="0" y="809625"/>
            <a:ext cx="6467475" cy="6048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0" y="0"/>
            <a:ext cx="9144000" cy="908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5" y="1163638"/>
            <a:ext cx="8642350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9" name="Rectangle 8"/>
          <p:cNvSpPr>
            <a:spLocks noChangeArrowheads="1"/>
          </p:cNvSpPr>
          <p:nvPr userDrawn="1"/>
        </p:nvSpPr>
        <p:spPr bwMode="auto">
          <a:xfrm>
            <a:off x="0" y="306228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Verdana" panose="020B060403050404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GB" altLang="en-US"/>
          </a:p>
        </p:txBody>
      </p:sp>
      <p:pic>
        <p:nvPicPr>
          <p:cNvPr id="1030" name="Picture 9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white">
          <a:xfrm>
            <a:off x="6877050" y="5997575"/>
            <a:ext cx="2051050" cy="86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76200" algn="ctr">
                <a:solidFill>
                  <a:srgbClr val="B2B2B2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559550"/>
            <a:ext cx="2133600" cy="34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/>
            </a:lvl1pPr>
          </a:lstStyle>
          <a:p>
            <a:pPr>
              <a:defRPr/>
            </a:pPr>
            <a:fld id="{003FE54B-7F3A-47A9-A308-43EDA89C1B37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  <p:sp>
        <p:nvSpPr>
          <p:cNvPr id="6247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7950" y="6308725"/>
            <a:ext cx="61928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E438A"/>
                </a:solidFill>
                <a:latin typeface="Univers" pitchFamily="34" charset="0"/>
                <a:ea typeface="+mn-ea"/>
              </a:defRPr>
            </a:lvl1pPr>
          </a:lstStyle>
          <a:p>
            <a:pPr>
              <a:defRPr/>
            </a:pPr>
            <a:r>
              <a:rPr lang="en-GB" altLang="en-US">
                <a:ea typeface="SimSun" panose="02010600030101010101" pitchFamily="2" charset="-122"/>
              </a:rPr>
              <a:t>Tutorial for SG &amp; TSAG leadership teams</a:t>
            </a:r>
            <a:endParaRPr lang="en-US" altLang="en-US"/>
          </a:p>
          <a:p>
            <a:pPr>
              <a:defRPr/>
            </a:pPr>
            <a:r>
              <a:rPr lang="en-US" altLang="en-US"/>
              <a:t>Geneva, 15-16 December 2008</a:t>
            </a:r>
          </a:p>
          <a:p>
            <a:pPr>
              <a:defRPr/>
            </a:pPr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3" r:id="rId1"/>
    <p:sldLayoutId id="2147483774" r:id="rId2"/>
    <p:sldLayoutId id="2147483775" r:id="rId3"/>
    <p:sldLayoutId id="2147483776" r:id="rId4"/>
    <p:sldLayoutId id="2147483777" r:id="rId5"/>
    <p:sldLayoutId id="2147483778" r:id="rId6"/>
    <p:sldLayoutId id="2147483779" r:id="rId7"/>
    <p:sldLayoutId id="2147483780" r:id="rId8"/>
    <p:sldLayoutId id="2147483781" r:id="rId9"/>
    <p:sldLayoutId id="2147483782" r:id="rId10"/>
    <p:sldLayoutId id="2147483783" r:id="rId11"/>
  </p:sldLayoutIdLst>
  <p:hf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2"/>
          </a:solidFill>
          <a:latin typeface="Verdana" panose="020B060403050404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5"/>
        </a:buBlip>
        <a:defRPr sz="2400" kern="12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FF0000"/>
        </a:buClr>
        <a:buSzPct val="70000"/>
        <a:buFont typeface="Verdana" panose="020B0604030504040204" pitchFamily="34" charset="0"/>
        <a:buChar char="–"/>
        <a:defRPr sz="2000" kern="1200">
          <a:solidFill>
            <a:schemeClr val="bg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60000"/>
        <a:buBlip>
          <a:blip r:embed="rId16"/>
        </a:buBlip>
        <a:defRPr kern="1200">
          <a:solidFill>
            <a:schemeClr val="bg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75000"/>
        <a:buBlip>
          <a:blip r:embed="rId17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60000"/>
        <a:buFont typeface="ZapfDingbats BT" pitchFamily="18" charset="2"/>
        <a:buBlip>
          <a:blip r:embed="rId18"/>
        </a:buBlip>
        <a:defRPr sz="1600" kern="1200">
          <a:solidFill>
            <a:schemeClr val="bg2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1-2022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hyperlink" Target="https://www.itu.int/pub/publications.aspx?lang=en&amp;parent=T-RES-T.22-202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en/ITU-T/extcoop/cits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extranet.itu.int/sites/itu-t/jca/dcc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en/ITU-T/jca/ahf/Pages/default.aspx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hyperlink" Target="https://www.worldstandardscooperation.org/what-we-do/spcg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fa/t/2017/tsag/exchange/AHG-GME/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1953" TargetMode="External"/><Relationship Id="rId13" Type="http://schemas.openxmlformats.org/officeDocument/2006/relationships/hyperlink" Target="https://www.itu.int/ITU-T/recommendations/rec.aspx?rec=11923" TargetMode="External"/><Relationship Id="rId18" Type="http://schemas.openxmlformats.org/officeDocument/2006/relationships/hyperlink" Target="https://www.itu.int/ITU-T/recommendations/rec.aspx?rec=9644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921" TargetMode="External"/><Relationship Id="rId12" Type="http://schemas.openxmlformats.org/officeDocument/2006/relationships/hyperlink" Target="https://www.itu.int/ITU-T/recommendations/rec.aspx?rec=14986" TargetMode="External"/><Relationship Id="rId17" Type="http://schemas.openxmlformats.org/officeDocument/2006/relationships/hyperlink" Target="https://www.itu.int/ITU-T/recommendations/rec.aspx?rec=14987" TargetMode="External"/><Relationship Id="rId2" Type="http://schemas.openxmlformats.org/officeDocument/2006/relationships/image" Target="../media/image3.png"/><Relationship Id="rId16" Type="http://schemas.openxmlformats.org/officeDocument/2006/relationships/hyperlink" Target="https://www.itu.int/ITU-T/recommendations/rec.aspx?rec=11284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13851" TargetMode="External"/><Relationship Id="rId11" Type="http://schemas.openxmlformats.org/officeDocument/2006/relationships/hyperlink" Target="https://www.itu.int/ITU-T/recommendations/rec.aspx?rec=13165" TargetMode="External"/><Relationship Id="rId5" Type="http://schemas.openxmlformats.org/officeDocument/2006/relationships/image" Target="../media/image6.png"/><Relationship Id="rId15" Type="http://schemas.openxmlformats.org/officeDocument/2006/relationships/hyperlink" Target="https://www.itu.int/ITU-T/recommendations/rec.aspx?rec=13853" TargetMode="External"/><Relationship Id="rId10" Type="http://schemas.openxmlformats.org/officeDocument/2006/relationships/hyperlink" Target="https://www.itu.int/ITU-T/recommendations/rec.aspx?rec=11955" TargetMode="External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4985" TargetMode="External"/><Relationship Id="rId14" Type="http://schemas.openxmlformats.org/officeDocument/2006/relationships/hyperlink" Target="https://www.itu.int/ITU-T/recommendations/rec.aspx?rec=13164" TargetMode="Externa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itu.int/ITU-T/recommendations/rec.aspx?rec=12580" TargetMode="External"/><Relationship Id="rId3" Type="http://schemas.openxmlformats.org/officeDocument/2006/relationships/image" Target="../media/image4.png"/><Relationship Id="rId7" Type="http://schemas.openxmlformats.org/officeDocument/2006/relationships/hyperlink" Target="https://www.itu.int/ITU-T/recommendations/rec.aspx?rec=11724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itu.int/ITU-T/recommendations/rec.aspx?rec=5199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hyperlink" Target="https://www.itu.int/ITU-T/recommendations/rec.aspx?rec=13023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image" Target="../media/image3.pn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jpeg"/><Relationship Id="rId5" Type="http://schemas.openxmlformats.org/officeDocument/2006/relationships/image" Target="../media/image6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4" Type="http://schemas.openxmlformats.org/officeDocument/2006/relationships/image" Target="../media/image5.png"/><Relationship Id="rId9" Type="http://schemas.openxmlformats.org/officeDocument/2006/relationships/image" Target="../media/image12.jpeg"/><Relationship Id="rId1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4.png"/><Relationship Id="rId7" Type="http://schemas.openxmlformats.org/officeDocument/2006/relationships/image" Target="../media/image1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4.png"/><Relationship Id="rId7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6.png"/><Relationship Id="rId10" Type="http://schemas.openxmlformats.org/officeDocument/2006/relationships/image" Target="../media/image22.jpeg"/><Relationship Id="rId4" Type="http://schemas.openxmlformats.org/officeDocument/2006/relationships/image" Target="../media/image5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11" Type="http://schemas.openxmlformats.org/officeDocument/2006/relationships/image" Target="../media/image26.jpeg"/><Relationship Id="rId5" Type="http://schemas.openxmlformats.org/officeDocument/2006/relationships/image" Target="../media/image5.png"/><Relationship Id="rId10" Type="http://schemas.openxmlformats.org/officeDocument/2006/relationships/image" Target="../media/image25.jpeg"/><Relationship Id="rId4" Type="http://schemas.openxmlformats.org/officeDocument/2006/relationships/image" Target="../media/image4.pn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8"/>
          <p:cNvSpPr>
            <a:spLocks noGrp="1" noChangeArrowheads="1"/>
          </p:cNvSpPr>
          <p:nvPr>
            <p:ph type="ctrTitle"/>
          </p:nvPr>
        </p:nvSpPr>
        <p:spPr>
          <a:xfrm>
            <a:off x="0" y="596900"/>
            <a:ext cx="9144000" cy="1757363"/>
          </a:xfrm>
          <a:noFill/>
        </p:spPr>
        <p:txBody>
          <a:bodyPr/>
          <a:lstStyle/>
          <a:p>
            <a:pPr eaLnBrk="1" hangingPunct="1"/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Overview of</a:t>
            </a:r>
            <a:br>
              <a:rPr lang="en-US" altLang="en-US">
                <a:solidFill>
                  <a:srgbClr val="151ECD"/>
                </a:solidFill>
                <a:ea typeface="Gulim" pitchFamily="34" charset="-127"/>
              </a:rPr>
            </a:br>
            <a:r>
              <a:rPr lang="en-US" altLang="en-US">
                <a:solidFill>
                  <a:srgbClr val="151ECD"/>
                </a:solidFill>
                <a:ea typeface="Gulim" pitchFamily="34" charset="-127"/>
              </a:rPr>
              <a:t>Telecommunication Standardization Advisory Group (TSAG)</a:t>
            </a:r>
            <a:endParaRPr lang="en-CA" altLang="en-US">
              <a:solidFill>
                <a:srgbClr val="151ECD"/>
              </a:solidFill>
              <a:ea typeface="Gulim" pitchFamily="34" charset="-127"/>
            </a:endParaRP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901700" y="23463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SzTx/>
              <a:buFontTx/>
              <a:buNone/>
            </a:pPr>
            <a:endParaRPr lang="en-US" altLang="en-US" sz="3200" b="1">
              <a:solidFill>
                <a:srgbClr val="000066"/>
              </a:solidFill>
            </a:endParaRPr>
          </a:p>
        </p:txBody>
      </p:sp>
      <p:sp>
        <p:nvSpPr>
          <p:cNvPr id="4" name="Rectangle 5"/>
          <p:cNvSpPr>
            <a:spLocks noGrp="1"/>
          </p:cNvSpPr>
          <p:nvPr>
            <p:ph type="subTitle" idx="4294967295"/>
          </p:nvPr>
        </p:nvSpPr>
        <p:spPr>
          <a:xfrm>
            <a:off x="682625" y="2578100"/>
            <a:ext cx="7777163" cy="646331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Martin </a:t>
            </a:r>
            <a:r>
              <a:rPr lang="en-US" altLang="ko-KR" sz="2000" b="1" dirty="0" err="1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Euchner</a:t>
            </a:r>
            <a:endParaRPr lang="en-US" altLang="ko-KR" sz="2000" b="1" dirty="0">
              <a:solidFill>
                <a:srgbClr val="151ECD"/>
              </a:solidFill>
              <a:latin typeface="+mj-lt"/>
              <a:ea typeface="Gulim" panose="020B0600000101010101" pitchFamily="34" charset="-127"/>
              <a:cs typeface="+mj-cs"/>
            </a:endParaRPr>
          </a:p>
          <a:p>
            <a:pPr marL="0" indent="0" algn="ctr">
              <a:lnSpc>
                <a:spcPct val="80000"/>
              </a:lnSpc>
              <a:buFontTx/>
              <a:buNone/>
              <a:defRPr/>
            </a:pPr>
            <a:r>
              <a:rPr lang="en-US" altLang="ko-KR" sz="2000" b="1" dirty="0">
                <a:solidFill>
                  <a:srgbClr val="151ECD"/>
                </a:solidFill>
                <a:latin typeface="+mj-lt"/>
                <a:ea typeface="Gulim" panose="020B0600000101010101" pitchFamily="34" charset="-127"/>
                <a:cs typeface="+mj-cs"/>
              </a:rPr>
              <a:t>TSB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CA" altLang="en-US" dirty="0"/>
              <a:t>TSB support for TSAG</a:t>
            </a:r>
            <a:endParaRPr lang="en-US" altLang="en-US" sz="2000" dirty="0"/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5201424"/>
          </a:xfrm>
        </p:spPr>
        <p:txBody>
          <a:bodyPr/>
          <a:lstStyle/>
          <a:p>
            <a:pPr lvl="1"/>
            <a:r>
              <a:rPr lang="en-US" altLang="en-US" dirty="0"/>
              <a:t>For TSAG Plenary: Mr Bilel JAMOUSSI, Mr Martin EUCHNER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WP1: Mr Simao CAMPOS</a:t>
            </a:r>
          </a:p>
          <a:p>
            <a:pPr lvl="1"/>
            <a:r>
              <a:rPr lang="en-US" altLang="en-US" dirty="0"/>
              <a:t>For WP2: Ms Tatiana KURAKOVA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RG-WM: Mr Stefano POLIDORI</a:t>
            </a:r>
          </a:p>
          <a:p>
            <a:pPr lvl="1"/>
            <a:r>
              <a:rPr lang="en-US" altLang="en-US" dirty="0"/>
              <a:t>For RG-WTSA: Ms Xiaoya YANG</a:t>
            </a:r>
          </a:p>
          <a:p>
            <a:pPr lvl="1"/>
            <a:r>
              <a:rPr lang="en-US" altLang="en-US" dirty="0"/>
              <a:t>For RG-WPR: Mr Hiroshi OTA</a:t>
            </a:r>
          </a:p>
          <a:p>
            <a:pPr lvl="1"/>
            <a:r>
              <a:rPr lang="en-US" altLang="en-US"/>
              <a:t>For RG-IEM</a:t>
            </a:r>
            <a:r>
              <a:rPr lang="en-US" altLang="en-US" dirty="0"/>
              <a:t>: Mr Martin ADOLPH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SOP: Mr Hugues DEPOISIER</a:t>
            </a:r>
          </a:p>
          <a:p>
            <a:pPr lvl="1"/>
            <a:endParaRPr lang="en-US" altLang="en-US" dirty="0"/>
          </a:p>
          <a:p>
            <a:pPr lvl="1"/>
            <a:r>
              <a:rPr lang="en-US" altLang="en-US" dirty="0"/>
              <a:t>For JCA-AHF: Ms Kaoru MIZUNO</a:t>
            </a:r>
          </a:p>
          <a:p>
            <a:pPr lvl="1"/>
            <a:r>
              <a:rPr lang="en-US" altLang="en-US" dirty="0"/>
              <a:t>For JCA-DCC: Ms Gillian MAKAMARA.</a:t>
            </a:r>
          </a:p>
        </p:txBody>
      </p:sp>
    </p:spTree>
    <p:extLst>
      <p:ext uri="{BB962C8B-B14F-4D97-AF65-F5344CB8AC3E}">
        <p14:creationId xmlns:p14="http://schemas.microsoft.com/office/powerpoint/2010/main" val="30636542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txBody>
          <a:bodyPr/>
          <a:lstStyle/>
          <a:p>
            <a:r>
              <a:rPr lang="en-US" altLang="en-US" dirty="0"/>
              <a:t>Duties of TSAG</a:t>
            </a:r>
            <a:br>
              <a:rPr lang="en-US" altLang="en-US" dirty="0"/>
            </a:br>
            <a:r>
              <a:rPr lang="en-US" altLang="en-US" sz="2000" dirty="0"/>
              <a:t>CV/Article 14A Nos. 197A-197I</a:t>
            </a:r>
            <a:br>
              <a:rPr lang="en-US" altLang="en-US" sz="2000" dirty="0"/>
            </a:br>
            <a:r>
              <a:rPr lang="en-US" altLang="en-US" sz="2000" dirty="0"/>
              <a:t>Article 15 No. 205A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642350" cy="4893647"/>
          </a:xfrm>
        </p:spPr>
        <p:txBody>
          <a:bodyPr/>
          <a:lstStyle/>
          <a:p>
            <a:pPr lvl="1"/>
            <a:r>
              <a:rPr lang="en-US" altLang="en-US" dirty="0"/>
              <a:t>Review priorities, </a:t>
            </a:r>
            <a:r>
              <a:rPr lang="en-US" altLang="en-US" dirty="0" err="1"/>
              <a:t>programmes</a:t>
            </a:r>
            <a:r>
              <a:rPr lang="en-US" altLang="en-US" dirty="0"/>
              <a:t>, operations, financial matters and strategies for activities within ITU-T;</a:t>
            </a:r>
          </a:p>
          <a:p>
            <a:pPr lvl="1"/>
            <a:r>
              <a:rPr lang="en-US" altLang="en-US" dirty="0"/>
              <a:t>Review implementation of the operational plan of the preceding period,</a:t>
            </a:r>
            <a:br>
              <a:rPr lang="en-US" altLang="en-US" dirty="0"/>
            </a:br>
            <a:r>
              <a:rPr lang="en-US" altLang="en-US" dirty="0"/>
              <a:t>and review annually a rolling-four-year operational plan;</a:t>
            </a:r>
          </a:p>
          <a:p>
            <a:pPr lvl="1"/>
            <a:r>
              <a:rPr lang="en-US" altLang="en-US" dirty="0"/>
              <a:t>Review progress in the implementation of the </a:t>
            </a:r>
            <a:r>
              <a:rPr lang="en-US" altLang="en-US" dirty="0" err="1"/>
              <a:t>programme</a:t>
            </a:r>
            <a:r>
              <a:rPr lang="en-US" altLang="en-US" dirty="0"/>
              <a:t> of work;</a:t>
            </a:r>
          </a:p>
          <a:p>
            <a:pPr lvl="1"/>
            <a:r>
              <a:rPr lang="en-US" altLang="en-US" dirty="0"/>
              <a:t>Provide guidelines for the work of study groups;</a:t>
            </a:r>
          </a:p>
          <a:p>
            <a:pPr lvl="1"/>
            <a:r>
              <a:rPr lang="en-US" altLang="en-US" dirty="0"/>
              <a:t>Recommend measures such as cooperation and coordination with other relevant bodies; with other ITU Sectors, and with ITU General Secretariat;</a:t>
            </a:r>
          </a:p>
          <a:p>
            <a:pPr lvl="1"/>
            <a:r>
              <a:rPr lang="en-US" altLang="en-US" dirty="0"/>
              <a:t>Adapt its own working procedures;</a:t>
            </a:r>
          </a:p>
          <a:p>
            <a:pPr lvl="1"/>
            <a:r>
              <a:rPr lang="en-US" altLang="en-US" dirty="0"/>
              <a:t>Prepare a report for the TSB Director;</a:t>
            </a:r>
          </a:p>
          <a:p>
            <a:pPr lvl="1"/>
            <a:r>
              <a:rPr lang="en-US" altLang="en-US" dirty="0"/>
              <a:t>Report to WTSA via TSB Director.</a:t>
            </a:r>
          </a:p>
        </p:txBody>
      </p:sp>
    </p:spTree>
    <p:extLst>
      <p:ext uri="{BB962C8B-B14F-4D97-AF65-F5344CB8AC3E}">
        <p14:creationId xmlns:p14="http://schemas.microsoft.com/office/powerpoint/2010/main" val="4331899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02EFCBC4-5A64-45D2-9826-A011B89144E9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2531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Duties of TSAG - Resolution 1</a:t>
            </a:r>
          </a:p>
        </p:txBody>
      </p:sp>
      <p:sp>
        <p:nvSpPr>
          <p:cNvPr id="22532" name="Rectangle 8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5336846"/>
          </a:xfrm>
        </p:spPr>
        <p:txBody>
          <a:bodyPr/>
          <a:lstStyle/>
          <a:p>
            <a:r>
              <a:rPr lang="en-GB" altLang="en-US" dirty="0">
                <a:hlinkClick r:id="rId7"/>
              </a:rPr>
              <a:t>WTSA-20 Resolution 1 </a:t>
            </a:r>
            <a:r>
              <a:rPr lang="en-GB" altLang="en-US" dirty="0"/>
              <a:t>§4</a:t>
            </a:r>
          </a:p>
          <a:p>
            <a:pPr lvl="1"/>
            <a:r>
              <a:rPr lang="en-GB" altLang="en-US" sz="1800" dirty="0"/>
              <a:t>Adapt ITU-T to changing requirements.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any joint coordination activities</a:t>
            </a:r>
            <a:br>
              <a:rPr lang="en-GB" altLang="en-US" sz="1800" dirty="0"/>
            </a:br>
            <a:r>
              <a:rPr lang="en-GB" altLang="en-US" sz="1800" dirty="0"/>
              <a:t>or terminate them, or establish new coordination activities.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Review/improve ITU‑T working methods. 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the activities of the lead study groups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Monitor programmes of work across the study groups.</a:t>
            </a:r>
          </a:p>
          <a:p>
            <a:pPr lvl="1"/>
            <a:endParaRPr lang="en-US" altLang="en-US" sz="1800" dirty="0"/>
          </a:p>
          <a:p>
            <a:pPr lvl="1"/>
            <a:r>
              <a:rPr lang="en-US" altLang="en-US" sz="1800" dirty="0"/>
              <a:t>Follow-up on items identified by WTSA (see WTSA-22 Res.22)</a:t>
            </a:r>
          </a:p>
          <a:p>
            <a:pPr lvl="1"/>
            <a:endParaRPr lang="en-GB" altLang="en-US" sz="1800" dirty="0"/>
          </a:p>
          <a:p>
            <a:pPr lvl="1"/>
            <a:r>
              <a:rPr lang="en-GB" altLang="en-US" sz="1800" dirty="0"/>
              <a:t>Be made aware of the non-attendance of chairmen and vice-chairmen at study groups meetings</a:t>
            </a:r>
            <a:endParaRPr lang="en-US" altLang="en-US" sz="1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13724BDE-A2BF-402A-9100-84A90BB7FA0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4579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</a:t>
            </a:r>
          </a:p>
        </p:txBody>
      </p:sp>
      <p:sp>
        <p:nvSpPr>
          <p:cNvPr id="24580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102935"/>
          </a:xfrm>
        </p:spPr>
        <p:txBody>
          <a:bodyPr/>
          <a:lstStyle/>
          <a:p>
            <a:r>
              <a:rPr lang="en-GB" altLang="en-US" sz="2200" dirty="0">
                <a:hlinkClick r:id="rId7"/>
              </a:rPr>
              <a:t>WTSA-20 Resolution 22 </a:t>
            </a:r>
            <a:r>
              <a:rPr lang="en-GB" altLang="en-US" sz="2200" dirty="0"/>
              <a:t>authorizes TSAG of act in-between WTSAs</a:t>
            </a:r>
          </a:p>
          <a:p>
            <a:r>
              <a:rPr lang="en-GB" altLang="en-US" sz="2200" dirty="0"/>
              <a:t>Maintain and provide up-to-date, efficient and flexible working guidelines, maintain WTSA-20 action plan</a:t>
            </a:r>
          </a:p>
          <a:p>
            <a:r>
              <a:rPr lang="en-GB" altLang="en-US" sz="2200" dirty="0"/>
              <a:t>Promote high-priority standardization activities in ITU-T</a:t>
            </a:r>
          </a:p>
          <a:p>
            <a:r>
              <a:rPr lang="en-GB" altLang="en-US" sz="2200" dirty="0"/>
              <a:t>Maintain/develop the ITU-T A-series Recommendations (Organization of the work of ITU-T)</a:t>
            </a:r>
          </a:p>
          <a:p>
            <a:r>
              <a:rPr lang="en-GB" altLang="en-US" sz="2200" dirty="0"/>
              <a:t>Advise the Director of TSB on financial and other matters</a:t>
            </a:r>
          </a:p>
          <a:p>
            <a:r>
              <a:rPr lang="en-GB" altLang="en-US" sz="2200" dirty="0"/>
              <a:t>Enhance and improve the effectiveness of ITU-T's work</a:t>
            </a:r>
          </a:p>
          <a:p>
            <a:r>
              <a:rPr lang="en-GB" altLang="en-US" sz="2200" dirty="0"/>
              <a:t>Restructure and establish ITU-T study groups,</a:t>
            </a:r>
          </a:p>
          <a:p>
            <a:r>
              <a:rPr lang="en-GB" altLang="en-US" sz="2200" dirty="0"/>
              <a:t>Consider study group schedules</a:t>
            </a:r>
          </a:p>
          <a:p>
            <a:r>
              <a:rPr lang="en-GB" altLang="en-US" sz="2200" dirty="0"/>
              <a:t>Review existing and new study Questions</a:t>
            </a:r>
          </a:p>
          <a:p>
            <a:r>
              <a:rPr lang="en-GB" altLang="en-US" sz="2200" dirty="0"/>
              <a:t>To group Questions of interest to developing countries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77E9E19F-3B28-4370-A5C5-70259D13087C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662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Resolution 22 (</a:t>
            </a:r>
            <a:r>
              <a:rPr lang="en-US" altLang="en-US" dirty="0" err="1"/>
              <a:t>cnt’d</a:t>
            </a:r>
            <a:r>
              <a:rPr lang="en-US" altLang="en-US" dirty="0"/>
              <a:t>)</a:t>
            </a:r>
          </a:p>
        </p:txBody>
      </p:sp>
      <p:sp>
        <p:nvSpPr>
          <p:cNvPr id="26628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5718489"/>
          </a:xfrm>
        </p:spPr>
        <p:txBody>
          <a:bodyPr/>
          <a:lstStyle/>
          <a:p>
            <a:r>
              <a:rPr lang="en-GB" altLang="en-US" sz="2000" dirty="0"/>
              <a:t>Create, terminate or maintain other groups, including focus groups to respond rapidly to high-priority issues, market needs and new emerging technologies</a:t>
            </a:r>
          </a:p>
          <a:p>
            <a:r>
              <a:rPr lang="en-GB" altLang="en-US" sz="2000" dirty="0"/>
              <a:t>Review reports of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and other groups,</a:t>
            </a:r>
          </a:p>
          <a:p>
            <a:r>
              <a:rPr lang="en-GB" altLang="en-US" sz="2000" dirty="0"/>
              <a:t>Establish the appropriate mechanism (e.g. </a:t>
            </a:r>
            <a:r>
              <a:rPr lang="en-GB" altLang="en-US" sz="2000" u="sng" dirty="0"/>
              <a:t>coordination groups </a:t>
            </a:r>
            <a:r>
              <a:rPr lang="en-GB" altLang="en-US" sz="2000" dirty="0"/>
              <a:t>or other groups) for cross-cutting topics, </a:t>
            </a:r>
            <a:r>
              <a:rPr lang="en-GB" altLang="en-US" sz="2000" u="sng" dirty="0"/>
              <a:t>to ensuring effective coordination of standardization topics</a:t>
            </a:r>
          </a:p>
          <a:p>
            <a:r>
              <a:rPr lang="en-GB" altLang="en-US" sz="2000" u="sng" dirty="0"/>
              <a:t>Cooperate and coordinate </a:t>
            </a:r>
            <a:r>
              <a:rPr lang="en-GB" altLang="en-US" sz="2000" dirty="0"/>
              <a:t>with ITU-R, ITU-D</a:t>
            </a:r>
            <a:r>
              <a:rPr lang="en-GB" altLang="en-US" sz="2000" u="sng" dirty="0"/>
              <a:t>, and provide liaison </a:t>
            </a:r>
            <a:r>
              <a:rPr lang="en-GB" altLang="en-US" sz="2000" dirty="0"/>
              <a:t>on its activities to relevant external SDOs outside ITU</a:t>
            </a:r>
          </a:p>
          <a:p>
            <a:r>
              <a:rPr lang="en-GB" altLang="en-US" sz="2000" dirty="0"/>
              <a:t>Take into account the interests of </a:t>
            </a:r>
            <a:r>
              <a:rPr lang="en-GB" altLang="en-US" sz="2000" u="sng" dirty="0"/>
              <a:t>developing countries </a:t>
            </a:r>
            <a:r>
              <a:rPr lang="en-GB" altLang="en-US" sz="2000" dirty="0"/>
              <a:t>and encourage and facilitate their involvement in these activities</a:t>
            </a:r>
          </a:p>
          <a:p>
            <a:r>
              <a:rPr lang="en-GB" altLang="en-US" sz="2000" u="sng" dirty="0"/>
              <a:t>Review and coordinate standardization strategies for ITU‑T</a:t>
            </a:r>
          </a:p>
          <a:p>
            <a:pPr lvl="2"/>
            <a:r>
              <a:rPr lang="en-GB" altLang="en-US" sz="1600" dirty="0"/>
              <a:t>identify the main technological trends and market, economic and policy needs in scope of the mandate of ITU‑T,</a:t>
            </a:r>
          </a:p>
          <a:p>
            <a:pPr lvl="2"/>
            <a:r>
              <a:rPr lang="en-GB" altLang="en-US" sz="1600" dirty="0"/>
              <a:t>identify possible topics and issues for consideration in ITU‑T's standardization strategies;</a:t>
            </a:r>
          </a:p>
          <a:p>
            <a:pPr lvl="2"/>
            <a:r>
              <a:rPr lang="en-GB" altLang="en-US" sz="1600" dirty="0"/>
              <a:t>establish an appropriate mechanism to facilitate standardization strategies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A79AAC8-88B0-4C30-8CA7-7162D2808246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86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operation mode</a:t>
            </a:r>
          </a:p>
        </p:txBody>
      </p:sp>
      <p:sp>
        <p:nvSpPr>
          <p:cNvPr id="2867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1557338"/>
            <a:ext cx="8642350" cy="3465564"/>
          </a:xfrm>
        </p:spPr>
        <p:txBody>
          <a:bodyPr/>
          <a:lstStyle/>
          <a:p>
            <a:r>
              <a:rPr lang="en-US" altLang="en-US" sz="2000" dirty="0"/>
              <a:t>TSAG meets at least once every 9 months</a:t>
            </a:r>
            <a:br>
              <a:rPr lang="en-US" altLang="en-US" sz="2000" dirty="0"/>
            </a:br>
            <a:r>
              <a:rPr lang="en-US" altLang="en-US" sz="2000" dirty="0"/>
              <a:t>(meets twice in the year prior to the WTSA).</a:t>
            </a:r>
          </a:p>
          <a:p>
            <a:endParaRPr lang="en-US" altLang="en-US" sz="2000" dirty="0"/>
          </a:p>
          <a:p>
            <a:r>
              <a:rPr lang="en-US" altLang="en-US" sz="2000" dirty="0"/>
              <a:t>TSAG meetings are open to the entire ITU-T membership and other duly authorized entities;</a:t>
            </a:r>
            <a:br>
              <a:rPr lang="en-US" altLang="en-US" sz="2000" dirty="0"/>
            </a:br>
            <a:endParaRPr lang="en-US" altLang="en-US" sz="2000" dirty="0"/>
          </a:p>
          <a:p>
            <a:r>
              <a:rPr lang="en-US" altLang="en-US" sz="2000" dirty="0"/>
              <a:t>TSAG is contribution driven and works by consensus.</a:t>
            </a:r>
          </a:p>
          <a:p>
            <a:endParaRPr lang="en-US" altLang="en-US" sz="2000" dirty="0"/>
          </a:p>
          <a:p>
            <a:r>
              <a:rPr lang="en-US" altLang="en-US" sz="2000" dirty="0"/>
              <a:t>Next TSAG meeting:</a:t>
            </a:r>
          </a:p>
          <a:p>
            <a:pPr lvl="1"/>
            <a:r>
              <a:rPr lang="en-GB" altLang="en-US" sz="1600" dirty="0"/>
              <a:t>5 – 9 June 2023, Geneva (tbc).</a:t>
            </a:r>
            <a:endParaRPr lang="en-US" altLang="en-US" sz="16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C35D47E-9261-49AF-AE48-3543536365EE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16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Joint Coordination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308324"/>
          </a:xfrm>
        </p:spPr>
        <p:txBody>
          <a:bodyPr/>
          <a:lstStyle/>
          <a:p>
            <a:r>
              <a:rPr lang="en-US" altLang="en-US" dirty="0"/>
              <a:t>TSAG is parent of:</a:t>
            </a:r>
          </a:p>
          <a:p>
            <a:pPr lvl="1"/>
            <a:r>
              <a:rPr lang="en-US" altLang="en-US" dirty="0">
                <a:hlinkClick r:id="rId6"/>
              </a:rPr>
              <a:t>ITU-T JCA on Accessibility and Human factors (JCA-AHF)</a:t>
            </a:r>
            <a:endParaRPr lang="en-US" altLang="en-US" dirty="0"/>
          </a:p>
          <a:p>
            <a:pPr lvl="1"/>
            <a:r>
              <a:rPr lang="en-GB" altLang="en-US" dirty="0">
                <a:hlinkClick r:id="rId7"/>
              </a:rPr>
              <a:t>ITU-T JCA on digital COVID19 certificate (JCA-DCC)​</a:t>
            </a:r>
            <a:endParaRPr lang="en-GB" altLang="en-US" dirty="0"/>
          </a:p>
          <a:p>
            <a:pPr marL="457200" lvl="1" indent="0">
              <a:buNone/>
            </a:pPr>
            <a:r>
              <a:rPr lang="en-US" altLang="en-US" dirty="0"/>
              <a:t>Note – There are other JCAs which report to a Study Group.</a:t>
            </a:r>
          </a:p>
          <a:p>
            <a:pPr lvl="1"/>
            <a:endParaRPr lang="en-GB" altLang="en-US" dirty="0"/>
          </a:p>
          <a:p>
            <a:pPr lvl="1"/>
            <a:r>
              <a:rPr lang="en-GB" altLang="en-US" dirty="0">
                <a:hlinkClick r:id="rId8"/>
              </a:rPr>
              <a:t>Collaboration on ITS Communication Standards (CITS)</a:t>
            </a:r>
            <a:r>
              <a:rPr lang="en-US" altLang="en-US" dirty="0"/>
              <a:t>.</a:t>
            </a:r>
          </a:p>
        </p:txBody>
      </p:sp>
      <p:sp>
        <p:nvSpPr>
          <p:cNvPr id="29701" name="Rectangle 1"/>
          <p:cNvSpPr>
            <a:spLocks noChangeArrowheads="1"/>
          </p:cNvSpPr>
          <p:nvPr/>
        </p:nvSpPr>
        <p:spPr bwMode="auto">
          <a:xfrm>
            <a:off x="684213" y="3271838"/>
            <a:ext cx="777557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r>
              <a:rPr lang="en-GB" altLang="en-US">
                <a:solidFill>
                  <a:srgbClr val="000000"/>
                </a:solidFill>
              </a:rPr>
              <a:t> </a:t>
            </a:r>
            <a:endParaRPr lang="en-GB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Focus Groups Activities</a:t>
            </a:r>
            <a:br>
              <a:rPr lang="en-CA" altLang="en-US" dirty="0"/>
            </a:br>
            <a:r>
              <a:rPr lang="en-CA" altLang="en-US" sz="2400" dirty="0"/>
              <a:t>(under the parent-ship of TSAG)</a:t>
            </a:r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1200329"/>
          </a:xfrm>
        </p:spPr>
        <p:txBody>
          <a:bodyPr/>
          <a:lstStyle/>
          <a:p>
            <a:r>
              <a:rPr lang="en-US" altLang="en-US" dirty="0"/>
              <a:t>TSAG is parent of none ITU-T Focus Group:</a:t>
            </a:r>
          </a:p>
          <a:p>
            <a:pPr lvl="1"/>
            <a:r>
              <a:rPr lang="en-US" altLang="en-US" dirty="0"/>
              <a:t>​</a:t>
            </a:r>
            <a:endParaRPr lang="en-US" dirty="0"/>
          </a:p>
          <a:p>
            <a:pPr marL="457200" lvl="1" indent="0">
              <a:buNone/>
            </a:pPr>
            <a:r>
              <a:rPr lang="en-US" altLang="en-US" dirty="0"/>
              <a:t>Note – There are six other FGs which report to Study Groups.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Other TSAG groups</a:t>
            </a:r>
            <a:endParaRPr lang="en-CA" altLang="en-US" sz="2400" dirty="0"/>
          </a:p>
        </p:txBody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622804"/>
          </a:xfrm>
        </p:spPr>
        <p:txBody>
          <a:bodyPr/>
          <a:lstStyle/>
          <a:p>
            <a:r>
              <a:rPr lang="en-GB" altLang="en-US" dirty="0">
                <a:hlinkClick r:id="rId6"/>
              </a:rPr>
              <a:t>AHG on Governance and Management of </a:t>
            </a:r>
            <a:r>
              <a:rPr lang="en-GB" altLang="en-US" dirty="0" err="1">
                <a:hlinkClick r:id="rId6"/>
              </a:rPr>
              <a:t>E-meetings</a:t>
            </a:r>
            <a:r>
              <a:rPr lang="en-GB" altLang="en-US" dirty="0">
                <a:hlinkClick r:id="rId6"/>
              </a:rPr>
              <a:t> (AHG-GME)</a:t>
            </a:r>
            <a:endParaRPr lang="en-US" altLang="en-US" dirty="0"/>
          </a:p>
          <a:p>
            <a:pPr lvl="1"/>
            <a:r>
              <a:rPr lang="en-GB" altLang="en-US" dirty="0"/>
              <a:t>identifies an initial set of issues that will form the basis for future studies with respect to detailing the governance and management of </a:t>
            </a:r>
            <a:r>
              <a:rPr lang="en-GB" altLang="en-US" dirty="0" err="1"/>
              <a:t>e-meetings</a:t>
            </a:r>
            <a:endParaRPr lang="en-GB" altLang="en-US" dirty="0"/>
          </a:p>
          <a:p>
            <a:pPr lvl="1"/>
            <a:r>
              <a:rPr lang="en-GB" altLang="en-US" dirty="0"/>
              <a:t>Participation is open to all ITU members</a:t>
            </a:r>
          </a:p>
          <a:p>
            <a:pPr lvl="1"/>
            <a:r>
              <a:rPr lang="en-GB" altLang="en-US" dirty="0"/>
              <a:t>To be disbanded – work continues in RG-WM.</a:t>
            </a:r>
          </a:p>
          <a:p>
            <a:endParaRPr lang="en-US" altLang="en-US" dirty="0"/>
          </a:p>
          <a:p>
            <a:r>
              <a:rPr lang="en-US" altLang="en-US" dirty="0">
                <a:hlinkClick r:id="rId7"/>
              </a:rPr>
              <a:t>IEC SMB/ISO TMB/ITU-T TSAG Standardization </a:t>
            </a:r>
            <a:r>
              <a:rPr lang="en-US" altLang="en-US" dirty="0" err="1">
                <a:hlinkClick r:id="rId7"/>
              </a:rPr>
              <a:t>Programme</a:t>
            </a:r>
            <a:r>
              <a:rPr lang="en-US" altLang="en-US" dirty="0">
                <a:hlinkClick r:id="rId7"/>
              </a:rPr>
              <a:t> Coordination Group (SPCG)</a:t>
            </a:r>
            <a:endParaRPr lang="en-US" altLang="en-US" dirty="0"/>
          </a:p>
          <a:p>
            <a:endParaRPr lang="en-US" altLang="en-US" dirty="0"/>
          </a:p>
          <a:p>
            <a:pPr lvl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62938386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19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Meeting</a:t>
            </a:r>
            <a:endParaRPr lang="en-CA" altLang="en-US" sz="2400" dirty="0"/>
          </a:p>
        </p:txBody>
      </p:sp>
      <p:sp>
        <p:nvSpPr>
          <p:cNvPr id="3" name="Rectangle 2"/>
          <p:cNvSpPr/>
          <p:nvPr/>
        </p:nvSpPr>
        <p:spPr bwMode="auto">
          <a:xfrm>
            <a:off x="2885545" y="2246802"/>
            <a:ext cx="3384376" cy="1968994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 meeting</a:t>
            </a:r>
            <a:b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</a:br>
            <a:r>
              <a:rPr kumimoji="0" lang="en-US" sz="2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(5 days)</a:t>
            </a:r>
          </a:p>
          <a:p>
            <a:pPr algn="ctr"/>
            <a:br>
              <a:rPr lang="en-US" sz="1100" dirty="0"/>
            </a:br>
            <a:r>
              <a:rPr lang="en-US" sz="1100" dirty="0"/>
              <a:t>TSAG Rapporteur Groups</a:t>
            </a:r>
            <a:br>
              <a:rPr lang="en-US" sz="1100" dirty="0"/>
            </a:br>
            <a:r>
              <a:rPr lang="en-US" sz="1100" dirty="0"/>
              <a:t>(+ AHGs, drafting groups,</a:t>
            </a:r>
            <a:br>
              <a:rPr lang="en-US" sz="1100" dirty="0"/>
            </a:br>
            <a:r>
              <a:rPr lang="en-US" sz="1100" dirty="0"/>
              <a:t>consultations)</a:t>
            </a:r>
            <a:endParaRPr lang="en-GB" sz="11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638864" y="3375975"/>
            <a:ext cx="1282685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12 calendar days</a:t>
            </a:r>
            <a:endParaRPr lang="en-GB" sz="1000" dirty="0"/>
          </a:p>
        </p:txBody>
      </p:sp>
      <p:cxnSp>
        <p:nvCxnSpPr>
          <p:cNvPr id="11" name="Straight Connector 10"/>
          <p:cNvCxnSpPr/>
          <p:nvPr/>
        </p:nvCxnSpPr>
        <p:spPr bwMode="auto">
          <a:xfrm>
            <a:off x="1691680" y="3284984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2" name="TextBox 11"/>
          <p:cNvSpPr txBox="1"/>
          <p:nvPr/>
        </p:nvSpPr>
        <p:spPr>
          <a:xfrm>
            <a:off x="795239" y="4000049"/>
            <a:ext cx="17281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Contribution deadline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 bwMode="auto">
          <a:xfrm>
            <a:off x="2885545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5909881" y="2365882"/>
            <a:ext cx="360040" cy="1849913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400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PLEN</a:t>
            </a:r>
            <a:endParaRPr kumimoji="0" lang="en-GB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18" name="Vertical Scroll 17"/>
          <p:cNvSpPr/>
          <p:nvPr/>
        </p:nvSpPr>
        <p:spPr bwMode="auto">
          <a:xfrm>
            <a:off x="225162" y="2621960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C1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3" name="Vertical Scroll 22"/>
          <p:cNvSpPr/>
          <p:nvPr/>
        </p:nvSpPr>
        <p:spPr bwMode="auto">
          <a:xfrm>
            <a:off x="1204689" y="2935962"/>
            <a:ext cx="504056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C2</a:t>
            </a:r>
            <a:endParaRPr kumimoji="0" lang="en-GB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21" name="32-Point Star 20"/>
          <p:cNvSpPr/>
          <p:nvPr/>
        </p:nvSpPr>
        <p:spPr bwMode="auto">
          <a:xfrm>
            <a:off x="4586566" y="4891660"/>
            <a:ext cx="288032" cy="296743"/>
          </a:xfrm>
          <a:prstGeom prst="star32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25" name="Straight Arrow Connector 24"/>
          <p:cNvCxnSpPr>
            <a:stCxn id="14" idx="2"/>
          </p:cNvCxnSpPr>
          <p:nvPr/>
        </p:nvCxnSpPr>
        <p:spPr bwMode="auto">
          <a:xfrm>
            <a:off x="3065565" y="4215795"/>
            <a:ext cx="1506435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9" name="Straight Arrow Connector 28"/>
          <p:cNvCxnSpPr>
            <a:stCxn id="19" idx="2"/>
          </p:cNvCxnSpPr>
          <p:nvPr/>
        </p:nvCxnSpPr>
        <p:spPr bwMode="auto">
          <a:xfrm flipH="1">
            <a:off x="4867315" y="4215795"/>
            <a:ext cx="1222586" cy="675865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TextBox 30"/>
          <p:cNvSpPr txBox="1"/>
          <p:nvPr/>
        </p:nvSpPr>
        <p:spPr>
          <a:xfrm>
            <a:off x="3617842" y="4891660"/>
            <a:ext cx="102038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Decision(s) and meeting outputs</a:t>
            </a:r>
            <a:endParaRPr lang="en-GB" sz="1000" dirty="0"/>
          </a:p>
        </p:txBody>
      </p:sp>
      <p:sp>
        <p:nvSpPr>
          <p:cNvPr id="32" name="Vertical Scroll 31"/>
          <p:cNvSpPr/>
          <p:nvPr/>
        </p:nvSpPr>
        <p:spPr bwMode="auto">
          <a:xfrm>
            <a:off x="7884368" y="2541666"/>
            <a:ext cx="858361" cy="614676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956378" y="3284984"/>
            <a:ext cx="73635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2 weeks review</a:t>
            </a:r>
            <a:endParaRPr lang="en-GB" sz="1000" dirty="0"/>
          </a:p>
        </p:txBody>
      </p:sp>
      <p:cxnSp>
        <p:nvCxnSpPr>
          <p:cNvPr id="45" name="Straight Connector 44"/>
          <p:cNvCxnSpPr/>
          <p:nvPr/>
        </p:nvCxnSpPr>
        <p:spPr bwMode="auto">
          <a:xfrm>
            <a:off x="6940655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6" name="Straight Connector 45"/>
          <p:cNvCxnSpPr/>
          <p:nvPr/>
        </p:nvCxnSpPr>
        <p:spPr bwMode="auto">
          <a:xfrm>
            <a:off x="7642077" y="3267238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7" name="Vertical Scroll 46"/>
          <p:cNvSpPr/>
          <p:nvPr/>
        </p:nvSpPr>
        <p:spPr bwMode="auto">
          <a:xfrm>
            <a:off x="6940655" y="2479831"/>
            <a:ext cx="701422" cy="725019"/>
          </a:xfrm>
          <a:prstGeom prst="verticalScrol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Draft TSAG</a:t>
            </a:r>
            <a:r>
              <a:rPr kumimoji="0" lang="en-US" sz="800" b="0" i="0" u="non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 meeting </a:t>
            </a:r>
            <a:r>
              <a:rPr kumimoji="0" lang="en-US" sz="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Report</a:t>
            </a:r>
            <a:endParaRPr kumimoji="0" lang="en-GB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sp>
        <p:nvSpPr>
          <p:cNvPr id="48" name="Vertical Scroll 47"/>
          <p:cNvSpPr/>
          <p:nvPr/>
        </p:nvSpPr>
        <p:spPr bwMode="auto">
          <a:xfrm>
            <a:off x="4586566" y="1461854"/>
            <a:ext cx="561498" cy="440759"/>
          </a:xfrm>
          <a:prstGeom prst="verticalScroll">
            <a:avLst/>
          </a:prstGeom>
          <a:solidFill>
            <a:srgbClr val="CCFF66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1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cs typeface="Arial" panose="020B0604020202020204" pitchFamily="34" charset="0"/>
              </a:rPr>
              <a:t>(Cn)</a:t>
            </a:r>
            <a:endParaRPr kumimoji="0" lang="en-GB" sz="12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Verdana" panose="020B0604030504040204" pitchFamily="34" charset="0"/>
              <a:cs typeface="Arial" panose="020B0604020202020204" pitchFamily="34" charset="0"/>
            </a:endParaRPr>
          </a:p>
        </p:txBody>
      </p:sp>
      <p:cxnSp>
        <p:nvCxnSpPr>
          <p:cNvPr id="30732" name="Straight Arrow Connector 30731"/>
          <p:cNvCxnSpPr/>
          <p:nvPr/>
        </p:nvCxnSpPr>
        <p:spPr bwMode="auto">
          <a:xfrm>
            <a:off x="179033" y="3642376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4" name="Straight Arrow Connector 53"/>
          <p:cNvCxnSpPr/>
          <p:nvPr/>
        </p:nvCxnSpPr>
        <p:spPr bwMode="auto">
          <a:xfrm>
            <a:off x="6269921" y="3660122"/>
            <a:ext cx="2698347" cy="0"/>
          </a:xfrm>
          <a:prstGeom prst="straightConnector1">
            <a:avLst/>
          </a:prstGeom>
          <a:solidFill>
            <a:schemeClr val="accent1"/>
          </a:solidFill>
          <a:ln w="222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36" name="Straight Arrow Connector 30735"/>
          <p:cNvCxnSpPr/>
          <p:nvPr/>
        </p:nvCxnSpPr>
        <p:spPr bwMode="auto">
          <a:xfrm flipH="1">
            <a:off x="4860032" y="1902613"/>
            <a:ext cx="1" cy="344189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Dot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30740" name="Straight Arrow Connector 30739"/>
          <p:cNvCxnSpPr/>
          <p:nvPr/>
        </p:nvCxnSpPr>
        <p:spPr bwMode="auto">
          <a:xfrm flipV="1">
            <a:off x="664723" y="2830641"/>
            <a:ext cx="2264452" cy="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69" name="Vertical Scroll 68"/>
          <p:cNvSpPr/>
          <p:nvPr/>
        </p:nvSpPr>
        <p:spPr bwMode="auto">
          <a:xfrm>
            <a:off x="738782" y="1854050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70" name="Vertical Scroll 69"/>
          <p:cNvSpPr/>
          <p:nvPr/>
        </p:nvSpPr>
        <p:spPr bwMode="auto">
          <a:xfrm>
            <a:off x="4900255" y="4953906"/>
            <a:ext cx="692586" cy="779350"/>
          </a:xfrm>
          <a:prstGeom prst="verticalScroll">
            <a:avLst/>
          </a:prstGeom>
          <a:solidFill>
            <a:schemeClr val="tx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outputs TDs, OLS,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cxnSp>
        <p:nvCxnSpPr>
          <p:cNvPr id="71" name="Straight Arrow Connector 70"/>
          <p:cNvCxnSpPr/>
          <p:nvPr/>
        </p:nvCxnSpPr>
        <p:spPr bwMode="auto">
          <a:xfrm flipV="1">
            <a:off x="1336403" y="2575406"/>
            <a:ext cx="1561024" cy="2615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0" name="Straight Arrow Connector 39"/>
          <p:cNvCxnSpPr>
            <a:stCxn id="23" idx="3"/>
          </p:cNvCxnSpPr>
          <p:nvPr/>
        </p:nvCxnSpPr>
        <p:spPr bwMode="auto">
          <a:xfrm>
            <a:off x="1653650" y="3156342"/>
            <a:ext cx="1223730" cy="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5" name="TextBox 84"/>
          <p:cNvSpPr txBox="1"/>
          <p:nvPr/>
        </p:nvSpPr>
        <p:spPr>
          <a:xfrm>
            <a:off x="7611390" y="4013189"/>
            <a:ext cx="1065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&lt;= 3 weeks after end of TSAG meeting</a:t>
            </a:r>
            <a:endParaRPr lang="en-GB" sz="1000" dirty="0"/>
          </a:p>
        </p:txBody>
      </p:sp>
      <p:cxnSp>
        <p:nvCxnSpPr>
          <p:cNvPr id="86" name="Straight Connector 85"/>
          <p:cNvCxnSpPr/>
          <p:nvPr/>
        </p:nvCxnSpPr>
        <p:spPr bwMode="auto">
          <a:xfrm>
            <a:off x="7884368" y="3249772"/>
            <a:ext cx="0" cy="75027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49" name="Straight Arrow Connector 48"/>
          <p:cNvCxnSpPr/>
          <p:nvPr/>
        </p:nvCxnSpPr>
        <p:spPr bwMode="auto">
          <a:xfrm flipV="1">
            <a:off x="2270477" y="2437361"/>
            <a:ext cx="626950" cy="649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0" name="Straight Arrow Connector 89"/>
          <p:cNvCxnSpPr/>
          <p:nvPr/>
        </p:nvCxnSpPr>
        <p:spPr bwMode="auto">
          <a:xfrm>
            <a:off x="3575741" y="1941762"/>
            <a:ext cx="0" cy="311443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6" name="Vertical Scroll 95"/>
          <p:cNvSpPr/>
          <p:nvPr/>
        </p:nvSpPr>
        <p:spPr bwMode="auto">
          <a:xfrm>
            <a:off x="1681066" y="1733225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  <p:sp>
        <p:nvSpPr>
          <p:cNvPr id="97" name="Vertical Scroll 96"/>
          <p:cNvSpPr/>
          <p:nvPr/>
        </p:nvSpPr>
        <p:spPr bwMode="auto">
          <a:xfrm>
            <a:off x="3252864" y="1122736"/>
            <a:ext cx="664884" cy="796685"/>
          </a:xfrm>
          <a:prstGeom prst="verticalScroll">
            <a:avLst/>
          </a:prstGeom>
          <a:solidFill>
            <a:srgbClr val="FFF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36000" tIns="45720" rIns="36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800" i="1" dirty="0"/>
              <a:t>Meeting inputs TDs, ILS, reports</a:t>
            </a:r>
            <a:endParaRPr kumimoji="0" lang="en-GB" sz="800" b="0" i="1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069489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94AB3DB4-C827-48DA-A02D-A8F8921E0FC7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Outline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4893647"/>
          </a:xfrm>
        </p:spPr>
        <p:txBody>
          <a:bodyPr/>
          <a:lstStyle/>
          <a:p>
            <a:r>
              <a:rPr lang="en-CA" altLang="en-US" dirty="0"/>
              <a:t>Where TSAG Fits into ITU</a:t>
            </a:r>
          </a:p>
          <a:p>
            <a:endParaRPr lang="en-CA" altLang="en-US" dirty="0"/>
          </a:p>
          <a:p>
            <a:r>
              <a:rPr lang="en-CA" altLang="en-US" dirty="0"/>
              <a:t>TSAG Overview</a:t>
            </a:r>
          </a:p>
          <a:p>
            <a:endParaRPr lang="en-CA" altLang="en-US" dirty="0"/>
          </a:p>
          <a:p>
            <a:r>
              <a:rPr lang="en-CA" altLang="en-US" dirty="0"/>
              <a:t>CV/Article 14A Nos.197A-197I, Article 15 No.205A</a:t>
            </a:r>
          </a:p>
          <a:p>
            <a:endParaRPr lang="en-CA" altLang="en-US" dirty="0"/>
          </a:p>
          <a:p>
            <a:r>
              <a:rPr lang="en-CA" altLang="en-US" dirty="0"/>
              <a:t>WTSA-22 Resolutions 1, 22</a:t>
            </a:r>
          </a:p>
          <a:p>
            <a:endParaRPr lang="en-CA" altLang="en-US" dirty="0"/>
          </a:p>
          <a:p>
            <a:r>
              <a:rPr lang="en-CA" altLang="en-US" dirty="0"/>
              <a:t>JCAs, Focus Groups and other groups under TSAG</a:t>
            </a:r>
          </a:p>
          <a:p>
            <a:endParaRPr lang="en-CA" altLang="en-US" dirty="0"/>
          </a:p>
          <a:p>
            <a:r>
              <a:rPr lang="en-CA" altLang="en-US" dirty="0"/>
              <a:t>TSAG Meeting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20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Interactions</a:t>
            </a:r>
            <a:endParaRPr lang="en-CA" altLang="en-US" sz="2400" dirty="0"/>
          </a:p>
        </p:txBody>
      </p:sp>
      <p:sp>
        <p:nvSpPr>
          <p:cNvPr id="2" name="TextBox 1"/>
          <p:cNvSpPr txBox="1"/>
          <p:nvPr/>
        </p:nvSpPr>
        <p:spPr>
          <a:xfrm>
            <a:off x="2566761" y="3619038"/>
            <a:ext cx="1512168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TSAG</a:t>
            </a:r>
            <a:endParaRPr lang="en-GB" dirty="0"/>
          </a:p>
        </p:txBody>
      </p:sp>
      <p:sp>
        <p:nvSpPr>
          <p:cNvPr id="37" name="TextBox 36"/>
          <p:cNvSpPr txBox="1"/>
          <p:nvPr/>
        </p:nvSpPr>
        <p:spPr>
          <a:xfrm>
            <a:off x="6345391" y="3676738"/>
            <a:ext cx="648072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RAG</a:t>
            </a:r>
            <a:endParaRPr lang="en-GB" sz="1000" dirty="0"/>
          </a:p>
        </p:txBody>
      </p:sp>
      <p:sp>
        <p:nvSpPr>
          <p:cNvPr id="38" name="TextBox 37"/>
          <p:cNvSpPr txBox="1"/>
          <p:nvPr/>
        </p:nvSpPr>
        <p:spPr>
          <a:xfrm>
            <a:off x="6315304" y="4937390"/>
            <a:ext cx="718265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TDAG</a:t>
            </a:r>
            <a:endParaRPr lang="en-GB" sz="1000" dirty="0"/>
          </a:p>
        </p:txBody>
      </p:sp>
      <p:sp>
        <p:nvSpPr>
          <p:cNvPr id="39" name="TextBox 38"/>
          <p:cNvSpPr txBox="1"/>
          <p:nvPr/>
        </p:nvSpPr>
        <p:spPr>
          <a:xfrm>
            <a:off x="2599160" y="448354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SGs</a:t>
            </a:r>
            <a:endParaRPr lang="en-GB" sz="1000" dirty="0"/>
          </a:p>
        </p:txBody>
      </p:sp>
      <p:sp>
        <p:nvSpPr>
          <p:cNvPr id="41" name="TextBox 40"/>
          <p:cNvSpPr txBox="1"/>
          <p:nvPr/>
        </p:nvSpPr>
        <p:spPr>
          <a:xfrm>
            <a:off x="2599160" y="4812941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FGs</a:t>
            </a:r>
            <a:endParaRPr lang="en-GB" sz="1000" dirty="0"/>
          </a:p>
        </p:txBody>
      </p:sp>
      <p:sp>
        <p:nvSpPr>
          <p:cNvPr id="42" name="TextBox 41"/>
          <p:cNvSpPr txBox="1"/>
          <p:nvPr/>
        </p:nvSpPr>
        <p:spPr>
          <a:xfrm>
            <a:off x="2599160" y="520593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ITU-T JCAs</a:t>
            </a:r>
            <a:endParaRPr lang="en-GB" sz="1000" dirty="0"/>
          </a:p>
        </p:txBody>
      </p:sp>
      <p:sp>
        <p:nvSpPr>
          <p:cNvPr id="43" name="TextBox 42"/>
          <p:cNvSpPr txBox="1"/>
          <p:nvPr/>
        </p:nvSpPr>
        <p:spPr>
          <a:xfrm>
            <a:off x="3923928" y="2132856"/>
            <a:ext cx="1560996" cy="27699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200" dirty="0"/>
              <a:t>TSB Director</a:t>
            </a:r>
            <a:endParaRPr lang="en-GB" sz="1200" dirty="0"/>
          </a:p>
        </p:txBody>
      </p:sp>
      <p:sp>
        <p:nvSpPr>
          <p:cNvPr id="50" name="TextBox 49"/>
          <p:cNvSpPr txBox="1"/>
          <p:nvPr/>
        </p:nvSpPr>
        <p:spPr>
          <a:xfrm>
            <a:off x="5941846" y="2132423"/>
            <a:ext cx="1560996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IPR</a:t>
            </a:r>
            <a:endParaRPr lang="en-GB" sz="1000" dirty="0"/>
          </a:p>
        </p:txBody>
      </p:sp>
      <p:sp>
        <p:nvSpPr>
          <p:cNvPr id="51" name="TextBox 50"/>
          <p:cNvSpPr txBox="1"/>
          <p:nvPr/>
        </p:nvSpPr>
        <p:spPr>
          <a:xfrm>
            <a:off x="395536" y="3726760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SPCG</a:t>
            </a:r>
            <a:endParaRPr lang="en-GB" sz="1000" dirty="0"/>
          </a:p>
        </p:txBody>
      </p:sp>
      <p:sp>
        <p:nvSpPr>
          <p:cNvPr id="52" name="TextBox 51"/>
          <p:cNvSpPr txBox="1"/>
          <p:nvPr/>
        </p:nvSpPr>
        <p:spPr>
          <a:xfrm>
            <a:off x="5079832" y="4069723"/>
            <a:ext cx="576064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ISCG</a:t>
            </a:r>
            <a:endParaRPr lang="en-GB" sz="1000" dirty="0"/>
          </a:p>
        </p:txBody>
      </p:sp>
      <p:sp>
        <p:nvSpPr>
          <p:cNvPr id="53" name="TextBox 52"/>
          <p:cNvSpPr txBox="1"/>
          <p:nvPr/>
        </p:nvSpPr>
        <p:spPr>
          <a:xfrm>
            <a:off x="5941846" y="2532478"/>
            <a:ext cx="1576626" cy="55399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TSBDir AHG Education about Standardization</a:t>
            </a:r>
            <a:endParaRPr lang="en-GB" sz="1000" dirty="0"/>
          </a:p>
        </p:txBody>
      </p:sp>
      <p:sp>
        <p:nvSpPr>
          <p:cNvPr id="55" name="TextBox 54"/>
          <p:cNvSpPr txBox="1"/>
          <p:nvPr/>
        </p:nvSpPr>
        <p:spPr>
          <a:xfrm>
            <a:off x="314709" y="4888609"/>
            <a:ext cx="1584176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Other external groups</a:t>
            </a:r>
            <a:endParaRPr lang="en-GB" sz="1000" dirty="0"/>
          </a:p>
        </p:txBody>
      </p:sp>
      <p:sp>
        <p:nvSpPr>
          <p:cNvPr id="56" name="TextBox 55"/>
          <p:cNvSpPr txBox="1"/>
          <p:nvPr/>
        </p:nvSpPr>
        <p:spPr>
          <a:xfrm>
            <a:off x="2599160" y="5647233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CTO group</a:t>
            </a:r>
            <a:endParaRPr lang="en-GB" sz="1000" dirty="0"/>
          </a:p>
        </p:txBody>
      </p:sp>
      <p:sp>
        <p:nvSpPr>
          <p:cNvPr id="57" name="TextBox 56"/>
          <p:cNvSpPr txBox="1"/>
          <p:nvPr/>
        </p:nvSpPr>
        <p:spPr>
          <a:xfrm>
            <a:off x="2595894" y="608853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/>
              <a:t>SCV/CCT</a:t>
            </a:r>
            <a:endParaRPr lang="en-GB" sz="1000" dirty="0"/>
          </a:p>
        </p:txBody>
      </p:sp>
      <p:sp>
        <p:nvSpPr>
          <p:cNvPr id="58" name="TextBox 57"/>
          <p:cNvSpPr txBox="1"/>
          <p:nvPr/>
        </p:nvSpPr>
        <p:spPr>
          <a:xfrm>
            <a:off x="2480502" y="956986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WTSA</a:t>
            </a:r>
            <a:endParaRPr lang="en-GB" sz="1000" dirty="0"/>
          </a:p>
        </p:txBody>
      </p:sp>
      <p:cxnSp>
        <p:nvCxnSpPr>
          <p:cNvPr id="5" name="Straight Connector 4"/>
          <p:cNvCxnSpPr>
            <a:stCxn id="2" idx="0"/>
          </p:cNvCxnSpPr>
          <p:nvPr/>
        </p:nvCxnSpPr>
        <p:spPr bwMode="auto">
          <a:xfrm flipV="1">
            <a:off x="3322845" y="1203208"/>
            <a:ext cx="25019" cy="241583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9" name="Straight Connector 58"/>
          <p:cNvCxnSpPr>
            <a:endCxn id="43" idx="2"/>
          </p:cNvCxnSpPr>
          <p:nvPr/>
        </p:nvCxnSpPr>
        <p:spPr bwMode="auto">
          <a:xfrm flipV="1">
            <a:off x="3391248" y="2409855"/>
            <a:ext cx="1313178" cy="122115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0" name="Straight Connector 59"/>
          <p:cNvCxnSpPr>
            <a:stCxn id="2" idx="3"/>
            <a:endCxn id="37" idx="1"/>
          </p:cNvCxnSpPr>
          <p:nvPr/>
        </p:nvCxnSpPr>
        <p:spPr bwMode="auto">
          <a:xfrm flipV="1">
            <a:off x="4078929" y="3799849"/>
            <a:ext cx="2266462" cy="500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1" name="Straight Connector 60"/>
          <p:cNvCxnSpPr>
            <a:endCxn id="38" idx="1"/>
          </p:cNvCxnSpPr>
          <p:nvPr/>
        </p:nvCxnSpPr>
        <p:spPr bwMode="auto">
          <a:xfrm>
            <a:off x="4048842" y="3972982"/>
            <a:ext cx="2266462" cy="108751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2" name="Straight Connector 61"/>
          <p:cNvCxnSpPr>
            <a:endCxn id="52" idx="1"/>
          </p:cNvCxnSpPr>
          <p:nvPr/>
        </p:nvCxnSpPr>
        <p:spPr bwMode="auto">
          <a:xfrm>
            <a:off x="4120850" y="3970777"/>
            <a:ext cx="958982" cy="2220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3" name="Straight Connector 62"/>
          <p:cNvCxnSpPr>
            <a:stCxn id="43" idx="3"/>
            <a:endCxn id="50" idx="1"/>
          </p:cNvCxnSpPr>
          <p:nvPr/>
        </p:nvCxnSpPr>
        <p:spPr bwMode="auto">
          <a:xfrm flipV="1">
            <a:off x="5484924" y="2255534"/>
            <a:ext cx="456922" cy="1582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5" name="Straight Connector 64"/>
          <p:cNvCxnSpPr>
            <a:endCxn id="53" idx="1"/>
          </p:cNvCxnSpPr>
          <p:nvPr/>
        </p:nvCxnSpPr>
        <p:spPr bwMode="auto">
          <a:xfrm>
            <a:off x="5484924" y="2359706"/>
            <a:ext cx="456922" cy="449771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67" name="Straight Connector 66"/>
          <p:cNvCxnSpPr>
            <a:stCxn id="51" idx="3"/>
            <a:endCxn id="2" idx="1"/>
          </p:cNvCxnSpPr>
          <p:nvPr/>
        </p:nvCxnSpPr>
        <p:spPr bwMode="auto">
          <a:xfrm>
            <a:off x="1547664" y="3849871"/>
            <a:ext cx="1019097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2" name="Straight Connector 71"/>
          <p:cNvCxnSpPr>
            <a:stCxn id="55" idx="3"/>
          </p:cNvCxnSpPr>
          <p:nvPr/>
        </p:nvCxnSpPr>
        <p:spPr bwMode="auto">
          <a:xfrm flipV="1">
            <a:off x="1898885" y="3933056"/>
            <a:ext cx="637789" cy="115560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Connector 72"/>
          <p:cNvCxnSpPr/>
          <p:nvPr/>
        </p:nvCxnSpPr>
        <p:spPr bwMode="auto">
          <a:xfrm flipV="1">
            <a:off x="3967312" y="4080703"/>
            <a:ext cx="0" cy="2588657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7" name="Straight Connector 26"/>
          <p:cNvCxnSpPr>
            <a:stCxn id="39" idx="3"/>
          </p:cNvCxnSpPr>
          <p:nvPr/>
        </p:nvCxnSpPr>
        <p:spPr bwMode="auto">
          <a:xfrm>
            <a:off x="3751288" y="4606654"/>
            <a:ext cx="216024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6" name="Straight Connector 75"/>
          <p:cNvCxnSpPr/>
          <p:nvPr/>
        </p:nvCxnSpPr>
        <p:spPr bwMode="auto">
          <a:xfrm flipV="1">
            <a:off x="3736255" y="4924846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7" name="Straight Connector 76"/>
          <p:cNvCxnSpPr/>
          <p:nvPr/>
        </p:nvCxnSpPr>
        <p:spPr bwMode="auto">
          <a:xfrm flipV="1">
            <a:off x="3751288" y="5313544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8" name="Straight Connector 77"/>
          <p:cNvCxnSpPr/>
          <p:nvPr/>
        </p:nvCxnSpPr>
        <p:spPr bwMode="auto">
          <a:xfrm flipV="1">
            <a:off x="3753925" y="5763238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9" name="Straight Connector 78"/>
          <p:cNvCxnSpPr/>
          <p:nvPr/>
        </p:nvCxnSpPr>
        <p:spPr bwMode="auto">
          <a:xfrm flipV="1">
            <a:off x="3751679" y="6162141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0" name="Straight Connector 79"/>
          <p:cNvCxnSpPr>
            <a:stCxn id="37" idx="1"/>
            <a:endCxn id="52" idx="3"/>
          </p:cNvCxnSpPr>
          <p:nvPr/>
        </p:nvCxnSpPr>
        <p:spPr bwMode="auto">
          <a:xfrm flipH="1">
            <a:off x="5655896" y="3799849"/>
            <a:ext cx="689495" cy="392985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82" name="Straight Connector 81"/>
          <p:cNvCxnSpPr>
            <a:endCxn id="52" idx="3"/>
          </p:cNvCxnSpPr>
          <p:nvPr/>
        </p:nvCxnSpPr>
        <p:spPr bwMode="auto">
          <a:xfrm flipH="1" flipV="1">
            <a:off x="5655896" y="4192834"/>
            <a:ext cx="612051" cy="73201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93" name="TextBox 92"/>
          <p:cNvSpPr txBox="1"/>
          <p:nvPr/>
        </p:nvSpPr>
        <p:spPr>
          <a:xfrm>
            <a:off x="4078929" y="1476088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ITU Council</a:t>
            </a:r>
            <a:endParaRPr lang="en-GB" sz="1000" dirty="0"/>
          </a:p>
        </p:txBody>
      </p:sp>
      <p:cxnSp>
        <p:nvCxnSpPr>
          <p:cNvPr id="101" name="Straight Connector 100"/>
          <p:cNvCxnSpPr/>
          <p:nvPr/>
        </p:nvCxnSpPr>
        <p:spPr bwMode="auto">
          <a:xfrm flipV="1">
            <a:off x="4572000" y="1742724"/>
            <a:ext cx="0" cy="388449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5" name="TextBox 104"/>
          <p:cNvSpPr txBox="1"/>
          <p:nvPr/>
        </p:nvSpPr>
        <p:spPr>
          <a:xfrm>
            <a:off x="2585665" y="6447277"/>
            <a:ext cx="1152128" cy="40011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Regional Organizations</a:t>
            </a:r>
            <a:endParaRPr lang="en-GB" sz="1000" dirty="0"/>
          </a:p>
        </p:txBody>
      </p:sp>
      <p:cxnSp>
        <p:nvCxnSpPr>
          <p:cNvPr id="107" name="Straight Connector 106"/>
          <p:cNvCxnSpPr/>
          <p:nvPr/>
        </p:nvCxnSpPr>
        <p:spPr bwMode="auto">
          <a:xfrm flipV="1">
            <a:off x="3744540" y="6647332"/>
            <a:ext cx="216024" cy="2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" name="TextBox 3">
            <a:extLst>
              <a:ext uri="{FF2B5EF4-FFF2-40B4-BE49-F238E27FC236}">
                <a16:creationId xmlns:a16="http://schemas.microsoft.com/office/drawing/2014/main" id="{CAA33D6C-FF2B-E0C5-2EED-53A194B16376}"/>
              </a:ext>
            </a:extLst>
          </p:cNvPr>
          <p:cNvSpPr txBox="1"/>
          <p:nvPr/>
        </p:nvSpPr>
        <p:spPr>
          <a:xfrm>
            <a:off x="395536" y="4005064"/>
            <a:ext cx="1152128" cy="24622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000" dirty="0"/>
              <a:t>J-SCTF</a:t>
            </a:r>
            <a:endParaRPr lang="en-GB" sz="1000" dirty="0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9C860E53-CB5B-D87C-9296-07EA89036CC1}"/>
              </a:ext>
            </a:extLst>
          </p:cNvPr>
          <p:cNvCxnSpPr/>
          <p:nvPr/>
        </p:nvCxnSpPr>
        <p:spPr bwMode="auto">
          <a:xfrm flipV="1">
            <a:off x="1547664" y="3933056"/>
            <a:ext cx="936104" cy="21602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82231755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21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ITU-T A-series Recommendations under responsibility of TSAG</a:t>
            </a:r>
          </a:p>
        </p:txBody>
      </p:sp>
      <p:graphicFrame>
        <p:nvGraphicFramePr>
          <p:cNvPr id="9" name="Table 9">
            <a:extLst>
              <a:ext uri="{FF2B5EF4-FFF2-40B4-BE49-F238E27FC236}">
                <a16:creationId xmlns:a16="http://schemas.microsoft.com/office/drawing/2014/main" id="{0922A742-6DC4-4CE0-90B4-537E9215D7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837808"/>
              </p:ext>
            </p:extLst>
          </p:nvPr>
        </p:nvGraphicFramePr>
        <p:xfrm>
          <a:off x="251520" y="1130451"/>
          <a:ext cx="8784976" cy="57041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2207">
                  <a:extLst>
                    <a:ext uri="{9D8B030D-6E8A-4147-A177-3AD203B41FA5}">
                      <a16:colId xmlns:a16="http://schemas.microsoft.com/office/drawing/2014/main" val="2241639300"/>
                    </a:ext>
                  </a:extLst>
                </a:gridCol>
                <a:gridCol w="7702769">
                  <a:extLst>
                    <a:ext uri="{9D8B030D-6E8A-4147-A177-3AD203B41FA5}">
                      <a16:colId xmlns:a16="http://schemas.microsoft.com/office/drawing/2014/main" val="1742668966"/>
                    </a:ext>
                  </a:extLst>
                </a:gridCol>
              </a:tblGrid>
              <a:tr h="344503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Rec.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838048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r>
                        <a:rPr lang="en-US" sz="1200" dirty="0">
                          <a:hlinkClick r:id="rId6"/>
                        </a:rPr>
                        <a:t>ITU-T A.1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Working methods for study groups of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0462145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7"/>
                        </a:rPr>
                        <a:t>ITU-T A.2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Presentation of contributions to the ITU Telecommunication Standardization Sector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70494724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8"/>
                        </a:rPr>
                        <a:t>ITU-T A.4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Communication process between the ITU Telecommunication Standardization Sector and forums and consortia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17485828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9"/>
                        </a:rPr>
                        <a:t>ITU-T A.5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Generic procedures for including references to documents of other organizations in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661705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0"/>
                        </a:rPr>
                        <a:t>ITU-T A.6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dirty="0"/>
                        <a:t>Cooperation and exchange of information between the ITU Telecommunication Standardization Sector and national and regional standards development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9758192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>
                          <a:hlinkClick r:id="rId11"/>
                        </a:rPr>
                        <a:t>ITU-T A.7</a:t>
                      </a:r>
                      <a:endParaRPr lang="en-GB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dirty="0"/>
                        <a:t>Focus groups: Establishment and working procedures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080984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2"/>
                        </a:rPr>
                        <a:t>ITU-T A.8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Alternative approval process for new and revised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6180601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3"/>
                        </a:rPr>
                        <a:t>ITU-T A.11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Publication of ITU-T Recommendations and World Telecommunication Standardization Assembly proceedings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574839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4"/>
                        </a:rPr>
                        <a:t>ITU-T A.12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Identification and layout of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10478020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5"/>
                        </a:rPr>
                        <a:t>ITU-T A.13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Non-normative ITU-T publications, including Supplements to ITU-T Recommendations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4550500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6"/>
                        </a:rPr>
                        <a:t>ITU-T A.23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Collaboration with the International Organization for Standardization (ISO) and the International Electrotechnical Commission (IEC) on information technology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8783202"/>
                  </a:ext>
                </a:extLst>
              </a:tr>
              <a:tr h="34702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7"/>
                        </a:rPr>
                        <a:t>ITU-T A.25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Generic procedures for incorporating text between ITU-T and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20594739"/>
                  </a:ext>
                </a:extLst>
              </a:tr>
              <a:tr h="48487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  <a:hlinkClick r:id="rId18"/>
                        </a:rPr>
                        <a:t>ITU-T A.31</a:t>
                      </a:r>
                      <a:endParaRPr lang="en-GB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en-GB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Guidelines and coordination requirements for the organization of ITU-T seminars and workshops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9049508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1141994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63089B76-C827-4807-B4FB-3261B23F8EEB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22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sz="3200" dirty="0"/>
              <a:t>Supplements to the ITU-T A-series under responsibility of TSAG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618C43AE-D236-456E-BBE2-8925F25E68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4851304"/>
              </p:ext>
            </p:extLst>
          </p:nvPr>
        </p:nvGraphicFramePr>
        <p:xfrm>
          <a:off x="839670" y="1628800"/>
          <a:ext cx="7464660" cy="239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48036">
                  <a:extLst>
                    <a:ext uri="{9D8B030D-6E8A-4147-A177-3AD203B41FA5}">
                      <a16:colId xmlns:a16="http://schemas.microsoft.com/office/drawing/2014/main" val="1749391488"/>
                    </a:ext>
                  </a:extLst>
                </a:gridCol>
                <a:gridCol w="5616624">
                  <a:extLst>
                    <a:ext uri="{9D8B030D-6E8A-4147-A177-3AD203B41FA5}">
                      <a16:colId xmlns:a16="http://schemas.microsoft.com/office/drawing/2014/main" val="14843109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Supplement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tx1"/>
                          </a:solidFill>
                        </a:rPr>
                        <a:t>Title</a:t>
                      </a:r>
                      <a:endParaRPr lang="en-GB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79210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>
                          <a:hlinkClick r:id="rId6"/>
                        </a:rPr>
                        <a:t>A Suppl. 2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on interoperability experiments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8209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7"/>
                        </a:rPr>
                        <a:t>A Suppl. 3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IETF and ITU-T collaboration guidelines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60768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8"/>
                        </a:rPr>
                        <a:t>A Suppl. 4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Supplement on guidelines for remote participation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791552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hlinkClick r:id="rId9"/>
                        </a:rPr>
                        <a:t>A Suppl. 5</a:t>
                      </a:r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/>
                        <a:t>Guidelines for collaboration and exchange of information with other organizations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9966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32440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3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/>
              <a:t>TSAG Aim</a:t>
            </a:r>
          </a:p>
        </p:txBody>
      </p:sp>
      <p:sp>
        <p:nvSpPr>
          <p:cNvPr id="18436" name="Rectangle 5"/>
          <p:cNvSpPr>
            <a:spLocks noGrp="1" noChangeArrowheads="1"/>
          </p:cNvSpPr>
          <p:nvPr>
            <p:ph type="body" idx="1"/>
          </p:nvPr>
        </p:nvSpPr>
        <p:spPr>
          <a:xfrm>
            <a:off x="250825" y="908050"/>
            <a:ext cx="8642350" cy="4782848"/>
          </a:xfrm>
        </p:spPr>
        <p:txBody>
          <a:bodyPr/>
          <a:lstStyle/>
          <a:p>
            <a:pPr>
              <a:defRPr/>
            </a:pPr>
            <a:r>
              <a:rPr lang="en-US" altLang="en-US" sz="2000" b="1" dirty="0"/>
              <a:t>TSAG’s aim is to help make ITU-T the most attractive place to come to do standards work.</a:t>
            </a:r>
          </a:p>
          <a:p>
            <a:pPr>
              <a:defRPr/>
            </a:pPr>
            <a:endParaRPr lang="en-US" altLang="en-US" sz="2000" b="1" dirty="0"/>
          </a:p>
          <a:p>
            <a:pPr>
              <a:defRPr/>
            </a:pPr>
            <a:r>
              <a:rPr lang="en-US" altLang="en-US" sz="2000" b="1" dirty="0"/>
              <a:t>TSAG is an advisory body to the ITU-T Study Groups,</a:t>
            </a:r>
            <a:br>
              <a:rPr lang="en-US" altLang="en-US" sz="2000" b="1" dirty="0"/>
            </a:br>
            <a:r>
              <a:rPr lang="en-US" altLang="en-US" sz="2000" b="1" dirty="0"/>
              <a:t>to the membership, to the TSB Director and staff.</a:t>
            </a:r>
          </a:p>
          <a:p>
            <a:pPr>
              <a:defRPr/>
            </a:pPr>
            <a:endParaRPr lang="en-US" altLang="en-US" dirty="0"/>
          </a:p>
          <a:p>
            <a:pPr>
              <a:defRPr/>
            </a:pPr>
            <a:r>
              <a:rPr lang="en-US" altLang="en-US" sz="2000" dirty="0"/>
              <a:t>TSAG is covered in the Constitution and Convention:</a:t>
            </a:r>
          </a:p>
          <a:p>
            <a:pPr lvl="1">
              <a:defRPr/>
            </a:pPr>
            <a:r>
              <a:rPr lang="en-US" altLang="en-US" dirty="0"/>
              <a:t>CS/Article 17 No.108A; Article 19 No.116</a:t>
            </a:r>
          </a:p>
          <a:p>
            <a:pPr lvl="1">
              <a:defRPr/>
            </a:pPr>
            <a:r>
              <a:rPr lang="en-US" altLang="en-US" dirty="0"/>
              <a:t>CV/Article 14A Nos.197A-197I; Article 15 No.205A.</a:t>
            </a:r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endParaRPr lang="en-US" altLang="en-US" dirty="0"/>
          </a:p>
          <a:p>
            <a:pPr marL="457200" lvl="1" indent="0">
              <a:buFont typeface="Verdana" panose="020B0604030504040204" pitchFamily="34" charset="0"/>
              <a:buNone/>
              <a:defRPr/>
            </a:pPr>
            <a:r>
              <a:rPr lang="en-US" altLang="en-US" dirty="0"/>
              <a:t>and further in</a:t>
            </a:r>
          </a:p>
          <a:p>
            <a:pPr lvl="1">
              <a:defRPr/>
            </a:pPr>
            <a:r>
              <a:rPr lang="en-US" altLang="en-US" dirty="0"/>
              <a:t>WTSA-22 Resolution 1 Section 4,</a:t>
            </a:r>
          </a:p>
          <a:p>
            <a:pPr lvl="1">
              <a:defRPr/>
            </a:pPr>
            <a:r>
              <a:rPr lang="en-US" altLang="en-US" dirty="0"/>
              <a:t>WTSA-22 Resolution 22.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36E68165-285C-401A-967A-357E80F93B32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4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9459" name="Rectangle 1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br>
              <a:rPr lang="en-US" altLang="en-US"/>
            </a:br>
            <a:r>
              <a:rPr lang="en-US" altLang="en-US"/>
              <a:t>Where TSAG </a:t>
            </a:r>
            <a:br>
              <a:rPr lang="en-US" altLang="en-US"/>
            </a:br>
            <a:r>
              <a:rPr lang="en-US" altLang="en-US"/>
              <a:t>Fits into ITU</a:t>
            </a:r>
            <a:endParaRPr lang="en-CA" altLang="en-US"/>
          </a:p>
        </p:txBody>
      </p:sp>
      <p:sp>
        <p:nvSpPr>
          <p:cNvPr id="19460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250825" y="1163638"/>
            <a:ext cx="8642350" cy="2209800"/>
          </a:xfrm>
        </p:spPr>
        <p:txBody>
          <a:bodyPr/>
          <a:lstStyle/>
          <a:p>
            <a:endParaRPr lang="en-CA" altLang="en-US"/>
          </a:p>
          <a:p>
            <a:endParaRPr lang="en-CA" altLang="en-US"/>
          </a:p>
          <a:p>
            <a:r>
              <a:rPr lang="en-CA" altLang="en-US"/>
              <a:t>RAG</a:t>
            </a:r>
          </a:p>
          <a:p>
            <a:r>
              <a:rPr lang="en-CA" altLang="en-US" b="1"/>
              <a:t>TSAG</a:t>
            </a:r>
          </a:p>
          <a:p>
            <a:r>
              <a:rPr lang="en-CA" altLang="en-US"/>
              <a:t>TDAG</a:t>
            </a:r>
          </a:p>
        </p:txBody>
      </p:sp>
      <p:pic>
        <p:nvPicPr>
          <p:cNvPr id="19461" name="Picture 5" descr="structure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8725" y="0"/>
            <a:ext cx="53752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Freeform 10"/>
          <p:cNvSpPr>
            <a:spLocks/>
          </p:cNvSpPr>
          <p:nvPr/>
        </p:nvSpPr>
        <p:spPr bwMode="auto">
          <a:xfrm>
            <a:off x="1879600" y="2239963"/>
            <a:ext cx="2332038" cy="1195387"/>
          </a:xfrm>
          <a:custGeom>
            <a:avLst/>
            <a:gdLst>
              <a:gd name="T0" fmla="*/ 0 w 1469"/>
              <a:gd name="T1" fmla="*/ 2147483646 h 753"/>
              <a:gd name="T2" fmla="*/ 2147483646 w 1469"/>
              <a:gd name="T3" fmla="*/ 2147483646 h 753"/>
              <a:gd name="T4" fmla="*/ 2147483646 w 1469"/>
              <a:gd name="T5" fmla="*/ 2147483646 h 753"/>
              <a:gd name="T6" fmla="*/ 2147483646 w 1469"/>
              <a:gd name="T7" fmla="*/ 2147483646 h 75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69" h="753">
                <a:moveTo>
                  <a:pt x="0" y="37"/>
                </a:moveTo>
                <a:cubicBezTo>
                  <a:pt x="125" y="48"/>
                  <a:pt x="568" y="0"/>
                  <a:pt x="752" y="101"/>
                </a:cubicBezTo>
                <a:cubicBezTo>
                  <a:pt x="936" y="202"/>
                  <a:pt x="984" y="537"/>
                  <a:pt x="1104" y="645"/>
                </a:cubicBezTo>
                <a:cubicBezTo>
                  <a:pt x="1224" y="753"/>
                  <a:pt x="1393" y="727"/>
                  <a:pt x="1469" y="749"/>
                </a:cubicBezTo>
              </a:path>
            </a:pathLst>
          </a:custGeom>
          <a:noFill/>
          <a:ln w="38100" cmpd="sng">
            <a:solidFill>
              <a:srgbClr val="008000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3" name="Freeform 11"/>
          <p:cNvSpPr>
            <a:spLocks/>
          </p:cNvSpPr>
          <p:nvPr/>
        </p:nvSpPr>
        <p:spPr bwMode="auto">
          <a:xfrm>
            <a:off x="1866900" y="2730500"/>
            <a:ext cx="3886200" cy="1277938"/>
          </a:xfrm>
          <a:custGeom>
            <a:avLst/>
            <a:gdLst>
              <a:gd name="T0" fmla="*/ 0 w 2448"/>
              <a:gd name="T1" fmla="*/ 0 h 805"/>
              <a:gd name="T2" fmla="*/ 2147483646 w 2448"/>
              <a:gd name="T3" fmla="*/ 2147483646 h 805"/>
              <a:gd name="T4" fmla="*/ 2147483646 w 2448"/>
              <a:gd name="T5" fmla="*/ 2147483646 h 805"/>
              <a:gd name="T6" fmla="*/ 2147483646 w 2448"/>
              <a:gd name="T7" fmla="*/ 2147483646 h 805"/>
              <a:gd name="T8" fmla="*/ 2147483646 w 2448"/>
              <a:gd name="T9" fmla="*/ 2147483646 h 805"/>
              <a:gd name="T10" fmla="*/ 2147483646 w 2448"/>
              <a:gd name="T11" fmla="*/ 2147483646 h 805"/>
              <a:gd name="T12" fmla="*/ 2147483646 w 2448"/>
              <a:gd name="T13" fmla="*/ 2147483646 h 805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448" h="805">
                <a:moveTo>
                  <a:pt x="0" y="0"/>
                </a:moveTo>
                <a:cubicBezTo>
                  <a:pt x="124" y="49"/>
                  <a:pt x="560" y="173"/>
                  <a:pt x="744" y="296"/>
                </a:cubicBezTo>
                <a:cubicBezTo>
                  <a:pt x="928" y="419"/>
                  <a:pt x="957" y="667"/>
                  <a:pt x="1104" y="736"/>
                </a:cubicBezTo>
                <a:cubicBezTo>
                  <a:pt x="1251" y="805"/>
                  <a:pt x="1481" y="719"/>
                  <a:pt x="1624" y="712"/>
                </a:cubicBezTo>
                <a:cubicBezTo>
                  <a:pt x="1767" y="705"/>
                  <a:pt x="1845" y="713"/>
                  <a:pt x="1960" y="696"/>
                </a:cubicBezTo>
                <a:cubicBezTo>
                  <a:pt x="2075" y="679"/>
                  <a:pt x="2231" y="644"/>
                  <a:pt x="2312" y="608"/>
                </a:cubicBezTo>
                <a:cubicBezTo>
                  <a:pt x="2393" y="572"/>
                  <a:pt x="2420" y="507"/>
                  <a:pt x="2448" y="480"/>
                </a:cubicBezTo>
              </a:path>
            </a:pathLst>
          </a:custGeom>
          <a:noFill/>
          <a:ln w="38100" cmpd="sng">
            <a:solidFill>
              <a:srgbClr val="FF33CC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9464" name="Freeform 12"/>
          <p:cNvSpPr>
            <a:spLocks/>
          </p:cNvSpPr>
          <p:nvPr/>
        </p:nvSpPr>
        <p:spPr bwMode="auto">
          <a:xfrm>
            <a:off x="1866900" y="3187700"/>
            <a:ext cx="5584825" cy="1314450"/>
          </a:xfrm>
          <a:custGeom>
            <a:avLst/>
            <a:gdLst>
              <a:gd name="T0" fmla="*/ 0 w 3518"/>
              <a:gd name="T1" fmla="*/ 0 h 828"/>
              <a:gd name="T2" fmla="*/ 2147483646 w 3518"/>
              <a:gd name="T3" fmla="*/ 2147483646 h 828"/>
              <a:gd name="T4" fmla="*/ 2147483646 w 3518"/>
              <a:gd name="T5" fmla="*/ 2147483646 h 828"/>
              <a:gd name="T6" fmla="*/ 2147483646 w 3518"/>
              <a:gd name="T7" fmla="*/ 2147483646 h 828"/>
              <a:gd name="T8" fmla="*/ 2147483646 w 3518"/>
              <a:gd name="T9" fmla="*/ 2147483646 h 828"/>
              <a:gd name="T10" fmla="*/ 2147483646 w 3518"/>
              <a:gd name="T11" fmla="*/ 2147483646 h 828"/>
              <a:gd name="T12" fmla="*/ 2147483646 w 3518"/>
              <a:gd name="T13" fmla="*/ 2147483646 h 828"/>
              <a:gd name="T14" fmla="*/ 2147483646 w 3518"/>
              <a:gd name="T15" fmla="*/ 2147483646 h 82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3518" h="828">
                <a:moveTo>
                  <a:pt x="0" y="0"/>
                </a:moveTo>
                <a:cubicBezTo>
                  <a:pt x="67" y="44"/>
                  <a:pt x="269" y="152"/>
                  <a:pt x="400" y="264"/>
                </a:cubicBezTo>
                <a:cubicBezTo>
                  <a:pt x="531" y="376"/>
                  <a:pt x="556" y="585"/>
                  <a:pt x="784" y="672"/>
                </a:cubicBezTo>
                <a:cubicBezTo>
                  <a:pt x="1012" y="759"/>
                  <a:pt x="1482" y="828"/>
                  <a:pt x="1768" y="787"/>
                </a:cubicBezTo>
                <a:cubicBezTo>
                  <a:pt x="2054" y="746"/>
                  <a:pt x="2280" y="500"/>
                  <a:pt x="2502" y="424"/>
                </a:cubicBezTo>
                <a:cubicBezTo>
                  <a:pt x="2723" y="348"/>
                  <a:pt x="2955" y="344"/>
                  <a:pt x="3098" y="333"/>
                </a:cubicBezTo>
                <a:cubicBezTo>
                  <a:pt x="3242" y="322"/>
                  <a:pt x="3295" y="385"/>
                  <a:pt x="3364" y="360"/>
                </a:cubicBezTo>
                <a:cubicBezTo>
                  <a:pt x="3434" y="335"/>
                  <a:pt x="3486" y="221"/>
                  <a:pt x="3518" y="184"/>
                </a:cubicBezTo>
              </a:path>
            </a:pathLst>
          </a:custGeom>
          <a:noFill/>
          <a:ln w="38100" cmpd="sng">
            <a:solidFill>
              <a:srgbClr val="3366FF"/>
            </a:solidFill>
            <a:round/>
            <a:headEnd type="non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5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en-US" dirty="0"/>
              <a:t>TSAG Leadership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F4E670-58CA-0DFE-BF08-4A840D8A0F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4" y="764704"/>
            <a:ext cx="942975" cy="86550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328343E-B658-A7BC-3636-9DB972C1E3F5}"/>
              </a:ext>
            </a:extLst>
          </p:cNvPr>
          <p:cNvSpPr txBox="1"/>
          <p:nvPr/>
        </p:nvSpPr>
        <p:spPr>
          <a:xfrm>
            <a:off x="2555776" y="1556792"/>
            <a:ext cx="504056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Chairman: Mr Abdurahman AL HASSAN (Saudi Arabia)</a:t>
            </a:r>
            <a:endParaRPr lang="en-GB" sz="1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9B2C9EA-91C7-302E-6771-9AEA577C8FCC}"/>
              </a:ext>
            </a:extLst>
          </p:cNvPr>
          <p:cNvSpPr txBox="1"/>
          <p:nvPr/>
        </p:nvSpPr>
        <p:spPr>
          <a:xfrm>
            <a:off x="107504" y="1916832"/>
            <a:ext cx="151216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600" dirty="0">
                <a:solidFill>
                  <a:srgbClr val="0563C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Vice Chairmen: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306F47-3343-8AC5-EEAB-7724995B40B1}"/>
              </a:ext>
            </a:extLst>
          </p:cNvPr>
          <p:cNvSpPr txBox="1"/>
          <p:nvPr/>
        </p:nvSpPr>
        <p:spPr>
          <a:xfrm>
            <a:off x="107504" y="3429000"/>
            <a:ext cx="15841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Khalid AL-HMOUD (Jordan)</a:t>
            </a:r>
          </a:p>
        </p:txBody>
      </p:sp>
      <p:pic>
        <p:nvPicPr>
          <p:cNvPr id="11" name="Picture 10" descr="A person wearing a suit and tie&#10;&#10;Description automatically generated with medium confidence">
            <a:extLst>
              <a:ext uri="{FF2B5EF4-FFF2-40B4-BE49-F238E27FC236}">
                <a16:creationId xmlns:a16="http://schemas.microsoft.com/office/drawing/2014/main" id="{053F92C8-967F-2FBF-FDF3-62601099060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39752" y="2204864"/>
            <a:ext cx="944880" cy="122047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B7C2E5C-59CF-655B-AEE1-4C7DF0010D29}"/>
              </a:ext>
            </a:extLst>
          </p:cNvPr>
          <p:cNvSpPr txBox="1"/>
          <p:nvPr/>
        </p:nvSpPr>
        <p:spPr>
          <a:xfrm>
            <a:off x="1835696" y="3429000"/>
            <a:ext cx="172819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Ulugbek AZIMOV (Republic of Uzbekistan)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112666AF-5AE8-C503-BD55-2FA7E72879E9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04864"/>
            <a:ext cx="981075" cy="1190625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62FB31A-058C-01E3-2AF5-DB2A88732B17}"/>
              </a:ext>
            </a:extLst>
          </p:cNvPr>
          <p:cNvSpPr txBox="1"/>
          <p:nvPr/>
        </p:nvSpPr>
        <p:spPr>
          <a:xfrm>
            <a:off x="3923928" y="3429000"/>
            <a:ext cx="136815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47BA2F3-6B24-C56D-1D45-C284D725ADA8}"/>
              </a:ext>
            </a:extLst>
          </p:cNvPr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3" y="2204864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9B191776-CB61-9357-7A88-D770A3B079A8}"/>
              </a:ext>
            </a:extLst>
          </p:cNvPr>
          <p:cNvSpPr txBox="1"/>
          <p:nvPr/>
        </p:nvSpPr>
        <p:spPr>
          <a:xfrm>
            <a:off x="5580112" y="3429000"/>
            <a:ext cx="165618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(France)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327F1ED2-12A2-46CB-AE39-71822666FF64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812360" y="4221088"/>
            <a:ext cx="844962" cy="1241554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50C4290B-A9AC-7C65-A4A7-245702168739}"/>
              </a:ext>
            </a:extLst>
          </p:cNvPr>
          <p:cNvSpPr txBox="1"/>
          <p:nvPr/>
        </p:nvSpPr>
        <p:spPr>
          <a:xfrm>
            <a:off x="7524328" y="5517232"/>
            <a:ext cx="161967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110E5EAD-3343-A48D-7DDB-690B6EF82110}"/>
              </a:ext>
            </a:extLst>
          </p:cNvPr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149080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193BC67-045B-5823-19A3-185C9FEC4D11}"/>
              </a:ext>
            </a:extLst>
          </p:cNvPr>
          <p:cNvSpPr txBox="1"/>
          <p:nvPr/>
        </p:nvSpPr>
        <p:spPr>
          <a:xfrm>
            <a:off x="0" y="5517232"/>
            <a:ext cx="183569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6" name="Picture 25">
            <a:extLst>
              <a:ext uri="{FF2B5EF4-FFF2-40B4-BE49-F238E27FC236}">
                <a16:creationId xmlns:a16="http://schemas.microsoft.com/office/drawing/2014/main" id="{514FC8F6-7922-0723-B3C1-CEAC2C4782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940152" y="4149080"/>
            <a:ext cx="828040" cy="123761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C6C7E24A-846C-E2A3-A983-AB5FD5BDE15A}"/>
              </a:ext>
            </a:extLst>
          </p:cNvPr>
          <p:cNvSpPr txBox="1"/>
          <p:nvPr/>
        </p:nvSpPr>
        <p:spPr>
          <a:xfrm>
            <a:off x="5868144" y="5373216"/>
            <a:ext cx="100811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 (P.R. China)</a:t>
            </a:r>
          </a:p>
        </p:txBody>
      </p:sp>
      <p:pic>
        <p:nvPicPr>
          <p:cNvPr id="29" name="Picture 28">
            <a:extLst>
              <a:ext uri="{FF2B5EF4-FFF2-40B4-BE49-F238E27FC236}">
                <a16:creationId xmlns:a16="http://schemas.microsoft.com/office/drawing/2014/main" id="{CD2F6D65-9CFE-638F-CBF6-DCA057193C6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2339752" y="4221088"/>
            <a:ext cx="942975" cy="1283335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0C3651AD-6441-D0EC-79A8-3906CFFB9C97}"/>
              </a:ext>
            </a:extLst>
          </p:cNvPr>
          <p:cNvSpPr txBox="1"/>
          <p:nvPr/>
        </p:nvSpPr>
        <p:spPr>
          <a:xfrm>
            <a:off x="1763688" y="5517232"/>
            <a:ext cx="19442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231D8E8A-094D-E72E-E28D-FD50073DD2CE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067944" y="4213748"/>
            <a:ext cx="1008112" cy="1228064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C630713-1756-DE44-D035-154478B03C31}"/>
              </a:ext>
            </a:extLst>
          </p:cNvPr>
          <p:cNvSpPr txBox="1"/>
          <p:nvPr/>
        </p:nvSpPr>
        <p:spPr>
          <a:xfrm>
            <a:off x="3563888" y="5445224"/>
            <a:ext cx="237626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Víctor Manuel MARTÍNEZ VANEGAS (Mexico)</a:t>
            </a:r>
          </a:p>
        </p:txBody>
      </p:sp>
      <p:pic>
        <p:nvPicPr>
          <p:cNvPr id="35" name="Picture 34">
            <a:extLst>
              <a:ext uri="{FF2B5EF4-FFF2-40B4-BE49-F238E27FC236}">
                <a16:creationId xmlns:a16="http://schemas.microsoft.com/office/drawing/2014/main" id="{7F90E260-3B76-67A6-8F19-F08439133DC5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596336" y="2204864"/>
            <a:ext cx="942975" cy="119697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4D15877E-AB1C-B0E5-AF8A-E42B4217A4F1}"/>
              </a:ext>
            </a:extLst>
          </p:cNvPr>
          <p:cNvSpPr txBox="1"/>
          <p:nvPr/>
        </p:nvSpPr>
        <p:spPr>
          <a:xfrm>
            <a:off x="7164288" y="3429000"/>
            <a:ext cx="1800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9EDA7FE-5983-53BD-70D1-609C64C435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276872"/>
            <a:ext cx="954655" cy="12058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966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4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/>
              <a:t>Structure of TSAG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DFF71F4-36B6-AF23-5AED-69AB86A3BA71}"/>
              </a:ext>
            </a:extLst>
          </p:cNvPr>
          <p:cNvGrpSpPr/>
          <p:nvPr/>
        </p:nvGrpSpPr>
        <p:grpSpPr>
          <a:xfrm>
            <a:off x="34774" y="908720"/>
            <a:ext cx="9109226" cy="5940225"/>
            <a:chOff x="-43509" y="-39301"/>
            <a:chExt cx="8928100" cy="6190062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517201D5-ADEE-F6AD-9DCA-85E45364FE0A}"/>
                </a:ext>
              </a:extLst>
            </p:cNvPr>
            <p:cNvSpPr/>
            <p:nvPr/>
          </p:nvSpPr>
          <p:spPr bwMode="auto">
            <a:xfrm>
              <a:off x="2200275" y="2628900"/>
              <a:ext cx="2969382" cy="1274063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en-GB"/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D7291217-E32E-A9AF-C122-5B33062E40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43509" y="-39301"/>
              <a:ext cx="8928100" cy="6190062"/>
            </a:xfrm>
            <a:prstGeom prst="rect">
              <a:avLst/>
            </a:prstGeom>
            <a:solidFill>
              <a:schemeClr val="accent1"/>
            </a:solidFill>
            <a:ln w="9525" algn="ctr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85E22F7-2B54-6364-9AED-1C694F5D4D7E}"/>
                </a:ext>
              </a:extLst>
            </p:cNvPr>
            <p:cNvSpPr/>
            <p:nvPr/>
          </p:nvSpPr>
          <p:spPr bwMode="auto">
            <a:xfrm>
              <a:off x="2636660" y="807957"/>
              <a:ext cx="2949928" cy="1259617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Party 1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Methods and related WTSA preparations (WP-WMW)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Tobias KAUFMANN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Vice Chairman: Ms </a:t>
              </a:r>
              <a:r>
                <a:rPr lang="en-US" sz="10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Minah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 LEE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6652A98-52A9-6148-EA56-50C762F64246}"/>
                </a:ext>
              </a:extLst>
            </p:cNvPr>
            <p:cNvSpPr/>
            <p:nvPr/>
          </p:nvSpPr>
          <p:spPr bwMode="auto">
            <a:xfrm>
              <a:off x="5639011" y="791224"/>
              <a:ext cx="3176177" cy="1276350"/>
            </a:xfrm>
            <a:prstGeom prst="rect">
              <a:avLst/>
            </a:prstGeom>
            <a:solidFill>
              <a:schemeClr val="tx1">
                <a:lumMod val="20000"/>
                <a:lumOff val="8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Party 2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Industry Engagement, Work Programme, Restructuring (WP-IEWPR)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Ms Gaëlle MARTIN-COCHER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Vice Chairman: Mr Guy-Michel KOUAKOU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CFD7D4BF-F497-9D0B-6296-AE7AB026BBC2}"/>
                </a:ext>
              </a:extLst>
            </p:cNvPr>
            <p:cNvSpPr/>
            <p:nvPr/>
          </p:nvSpPr>
          <p:spPr bwMode="auto">
            <a:xfrm>
              <a:off x="2627958" y="3491208"/>
              <a:ext cx="2958630" cy="1446492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WTSA Preparations (RG-WTSA)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Ms Fang LI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WTSA Guidelines: Mr Isaac BOATENG</a:t>
              </a: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dirty="0">
                  <a:solidFill>
                    <a:srgbClr val="3333CC"/>
                  </a:solidFill>
                  <a:ea typeface="Times New Roman" panose="02020603050405020304" pitchFamily="18" charset="0"/>
                </a:rPr>
                <a:t>Associate Rapporteur on Streamlining Resolutions: Mr Evgeny TONKIKH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F40950F6-0687-8DFF-172B-6A8B52872467}"/>
                </a:ext>
              </a:extLst>
            </p:cNvPr>
            <p:cNvSpPr/>
            <p:nvPr/>
          </p:nvSpPr>
          <p:spPr bwMode="auto">
            <a:xfrm>
              <a:off x="2636660" y="2126800"/>
              <a:ext cx="2958631" cy="1268629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Working Methods 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(RG-WM)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Olivier DUBUISSON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</a:t>
              </a:r>
              <a:r>
                <a:rPr lang="en-US" sz="1000" kern="1200" dirty="0" err="1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e-meetings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Mr Phil RUSHTON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79DAD47-10E3-7838-9FB8-C87924ADC483}"/>
                </a:ext>
              </a:extLst>
            </p:cNvPr>
            <p:cNvSpPr/>
            <p:nvPr/>
          </p:nvSpPr>
          <p:spPr bwMode="auto">
            <a:xfrm>
              <a:off x="27775" y="2922962"/>
              <a:ext cx="2538557" cy="676933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JCA-AHF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Accessibility, Human Factors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Ms Andrea SAKS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07228986-58AF-E4D9-70EB-FE917D208799}"/>
                </a:ext>
              </a:extLst>
            </p:cNvPr>
            <p:cNvSpPr/>
            <p:nvPr/>
          </p:nvSpPr>
          <p:spPr bwMode="auto">
            <a:xfrm>
              <a:off x="5630099" y="2126800"/>
              <a:ext cx="3176177" cy="1278065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Work Programme and Restructuring,</a:t>
              </a:r>
              <a:b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</a:b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SG work, SG Coordination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RG-</a:t>
              </a: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WPR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Ms Miho NAGANUMA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restructuring</a:t>
              </a: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: Mr Greg RATTA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2E2A6BB9-809B-B7ED-9D7B-DEB64F6A256B}"/>
                </a:ext>
              </a:extLst>
            </p:cNvPr>
            <p:cNvSpPr/>
            <p:nvPr/>
          </p:nvSpPr>
          <p:spPr bwMode="auto">
            <a:xfrm>
              <a:off x="5630098" y="3491208"/>
              <a:ext cx="3185090" cy="1446492"/>
            </a:xfrm>
            <a:prstGeom prst="rect">
              <a:avLst/>
            </a:prstGeom>
            <a:solidFill>
              <a:srgbClr val="CCFF66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Group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Industry Engagement, Metrics 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(</a:t>
              </a:r>
              <a:r>
                <a:rPr lang="en-US" sz="10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RG-IEM</a:t>
              </a:r>
              <a:r>
                <a:rPr lang="en-GB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)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Glenn PARSONS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emerging technologies: Mr Arnaud TADDEI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0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Associate Rapporteur on metrics: Mr Noah LUO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853ABAC0-0162-9CA7-8D44-83E4F35261CD}"/>
                </a:ext>
              </a:extLst>
            </p:cNvPr>
            <p:cNvSpPr/>
            <p:nvPr/>
          </p:nvSpPr>
          <p:spPr bwMode="auto">
            <a:xfrm>
              <a:off x="27775" y="2135885"/>
              <a:ext cx="2545390" cy="745450"/>
            </a:xfrm>
            <a:prstGeom prst="rect">
              <a:avLst/>
            </a:prstGeom>
            <a:solidFill>
              <a:srgbClr val="FFFFCC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 SOP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Strategic &amp; Operational Plan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Rapporteur: Mr Víctor MARTÍNEZ VANEGAS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1B007A02-53C6-6D21-61FA-3E6DE6562ACF}"/>
                </a:ext>
              </a:extLst>
            </p:cNvPr>
            <p:cNvSpPr/>
            <p:nvPr/>
          </p:nvSpPr>
          <p:spPr bwMode="auto">
            <a:xfrm>
              <a:off x="26107" y="11774"/>
              <a:ext cx="8771466" cy="722683"/>
            </a:xfrm>
            <a:prstGeom prst="rect">
              <a:avLst/>
            </a:prstGeom>
            <a:solidFill>
              <a:schemeClr val="accent5">
                <a:lumMod val="50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b="1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TSAG Plenary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Abdurahman AL HASSAN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1100" kern="1200">
                  <a:solidFill>
                    <a:srgbClr val="FFFFFF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10 TSAG Vice Chairmen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102AE915-2789-94A9-8BF0-62725F3EE6B3}"/>
                </a:ext>
              </a:extLst>
            </p:cNvPr>
            <p:cNvSpPr/>
            <p:nvPr/>
          </p:nvSpPr>
          <p:spPr bwMode="auto">
            <a:xfrm>
              <a:off x="34607" y="3645656"/>
              <a:ext cx="2547259" cy="707705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square"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JCA-DCC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b="1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Digital COVID Certificate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 dirty="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Chairman: Mr Heung-Youl YOUM</a:t>
              </a:r>
              <a:endParaRPr lang="en-GB" sz="12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482D0F14-305E-1057-CE53-32E853DF537E}"/>
                </a:ext>
              </a:extLst>
            </p:cNvPr>
            <p:cNvSpPr/>
            <p:nvPr/>
          </p:nvSpPr>
          <p:spPr bwMode="auto">
            <a:xfrm>
              <a:off x="34607" y="4400540"/>
              <a:ext cx="2555961" cy="1736238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100" b="1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Coordination, Representatives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Representatives to IEC-ISO-ITU-T SPCG: Ms Miho NAGANUMA, Mr Per FRÖJDH, Mr Ajit JILLAVENKATESA, Mr Olivier DUBUISSON, Mr Zhicheng QU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ISCG and Inter-Sector Coordination: Mr Abdurahman AL HASSAN, Mr Dominique WÜRGES, Mr Noah LUO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GB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 with the CITS: Mr Paul NAJARIAN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0C3B963B-9A14-32A8-8A3F-3C37F95E2D08}"/>
                </a:ext>
              </a:extLst>
            </p:cNvPr>
            <p:cNvSpPr/>
            <p:nvPr/>
          </p:nvSpPr>
          <p:spPr bwMode="auto">
            <a:xfrm>
              <a:off x="5673608" y="5060136"/>
              <a:ext cx="3158771" cy="897389"/>
            </a:xfrm>
            <a:prstGeom prst="rect">
              <a:avLst/>
            </a:prstGeom>
            <a:solidFill>
              <a:srgbClr val="FFCC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>
              <a:noAutofit/>
            </a:bodyPr>
            <a:lstStyle/>
            <a:p>
              <a:pPr algn="ctr"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1100" b="1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Coordination, Representatives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Liaison Officer to ISO/IEC JTC1: Mr Shigeru MIYAKE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  <a:p>
              <a:pPr eaLnBrk="0" hangingPunct="0">
                <a:spcBef>
                  <a:spcPts val="600"/>
                </a:spcBef>
                <a:tabLst>
                  <a:tab pos="504190" algn="l"/>
                  <a:tab pos="756285" algn="l"/>
                  <a:tab pos="1008380" algn="l"/>
                  <a:tab pos="1260475" algn="l"/>
                </a:tabLst>
              </a:pPr>
              <a:r>
                <a:rPr lang="en-US" sz="900" kern="1200">
                  <a:solidFill>
                    <a:srgbClr val="3333CC"/>
                  </a:solidFill>
                  <a:effectLst/>
                  <a:latin typeface="Verdana" panose="020B0604030504040204" pitchFamily="34" charset="0"/>
                  <a:ea typeface="Times New Roman" panose="02020603050405020304" pitchFamily="18" charset="0"/>
                  <a:cs typeface="Arial" panose="020B0604020202020204" pitchFamily="34" charset="0"/>
                </a:rPr>
                <a:t>Liaison Officer to IEC/SMB/SG12: Mr Olivier DUBUISSON</a:t>
              </a:r>
              <a:endParaRPr lang="en-GB" sz="1200">
                <a:effectLst/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3492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7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763000" cy="908050"/>
          </a:xfrm>
        </p:spPr>
        <p:txBody>
          <a:bodyPr/>
          <a:lstStyle/>
          <a:p>
            <a:r>
              <a:rPr lang="en-CA" altLang="en-US" dirty="0"/>
              <a:t>Leadership in Working Parties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6C25DD-9226-4E19-DFA3-F4548DCA06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15816" y="1196752"/>
            <a:ext cx="844962" cy="124155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D9AB844-D25E-F151-3D3F-0B0B191BC135}"/>
              </a:ext>
            </a:extLst>
          </p:cNvPr>
          <p:cNvSpPr txBox="1"/>
          <p:nvPr/>
        </p:nvSpPr>
        <p:spPr>
          <a:xfrm>
            <a:off x="2627784" y="2492896"/>
            <a:ext cx="163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WP1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Tobias KAUFMANN (Germany)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1696F3-4693-5855-D174-A3FE91BBBF17}"/>
              </a:ext>
            </a:extLst>
          </p:cNvPr>
          <p:cNvSpPr txBox="1"/>
          <p:nvPr/>
        </p:nvSpPr>
        <p:spPr>
          <a:xfrm>
            <a:off x="4860032" y="2492896"/>
            <a:ext cx="16336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WP1 Vice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Minah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LEE 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(Rep. of Korea)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FD4DBDE-81C8-B13E-EA7D-284C8B83CC7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843808" y="3861048"/>
            <a:ext cx="942975" cy="128333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C5F63F2-7ACF-A852-046F-B10222274B12}"/>
              </a:ext>
            </a:extLst>
          </p:cNvPr>
          <p:cNvSpPr txBox="1"/>
          <p:nvPr/>
        </p:nvSpPr>
        <p:spPr>
          <a:xfrm>
            <a:off x="2267744" y="5157192"/>
            <a:ext cx="19442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WP2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Gaëlle MARTIN-COCHER (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InterDigital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Canada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Ltée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4CC68B8-DEC3-5CDE-2799-5FAF946A42DA}"/>
              </a:ext>
            </a:extLst>
          </p:cNvPr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61048"/>
            <a:ext cx="952500" cy="13239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815C799-84C3-06A7-8CF6-4F5BA90F3C73}"/>
              </a:ext>
            </a:extLst>
          </p:cNvPr>
          <p:cNvSpPr txBox="1"/>
          <p:nvPr/>
        </p:nvSpPr>
        <p:spPr>
          <a:xfrm>
            <a:off x="4896544" y="5229200"/>
            <a:ext cx="18356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WP2 Vice Chairman: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Guy-Michel KOUAKOU (Côte d’Ivoire)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EF61D430-28B4-8CBB-7627-00D6CE3C99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120407"/>
            <a:ext cx="1080119" cy="1365271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85994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3492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2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3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4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8</a:t>
            </a:fld>
            <a:endParaRPr lang="en-US" altLang="en-US" sz="100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r>
              <a:rPr lang="en-CA" altLang="en-US" dirty="0"/>
              <a:t>Leadership in</a:t>
            </a:r>
            <a:br>
              <a:rPr lang="en-CA" altLang="en-US" dirty="0"/>
            </a:br>
            <a:r>
              <a:rPr lang="en-CA" altLang="en-US" dirty="0"/>
              <a:t>WP1 Rapporteur Groups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73D27ED-0276-B39E-9420-B94F509C496D}"/>
              </a:ext>
            </a:extLst>
          </p:cNvPr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412776"/>
            <a:ext cx="936104" cy="1208534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64052D2-C6A7-A71E-9199-FB22CED80119}"/>
              </a:ext>
            </a:extLst>
          </p:cNvPr>
          <p:cNvSpPr txBox="1"/>
          <p:nvPr/>
        </p:nvSpPr>
        <p:spPr>
          <a:xfrm>
            <a:off x="1619671" y="2636912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RG-WM: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Olivier DUBUISSON (Orange)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ADC56-BC12-0D7A-23CF-7BF9285039CA}"/>
              </a:ext>
            </a:extLst>
          </p:cNvPr>
          <p:cNvSpPr txBox="1"/>
          <p:nvPr/>
        </p:nvSpPr>
        <p:spPr>
          <a:xfrm>
            <a:off x="3635896" y="2564904"/>
            <a:ext cx="16561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</a:t>
            </a:r>
            <a:r>
              <a:rPr lang="en-GB" sz="1200" dirty="0" err="1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e-meetings</a:t>
            </a: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Phil RUSHTON (United Kingdom)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9BB2BE18-917A-0956-6DCB-73F00489DE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1720" y="4005064"/>
            <a:ext cx="828040" cy="1237615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6F2E26A-6ABA-1F25-66D2-2DEE8F468468}"/>
              </a:ext>
            </a:extLst>
          </p:cNvPr>
          <p:cNvSpPr txBox="1"/>
          <p:nvPr/>
        </p:nvSpPr>
        <p:spPr>
          <a:xfrm>
            <a:off x="1691680" y="5229200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RG-WTSA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Fang LI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(P.R. China)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716EDD38-B9CD-7281-725A-28DF630BCA1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005064"/>
            <a:ext cx="1040410" cy="1262633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AA0A95C7-88EC-A4EE-95B4-FD470D779F38}"/>
              </a:ext>
            </a:extLst>
          </p:cNvPr>
          <p:cNvSpPr txBox="1"/>
          <p:nvPr/>
        </p:nvSpPr>
        <p:spPr>
          <a:xfrm>
            <a:off x="3707904" y="522920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WTSA Guidelines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Isaac BOATENG (Ghana)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F1054-777F-AE23-93D4-A5B0F877F99E}"/>
              </a:ext>
            </a:extLst>
          </p:cNvPr>
          <p:cNvSpPr txBox="1"/>
          <p:nvPr/>
        </p:nvSpPr>
        <p:spPr>
          <a:xfrm>
            <a:off x="5724128" y="5229200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Streamlining Resolutions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Evgeny TONKIKH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(Russian Federation)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57FFEDA0-A6D3-E6E8-658A-F2247F02134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340768"/>
            <a:ext cx="1008112" cy="12734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5DB3190C-D322-EE84-5A2D-F11035F90E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4005063"/>
            <a:ext cx="1026664" cy="1296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433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099300" y="6559550"/>
            <a:ext cx="2044700" cy="298450"/>
          </a:xfrm>
          <a:noFill/>
        </p:spPr>
        <p:txBody>
          <a:bodyPr/>
          <a:lstStyle>
            <a:lvl1pPr>
              <a:spcBef>
                <a:spcPct val="20000"/>
              </a:spcBef>
              <a:buSzPct val="75000"/>
              <a:buBlip>
                <a:blip r:embed="rId3"/>
              </a:buBlip>
              <a:defRPr sz="2400">
                <a:solidFill>
                  <a:schemeClr val="bg2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FF0000"/>
              </a:buClr>
              <a:buSzPct val="70000"/>
              <a:buFont typeface="Verdana" panose="020B0604030504040204" pitchFamily="34" charset="0"/>
              <a:buChar char="–"/>
              <a:defRPr sz="2000">
                <a:solidFill>
                  <a:schemeClr val="bg2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SzPct val="60000"/>
              <a:buBlip>
                <a:blip r:embed="rId4"/>
              </a:buBlip>
              <a:defRPr>
                <a:solidFill>
                  <a:schemeClr val="bg2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SzPct val="75000"/>
              <a:buBlip>
                <a:blip r:embed="rId5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SzPct val="60000"/>
              <a:buFont typeface="ZapfDingbats BT" pitchFamily="18" charset="2"/>
              <a:buBlip>
                <a:blip r:embed="rId6"/>
              </a:buBlip>
              <a:defRPr sz="1600">
                <a:solidFill>
                  <a:schemeClr val="bg2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SzTx/>
              <a:buFontTx/>
              <a:buNone/>
            </a:pPr>
            <a:fld id="{E815ED3E-B139-4B3C-B552-58762E5BAB44}" type="slidenum">
              <a:rPr lang="en-US" altLang="en-US" sz="1000" smtClean="0">
                <a:solidFill>
                  <a:schemeClr val="tx1"/>
                </a:solidFill>
              </a:rPr>
              <a:pPr>
                <a:spcBef>
                  <a:spcPct val="0"/>
                </a:spcBef>
                <a:buSzTx/>
                <a:buFontTx/>
                <a:buNone/>
              </a:pPr>
              <a:t>9</a:t>
            </a:fld>
            <a:endParaRPr lang="en-US" altLang="en-US" sz="1000" dirty="0">
              <a:solidFill>
                <a:schemeClr val="tx1"/>
              </a:solidFill>
            </a:endParaRPr>
          </a:p>
        </p:txBody>
      </p:sp>
      <p:sp>
        <p:nvSpPr>
          <p:cNvPr id="18435" name="Rectangle 4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08050"/>
          </a:xfrm>
        </p:spPr>
        <p:txBody>
          <a:bodyPr/>
          <a:lstStyle/>
          <a:p>
            <a:r>
              <a:rPr lang="en-CA" altLang="en-US" dirty="0"/>
              <a:t>Leadership in</a:t>
            </a:r>
            <a:br>
              <a:rPr lang="en-CA" altLang="en-US" dirty="0"/>
            </a:br>
            <a:r>
              <a:rPr lang="en-CA" altLang="en-US" dirty="0"/>
              <a:t>WP2 Rapporteur Groups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ADC56-BC12-0D7A-23CF-7BF9285039CA}"/>
              </a:ext>
            </a:extLst>
          </p:cNvPr>
          <p:cNvSpPr txBox="1"/>
          <p:nvPr/>
        </p:nvSpPr>
        <p:spPr>
          <a:xfrm>
            <a:off x="3707904" y="2780928"/>
            <a:ext cx="295232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restructuring:</a:t>
            </a:r>
          </a:p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Greg RATTA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(United States)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6F2E26A-6ABA-1F25-66D2-2DEE8F468468}"/>
              </a:ext>
            </a:extLst>
          </p:cNvPr>
          <p:cNvSpPr txBox="1"/>
          <p:nvPr/>
        </p:nvSpPr>
        <p:spPr>
          <a:xfrm>
            <a:off x="2195736" y="5373216"/>
            <a:ext cx="165618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RG-IEM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Glenn PARSONS (Ericsson Canada)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0A95C7-88EC-A4EE-95B4-FD470D779F38}"/>
              </a:ext>
            </a:extLst>
          </p:cNvPr>
          <p:cNvSpPr txBox="1"/>
          <p:nvPr/>
        </p:nvSpPr>
        <p:spPr>
          <a:xfrm>
            <a:off x="4211960" y="5373216"/>
            <a:ext cx="172819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</a:t>
            </a:r>
            <a:br>
              <a:rPr lang="fr-FR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emerging technologies: Mr Arnaud TADDEI (Broadcom)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C6F1054-777F-AE23-93D4-A5B0F877F99E}"/>
              </a:ext>
            </a:extLst>
          </p:cNvPr>
          <p:cNvSpPr txBox="1"/>
          <p:nvPr/>
        </p:nvSpPr>
        <p:spPr>
          <a:xfrm>
            <a:off x="6012160" y="5373216"/>
            <a:ext cx="23042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Associate Rapporteur on metrics: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Mr Noah LUO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(Huawei)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C4E6B1-FCB0-34FD-C686-D6954D13FB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627784" y="1556792"/>
            <a:ext cx="942975" cy="11969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4B0E56D7-19DE-9339-57DB-06324F541146}"/>
              </a:ext>
            </a:extLst>
          </p:cNvPr>
          <p:cNvSpPr txBox="1"/>
          <p:nvPr/>
        </p:nvSpPr>
        <p:spPr>
          <a:xfrm>
            <a:off x="2195736" y="2780928"/>
            <a:ext cx="1800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Rapporteur RG-WPR</a:t>
            </a:r>
            <a:b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200" dirty="0">
                <a:solidFill>
                  <a:srgbClr val="0563C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Ms Miho NAGANUMA (NEC Corporation, Japan)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BC1E96FC-6A82-C13A-2801-C215157587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5" y="1518466"/>
            <a:ext cx="936104" cy="1183235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>
            <a:extLst>
              <a:ext uri="{FF2B5EF4-FFF2-40B4-BE49-F238E27FC236}">
                <a16:creationId xmlns:a16="http://schemas.microsoft.com/office/drawing/2014/main" id="{7A837FE7-6800-1986-418E-D15B3FD7E64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9" y="4077072"/>
            <a:ext cx="1019720" cy="1288926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2ECC990A-8F44-5628-1EC7-B702D36A34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83" y="4077072"/>
            <a:ext cx="1025430" cy="1296144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>
            <a:extLst>
              <a:ext uri="{FF2B5EF4-FFF2-40B4-BE49-F238E27FC236}">
                <a16:creationId xmlns:a16="http://schemas.microsoft.com/office/drawing/2014/main" id="{761A4874-6A98-622E-7225-8CA0253A59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4077072"/>
            <a:ext cx="1034759" cy="1307936"/>
          </a:xfrm>
          <a:prstGeom prst="rect">
            <a:avLst/>
          </a:prstGeom>
          <a:noFill/>
          <a:ln w="0">
            <a:solidFill>
              <a:srgbClr val="FF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477437"/>
      </p:ext>
    </p:extLst>
  </p:cSld>
  <p:clrMapOvr>
    <a:masterClrMapping/>
  </p:clrMapOvr>
</p:sld>
</file>

<file path=ppt/theme/theme1.xml><?xml version="1.0" encoding="utf-8"?>
<a:theme xmlns:a="http://schemas.openxmlformats.org/drawingml/2006/main" name="ITU-official-template-SC">
  <a:themeElements>
    <a:clrScheme name="ITU-official-template-SC 5">
      <a:dk1>
        <a:srgbClr val="3333CC"/>
      </a:dk1>
      <a:lt1>
        <a:srgbClr val="FFFFFF"/>
      </a:lt1>
      <a:dk2>
        <a:srgbClr val="000000"/>
      </a:dk2>
      <a:lt2>
        <a:srgbClr val="3333CC"/>
      </a:lt2>
      <a:accent1>
        <a:srgbClr val="DDDDDD"/>
      </a:accent1>
      <a:accent2>
        <a:srgbClr val="3333CC"/>
      </a:accent2>
      <a:accent3>
        <a:srgbClr val="FFFFFF"/>
      </a:accent3>
      <a:accent4>
        <a:srgbClr val="2A2AAE"/>
      </a:accent4>
      <a:accent5>
        <a:srgbClr val="EBEBEB"/>
      </a:accent5>
      <a:accent6>
        <a:srgbClr val="2D2DB9"/>
      </a:accent6>
      <a:hlink>
        <a:srgbClr val="3366FF"/>
      </a:hlink>
      <a:folHlink>
        <a:srgbClr val="B2B2B2"/>
      </a:folHlink>
    </a:clrScheme>
    <a:fontScheme name="ITU-official-template-SC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CA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anose="020B0604030504040204" pitchFamily="34" charset="0"/>
            <a:cs typeface="Arial" panose="020B0604020202020204" pitchFamily="34" charset="0"/>
          </a:defRPr>
        </a:defPPr>
      </a:lstStyle>
    </a:lnDef>
  </a:objectDefaults>
  <a:extraClrSchemeLst>
    <a:extraClrScheme>
      <a:clrScheme name="ITU-official-template-SC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2">
        <a:dk1>
          <a:srgbClr val="3333CC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3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AAE2CA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4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B2B2B2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D5D5D5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TU-official-template-SC 5">
        <a:dk1>
          <a:srgbClr val="3333CC"/>
        </a:dk1>
        <a:lt1>
          <a:srgbClr val="FFFFFF"/>
        </a:lt1>
        <a:dk2>
          <a:srgbClr val="000000"/>
        </a:dk2>
        <a:lt2>
          <a:srgbClr val="3333CC"/>
        </a:lt2>
        <a:accent1>
          <a:srgbClr val="DDDDDD"/>
        </a:accent1>
        <a:accent2>
          <a:srgbClr val="3333CC"/>
        </a:accent2>
        <a:accent3>
          <a:srgbClr val="FFFFFF"/>
        </a:accent3>
        <a:accent4>
          <a:srgbClr val="2A2AAE"/>
        </a:accent4>
        <a:accent5>
          <a:srgbClr val="EBEBEB"/>
        </a:accent5>
        <a:accent6>
          <a:srgbClr val="2D2DB9"/>
        </a:accent6>
        <a:hlink>
          <a:srgbClr val="3366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Kigali Template</Template>
  <TotalTime>8816</TotalTime>
  <Words>1934</Words>
  <Application>Microsoft Office PowerPoint</Application>
  <PresentationFormat>On-screen Show (4:3)</PresentationFormat>
  <Paragraphs>307</Paragraphs>
  <Slides>22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Times New Roman</vt:lpstr>
      <vt:lpstr>Univers</vt:lpstr>
      <vt:lpstr>Verdana</vt:lpstr>
      <vt:lpstr>ZapfDingbats BT</vt:lpstr>
      <vt:lpstr>ITU-official-template-SC</vt:lpstr>
      <vt:lpstr>Overview of Telecommunication Standardization Advisory Group (TSAG)</vt:lpstr>
      <vt:lpstr>Outline</vt:lpstr>
      <vt:lpstr>TSAG Aim</vt:lpstr>
      <vt:lpstr> Where TSAG  Fits into ITU</vt:lpstr>
      <vt:lpstr>TSAG Leadership</vt:lpstr>
      <vt:lpstr>Structure of TSAG</vt:lpstr>
      <vt:lpstr>Leadership in Working Parties</vt:lpstr>
      <vt:lpstr>Leadership in WP1 Rapporteur Groups</vt:lpstr>
      <vt:lpstr>Leadership in WP2 Rapporteur Groups</vt:lpstr>
      <vt:lpstr>TSB support for TSAG</vt:lpstr>
      <vt:lpstr>Duties of TSAG CV/Article 14A Nos. 197A-197I Article 15 No. 205A</vt:lpstr>
      <vt:lpstr>Duties of TSAG - Resolution 1</vt:lpstr>
      <vt:lpstr>Resolution 22</vt:lpstr>
      <vt:lpstr>Resolution 22 (cnt’d)</vt:lpstr>
      <vt:lpstr>TSAG operation mode</vt:lpstr>
      <vt:lpstr>Joint Coordination Activities (under the parent-ship of TSAG)</vt:lpstr>
      <vt:lpstr>Focus Groups Activities (under the parent-ship of TSAG)</vt:lpstr>
      <vt:lpstr>Other TSAG groups</vt:lpstr>
      <vt:lpstr>TSAG Meeting</vt:lpstr>
      <vt:lpstr>TSAG Interactions</vt:lpstr>
      <vt:lpstr>ITU-T A-series Recommendations under responsibility of TSAG</vt:lpstr>
      <vt:lpstr>Supplements to the ITU-T A-series under responsibility of TSAG</vt:lpstr>
    </vt:vector>
  </TitlesOfParts>
  <Company>PROBST ICT CONSULTING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Overview of Telecommunication Standardization Advisory Group (TSAG)</dc:title>
  <dc:creator/>
  <cp:lastModifiedBy>Martin Euchner</cp:lastModifiedBy>
  <cp:revision>417</cp:revision>
  <cp:lastPrinted>2001-11-25T13:41:09Z</cp:lastPrinted>
  <dcterms:created xsi:type="dcterms:W3CDTF">2007-09-19T08:27:50Z</dcterms:created>
  <dcterms:modified xsi:type="dcterms:W3CDTF">2022-12-13T13:42:16Z</dcterms:modified>
</cp:coreProperties>
</file>