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2" r:id="rId1"/>
  </p:sldMasterIdLst>
  <p:notesMasterIdLst>
    <p:notesMasterId r:id="rId21"/>
  </p:notesMasterIdLst>
  <p:handoutMasterIdLst>
    <p:handoutMasterId r:id="rId22"/>
  </p:handoutMasterIdLst>
  <p:sldIdLst>
    <p:sldId id="412" r:id="rId2"/>
    <p:sldId id="501" r:id="rId3"/>
    <p:sldId id="484" r:id="rId4"/>
    <p:sldId id="498" r:id="rId5"/>
    <p:sldId id="525" r:id="rId6"/>
    <p:sldId id="508" r:id="rId7"/>
    <p:sldId id="526" r:id="rId8"/>
    <p:sldId id="527" r:id="rId9"/>
    <p:sldId id="510" r:id="rId10"/>
    <p:sldId id="483" r:id="rId11"/>
    <p:sldId id="495" r:id="rId12"/>
    <p:sldId id="509" r:id="rId13"/>
    <p:sldId id="500" r:id="rId14"/>
    <p:sldId id="507" r:id="rId15"/>
    <p:sldId id="530" r:id="rId16"/>
    <p:sldId id="511" r:id="rId17"/>
    <p:sldId id="513" r:id="rId18"/>
    <p:sldId id="528" r:id="rId19"/>
    <p:sldId id="529" r:id="rId20"/>
  </p:sldIdLst>
  <p:sldSz cx="9144000" cy="6858000" type="screen4x3"/>
  <p:notesSz cx="6797675" cy="9926638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FF66"/>
    <a:srgbClr val="FFFF99"/>
    <a:srgbClr val="FF3399"/>
    <a:srgbClr val="FF0000"/>
    <a:srgbClr val="000066"/>
    <a:srgbClr val="FF33CC"/>
    <a:srgbClr val="FF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6" autoAdjust="0"/>
    <p:restoredTop sz="92752" autoAdjust="0"/>
  </p:normalViewPr>
  <p:slideViewPr>
    <p:cSldViewPr>
      <p:cViewPr varScale="1">
        <p:scale>
          <a:sx n="104" d="100"/>
          <a:sy n="104" d="100"/>
        </p:scale>
        <p:origin x="204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F5698-2AD0-48CE-AE5F-7276882E7712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DCA596-BD46-47B0-8863-7145B681E7CB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8130456-417C-4AA9-A8EE-0D0BA533C946}" type="slidenum">
              <a:rPr lang="en-CA" altLang="en-US" sz="1200" smtClean="0"/>
              <a:pPr/>
              <a:t>1</a:t>
            </a:fld>
            <a:endParaRPr lang="en-CA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7656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155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b="0" i="0" u="none" strike="noStrike" dirty="0">
                <a:solidFill>
                  <a:srgbClr val="3333FF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1 - (Rev. Geneva, 2022) - Rules of procedure of the ITU Telecommunication Standardization Sector</a:t>
            </a:r>
            <a:endParaRPr lang="en-US" altLang="en-US" dirty="0">
              <a:solidFill>
                <a:srgbClr val="3333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105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800" b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500" b="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b="12590"/>
          <a:stretch>
            <a:fillRect/>
          </a:stretch>
        </p:blipFill>
        <p:spPr bwMode="auto">
          <a:xfrm>
            <a:off x="0" y="809625"/>
            <a:ext cx="5710238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pic>
        <p:nvPicPr>
          <p:cNvPr id="6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508625" y="5229225"/>
            <a:ext cx="3635375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349500"/>
            <a:ext cx="9144000" cy="1470025"/>
          </a:xfr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n-US" noProof="0"/>
              <a:t>Title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60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0934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DE83-7D2D-498C-B5D9-57426F367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90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90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B72D-0B14-4F83-9409-9B84537CC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1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8E3F-BF57-49C2-B88E-54B5E997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71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E09A-B4F3-44D9-8838-EBF7987F4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61B2-C9FF-445C-80E2-8732E4CB5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61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4B66-8B7C-43BB-87B2-9A1F6DFD8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2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5E38-08C5-4451-ADCC-CB090A8D0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7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CB2-33C7-4053-9553-AAB846A96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7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F7D0-C555-40C2-8E0B-3F7C413CA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0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B81E-D166-4841-BC5E-DCCA8A6C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2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63638"/>
            <a:ext cx="8642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0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pic>
        <p:nvPicPr>
          <p:cNvPr id="1030" name="Picture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6877050" y="5997575"/>
            <a:ext cx="20510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559550"/>
            <a:ext cx="21336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03FE54B-7F3A-47A9-A308-43EDA89C1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308725"/>
            <a:ext cx="61928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E438A"/>
                </a:solidFill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GB" altLang="en-US">
                <a:ea typeface="SimSun" panose="02010600030101010101" pitchFamily="2" charset="-122"/>
              </a:rPr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70000"/>
        <a:buFont typeface="Verdana" panose="020B0604030504040204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6"/>
        </a:buBlip>
        <a:defRPr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ZapfDingbats BT" pitchFamily="18" charset="2"/>
        <a:buBlip>
          <a:blip r:embed="rId18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en/ITU-T/extcoop/cits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extranet.itu.int/sites/itu-t/jca/dc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en/ITU-T/jca/ahf/Pages/default.asp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worldstandardscooperation.org/what-we-do/spc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fa/t/2017/tsag/exchange/AHG-GME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1953" TargetMode="External"/><Relationship Id="rId13" Type="http://schemas.openxmlformats.org/officeDocument/2006/relationships/hyperlink" Target="https://www.itu.int/ITU-T/recommendations/rec.aspx?rec=11923" TargetMode="External"/><Relationship Id="rId18" Type="http://schemas.openxmlformats.org/officeDocument/2006/relationships/hyperlink" Target="https://www.itu.int/ITU-T/recommendations/rec.aspx?rec=9644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921" TargetMode="External"/><Relationship Id="rId12" Type="http://schemas.openxmlformats.org/officeDocument/2006/relationships/hyperlink" Target="https://www.itu.int/ITU-T/recommendations/rec.aspx?rec=14986" TargetMode="External"/><Relationship Id="rId17" Type="http://schemas.openxmlformats.org/officeDocument/2006/relationships/hyperlink" Target="https://www.itu.int/ITU-T/recommendations/rec.aspx?rec=14987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www.itu.int/ITU-T/recommendations/rec.aspx?rec=112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13851" TargetMode="External"/><Relationship Id="rId11" Type="http://schemas.openxmlformats.org/officeDocument/2006/relationships/hyperlink" Target="https://www.itu.int/ITU-T/recommendations/rec.aspx?rec=13165" TargetMode="External"/><Relationship Id="rId5" Type="http://schemas.openxmlformats.org/officeDocument/2006/relationships/image" Target="../media/image6.png"/><Relationship Id="rId15" Type="http://schemas.openxmlformats.org/officeDocument/2006/relationships/hyperlink" Target="https://www.itu.int/ITU-T/recommendations/rec.aspx?rec=13853" TargetMode="External"/><Relationship Id="rId10" Type="http://schemas.openxmlformats.org/officeDocument/2006/relationships/hyperlink" Target="https://www.itu.int/ITU-T/recommendations/rec.aspx?rec=11955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4985" TargetMode="External"/><Relationship Id="rId14" Type="http://schemas.openxmlformats.org/officeDocument/2006/relationships/hyperlink" Target="https://www.itu.int/ITU-T/recommendations/rec.aspx?rec=13164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2580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7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5199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302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3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3.jpeg"/><Relationship Id="rId4" Type="http://schemas.openxmlformats.org/officeDocument/2006/relationships/image" Target="../media/image5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96900"/>
            <a:ext cx="9144000" cy="1757363"/>
          </a:xfrm>
          <a:noFill/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Overview of</a:t>
            </a:r>
            <a:br>
              <a:rPr lang="en-US" altLang="en-US">
                <a:solidFill>
                  <a:srgbClr val="151ECD"/>
                </a:solidFill>
                <a:ea typeface="Gulim" pitchFamily="34" charset="-127"/>
              </a:rPr>
            </a:br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Telecommunication Standardization Advisory Group (TSAG)</a:t>
            </a:r>
            <a:endParaRPr lang="en-CA" altLang="en-US">
              <a:solidFill>
                <a:srgbClr val="151ECD"/>
              </a:solidFill>
              <a:ea typeface="Gulim" pitchFamily="34" charset="-127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01700" y="23463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3200" b="1">
              <a:solidFill>
                <a:srgbClr val="000066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subTitle" idx="4294967295"/>
          </p:nvPr>
        </p:nvSpPr>
        <p:spPr>
          <a:xfrm>
            <a:off x="682625" y="2578100"/>
            <a:ext cx="7777163" cy="646331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Martin </a:t>
            </a:r>
            <a:r>
              <a:rPr lang="en-US" altLang="ko-KR" sz="2000" b="1" dirty="0" err="1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Euchner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TSB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102935"/>
          </a:xfrm>
        </p:spPr>
        <p:txBody>
          <a:bodyPr/>
          <a:lstStyle/>
          <a:p>
            <a:r>
              <a:rPr lang="en-GB" altLang="en-US" sz="2200" dirty="0">
                <a:hlinkClick r:id="rId7"/>
              </a:rPr>
              <a:t>WTSA-20 Resolution 22 </a:t>
            </a:r>
            <a:r>
              <a:rPr lang="en-GB" altLang="en-US" sz="2200" dirty="0"/>
              <a:t>authorizes TSAG of act in-between WTSAs</a:t>
            </a:r>
          </a:p>
          <a:p>
            <a:r>
              <a:rPr lang="en-GB" altLang="en-US" sz="2200" dirty="0"/>
              <a:t>Maintain and provide up-to-date, efficient and flexible working guidelines, maintain WTSA-20 action plan</a:t>
            </a:r>
          </a:p>
          <a:p>
            <a:r>
              <a:rPr lang="en-GB" altLang="en-US" sz="2200" dirty="0"/>
              <a:t>Promote high-priority standardization activities in ITU-T</a:t>
            </a:r>
          </a:p>
          <a:p>
            <a:r>
              <a:rPr lang="en-GB" altLang="en-US" sz="2200" dirty="0"/>
              <a:t>Maintain/develop the ITU-T A-series Recommendations (Organization of the work of ITU-T)</a:t>
            </a:r>
          </a:p>
          <a:p>
            <a:r>
              <a:rPr lang="en-GB" altLang="en-US" sz="2200" dirty="0"/>
              <a:t>Advise the Director of TSB on financial and other matters</a:t>
            </a:r>
          </a:p>
          <a:p>
            <a:r>
              <a:rPr lang="en-GB" altLang="en-US" sz="2200" dirty="0"/>
              <a:t>Enhance and improve the effectiveness of ITU-T's work</a:t>
            </a:r>
          </a:p>
          <a:p>
            <a:r>
              <a:rPr lang="en-GB" altLang="en-US" sz="2200" dirty="0"/>
              <a:t>Restructure and establish ITU-T study groups,</a:t>
            </a:r>
          </a:p>
          <a:p>
            <a:r>
              <a:rPr lang="en-GB" altLang="en-US" sz="2200" dirty="0"/>
              <a:t>Consider study group schedules</a:t>
            </a:r>
          </a:p>
          <a:p>
            <a:r>
              <a:rPr lang="en-GB" altLang="en-US" sz="2200" dirty="0"/>
              <a:t>Review existing and new study Questions</a:t>
            </a:r>
          </a:p>
          <a:p>
            <a:r>
              <a:rPr lang="en-GB" altLang="en-US" sz="2200" dirty="0"/>
              <a:t>To group Questions of interest to developing countries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77E9E19F-3B28-4370-A5C5-70259D13087C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 (</a:t>
            </a:r>
            <a:r>
              <a:rPr lang="en-US" altLang="en-US" dirty="0" err="1"/>
              <a:t>cnt’d</a:t>
            </a:r>
            <a:r>
              <a:rPr lang="en-US" altLang="en-US" dirty="0"/>
              <a:t>)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718489"/>
          </a:xfrm>
        </p:spPr>
        <p:txBody>
          <a:bodyPr/>
          <a:lstStyle/>
          <a:p>
            <a:r>
              <a:rPr lang="en-GB" altLang="en-US" sz="2000" dirty="0"/>
              <a:t>Create, terminate or maintain other groups, including focus groups to respond rapidly to high-priority issues, market needs and new emerging technologies</a:t>
            </a:r>
          </a:p>
          <a:p>
            <a:r>
              <a:rPr lang="en-GB" altLang="en-US" sz="2000" dirty="0"/>
              <a:t>Review reports of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and other groups,</a:t>
            </a:r>
          </a:p>
          <a:p>
            <a:r>
              <a:rPr lang="en-GB" altLang="en-US" sz="2000" dirty="0"/>
              <a:t>Establish the appropriate mechanism (e.g.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or other groups) for cross-cutting topics, </a:t>
            </a:r>
            <a:r>
              <a:rPr lang="en-GB" altLang="en-US" sz="2000" u="sng" dirty="0"/>
              <a:t>to ensuring effective coordination of standardization topics</a:t>
            </a:r>
          </a:p>
          <a:p>
            <a:r>
              <a:rPr lang="en-GB" altLang="en-US" sz="2000" u="sng" dirty="0"/>
              <a:t>Cooperate and coordinate </a:t>
            </a:r>
            <a:r>
              <a:rPr lang="en-GB" altLang="en-US" sz="2000" dirty="0"/>
              <a:t>with ITU-R, ITU-D</a:t>
            </a:r>
            <a:r>
              <a:rPr lang="en-GB" altLang="en-US" sz="2000" u="sng" dirty="0"/>
              <a:t>, and provide liaison </a:t>
            </a:r>
            <a:r>
              <a:rPr lang="en-GB" altLang="en-US" sz="2000" dirty="0"/>
              <a:t>on its activities to relevant external SDOs outside ITU</a:t>
            </a:r>
          </a:p>
          <a:p>
            <a:r>
              <a:rPr lang="en-GB" altLang="en-US" sz="2000" dirty="0"/>
              <a:t>Take into account the interests of </a:t>
            </a:r>
            <a:r>
              <a:rPr lang="en-GB" altLang="en-US" sz="2000" u="sng" dirty="0"/>
              <a:t>developing countries </a:t>
            </a:r>
            <a:r>
              <a:rPr lang="en-GB" altLang="en-US" sz="2000" dirty="0"/>
              <a:t>and encourage and facilitate their involvement in these activities</a:t>
            </a:r>
          </a:p>
          <a:p>
            <a:r>
              <a:rPr lang="en-GB" altLang="en-US" sz="2000" u="sng" dirty="0"/>
              <a:t>Review and coordinate standardization strategies for ITU‑T</a:t>
            </a:r>
          </a:p>
          <a:p>
            <a:pPr lvl="2"/>
            <a:r>
              <a:rPr lang="en-GB" altLang="en-US" sz="1600" dirty="0"/>
              <a:t>identify the main technological trends and market, economic and policy needs in scope of the mandate of ITU‑T,</a:t>
            </a:r>
          </a:p>
          <a:p>
            <a:pPr lvl="2"/>
            <a:r>
              <a:rPr lang="en-GB" altLang="en-US" sz="1600" dirty="0"/>
              <a:t>identify possible topics and issues for consideration in ITU‑T's standardization strategies;</a:t>
            </a:r>
          </a:p>
          <a:p>
            <a:pPr lvl="2"/>
            <a:r>
              <a:rPr lang="en-GB" altLang="en-US" sz="1600" dirty="0"/>
              <a:t>establish an appropriate mechanism to facilitate standardization strategies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A79AAC8-88B0-4C30-8CA7-7162D2808246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operation mode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3465564"/>
          </a:xfrm>
        </p:spPr>
        <p:txBody>
          <a:bodyPr/>
          <a:lstStyle/>
          <a:p>
            <a:r>
              <a:rPr lang="en-US" altLang="en-US" sz="2000" dirty="0"/>
              <a:t>TSAG meets at least once every 9 months</a:t>
            </a:r>
            <a:br>
              <a:rPr lang="en-US" altLang="en-US" sz="2000" dirty="0"/>
            </a:br>
            <a:r>
              <a:rPr lang="en-US" altLang="en-US" sz="2000" dirty="0"/>
              <a:t>(meets twice in the year prior to the WTSA).</a:t>
            </a:r>
          </a:p>
          <a:p>
            <a:endParaRPr lang="en-US" altLang="en-US" sz="2000" dirty="0"/>
          </a:p>
          <a:p>
            <a:r>
              <a:rPr lang="en-US" altLang="en-US" sz="2000" dirty="0"/>
              <a:t>TSAG meetings are open to the entire ITU-T membership and other duly authorized entities;</a:t>
            </a:r>
            <a:br>
              <a:rPr lang="en-US" altLang="en-US" sz="2000" dirty="0"/>
            </a:br>
            <a:endParaRPr lang="en-US" altLang="en-US" sz="2000" dirty="0"/>
          </a:p>
          <a:p>
            <a:r>
              <a:rPr lang="en-US" altLang="en-US" sz="2000" dirty="0"/>
              <a:t>TSAG is contribution driven and works by consensus.</a:t>
            </a:r>
          </a:p>
          <a:p>
            <a:endParaRPr lang="en-US" altLang="en-US" sz="2000" dirty="0"/>
          </a:p>
          <a:p>
            <a:r>
              <a:rPr lang="en-US" altLang="en-US" sz="2000" dirty="0"/>
              <a:t>Next TSAG meeting:</a:t>
            </a:r>
          </a:p>
          <a:p>
            <a:pPr lvl="1"/>
            <a:r>
              <a:rPr lang="en-GB" altLang="en-US" sz="1600" dirty="0"/>
              <a:t>5 – 9 June 2023, Geneva (tbc).</a:t>
            </a:r>
            <a:endParaRPr lang="en-US" alt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C35D47E-9261-49AF-AE48-3543536365EE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Joint Coordination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308324"/>
          </a:xfrm>
        </p:spPr>
        <p:txBody>
          <a:bodyPr/>
          <a:lstStyle/>
          <a:p>
            <a:r>
              <a:rPr lang="en-US" altLang="en-US" dirty="0"/>
              <a:t>TSAG is parent of:</a:t>
            </a:r>
          </a:p>
          <a:p>
            <a:pPr lvl="1"/>
            <a:r>
              <a:rPr lang="en-US" altLang="en-US" dirty="0">
                <a:hlinkClick r:id="rId6"/>
              </a:rPr>
              <a:t>ITU-T JCA on Accessibility and Human factors (JCA-AHF)</a:t>
            </a:r>
            <a:endParaRPr lang="en-US" altLang="en-US" dirty="0"/>
          </a:p>
          <a:p>
            <a:pPr lvl="1"/>
            <a:r>
              <a:rPr lang="en-GB" altLang="en-US" dirty="0">
                <a:hlinkClick r:id="rId7"/>
              </a:rPr>
              <a:t>ITU-T JCA on digital COVID19 certificate (JCA-DCC)​</a:t>
            </a:r>
            <a:endParaRPr lang="en-GB" altLang="en-US" dirty="0"/>
          </a:p>
          <a:p>
            <a:pPr marL="457200" lvl="1" indent="0">
              <a:buNone/>
            </a:pPr>
            <a:r>
              <a:rPr lang="en-US" altLang="en-US" dirty="0"/>
              <a:t>Note – There are other JCAs which report to a Study Group.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>
                <a:hlinkClick r:id="rId8"/>
              </a:rPr>
              <a:t>Collaboration on ITS Communication Standards (CITS)</a:t>
            </a:r>
            <a:r>
              <a:rPr lang="en-US" altLang="en-US" dirty="0"/>
              <a:t>.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84213" y="3271838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GB" altLang="en-US">
                <a:solidFill>
                  <a:srgbClr val="000000"/>
                </a:solidFill>
              </a:rPr>
              <a:t> </a:t>
            </a:r>
            <a:endParaRPr lang="en-GB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Focus Groups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200329"/>
          </a:xfrm>
        </p:spPr>
        <p:txBody>
          <a:bodyPr/>
          <a:lstStyle/>
          <a:p>
            <a:r>
              <a:rPr lang="en-US" altLang="en-US" dirty="0"/>
              <a:t>TSAG is parent of none ITU-T Focus Group:</a:t>
            </a:r>
          </a:p>
          <a:p>
            <a:pPr lvl="1"/>
            <a:r>
              <a:rPr lang="en-US" altLang="en-US" dirty="0"/>
              <a:t>​</a:t>
            </a:r>
            <a:endParaRPr lang="en-US" dirty="0"/>
          </a:p>
          <a:p>
            <a:pPr marL="457200" lvl="1" indent="0">
              <a:buNone/>
            </a:pPr>
            <a:r>
              <a:rPr lang="en-US" altLang="en-US" dirty="0"/>
              <a:t>Note – There are six other FGs which report to Study Groups.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Other TSAG groups</a:t>
            </a:r>
            <a:endParaRPr lang="en-CA" altLang="en-US" sz="2400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253472"/>
          </a:xfrm>
        </p:spPr>
        <p:txBody>
          <a:bodyPr/>
          <a:lstStyle/>
          <a:p>
            <a:r>
              <a:rPr lang="en-GB" altLang="en-US" dirty="0">
                <a:hlinkClick r:id="rId6"/>
              </a:rPr>
              <a:t>AHG on Governance and Management of </a:t>
            </a:r>
            <a:r>
              <a:rPr lang="en-GB" altLang="en-US" dirty="0" err="1">
                <a:hlinkClick r:id="rId6"/>
              </a:rPr>
              <a:t>E-meetings</a:t>
            </a:r>
            <a:r>
              <a:rPr lang="en-GB" altLang="en-US" dirty="0">
                <a:hlinkClick r:id="rId6"/>
              </a:rPr>
              <a:t> (AHG-GME)</a:t>
            </a:r>
            <a:endParaRPr lang="en-US" altLang="en-US" dirty="0"/>
          </a:p>
          <a:p>
            <a:pPr lvl="1"/>
            <a:r>
              <a:rPr lang="en-GB" altLang="en-US" dirty="0"/>
              <a:t>identifies an initial set of issues that will form the basis for future studies with respect to detailing the governance and management of </a:t>
            </a:r>
            <a:r>
              <a:rPr lang="en-GB" altLang="en-US" dirty="0" err="1"/>
              <a:t>e-meetings</a:t>
            </a:r>
            <a:endParaRPr lang="en-GB" altLang="en-US" dirty="0"/>
          </a:p>
          <a:p>
            <a:pPr lvl="1"/>
            <a:r>
              <a:rPr lang="en-GB" altLang="en-US" dirty="0"/>
              <a:t>Participation is open to all ITU members.</a:t>
            </a:r>
          </a:p>
          <a:p>
            <a:endParaRPr lang="en-US" altLang="en-US" dirty="0"/>
          </a:p>
          <a:p>
            <a:r>
              <a:rPr lang="en-US" altLang="en-US" dirty="0">
                <a:hlinkClick r:id="rId7"/>
              </a:rPr>
              <a:t>IEC SMB/ISO TMB/ITU-T TSAG Standardization </a:t>
            </a:r>
            <a:r>
              <a:rPr lang="en-US" altLang="en-US" dirty="0" err="1">
                <a:hlinkClick r:id="rId7"/>
              </a:rPr>
              <a:t>Programme</a:t>
            </a:r>
            <a:r>
              <a:rPr lang="en-US" altLang="en-US" dirty="0">
                <a:hlinkClick r:id="rId7"/>
              </a:rPr>
              <a:t> Coordination Group (</a:t>
            </a:r>
            <a:r>
              <a:rPr lang="en-US" altLang="en-US">
                <a:hlinkClick r:id="rId7"/>
              </a:rPr>
              <a:t>SPCG)</a:t>
            </a:r>
            <a:endParaRPr lang="en-US" altLang="en-US" dirty="0"/>
          </a:p>
          <a:p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9383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Meeting</a:t>
            </a:r>
            <a:endParaRPr lang="en-CA" altLang="en-US" sz="2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885545" y="2246802"/>
            <a:ext cx="3384376" cy="196899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 meeting</a:t>
            </a:r>
            <a:b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(5 days)</a:t>
            </a:r>
          </a:p>
          <a:p>
            <a:pPr algn="ctr"/>
            <a:br>
              <a:rPr lang="en-US" sz="1100" dirty="0"/>
            </a:br>
            <a:r>
              <a:rPr lang="en-US" sz="1100" dirty="0"/>
              <a:t>TSAG Rapporteur Groups</a:t>
            </a:r>
            <a:br>
              <a:rPr lang="en-US" sz="1100" dirty="0"/>
            </a:br>
            <a:r>
              <a:rPr lang="en-US" sz="1100" dirty="0"/>
              <a:t>(+ AHGs, drafting groups,</a:t>
            </a:r>
            <a:br>
              <a:rPr lang="en-US" sz="1100" dirty="0"/>
            </a:br>
            <a:r>
              <a:rPr lang="en-US" sz="1100" dirty="0"/>
              <a:t>consultations)</a:t>
            </a:r>
            <a:endParaRPr lang="en-GB" sz="11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864" y="3375975"/>
            <a:ext cx="1282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12 calendar days</a:t>
            </a:r>
            <a:endParaRPr lang="en-GB" sz="1000" dirty="0"/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691680" y="3284984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95239" y="400004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Contribution deadline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2885545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9881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Vertical Scroll 17"/>
          <p:cNvSpPr/>
          <p:nvPr/>
        </p:nvSpPr>
        <p:spPr bwMode="auto">
          <a:xfrm>
            <a:off x="225162" y="2621960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C1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Vertical Scroll 22"/>
          <p:cNvSpPr/>
          <p:nvPr/>
        </p:nvSpPr>
        <p:spPr bwMode="auto">
          <a:xfrm>
            <a:off x="1204689" y="2935962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C2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32-Point Star 20"/>
          <p:cNvSpPr/>
          <p:nvPr/>
        </p:nvSpPr>
        <p:spPr bwMode="auto">
          <a:xfrm>
            <a:off x="4586566" y="4891660"/>
            <a:ext cx="288032" cy="296743"/>
          </a:xfrm>
          <a:prstGeom prst="star32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>
            <a:stCxn id="14" idx="2"/>
          </p:cNvCxnSpPr>
          <p:nvPr/>
        </p:nvCxnSpPr>
        <p:spPr bwMode="auto">
          <a:xfrm>
            <a:off x="3065565" y="4215795"/>
            <a:ext cx="1506435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stCxn id="19" idx="2"/>
          </p:cNvCxnSpPr>
          <p:nvPr/>
        </p:nvCxnSpPr>
        <p:spPr bwMode="auto">
          <a:xfrm flipH="1">
            <a:off x="4867315" y="4215795"/>
            <a:ext cx="1222586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3617842" y="4891660"/>
            <a:ext cx="10203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Decision(s) and meeting outputs</a:t>
            </a:r>
            <a:endParaRPr lang="en-GB" sz="1000" dirty="0"/>
          </a:p>
        </p:txBody>
      </p:sp>
      <p:sp>
        <p:nvSpPr>
          <p:cNvPr id="32" name="Vertical Scroll 31"/>
          <p:cNvSpPr/>
          <p:nvPr/>
        </p:nvSpPr>
        <p:spPr bwMode="auto">
          <a:xfrm>
            <a:off x="7884368" y="2541666"/>
            <a:ext cx="858361" cy="614676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56378" y="3284984"/>
            <a:ext cx="736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2 weeks review</a:t>
            </a:r>
            <a:endParaRPr lang="en-GB" sz="1000" dirty="0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0655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7642077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Vertical Scroll 46"/>
          <p:cNvSpPr/>
          <p:nvPr/>
        </p:nvSpPr>
        <p:spPr bwMode="auto">
          <a:xfrm>
            <a:off x="6940655" y="2479831"/>
            <a:ext cx="701422" cy="725019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Draft 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8" name="Vertical Scroll 47"/>
          <p:cNvSpPr/>
          <p:nvPr/>
        </p:nvSpPr>
        <p:spPr bwMode="auto">
          <a:xfrm>
            <a:off x="4586566" y="1461854"/>
            <a:ext cx="561498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(Cn)</a:t>
            </a:r>
            <a:endParaRPr kumimoji="0" lang="en-GB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30732" name="Straight Arrow Connector 30731"/>
          <p:cNvCxnSpPr/>
          <p:nvPr/>
        </p:nvCxnSpPr>
        <p:spPr bwMode="auto">
          <a:xfrm>
            <a:off x="179033" y="3642376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/>
          <p:cNvCxnSpPr/>
          <p:nvPr/>
        </p:nvCxnSpPr>
        <p:spPr bwMode="auto">
          <a:xfrm>
            <a:off x="6269921" y="3660122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6" name="Straight Arrow Connector 30735"/>
          <p:cNvCxnSpPr/>
          <p:nvPr/>
        </p:nvCxnSpPr>
        <p:spPr bwMode="auto">
          <a:xfrm flipH="1">
            <a:off x="4860032" y="1902613"/>
            <a:ext cx="1" cy="34418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0" name="Straight Arrow Connector 30739"/>
          <p:cNvCxnSpPr/>
          <p:nvPr/>
        </p:nvCxnSpPr>
        <p:spPr bwMode="auto">
          <a:xfrm flipV="1">
            <a:off x="664723" y="2830641"/>
            <a:ext cx="2264452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Vertical Scroll 68"/>
          <p:cNvSpPr/>
          <p:nvPr/>
        </p:nvSpPr>
        <p:spPr bwMode="auto">
          <a:xfrm>
            <a:off x="738782" y="1854050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0" name="Vertical Scroll 69"/>
          <p:cNvSpPr/>
          <p:nvPr/>
        </p:nvSpPr>
        <p:spPr bwMode="auto">
          <a:xfrm>
            <a:off x="4900255" y="4953906"/>
            <a:ext cx="692586" cy="779350"/>
          </a:xfrm>
          <a:prstGeom prst="verticalScroll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outputs TDs, OLS,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71" name="Straight Arrow Connector 70"/>
          <p:cNvCxnSpPr/>
          <p:nvPr/>
        </p:nvCxnSpPr>
        <p:spPr bwMode="auto">
          <a:xfrm flipV="1">
            <a:off x="1336403" y="2575406"/>
            <a:ext cx="1561024" cy="261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/>
          <p:cNvCxnSpPr>
            <a:stCxn id="23" idx="3"/>
          </p:cNvCxnSpPr>
          <p:nvPr/>
        </p:nvCxnSpPr>
        <p:spPr bwMode="auto">
          <a:xfrm>
            <a:off x="1653650" y="3156342"/>
            <a:ext cx="12237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Box 84"/>
          <p:cNvSpPr txBox="1"/>
          <p:nvPr/>
        </p:nvSpPr>
        <p:spPr>
          <a:xfrm>
            <a:off x="7611390" y="4013189"/>
            <a:ext cx="1065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&lt;= 3 weeks after end of TSAG meeting</a:t>
            </a:r>
            <a:endParaRPr lang="en-GB" sz="1000" dirty="0"/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7884368" y="3249772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Arrow Connector 48"/>
          <p:cNvCxnSpPr/>
          <p:nvPr/>
        </p:nvCxnSpPr>
        <p:spPr bwMode="auto">
          <a:xfrm flipV="1">
            <a:off x="2270477" y="2437361"/>
            <a:ext cx="626950" cy="64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Arrow Connector 89"/>
          <p:cNvCxnSpPr/>
          <p:nvPr/>
        </p:nvCxnSpPr>
        <p:spPr bwMode="auto">
          <a:xfrm>
            <a:off x="3575741" y="1941762"/>
            <a:ext cx="0" cy="3114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" name="Vertical Scroll 95"/>
          <p:cNvSpPr/>
          <p:nvPr/>
        </p:nvSpPr>
        <p:spPr bwMode="auto">
          <a:xfrm>
            <a:off x="1681066" y="1733225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7" name="Vertical Scroll 96"/>
          <p:cNvSpPr/>
          <p:nvPr/>
        </p:nvSpPr>
        <p:spPr bwMode="auto">
          <a:xfrm>
            <a:off x="3252864" y="1122736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9489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Interactions</a:t>
            </a:r>
            <a:endParaRPr lang="en-CA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66761" y="3619038"/>
            <a:ext cx="151216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TSAG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6345391" y="3676738"/>
            <a:ext cx="648072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RAG</a:t>
            </a:r>
            <a:endParaRPr lang="en-GB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315304" y="4937390"/>
            <a:ext cx="718265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TDAG</a:t>
            </a:r>
            <a:endParaRPr lang="en-GB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2599160" y="448354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SGs</a:t>
            </a:r>
            <a:endParaRPr lang="en-GB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2599160" y="4812941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FGs</a:t>
            </a:r>
            <a:endParaRPr lang="en-GB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2599160" y="520593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JCAs</a:t>
            </a:r>
            <a:endParaRPr lang="en-GB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3923928" y="2132856"/>
            <a:ext cx="156099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TSB Director</a:t>
            </a:r>
            <a:endParaRPr lang="en-GB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5941846" y="2132423"/>
            <a:ext cx="156099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IPR</a:t>
            </a:r>
            <a:endParaRPr lang="en-GB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95536" y="372676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SPCG</a:t>
            </a:r>
            <a:endParaRPr lang="en-GB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5079832" y="4069723"/>
            <a:ext cx="576064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ISCG</a:t>
            </a:r>
            <a:endParaRPr lang="en-GB" sz="1000" dirty="0"/>
          </a:p>
        </p:txBody>
      </p:sp>
      <p:sp>
        <p:nvSpPr>
          <p:cNvPr id="53" name="TextBox 52"/>
          <p:cNvSpPr txBox="1"/>
          <p:nvPr/>
        </p:nvSpPr>
        <p:spPr>
          <a:xfrm>
            <a:off x="5941846" y="2532478"/>
            <a:ext cx="1576626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Education about Standardization</a:t>
            </a:r>
            <a:endParaRPr lang="en-GB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314709" y="4888609"/>
            <a:ext cx="158417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Other external groups</a:t>
            </a:r>
            <a:endParaRPr lang="en-GB" sz="1000" dirty="0"/>
          </a:p>
        </p:txBody>
      </p:sp>
      <p:sp>
        <p:nvSpPr>
          <p:cNvPr id="56" name="TextBox 55"/>
          <p:cNvSpPr txBox="1"/>
          <p:nvPr/>
        </p:nvSpPr>
        <p:spPr>
          <a:xfrm>
            <a:off x="2599160" y="564723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CTO group</a:t>
            </a:r>
            <a:endParaRPr lang="en-GB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2595894" y="608853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SCV</a:t>
            </a:r>
            <a:endParaRPr lang="en-GB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2480502" y="95698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WTSA</a:t>
            </a:r>
            <a:endParaRPr lang="en-GB" sz="1000" dirty="0"/>
          </a:p>
        </p:txBody>
      </p:sp>
      <p:cxnSp>
        <p:nvCxnSpPr>
          <p:cNvPr id="5" name="Straight Connector 4"/>
          <p:cNvCxnSpPr>
            <a:stCxn id="2" idx="0"/>
          </p:cNvCxnSpPr>
          <p:nvPr/>
        </p:nvCxnSpPr>
        <p:spPr bwMode="auto">
          <a:xfrm flipV="1">
            <a:off x="3322845" y="1203208"/>
            <a:ext cx="25019" cy="24158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>
            <a:endCxn id="43" idx="2"/>
          </p:cNvCxnSpPr>
          <p:nvPr/>
        </p:nvCxnSpPr>
        <p:spPr bwMode="auto">
          <a:xfrm flipV="1">
            <a:off x="3391248" y="2409855"/>
            <a:ext cx="1313178" cy="1221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>
            <a:stCxn id="2" idx="3"/>
            <a:endCxn id="37" idx="1"/>
          </p:cNvCxnSpPr>
          <p:nvPr/>
        </p:nvCxnSpPr>
        <p:spPr bwMode="auto">
          <a:xfrm flipV="1">
            <a:off x="4078929" y="3799849"/>
            <a:ext cx="2266462" cy="500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>
            <a:endCxn id="38" idx="1"/>
          </p:cNvCxnSpPr>
          <p:nvPr/>
        </p:nvCxnSpPr>
        <p:spPr bwMode="auto">
          <a:xfrm>
            <a:off x="4048842" y="3972982"/>
            <a:ext cx="2266462" cy="1087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>
            <a:endCxn id="52" idx="1"/>
          </p:cNvCxnSpPr>
          <p:nvPr/>
        </p:nvCxnSpPr>
        <p:spPr bwMode="auto">
          <a:xfrm>
            <a:off x="4120850" y="3970777"/>
            <a:ext cx="958982" cy="222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3" idx="3"/>
            <a:endCxn id="50" idx="1"/>
          </p:cNvCxnSpPr>
          <p:nvPr/>
        </p:nvCxnSpPr>
        <p:spPr bwMode="auto">
          <a:xfrm flipV="1">
            <a:off x="5484924" y="2255534"/>
            <a:ext cx="456922" cy="158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>
            <a:endCxn id="53" idx="1"/>
          </p:cNvCxnSpPr>
          <p:nvPr/>
        </p:nvCxnSpPr>
        <p:spPr bwMode="auto">
          <a:xfrm>
            <a:off x="5484924" y="2359706"/>
            <a:ext cx="456922" cy="4497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>
            <a:stCxn id="51" idx="3"/>
            <a:endCxn id="2" idx="1"/>
          </p:cNvCxnSpPr>
          <p:nvPr/>
        </p:nvCxnSpPr>
        <p:spPr bwMode="auto">
          <a:xfrm>
            <a:off x="1547664" y="3849871"/>
            <a:ext cx="10190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>
            <a:stCxn id="55" idx="3"/>
          </p:cNvCxnSpPr>
          <p:nvPr/>
        </p:nvCxnSpPr>
        <p:spPr bwMode="auto">
          <a:xfrm flipV="1">
            <a:off x="1898885" y="3933056"/>
            <a:ext cx="637789" cy="11556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3967312" y="4080703"/>
            <a:ext cx="0" cy="25886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>
            <a:stCxn id="39" idx="3"/>
          </p:cNvCxnSpPr>
          <p:nvPr/>
        </p:nvCxnSpPr>
        <p:spPr bwMode="auto">
          <a:xfrm>
            <a:off x="3751288" y="4606654"/>
            <a:ext cx="216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 flipV="1">
            <a:off x="3736255" y="4924846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 flipV="1">
            <a:off x="3751288" y="5313544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 flipV="1">
            <a:off x="3753925" y="5763238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 flipV="1">
            <a:off x="3751679" y="6162141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>
            <a:stCxn id="37" idx="1"/>
            <a:endCxn id="52" idx="3"/>
          </p:cNvCxnSpPr>
          <p:nvPr/>
        </p:nvCxnSpPr>
        <p:spPr bwMode="auto">
          <a:xfrm flipH="1">
            <a:off x="5655896" y="3799849"/>
            <a:ext cx="689495" cy="3929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>
            <a:endCxn id="52" idx="3"/>
          </p:cNvCxnSpPr>
          <p:nvPr/>
        </p:nvCxnSpPr>
        <p:spPr bwMode="auto">
          <a:xfrm flipH="1" flipV="1">
            <a:off x="5655896" y="4192834"/>
            <a:ext cx="612051" cy="7320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3" name="TextBox 92"/>
          <p:cNvSpPr txBox="1"/>
          <p:nvPr/>
        </p:nvSpPr>
        <p:spPr>
          <a:xfrm>
            <a:off x="4078929" y="1476088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 Council</a:t>
            </a:r>
            <a:endParaRPr lang="en-GB" sz="1000" dirty="0"/>
          </a:p>
        </p:txBody>
      </p:sp>
      <p:cxnSp>
        <p:nvCxnSpPr>
          <p:cNvPr id="101" name="Straight Connector 100"/>
          <p:cNvCxnSpPr/>
          <p:nvPr/>
        </p:nvCxnSpPr>
        <p:spPr bwMode="auto">
          <a:xfrm flipV="1">
            <a:off x="4572000" y="1742724"/>
            <a:ext cx="0" cy="3884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5" name="TextBox 104"/>
          <p:cNvSpPr txBox="1"/>
          <p:nvPr/>
        </p:nvSpPr>
        <p:spPr>
          <a:xfrm>
            <a:off x="2585665" y="6447277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Regional Organizations</a:t>
            </a:r>
            <a:endParaRPr lang="en-GB" sz="1000" dirty="0"/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3744540" y="6647332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33D6C-FF2B-E0C5-2EED-53A194B16376}"/>
              </a:ext>
            </a:extLst>
          </p:cNvPr>
          <p:cNvSpPr txBox="1"/>
          <p:nvPr/>
        </p:nvSpPr>
        <p:spPr>
          <a:xfrm>
            <a:off x="395536" y="4005064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JTFSC</a:t>
            </a:r>
            <a:endParaRPr lang="en-GB" sz="10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860E53-CB5B-D87C-9296-07EA89036CC1}"/>
              </a:ext>
            </a:extLst>
          </p:cNvPr>
          <p:cNvCxnSpPr/>
          <p:nvPr/>
        </p:nvCxnSpPr>
        <p:spPr bwMode="auto">
          <a:xfrm flipV="1">
            <a:off x="1547664" y="3933056"/>
            <a:ext cx="936104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22317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ITU-T A-series Recommendations under responsibility of TSAG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922A742-6DC4-4CE0-90B4-537E9215D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37808"/>
              </p:ext>
            </p:extLst>
          </p:nvPr>
        </p:nvGraphicFramePr>
        <p:xfrm>
          <a:off x="251520" y="1130451"/>
          <a:ext cx="8784976" cy="570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207">
                  <a:extLst>
                    <a:ext uri="{9D8B030D-6E8A-4147-A177-3AD203B41FA5}">
                      <a16:colId xmlns:a16="http://schemas.microsoft.com/office/drawing/2014/main" val="2241639300"/>
                    </a:ext>
                  </a:extLst>
                </a:gridCol>
                <a:gridCol w="7702769">
                  <a:extLst>
                    <a:ext uri="{9D8B030D-6E8A-4147-A177-3AD203B41FA5}">
                      <a16:colId xmlns:a16="http://schemas.microsoft.com/office/drawing/2014/main" val="1742668966"/>
                    </a:ext>
                  </a:extLst>
                </a:gridCol>
              </a:tblGrid>
              <a:tr h="34450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Rec.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38048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r>
                        <a:rPr lang="en-US" sz="1200" dirty="0">
                          <a:hlinkClick r:id="rId6"/>
                        </a:rPr>
                        <a:t>ITU-T A.1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Working methods for study groups of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462145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7"/>
                        </a:rPr>
                        <a:t>ITU-T A.2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Presentation of contributions to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494724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8"/>
                        </a:rPr>
                        <a:t>ITU-T A.4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Communication process between the ITU Telecommunication Standardization Sector and forums and consortia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485828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9"/>
                        </a:rPr>
                        <a:t>ITU-T A.5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Generic procedures for including references to documents of other organizations in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61705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0"/>
                        </a:rPr>
                        <a:t>ITU-T A.6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Cooperation and exchange of information between the ITU Telecommunication Standardization Sector and national and regional standards development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58192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1"/>
                        </a:rPr>
                        <a:t>ITU-T A.7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Focus groups: Establishment and working procedures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80984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ITU-T A.8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Alternative approval process for new and revised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18060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ITU-T A.11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of ITU-T Recommendations and World Telecommunication Standardization Assembly proceedings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74839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ITU-T A.12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and layout of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47802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ITU-T A.13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Non-normative ITU-T publications, including Supplements to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550500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6"/>
                        </a:rPr>
                        <a:t>ITU-T A.23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Collaboration with the International Organization for Standardization (ISO) and the International Electrotechnical Commission (IEC) on information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78320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7"/>
                        </a:rPr>
                        <a:t>ITU-T A.25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Generic procedures for incorporating text between ITU-T and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94739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ITU-T A.31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and coordination requirements for the organization of ITU-T seminars and workshops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495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419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19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Supplements to the ITU-T A-series under responsibility of TSAG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18C43AE-D236-456E-BBE2-8925F25E6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51304"/>
              </p:ext>
            </p:extLst>
          </p:nvPr>
        </p:nvGraphicFramePr>
        <p:xfrm>
          <a:off x="839670" y="1628800"/>
          <a:ext cx="746466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36">
                  <a:extLst>
                    <a:ext uri="{9D8B030D-6E8A-4147-A177-3AD203B41FA5}">
                      <a16:colId xmlns:a16="http://schemas.microsoft.com/office/drawing/2014/main" val="1749391488"/>
                    </a:ext>
                  </a:extLst>
                </a:gridCol>
                <a:gridCol w="5616624">
                  <a:extLst>
                    <a:ext uri="{9D8B030D-6E8A-4147-A177-3AD203B41FA5}">
                      <a16:colId xmlns:a16="http://schemas.microsoft.com/office/drawing/2014/main" val="14843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Supplement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921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hlinkClick r:id="rId6"/>
                        </a:rPr>
                        <a:t>A Suppl. 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on interoperability experiments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20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7"/>
                        </a:rPr>
                        <a:t>A Suppl. 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IETF and ITU-T collaboration guidelines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076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8"/>
                        </a:rPr>
                        <a:t>A Suppl. 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Supplement on guidelines for remote participation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55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9"/>
                        </a:rPr>
                        <a:t>A Suppl. 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for collaboration and exchange of information with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96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440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AB3DB4-C827-48DA-A02D-A8F8921E0FC7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Outline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893647"/>
          </a:xfrm>
        </p:spPr>
        <p:txBody>
          <a:bodyPr/>
          <a:lstStyle/>
          <a:p>
            <a:r>
              <a:rPr lang="en-CA" altLang="en-US" dirty="0"/>
              <a:t>Where TSAG Fits into ITU</a:t>
            </a:r>
          </a:p>
          <a:p>
            <a:endParaRPr lang="en-CA" altLang="en-US" dirty="0"/>
          </a:p>
          <a:p>
            <a:r>
              <a:rPr lang="en-CA" altLang="en-US" dirty="0"/>
              <a:t>TSAG Overview</a:t>
            </a:r>
          </a:p>
          <a:p>
            <a:endParaRPr lang="en-CA" altLang="en-US" dirty="0"/>
          </a:p>
          <a:p>
            <a:r>
              <a:rPr lang="en-CA" altLang="en-US" dirty="0"/>
              <a:t>CV/Article 14A Nos.197A-197I, Article 15 No.205A</a:t>
            </a:r>
          </a:p>
          <a:p>
            <a:endParaRPr lang="en-CA" altLang="en-US" dirty="0"/>
          </a:p>
          <a:p>
            <a:r>
              <a:rPr lang="en-CA" altLang="en-US" dirty="0"/>
              <a:t>WTSA-22 Resolutions 1, 22</a:t>
            </a:r>
          </a:p>
          <a:p>
            <a:endParaRPr lang="en-CA" altLang="en-US" dirty="0"/>
          </a:p>
          <a:p>
            <a:r>
              <a:rPr lang="en-CA" altLang="en-US" dirty="0"/>
              <a:t>JCAs, Focus Groups and other groups under TSAG</a:t>
            </a:r>
          </a:p>
          <a:p>
            <a:endParaRPr lang="en-CA" altLang="en-US" dirty="0"/>
          </a:p>
          <a:p>
            <a:r>
              <a:rPr lang="en-CA" altLang="en-US" dirty="0"/>
              <a:t>TSAG Meeting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TSAG Aim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4782848"/>
          </a:xfrm>
        </p:spPr>
        <p:txBody>
          <a:bodyPr/>
          <a:lstStyle/>
          <a:p>
            <a:pPr>
              <a:defRPr/>
            </a:pPr>
            <a:r>
              <a:rPr lang="en-US" altLang="en-US" sz="2000" b="1" dirty="0"/>
              <a:t>TSAG’s aim is to help make ITU-T the most attractive place to come to do standards work.</a:t>
            </a:r>
          </a:p>
          <a:p>
            <a:pPr>
              <a:defRPr/>
            </a:pPr>
            <a:endParaRPr lang="en-US" altLang="en-US" sz="2000" b="1" dirty="0"/>
          </a:p>
          <a:p>
            <a:pPr>
              <a:defRPr/>
            </a:pPr>
            <a:r>
              <a:rPr lang="en-US" altLang="en-US" sz="2000" b="1" dirty="0"/>
              <a:t>TSAG is an advisory body to the ITU-T Study Groups,</a:t>
            </a:r>
            <a:br>
              <a:rPr lang="en-US" altLang="en-US" sz="2000" b="1" dirty="0"/>
            </a:br>
            <a:r>
              <a:rPr lang="en-US" altLang="en-US" sz="2000" b="1" dirty="0"/>
              <a:t>to the membership, to the TSB Director and staff.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sz="2000" dirty="0"/>
              <a:t>TSAG is covered in the Constitution and Convention:</a:t>
            </a:r>
          </a:p>
          <a:p>
            <a:pPr lvl="1">
              <a:defRPr/>
            </a:pPr>
            <a:r>
              <a:rPr lang="en-US" altLang="en-US" dirty="0"/>
              <a:t>CS/Article 17 No.108A; Article 19 No.116</a:t>
            </a:r>
          </a:p>
          <a:p>
            <a:pPr lvl="1">
              <a:defRPr/>
            </a:pPr>
            <a:r>
              <a:rPr lang="en-US" altLang="en-US" dirty="0"/>
              <a:t>CV/Article 14A Nos.197A-197I; Article 15 No.205A.</a:t>
            </a:r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endParaRPr lang="en-US" altLang="en-US" dirty="0"/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r>
              <a:rPr lang="en-US" altLang="en-US" dirty="0"/>
              <a:t>and further in</a:t>
            </a:r>
          </a:p>
          <a:p>
            <a:pPr lvl="1">
              <a:defRPr/>
            </a:pPr>
            <a:r>
              <a:rPr lang="en-US" altLang="en-US" dirty="0"/>
              <a:t>WTSA-22 Resolution 1 Section 4,</a:t>
            </a:r>
          </a:p>
          <a:p>
            <a:pPr lvl="1">
              <a:defRPr/>
            </a:pPr>
            <a:r>
              <a:rPr lang="en-US" altLang="en-US" dirty="0"/>
              <a:t>WTSA-22 Resolution 22.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6E68165-285C-401A-967A-357E80F93B32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945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en-US"/>
            </a:br>
            <a:r>
              <a:rPr lang="en-US" altLang="en-US"/>
              <a:t>Where TSAG </a:t>
            </a:r>
            <a:br>
              <a:rPr lang="en-US" altLang="en-US"/>
            </a:br>
            <a:r>
              <a:rPr lang="en-US" altLang="en-US"/>
              <a:t>Fits into ITU</a:t>
            </a:r>
            <a:endParaRPr lang="en-CA" altLang="en-US"/>
          </a:p>
        </p:txBody>
      </p:sp>
      <p:sp>
        <p:nvSpPr>
          <p:cNvPr id="1946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209800"/>
          </a:xfrm>
        </p:spPr>
        <p:txBody>
          <a:bodyPr/>
          <a:lstStyle/>
          <a:p>
            <a:endParaRPr lang="en-CA" altLang="en-US"/>
          </a:p>
          <a:p>
            <a:endParaRPr lang="en-CA" altLang="en-US"/>
          </a:p>
          <a:p>
            <a:r>
              <a:rPr lang="en-CA" altLang="en-US"/>
              <a:t>RAG</a:t>
            </a:r>
          </a:p>
          <a:p>
            <a:r>
              <a:rPr lang="en-CA" altLang="en-US" b="1"/>
              <a:t>TSAG</a:t>
            </a:r>
          </a:p>
          <a:p>
            <a:r>
              <a:rPr lang="en-CA" altLang="en-US"/>
              <a:t>TDAG</a:t>
            </a:r>
          </a:p>
        </p:txBody>
      </p:sp>
      <p:pic>
        <p:nvPicPr>
          <p:cNvPr id="19461" name="Picture 5" descr="stru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0"/>
            <a:ext cx="5375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Freeform 10"/>
          <p:cNvSpPr>
            <a:spLocks/>
          </p:cNvSpPr>
          <p:nvPr/>
        </p:nvSpPr>
        <p:spPr bwMode="auto">
          <a:xfrm>
            <a:off x="1879600" y="2239963"/>
            <a:ext cx="2332038" cy="1195387"/>
          </a:xfrm>
          <a:custGeom>
            <a:avLst/>
            <a:gdLst>
              <a:gd name="T0" fmla="*/ 0 w 1469"/>
              <a:gd name="T1" fmla="*/ 2147483646 h 753"/>
              <a:gd name="T2" fmla="*/ 2147483646 w 1469"/>
              <a:gd name="T3" fmla="*/ 2147483646 h 753"/>
              <a:gd name="T4" fmla="*/ 2147483646 w 1469"/>
              <a:gd name="T5" fmla="*/ 2147483646 h 753"/>
              <a:gd name="T6" fmla="*/ 2147483646 w 1469"/>
              <a:gd name="T7" fmla="*/ 2147483646 h 7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69" h="753">
                <a:moveTo>
                  <a:pt x="0" y="37"/>
                </a:moveTo>
                <a:cubicBezTo>
                  <a:pt x="125" y="48"/>
                  <a:pt x="568" y="0"/>
                  <a:pt x="752" y="101"/>
                </a:cubicBezTo>
                <a:cubicBezTo>
                  <a:pt x="936" y="202"/>
                  <a:pt x="984" y="537"/>
                  <a:pt x="1104" y="645"/>
                </a:cubicBezTo>
                <a:cubicBezTo>
                  <a:pt x="1224" y="753"/>
                  <a:pt x="1393" y="727"/>
                  <a:pt x="1469" y="749"/>
                </a:cubicBezTo>
              </a:path>
            </a:pathLst>
          </a:custGeom>
          <a:noFill/>
          <a:ln w="38100" cmpd="sng">
            <a:solidFill>
              <a:srgbClr val="008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3" name="Freeform 11"/>
          <p:cNvSpPr>
            <a:spLocks/>
          </p:cNvSpPr>
          <p:nvPr/>
        </p:nvSpPr>
        <p:spPr bwMode="auto">
          <a:xfrm>
            <a:off x="1866900" y="2730500"/>
            <a:ext cx="3886200" cy="1277938"/>
          </a:xfrm>
          <a:custGeom>
            <a:avLst/>
            <a:gdLst>
              <a:gd name="T0" fmla="*/ 0 w 2448"/>
              <a:gd name="T1" fmla="*/ 0 h 805"/>
              <a:gd name="T2" fmla="*/ 2147483646 w 2448"/>
              <a:gd name="T3" fmla="*/ 2147483646 h 805"/>
              <a:gd name="T4" fmla="*/ 2147483646 w 2448"/>
              <a:gd name="T5" fmla="*/ 2147483646 h 805"/>
              <a:gd name="T6" fmla="*/ 2147483646 w 2448"/>
              <a:gd name="T7" fmla="*/ 2147483646 h 805"/>
              <a:gd name="T8" fmla="*/ 2147483646 w 2448"/>
              <a:gd name="T9" fmla="*/ 2147483646 h 805"/>
              <a:gd name="T10" fmla="*/ 2147483646 w 2448"/>
              <a:gd name="T11" fmla="*/ 2147483646 h 805"/>
              <a:gd name="T12" fmla="*/ 2147483646 w 2448"/>
              <a:gd name="T13" fmla="*/ 2147483646 h 8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48" h="805">
                <a:moveTo>
                  <a:pt x="0" y="0"/>
                </a:moveTo>
                <a:cubicBezTo>
                  <a:pt x="124" y="49"/>
                  <a:pt x="560" y="173"/>
                  <a:pt x="744" y="296"/>
                </a:cubicBezTo>
                <a:cubicBezTo>
                  <a:pt x="928" y="419"/>
                  <a:pt x="957" y="667"/>
                  <a:pt x="1104" y="736"/>
                </a:cubicBezTo>
                <a:cubicBezTo>
                  <a:pt x="1251" y="805"/>
                  <a:pt x="1481" y="719"/>
                  <a:pt x="1624" y="712"/>
                </a:cubicBezTo>
                <a:cubicBezTo>
                  <a:pt x="1767" y="705"/>
                  <a:pt x="1845" y="713"/>
                  <a:pt x="1960" y="696"/>
                </a:cubicBezTo>
                <a:cubicBezTo>
                  <a:pt x="2075" y="679"/>
                  <a:pt x="2231" y="644"/>
                  <a:pt x="2312" y="608"/>
                </a:cubicBezTo>
                <a:cubicBezTo>
                  <a:pt x="2393" y="572"/>
                  <a:pt x="2420" y="507"/>
                  <a:pt x="2448" y="480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Freeform 12"/>
          <p:cNvSpPr>
            <a:spLocks/>
          </p:cNvSpPr>
          <p:nvPr/>
        </p:nvSpPr>
        <p:spPr bwMode="auto">
          <a:xfrm>
            <a:off x="1866900" y="3187700"/>
            <a:ext cx="5584825" cy="1314450"/>
          </a:xfrm>
          <a:custGeom>
            <a:avLst/>
            <a:gdLst>
              <a:gd name="T0" fmla="*/ 0 w 3518"/>
              <a:gd name="T1" fmla="*/ 0 h 828"/>
              <a:gd name="T2" fmla="*/ 2147483646 w 3518"/>
              <a:gd name="T3" fmla="*/ 2147483646 h 828"/>
              <a:gd name="T4" fmla="*/ 2147483646 w 3518"/>
              <a:gd name="T5" fmla="*/ 2147483646 h 828"/>
              <a:gd name="T6" fmla="*/ 2147483646 w 3518"/>
              <a:gd name="T7" fmla="*/ 2147483646 h 828"/>
              <a:gd name="T8" fmla="*/ 2147483646 w 3518"/>
              <a:gd name="T9" fmla="*/ 2147483646 h 828"/>
              <a:gd name="T10" fmla="*/ 2147483646 w 3518"/>
              <a:gd name="T11" fmla="*/ 2147483646 h 828"/>
              <a:gd name="T12" fmla="*/ 2147483646 w 3518"/>
              <a:gd name="T13" fmla="*/ 2147483646 h 828"/>
              <a:gd name="T14" fmla="*/ 2147483646 w 3518"/>
              <a:gd name="T15" fmla="*/ 2147483646 h 8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18" h="828">
                <a:moveTo>
                  <a:pt x="0" y="0"/>
                </a:moveTo>
                <a:cubicBezTo>
                  <a:pt x="67" y="44"/>
                  <a:pt x="269" y="152"/>
                  <a:pt x="400" y="264"/>
                </a:cubicBezTo>
                <a:cubicBezTo>
                  <a:pt x="531" y="376"/>
                  <a:pt x="556" y="585"/>
                  <a:pt x="784" y="672"/>
                </a:cubicBezTo>
                <a:cubicBezTo>
                  <a:pt x="1012" y="759"/>
                  <a:pt x="1482" y="828"/>
                  <a:pt x="1768" y="787"/>
                </a:cubicBezTo>
                <a:cubicBezTo>
                  <a:pt x="2054" y="746"/>
                  <a:pt x="2280" y="500"/>
                  <a:pt x="2502" y="424"/>
                </a:cubicBezTo>
                <a:cubicBezTo>
                  <a:pt x="2723" y="348"/>
                  <a:pt x="2955" y="344"/>
                  <a:pt x="3098" y="333"/>
                </a:cubicBezTo>
                <a:cubicBezTo>
                  <a:pt x="3242" y="322"/>
                  <a:pt x="3295" y="385"/>
                  <a:pt x="3364" y="360"/>
                </a:cubicBezTo>
                <a:cubicBezTo>
                  <a:pt x="3434" y="335"/>
                  <a:pt x="3486" y="221"/>
                  <a:pt x="3518" y="184"/>
                </a:cubicBezTo>
              </a:path>
            </a:pathLst>
          </a:custGeom>
          <a:noFill/>
          <a:ln w="38100" cmpd="sng">
            <a:solidFill>
              <a:srgbClr val="3366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Leadership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F4E670-58CA-0DFE-BF08-4A840D8A0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764704"/>
            <a:ext cx="942975" cy="865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28343E-B658-A7BC-3636-9DB972C1E3F5}"/>
              </a:ext>
            </a:extLst>
          </p:cNvPr>
          <p:cNvSpPr txBox="1"/>
          <p:nvPr/>
        </p:nvSpPr>
        <p:spPr>
          <a:xfrm>
            <a:off x="2555776" y="1556792"/>
            <a:ext cx="50405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Chairman: Mr Abdurahman AL HASSAN (Saudi Arabia)</a:t>
            </a: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60F887-2AEF-8304-658D-554FAD281813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94297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B2C9EA-91C7-302E-6771-9AEA577C8FCC}"/>
              </a:ext>
            </a:extLst>
          </p:cNvPr>
          <p:cNvSpPr txBox="1"/>
          <p:nvPr/>
        </p:nvSpPr>
        <p:spPr>
          <a:xfrm>
            <a:off x="107504" y="1916832"/>
            <a:ext cx="15121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 Chairmen: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06F47-3343-8AC5-EEAB-7724995B40B1}"/>
              </a:ext>
            </a:extLst>
          </p:cNvPr>
          <p:cNvSpPr txBox="1"/>
          <p:nvPr/>
        </p:nvSpPr>
        <p:spPr>
          <a:xfrm>
            <a:off x="107504" y="3429000"/>
            <a:ext cx="136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Omar AL-ODAT (Jordan)</a:t>
            </a:r>
          </a:p>
        </p:txBody>
      </p:sp>
      <p:pic>
        <p:nvPicPr>
          <p:cNvPr id="11" name="Picture 10" descr="A person wearing a suit and tie&#10;&#10;Description automatically generated with medium confidence">
            <a:extLst>
              <a:ext uri="{FF2B5EF4-FFF2-40B4-BE49-F238E27FC236}">
                <a16:creationId xmlns:a16="http://schemas.microsoft.com/office/drawing/2014/main" id="{053F92C8-967F-2FBF-FDF3-6260109906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9752" y="2204864"/>
            <a:ext cx="944880" cy="12204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7C2E5C-59CF-655B-AEE1-4C7DF0010D29}"/>
              </a:ext>
            </a:extLst>
          </p:cNvPr>
          <p:cNvSpPr txBox="1"/>
          <p:nvPr/>
        </p:nvSpPr>
        <p:spPr>
          <a:xfrm>
            <a:off x="1835696" y="3429000"/>
            <a:ext cx="17281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Ulugbek AZIMOV (Republic of Uzbekistan)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2666AF-5AE8-C503-BD55-2FA7E72879E9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981075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2FB31A-058C-01E3-2AF5-DB2A88732B17}"/>
              </a:ext>
            </a:extLst>
          </p:cNvPr>
          <p:cNvSpPr txBox="1"/>
          <p:nvPr/>
        </p:nvSpPr>
        <p:spPr>
          <a:xfrm>
            <a:off x="3923928" y="3429000"/>
            <a:ext cx="136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47BA2F3-6B24-C56D-1D45-C284D725ADA8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2204864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B191776-CB61-9357-7A88-D770A3B079A8}"/>
              </a:ext>
            </a:extLst>
          </p:cNvPr>
          <p:cNvSpPr txBox="1"/>
          <p:nvPr/>
        </p:nvSpPr>
        <p:spPr>
          <a:xfrm>
            <a:off x="5580112" y="3429000"/>
            <a:ext cx="1656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(France)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27F1ED2-12A2-46CB-AE39-71822666FF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12360" y="4221088"/>
            <a:ext cx="844962" cy="124155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0C4290B-A9AC-7C65-A4A7-245702168739}"/>
              </a:ext>
            </a:extLst>
          </p:cNvPr>
          <p:cNvSpPr txBox="1"/>
          <p:nvPr/>
        </p:nvSpPr>
        <p:spPr>
          <a:xfrm>
            <a:off x="7524328" y="5517232"/>
            <a:ext cx="1619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10E5EAD-3343-A48D-7DDB-690B6EF82110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193BC67-045B-5823-19A3-185C9FEC4D11}"/>
              </a:ext>
            </a:extLst>
          </p:cNvPr>
          <p:cNvSpPr txBox="1"/>
          <p:nvPr/>
        </p:nvSpPr>
        <p:spPr>
          <a:xfrm>
            <a:off x="0" y="5517232"/>
            <a:ext cx="1835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14FC8F6-7922-0723-B3C1-CEAC2C4782E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40152" y="4149080"/>
            <a:ext cx="828040" cy="123761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C7E24A-846C-E2A3-A983-AB5FD5BDE15A}"/>
              </a:ext>
            </a:extLst>
          </p:cNvPr>
          <p:cNvSpPr txBox="1"/>
          <p:nvPr/>
        </p:nvSpPr>
        <p:spPr>
          <a:xfrm>
            <a:off x="5868144" y="5373216"/>
            <a:ext cx="1008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 (P.R. China)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2F6D65-9CFE-638F-CBF6-DCA057193C6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39752" y="4221088"/>
            <a:ext cx="942975" cy="12833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C3651AD-6441-D0EC-79A8-3906CFFB9C97}"/>
              </a:ext>
            </a:extLst>
          </p:cNvPr>
          <p:cNvSpPr txBox="1"/>
          <p:nvPr/>
        </p:nvSpPr>
        <p:spPr>
          <a:xfrm>
            <a:off x="1763688" y="5517232"/>
            <a:ext cx="1944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31D8E8A-094D-E72E-E28D-FD50073DD2C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67944" y="4213748"/>
            <a:ext cx="1008112" cy="122806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C630713-1756-DE44-D035-154478B03C31}"/>
              </a:ext>
            </a:extLst>
          </p:cNvPr>
          <p:cNvSpPr txBox="1"/>
          <p:nvPr/>
        </p:nvSpPr>
        <p:spPr>
          <a:xfrm>
            <a:off x="3563888" y="5445224"/>
            <a:ext cx="2376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Víctor Manuel MARTÍNEZ VANEGAS (Mexico)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F90E260-3B76-67A6-8F19-F08439133DC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96336" y="2204864"/>
            <a:ext cx="942975" cy="119697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D15877E-AB1C-B0E5-AF8A-E42B4217A4F1}"/>
              </a:ext>
            </a:extLst>
          </p:cNvPr>
          <p:cNvSpPr txBox="1"/>
          <p:nvPr/>
        </p:nvSpPr>
        <p:spPr>
          <a:xfrm>
            <a:off x="7164288" y="3429000"/>
            <a:ext cx="1800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</p:spTree>
    <p:extLst>
      <p:ext uri="{BB962C8B-B14F-4D97-AF65-F5344CB8AC3E}">
        <p14:creationId xmlns:p14="http://schemas.microsoft.com/office/powerpoint/2010/main" val="10396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Structure of TSAG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2B1DDA-997B-BBF4-F37A-D6EC7925E3AA}"/>
              </a:ext>
            </a:extLst>
          </p:cNvPr>
          <p:cNvSpPr/>
          <p:nvPr/>
        </p:nvSpPr>
        <p:spPr bwMode="auto">
          <a:xfrm>
            <a:off x="2843808" y="2348880"/>
            <a:ext cx="3600400" cy="208823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Will be defined at the first TSAG meeting (See TSAG-TD64)…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Leadership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93D047-D3A8-F6B9-FCEB-BFA5888624E7}"/>
              </a:ext>
            </a:extLst>
          </p:cNvPr>
          <p:cNvSpPr/>
          <p:nvPr/>
        </p:nvSpPr>
        <p:spPr bwMode="auto">
          <a:xfrm>
            <a:off x="2843808" y="2348880"/>
            <a:ext cx="4176464" cy="208823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Will be appointed at the first TSAG meeting (see TSAG-TD64)…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59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US" altLang="en-US" dirty="0"/>
              <a:t>Duties of TSAG</a:t>
            </a:r>
            <a:br>
              <a:rPr lang="en-US" altLang="en-US" dirty="0"/>
            </a:br>
            <a:r>
              <a:rPr lang="en-US" altLang="en-US" sz="2000" dirty="0"/>
              <a:t>CV/Article 14A Nos. 197A-197I</a:t>
            </a:r>
            <a:br>
              <a:rPr lang="en-US" altLang="en-US" sz="2000" dirty="0"/>
            </a:br>
            <a:r>
              <a:rPr lang="en-US" altLang="en-US" sz="2000" dirty="0"/>
              <a:t>Article 15 No. 205A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4893647"/>
          </a:xfrm>
        </p:spPr>
        <p:txBody>
          <a:bodyPr/>
          <a:lstStyle/>
          <a:p>
            <a:pPr lvl="1"/>
            <a:r>
              <a:rPr lang="en-US" altLang="en-US" dirty="0"/>
              <a:t>Review priorities, </a:t>
            </a:r>
            <a:r>
              <a:rPr lang="en-US" altLang="en-US" dirty="0" err="1"/>
              <a:t>programmes</a:t>
            </a:r>
            <a:r>
              <a:rPr lang="en-US" altLang="en-US" dirty="0"/>
              <a:t>, operations, financial matters and strategies for activities within ITU-T;</a:t>
            </a:r>
          </a:p>
          <a:p>
            <a:pPr lvl="1"/>
            <a:r>
              <a:rPr lang="en-US" altLang="en-US" dirty="0"/>
              <a:t>Review implementation of the operational plan of the preceding period,</a:t>
            </a:r>
            <a:br>
              <a:rPr lang="en-US" altLang="en-US" dirty="0"/>
            </a:br>
            <a:r>
              <a:rPr lang="en-US" altLang="en-US" dirty="0"/>
              <a:t>and review annually a rolling-four-year operational plan;</a:t>
            </a:r>
          </a:p>
          <a:p>
            <a:pPr lvl="1"/>
            <a:r>
              <a:rPr lang="en-US" altLang="en-US" dirty="0"/>
              <a:t>Review progress in the implementation of the </a:t>
            </a:r>
            <a:r>
              <a:rPr lang="en-US" altLang="en-US" dirty="0" err="1"/>
              <a:t>programme</a:t>
            </a:r>
            <a:r>
              <a:rPr lang="en-US" altLang="en-US" dirty="0"/>
              <a:t> of work;</a:t>
            </a:r>
          </a:p>
          <a:p>
            <a:pPr lvl="1"/>
            <a:r>
              <a:rPr lang="en-US" altLang="en-US" dirty="0"/>
              <a:t>Provide guidelines for the work of study groups;</a:t>
            </a:r>
          </a:p>
          <a:p>
            <a:pPr lvl="1"/>
            <a:r>
              <a:rPr lang="en-US" altLang="en-US" dirty="0"/>
              <a:t>Recommend measures such as cooperation and coordination with other relevant bodies; with other ITU Sectors, and with ITU General Secretariat;</a:t>
            </a:r>
          </a:p>
          <a:p>
            <a:pPr lvl="1"/>
            <a:r>
              <a:rPr lang="en-US" altLang="en-US" dirty="0"/>
              <a:t>Adapt its own working procedures;</a:t>
            </a:r>
          </a:p>
          <a:p>
            <a:pPr lvl="1"/>
            <a:r>
              <a:rPr lang="en-US" altLang="en-US" dirty="0"/>
              <a:t>Prepare a report for the TSB Director;</a:t>
            </a:r>
          </a:p>
          <a:p>
            <a:pPr lvl="1"/>
            <a:r>
              <a:rPr lang="en-US" altLang="en-US" dirty="0"/>
              <a:t>Report to WTSA via TSB Director.</a:t>
            </a:r>
          </a:p>
        </p:txBody>
      </p:sp>
    </p:spTree>
    <p:extLst>
      <p:ext uri="{BB962C8B-B14F-4D97-AF65-F5344CB8AC3E}">
        <p14:creationId xmlns:p14="http://schemas.microsoft.com/office/powerpoint/2010/main" val="433189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Duties of TSAG - Resolution 1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336846"/>
          </a:xfrm>
        </p:spPr>
        <p:txBody>
          <a:bodyPr/>
          <a:lstStyle/>
          <a:p>
            <a:r>
              <a:rPr lang="en-GB" altLang="en-US" dirty="0">
                <a:hlinkClick r:id="rId7"/>
              </a:rPr>
              <a:t>WTSA-20 Resolution 1 </a:t>
            </a:r>
            <a:r>
              <a:rPr lang="en-GB" altLang="en-US" dirty="0"/>
              <a:t>§4</a:t>
            </a:r>
          </a:p>
          <a:p>
            <a:pPr lvl="1"/>
            <a:r>
              <a:rPr lang="en-GB" altLang="en-US" sz="1800" dirty="0"/>
              <a:t>Adapt ITU-T to changing requirements.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any joint coordination activities</a:t>
            </a:r>
            <a:br>
              <a:rPr lang="en-GB" altLang="en-US" sz="1800" dirty="0"/>
            </a:br>
            <a:r>
              <a:rPr lang="en-GB" altLang="en-US" sz="1800" dirty="0"/>
              <a:t>or terminate them, or establish new coordination activities.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Review/improve ITU‑T working methods.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the lead study groups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programmes of work across the study groups.</a:t>
            </a:r>
          </a:p>
          <a:p>
            <a:pPr lvl="1"/>
            <a:endParaRPr lang="en-US" altLang="en-US" sz="1800" dirty="0"/>
          </a:p>
          <a:p>
            <a:pPr lvl="1"/>
            <a:r>
              <a:rPr lang="en-US" altLang="en-US" sz="1800" dirty="0"/>
              <a:t>Follow-up on items identified by WTSA (see WTSA-22 Res.22)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Be made aware of the non-attendance of chairmen and vice-chairmen at study groups meetings</a:t>
            </a:r>
            <a:endParaRPr lang="en-US" alt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TU-official-template-SC">
  <a:themeElements>
    <a:clrScheme name="ITU-official-template-SC 5">
      <a:dk1>
        <a:srgbClr val="3333CC"/>
      </a:dk1>
      <a:lt1>
        <a:srgbClr val="FFFFFF"/>
      </a:lt1>
      <a:dk2>
        <a:srgbClr val="000000"/>
      </a:dk2>
      <a:lt2>
        <a:srgbClr val="3333CC"/>
      </a:lt2>
      <a:accent1>
        <a:srgbClr val="DDDDDD"/>
      </a:accent1>
      <a:accent2>
        <a:srgbClr val="3333CC"/>
      </a:accent2>
      <a:accent3>
        <a:srgbClr val="FFFFFF"/>
      </a:accent3>
      <a:accent4>
        <a:srgbClr val="2A2AAE"/>
      </a:accent4>
      <a:accent5>
        <a:srgbClr val="EBEBEB"/>
      </a:accent5>
      <a:accent6>
        <a:srgbClr val="2D2DB9"/>
      </a:accent6>
      <a:hlink>
        <a:srgbClr val="3366FF"/>
      </a:hlink>
      <a:folHlink>
        <a:srgbClr val="B2B2B2"/>
      </a:folHlink>
    </a:clrScheme>
    <a:fontScheme name="ITU-official-template-S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ITU-official-template-S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2">
        <a:dk1>
          <a:srgbClr val="3333C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3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4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B2B2B2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D5D5D5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5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DDDDDD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EBEBEB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Kigali Template</Template>
  <TotalTime>8571</TotalTime>
  <Words>1408</Words>
  <Application>Microsoft Office PowerPoint</Application>
  <PresentationFormat>On-screen Show (4:3)</PresentationFormat>
  <Paragraphs>225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Univers</vt:lpstr>
      <vt:lpstr>Verdana</vt:lpstr>
      <vt:lpstr>ZapfDingbats BT</vt:lpstr>
      <vt:lpstr>ITU-official-template-SC</vt:lpstr>
      <vt:lpstr>Overview of Telecommunication Standardization Advisory Group (TSAG)</vt:lpstr>
      <vt:lpstr>Outline</vt:lpstr>
      <vt:lpstr>TSAG Aim</vt:lpstr>
      <vt:lpstr> Where TSAG  Fits into ITU</vt:lpstr>
      <vt:lpstr>TSAG Leadership</vt:lpstr>
      <vt:lpstr>Structure of TSAG</vt:lpstr>
      <vt:lpstr>TSAG Leadership</vt:lpstr>
      <vt:lpstr>Duties of TSAG CV/Article 14A Nos. 197A-197I Article 15 No. 205A</vt:lpstr>
      <vt:lpstr>Duties of TSAG - Resolution 1</vt:lpstr>
      <vt:lpstr>Resolution 22</vt:lpstr>
      <vt:lpstr>Resolution 22 (cnt’d)</vt:lpstr>
      <vt:lpstr>TSAG operation mode</vt:lpstr>
      <vt:lpstr>Joint Coordination Activities (under the parent-ship of TSAG)</vt:lpstr>
      <vt:lpstr>Focus Groups Activities (under the parent-ship of TSAG)</vt:lpstr>
      <vt:lpstr>Other TSAG groups</vt:lpstr>
      <vt:lpstr>TSAG Meeting</vt:lpstr>
      <vt:lpstr>TSAG Interactions</vt:lpstr>
      <vt:lpstr>ITU-T A-series Recommendations under responsibility of TSAG</vt:lpstr>
      <vt:lpstr>Supplements to the ITU-T A-series under responsibility of TSAG</vt:lpstr>
    </vt:vector>
  </TitlesOfParts>
  <Company>PROBST ICT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Telecommunication Standardization Advisory Group (TSAG)</dc:title>
  <dc:creator/>
  <cp:lastModifiedBy>Martin Euchner</cp:lastModifiedBy>
  <cp:revision>381</cp:revision>
  <cp:lastPrinted>2001-11-25T13:41:09Z</cp:lastPrinted>
  <dcterms:created xsi:type="dcterms:W3CDTF">2007-09-19T08:27:50Z</dcterms:created>
  <dcterms:modified xsi:type="dcterms:W3CDTF">2022-12-02T07:42:27Z</dcterms:modified>
</cp:coreProperties>
</file>