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947" r:id="rId4"/>
    <p:sldId id="257" r:id="rId5"/>
    <p:sldId id="956" r:id="rId6"/>
    <p:sldId id="957" r:id="rId7"/>
    <p:sldId id="259" r:id="rId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66FF"/>
    <a:srgbClr val="FFCC66"/>
    <a:srgbClr val="FF9933"/>
    <a:srgbClr val="3333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14"/>
    <p:restoredTop sz="94714"/>
  </p:normalViewPr>
  <p:slideViewPr>
    <p:cSldViewPr snapToObjects="1">
      <p:cViewPr varScale="1">
        <p:scale>
          <a:sx n="88" d="100"/>
          <a:sy n="88" d="100"/>
        </p:scale>
        <p:origin x="75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518D10-6180-46B6-B6F9-DCD9570801BF}" type="doc">
      <dgm:prSet loTypeId="urn:microsoft.com/office/officeart/2005/8/layout/vProcess5" loCatId="process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2325EC56-F538-4517-A107-004B27F74324}">
      <dgm:prSet phldrT="[Text]" custT="1"/>
      <dgm:spPr/>
      <dgm:t>
        <a:bodyPr/>
        <a:lstStyle/>
        <a:p>
          <a:r>
            <a:rPr lang="en-US" sz="1400" b="1" dirty="0"/>
            <a:t>Preliminary Proposal: </a:t>
          </a:r>
          <a:r>
            <a:rPr lang="en-US" sz="1400" dirty="0"/>
            <a:t>A </a:t>
          </a:r>
          <a:r>
            <a:rPr lang="en-US" sz="1400" b="1" dirty="0">
              <a:solidFill>
                <a:schemeClr val="accent1"/>
              </a:solidFill>
            </a:rPr>
            <a:t>submission for discussion that one (1) Member State submits to WGCONF </a:t>
          </a:r>
          <a:r>
            <a:rPr lang="en-US" sz="1400" dirty="0"/>
            <a:t>that has not received the support of any other Member State with a view to it becoming an INTER-AMERICAN PROPOSAL for future presentation during a particular ITU ASSEMBLY/CONFERENCE ASSEMBLY/CONFERENCE.</a:t>
          </a:r>
        </a:p>
      </dgm:t>
    </dgm:pt>
    <dgm:pt modelId="{58FEC232-E6F4-4D92-AA40-3CD0BA9DB555}" type="sibTrans" cxnId="{99B72A83-6329-45B2-B89F-08A4F0AB7B70}">
      <dgm:prSet custT="1"/>
      <dgm:spPr/>
      <dgm:t>
        <a:bodyPr/>
        <a:lstStyle/>
        <a:p>
          <a:endParaRPr lang="en-US" sz="1400"/>
        </a:p>
      </dgm:t>
    </dgm:pt>
    <dgm:pt modelId="{36DE1117-7618-495D-BD8E-BFA871DFA92E}" type="parTrans" cxnId="{99B72A83-6329-45B2-B89F-08A4F0AB7B70}">
      <dgm:prSet/>
      <dgm:spPr/>
      <dgm:t>
        <a:bodyPr/>
        <a:lstStyle/>
        <a:p>
          <a:endParaRPr lang="en-US" sz="1400"/>
        </a:p>
      </dgm:t>
    </dgm:pt>
    <dgm:pt modelId="{78328763-4792-4213-8E7E-B4CFCE8429BA}">
      <dgm:prSet phldrT="[Text]" custT="1"/>
      <dgm:spPr/>
      <dgm:t>
        <a:bodyPr/>
        <a:lstStyle/>
        <a:p>
          <a:r>
            <a:rPr lang="en-US" sz="1400" b="1" dirty="0"/>
            <a:t>Draft Inter-American Proposal (DIAP): </a:t>
          </a:r>
          <a:r>
            <a:rPr lang="en-US" sz="1400" dirty="0"/>
            <a:t>A PRELIMINARY PROPOSAL that, having been considered and discussed by the Member States, has the </a:t>
          </a:r>
          <a:r>
            <a:rPr lang="en-US" sz="1400" b="1" dirty="0">
              <a:solidFill>
                <a:schemeClr val="accent1"/>
              </a:solidFill>
            </a:rPr>
            <a:t>support of more than one (1) administration</a:t>
          </a:r>
          <a:r>
            <a:rPr lang="en-US" sz="1400" dirty="0"/>
            <a:t>.</a:t>
          </a:r>
        </a:p>
      </dgm:t>
    </dgm:pt>
    <dgm:pt modelId="{9249EC3D-6929-480A-9189-A40C89731753}" type="sibTrans" cxnId="{32984306-A50E-494E-9C93-0BC393C5BDE5}">
      <dgm:prSet custT="1"/>
      <dgm:spPr/>
      <dgm:t>
        <a:bodyPr/>
        <a:lstStyle/>
        <a:p>
          <a:endParaRPr lang="en-US" sz="1400"/>
        </a:p>
      </dgm:t>
    </dgm:pt>
    <dgm:pt modelId="{81BBB51D-780D-403D-B914-BA22114F014E}" type="parTrans" cxnId="{32984306-A50E-494E-9C93-0BC393C5BDE5}">
      <dgm:prSet/>
      <dgm:spPr/>
      <dgm:t>
        <a:bodyPr/>
        <a:lstStyle/>
        <a:p>
          <a:endParaRPr lang="en-US" sz="1400"/>
        </a:p>
      </dgm:t>
    </dgm:pt>
    <dgm:pt modelId="{D8E04D0B-24C2-4F5B-B1A6-F9C96BBE059B}">
      <dgm:prSet phldrT="[Text]" custT="1"/>
      <dgm:spPr/>
      <dgm:t>
        <a:bodyPr/>
        <a:lstStyle/>
        <a:p>
          <a:pPr>
            <a:tabLst/>
          </a:pPr>
          <a:r>
            <a:rPr lang="en-US" sz="1400" b="1" dirty="0"/>
            <a:t>Inter-American Proposal (IAP): </a:t>
          </a:r>
          <a:r>
            <a:rPr lang="en-US" sz="1400" b="0" dirty="0"/>
            <a:t>A DIAP</a:t>
          </a:r>
          <a:r>
            <a:rPr lang="en-US" sz="1400" dirty="0"/>
            <a:t>, of which WGCONF has completed its consideration and discussion and that has been </a:t>
          </a:r>
          <a:r>
            <a:rPr lang="en-US" sz="1400" b="1" dirty="0">
              <a:solidFill>
                <a:schemeClr val="accent1"/>
              </a:solidFill>
            </a:rPr>
            <a:t>supported by no fewer than six (6) administrations </a:t>
          </a:r>
          <a:r>
            <a:rPr lang="en-US" sz="1400" dirty="0"/>
            <a:t>and is not opposed by more than 50% (fifty percent) of the number of supports obtained.</a:t>
          </a:r>
        </a:p>
      </dgm:t>
    </dgm:pt>
    <dgm:pt modelId="{EE44300F-A782-43F7-9A24-B12DFE1C70F8}" type="parTrans" cxnId="{E953E0B9-23CE-4F5E-ABFB-F8C9CAE46465}">
      <dgm:prSet/>
      <dgm:spPr/>
      <dgm:t>
        <a:bodyPr/>
        <a:lstStyle/>
        <a:p>
          <a:endParaRPr lang="en-US" sz="1400"/>
        </a:p>
      </dgm:t>
    </dgm:pt>
    <dgm:pt modelId="{9348623B-F0BC-4BF3-84A8-952AACE01DB7}" type="sibTrans" cxnId="{E953E0B9-23CE-4F5E-ABFB-F8C9CAE46465}">
      <dgm:prSet/>
      <dgm:spPr/>
      <dgm:t>
        <a:bodyPr/>
        <a:lstStyle/>
        <a:p>
          <a:endParaRPr lang="en-US" sz="1400"/>
        </a:p>
      </dgm:t>
    </dgm:pt>
    <dgm:pt modelId="{FDBD565F-0CEA-48C0-89ED-E6F55A2AC8EE}" type="pres">
      <dgm:prSet presAssocID="{38518D10-6180-46B6-B6F9-DCD9570801BF}" presName="outerComposite" presStyleCnt="0">
        <dgm:presLayoutVars>
          <dgm:chMax val="5"/>
          <dgm:dir/>
          <dgm:resizeHandles val="exact"/>
        </dgm:presLayoutVars>
      </dgm:prSet>
      <dgm:spPr/>
    </dgm:pt>
    <dgm:pt modelId="{9EC3AC17-ABB6-418F-B643-E91E7A681FE6}" type="pres">
      <dgm:prSet presAssocID="{38518D10-6180-46B6-B6F9-DCD9570801BF}" presName="dummyMaxCanvas" presStyleCnt="0">
        <dgm:presLayoutVars/>
      </dgm:prSet>
      <dgm:spPr/>
    </dgm:pt>
    <dgm:pt modelId="{8E5AF87B-F7B2-4BB7-9F2A-16652BB5EB97}" type="pres">
      <dgm:prSet presAssocID="{38518D10-6180-46B6-B6F9-DCD9570801BF}" presName="ThreeNodes_1" presStyleLbl="node1" presStyleIdx="0" presStyleCnt="3">
        <dgm:presLayoutVars>
          <dgm:bulletEnabled val="1"/>
        </dgm:presLayoutVars>
      </dgm:prSet>
      <dgm:spPr/>
    </dgm:pt>
    <dgm:pt modelId="{56983F2F-6016-4D80-8C86-D0CED900C5BB}" type="pres">
      <dgm:prSet presAssocID="{38518D10-6180-46B6-B6F9-DCD9570801BF}" presName="ThreeNodes_2" presStyleLbl="node1" presStyleIdx="1" presStyleCnt="3">
        <dgm:presLayoutVars>
          <dgm:bulletEnabled val="1"/>
        </dgm:presLayoutVars>
      </dgm:prSet>
      <dgm:spPr/>
    </dgm:pt>
    <dgm:pt modelId="{E5E271D7-6088-4B38-82C4-E261D602CCB0}" type="pres">
      <dgm:prSet presAssocID="{38518D10-6180-46B6-B6F9-DCD9570801BF}" presName="ThreeNodes_3" presStyleLbl="node1" presStyleIdx="2" presStyleCnt="3">
        <dgm:presLayoutVars>
          <dgm:bulletEnabled val="1"/>
        </dgm:presLayoutVars>
      </dgm:prSet>
      <dgm:spPr/>
    </dgm:pt>
    <dgm:pt modelId="{6C0F7FA4-BE33-4AB8-8F07-0547BD3363BD}" type="pres">
      <dgm:prSet presAssocID="{38518D10-6180-46B6-B6F9-DCD9570801BF}" presName="ThreeConn_1-2" presStyleLbl="fgAccFollowNode1" presStyleIdx="0" presStyleCnt="2">
        <dgm:presLayoutVars>
          <dgm:bulletEnabled val="1"/>
        </dgm:presLayoutVars>
      </dgm:prSet>
      <dgm:spPr/>
    </dgm:pt>
    <dgm:pt modelId="{7A90584F-222F-4DF4-8E08-3FEB5DAD9E1B}" type="pres">
      <dgm:prSet presAssocID="{38518D10-6180-46B6-B6F9-DCD9570801BF}" presName="ThreeConn_2-3" presStyleLbl="fgAccFollowNode1" presStyleIdx="1" presStyleCnt="2">
        <dgm:presLayoutVars>
          <dgm:bulletEnabled val="1"/>
        </dgm:presLayoutVars>
      </dgm:prSet>
      <dgm:spPr/>
    </dgm:pt>
    <dgm:pt modelId="{62801FC3-E29D-4003-A004-A0AA11D04AF3}" type="pres">
      <dgm:prSet presAssocID="{38518D10-6180-46B6-B6F9-DCD9570801BF}" presName="ThreeNodes_1_text" presStyleLbl="node1" presStyleIdx="2" presStyleCnt="3">
        <dgm:presLayoutVars>
          <dgm:bulletEnabled val="1"/>
        </dgm:presLayoutVars>
      </dgm:prSet>
      <dgm:spPr/>
    </dgm:pt>
    <dgm:pt modelId="{B5303867-3BCC-4AC1-87DA-8A140049A8F0}" type="pres">
      <dgm:prSet presAssocID="{38518D10-6180-46B6-B6F9-DCD9570801BF}" presName="ThreeNodes_2_text" presStyleLbl="node1" presStyleIdx="2" presStyleCnt="3">
        <dgm:presLayoutVars>
          <dgm:bulletEnabled val="1"/>
        </dgm:presLayoutVars>
      </dgm:prSet>
      <dgm:spPr/>
    </dgm:pt>
    <dgm:pt modelId="{0DA302B1-0DFA-4B27-9758-0CC67AEC5096}" type="pres">
      <dgm:prSet presAssocID="{38518D10-6180-46B6-B6F9-DCD9570801B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32984306-A50E-494E-9C93-0BC393C5BDE5}" srcId="{38518D10-6180-46B6-B6F9-DCD9570801BF}" destId="{78328763-4792-4213-8E7E-B4CFCE8429BA}" srcOrd="1" destOrd="0" parTransId="{81BBB51D-780D-403D-B914-BA22114F014E}" sibTransId="{9249EC3D-6929-480A-9189-A40C89731753}"/>
    <dgm:cxn modelId="{5CDF1236-5D68-4F89-90A5-32F892DB4523}" type="presOf" srcId="{2325EC56-F538-4517-A107-004B27F74324}" destId="{8E5AF87B-F7B2-4BB7-9F2A-16652BB5EB97}" srcOrd="0" destOrd="0" presId="urn:microsoft.com/office/officeart/2005/8/layout/vProcess5"/>
    <dgm:cxn modelId="{3F967E7D-9ECC-4BBB-9E65-51CE97CE97B7}" type="presOf" srcId="{9249EC3D-6929-480A-9189-A40C89731753}" destId="{7A90584F-222F-4DF4-8E08-3FEB5DAD9E1B}" srcOrd="0" destOrd="0" presId="urn:microsoft.com/office/officeart/2005/8/layout/vProcess5"/>
    <dgm:cxn modelId="{99B72A83-6329-45B2-B89F-08A4F0AB7B70}" srcId="{38518D10-6180-46B6-B6F9-DCD9570801BF}" destId="{2325EC56-F538-4517-A107-004B27F74324}" srcOrd="0" destOrd="0" parTransId="{36DE1117-7618-495D-BD8E-BFA871DFA92E}" sibTransId="{58FEC232-E6F4-4D92-AA40-3CD0BA9DB555}"/>
    <dgm:cxn modelId="{DF988E8E-8126-45FA-8AB4-613B13C9DE42}" type="presOf" srcId="{D8E04D0B-24C2-4F5B-B1A6-F9C96BBE059B}" destId="{0DA302B1-0DFA-4B27-9758-0CC67AEC5096}" srcOrd="1" destOrd="0" presId="urn:microsoft.com/office/officeart/2005/8/layout/vProcess5"/>
    <dgm:cxn modelId="{D8D6B794-DF30-406C-BBB8-AAF246F29482}" type="presOf" srcId="{38518D10-6180-46B6-B6F9-DCD9570801BF}" destId="{FDBD565F-0CEA-48C0-89ED-E6F55A2AC8EE}" srcOrd="0" destOrd="0" presId="urn:microsoft.com/office/officeart/2005/8/layout/vProcess5"/>
    <dgm:cxn modelId="{B728B399-0219-461C-A0FA-973691356763}" type="presOf" srcId="{2325EC56-F538-4517-A107-004B27F74324}" destId="{62801FC3-E29D-4003-A004-A0AA11D04AF3}" srcOrd="1" destOrd="0" presId="urn:microsoft.com/office/officeart/2005/8/layout/vProcess5"/>
    <dgm:cxn modelId="{EEB64CA3-717E-4C16-959E-FFD0BDB18C66}" type="presOf" srcId="{D8E04D0B-24C2-4F5B-B1A6-F9C96BBE059B}" destId="{E5E271D7-6088-4B38-82C4-E261D602CCB0}" srcOrd="0" destOrd="0" presId="urn:microsoft.com/office/officeart/2005/8/layout/vProcess5"/>
    <dgm:cxn modelId="{8F3280AA-FFB3-42A3-8733-45D9464265C6}" type="presOf" srcId="{78328763-4792-4213-8E7E-B4CFCE8429BA}" destId="{56983F2F-6016-4D80-8C86-D0CED900C5BB}" srcOrd="0" destOrd="0" presId="urn:microsoft.com/office/officeart/2005/8/layout/vProcess5"/>
    <dgm:cxn modelId="{E953E0B9-23CE-4F5E-ABFB-F8C9CAE46465}" srcId="{38518D10-6180-46B6-B6F9-DCD9570801BF}" destId="{D8E04D0B-24C2-4F5B-B1A6-F9C96BBE059B}" srcOrd="2" destOrd="0" parTransId="{EE44300F-A782-43F7-9A24-B12DFE1C70F8}" sibTransId="{9348623B-F0BC-4BF3-84A8-952AACE01DB7}"/>
    <dgm:cxn modelId="{8C3A2CBE-3FEB-4D3C-85E1-ED4AF91CCD0B}" type="presOf" srcId="{58FEC232-E6F4-4D92-AA40-3CD0BA9DB555}" destId="{6C0F7FA4-BE33-4AB8-8F07-0547BD3363BD}" srcOrd="0" destOrd="0" presId="urn:microsoft.com/office/officeart/2005/8/layout/vProcess5"/>
    <dgm:cxn modelId="{C7617AFA-F6D2-4E56-B284-DE343DABB78E}" type="presOf" srcId="{78328763-4792-4213-8E7E-B4CFCE8429BA}" destId="{B5303867-3BCC-4AC1-87DA-8A140049A8F0}" srcOrd="1" destOrd="0" presId="urn:microsoft.com/office/officeart/2005/8/layout/vProcess5"/>
    <dgm:cxn modelId="{EFBD5056-AAAE-40B8-9881-CDA29A6AE4FA}" type="presParOf" srcId="{FDBD565F-0CEA-48C0-89ED-E6F55A2AC8EE}" destId="{9EC3AC17-ABB6-418F-B643-E91E7A681FE6}" srcOrd="0" destOrd="0" presId="urn:microsoft.com/office/officeart/2005/8/layout/vProcess5"/>
    <dgm:cxn modelId="{DEDD273A-70DE-4278-AA76-E81E6C9A0E52}" type="presParOf" srcId="{FDBD565F-0CEA-48C0-89ED-E6F55A2AC8EE}" destId="{8E5AF87B-F7B2-4BB7-9F2A-16652BB5EB97}" srcOrd="1" destOrd="0" presId="urn:microsoft.com/office/officeart/2005/8/layout/vProcess5"/>
    <dgm:cxn modelId="{49FF71C0-2521-499F-B0C5-B6B2EF2A8E4B}" type="presParOf" srcId="{FDBD565F-0CEA-48C0-89ED-E6F55A2AC8EE}" destId="{56983F2F-6016-4D80-8C86-D0CED900C5BB}" srcOrd="2" destOrd="0" presId="urn:microsoft.com/office/officeart/2005/8/layout/vProcess5"/>
    <dgm:cxn modelId="{EF30ACA8-D8A9-4B32-92A3-99F0A92E3C68}" type="presParOf" srcId="{FDBD565F-0CEA-48C0-89ED-E6F55A2AC8EE}" destId="{E5E271D7-6088-4B38-82C4-E261D602CCB0}" srcOrd="3" destOrd="0" presId="urn:microsoft.com/office/officeart/2005/8/layout/vProcess5"/>
    <dgm:cxn modelId="{9F72BCAE-3FA4-42F4-A2A4-9AAA6BD48011}" type="presParOf" srcId="{FDBD565F-0CEA-48C0-89ED-E6F55A2AC8EE}" destId="{6C0F7FA4-BE33-4AB8-8F07-0547BD3363BD}" srcOrd="4" destOrd="0" presId="urn:microsoft.com/office/officeart/2005/8/layout/vProcess5"/>
    <dgm:cxn modelId="{ED918E06-C43F-4D7B-8ED0-8583F3E9B3A1}" type="presParOf" srcId="{FDBD565F-0CEA-48C0-89ED-E6F55A2AC8EE}" destId="{7A90584F-222F-4DF4-8E08-3FEB5DAD9E1B}" srcOrd="5" destOrd="0" presId="urn:microsoft.com/office/officeart/2005/8/layout/vProcess5"/>
    <dgm:cxn modelId="{0D576ACF-8808-4E03-9943-722F33FA146E}" type="presParOf" srcId="{FDBD565F-0CEA-48C0-89ED-E6F55A2AC8EE}" destId="{62801FC3-E29D-4003-A004-A0AA11D04AF3}" srcOrd="6" destOrd="0" presId="urn:microsoft.com/office/officeart/2005/8/layout/vProcess5"/>
    <dgm:cxn modelId="{9D871F29-B597-4880-BA67-D8F5DEF2F96C}" type="presParOf" srcId="{FDBD565F-0CEA-48C0-89ED-E6F55A2AC8EE}" destId="{B5303867-3BCC-4AC1-87DA-8A140049A8F0}" srcOrd="7" destOrd="0" presId="urn:microsoft.com/office/officeart/2005/8/layout/vProcess5"/>
    <dgm:cxn modelId="{3B9AD47B-58FE-4AED-A0BC-088574A4B5B6}" type="presParOf" srcId="{FDBD565F-0CEA-48C0-89ED-E6F55A2AC8EE}" destId="{0DA302B1-0DFA-4B27-9758-0CC67AEC509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5AF87B-F7B2-4BB7-9F2A-16652BB5EB97}">
      <dsp:nvSpPr>
        <dsp:cNvPr id="0" name=""/>
        <dsp:cNvSpPr/>
      </dsp:nvSpPr>
      <dsp:spPr>
        <a:xfrm>
          <a:off x="0" y="0"/>
          <a:ext cx="6892566" cy="10739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Preliminary Proposal: </a:t>
          </a:r>
          <a:r>
            <a:rPr lang="en-US" sz="1400" kern="1200" dirty="0"/>
            <a:t>A </a:t>
          </a:r>
          <a:r>
            <a:rPr lang="en-US" sz="1400" b="1" kern="1200" dirty="0">
              <a:solidFill>
                <a:schemeClr val="accent1"/>
              </a:solidFill>
            </a:rPr>
            <a:t>submission for discussion that one (1) Member State submits to WGCONF </a:t>
          </a:r>
          <a:r>
            <a:rPr lang="en-US" sz="1400" kern="1200" dirty="0"/>
            <a:t>that has not received the support of any other Member State with a view to it becoming an INTER-AMERICAN PROPOSAL for future presentation during a particular ITU ASSEMBLY/CONFERENCE ASSEMBLY/CONFERENCE.</a:t>
          </a:r>
        </a:p>
      </dsp:txBody>
      <dsp:txXfrm>
        <a:off x="31455" y="31455"/>
        <a:ext cx="5733682" cy="1011048"/>
      </dsp:txXfrm>
    </dsp:sp>
    <dsp:sp modelId="{56983F2F-6016-4D80-8C86-D0CED900C5BB}">
      <dsp:nvSpPr>
        <dsp:cNvPr id="0" name=""/>
        <dsp:cNvSpPr/>
      </dsp:nvSpPr>
      <dsp:spPr>
        <a:xfrm>
          <a:off x="608167" y="1252951"/>
          <a:ext cx="6892566" cy="10739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Draft Inter-American Proposal (DIAP): </a:t>
          </a:r>
          <a:r>
            <a:rPr lang="en-US" sz="1400" kern="1200" dirty="0"/>
            <a:t>A PRELIMINARY PROPOSAL that, having been considered and discussed by the Member States, has the </a:t>
          </a:r>
          <a:r>
            <a:rPr lang="en-US" sz="1400" b="1" kern="1200" dirty="0">
              <a:solidFill>
                <a:schemeClr val="accent1"/>
              </a:solidFill>
            </a:rPr>
            <a:t>support of more than one (1) administration</a:t>
          </a:r>
          <a:r>
            <a:rPr lang="en-US" sz="1400" kern="1200" dirty="0"/>
            <a:t>.</a:t>
          </a:r>
        </a:p>
      </dsp:txBody>
      <dsp:txXfrm>
        <a:off x="639622" y="1284406"/>
        <a:ext cx="5523416" cy="1011048"/>
      </dsp:txXfrm>
    </dsp:sp>
    <dsp:sp modelId="{E5E271D7-6088-4B38-82C4-E261D602CCB0}">
      <dsp:nvSpPr>
        <dsp:cNvPr id="0" name=""/>
        <dsp:cNvSpPr/>
      </dsp:nvSpPr>
      <dsp:spPr>
        <a:xfrm>
          <a:off x="1216335" y="2505902"/>
          <a:ext cx="6892566" cy="10739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US" sz="1400" b="1" kern="1200" dirty="0"/>
            <a:t>Inter-American Proposal (IAP): </a:t>
          </a:r>
          <a:r>
            <a:rPr lang="en-US" sz="1400" b="0" kern="1200" dirty="0"/>
            <a:t>A DIAP</a:t>
          </a:r>
          <a:r>
            <a:rPr lang="en-US" sz="1400" kern="1200" dirty="0"/>
            <a:t>, of which WGCONF has completed its consideration and discussion and that has been </a:t>
          </a:r>
          <a:r>
            <a:rPr lang="en-US" sz="1400" b="1" kern="1200" dirty="0">
              <a:solidFill>
                <a:schemeClr val="accent1"/>
              </a:solidFill>
            </a:rPr>
            <a:t>supported by no fewer than six (6) administrations </a:t>
          </a:r>
          <a:r>
            <a:rPr lang="en-US" sz="1400" kern="1200" dirty="0"/>
            <a:t>and is not opposed by more than 50% (fifty percent) of the number of supports obtained.</a:t>
          </a:r>
        </a:p>
      </dsp:txBody>
      <dsp:txXfrm>
        <a:off x="1247790" y="2537357"/>
        <a:ext cx="5523416" cy="1011048"/>
      </dsp:txXfrm>
    </dsp:sp>
    <dsp:sp modelId="{6C0F7FA4-BE33-4AB8-8F07-0547BD3363BD}">
      <dsp:nvSpPr>
        <dsp:cNvPr id="0" name=""/>
        <dsp:cNvSpPr/>
      </dsp:nvSpPr>
      <dsp:spPr>
        <a:xfrm>
          <a:off x="6194493" y="814418"/>
          <a:ext cx="698072" cy="69807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351559" y="814418"/>
        <a:ext cx="383940" cy="525299"/>
      </dsp:txXfrm>
    </dsp:sp>
    <dsp:sp modelId="{7A90584F-222F-4DF4-8E08-3FEB5DAD9E1B}">
      <dsp:nvSpPr>
        <dsp:cNvPr id="0" name=""/>
        <dsp:cNvSpPr/>
      </dsp:nvSpPr>
      <dsp:spPr>
        <a:xfrm>
          <a:off x="6802661" y="2060210"/>
          <a:ext cx="698072" cy="69807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959727" y="2060210"/>
        <a:ext cx="383940" cy="525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BB1282D-E651-4F99-EFFE-631838800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D9128A4-8269-974F-BF0B-1B1914ACC52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0E2F060-5685-4E7C-8962-D0BC59893EF5}" type="datetimeFigureOut">
              <a:rPr lang="es-ES_tradnl"/>
              <a:pPr>
                <a:defRPr/>
              </a:pPr>
              <a:t>10/01/2024</a:t>
            </a:fld>
            <a:endParaRPr lang="es-ES_tradnl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6A627963-6F51-324A-B2C5-96A16B675B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_tradnl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C0B6B693-9846-2857-B2F3-92E2EDBF0B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noProof="0"/>
              <a:t>Haga clic para modificar el estilo de texto del patrón</a:t>
            </a:r>
          </a:p>
          <a:p>
            <a:pPr lvl="1"/>
            <a:r>
              <a:rPr lang="es-ES_tradnl" noProof="0"/>
              <a:t>Segundo nivel</a:t>
            </a:r>
          </a:p>
          <a:p>
            <a:pPr lvl="2"/>
            <a:r>
              <a:rPr lang="es-ES_tradnl" noProof="0"/>
              <a:t>Tercer nivel</a:t>
            </a:r>
          </a:p>
          <a:p>
            <a:pPr lvl="3"/>
            <a:r>
              <a:rPr lang="es-ES_tradnl" noProof="0"/>
              <a:t>Cuarto nivel</a:t>
            </a:r>
          </a:p>
          <a:p>
            <a:pPr lvl="4"/>
            <a:r>
              <a:rPr lang="es-ES_tradnl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E8AF86-E293-6742-FD8F-DDEAF5C49FB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10DAEF-370F-1DA2-3946-3902400F87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732394D-9FBF-4ACD-931E-BC4D58E581D9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61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Marcador de imagen de diapositiva 1">
            <a:extLst>
              <a:ext uri="{FF2B5EF4-FFF2-40B4-BE49-F238E27FC236}">
                <a16:creationId xmlns:a16="http://schemas.microsoft.com/office/drawing/2014/main" id="{3AE96FE9-D765-D862-B2AD-13BCE6D7F0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Marcador de notas 2">
            <a:extLst>
              <a:ext uri="{FF2B5EF4-FFF2-40B4-BE49-F238E27FC236}">
                <a16:creationId xmlns:a16="http://schemas.microsoft.com/office/drawing/2014/main" id="{8E9C3239-E7E8-F7A9-BD02-174263F9FF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_tradnl" altLang="en-US"/>
          </a:p>
        </p:txBody>
      </p:sp>
      <p:sp>
        <p:nvSpPr>
          <p:cNvPr id="19459" name="Marcador de número de diapositiva 3">
            <a:extLst>
              <a:ext uri="{FF2B5EF4-FFF2-40B4-BE49-F238E27FC236}">
                <a16:creationId xmlns:a16="http://schemas.microsoft.com/office/drawing/2014/main" id="{65DDD350-2CA4-9789-AED8-9C184AFE5D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913C521-715F-4AC4-8BEF-6B019E666E7E}" type="slidenum">
              <a:rPr lang="es-ES_tradnl" altLang="en-US"/>
              <a:pPr/>
              <a:t>6</a:t>
            </a:fld>
            <a:endParaRPr lang="es-ES_tradnl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E1A9F-4B4E-9A64-E5E0-A7A63AFFA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E5739-690B-405E-8DF7-0916DE17A184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B0448-7AB7-EF1D-3362-6E98670CA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EB4CA-8171-1491-E6E6-7DE11C697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1D3FA-33C8-46C6-A3D7-8C692310A0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69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7DD76-81F1-BF53-AFEF-01DDBAA27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F905C-894F-4356-9DEC-857466B0B7B4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D9476-DCB2-220A-CFBF-972543EA2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5A182-32C0-5DCB-9146-1D9188B05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6FEB4-CAC3-46E7-83D0-DE37A1E8F0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4338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96286-B349-EC16-AA2B-C6C6CF5CC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4627-C998-4DFA-B5E2-CB7F1A4FB098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902A6-21C0-8036-8384-C5F0F46B9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4A212-97AF-655E-F1C3-09A7E911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C44A8-9745-465B-AD5F-6F128AA486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219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7943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62E2B-517C-DFA4-09F6-046ACD43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3F8FD-E5D9-42D2-B64E-5CE19B8BEB58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817D6-3E9D-BB5D-D321-E0A64681A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A8845-FE03-7EC2-B4DE-7C9DA7B17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B6F4C-4E77-44F3-B075-9E6D14DE70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51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0C324-78D8-00BC-7689-64DE36886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A0743-62AF-4E2E-A50B-1E34564A02B4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31226-473A-FA4F-CD61-F6F4049C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7345B-3FDE-2E00-9C64-F8025A356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F4694-2DF7-4F18-B2EE-35F4A0486A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8812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8357563-C987-E90F-CEB4-F308A31AA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7BC78-E308-4088-B26A-F07290F402AC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C15325-A0BC-02BE-5A49-81DDF7F1E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5F38C5-B43A-5C7E-4100-172FA627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2333B-0C23-41F9-A842-0E33B328C1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66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4465FB8-514B-5B20-CB3F-A82B6D390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950D6-2FA1-4BC5-90DA-18E3202ABB44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7098A40-6E11-9465-27EC-E6137FADD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F39FEAA-6DAE-65A0-096C-31C2D2B4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D5E8C-D231-4ECE-A1D7-E7B8730993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032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D6703F-FED1-ABA0-6B04-0BAE6B070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1FF65-12CE-4B2D-BB6E-0293EA73B88C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154976-F405-69E7-7459-0189795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B3D51E9-B372-F5E7-40AC-7C9EFF4C0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19461-FB32-47E8-84F8-93558F6CD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332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9645430-F1DD-B001-62E2-03EF080A4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D5107-2999-494C-9B82-3DA96C06C068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EBA8D5-74DC-F867-47DF-74E06E52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261B8F-6D2A-47C2-B90D-85FFC00C0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B7F1B-CAC9-4D81-8DE0-9BB07698D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2306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E749C2-FDDC-98D7-EA02-2AF45B0A2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AE1A6-672B-4153-B824-203E96EFEB81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B5D081-49B5-1F29-075B-0A592A804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238B2D-BE68-7BFC-9598-435466899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3D069-0831-4F59-B551-16F5DD464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61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D9F3A5-3A11-2D8E-3860-98720A644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F153A-1F62-4EDE-9D04-F3D5352BB4F2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1EA8AE-B35B-D3C0-F1E4-A63A3743F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43731A-A67F-D80C-969B-CAAD08EC2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BCF2A-8A3F-44A9-AF32-8219014154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309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3DEC1C0-6B7A-AD60-3F4F-70AEA4789A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6200" y="838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Clic para editar título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86015CF-49ED-46D5-7027-A4A757E44A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Haga clic para modificar el estilo de texto del patrón</a:t>
            </a:r>
          </a:p>
          <a:p>
            <a:pPr lvl="1"/>
            <a:r>
              <a:rPr lang="es-ES_tradnl" altLang="en-US"/>
              <a:t>Segundo nivel</a:t>
            </a:r>
          </a:p>
          <a:p>
            <a:pPr lvl="2"/>
            <a:r>
              <a:rPr lang="es-ES_tradnl" altLang="en-US"/>
              <a:t>Tercer nivel</a:t>
            </a:r>
          </a:p>
          <a:p>
            <a:pPr lvl="3"/>
            <a:r>
              <a:rPr lang="es-ES_tradnl" altLang="en-US"/>
              <a:t>Cuarto nivel</a:t>
            </a:r>
          </a:p>
          <a:p>
            <a:pPr lvl="4"/>
            <a:r>
              <a:rPr lang="es-ES_tradnl" altLang="en-US"/>
              <a:t>Quinto nivel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FA74F-CA0E-3E84-4449-038F8F921F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fld id="{8ACFD9E8-86D2-4A65-9A43-E0E219E3515A}" type="datetime1">
              <a:rPr lang="en-US" altLang="en-US"/>
              <a:pPr>
                <a:defRPr/>
              </a:pPr>
              <a:t>1/10/2024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1551E-6141-3416-BE13-BD2FFEF09A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F82CF-1594-DB49-B5D1-91600BD21B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D82D2D2-E676-4846-9E4E-92B684224223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Imagen 1">
            <a:extLst>
              <a:ext uri="{FF2B5EF4-FFF2-40B4-BE49-F238E27FC236}">
                <a16:creationId xmlns:a16="http://schemas.microsoft.com/office/drawing/2014/main" id="{1A5E504A-0ED5-B073-92D5-A62EC15087B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8">
            <a:extLst>
              <a:ext uri="{FF2B5EF4-FFF2-40B4-BE49-F238E27FC236}">
                <a16:creationId xmlns:a16="http://schemas.microsoft.com/office/drawing/2014/main" id="{3FCAC11C-4E0E-993C-C25F-1BED5599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Imagen 6">
            <a:extLst>
              <a:ext uri="{FF2B5EF4-FFF2-40B4-BE49-F238E27FC236}">
                <a16:creationId xmlns:a16="http://schemas.microsoft.com/office/drawing/2014/main" id="{76CB0700-E348-45EC-69E0-41418CE15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9875"/>
            <a:ext cx="3433762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42D83A1E-3256-117C-F588-1C154338AD8E}"/>
              </a:ext>
            </a:extLst>
          </p:cNvPr>
          <p:cNvSpPr txBox="1">
            <a:spLocks/>
          </p:cNvSpPr>
          <p:nvPr/>
        </p:nvSpPr>
        <p:spPr>
          <a:xfrm>
            <a:off x="628650" y="1503363"/>
            <a:ext cx="7886700" cy="84613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s-ES_tradnl" sz="2400" dirty="0" err="1"/>
              <a:t>Click</a:t>
            </a:r>
            <a:r>
              <a:rPr lang="es-ES_tradnl" sz="2400" dirty="0"/>
              <a:t> para agregar nombre del expositor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026A3444-5AF4-367A-69A3-209C36E7EA86}"/>
              </a:ext>
            </a:extLst>
          </p:cNvPr>
          <p:cNvSpPr txBox="1">
            <a:spLocks/>
          </p:cNvSpPr>
          <p:nvPr/>
        </p:nvSpPr>
        <p:spPr>
          <a:xfrm>
            <a:off x="628650" y="2054225"/>
            <a:ext cx="7886700" cy="4381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s-ES_tradnl" dirty="0"/>
              <a:t>Haga clic </a:t>
            </a:r>
            <a:r>
              <a:rPr lang="es-ES_tradnl"/>
              <a:t>para ingresar cargo</a:t>
            </a:r>
            <a:endParaRPr lang="es-ES_tradnl" dirty="0"/>
          </a:p>
        </p:txBody>
      </p:sp>
      <p:sp>
        <p:nvSpPr>
          <p:cNvPr id="12" name="Marcador de fecha 3">
            <a:extLst>
              <a:ext uri="{FF2B5EF4-FFF2-40B4-BE49-F238E27FC236}">
                <a16:creationId xmlns:a16="http://schemas.microsoft.com/office/drawing/2014/main" id="{C24AECC7-A184-6B20-118A-289B8D2DA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60084B8-64EE-1347-97F2-7BB0EA4048BF}" type="datetimeFigureOut">
              <a:rPr lang="es-ES_tradnl"/>
              <a:pPr>
                <a:defRPr/>
              </a:pPr>
              <a:t>10/01/2024</a:t>
            </a:fld>
            <a:endParaRPr lang="es-ES_tradnl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A04A5EC-FBCD-F316-501D-22210228DB4C}"/>
              </a:ext>
            </a:extLst>
          </p:cNvPr>
          <p:cNvSpPr/>
          <p:nvPr/>
        </p:nvSpPr>
        <p:spPr>
          <a:xfrm flipV="1">
            <a:off x="628650" y="1222375"/>
            <a:ext cx="3798888" cy="460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72040F6E-AD98-A6DE-610F-F26DCFF78B78}"/>
              </a:ext>
            </a:extLst>
          </p:cNvPr>
          <p:cNvSpPr txBox="1">
            <a:spLocks/>
          </p:cNvSpPr>
          <p:nvPr/>
        </p:nvSpPr>
        <p:spPr>
          <a:xfrm>
            <a:off x="628650" y="2438400"/>
            <a:ext cx="7886700" cy="4365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s-ES_tradnl" dirty="0"/>
              <a:t>Haga clic para ingresar </a:t>
            </a:r>
            <a:r>
              <a:rPr lang="es-ES_tradnl" dirty="0" err="1"/>
              <a:t>direcci</a:t>
            </a:r>
            <a:r>
              <a:rPr lang="es-ES" dirty="0" err="1"/>
              <a:t>ón</a:t>
            </a:r>
            <a:endParaRPr lang="es-ES_tradnl" dirty="0"/>
          </a:p>
        </p:txBody>
      </p:sp>
      <p:sp>
        <p:nvSpPr>
          <p:cNvPr id="15" name="Marcador de contenido 2">
            <a:extLst>
              <a:ext uri="{FF2B5EF4-FFF2-40B4-BE49-F238E27FC236}">
                <a16:creationId xmlns:a16="http://schemas.microsoft.com/office/drawing/2014/main" id="{66F3C98E-D6FD-B6A5-5646-F3EA1385CA02}"/>
              </a:ext>
            </a:extLst>
          </p:cNvPr>
          <p:cNvSpPr txBox="1">
            <a:spLocks/>
          </p:cNvSpPr>
          <p:nvPr/>
        </p:nvSpPr>
        <p:spPr>
          <a:xfrm>
            <a:off x="628650" y="2781300"/>
            <a:ext cx="7886700" cy="4365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s-ES_tradnl" dirty="0"/>
              <a:t>Haga clic para ingresar </a:t>
            </a:r>
            <a:r>
              <a:rPr lang="es-ES" dirty="0"/>
              <a:t>e-mail</a:t>
            </a:r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zanon@anatel.gov.br" TargetMode="External"/><Relationship Id="rId2" Type="http://schemas.openxmlformats.org/officeDocument/2006/relationships/hyperlink" Target="mailto:Ena.Dekanic@fcc.g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fuenmayor@oas.org" TargetMode="External"/><Relationship Id="rId4" Type="http://schemas.openxmlformats.org/officeDocument/2006/relationships/hyperlink" Target="mailto:oleon@oas.or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mailto:citel@oas.org" TargetMode="External"/><Relationship Id="rId4" Type="http://schemas.openxmlformats.org/officeDocument/2006/relationships/hyperlink" Target="http://www.citel.oas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Marcador de contenido 1">
            <a:extLst>
              <a:ext uri="{FF2B5EF4-FFF2-40B4-BE49-F238E27FC236}">
                <a16:creationId xmlns:a16="http://schemas.microsoft.com/office/drawing/2014/main" id="{8E66D3EA-7C45-17BE-B111-C16F650CDA9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763"/>
            <a:ext cx="9139238" cy="6853237"/>
          </a:xfrm>
        </p:spPr>
      </p:pic>
      <p:sp>
        <p:nvSpPr>
          <p:cNvPr id="15362" name="Title 1">
            <a:extLst>
              <a:ext uri="{FF2B5EF4-FFF2-40B4-BE49-F238E27FC236}">
                <a16:creationId xmlns:a16="http://schemas.microsoft.com/office/drawing/2014/main" id="{B5ADBF4C-08F5-6D74-AE84-4B187ACB3C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4213" y="4419600"/>
            <a:ext cx="8229600" cy="838200"/>
          </a:xfrm>
        </p:spPr>
        <p:txBody>
          <a:bodyPr/>
          <a:lstStyle/>
          <a:p>
            <a:pPr algn="r" eaLnBrk="1" hangingPunct="1"/>
            <a:r>
              <a:rPr lang="en-US" altLang="en-US" sz="1600" b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1</a:t>
            </a:r>
            <a:r>
              <a:rPr lang="en-US" altLang="en-US" sz="1600" b="0" baseline="300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st</a:t>
            </a:r>
            <a:r>
              <a:rPr lang="en-US" altLang="en-US" sz="1600" b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 Inter-Regional Meeting for WTSA-24 Preparation</a:t>
            </a:r>
            <a:br>
              <a:rPr lang="en-US" altLang="en-US" sz="1600" b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en-US" altLang="en-US" sz="1600" b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Jan. 18, 2024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88C9D28-1589-844B-B55B-B789341C7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5424833"/>
            <a:ext cx="3025478" cy="757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BB966A-1F92-92D2-0F60-8F993CF9BB80}"/>
              </a:ext>
            </a:extLst>
          </p:cNvPr>
          <p:cNvSpPr txBox="1"/>
          <p:nvPr/>
        </p:nvSpPr>
        <p:spPr>
          <a:xfrm>
            <a:off x="1187624" y="1659072"/>
            <a:ext cx="7128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Status Update on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WTSA-24 Preparations</a:t>
            </a:r>
            <a:endParaRPr lang="es-US" sz="36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436D48-01EB-CE9E-0380-BA626D1A569D}"/>
              </a:ext>
            </a:extLst>
          </p:cNvPr>
          <p:cNvSpPr txBox="1">
            <a:spLocks/>
          </p:cNvSpPr>
          <p:nvPr/>
        </p:nvSpPr>
        <p:spPr bwMode="auto">
          <a:xfrm>
            <a:off x="-108520" y="5344230"/>
            <a:ext cx="409592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/>
            <a:endParaRPr lang="en-US" altLang="en-US" sz="2400" b="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998B8A8-8AC5-46A4-4C61-153F2F012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GENERAL INFORMATION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115AF0-6E8A-4469-5929-F8D2FEACC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752528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sz="2400" dirty="0"/>
              <a:t>WTSA-24 preparations underway via the </a:t>
            </a:r>
            <a:r>
              <a:rPr lang="en-US" sz="2400" b="1" dirty="0">
                <a:solidFill>
                  <a:schemeClr val="accent1"/>
                </a:solidFill>
              </a:rPr>
              <a:t>PCC.I Working Group for the Preparation &amp; Follow-Up on WTSA, WTDC and WCIT (WGCONF)</a:t>
            </a:r>
            <a:r>
              <a:rPr lang="en-US" sz="2400" dirty="0">
                <a:solidFill>
                  <a:schemeClr val="accent1"/>
                </a:solidFill>
              </a:rPr>
              <a:t>:</a:t>
            </a:r>
          </a:p>
          <a:p>
            <a:pPr lvl="1">
              <a:spcBef>
                <a:spcPts val="200"/>
              </a:spcBef>
            </a:pPr>
            <a:r>
              <a:rPr lang="en-US" sz="2000" dirty="0"/>
              <a:t>Chair: Ena Dekanic, USA (</a:t>
            </a:r>
            <a:r>
              <a:rPr lang="en-US" sz="2000" dirty="0">
                <a:solidFill>
                  <a:schemeClr val="accent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Ena.Dekanic@fcc.gov</a:t>
            </a:r>
            <a:r>
              <a:rPr lang="en-US" sz="2000" dirty="0"/>
              <a:t>) </a:t>
            </a:r>
          </a:p>
          <a:p>
            <a:pPr lvl="1">
              <a:spcBef>
                <a:spcPts val="200"/>
              </a:spcBef>
            </a:pPr>
            <a:r>
              <a:rPr lang="en-US" sz="2000" dirty="0"/>
              <a:t>Vice-Chair: João Alexandre Zanon, BRA (</a:t>
            </a:r>
            <a:r>
              <a:rPr lang="en-US" sz="2000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zanon@anatel.gov.br</a:t>
            </a:r>
            <a:r>
              <a:rPr lang="en-US" sz="2000" dirty="0"/>
              <a:t>) </a:t>
            </a:r>
          </a:p>
          <a:p>
            <a:pPr marL="0" indent="0">
              <a:spcBef>
                <a:spcPts val="200"/>
              </a:spcBef>
              <a:buNone/>
            </a:pPr>
            <a:endParaRPr lang="en-US" sz="800" dirty="0"/>
          </a:p>
          <a:p>
            <a:pPr>
              <a:spcBef>
                <a:spcPts val="200"/>
              </a:spcBef>
            </a:pPr>
            <a:r>
              <a:rPr lang="en-US" sz="2400" dirty="0"/>
              <a:t>Three working teams:</a:t>
            </a:r>
          </a:p>
          <a:p>
            <a:pPr marL="914400" indent="-457200">
              <a:spcBef>
                <a:spcPts val="200"/>
              </a:spcBef>
              <a:buFont typeface="+mj-lt"/>
              <a:buAutoNum type="arabicParenR"/>
            </a:pPr>
            <a:r>
              <a:rPr lang="en-US" sz="2000" dirty="0"/>
              <a:t>Work </a:t>
            </a:r>
            <a:r>
              <a:rPr lang="en-US" sz="2000" dirty="0" err="1"/>
              <a:t>Programme</a:t>
            </a:r>
            <a:r>
              <a:rPr lang="en-US" sz="2000" dirty="0"/>
              <a:t> + restructuring (WP) – led by CAN.</a:t>
            </a:r>
          </a:p>
          <a:p>
            <a:pPr marL="914400" indent="-457200">
              <a:spcBef>
                <a:spcPts val="200"/>
              </a:spcBef>
              <a:buFont typeface="+mj-lt"/>
              <a:buAutoNum type="arabicParenR"/>
            </a:pPr>
            <a:r>
              <a:rPr lang="en-US" sz="2000" dirty="0"/>
              <a:t>Working Methods (WM) – led by USA + MEX.</a:t>
            </a:r>
          </a:p>
          <a:p>
            <a:pPr marL="914400" indent="-457200">
              <a:spcBef>
                <a:spcPts val="200"/>
              </a:spcBef>
              <a:buFont typeface="+mj-lt"/>
              <a:buAutoNum type="arabicParenR"/>
            </a:pPr>
            <a:r>
              <a:rPr lang="en-US" sz="2000" dirty="0"/>
              <a:t>Standardization Issues (SI) (</a:t>
            </a:r>
            <a:r>
              <a:rPr lang="en-US" sz="2000" i="1" dirty="0"/>
              <a:t>i.e.</a:t>
            </a:r>
            <a:r>
              <a:rPr lang="en-US" sz="2000" dirty="0"/>
              <a:t>, thematic Resolutions) – led by BRA.</a:t>
            </a:r>
            <a:endParaRPr lang="en-US" sz="1400" dirty="0"/>
          </a:p>
          <a:p>
            <a:pPr marL="914400" indent="-457200">
              <a:spcBef>
                <a:spcPts val="200"/>
              </a:spcBef>
              <a:buFont typeface="+mj-lt"/>
              <a:buAutoNum type="arabicParenR"/>
            </a:pPr>
            <a:endParaRPr lang="en-US" sz="1400" dirty="0"/>
          </a:p>
          <a:p>
            <a:pPr marL="344488" indent="-344488">
              <a:spcBef>
                <a:spcPts val="200"/>
              </a:spcBef>
            </a:pPr>
            <a:r>
              <a:rPr lang="en-US" sz="2400" dirty="0"/>
              <a:t>CITEL Secretariat:</a:t>
            </a:r>
          </a:p>
          <a:p>
            <a:pPr marL="744538" lvl="1" indent="-344488">
              <a:spcBef>
                <a:spcPts val="200"/>
              </a:spcBef>
            </a:pPr>
            <a:r>
              <a:rPr lang="en-US" sz="2000" dirty="0"/>
              <a:t>Executive Secretary: Oscar Leon (</a:t>
            </a:r>
            <a:r>
              <a:rPr lang="en-US" sz="2000" dirty="0">
                <a:hlinkClick r:id="rId4"/>
              </a:rPr>
              <a:t>oleon@oas.org</a:t>
            </a:r>
            <a:r>
              <a:rPr lang="en-US" sz="2000" dirty="0"/>
              <a:t>)</a:t>
            </a:r>
          </a:p>
          <a:p>
            <a:pPr marL="744538" lvl="1" indent="-344488">
              <a:spcBef>
                <a:spcPts val="200"/>
              </a:spcBef>
            </a:pPr>
            <a:r>
              <a:rPr lang="en-US" sz="2000" dirty="0"/>
              <a:t>Specialist: Maria Fuenmayor (</a:t>
            </a:r>
            <a:r>
              <a:rPr lang="en-US" sz="2000" dirty="0">
                <a:hlinkClick r:id="rId5"/>
              </a:rPr>
              <a:t>mfuenmayor@oas.org</a:t>
            </a:r>
            <a:r>
              <a:rPr lang="en-US" sz="2000" dirty="0"/>
              <a:t>) </a:t>
            </a:r>
          </a:p>
          <a:p>
            <a:pPr marL="0" indent="0">
              <a:spcBef>
                <a:spcPts val="200"/>
              </a:spcBef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34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/>
          <p:cNvCxnSpPr/>
          <p:nvPr/>
        </p:nvCxnSpPr>
        <p:spPr>
          <a:xfrm flipV="1">
            <a:off x="1072573" y="4073907"/>
            <a:ext cx="0" cy="41645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3184303" y="4073907"/>
            <a:ext cx="0" cy="41645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4834577" y="3332666"/>
            <a:ext cx="0" cy="41645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803501" y="4073907"/>
            <a:ext cx="0" cy="41645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8154877" y="3332666"/>
            <a:ext cx="0" cy="41645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Shape 2943"/>
          <p:cNvSpPr/>
          <p:nvPr/>
        </p:nvSpPr>
        <p:spPr>
          <a:xfrm>
            <a:off x="986813" y="2671411"/>
            <a:ext cx="247850" cy="340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10" name="Shape 2787"/>
          <p:cNvSpPr/>
          <p:nvPr/>
        </p:nvSpPr>
        <p:spPr>
          <a:xfrm>
            <a:off x="6632116" y="2643699"/>
            <a:ext cx="310768" cy="349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11" name="Shape 2616"/>
          <p:cNvSpPr/>
          <p:nvPr/>
        </p:nvSpPr>
        <p:spPr>
          <a:xfrm>
            <a:off x="3722686" y="2636982"/>
            <a:ext cx="310961" cy="3181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13" name="Shape 2934"/>
          <p:cNvSpPr/>
          <p:nvPr/>
        </p:nvSpPr>
        <p:spPr>
          <a:xfrm>
            <a:off x="2309040" y="4858151"/>
            <a:ext cx="242342" cy="374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14" name="Shape 2950"/>
          <p:cNvSpPr/>
          <p:nvPr/>
        </p:nvSpPr>
        <p:spPr>
          <a:xfrm>
            <a:off x="7981335" y="4846221"/>
            <a:ext cx="278543" cy="383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latin typeface="+mj-lt"/>
              <a:ea typeface="Lato" charset="0"/>
              <a:cs typeface="Lato" charset="0"/>
            </a:endParaRPr>
          </a:p>
        </p:txBody>
      </p:sp>
      <p:sp>
        <p:nvSpPr>
          <p:cNvPr id="55" name="Subtitle 2"/>
          <p:cNvSpPr txBox="1">
            <a:spLocks/>
          </p:cNvSpPr>
          <p:nvPr/>
        </p:nvSpPr>
        <p:spPr>
          <a:xfrm>
            <a:off x="5894916" y="4941169"/>
            <a:ext cx="1764816" cy="477143"/>
          </a:xfrm>
          <a:prstGeom prst="rect">
            <a:avLst/>
          </a:prstGeom>
        </p:spPr>
        <p:txBody>
          <a:bodyPr vert="horz" wrap="square" lIns="81559" tIns="40779" rIns="81559" bIns="4077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PANAMA CITY, PANAMA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May 20-24, 2024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923430" y="4477068"/>
            <a:ext cx="1706430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3</a:t>
            </a:r>
            <a:r>
              <a:rPr lang="en-US" sz="1200" b="1" baseline="30000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rd</a:t>
            </a:r>
            <a:r>
              <a:rPr lang="en-US" sz="1200" b="1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 WGCONF MEETING:</a:t>
            </a:r>
          </a:p>
          <a:p>
            <a:pPr algn="ctr"/>
            <a:r>
              <a:rPr lang="en-US" sz="1200" b="1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44</a:t>
            </a:r>
            <a:r>
              <a:rPr lang="en-US" sz="1200" b="1" baseline="30000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th</a:t>
            </a:r>
            <a:r>
              <a:rPr lang="en-US" sz="1200" b="1" dirty="0">
                <a:solidFill>
                  <a:schemeClr val="accent5"/>
                </a:solidFill>
                <a:latin typeface="+mj-lt"/>
                <a:ea typeface="Lato Black" charset="0"/>
                <a:cs typeface="Lato Black" charset="0"/>
              </a:rPr>
              <a:t> Meeting of PCC.I</a:t>
            </a:r>
          </a:p>
        </p:txBody>
      </p:sp>
      <p:sp>
        <p:nvSpPr>
          <p:cNvPr id="57" name="Subtitle 2"/>
          <p:cNvSpPr txBox="1">
            <a:spLocks/>
          </p:cNvSpPr>
          <p:nvPr/>
        </p:nvSpPr>
        <p:spPr>
          <a:xfrm>
            <a:off x="190848" y="4914257"/>
            <a:ext cx="1909815" cy="477143"/>
          </a:xfrm>
          <a:prstGeom prst="rect">
            <a:avLst/>
          </a:prstGeom>
        </p:spPr>
        <p:txBody>
          <a:bodyPr vert="horz" wrap="square" lIns="81559" tIns="40779" rIns="81559" bIns="4077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PUNTA CANA, DOMINICAN REPUBLIC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April 24-28, 2023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08361" y="4477068"/>
            <a:ext cx="1728421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  <a:ea typeface="Lato Black" charset="0"/>
                <a:cs typeface="Lato Black" charset="0"/>
              </a:rPr>
              <a:t>1st WGCONF MEETING:</a:t>
            </a:r>
          </a:p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  <a:ea typeface="Lato Black" charset="0"/>
                <a:cs typeface="Lato Black" charset="0"/>
              </a:rPr>
              <a:t>42</a:t>
            </a:r>
            <a:r>
              <a:rPr lang="en-US" sz="1200" b="1" baseline="30000" dirty="0">
                <a:solidFill>
                  <a:schemeClr val="accent1"/>
                </a:solidFill>
                <a:latin typeface="+mj-lt"/>
                <a:ea typeface="Lato Black" charset="0"/>
                <a:cs typeface="Lato Black" charset="0"/>
              </a:rPr>
              <a:t>nd </a:t>
            </a:r>
            <a:r>
              <a:rPr lang="en-US" sz="1200" b="1" dirty="0">
                <a:solidFill>
                  <a:schemeClr val="accent1"/>
                </a:solidFill>
                <a:latin typeface="+mj-lt"/>
                <a:ea typeface="Lato Black" charset="0"/>
                <a:cs typeface="Lato Black" charset="0"/>
              </a:rPr>
              <a:t>Meeting of PCC.I</a:t>
            </a:r>
          </a:p>
        </p:txBody>
      </p:sp>
      <p:sp>
        <p:nvSpPr>
          <p:cNvPr id="59" name="Subtitle 2"/>
          <p:cNvSpPr txBox="1">
            <a:spLocks/>
          </p:cNvSpPr>
          <p:nvPr/>
        </p:nvSpPr>
        <p:spPr>
          <a:xfrm>
            <a:off x="2323627" y="4941169"/>
            <a:ext cx="1764816" cy="477143"/>
          </a:xfrm>
          <a:prstGeom prst="rect">
            <a:avLst/>
          </a:prstGeom>
        </p:spPr>
        <p:txBody>
          <a:bodyPr vert="horz" wrap="square" lIns="81559" tIns="40779" rIns="81559" bIns="4077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ASUNCION, PARAGUAY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Oct. 2-6, 2023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342687" y="4477068"/>
            <a:ext cx="1725344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2</a:t>
            </a:r>
            <a:r>
              <a:rPr lang="en-US" sz="1200" b="1" baseline="30000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nd</a:t>
            </a:r>
            <a:r>
              <a:rPr lang="en-US" sz="1200" b="1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 WGCONF MEETING:</a:t>
            </a:r>
          </a:p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43</a:t>
            </a:r>
            <a:r>
              <a:rPr lang="en-US" sz="1200" b="1" baseline="30000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rd</a:t>
            </a:r>
            <a:r>
              <a:rPr lang="en-US" sz="1200" b="1" dirty="0">
                <a:solidFill>
                  <a:schemeClr val="accent3"/>
                </a:solidFill>
                <a:latin typeface="+mj-lt"/>
                <a:ea typeface="Lato Black" charset="0"/>
                <a:cs typeface="Lato Black" charset="0"/>
              </a:rPr>
              <a:t> Meeting of PCC.I</a:t>
            </a:r>
          </a:p>
        </p:txBody>
      </p:sp>
      <p:sp>
        <p:nvSpPr>
          <p:cNvPr id="62" name="Subtitle 2"/>
          <p:cNvSpPr txBox="1">
            <a:spLocks/>
          </p:cNvSpPr>
          <p:nvPr/>
        </p:nvSpPr>
        <p:spPr>
          <a:xfrm>
            <a:off x="7284789" y="2780929"/>
            <a:ext cx="1764816" cy="477143"/>
          </a:xfrm>
          <a:prstGeom prst="rect">
            <a:avLst/>
          </a:prstGeom>
        </p:spPr>
        <p:txBody>
          <a:bodyPr vert="horz" wrap="square" lIns="81559" tIns="40779" rIns="81559" bIns="4077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JOAO PESSOA, BRAZIL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Aug. 19-23, 2024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319872" y="2389995"/>
            <a:ext cx="1693283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4</a:t>
            </a:r>
            <a:r>
              <a:rPr lang="en-US" sz="1200" b="1" baseline="30000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th </a:t>
            </a:r>
            <a:r>
              <a:rPr lang="en-US" sz="1200" b="1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WGCONF MEETING:</a:t>
            </a:r>
          </a:p>
          <a:p>
            <a:pPr algn="ctr"/>
            <a:r>
              <a:rPr lang="en-US" sz="1200" b="1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45</a:t>
            </a:r>
            <a:r>
              <a:rPr lang="en-US" sz="1200" b="1" baseline="30000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th</a:t>
            </a:r>
            <a:r>
              <a:rPr lang="en-US" sz="1200" b="1" dirty="0">
                <a:solidFill>
                  <a:schemeClr val="accent6"/>
                </a:solidFill>
                <a:latin typeface="+mj-lt"/>
                <a:ea typeface="Lato Black" charset="0"/>
                <a:cs typeface="Lato Black" charset="0"/>
              </a:rPr>
              <a:t> Meeting of PCC.I</a:t>
            </a:r>
          </a:p>
        </p:txBody>
      </p:sp>
      <p:sp>
        <p:nvSpPr>
          <p:cNvPr id="70" name="Subtitle 2"/>
          <p:cNvSpPr txBox="1">
            <a:spLocks/>
          </p:cNvSpPr>
          <p:nvPr/>
        </p:nvSpPr>
        <p:spPr>
          <a:xfrm>
            <a:off x="3940039" y="2321968"/>
            <a:ext cx="1764816" cy="917263"/>
          </a:xfrm>
          <a:prstGeom prst="rect">
            <a:avLst/>
          </a:prstGeom>
        </p:spPr>
        <p:txBody>
          <a:bodyPr vert="horz" wrap="square" lIns="81559" tIns="40779" rIns="81559" bIns="4077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VIRTUAL 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WP: Feb. 21, 2024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WM: Mar. 20, 2024</a:t>
            </a:r>
          </a:p>
          <a:p>
            <a:pPr>
              <a:lnSpc>
                <a:spcPts val="1515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SI: Apr. 17, 2024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417635" y="2116978"/>
            <a:ext cx="2808269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accent4"/>
                </a:solidFill>
                <a:latin typeface="+mj-lt"/>
                <a:ea typeface="Lato Black" charset="0"/>
                <a:cs typeface="Lato Black" charset="0"/>
              </a:rPr>
              <a:t>INTERIM E-MEETINGS (WORKING TEAM)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6AFA2E2-B442-1991-B732-D05C42D85571}"/>
              </a:ext>
            </a:extLst>
          </p:cNvPr>
          <p:cNvSpPr txBox="1">
            <a:spLocks/>
          </p:cNvSpPr>
          <p:nvPr/>
        </p:nvSpPr>
        <p:spPr>
          <a:xfrm>
            <a:off x="96525" y="1186129"/>
            <a:ext cx="82296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r>
              <a:rPr lang="en-US" sz="3200" dirty="0"/>
              <a:t>PREPARATORY TIMELINE</a:t>
            </a:r>
            <a:endParaRPr lang="en-US" sz="3200" b="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0888337-8859-8D5F-8B33-7CFD467DC96F}"/>
              </a:ext>
            </a:extLst>
          </p:cNvPr>
          <p:cNvCxnSpPr>
            <a:cxnSpLocks/>
          </p:cNvCxnSpPr>
          <p:nvPr/>
        </p:nvCxnSpPr>
        <p:spPr>
          <a:xfrm>
            <a:off x="245567" y="3927402"/>
            <a:ext cx="8486831" cy="0"/>
          </a:xfrm>
          <a:prstGeom prst="straightConnector1">
            <a:avLst/>
          </a:prstGeom>
          <a:ln w="34925"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DBE8C9F6-BBC5-F984-618A-CBD9D1C1454D}"/>
              </a:ext>
            </a:extLst>
          </p:cNvPr>
          <p:cNvSpPr/>
          <p:nvPr/>
        </p:nvSpPr>
        <p:spPr>
          <a:xfrm>
            <a:off x="1025534" y="3861048"/>
            <a:ext cx="162090" cy="144016"/>
          </a:xfrm>
          <a:prstGeom prst="ellipse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95A374D-3DDE-88D3-5FD9-682317678D99}"/>
              </a:ext>
            </a:extLst>
          </p:cNvPr>
          <p:cNvSpPr/>
          <p:nvPr/>
        </p:nvSpPr>
        <p:spPr>
          <a:xfrm>
            <a:off x="3090984" y="3842452"/>
            <a:ext cx="162090" cy="144016"/>
          </a:xfrm>
          <a:prstGeom prst="ellipse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A7A38F1-4644-6E00-11B4-9E60EDAD9287}"/>
              </a:ext>
            </a:extLst>
          </p:cNvPr>
          <p:cNvSpPr/>
          <p:nvPr/>
        </p:nvSpPr>
        <p:spPr>
          <a:xfrm>
            <a:off x="4752366" y="3845278"/>
            <a:ext cx="162090" cy="144016"/>
          </a:xfrm>
          <a:prstGeom prst="ellipse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AFEB7BE-3A37-2BD7-B268-B98EB0FCD7D7}"/>
              </a:ext>
            </a:extLst>
          </p:cNvPr>
          <p:cNvSpPr/>
          <p:nvPr/>
        </p:nvSpPr>
        <p:spPr>
          <a:xfrm>
            <a:off x="6745518" y="3845278"/>
            <a:ext cx="162090" cy="144016"/>
          </a:xfrm>
          <a:prstGeom prst="ellipse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E997744-9F0D-4475-EF5A-EB7E82FD27ED}"/>
              </a:ext>
            </a:extLst>
          </p:cNvPr>
          <p:cNvSpPr/>
          <p:nvPr/>
        </p:nvSpPr>
        <p:spPr>
          <a:xfrm>
            <a:off x="8096894" y="3855394"/>
            <a:ext cx="162090" cy="144016"/>
          </a:xfrm>
          <a:prstGeom prst="ellipse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42AA9-546E-E449-3912-036F33762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CURRENT STATUS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18624AF0-117D-9146-7288-DBCCBD75F2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4419794"/>
              </p:ext>
            </p:extLst>
          </p:nvPr>
        </p:nvGraphicFramePr>
        <p:xfrm>
          <a:off x="423538" y="2687316"/>
          <a:ext cx="8108902" cy="35798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86FAF-5F9A-2D96-F763-38F61C3D0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6F4C-4E77-44F3-B075-9E6D14DE70DD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661C0C-70A5-7611-EE96-A8194D5A4824}"/>
              </a:ext>
            </a:extLst>
          </p:cNvPr>
          <p:cNvSpPr txBox="1"/>
          <p:nvPr/>
        </p:nvSpPr>
        <p:spPr>
          <a:xfrm>
            <a:off x="0" y="1772816"/>
            <a:ext cx="9180512" cy="6079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t" anchorCtr="0">
            <a:noAutofit/>
          </a:bodyPr>
          <a:lstStyle/>
          <a:p>
            <a:pPr marL="457200" lvl="2" defTabSz="622300">
              <a:lnSpc>
                <a:spcPct val="90000"/>
              </a:lnSpc>
              <a:spcAft>
                <a:spcPct val="15000"/>
              </a:spcAft>
            </a:pPr>
            <a:endParaRPr lang="en-US" sz="1200" b="1" kern="1200" dirty="0"/>
          </a:p>
          <a:p>
            <a:pPr marL="404813" lvl="1" indent="-635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tabLst>
                <a:tab pos="8516938" algn="l"/>
                <a:tab pos="8629650" algn="l"/>
                <a:tab pos="8743950" algn="l"/>
                <a:tab pos="8856663" algn="l"/>
              </a:tabLst>
            </a:pPr>
            <a:r>
              <a:rPr lang="en-US" b="1" dirty="0"/>
              <a:t>2</a:t>
            </a:r>
            <a:r>
              <a:rPr lang="en-US" dirty="0"/>
              <a:t> Inter-American Proposals (IAPs) and </a:t>
            </a:r>
            <a:r>
              <a:rPr lang="en-US" b="1" dirty="0"/>
              <a:t>4</a:t>
            </a:r>
            <a:r>
              <a:rPr lang="en-US" dirty="0"/>
              <a:t> draft IAPs (DIAPs) as of last meeting in Oct. 2023.</a:t>
            </a:r>
          </a:p>
          <a:p>
            <a:pPr marL="400050" lvl="1" indent="-174625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tabLst>
                <a:tab pos="8516938" algn="l"/>
                <a:tab pos="8629650" algn="l"/>
                <a:tab pos="8743950" algn="l"/>
                <a:tab pos="8856663" algn="l"/>
              </a:tabLst>
            </a:pPr>
            <a:endParaRPr lang="en-US" b="1" dirty="0"/>
          </a:p>
          <a:p>
            <a:pPr marL="400050" lvl="1" indent="-174625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tabLst>
                <a:tab pos="8516938" algn="l"/>
                <a:tab pos="8629650" algn="l"/>
                <a:tab pos="8743950" algn="l"/>
                <a:tab pos="8856663" algn="l"/>
              </a:tabLst>
            </a:pPr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3884552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AABB-2687-AE29-D8C6-1E7A70231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CURRENT STATUS </a:t>
            </a:r>
            <a:r>
              <a:rPr lang="en-US" sz="1400" b="0" dirty="0"/>
              <a:t>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7AD33-78CD-7D05-48E7-1F9111DAB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69654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Work Programme + restructuring (WP):</a:t>
            </a:r>
          </a:p>
          <a:p>
            <a:r>
              <a:rPr lang="en-US" sz="1800" dirty="0"/>
              <a:t>1 DIAP: MOD Res. 99 (restructuring)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Working Methods (WM)</a:t>
            </a:r>
            <a:r>
              <a:rPr lang="en-US" sz="2000" dirty="0"/>
              <a:t> – </a:t>
            </a:r>
            <a:r>
              <a:rPr lang="en-US" sz="2000" i="1" dirty="0"/>
              <a:t>no DIAPs or IAPs yet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Standardization Issues (SI):</a:t>
            </a:r>
          </a:p>
          <a:p>
            <a:r>
              <a:rPr lang="en-US" sz="2000" dirty="0"/>
              <a:t>2 IAPs:</a:t>
            </a:r>
          </a:p>
          <a:p>
            <a:pPr lvl="1"/>
            <a:r>
              <a:rPr lang="en-US" sz="1800" dirty="0"/>
              <a:t>NOC Res. 72 (EMF)</a:t>
            </a:r>
          </a:p>
          <a:p>
            <a:pPr lvl="1"/>
            <a:r>
              <a:rPr lang="en-US" sz="1800" dirty="0"/>
              <a:t>NOC Res. 87 (ITRs)</a:t>
            </a:r>
          </a:p>
          <a:p>
            <a:r>
              <a:rPr lang="en-US" sz="2000" dirty="0"/>
              <a:t>3 DIAPs:</a:t>
            </a:r>
          </a:p>
          <a:p>
            <a:pPr lvl="1"/>
            <a:r>
              <a:rPr lang="en-US" sz="1800" dirty="0"/>
              <a:t>MOD Res. 50 (cybersecurity)</a:t>
            </a:r>
          </a:p>
          <a:p>
            <a:pPr lvl="1"/>
            <a:r>
              <a:rPr lang="en-US" sz="1800" dirty="0"/>
              <a:t>MOD Res. 76 (conformance &amp; interoperability)</a:t>
            </a:r>
          </a:p>
          <a:p>
            <a:pPr lvl="1"/>
            <a:r>
              <a:rPr lang="en-US" sz="1800" dirty="0"/>
              <a:t>MOD Res. 96 (counterfeit)</a:t>
            </a:r>
          </a:p>
        </p:txBody>
      </p:sp>
    </p:spTree>
    <p:extLst>
      <p:ext uri="{BB962C8B-B14F-4D97-AF65-F5344CB8AC3E}">
        <p14:creationId xmlns:p14="http://schemas.microsoft.com/office/powerpoint/2010/main" val="2787376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Marcador de contenido 1">
            <a:extLst>
              <a:ext uri="{FF2B5EF4-FFF2-40B4-BE49-F238E27FC236}">
                <a16:creationId xmlns:a16="http://schemas.microsoft.com/office/drawing/2014/main" id="{2965C730-A00D-9567-6D1B-19A589A31BB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763"/>
            <a:ext cx="9139238" cy="6853237"/>
          </a:xfr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CB43D05-9F7D-87B5-FEA4-D17EF6D05B73}"/>
              </a:ext>
            </a:extLst>
          </p:cNvPr>
          <p:cNvSpPr/>
          <p:nvPr/>
        </p:nvSpPr>
        <p:spPr>
          <a:xfrm>
            <a:off x="628650" y="2349500"/>
            <a:ext cx="5456238" cy="444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7175" name="Marcador de contenido 2">
            <a:extLst>
              <a:ext uri="{FF2B5EF4-FFF2-40B4-BE49-F238E27FC236}">
                <a16:creationId xmlns:a16="http://schemas.microsoft.com/office/drawing/2014/main" id="{F3CD8442-DF36-3A19-13D1-97E3B31395F8}"/>
              </a:ext>
            </a:extLst>
          </p:cNvPr>
          <p:cNvSpPr txBox="1">
            <a:spLocks/>
          </p:cNvSpPr>
          <p:nvPr/>
        </p:nvSpPr>
        <p:spPr bwMode="auto">
          <a:xfrm>
            <a:off x="493414" y="3852070"/>
            <a:ext cx="78867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685800" indent="-22860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indent="0" defTabSz="914400" eaLnBrk="1" hangingPunct="1">
              <a:lnSpc>
                <a:spcPct val="90000"/>
              </a:lnSpc>
              <a:spcBef>
                <a:spcPts val="1000"/>
              </a:spcBef>
              <a:buNone/>
              <a:defRPr/>
            </a:pPr>
            <a:r>
              <a:rPr lang="en-US" sz="1600" u="sng" spc="-2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</a:t>
            </a:r>
            <a:r>
              <a:rPr lang="en-US" sz="1600" u="sng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tp:</a:t>
            </a:r>
            <a:r>
              <a:rPr lang="en-US" sz="1600" u="sng" spc="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//ww</a:t>
            </a:r>
            <a:r>
              <a:rPr lang="en-US" sz="1600" u="sng" spc="-140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</a:t>
            </a:r>
            <a:r>
              <a:rPr lang="en-US" sz="1600" u="sng" spc="-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600" u="sng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n-US" sz="1600" u="sng" spc="-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</a:t>
            </a:r>
            <a:r>
              <a:rPr lang="en-US" sz="1600" u="sng" spc="-2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</a:t>
            </a:r>
            <a:r>
              <a:rPr lang="en-US" sz="1600" u="sng" spc="-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el.o</a:t>
            </a:r>
            <a:r>
              <a:rPr lang="en-US" sz="1600" u="sng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US" sz="1600" u="sng" spc="-5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s.o</a:t>
            </a:r>
            <a:r>
              <a:rPr lang="en-US" sz="1600" u="sng" spc="-30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</a:t>
            </a:r>
            <a:r>
              <a:rPr lang="en-US" sz="1600" u="sng" dirty="0">
                <a:solidFill>
                  <a:schemeClr val="accent3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 </a:t>
            </a:r>
            <a:r>
              <a:rPr lang="en-US" sz="1600" dirty="0">
                <a:solidFill>
                  <a:schemeClr val="accent3"/>
                </a:solidFill>
                <a:cs typeface="Calibri"/>
              </a:rPr>
              <a:t> </a:t>
            </a:r>
            <a:br>
              <a:rPr lang="en-US" sz="1600" dirty="0">
                <a:solidFill>
                  <a:schemeClr val="accent3"/>
                </a:solidFill>
                <a:cs typeface="Calibri"/>
              </a:rPr>
            </a:br>
            <a:r>
              <a:rPr lang="en-US" sz="1600" spc="-10" dirty="0">
                <a:solidFill>
                  <a:schemeClr val="accent3"/>
                </a:solidFill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citel@oas.org</a:t>
            </a:r>
            <a:r>
              <a:rPr lang="en-US" altLang="en-US" sz="1600" dirty="0">
                <a:solidFill>
                  <a:schemeClr val="accent3"/>
                </a:solidFill>
                <a:ea typeface="MS PGothic"/>
              </a:rPr>
              <a:t> </a:t>
            </a:r>
            <a:endParaRPr lang="es-ES_tradnl" altLang="es-ES_tradnl" sz="1600" dirty="0">
              <a:solidFill>
                <a:schemeClr val="accent3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D455CFE-908E-42E7-35B0-7B8027B825B3}"/>
              </a:ext>
            </a:extLst>
          </p:cNvPr>
          <p:cNvSpPr/>
          <p:nvPr/>
        </p:nvSpPr>
        <p:spPr>
          <a:xfrm>
            <a:off x="628650" y="4497388"/>
            <a:ext cx="5456238" cy="460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F89778A-0CA6-A52E-B18C-B4AF124E5ADF}"/>
              </a:ext>
            </a:extLst>
          </p:cNvPr>
          <p:cNvSpPr txBox="1">
            <a:spLocks/>
          </p:cNvSpPr>
          <p:nvPr/>
        </p:nvSpPr>
        <p:spPr bwMode="auto">
          <a:xfrm>
            <a:off x="493414" y="1206668"/>
            <a:ext cx="5806777" cy="76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s-ES_tradnl" altLang="es-ES_tradnl" sz="2400" dirty="0">
                <a:solidFill>
                  <a:schemeClr val="bg1"/>
                </a:solidFill>
                <a:latin typeface="Arial" panose="020B0604020202020204" pitchFamily="34" charset="0"/>
              </a:rPr>
              <a:t>Thank you, and we look forward to further coordination and collaboration!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F874E48-D57A-BA71-E5B8-0AFB8E6DC1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128" y="5424833"/>
            <a:ext cx="3025478" cy="7575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werpoint_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 Nueva presentación1 ESP Azul" id="{7CE67D3C-CE54-F343-938C-C471BC225149}" vid="{1FC495DF-6D39-854A-BD7B-D4A45A56C7D7}"/>
    </a:ext>
  </a:extLst>
</a:theme>
</file>

<file path=ppt/theme/theme2.xml><?xml version="1.0" encoding="utf-8"?>
<a:theme xmlns:a="http://schemas.openxmlformats.org/drawingml/2006/main" name="Diseño personalizado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 Nueva presentación1 ESP Azul" id="{7CE67D3C-CE54-F343-938C-C471BC225149}" vid="{5487F6F3-E042-124B-91B4-B474C1245B95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5995</TotalTime>
  <Words>521</Words>
  <Application>Microsoft Office PowerPoint</Application>
  <PresentationFormat>On-screen Show (4:3)</PresentationFormat>
  <Paragraphs>63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powerpoint_blue</vt:lpstr>
      <vt:lpstr>Diseño personalizado</vt:lpstr>
      <vt:lpstr>1st Inter-Regional Meeting for WTSA-24 Preparation Jan. 18, 2024</vt:lpstr>
      <vt:lpstr>GENERAL INFORMATION</vt:lpstr>
      <vt:lpstr>PowerPoint Presentation</vt:lpstr>
      <vt:lpstr>CURRENT STATUS</vt:lpstr>
      <vt:lpstr>CURRENT STATUS (continued)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Insertar título aquí</dc:title>
  <dc:creator>Maria Jose  Navia</dc:creator>
  <cp:lastModifiedBy>Al-Mnini, Lara</cp:lastModifiedBy>
  <cp:revision>40</cp:revision>
  <dcterms:created xsi:type="dcterms:W3CDTF">2016-09-09T15:36:27Z</dcterms:created>
  <dcterms:modified xsi:type="dcterms:W3CDTF">2024-01-10T10:30:33Z</dcterms:modified>
</cp:coreProperties>
</file>