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1"/>
  </p:notesMasterIdLst>
  <p:handoutMasterIdLst>
    <p:handoutMasterId r:id="rId12"/>
  </p:handoutMasterIdLst>
  <p:sldIdLst>
    <p:sldId id="1137" r:id="rId5"/>
    <p:sldId id="1151" r:id="rId6"/>
    <p:sldId id="360" r:id="rId7"/>
    <p:sldId id="1152" r:id="rId8"/>
    <p:sldId id="1153" r:id="rId9"/>
    <p:sldId id="1154" r:id="rId10"/>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islas ZUIN" initials="SZ" lastIdx="5" clrIdx="0">
    <p:extLst>
      <p:ext uri="{19B8F6BF-5375-455C-9EA6-DF929625EA0E}">
        <p15:presenceInfo xmlns:p15="http://schemas.microsoft.com/office/powerpoint/2012/main" userId="1fc7c68f040926fb" providerId="Windows Live"/>
      </p:ext>
    </p:extLst>
  </p:cmAuthor>
  <p:cmAuthor id="2" name="Vaggelis Igglesis" initials="VI" lastIdx="1" clrIdx="1">
    <p:extLst>
      <p:ext uri="{19B8F6BF-5375-455C-9EA6-DF929625EA0E}">
        <p15:presenceInfo xmlns:p15="http://schemas.microsoft.com/office/powerpoint/2012/main" userId="83ddb6122f47c68a" providerId="Windows Live"/>
      </p:ext>
    </p:extLst>
  </p:cmAuthor>
  <p:cmAuthor id="3" name="Sukenik, Maria Victoria" initials="SMV" lastIdx="6" clrIdx="2">
    <p:extLst>
      <p:ext uri="{19B8F6BF-5375-455C-9EA6-DF929625EA0E}">
        <p15:presenceInfo xmlns:p15="http://schemas.microsoft.com/office/powerpoint/2012/main" userId="S::victoria.sukenik@itu.int::47d9ff4e-d2a8-4873-9951-59bfbeefc54f" providerId="AD"/>
      </p:ext>
    </p:extLst>
  </p:cmAuthor>
  <p:cmAuthor id="4" name="SPD" initials="SPD" lastIdx="1" clrIdx="3">
    <p:extLst>
      <p:ext uri="{19B8F6BF-5375-455C-9EA6-DF929625EA0E}">
        <p15:presenceInfo xmlns:p15="http://schemas.microsoft.com/office/powerpoint/2012/main" userId="SP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6F81"/>
    <a:srgbClr val="44546A"/>
    <a:srgbClr val="70AD47"/>
    <a:srgbClr val="EAEFF7"/>
    <a:srgbClr val="D2DEEF"/>
    <a:srgbClr val="71AD47"/>
    <a:srgbClr val="EAF0F7"/>
    <a:srgbClr val="D2DFEF"/>
    <a:srgbClr val="D2E0EF"/>
    <a:srgbClr val="941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FC6E4D-CA93-432D-B66A-8134B7BDB08A}" v="4" dt="2021-10-01T12:40:06.5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89"/>
    <p:restoredTop sz="92848" autoAdjust="0"/>
  </p:normalViewPr>
  <p:slideViewPr>
    <p:cSldViewPr snapToGrid="0">
      <p:cViewPr varScale="1">
        <p:scale>
          <a:sx n="74" d="100"/>
          <a:sy n="74" d="100"/>
        </p:scale>
        <p:origin x="1070" y="77"/>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143588" y="0"/>
            <a:ext cx="3169920" cy="480060"/>
          </a:xfrm>
          <a:prstGeom prst="rect">
            <a:avLst/>
          </a:prstGeom>
        </p:spPr>
        <p:txBody>
          <a:bodyPr vert="horz" lIns="91440" tIns="45720" rIns="91440" bIns="45720" rtlCol="0"/>
          <a:lstStyle>
            <a:lvl1pPr algn="r">
              <a:defRPr sz="1200"/>
            </a:lvl1pPr>
          </a:lstStyle>
          <a:p>
            <a:fld id="{ADD4F2D8-0B81-40C6-A344-2A2CDC3849AB}" type="datetimeFigureOut">
              <a:rPr lang="en-US" smtClean="0"/>
              <a:t>10/20/2021</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143588" y="9119474"/>
            <a:ext cx="3169920" cy="480060"/>
          </a:xfrm>
          <a:prstGeom prst="rect">
            <a:avLst/>
          </a:prstGeom>
        </p:spPr>
        <p:txBody>
          <a:bodyPr vert="horz" lIns="91440" tIns="45720" rIns="91440" bIns="45720" rtlCol="0" anchor="b"/>
          <a:lstStyle>
            <a:lvl1pPr algn="r">
              <a:defRPr sz="1200"/>
            </a:lvl1pPr>
          </a:lstStyle>
          <a:p>
            <a:fld id="{A17649DA-8473-43AF-A25C-9454A9B32AC2}" type="slidenum">
              <a:rPr lang="en-US" smtClean="0"/>
              <a:t>‹#›</a:t>
            </a:fld>
            <a:endParaRPr lang="en-US"/>
          </a:p>
        </p:txBody>
      </p:sp>
    </p:spTree>
    <p:extLst>
      <p:ext uri="{BB962C8B-B14F-4D97-AF65-F5344CB8AC3E}">
        <p14:creationId xmlns:p14="http://schemas.microsoft.com/office/powerpoint/2010/main" val="252097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588" y="0"/>
            <a:ext cx="3169920" cy="481727"/>
          </a:xfrm>
          <a:prstGeom prst="rect">
            <a:avLst/>
          </a:prstGeom>
        </p:spPr>
        <p:txBody>
          <a:bodyPr vert="horz" lIns="91440" tIns="45720" rIns="91440" bIns="45720" rtlCol="0"/>
          <a:lstStyle>
            <a:lvl1pPr algn="r">
              <a:defRPr sz="1200"/>
            </a:lvl1pPr>
          </a:lstStyle>
          <a:p>
            <a:fld id="{8CDC6B5E-2196-41C6-9503-C4DF2322276F}" type="datetimeFigureOut">
              <a:rPr lang="en-US" smtClean="0"/>
              <a:t>10/20/2021</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588" y="9119475"/>
            <a:ext cx="3169920" cy="481726"/>
          </a:xfrm>
          <a:prstGeom prst="rect">
            <a:avLst/>
          </a:prstGeom>
        </p:spPr>
        <p:txBody>
          <a:bodyPr vert="horz" lIns="91440" tIns="45720" rIns="91440" bIns="45720" rtlCol="0" anchor="b"/>
          <a:lstStyle>
            <a:lvl1pPr algn="r">
              <a:defRPr sz="1200"/>
            </a:lvl1pPr>
          </a:lstStyle>
          <a:p>
            <a:fld id="{223AFEAD-DB9F-4170-B447-F09F86CA2A5C}" type="slidenum">
              <a:rPr lang="en-US" smtClean="0"/>
              <a:t>‹#›</a:t>
            </a:fld>
            <a:endParaRPr lang="en-US"/>
          </a:p>
        </p:txBody>
      </p:sp>
    </p:spTree>
    <p:extLst>
      <p:ext uri="{BB962C8B-B14F-4D97-AF65-F5344CB8AC3E}">
        <p14:creationId xmlns:p14="http://schemas.microsoft.com/office/powerpoint/2010/main" val="2250530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85850" lvl="2" indent="-171450">
              <a:buFontTx/>
              <a:buChar char="-"/>
            </a:pPr>
            <a:endParaRPr lang="aa-ET" dirty="0"/>
          </a:p>
        </p:txBody>
      </p:sp>
      <p:sp>
        <p:nvSpPr>
          <p:cNvPr id="4" name="Slide Number Placeholder 3"/>
          <p:cNvSpPr>
            <a:spLocks noGrp="1"/>
          </p:cNvSpPr>
          <p:nvPr>
            <p:ph type="sldNum" sz="quarter" idx="5"/>
          </p:nvPr>
        </p:nvSpPr>
        <p:spPr/>
        <p:txBody>
          <a:bodyPr/>
          <a:lstStyle/>
          <a:p>
            <a:fld id="{223AFEAD-DB9F-4170-B447-F09F86CA2A5C}" type="slidenum">
              <a:rPr lang="en-US" smtClean="0"/>
              <a:t>2</a:t>
            </a:fld>
            <a:endParaRPr lang="en-US"/>
          </a:p>
        </p:txBody>
      </p:sp>
    </p:spTree>
    <p:extLst>
      <p:ext uri="{BB962C8B-B14F-4D97-AF65-F5344CB8AC3E}">
        <p14:creationId xmlns:p14="http://schemas.microsoft.com/office/powerpoint/2010/main" val="4131994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23AFEAD-DB9F-4170-B447-F09F86CA2A5C}" type="slidenum">
              <a:rPr lang="en-US" smtClean="0"/>
              <a:t>3</a:t>
            </a:fld>
            <a:endParaRPr lang="en-US"/>
          </a:p>
        </p:txBody>
      </p:sp>
    </p:spTree>
    <p:extLst>
      <p:ext uri="{BB962C8B-B14F-4D97-AF65-F5344CB8AC3E}">
        <p14:creationId xmlns:p14="http://schemas.microsoft.com/office/powerpoint/2010/main" val="3981306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85850" lvl="2" indent="-171450">
              <a:buFontTx/>
              <a:buChar char="-"/>
            </a:pPr>
            <a:endParaRPr lang="aa-ET" dirty="0"/>
          </a:p>
        </p:txBody>
      </p:sp>
      <p:sp>
        <p:nvSpPr>
          <p:cNvPr id="4" name="Slide Number Placeholder 3"/>
          <p:cNvSpPr>
            <a:spLocks noGrp="1"/>
          </p:cNvSpPr>
          <p:nvPr>
            <p:ph type="sldNum" sz="quarter" idx="5"/>
          </p:nvPr>
        </p:nvSpPr>
        <p:spPr/>
        <p:txBody>
          <a:bodyPr/>
          <a:lstStyle/>
          <a:p>
            <a:fld id="{223AFEAD-DB9F-4170-B447-F09F86CA2A5C}" type="slidenum">
              <a:rPr lang="en-US" smtClean="0"/>
              <a:t>4</a:t>
            </a:fld>
            <a:endParaRPr lang="en-US"/>
          </a:p>
        </p:txBody>
      </p:sp>
    </p:spTree>
    <p:extLst>
      <p:ext uri="{BB962C8B-B14F-4D97-AF65-F5344CB8AC3E}">
        <p14:creationId xmlns:p14="http://schemas.microsoft.com/office/powerpoint/2010/main" val="732218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85850" lvl="2" indent="-171450">
              <a:buFontTx/>
              <a:buChar char="-"/>
            </a:pPr>
            <a:endParaRPr lang="aa-ET" dirty="0"/>
          </a:p>
        </p:txBody>
      </p:sp>
      <p:sp>
        <p:nvSpPr>
          <p:cNvPr id="4" name="Slide Number Placeholder 3"/>
          <p:cNvSpPr>
            <a:spLocks noGrp="1"/>
          </p:cNvSpPr>
          <p:nvPr>
            <p:ph type="sldNum" sz="quarter" idx="5"/>
          </p:nvPr>
        </p:nvSpPr>
        <p:spPr/>
        <p:txBody>
          <a:bodyPr/>
          <a:lstStyle/>
          <a:p>
            <a:fld id="{223AFEAD-DB9F-4170-B447-F09F86CA2A5C}" type="slidenum">
              <a:rPr lang="en-US" smtClean="0"/>
              <a:t>5</a:t>
            </a:fld>
            <a:endParaRPr lang="en-US"/>
          </a:p>
        </p:txBody>
      </p:sp>
    </p:spTree>
    <p:extLst>
      <p:ext uri="{BB962C8B-B14F-4D97-AF65-F5344CB8AC3E}">
        <p14:creationId xmlns:p14="http://schemas.microsoft.com/office/powerpoint/2010/main" val="3543825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85850" lvl="2" indent="-171450">
              <a:buFontTx/>
              <a:buChar char="-"/>
            </a:pPr>
            <a:endParaRPr lang="aa-ET" dirty="0"/>
          </a:p>
        </p:txBody>
      </p:sp>
      <p:sp>
        <p:nvSpPr>
          <p:cNvPr id="4" name="Slide Number Placeholder 3"/>
          <p:cNvSpPr>
            <a:spLocks noGrp="1"/>
          </p:cNvSpPr>
          <p:nvPr>
            <p:ph type="sldNum" sz="quarter" idx="5"/>
          </p:nvPr>
        </p:nvSpPr>
        <p:spPr/>
        <p:txBody>
          <a:bodyPr/>
          <a:lstStyle/>
          <a:p>
            <a:fld id="{223AFEAD-DB9F-4170-B447-F09F86CA2A5C}" type="slidenum">
              <a:rPr lang="en-US" smtClean="0"/>
              <a:t>6</a:t>
            </a:fld>
            <a:endParaRPr lang="en-US"/>
          </a:p>
        </p:txBody>
      </p:sp>
    </p:spTree>
    <p:extLst>
      <p:ext uri="{BB962C8B-B14F-4D97-AF65-F5344CB8AC3E}">
        <p14:creationId xmlns:p14="http://schemas.microsoft.com/office/powerpoint/2010/main" val="1497976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5">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Rectangle 9"/>
          <p:cNvSpPr/>
          <p:nvPr userDrawn="1"/>
        </p:nvSpPr>
        <p:spPr>
          <a:xfrm>
            <a:off x="1524000" y="5971049"/>
            <a:ext cx="10668000" cy="497955"/>
          </a:xfrm>
          <a:prstGeom prst="rect">
            <a:avLst/>
          </a:prstGeom>
          <a:solidFill>
            <a:srgbClr val="498B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5971049"/>
            <a:ext cx="1371600" cy="4979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4" name="Date Placeholder 3"/>
          <p:cNvSpPr>
            <a:spLocks noGrp="1"/>
          </p:cNvSpPr>
          <p:nvPr>
            <p:ph type="dt" sz="half" idx="10"/>
          </p:nvPr>
        </p:nvSpPr>
        <p:spPr>
          <a:xfrm>
            <a:off x="9296400" y="6037463"/>
            <a:ext cx="2743200" cy="365125"/>
          </a:xfrm>
        </p:spPr>
        <p:txBody>
          <a:bodyPr/>
          <a:lstStyle>
            <a:lvl1pPr algn="r">
              <a:defRPr sz="1600">
                <a:solidFill>
                  <a:schemeClr val="bg1"/>
                </a:solidFill>
              </a:defRPr>
            </a:lvl1pPr>
          </a:lstStyle>
          <a:p>
            <a:fld id="{B4C5664E-8195-4803-B278-32BA49EFFA15}" type="datetime3">
              <a:rPr lang="en-US" smtClean="0"/>
              <a:t>20 October 2021</a:t>
            </a:fld>
            <a:endParaRPr lang="en-US"/>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830" y="5915516"/>
            <a:ext cx="583939" cy="578655"/>
          </a:xfrm>
          <a:prstGeom prst="rect">
            <a:avLst/>
          </a:prstGeom>
        </p:spPr>
      </p:pic>
    </p:spTree>
    <p:extLst>
      <p:ext uri="{BB962C8B-B14F-4D97-AF65-F5344CB8AC3E}">
        <p14:creationId xmlns:p14="http://schemas.microsoft.com/office/powerpoint/2010/main" val="1776404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indent="-360000">
              <a:buClr>
                <a:schemeClr val="accent1"/>
              </a:buClr>
              <a:defRPr/>
            </a:lvl1pPr>
            <a:lvl2pPr indent="-288000">
              <a:buClr>
                <a:schemeClr val="accent1">
                  <a:lumMod val="75000"/>
                </a:schemeClr>
              </a:buClr>
              <a:defRPr/>
            </a:lvl2pPr>
            <a:lvl3pPr>
              <a:buClr>
                <a:schemeClr val="accent1"/>
              </a:buClr>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p:cNvSpPr>
            <a:spLocks noGrp="1"/>
          </p:cNvSpPr>
          <p:nvPr>
            <p:ph type="title"/>
          </p:nvPr>
        </p:nvSpPr>
        <p:spPr>
          <a:xfrm>
            <a:off x="838200" y="170483"/>
            <a:ext cx="10515600" cy="1017031"/>
          </a:xfrm>
          <a:prstGeom prst="rect">
            <a:avLst/>
          </a:prstGeom>
        </p:spPr>
        <p:txBody>
          <a:bodyPr vert="horz" lIns="91440" tIns="45720" rIns="91440" bIns="45720" rtlCol="0" anchor="ctr">
            <a:normAutofit/>
          </a:bodyPr>
          <a:lstStyle>
            <a:lvl1pPr>
              <a:defRPr>
                <a:solidFill>
                  <a:schemeClr val="tx2"/>
                </a:solidFill>
              </a:defRPr>
            </a:lvl1pPr>
          </a:lstStyle>
          <a:p>
            <a:r>
              <a:rPr lang="en-US"/>
              <a:t>Click to edit Master title style</a:t>
            </a:r>
          </a:p>
        </p:txBody>
      </p:sp>
      <p:sp>
        <p:nvSpPr>
          <p:cNvPr id="6" name="Date Placeholder 3"/>
          <p:cNvSpPr>
            <a:spLocks noGrp="1"/>
          </p:cNvSpPr>
          <p:nvPr>
            <p:ph type="dt" sz="half" idx="2"/>
          </p:nvPr>
        </p:nvSpPr>
        <p:spPr>
          <a:xfrm>
            <a:off x="838200" y="646607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66F803-A7FE-479D-8D80-E28D487635EF}" type="datetime3">
              <a:rPr lang="en-US" smtClean="0"/>
              <a:t>20 October 2021</a:t>
            </a:fld>
            <a:endParaRPr lang="en-US"/>
          </a:p>
        </p:txBody>
      </p:sp>
    </p:spTree>
    <p:extLst>
      <p:ext uri="{BB962C8B-B14F-4D97-AF65-F5344CB8AC3E}">
        <p14:creationId xmlns:p14="http://schemas.microsoft.com/office/powerpoint/2010/main" val="620037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userDrawn="1"/>
        </p:nvSpPr>
        <p:spPr>
          <a:xfrm>
            <a:off x="1524000" y="2851688"/>
            <a:ext cx="10668000" cy="171078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524000" y="2851688"/>
            <a:ext cx="9823450" cy="1710787"/>
          </a:xfrm>
        </p:spPr>
        <p:txBody>
          <a:bodyPr anchor="ctr">
            <a:normAutofit/>
          </a:bodyPr>
          <a:lstStyle>
            <a:lvl1pPr>
              <a:defRPr sz="6000">
                <a:solidFill>
                  <a:schemeClr val="bg1"/>
                </a:solidFill>
              </a:defRPr>
            </a:lvl1pPr>
          </a:lstStyle>
          <a:p>
            <a:r>
              <a:rPr lang="en-US"/>
              <a:t>Click to edit Master title style</a:t>
            </a:r>
          </a:p>
        </p:txBody>
      </p:sp>
      <p:sp>
        <p:nvSpPr>
          <p:cNvPr id="3" name="Text Placeholder 2"/>
          <p:cNvSpPr>
            <a:spLocks noGrp="1"/>
          </p:cNvSpPr>
          <p:nvPr>
            <p:ph type="body" idx="1"/>
          </p:nvPr>
        </p:nvSpPr>
        <p:spPr>
          <a:xfrm>
            <a:off x="1524000" y="4589463"/>
            <a:ext cx="9823450" cy="1500187"/>
          </a:xfrm>
        </p:spPr>
        <p:txBody>
          <a:bodyPr/>
          <a:lstStyle>
            <a:lvl1pPr marL="0" indent="0">
              <a:buNone/>
              <a:defRPr sz="2400">
                <a:solidFill>
                  <a:schemeClr val="accent5">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5CCA212-95E6-475C-AE61-A9B2B957DDBE}" type="datetime3">
              <a:rPr lang="en-US" smtClean="0"/>
              <a:t>20 October 2021</a:t>
            </a:fld>
            <a:endParaRPr lang="en-US"/>
          </a:p>
        </p:txBody>
      </p:sp>
      <p:sp>
        <p:nvSpPr>
          <p:cNvPr id="10" name="Rectangle 9"/>
          <p:cNvSpPr/>
          <p:nvPr userDrawn="1"/>
        </p:nvSpPr>
        <p:spPr>
          <a:xfrm>
            <a:off x="-1" y="2851688"/>
            <a:ext cx="1371601" cy="1710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1061" y="4712487"/>
            <a:ext cx="409475" cy="452831"/>
          </a:xfrm>
          <a:prstGeom prst="rect">
            <a:avLst/>
          </a:prstGeom>
        </p:spPr>
      </p:pic>
    </p:spTree>
    <p:extLst>
      <p:ext uri="{BB962C8B-B14F-4D97-AF65-F5344CB8AC3E}">
        <p14:creationId xmlns:p14="http://schemas.microsoft.com/office/powerpoint/2010/main" val="1591238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518834"/>
            <a:ext cx="5181600" cy="48210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518834"/>
            <a:ext cx="5181600" cy="48210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A58B86-ADEE-4C0F-8FC2-F00E0B823EBE}" type="datetime3">
              <a:rPr lang="en-US" smtClean="0"/>
              <a:t>20 October 2021</a:t>
            </a:fld>
            <a:endParaRPr lang="en-US"/>
          </a:p>
        </p:txBody>
      </p:sp>
      <p:sp>
        <p:nvSpPr>
          <p:cNvPr id="7" name="Title Placeholder 1"/>
          <p:cNvSpPr>
            <a:spLocks noGrp="1"/>
          </p:cNvSpPr>
          <p:nvPr>
            <p:ph type="title"/>
          </p:nvPr>
        </p:nvSpPr>
        <p:spPr>
          <a:xfrm>
            <a:off x="838200" y="170483"/>
            <a:ext cx="10515600" cy="1017031"/>
          </a:xfrm>
          <a:prstGeom prst="rect">
            <a:avLst/>
          </a:prstGeom>
        </p:spPr>
        <p:txBody>
          <a:bodyPr vert="horz" lIns="91440" tIns="45720" rIns="91440" bIns="45720" rtlCol="0" anchor="ctr">
            <a:normAutofit/>
          </a:bodyPr>
          <a:lstStyle>
            <a:lvl1pPr>
              <a:defRPr>
                <a:solidFill>
                  <a:schemeClr val="accent5">
                    <a:lumMod val="75000"/>
                  </a:schemeClr>
                </a:solidFill>
              </a:defRPr>
            </a:lvl1pPr>
          </a:lstStyle>
          <a:p>
            <a:r>
              <a:rPr lang="en-US"/>
              <a:t>Click to edit Master title style</a:t>
            </a:r>
          </a:p>
        </p:txBody>
      </p:sp>
    </p:spTree>
    <p:extLst>
      <p:ext uri="{BB962C8B-B14F-4D97-AF65-F5344CB8AC3E}">
        <p14:creationId xmlns:p14="http://schemas.microsoft.com/office/powerpoint/2010/main" val="1328158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549829"/>
            <a:ext cx="5157787" cy="552289"/>
          </a:xfrm>
          <a:solidFill>
            <a:schemeClr val="accent1"/>
          </a:solidFill>
        </p:spPr>
        <p:txBody>
          <a:bodyPr anchor="ctr"/>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102119"/>
            <a:ext cx="5157787" cy="42521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549829"/>
            <a:ext cx="5183188" cy="552290"/>
          </a:xfrm>
          <a:solidFill>
            <a:srgbClr val="498BC9"/>
          </a:solidFill>
        </p:spPr>
        <p:txBody>
          <a:bodyPr vert="horz" lIns="91440" tIns="45720" rIns="91440" bIns="45720" rtlCol="0" anchor="ctr">
            <a:normAutofit/>
          </a:bodyPr>
          <a:lstStyle>
            <a:lvl1pPr>
              <a:defRPr lang="en-US" sz="2400" b="1" smtClean="0">
                <a:solidFill>
                  <a:schemeClr val="bg1"/>
                </a:solidFill>
              </a:defRPr>
            </a:lvl1pPr>
          </a:lstStyle>
          <a:p>
            <a:pPr marL="0" lvl="0" indent="0" algn="ctr">
              <a:buNone/>
            </a:pPr>
            <a:r>
              <a:rPr lang="en-US"/>
              <a:t>Click to edit Master text styles</a:t>
            </a:r>
          </a:p>
        </p:txBody>
      </p:sp>
      <p:sp>
        <p:nvSpPr>
          <p:cNvPr id="6" name="Content Placeholder 5"/>
          <p:cNvSpPr>
            <a:spLocks noGrp="1"/>
          </p:cNvSpPr>
          <p:nvPr>
            <p:ph sz="quarter" idx="4"/>
          </p:nvPr>
        </p:nvSpPr>
        <p:spPr>
          <a:xfrm>
            <a:off x="6172200" y="2102119"/>
            <a:ext cx="5183188" cy="42521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92780E7-65B4-4D76-B8E8-99F322F65CAD}" type="datetime3">
              <a:rPr lang="en-US" smtClean="0"/>
              <a:t>20 October 2021</a:t>
            </a:fld>
            <a:endParaRPr lang="en-US"/>
          </a:p>
        </p:txBody>
      </p:sp>
      <p:sp>
        <p:nvSpPr>
          <p:cNvPr id="9" name="Title Placeholder 1"/>
          <p:cNvSpPr>
            <a:spLocks noGrp="1"/>
          </p:cNvSpPr>
          <p:nvPr>
            <p:ph type="title"/>
          </p:nvPr>
        </p:nvSpPr>
        <p:spPr>
          <a:xfrm>
            <a:off x="838200" y="170483"/>
            <a:ext cx="10515600" cy="1017031"/>
          </a:xfrm>
          <a:prstGeom prst="rect">
            <a:avLst/>
          </a:prstGeom>
        </p:spPr>
        <p:txBody>
          <a:bodyPr vert="horz" lIns="91440" tIns="45720" rIns="91440" bIns="45720" rtlCol="0" anchor="ctr">
            <a:normAutofit/>
          </a:bodyPr>
          <a:lstStyle>
            <a:lvl1pPr>
              <a:defRPr>
                <a:solidFill>
                  <a:schemeClr val="accent5">
                    <a:lumMod val="75000"/>
                  </a:schemeClr>
                </a:solidFill>
              </a:defRPr>
            </a:lvl1pPr>
          </a:lstStyle>
          <a:p>
            <a:r>
              <a:rPr lang="en-US"/>
              <a:t>Click to edit Master title style</a:t>
            </a:r>
          </a:p>
        </p:txBody>
      </p:sp>
    </p:spTree>
    <p:extLst>
      <p:ext uri="{BB962C8B-B14F-4D97-AF65-F5344CB8AC3E}">
        <p14:creationId xmlns:p14="http://schemas.microsoft.com/office/powerpoint/2010/main" val="1924757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6FD8C8E-37FC-44CF-AB82-9DD0E6A26AB5}" type="datetime3">
              <a:rPr lang="en-US" smtClean="0"/>
              <a:t>20 October 2021</a:t>
            </a:fld>
            <a:endParaRPr lang="en-US"/>
          </a:p>
        </p:txBody>
      </p:sp>
      <p:sp>
        <p:nvSpPr>
          <p:cNvPr id="6" name="Title Placeholder 1"/>
          <p:cNvSpPr>
            <a:spLocks noGrp="1"/>
          </p:cNvSpPr>
          <p:nvPr>
            <p:ph type="title"/>
          </p:nvPr>
        </p:nvSpPr>
        <p:spPr>
          <a:xfrm>
            <a:off x="838200" y="278969"/>
            <a:ext cx="10515600" cy="1017031"/>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3460653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A47297-F436-4ACE-9138-B80D4B2AFAB3}" type="datetime3">
              <a:rPr lang="en-US" smtClean="0"/>
              <a:t>20 October 2021</a:t>
            </a:fld>
            <a:endParaRPr lang="en-US"/>
          </a:p>
        </p:txBody>
      </p:sp>
      <p:sp>
        <p:nvSpPr>
          <p:cNvPr id="6" name="Slide Number Placeholder 5"/>
          <p:cNvSpPr>
            <a:spLocks noGrp="1"/>
          </p:cNvSpPr>
          <p:nvPr>
            <p:ph type="sldNum" sz="quarter" idx="12"/>
          </p:nvPr>
        </p:nvSpPr>
        <p:spPr>
          <a:xfrm>
            <a:off x="8610600" y="6466078"/>
            <a:ext cx="2743200" cy="365125"/>
          </a:xfrm>
          <a:prstGeom prst="rect">
            <a:avLst/>
          </a:prstGeom>
        </p:spPr>
        <p:txBody>
          <a:bodyPr/>
          <a:lstStyle/>
          <a:p>
            <a:fld id="{D41C8F09-43E9-4534-9D21-65C71540C84C}" type="slidenum">
              <a:rPr lang="en-US" smtClean="0"/>
              <a:t>‹#›</a:t>
            </a:fld>
            <a:endParaRPr lang="en-US"/>
          </a:p>
        </p:txBody>
      </p:sp>
    </p:spTree>
    <p:extLst>
      <p:ext uri="{BB962C8B-B14F-4D97-AF65-F5344CB8AC3E}">
        <p14:creationId xmlns:p14="http://schemas.microsoft.com/office/powerpoint/2010/main" val="1593943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70483"/>
            <a:ext cx="10515600" cy="101703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476439"/>
            <a:ext cx="10515600" cy="497744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46607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E7A89C-CFFF-40CD-BAE1-5A57AE214C14}" type="datetime3">
              <a:rPr lang="en-US" smtClean="0"/>
              <a:t>20 October 2021</a:t>
            </a:fld>
            <a:endParaRPr lang="en-US"/>
          </a:p>
        </p:txBody>
      </p:sp>
      <p:sp>
        <p:nvSpPr>
          <p:cNvPr id="7" name="Rectangle 6"/>
          <p:cNvSpPr/>
          <p:nvPr userDrawn="1"/>
        </p:nvSpPr>
        <p:spPr>
          <a:xfrm>
            <a:off x="816000" y="1221816"/>
            <a:ext cx="11376000" cy="72000"/>
          </a:xfrm>
          <a:prstGeom prst="rect">
            <a:avLst/>
          </a:prstGeom>
          <a:solidFill>
            <a:srgbClr val="498B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1221816"/>
            <a:ext cx="576000" cy="2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fld id="{D41C8F09-43E9-4534-9D21-65C71540C84C}" type="slidenum">
              <a:rPr lang="en-US" sz="1100" b="1" smtClean="0"/>
              <a:pPr algn="ctr"/>
              <a:t>‹#›</a:t>
            </a:fld>
            <a:endParaRPr lang="en-US" sz="1200" b="1"/>
          </a:p>
        </p:txBody>
      </p:sp>
      <p:pic>
        <p:nvPicPr>
          <p:cNvPr id="6" name="Picture 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561340" y="452582"/>
            <a:ext cx="409475" cy="452831"/>
          </a:xfrm>
          <a:prstGeom prst="rect">
            <a:avLst/>
          </a:prstGeom>
        </p:spPr>
      </p:pic>
    </p:spTree>
    <p:extLst>
      <p:ext uri="{BB962C8B-B14F-4D97-AF65-F5344CB8AC3E}">
        <p14:creationId xmlns:p14="http://schemas.microsoft.com/office/powerpoint/2010/main" val="338703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8" r:id="rId7"/>
  </p:sldLayoutIdLst>
  <p:hf sldNum="0" hd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360000" indent="-360000" algn="l" defTabSz="914400" rtl="0" eaLnBrk="1" latinLnBrk="0" hangingPunct="1">
        <a:lnSpc>
          <a:spcPct val="90000"/>
        </a:lnSpc>
        <a:spcBef>
          <a:spcPts val="1000"/>
        </a:spcBef>
        <a:buClr>
          <a:schemeClr val="accent1"/>
        </a:buClr>
        <a:buSzPct val="70000"/>
        <a:buFont typeface="Wingdings" panose="05000000000000000000" pitchFamily="2" charset="2"/>
        <a:buChar char=""/>
        <a:defRPr sz="2800" kern="1200">
          <a:solidFill>
            <a:schemeClr val="tx1"/>
          </a:solidFill>
          <a:latin typeface="+mn-lt"/>
          <a:ea typeface="+mn-ea"/>
          <a:cs typeface="+mn-cs"/>
        </a:defRPr>
      </a:lvl1pPr>
      <a:lvl2pPr marL="685800" indent="-288000" algn="l" defTabSz="914400" rtl="0" eaLnBrk="1" latinLnBrk="0" hangingPunct="1">
        <a:lnSpc>
          <a:spcPct val="90000"/>
        </a:lnSpc>
        <a:spcBef>
          <a:spcPts val="500"/>
        </a:spcBef>
        <a:buClr>
          <a:schemeClr val="accent1">
            <a:lumMod val="75000"/>
          </a:schemeClr>
        </a:buClr>
        <a:buSzPct val="70000"/>
        <a:buFont typeface="Wingdings 2" panose="05020102010507070707"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SzPct val="75000"/>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3"/>
        </a:buClr>
        <a:buSzPct val="75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SzPct val="75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itu.int/md/S21-CWGSFP1-INF-0005/en" TargetMode="External"/><Relationship Id="rId5" Type="http://schemas.openxmlformats.org/officeDocument/2006/relationships/hyperlink" Target="https://www.itu.int/md/S21-CWGSFP1-C-0011/en" TargetMode="External"/><Relationship Id="rId4" Type="http://schemas.openxmlformats.org/officeDocument/2006/relationships/hyperlink" Target="https://www.itu.int/en/council/CWG-SFP-2024-2027/Pages/default.aspx"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itu.int/en/council/CWG-SFP-2024-2027/Pages/default.aspx"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0BEC6-D8FA-4207-B03A-3324FF2D2C96}"/>
              </a:ext>
            </a:extLst>
          </p:cNvPr>
          <p:cNvSpPr>
            <a:spLocks noGrp="1"/>
          </p:cNvSpPr>
          <p:nvPr>
            <p:ph type="ctrTitle"/>
          </p:nvPr>
        </p:nvSpPr>
        <p:spPr>
          <a:xfrm>
            <a:off x="1524000" y="1061016"/>
            <a:ext cx="9144000" cy="2195892"/>
          </a:xfrm>
        </p:spPr>
        <p:txBody>
          <a:bodyPr>
            <a:normAutofit/>
          </a:bodyPr>
          <a:lstStyle/>
          <a:p>
            <a:r>
              <a:rPr lang="en-GB" sz="4000" b="1" dirty="0">
                <a:latin typeface="Arial"/>
                <a:cs typeface="Arial"/>
              </a:rPr>
              <a:t>Council Working Group for Strategic and Financial Plans 2024-2027 (CWG-SFP)</a:t>
            </a:r>
            <a:br>
              <a:rPr lang="en-GB" sz="4000" b="1" dirty="0">
                <a:latin typeface="Arial"/>
                <a:cs typeface="Arial"/>
              </a:rPr>
            </a:br>
            <a:endParaRPr lang="en-US" sz="3200" b="1" dirty="0">
              <a:latin typeface="Arial"/>
            </a:endParaRPr>
          </a:p>
        </p:txBody>
      </p:sp>
      <p:sp>
        <p:nvSpPr>
          <p:cNvPr id="3" name="Subtitle 2">
            <a:extLst>
              <a:ext uri="{FF2B5EF4-FFF2-40B4-BE49-F238E27FC236}">
                <a16:creationId xmlns:a16="http://schemas.microsoft.com/office/drawing/2014/main" id="{89E96D91-979D-4A9B-B50F-30C5338150F6}"/>
              </a:ext>
            </a:extLst>
          </p:cNvPr>
          <p:cNvSpPr>
            <a:spLocks noGrp="1"/>
          </p:cNvSpPr>
          <p:nvPr>
            <p:ph type="subTitle" idx="1"/>
          </p:nvPr>
        </p:nvSpPr>
        <p:spPr>
          <a:xfrm>
            <a:off x="1524000" y="3980070"/>
            <a:ext cx="9144000" cy="1104347"/>
          </a:xfrm>
        </p:spPr>
        <p:txBody>
          <a:bodyPr anchor="t">
            <a:normAutofit/>
          </a:bodyPr>
          <a:lstStyle/>
          <a:p>
            <a:r>
              <a:rPr lang="en-US" sz="1800" dirty="0">
                <a:solidFill>
                  <a:schemeClr val="bg1">
                    <a:lumMod val="65000"/>
                  </a:schemeClr>
                </a:solidFill>
                <a:latin typeface="Arial"/>
                <a:ea typeface="+mj-ea"/>
                <a:cs typeface="Arial"/>
              </a:rPr>
              <a:t>TSAG Meeting</a:t>
            </a:r>
            <a:br>
              <a:rPr lang="en-US" sz="1800" dirty="0">
                <a:solidFill>
                  <a:schemeClr val="bg1">
                    <a:lumMod val="65000"/>
                  </a:schemeClr>
                </a:solidFill>
                <a:latin typeface="Arial"/>
                <a:ea typeface="+mj-ea"/>
                <a:cs typeface="+mj-cs"/>
              </a:rPr>
            </a:br>
            <a:endParaRPr lang="en-US" sz="1800" dirty="0">
              <a:solidFill>
                <a:schemeClr val="bg1">
                  <a:lumMod val="65000"/>
                </a:schemeClr>
              </a:solidFill>
              <a:latin typeface="Arial"/>
              <a:ea typeface="+mj-ea"/>
              <a:cs typeface="+mj-cs"/>
            </a:endParaRPr>
          </a:p>
          <a:p>
            <a:r>
              <a:rPr lang="en-US" sz="1800" dirty="0">
                <a:solidFill>
                  <a:schemeClr val="bg1">
                    <a:lumMod val="65000"/>
                  </a:schemeClr>
                </a:solidFill>
                <a:latin typeface="Arial"/>
                <a:ea typeface="+mj-ea"/>
                <a:cs typeface="+mj-cs"/>
              </a:rPr>
              <a:t>25</a:t>
            </a:r>
            <a:r>
              <a:rPr lang="en-US" sz="1800" dirty="0">
                <a:solidFill>
                  <a:schemeClr val="bg1">
                    <a:lumMod val="65000"/>
                  </a:schemeClr>
                </a:solidFill>
                <a:latin typeface="Arial"/>
                <a:ea typeface="+mj-ea"/>
                <a:cs typeface="Arial"/>
              </a:rPr>
              <a:t> October 2021</a:t>
            </a:r>
            <a:endParaRPr lang="en-GB" sz="1800" dirty="0">
              <a:solidFill>
                <a:schemeClr val="bg1">
                  <a:lumMod val="65000"/>
                </a:schemeClr>
              </a:solidFill>
              <a:latin typeface="Arial"/>
              <a:ea typeface="+mj-ea"/>
              <a:cs typeface="Arial"/>
            </a:endParaRPr>
          </a:p>
        </p:txBody>
      </p:sp>
      <p:sp>
        <p:nvSpPr>
          <p:cNvPr id="4" name="Subtitle 2">
            <a:extLst>
              <a:ext uri="{FF2B5EF4-FFF2-40B4-BE49-F238E27FC236}">
                <a16:creationId xmlns:a16="http://schemas.microsoft.com/office/drawing/2014/main" id="{DB90E1A7-55F6-4F89-BDA4-6C16B5BFDB0D}"/>
              </a:ext>
            </a:extLst>
          </p:cNvPr>
          <p:cNvSpPr txBox="1">
            <a:spLocks/>
          </p:cNvSpPr>
          <p:nvPr/>
        </p:nvSpPr>
        <p:spPr>
          <a:xfrm>
            <a:off x="1727770" y="3115984"/>
            <a:ext cx="9144000" cy="652925"/>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Clr>
                <a:schemeClr val="accent1"/>
              </a:buClr>
              <a:buSzPct val="70000"/>
              <a:buFont typeface="Wingdings" panose="05000000000000000000" pitchFamily="2" charset="2"/>
              <a:buNone/>
              <a:defRPr sz="2400" kern="1200">
                <a:solidFill>
                  <a:schemeClr val="accent5">
                    <a:lumMod val="50000"/>
                  </a:schemeClr>
                </a:solidFill>
                <a:latin typeface="+mn-lt"/>
                <a:ea typeface="+mn-ea"/>
                <a:cs typeface="+mn-cs"/>
              </a:defRPr>
            </a:lvl1pPr>
            <a:lvl2pPr marL="457200" indent="0" algn="ctr" defTabSz="914400" rtl="0" eaLnBrk="1" latinLnBrk="0" hangingPunct="1">
              <a:lnSpc>
                <a:spcPct val="90000"/>
              </a:lnSpc>
              <a:spcBef>
                <a:spcPts val="500"/>
              </a:spcBef>
              <a:buClr>
                <a:schemeClr val="accent1">
                  <a:lumMod val="75000"/>
                </a:schemeClr>
              </a:buClr>
              <a:buSzPct val="70000"/>
              <a:buFont typeface="Wingdings 2" panose="05020102010507070707" pitchFamily="18" charset="2"/>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Clr>
                <a:schemeClr val="accent1"/>
              </a:buClr>
              <a:buSzPct val="75000"/>
              <a:buFont typeface="Wingdings" panose="05000000000000000000" pitchFamily="2" charset="2"/>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Clr>
                <a:schemeClr val="accent3"/>
              </a:buClr>
              <a:buSzPct val="75000"/>
              <a:buFont typeface="Wingdings" panose="05000000000000000000" pitchFamily="2" charset="2"/>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Clr>
                <a:schemeClr val="accent1"/>
              </a:buClr>
              <a:buSzPct val="75000"/>
              <a:buFont typeface="Wingdings" panose="05000000000000000000" pitchFamily="2" charset="2"/>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b="1" dirty="0">
                <a:solidFill>
                  <a:schemeClr val="tx2"/>
                </a:solidFill>
                <a:latin typeface="Arial"/>
                <a:ea typeface="+mj-ea"/>
                <a:cs typeface="Arial"/>
              </a:rPr>
              <a:t>Chairman: Mr. Frederic </a:t>
            </a:r>
            <a:r>
              <a:rPr lang="en-US" sz="1800" b="1" dirty="0" err="1">
                <a:solidFill>
                  <a:schemeClr val="tx2"/>
                </a:solidFill>
                <a:latin typeface="Arial"/>
                <a:ea typeface="+mj-ea"/>
                <a:cs typeface="Arial"/>
              </a:rPr>
              <a:t>Sauvage</a:t>
            </a:r>
            <a:endParaRPr lang="en-GB" sz="1800" b="1" dirty="0">
              <a:solidFill>
                <a:schemeClr val="tx2"/>
              </a:solidFill>
              <a:latin typeface="Arial"/>
              <a:ea typeface="+mj-ea"/>
              <a:cs typeface="Arial"/>
            </a:endParaRPr>
          </a:p>
        </p:txBody>
      </p:sp>
    </p:spTree>
    <p:extLst>
      <p:ext uri="{BB962C8B-B14F-4D97-AF65-F5344CB8AC3E}">
        <p14:creationId xmlns:p14="http://schemas.microsoft.com/office/powerpoint/2010/main" val="306676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2C4AE744-8A4B-0948-91AF-0B7B5E65285C}"/>
              </a:ext>
            </a:extLst>
          </p:cNvPr>
          <p:cNvSpPr>
            <a:spLocks noGrp="1"/>
          </p:cNvSpPr>
          <p:nvPr>
            <p:ph type="title"/>
          </p:nvPr>
        </p:nvSpPr>
        <p:spPr>
          <a:xfrm>
            <a:off x="838200" y="170483"/>
            <a:ext cx="10515600" cy="1017031"/>
          </a:xfrm>
        </p:spPr>
        <p:txBody>
          <a:bodyPr/>
          <a:lstStyle/>
          <a:p>
            <a:r>
              <a:rPr lang="en-US" sz="3600" b="1" dirty="0">
                <a:solidFill>
                  <a:schemeClr val="tx1"/>
                </a:solidFill>
                <a:latin typeface="Arial"/>
                <a:cs typeface="Arial"/>
              </a:rPr>
              <a:t>Timeline</a:t>
            </a:r>
          </a:p>
        </p:txBody>
      </p:sp>
      <p:sp>
        <p:nvSpPr>
          <p:cNvPr id="47" name="object 9">
            <a:extLst>
              <a:ext uri="{FF2B5EF4-FFF2-40B4-BE49-F238E27FC236}">
                <a16:creationId xmlns:a16="http://schemas.microsoft.com/office/drawing/2014/main" id="{02275024-E87B-3F43-8D0E-21B4840226CA}"/>
              </a:ext>
            </a:extLst>
          </p:cNvPr>
          <p:cNvSpPr/>
          <p:nvPr/>
        </p:nvSpPr>
        <p:spPr>
          <a:xfrm>
            <a:off x="0" y="5183118"/>
            <a:ext cx="5510170" cy="269558"/>
          </a:xfrm>
          <a:custGeom>
            <a:avLst/>
            <a:gdLst/>
            <a:ahLst/>
            <a:cxnLst/>
            <a:rect l="l" t="t" r="r" b="b"/>
            <a:pathLst>
              <a:path w="1728470" h="359410">
                <a:moveTo>
                  <a:pt x="0" y="358952"/>
                </a:moveTo>
                <a:lnTo>
                  <a:pt x="1728000" y="358952"/>
                </a:lnTo>
                <a:lnTo>
                  <a:pt x="1728000" y="0"/>
                </a:lnTo>
                <a:lnTo>
                  <a:pt x="0" y="0"/>
                </a:lnTo>
                <a:lnTo>
                  <a:pt x="0" y="358952"/>
                </a:lnTo>
                <a:close/>
              </a:path>
            </a:pathLst>
          </a:custGeom>
          <a:solidFill>
            <a:srgbClr val="137DBF"/>
          </a:solidFill>
        </p:spPr>
        <p:txBody>
          <a:bodyPr wrap="square" lIns="0" tIns="0" rIns="0" bIns="0" rtlCol="0" anchor="ctr"/>
          <a:lstStyle/>
          <a:p>
            <a:pPr algn="ctr"/>
            <a:r>
              <a:rPr lang="en-US" sz="1200" b="1" dirty="0">
                <a:solidFill>
                  <a:srgbClr val="FFFFFF"/>
                </a:solidFill>
                <a:latin typeface="Arial Bold" charset="0"/>
              </a:rPr>
              <a:t>2021</a:t>
            </a:r>
            <a:endParaRPr sz="1200" b="1" dirty="0">
              <a:solidFill>
                <a:srgbClr val="FFFFFF"/>
              </a:solidFill>
              <a:latin typeface="Arial Bold" charset="0"/>
            </a:endParaRPr>
          </a:p>
        </p:txBody>
      </p:sp>
      <p:sp>
        <p:nvSpPr>
          <p:cNvPr id="48" name="object 15">
            <a:extLst>
              <a:ext uri="{FF2B5EF4-FFF2-40B4-BE49-F238E27FC236}">
                <a16:creationId xmlns:a16="http://schemas.microsoft.com/office/drawing/2014/main" id="{4E49B482-E899-3841-AD01-B6FD6399180B}"/>
              </a:ext>
            </a:extLst>
          </p:cNvPr>
          <p:cNvSpPr txBox="1"/>
          <p:nvPr/>
        </p:nvSpPr>
        <p:spPr>
          <a:xfrm>
            <a:off x="551596" y="4758932"/>
            <a:ext cx="968958"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June</a:t>
            </a:r>
            <a:endParaRPr sz="1200" b="1" dirty="0">
              <a:latin typeface="Arial Regular" charset="0"/>
              <a:cs typeface="Arial Regular" charset="0"/>
            </a:endParaRPr>
          </a:p>
        </p:txBody>
      </p:sp>
      <p:sp>
        <p:nvSpPr>
          <p:cNvPr id="49" name="object 8">
            <a:extLst>
              <a:ext uri="{FF2B5EF4-FFF2-40B4-BE49-F238E27FC236}">
                <a16:creationId xmlns:a16="http://schemas.microsoft.com/office/drawing/2014/main" id="{FBCF3415-BDC2-8F40-9DE7-435DE731B1D3}"/>
              </a:ext>
            </a:extLst>
          </p:cNvPr>
          <p:cNvSpPr/>
          <p:nvPr/>
        </p:nvSpPr>
        <p:spPr>
          <a:xfrm>
            <a:off x="0" y="4577213"/>
            <a:ext cx="12192000" cy="45719"/>
          </a:xfrm>
          <a:custGeom>
            <a:avLst/>
            <a:gdLst/>
            <a:ahLst/>
            <a:cxnLst/>
            <a:rect l="l" t="t" r="r" b="b"/>
            <a:pathLst>
              <a:path w="12192635" h="38100">
                <a:moveTo>
                  <a:pt x="0" y="38100"/>
                </a:moveTo>
                <a:lnTo>
                  <a:pt x="12192113" y="38100"/>
                </a:lnTo>
                <a:lnTo>
                  <a:pt x="12192113" y="0"/>
                </a:lnTo>
                <a:lnTo>
                  <a:pt x="0" y="0"/>
                </a:lnTo>
                <a:lnTo>
                  <a:pt x="0" y="38100"/>
                </a:lnTo>
                <a:close/>
              </a:path>
            </a:pathLst>
          </a:custGeom>
          <a:solidFill>
            <a:srgbClr val="00A3E0"/>
          </a:solidFill>
        </p:spPr>
        <p:txBody>
          <a:bodyPr wrap="square" lIns="0" tIns="0" rIns="0" bIns="0" rtlCol="0"/>
          <a:lstStyle/>
          <a:p>
            <a:endParaRPr b="1" dirty="0">
              <a:latin typeface="Arial Black" charset="0"/>
            </a:endParaRPr>
          </a:p>
        </p:txBody>
      </p:sp>
      <p:sp>
        <p:nvSpPr>
          <p:cNvPr id="50" name="object 9">
            <a:extLst>
              <a:ext uri="{FF2B5EF4-FFF2-40B4-BE49-F238E27FC236}">
                <a16:creationId xmlns:a16="http://schemas.microsoft.com/office/drawing/2014/main" id="{A84FF1DA-7F71-6E47-B87E-578667D326A7}"/>
              </a:ext>
            </a:extLst>
          </p:cNvPr>
          <p:cNvSpPr/>
          <p:nvPr/>
        </p:nvSpPr>
        <p:spPr>
          <a:xfrm>
            <a:off x="5622920" y="5183118"/>
            <a:ext cx="6569080" cy="269558"/>
          </a:xfrm>
          <a:custGeom>
            <a:avLst/>
            <a:gdLst/>
            <a:ahLst/>
            <a:cxnLst/>
            <a:rect l="l" t="t" r="r" b="b"/>
            <a:pathLst>
              <a:path w="1728470" h="359410">
                <a:moveTo>
                  <a:pt x="0" y="358952"/>
                </a:moveTo>
                <a:lnTo>
                  <a:pt x="1728000" y="358952"/>
                </a:lnTo>
                <a:lnTo>
                  <a:pt x="1728000" y="0"/>
                </a:lnTo>
                <a:lnTo>
                  <a:pt x="0" y="0"/>
                </a:lnTo>
                <a:lnTo>
                  <a:pt x="0" y="358952"/>
                </a:lnTo>
                <a:close/>
              </a:path>
            </a:pathLst>
          </a:custGeom>
          <a:solidFill>
            <a:srgbClr val="137DBF"/>
          </a:solidFill>
        </p:spPr>
        <p:txBody>
          <a:bodyPr wrap="square" lIns="0" tIns="0" rIns="0" bIns="0" rtlCol="0" anchor="ctr"/>
          <a:lstStyle/>
          <a:p>
            <a:pPr algn="ctr"/>
            <a:r>
              <a:rPr lang="en-US" sz="1200" b="1" dirty="0">
                <a:solidFill>
                  <a:srgbClr val="FFFFFF"/>
                </a:solidFill>
                <a:latin typeface="Arial Bold" charset="0"/>
              </a:rPr>
              <a:t>2022</a:t>
            </a:r>
            <a:endParaRPr sz="1200" b="1" dirty="0">
              <a:solidFill>
                <a:srgbClr val="FFFFFF"/>
              </a:solidFill>
              <a:latin typeface="Arial Bold" charset="0"/>
            </a:endParaRPr>
          </a:p>
        </p:txBody>
      </p:sp>
      <p:sp>
        <p:nvSpPr>
          <p:cNvPr id="51" name="object 15">
            <a:extLst>
              <a:ext uri="{FF2B5EF4-FFF2-40B4-BE49-F238E27FC236}">
                <a16:creationId xmlns:a16="http://schemas.microsoft.com/office/drawing/2014/main" id="{8F35F37B-D4E1-EB43-92CC-D94B57AE9233}"/>
              </a:ext>
            </a:extLst>
          </p:cNvPr>
          <p:cNvSpPr txBox="1"/>
          <p:nvPr/>
        </p:nvSpPr>
        <p:spPr>
          <a:xfrm>
            <a:off x="74283" y="2271202"/>
            <a:ext cx="1917506" cy="830997"/>
          </a:xfrm>
          <a:prstGeom prst="rect">
            <a:avLst/>
          </a:prstGeom>
        </p:spPr>
        <p:txBody>
          <a:bodyPr vert="horz" wrap="square" lIns="0" tIns="0" rIns="0" bIns="0" rtlCol="0">
            <a:spAutoFit/>
          </a:bodyPr>
          <a:lstStyle/>
          <a:p>
            <a:pPr marL="9525" marR="3810" algn="ctr">
              <a:lnSpc>
                <a:spcPct val="90000"/>
              </a:lnSpc>
            </a:pPr>
            <a:r>
              <a:rPr lang="en-US" sz="1200" dirty="0">
                <a:solidFill>
                  <a:srgbClr val="231F20"/>
                </a:solidFill>
                <a:latin typeface="Arial Regular" charset="0"/>
                <a:cs typeface="Arial Regular" charset="0"/>
              </a:rPr>
              <a:t>VCC endorses the establishment of the Council Working Group on Strategic and Financial Plans (CWG-SFP)</a:t>
            </a:r>
            <a:endParaRPr sz="1200" dirty="0">
              <a:latin typeface="Arial Regular" charset="0"/>
              <a:cs typeface="Arial Regular" charset="0"/>
            </a:endParaRPr>
          </a:p>
        </p:txBody>
      </p:sp>
      <p:sp>
        <p:nvSpPr>
          <p:cNvPr id="52" name="object 26">
            <a:extLst>
              <a:ext uri="{FF2B5EF4-FFF2-40B4-BE49-F238E27FC236}">
                <a16:creationId xmlns:a16="http://schemas.microsoft.com/office/drawing/2014/main" id="{CD41BC91-6F0A-5743-8FF5-66A6B8A9783F}"/>
              </a:ext>
            </a:extLst>
          </p:cNvPr>
          <p:cNvSpPr/>
          <p:nvPr/>
        </p:nvSpPr>
        <p:spPr>
          <a:xfrm flipH="1">
            <a:off x="987317" y="3184588"/>
            <a:ext cx="45719" cy="1294251"/>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53" name="object 16">
            <a:extLst>
              <a:ext uri="{FF2B5EF4-FFF2-40B4-BE49-F238E27FC236}">
                <a16:creationId xmlns:a16="http://schemas.microsoft.com/office/drawing/2014/main" id="{A07857E1-CE09-8A48-A94D-45FAA2E6303C}"/>
              </a:ext>
            </a:extLst>
          </p:cNvPr>
          <p:cNvSpPr/>
          <p:nvPr/>
        </p:nvSpPr>
        <p:spPr>
          <a:xfrm>
            <a:off x="927967" y="4491592"/>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54" name="object 15">
            <a:extLst>
              <a:ext uri="{FF2B5EF4-FFF2-40B4-BE49-F238E27FC236}">
                <a16:creationId xmlns:a16="http://schemas.microsoft.com/office/drawing/2014/main" id="{BB4676E6-D58E-5840-9B26-887118C7BA50}"/>
              </a:ext>
            </a:extLst>
          </p:cNvPr>
          <p:cNvSpPr txBox="1"/>
          <p:nvPr/>
        </p:nvSpPr>
        <p:spPr>
          <a:xfrm>
            <a:off x="1646899" y="4758932"/>
            <a:ext cx="1490278"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August - September</a:t>
            </a:r>
            <a:endParaRPr sz="1200" b="1" dirty="0">
              <a:latin typeface="Arial Regular" charset="0"/>
              <a:cs typeface="Arial Regular" charset="0"/>
            </a:endParaRPr>
          </a:p>
        </p:txBody>
      </p:sp>
      <p:sp>
        <p:nvSpPr>
          <p:cNvPr id="55" name="object 15">
            <a:extLst>
              <a:ext uri="{FF2B5EF4-FFF2-40B4-BE49-F238E27FC236}">
                <a16:creationId xmlns:a16="http://schemas.microsoft.com/office/drawing/2014/main" id="{CB6973A6-4D7B-DC41-83AA-271EB22ACDE0}"/>
              </a:ext>
            </a:extLst>
          </p:cNvPr>
          <p:cNvSpPr txBox="1"/>
          <p:nvPr/>
        </p:nvSpPr>
        <p:spPr>
          <a:xfrm>
            <a:off x="1678411" y="3272317"/>
            <a:ext cx="1523980" cy="498598"/>
          </a:xfrm>
          <a:prstGeom prst="rect">
            <a:avLst/>
          </a:prstGeom>
        </p:spPr>
        <p:txBody>
          <a:bodyPr vert="horz" wrap="square" lIns="0" tIns="0" rIns="0" bIns="0" rtlCol="0">
            <a:spAutoFit/>
          </a:bodyPr>
          <a:lstStyle/>
          <a:p>
            <a:pPr marL="9525" marR="3810" algn="ctr">
              <a:lnSpc>
                <a:spcPct val="90000"/>
              </a:lnSpc>
            </a:pPr>
            <a:r>
              <a:rPr lang="en-US" sz="1200" dirty="0">
                <a:solidFill>
                  <a:srgbClr val="231F20"/>
                </a:solidFill>
                <a:latin typeface="Arial Regular" charset="0"/>
                <a:cs typeface="Arial Regular" charset="0"/>
              </a:rPr>
              <a:t>Informal consultations of the Chair of the CWG-SFP</a:t>
            </a:r>
            <a:endParaRPr sz="1200" dirty="0">
              <a:latin typeface="Arial Regular" charset="0"/>
              <a:cs typeface="Arial Regular" charset="0"/>
            </a:endParaRPr>
          </a:p>
        </p:txBody>
      </p:sp>
      <p:sp>
        <p:nvSpPr>
          <p:cNvPr id="56" name="object 26">
            <a:extLst>
              <a:ext uri="{FF2B5EF4-FFF2-40B4-BE49-F238E27FC236}">
                <a16:creationId xmlns:a16="http://schemas.microsoft.com/office/drawing/2014/main" id="{69D22D6A-B618-5141-B1DC-F29857A3F88C}"/>
              </a:ext>
            </a:extLst>
          </p:cNvPr>
          <p:cNvSpPr/>
          <p:nvPr/>
        </p:nvSpPr>
        <p:spPr>
          <a:xfrm flipH="1">
            <a:off x="2340975" y="3822671"/>
            <a:ext cx="45719" cy="648000"/>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57" name="object 16">
            <a:extLst>
              <a:ext uri="{FF2B5EF4-FFF2-40B4-BE49-F238E27FC236}">
                <a16:creationId xmlns:a16="http://schemas.microsoft.com/office/drawing/2014/main" id="{E54BC3E3-6606-B948-8D8F-6DE3C441AC84}"/>
              </a:ext>
            </a:extLst>
          </p:cNvPr>
          <p:cNvSpPr/>
          <p:nvPr/>
        </p:nvSpPr>
        <p:spPr>
          <a:xfrm>
            <a:off x="2281625" y="4491592"/>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58" name="object 15">
            <a:extLst>
              <a:ext uri="{FF2B5EF4-FFF2-40B4-BE49-F238E27FC236}">
                <a16:creationId xmlns:a16="http://schemas.microsoft.com/office/drawing/2014/main" id="{365DA982-0EE5-544D-B207-2673C1E0B875}"/>
              </a:ext>
            </a:extLst>
          </p:cNvPr>
          <p:cNvSpPr txBox="1"/>
          <p:nvPr/>
        </p:nvSpPr>
        <p:spPr>
          <a:xfrm>
            <a:off x="3213193" y="4755786"/>
            <a:ext cx="968958"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September</a:t>
            </a:r>
            <a:endParaRPr sz="1200" b="1" dirty="0">
              <a:latin typeface="Arial Regular" charset="0"/>
              <a:cs typeface="Arial Regular" charset="0"/>
            </a:endParaRPr>
          </a:p>
        </p:txBody>
      </p:sp>
      <p:sp>
        <p:nvSpPr>
          <p:cNvPr id="59" name="object 15">
            <a:extLst>
              <a:ext uri="{FF2B5EF4-FFF2-40B4-BE49-F238E27FC236}">
                <a16:creationId xmlns:a16="http://schemas.microsoft.com/office/drawing/2014/main" id="{D6F99ABF-6389-4B4F-872B-7F7E15644CBB}"/>
              </a:ext>
            </a:extLst>
          </p:cNvPr>
          <p:cNvSpPr txBox="1"/>
          <p:nvPr/>
        </p:nvSpPr>
        <p:spPr>
          <a:xfrm>
            <a:off x="2735879" y="1988334"/>
            <a:ext cx="1917506" cy="830997"/>
          </a:xfrm>
          <a:prstGeom prst="rect">
            <a:avLst/>
          </a:prstGeom>
        </p:spPr>
        <p:txBody>
          <a:bodyPr vert="horz" wrap="square" lIns="0" tIns="0" rIns="0" bIns="0" rtlCol="0">
            <a:spAutoFit/>
          </a:bodyPr>
          <a:lstStyle/>
          <a:p>
            <a:pPr marL="9525" marR="3810" algn="ctr">
              <a:lnSpc>
                <a:spcPct val="90000"/>
              </a:lnSpc>
            </a:pPr>
            <a:r>
              <a:rPr lang="en-US" sz="1200" b="1" dirty="0">
                <a:solidFill>
                  <a:srgbClr val="231F20"/>
                </a:solidFill>
                <a:latin typeface="Arial Regular" charset="0"/>
                <a:cs typeface="Arial Regular" charset="0"/>
              </a:rPr>
              <a:t>1</a:t>
            </a:r>
            <a:r>
              <a:rPr lang="en-US" sz="1200" b="1" baseline="30000" dirty="0">
                <a:solidFill>
                  <a:srgbClr val="231F20"/>
                </a:solidFill>
                <a:latin typeface="Arial Regular" charset="0"/>
                <a:cs typeface="Arial Regular" charset="0"/>
              </a:rPr>
              <a:t>st</a:t>
            </a:r>
            <a:r>
              <a:rPr lang="en-US" sz="1200" b="1" dirty="0">
                <a:solidFill>
                  <a:srgbClr val="231F20"/>
                </a:solidFill>
                <a:latin typeface="Arial Regular" charset="0"/>
                <a:cs typeface="Arial Regular" charset="0"/>
              </a:rPr>
              <a:t> meeting of CWG-SFP</a:t>
            </a:r>
            <a:r>
              <a:rPr lang="en-US" sz="1200" dirty="0">
                <a:solidFill>
                  <a:srgbClr val="231F20"/>
                </a:solidFill>
                <a:latin typeface="Arial Regular" charset="0"/>
                <a:cs typeface="Arial Regular" charset="0"/>
              </a:rPr>
              <a:t>:</a:t>
            </a:r>
          </a:p>
          <a:p>
            <a:pPr marL="9525" marR="3810" algn="ctr">
              <a:lnSpc>
                <a:spcPct val="90000"/>
              </a:lnSpc>
            </a:pPr>
            <a:r>
              <a:rPr lang="en-US" sz="1200" dirty="0">
                <a:solidFill>
                  <a:srgbClr val="231F20"/>
                </a:solidFill>
                <a:latin typeface="Arial Regular" charset="0"/>
                <a:cs typeface="Arial Regular" charset="0"/>
              </a:rPr>
              <a:t>Review situational analysis reports, agree on the guidelines for the new strategic framework</a:t>
            </a:r>
            <a:endParaRPr sz="1200" dirty="0">
              <a:latin typeface="Arial Regular" charset="0"/>
              <a:cs typeface="Arial Regular" charset="0"/>
            </a:endParaRPr>
          </a:p>
        </p:txBody>
      </p:sp>
      <p:sp>
        <p:nvSpPr>
          <p:cNvPr id="60" name="object 26">
            <a:extLst>
              <a:ext uri="{FF2B5EF4-FFF2-40B4-BE49-F238E27FC236}">
                <a16:creationId xmlns:a16="http://schemas.microsoft.com/office/drawing/2014/main" id="{94801E13-0B34-6D48-B78C-1BD37B6B9630}"/>
              </a:ext>
            </a:extLst>
          </p:cNvPr>
          <p:cNvSpPr/>
          <p:nvPr/>
        </p:nvSpPr>
        <p:spPr>
          <a:xfrm flipH="1">
            <a:off x="3648913" y="2904208"/>
            <a:ext cx="45719" cy="1571486"/>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61" name="object 16">
            <a:extLst>
              <a:ext uri="{FF2B5EF4-FFF2-40B4-BE49-F238E27FC236}">
                <a16:creationId xmlns:a16="http://schemas.microsoft.com/office/drawing/2014/main" id="{147104C9-9C0A-8046-A5A3-508EA4D9366A}"/>
              </a:ext>
            </a:extLst>
          </p:cNvPr>
          <p:cNvSpPr/>
          <p:nvPr/>
        </p:nvSpPr>
        <p:spPr>
          <a:xfrm>
            <a:off x="3589564" y="4488446"/>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62" name="object 15">
            <a:extLst>
              <a:ext uri="{FF2B5EF4-FFF2-40B4-BE49-F238E27FC236}">
                <a16:creationId xmlns:a16="http://schemas.microsoft.com/office/drawing/2014/main" id="{20BDCB6B-5CD6-4C43-B5A2-21053CD9FE5A}"/>
              </a:ext>
            </a:extLst>
          </p:cNvPr>
          <p:cNvSpPr txBox="1"/>
          <p:nvPr/>
        </p:nvSpPr>
        <p:spPr>
          <a:xfrm>
            <a:off x="5055665" y="4752658"/>
            <a:ext cx="1184261"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December</a:t>
            </a:r>
            <a:endParaRPr sz="1200" b="1" dirty="0">
              <a:latin typeface="Arial Regular" charset="0"/>
              <a:cs typeface="Arial Regular" charset="0"/>
            </a:endParaRPr>
          </a:p>
        </p:txBody>
      </p:sp>
      <p:sp>
        <p:nvSpPr>
          <p:cNvPr id="63" name="object 15">
            <a:extLst>
              <a:ext uri="{FF2B5EF4-FFF2-40B4-BE49-F238E27FC236}">
                <a16:creationId xmlns:a16="http://schemas.microsoft.com/office/drawing/2014/main" id="{4A593449-1EF4-284A-99E8-6A953156292F}"/>
              </a:ext>
            </a:extLst>
          </p:cNvPr>
          <p:cNvSpPr txBox="1"/>
          <p:nvPr/>
        </p:nvSpPr>
        <p:spPr>
          <a:xfrm>
            <a:off x="4934378" y="2948500"/>
            <a:ext cx="1457499" cy="498598"/>
          </a:xfrm>
          <a:prstGeom prst="rect">
            <a:avLst/>
          </a:prstGeom>
        </p:spPr>
        <p:txBody>
          <a:bodyPr vert="horz" wrap="square" lIns="0" tIns="0" rIns="0" bIns="0" rtlCol="0">
            <a:spAutoFit/>
          </a:bodyPr>
          <a:lstStyle/>
          <a:p>
            <a:pPr marL="9525" marR="3810" algn="ctr">
              <a:lnSpc>
                <a:spcPct val="90000"/>
              </a:lnSpc>
            </a:pPr>
            <a:r>
              <a:rPr lang="en-US" sz="1200" dirty="0">
                <a:solidFill>
                  <a:srgbClr val="231F20"/>
                </a:solidFill>
                <a:latin typeface="Arial Regular" charset="0"/>
                <a:cs typeface="Arial Regular" charset="0"/>
              </a:rPr>
              <a:t>Development of the first draft of the Strategic Plan</a:t>
            </a:r>
            <a:endParaRPr sz="1200" dirty="0">
              <a:latin typeface="Arial Regular" charset="0"/>
              <a:cs typeface="Arial Regular" charset="0"/>
            </a:endParaRPr>
          </a:p>
        </p:txBody>
      </p:sp>
      <p:sp>
        <p:nvSpPr>
          <p:cNvPr id="64" name="object 26">
            <a:extLst>
              <a:ext uri="{FF2B5EF4-FFF2-40B4-BE49-F238E27FC236}">
                <a16:creationId xmlns:a16="http://schemas.microsoft.com/office/drawing/2014/main" id="{A74CCCFD-7FE2-3241-89AA-79FC5C57A776}"/>
              </a:ext>
            </a:extLst>
          </p:cNvPr>
          <p:cNvSpPr/>
          <p:nvPr/>
        </p:nvSpPr>
        <p:spPr>
          <a:xfrm flipH="1">
            <a:off x="5626611" y="3494704"/>
            <a:ext cx="45719" cy="954775"/>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65" name="object 16">
            <a:extLst>
              <a:ext uri="{FF2B5EF4-FFF2-40B4-BE49-F238E27FC236}">
                <a16:creationId xmlns:a16="http://schemas.microsoft.com/office/drawing/2014/main" id="{A193A028-C48D-9845-BAD1-41622A5F1E36}"/>
              </a:ext>
            </a:extLst>
          </p:cNvPr>
          <p:cNvSpPr/>
          <p:nvPr/>
        </p:nvSpPr>
        <p:spPr>
          <a:xfrm>
            <a:off x="5565587" y="4485318"/>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66" name="object 15">
            <a:extLst>
              <a:ext uri="{FF2B5EF4-FFF2-40B4-BE49-F238E27FC236}">
                <a16:creationId xmlns:a16="http://schemas.microsoft.com/office/drawing/2014/main" id="{79736D5D-F737-5D40-9330-792154DA2CF2}"/>
              </a:ext>
            </a:extLst>
          </p:cNvPr>
          <p:cNvSpPr txBox="1"/>
          <p:nvPr/>
        </p:nvSpPr>
        <p:spPr>
          <a:xfrm>
            <a:off x="6054585" y="4755786"/>
            <a:ext cx="968958"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January</a:t>
            </a:r>
            <a:endParaRPr sz="1200" b="1" dirty="0">
              <a:latin typeface="Arial Regular" charset="0"/>
              <a:cs typeface="Arial Regular" charset="0"/>
            </a:endParaRPr>
          </a:p>
        </p:txBody>
      </p:sp>
      <p:sp>
        <p:nvSpPr>
          <p:cNvPr id="67" name="object 15">
            <a:extLst>
              <a:ext uri="{FF2B5EF4-FFF2-40B4-BE49-F238E27FC236}">
                <a16:creationId xmlns:a16="http://schemas.microsoft.com/office/drawing/2014/main" id="{BD042E69-3006-B544-A4E1-6876E7CCBC07}"/>
              </a:ext>
            </a:extLst>
          </p:cNvPr>
          <p:cNvSpPr txBox="1"/>
          <p:nvPr/>
        </p:nvSpPr>
        <p:spPr>
          <a:xfrm>
            <a:off x="5622920" y="2318515"/>
            <a:ext cx="1917506" cy="498598"/>
          </a:xfrm>
          <a:prstGeom prst="rect">
            <a:avLst/>
          </a:prstGeom>
        </p:spPr>
        <p:txBody>
          <a:bodyPr vert="horz" wrap="square" lIns="0" tIns="0" rIns="0" bIns="0" rtlCol="0">
            <a:spAutoFit/>
          </a:bodyPr>
          <a:lstStyle/>
          <a:p>
            <a:pPr marL="9525" marR="3810" algn="ctr">
              <a:lnSpc>
                <a:spcPct val="90000"/>
              </a:lnSpc>
            </a:pPr>
            <a:r>
              <a:rPr lang="en-US" sz="1200" b="1" dirty="0">
                <a:solidFill>
                  <a:srgbClr val="231F20"/>
                </a:solidFill>
                <a:latin typeface="Arial Regular" charset="0"/>
                <a:cs typeface="Arial Regular" charset="0"/>
              </a:rPr>
              <a:t>2</a:t>
            </a:r>
            <a:r>
              <a:rPr lang="en-US" sz="1200" b="1" baseline="30000" dirty="0">
                <a:solidFill>
                  <a:srgbClr val="231F20"/>
                </a:solidFill>
                <a:latin typeface="Arial Regular" charset="0"/>
                <a:cs typeface="Arial Regular" charset="0"/>
              </a:rPr>
              <a:t>nd</a:t>
            </a:r>
            <a:r>
              <a:rPr lang="en-US" sz="1200" b="1" dirty="0">
                <a:solidFill>
                  <a:srgbClr val="231F20"/>
                </a:solidFill>
                <a:latin typeface="Arial Regular" charset="0"/>
                <a:cs typeface="Arial Regular" charset="0"/>
              </a:rPr>
              <a:t> meeting of CWG-SFP</a:t>
            </a:r>
            <a:r>
              <a:rPr lang="en-US" sz="1200" dirty="0">
                <a:solidFill>
                  <a:srgbClr val="231F20"/>
                </a:solidFill>
                <a:latin typeface="Arial Regular" charset="0"/>
                <a:cs typeface="Arial Regular" charset="0"/>
              </a:rPr>
              <a:t>:</a:t>
            </a:r>
          </a:p>
          <a:p>
            <a:pPr marL="9525" marR="3810" algn="ctr">
              <a:lnSpc>
                <a:spcPct val="90000"/>
              </a:lnSpc>
            </a:pPr>
            <a:r>
              <a:rPr lang="en-US" sz="1200" dirty="0">
                <a:solidFill>
                  <a:srgbClr val="231F20"/>
                </a:solidFill>
                <a:latin typeface="Arial Regular" charset="0"/>
                <a:cs typeface="Arial Regular" charset="0"/>
              </a:rPr>
              <a:t>Discuss the first draft of the Strategic Plan</a:t>
            </a:r>
            <a:endParaRPr sz="1200" dirty="0">
              <a:latin typeface="Arial Regular" charset="0"/>
              <a:cs typeface="Arial Regular" charset="0"/>
            </a:endParaRPr>
          </a:p>
        </p:txBody>
      </p:sp>
      <p:sp>
        <p:nvSpPr>
          <p:cNvPr id="68" name="object 26">
            <a:extLst>
              <a:ext uri="{FF2B5EF4-FFF2-40B4-BE49-F238E27FC236}">
                <a16:creationId xmlns:a16="http://schemas.microsoft.com/office/drawing/2014/main" id="{B91A087C-EF03-6649-B73C-01E6F1F4303E}"/>
              </a:ext>
            </a:extLst>
          </p:cNvPr>
          <p:cNvSpPr/>
          <p:nvPr/>
        </p:nvSpPr>
        <p:spPr>
          <a:xfrm flipH="1">
            <a:off x="6490305" y="2904208"/>
            <a:ext cx="45719" cy="1571486"/>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69" name="object 16">
            <a:extLst>
              <a:ext uri="{FF2B5EF4-FFF2-40B4-BE49-F238E27FC236}">
                <a16:creationId xmlns:a16="http://schemas.microsoft.com/office/drawing/2014/main" id="{E77265D2-9DAF-CE4E-A50F-9A8840F9E4AB}"/>
              </a:ext>
            </a:extLst>
          </p:cNvPr>
          <p:cNvSpPr/>
          <p:nvPr/>
        </p:nvSpPr>
        <p:spPr>
          <a:xfrm>
            <a:off x="6430956" y="4488446"/>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70" name="object 15">
            <a:extLst>
              <a:ext uri="{FF2B5EF4-FFF2-40B4-BE49-F238E27FC236}">
                <a16:creationId xmlns:a16="http://schemas.microsoft.com/office/drawing/2014/main" id="{B08989C4-F7D4-1E4C-A052-CE872B19AD33}"/>
              </a:ext>
            </a:extLst>
          </p:cNvPr>
          <p:cNvSpPr txBox="1"/>
          <p:nvPr/>
        </p:nvSpPr>
        <p:spPr>
          <a:xfrm>
            <a:off x="8252197" y="4755748"/>
            <a:ext cx="968958"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March</a:t>
            </a:r>
            <a:endParaRPr sz="1200" b="1" dirty="0">
              <a:latin typeface="Arial Regular" charset="0"/>
              <a:cs typeface="Arial Regular" charset="0"/>
            </a:endParaRPr>
          </a:p>
        </p:txBody>
      </p:sp>
      <p:sp>
        <p:nvSpPr>
          <p:cNvPr id="71" name="object 15">
            <a:extLst>
              <a:ext uri="{FF2B5EF4-FFF2-40B4-BE49-F238E27FC236}">
                <a16:creationId xmlns:a16="http://schemas.microsoft.com/office/drawing/2014/main" id="{A0B02E9A-D174-A64C-A362-70C15F206806}"/>
              </a:ext>
            </a:extLst>
          </p:cNvPr>
          <p:cNvSpPr txBox="1"/>
          <p:nvPr/>
        </p:nvSpPr>
        <p:spPr>
          <a:xfrm>
            <a:off x="7774883" y="2212727"/>
            <a:ext cx="1917506" cy="830997"/>
          </a:xfrm>
          <a:prstGeom prst="rect">
            <a:avLst/>
          </a:prstGeom>
        </p:spPr>
        <p:txBody>
          <a:bodyPr vert="horz" wrap="square" lIns="0" tIns="0" rIns="0" bIns="0" rtlCol="0">
            <a:spAutoFit/>
          </a:bodyPr>
          <a:lstStyle/>
          <a:p>
            <a:pPr marL="9525" marR="3810" algn="ctr">
              <a:lnSpc>
                <a:spcPct val="90000"/>
              </a:lnSpc>
            </a:pPr>
            <a:r>
              <a:rPr lang="en-US" sz="1200" b="1" dirty="0">
                <a:solidFill>
                  <a:srgbClr val="231F20"/>
                </a:solidFill>
                <a:latin typeface="Arial Regular" charset="0"/>
                <a:cs typeface="Arial Regular" charset="0"/>
              </a:rPr>
              <a:t>3</a:t>
            </a:r>
            <a:r>
              <a:rPr lang="en-US" sz="1200" b="1" baseline="30000" dirty="0">
                <a:solidFill>
                  <a:srgbClr val="231F20"/>
                </a:solidFill>
                <a:latin typeface="Arial Regular" charset="0"/>
                <a:cs typeface="Arial Regular" charset="0"/>
              </a:rPr>
              <a:t>rd</a:t>
            </a:r>
            <a:r>
              <a:rPr lang="en-US" sz="1200" b="1" dirty="0">
                <a:solidFill>
                  <a:srgbClr val="231F20"/>
                </a:solidFill>
                <a:latin typeface="Arial Regular" charset="0"/>
                <a:cs typeface="Arial Regular" charset="0"/>
              </a:rPr>
              <a:t> meeting of CWG-SFP </a:t>
            </a:r>
            <a:r>
              <a:rPr lang="en-US" sz="1200" dirty="0">
                <a:solidFill>
                  <a:srgbClr val="231F20"/>
                </a:solidFill>
                <a:latin typeface="Arial Regular" charset="0"/>
                <a:cs typeface="Arial Regular" charset="0"/>
              </a:rPr>
              <a:t>(before Council 2022):</a:t>
            </a:r>
          </a:p>
          <a:p>
            <a:pPr marL="9525" marR="3810" algn="ctr">
              <a:lnSpc>
                <a:spcPct val="90000"/>
              </a:lnSpc>
            </a:pPr>
            <a:r>
              <a:rPr lang="en-US" sz="1200" dirty="0">
                <a:solidFill>
                  <a:srgbClr val="231F20"/>
                </a:solidFill>
                <a:latin typeface="Arial Regular" charset="0"/>
                <a:cs typeface="Arial Regular" charset="0"/>
              </a:rPr>
              <a:t>Discuss Draft of the Strategic Plan to be submitted to Council</a:t>
            </a:r>
            <a:endParaRPr sz="1200" dirty="0">
              <a:latin typeface="Arial Regular" charset="0"/>
              <a:cs typeface="Arial Regular" charset="0"/>
            </a:endParaRPr>
          </a:p>
        </p:txBody>
      </p:sp>
      <p:sp>
        <p:nvSpPr>
          <p:cNvPr id="72" name="object 26">
            <a:extLst>
              <a:ext uri="{FF2B5EF4-FFF2-40B4-BE49-F238E27FC236}">
                <a16:creationId xmlns:a16="http://schemas.microsoft.com/office/drawing/2014/main" id="{64CE3248-50DE-064D-9EBA-07E893BCA53E}"/>
              </a:ext>
            </a:extLst>
          </p:cNvPr>
          <p:cNvSpPr/>
          <p:nvPr/>
        </p:nvSpPr>
        <p:spPr>
          <a:xfrm flipH="1">
            <a:off x="8687917" y="3094847"/>
            <a:ext cx="45719" cy="1368000"/>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73" name="object 16">
            <a:extLst>
              <a:ext uri="{FF2B5EF4-FFF2-40B4-BE49-F238E27FC236}">
                <a16:creationId xmlns:a16="http://schemas.microsoft.com/office/drawing/2014/main" id="{5BD65E85-E13E-BD4A-8532-30B096859D86}"/>
              </a:ext>
            </a:extLst>
          </p:cNvPr>
          <p:cNvSpPr/>
          <p:nvPr/>
        </p:nvSpPr>
        <p:spPr>
          <a:xfrm>
            <a:off x="8628568" y="4488408"/>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74" name="object 15">
            <a:extLst>
              <a:ext uri="{FF2B5EF4-FFF2-40B4-BE49-F238E27FC236}">
                <a16:creationId xmlns:a16="http://schemas.microsoft.com/office/drawing/2014/main" id="{A161A37B-8FA5-3247-9C9D-944E6FFDD3C3}"/>
              </a:ext>
            </a:extLst>
          </p:cNvPr>
          <p:cNvSpPr txBox="1"/>
          <p:nvPr/>
        </p:nvSpPr>
        <p:spPr>
          <a:xfrm>
            <a:off x="8844785" y="4755748"/>
            <a:ext cx="968958"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March</a:t>
            </a:r>
            <a:endParaRPr sz="1200" b="1" dirty="0">
              <a:latin typeface="Arial Regular" charset="0"/>
              <a:cs typeface="Arial Regular" charset="0"/>
            </a:endParaRPr>
          </a:p>
        </p:txBody>
      </p:sp>
      <p:sp>
        <p:nvSpPr>
          <p:cNvPr id="75" name="object 15">
            <a:extLst>
              <a:ext uri="{FF2B5EF4-FFF2-40B4-BE49-F238E27FC236}">
                <a16:creationId xmlns:a16="http://schemas.microsoft.com/office/drawing/2014/main" id="{0D3F0D6C-C715-4142-8AE1-61B71067B2A2}"/>
              </a:ext>
            </a:extLst>
          </p:cNvPr>
          <p:cNvSpPr txBox="1"/>
          <p:nvPr/>
        </p:nvSpPr>
        <p:spPr>
          <a:xfrm>
            <a:off x="8765495" y="3211120"/>
            <a:ext cx="1496104" cy="664797"/>
          </a:xfrm>
          <a:prstGeom prst="rect">
            <a:avLst/>
          </a:prstGeom>
        </p:spPr>
        <p:txBody>
          <a:bodyPr vert="horz" wrap="square" lIns="0" tIns="0" rIns="0" bIns="0" rtlCol="0">
            <a:spAutoFit/>
          </a:bodyPr>
          <a:lstStyle/>
          <a:p>
            <a:pPr marL="9525" marR="3810" algn="ctr">
              <a:lnSpc>
                <a:spcPct val="90000"/>
              </a:lnSpc>
            </a:pPr>
            <a:r>
              <a:rPr lang="en-US" sz="1200" b="1" dirty="0">
                <a:solidFill>
                  <a:srgbClr val="231F20"/>
                </a:solidFill>
                <a:latin typeface="Arial Regular" charset="0"/>
                <a:cs typeface="Arial Regular" charset="0"/>
              </a:rPr>
              <a:t>Council 2022</a:t>
            </a:r>
            <a:r>
              <a:rPr lang="en-US" sz="1200" dirty="0">
                <a:solidFill>
                  <a:srgbClr val="231F20"/>
                </a:solidFill>
                <a:latin typeface="Arial Regular" charset="0"/>
                <a:cs typeface="Arial Regular" charset="0"/>
              </a:rPr>
              <a:t>:</a:t>
            </a:r>
          </a:p>
          <a:p>
            <a:pPr marL="9525" marR="3810" algn="ctr">
              <a:lnSpc>
                <a:spcPct val="90000"/>
              </a:lnSpc>
            </a:pPr>
            <a:r>
              <a:rPr lang="en-US" sz="1200" dirty="0">
                <a:solidFill>
                  <a:srgbClr val="231F20"/>
                </a:solidFill>
                <a:latin typeface="Arial Regular" charset="0"/>
                <a:cs typeface="Arial Regular" charset="0"/>
              </a:rPr>
              <a:t>Endorse the draft Strategic Plan to be submitted to PP</a:t>
            </a:r>
            <a:endParaRPr sz="1200" dirty="0">
              <a:latin typeface="Arial Regular" charset="0"/>
              <a:cs typeface="Arial Regular" charset="0"/>
            </a:endParaRPr>
          </a:p>
        </p:txBody>
      </p:sp>
      <p:sp>
        <p:nvSpPr>
          <p:cNvPr id="76" name="object 26">
            <a:extLst>
              <a:ext uri="{FF2B5EF4-FFF2-40B4-BE49-F238E27FC236}">
                <a16:creationId xmlns:a16="http://schemas.microsoft.com/office/drawing/2014/main" id="{8DB8A3EE-4994-4E4A-9E3A-54E04808EE10}"/>
              </a:ext>
            </a:extLst>
          </p:cNvPr>
          <p:cNvSpPr/>
          <p:nvPr/>
        </p:nvSpPr>
        <p:spPr>
          <a:xfrm flipH="1">
            <a:off x="9280504" y="3928221"/>
            <a:ext cx="45719" cy="534625"/>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77" name="object 16">
            <a:extLst>
              <a:ext uri="{FF2B5EF4-FFF2-40B4-BE49-F238E27FC236}">
                <a16:creationId xmlns:a16="http://schemas.microsoft.com/office/drawing/2014/main" id="{45B67929-FAF2-484D-AC05-C98CFFF89ED0}"/>
              </a:ext>
            </a:extLst>
          </p:cNvPr>
          <p:cNvSpPr/>
          <p:nvPr/>
        </p:nvSpPr>
        <p:spPr>
          <a:xfrm>
            <a:off x="9221156" y="4488408"/>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78" name="object 15">
            <a:extLst>
              <a:ext uri="{FF2B5EF4-FFF2-40B4-BE49-F238E27FC236}">
                <a16:creationId xmlns:a16="http://schemas.microsoft.com/office/drawing/2014/main" id="{0EE796B4-518E-3447-B76A-757A9D24AE7C}"/>
              </a:ext>
            </a:extLst>
          </p:cNvPr>
          <p:cNvSpPr txBox="1"/>
          <p:nvPr/>
        </p:nvSpPr>
        <p:spPr>
          <a:xfrm>
            <a:off x="7099559" y="4755748"/>
            <a:ext cx="1184261"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February</a:t>
            </a:r>
            <a:endParaRPr sz="1200" b="1" dirty="0">
              <a:latin typeface="Arial Regular" charset="0"/>
              <a:cs typeface="Arial Regular" charset="0"/>
            </a:endParaRPr>
          </a:p>
        </p:txBody>
      </p:sp>
      <p:sp>
        <p:nvSpPr>
          <p:cNvPr id="79" name="object 15">
            <a:extLst>
              <a:ext uri="{FF2B5EF4-FFF2-40B4-BE49-F238E27FC236}">
                <a16:creationId xmlns:a16="http://schemas.microsoft.com/office/drawing/2014/main" id="{EC410D94-504C-2041-B8D6-A717DA814BDB}"/>
              </a:ext>
            </a:extLst>
          </p:cNvPr>
          <p:cNvSpPr txBox="1"/>
          <p:nvPr/>
        </p:nvSpPr>
        <p:spPr>
          <a:xfrm>
            <a:off x="6634452" y="3261046"/>
            <a:ext cx="2031305" cy="664797"/>
          </a:xfrm>
          <a:prstGeom prst="rect">
            <a:avLst/>
          </a:prstGeom>
        </p:spPr>
        <p:txBody>
          <a:bodyPr vert="horz" wrap="square" lIns="0" tIns="0" rIns="0" bIns="0" rtlCol="0">
            <a:spAutoFit/>
          </a:bodyPr>
          <a:lstStyle/>
          <a:p>
            <a:pPr marL="9525" marR="3810" algn="ctr">
              <a:lnSpc>
                <a:spcPct val="90000"/>
              </a:lnSpc>
            </a:pPr>
            <a:r>
              <a:rPr lang="en-US" sz="1200" dirty="0">
                <a:solidFill>
                  <a:srgbClr val="231F20"/>
                </a:solidFill>
                <a:latin typeface="Arial Regular" charset="0"/>
                <a:cs typeface="Arial Regular" charset="0"/>
              </a:rPr>
              <a:t>Public consultations on the draft Strategic Plan (</a:t>
            </a:r>
            <a:r>
              <a:rPr lang="en-US" sz="1200" dirty="0" err="1">
                <a:solidFill>
                  <a:srgbClr val="231F20"/>
                </a:solidFill>
                <a:latin typeface="Arial Regular" charset="0"/>
                <a:cs typeface="Arial Regular" charset="0"/>
              </a:rPr>
              <a:t>tbd</a:t>
            </a:r>
            <a:r>
              <a:rPr lang="en-US" sz="1200" dirty="0">
                <a:solidFill>
                  <a:srgbClr val="231F20"/>
                </a:solidFill>
                <a:latin typeface="Arial Regular" charset="0"/>
                <a:cs typeface="Arial Regular" charset="0"/>
              </a:rPr>
              <a:t>) / Preparation of documentation for Council 2022</a:t>
            </a:r>
            <a:endParaRPr sz="1200" dirty="0">
              <a:latin typeface="Arial Regular" charset="0"/>
              <a:cs typeface="Arial Regular" charset="0"/>
            </a:endParaRPr>
          </a:p>
        </p:txBody>
      </p:sp>
      <p:sp>
        <p:nvSpPr>
          <p:cNvPr id="80" name="object 26">
            <a:extLst>
              <a:ext uri="{FF2B5EF4-FFF2-40B4-BE49-F238E27FC236}">
                <a16:creationId xmlns:a16="http://schemas.microsoft.com/office/drawing/2014/main" id="{C8E4EC30-8028-9B40-A051-09A69733E645}"/>
              </a:ext>
            </a:extLst>
          </p:cNvPr>
          <p:cNvSpPr/>
          <p:nvPr/>
        </p:nvSpPr>
        <p:spPr>
          <a:xfrm flipH="1">
            <a:off x="7668830" y="3925843"/>
            <a:ext cx="45719" cy="541579"/>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81" name="object 16">
            <a:extLst>
              <a:ext uri="{FF2B5EF4-FFF2-40B4-BE49-F238E27FC236}">
                <a16:creationId xmlns:a16="http://schemas.microsoft.com/office/drawing/2014/main" id="{B0B96CF9-46EF-554B-8B16-463FD53085F2}"/>
              </a:ext>
            </a:extLst>
          </p:cNvPr>
          <p:cNvSpPr/>
          <p:nvPr/>
        </p:nvSpPr>
        <p:spPr>
          <a:xfrm>
            <a:off x="7611964" y="4490531"/>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82" name="object 15">
            <a:extLst>
              <a:ext uri="{FF2B5EF4-FFF2-40B4-BE49-F238E27FC236}">
                <a16:creationId xmlns:a16="http://schemas.microsoft.com/office/drawing/2014/main" id="{30ADB30E-178A-E540-8CF6-567B27BD1472}"/>
              </a:ext>
            </a:extLst>
          </p:cNvPr>
          <p:cNvSpPr txBox="1"/>
          <p:nvPr/>
        </p:nvSpPr>
        <p:spPr>
          <a:xfrm>
            <a:off x="3682634" y="3579522"/>
            <a:ext cx="1996954" cy="664797"/>
          </a:xfrm>
          <a:prstGeom prst="rect">
            <a:avLst/>
          </a:prstGeom>
        </p:spPr>
        <p:txBody>
          <a:bodyPr vert="horz" wrap="square" lIns="0" tIns="0" rIns="0" bIns="0" rtlCol="0">
            <a:spAutoFit/>
          </a:bodyPr>
          <a:lstStyle/>
          <a:p>
            <a:pPr marL="9525" marR="3810" algn="ctr">
              <a:lnSpc>
                <a:spcPct val="90000"/>
              </a:lnSpc>
            </a:pPr>
            <a:r>
              <a:rPr lang="en-US" sz="1200" b="1" dirty="0">
                <a:solidFill>
                  <a:srgbClr val="231F20"/>
                </a:solidFill>
                <a:latin typeface="Arial Regular" charset="0"/>
                <a:cs typeface="Arial Regular" charset="0"/>
              </a:rPr>
              <a:t>Virtual Consultation of CWG-SFP</a:t>
            </a:r>
            <a:r>
              <a:rPr lang="en-US" sz="1200" dirty="0">
                <a:solidFill>
                  <a:srgbClr val="231F20"/>
                </a:solidFill>
                <a:latin typeface="Arial Regular" charset="0"/>
                <a:cs typeface="Arial Regular" charset="0"/>
              </a:rPr>
              <a:t>:</a:t>
            </a:r>
          </a:p>
          <a:p>
            <a:pPr marL="9525" marR="3810" algn="ctr">
              <a:lnSpc>
                <a:spcPct val="90000"/>
              </a:lnSpc>
            </a:pPr>
            <a:r>
              <a:rPr lang="en-US" sz="1200" dirty="0">
                <a:solidFill>
                  <a:srgbClr val="231F20"/>
                </a:solidFill>
                <a:latin typeface="Arial Regular" charset="0"/>
                <a:cs typeface="Arial Regular" charset="0"/>
              </a:rPr>
              <a:t>Consult on the draft ITU strategic framework</a:t>
            </a:r>
            <a:endParaRPr sz="1200" dirty="0">
              <a:latin typeface="Arial Regular" charset="0"/>
              <a:cs typeface="Arial Regular" charset="0"/>
            </a:endParaRPr>
          </a:p>
        </p:txBody>
      </p:sp>
      <p:sp>
        <p:nvSpPr>
          <p:cNvPr id="39" name="object 16">
            <a:extLst>
              <a:ext uri="{FF2B5EF4-FFF2-40B4-BE49-F238E27FC236}">
                <a16:creationId xmlns:a16="http://schemas.microsoft.com/office/drawing/2014/main" id="{5169D669-E0E8-F045-BAF8-37F00A0A6E2E}"/>
              </a:ext>
            </a:extLst>
          </p:cNvPr>
          <p:cNvSpPr/>
          <p:nvPr/>
        </p:nvSpPr>
        <p:spPr>
          <a:xfrm>
            <a:off x="4596659" y="4485318"/>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40" name="object 26">
            <a:extLst>
              <a:ext uri="{FF2B5EF4-FFF2-40B4-BE49-F238E27FC236}">
                <a16:creationId xmlns:a16="http://schemas.microsoft.com/office/drawing/2014/main" id="{4F33A128-22F9-8248-AAA4-7E51EF93E9EB}"/>
              </a:ext>
            </a:extLst>
          </p:cNvPr>
          <p:cNvSpPr/>
          <p:nvPr/>
        </p:nvSpPr>
        <p:spPr>
          <a:xfrm rot="10800000" flipH="1">
            <a:off x="4704767" y="4305429"/>
            <a:ext cx="45719" cy="144000"/>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41" name="object 15">
            <a:extLst>
              <a:ext uri="{FF2B5EF4-FFF2-40B4-BE49-F238E27FC236}">
                <a16:creationId xmlns:a16="http://schemas.microsoft.com/office/drawing/2014/main" id="{55E6017C-0CC1-8E4D-A07D-96F48BF0DD6D}"/>
              </a:ext>
            </a:extLst>
          </p:cNvPr>
          <p:cNvSpPr txBox="1"/>
          <p:nvPr/>
        </p:nvSpPr>
        <p:spPr>
          <a:xfrm>
            <a:off x="4135495" y="4751666"/>
            <a:ext cx="1184261"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November</a:t>
            </a:r>
            <a:endParaRPr sz="1200" b="1" dirty="0">
              <a:latin typeface="Arial Regular" charset="0"/>
              <a:cs typeface="Arial Regular" charset="0"/>
            </a:endParaRPr>
          </a:p>
        </p:txBody>
      </p:sp>
      <p:sp>
        <p:nvSpPr>
          <p:cNvPr id="42" name="object 15">
            <a:extLst>
              <a:ext uri="{FF2B5EF4-FFF2-40B4-BE49-F238E27FC236}">
                <a16:creationId xmlns:a16="http://schemas.microsoft.com/office/drawing/2014/main" id="{AC7BD780-DF8A-6846-AD9F-4029F78A86C5}"/>
              </a:ext>
            </a:extLst>
          </p:cNvPr>
          <p:cNvSpPr txBox="1"/>
          <p:nvPr/>
        </p:nvSpPr>
        <p:spPr>
          <a:xfrm>
            <a:off x="9863300" y="2318515"/>
            <a:ext cx="1298757" cy="664797"/>
          </a:xfrm>
          <a:prstGeom prst="rect">
            <a:avLst/>
          </a:prstGeom>
        </p:spPr>
        <p:txBody>
          <a:bodyPr vert="horz" wrap="square" lIns="0" tIns="0" rIns="0" bIns="0" rtlCol="0">
            <a:spAutoFit/>
          </a:bodyPr>
          <a:lstStyle/>
          <a:p>
            <a:pPr marL="9525" marR="3810" algn="ctr">
              <a:lnSpc>
                <a:spcPct val="90000"/>
              </a:lnSpc>
            </a:pPr>
            <a:r>
              <a:rPr lang="en-US" sz="1200" b="1" dirty="0">
                <a:solidFill>
                  <a:srgbClr val="231F20"/>
                </a:solidFill>
                <a:latin typeface="Arial Regular" charset="0"/>
                <a:cs typeface="Arial Regular" charset="0"/>
              </a:rPr>
              <a:t>Draft Strategic Plan </a:t>
            </a:r>
            <a:r>
              <a:rPr lang="en-US" sz="1200" dirty="0">
                <a:solidFill>
                  <a:srgbClr val="231F20"/>
                </a:solidFill>
                <a:latin typeface="Arial Regular" charset="0"/>
                <a:cs typeface="Arial Regular" charset="0"/>
              </a:rPr>
              <a:t>(at least</a:t>
            </a:r>
            <a:br>
              <a:rPr lang="en-US" sz="1200" dirty="0">
                <a:solidFill>
                  <a:srgbClr val="231F20"/>
                </a:solidFill>
                <a:latin typeface="Arial Regular" charset="0"/>
                <a:cs typeface="Arial Regular" charset="0"/>
              </a:rPr>
            </a:br>
            <a:r>
              <a:rPr lang="en-US" sz="1200" dirty="0">
                <a:solidFill>
                  <a:srgbClr val="231F20"/>
                </a:solidFill>
                <a:latin typeface="Arial Regular" charset="0"/>
                <a:cs typeface="Arial Regular" charset="0"/>
              </a:rPr>
              <a:t>4 months prior to PP-22)</a:t>
            </a:r>
            <a:endParaRPr sz="1200" dirty="0">
              <a:latin typeface="Arial Regular" charset="0"/>
              <a:cs typeface="Arial Regular" charset="0"/>
            </a:endParaRPr>
          </a:p>
        </p:txBody>
      </p:sp>
      <p:sp>
        <p:nvSpPr>
          <p:cNvPr id="43" name="object 26">
            <a:extLst>
              <a:ext uri="{FF2B5EF4-FFF2-40B4-BE49-F238E27FC236}">
                <a16:creationId xmlns:a16="http://schemas.microsoft.com/office/drawing/2014/main" id="{EB321673-5816-AF49-A16B-DEF1D3A53D47}"/>
              </a:ext>
            </a:extLst>
          </p:cNvPr>
          <p:cNvSpPr/>
          <p:nvPr/>
        </p:nvSpPr>
        <p:spPr>
          <a:xfrm flipH="1">
            <a:off x="10537398" y="3094847"/>
            <a:ext cx="45719" cy="1368000"/>
          </a:xfrm>
          <a:custGeom>
            <a:avLst/>
            <a:gdLst/>
            <a:ahLst/>
            <a:cxnLst/>
            <a:rect l="l" t="t" r="r" b="b"/>
            <a:pathLst>
              <a:path h="1985645">
                <a:moveTo>
                  <a:pt x="0" y="1985314"/>
                </a:moveTo>
                <a:lnTo>
                  <a:pt x="0" y="0"/>
                </a:lnTo>
              </a:path>
            </a:pathLst>
          </a:custGeom>
          <a:ln w="6350">
            <a:solidFill>
              <a:srgbClr val="939598"/>
            </a:solidFill>
          </a:ln>
        </p:spPr>
        <p:txBody>
          <a:bodyPr wrap="square" lIns="0" tIns="0" rIns="0" bIns="0" rtlCol="0"/>
          <a:lstStyle/>
          <a:p>
            <a:endParaRPr b="1" dirty="0">
              <a:latin typeface="Arial Black" charset="0"/>
            </a:endParaRPr>
          </a:p>
        </p:txBody>
      </p:sp>
      <p:sp>
        <p:nvSpPr>
          <p:cNvPr id="44" name="object 16">
            <a:extLst>
              <a:ext uri="{FF2B5EF4-FFF2-40B4-BE49-F238E27FC236}">
                <a16:creationId xmlns:a16="http://schemas.microsoft.com/office/drawing/2014/main" id="{3DA222DE-6BD7-CB4B-A01C-9F276FA4EFE4}"/>
              </a:ext>
            </a:extLst>
          </p:cNvPr>
          <p:cNvSpPr/>
          <p:nvPr/>
        </p:nvSpPr>
        <p:spPr>
          <a:xfrm>
            <a:off x="10478049" y="4488408"/>
            <a:ext cx="216217" cy="216217"/>
          </a:xfrm>
          <a:custGeom>
            <a:avLst/>
            <a:gdLst/>
            <a:ahLst/>
            <a:cxnLst/>
            <a:rect l="l" t="t" r="r" b="b"/>
            <a:pathLst>
              <a:path w="288289" h="288289">
                <a:moveTo>
                  <a:pt x="144005" y="0"/>
                </a:moveTo>
                <a:lnTo>
                  <a:pt x="98490" y="7341"/>
                </a:lnTo>
                <a:lnTo>
                  <a:pt x="58959" y="27785"/>
                </a:lnTo>
                <a:lnTo>
                  <a:pt x="27785" y="58959"/>
                </a:lnTo>
                <a:lnTo>
                  <a:pt x="7341" y="98490"/>
                </a:lnTo>
                <a:lnTo>
                  <a:pt x="0" y="144005"/>
                </a:lnTo>
                <a:lnTo>
                  <a:pt x="7341" y="189520"/>
                </a:lnTo>
                <a:lnTo>
                  <a:pt x="27785" y="229051"/>
                </a:lnTo>
                <a:lnTo>
                  <a:pt x="58959" y="260224"/>
                </a:lnTo>
                <a:lnTo>
                  <a:pt x="98490" y="280668"/>
                </a:lnTo>
                <a:lnTo>
                  <a:pt x="144005" y="288010"/>
                </a:lnTo>
                <a:lnTo>
                  <a:pt x="189520" y="280668"/>
                </a:lnTo>
                <a:lnTo>
                  <a:pt x="229051" y="260224"/>
                </a:lnTo>
                <a:lnTo>
                  <a:pt x="260224" y="229051"/>
                </a:lnTo>
                <a:lnTo>
                  <a:pt x="280668" y="189520"/>
                </a:lnTo>
                <a:lnTo>
                  <a:pt x="288010" y="144005"/>
                </a:lnTo>
                <a:lnTo>
                  <a:pt x="280668" y="98490"/>
                </a:lnTo>
                <a:lnTo>
                  <a:pt x="260224" y="58959"/>
                </a:lnTo>
                <a:lnTo>
                  <a:pt x="229051" y="27785"/>
                </a:lnTo>
                <a:lnTo>
                  <a:pt x="189520" y="7341"/>
                </a:lnTo>
                <a:lnTo>
                  <a:pt x="144005" y="0"/>
                </a:lnTo>
                <a:close/>
              </a:path>
            </a:pathLst>
          </a:custGeom>
          <a:solidFill>
            <a:srgbClr val="15A0DB"/>
          </a:solidFill>
        </p:spPr>
        <p:txBody>
          <a:bodyPr wrap="square" lIns="0" tIns="0" rIns="0" bIns="0" rtlCol="0"/>
          <a:lstStyle/>
          <a:p>
            <a:endParaRPr b="1" dirty="0">
              <a:latin typeface="Arial Black" charset="0"/>
            </a:endParaRPr>
          </a:p>
        </p:txBody>
      </p:sp>
      <p:sp>
        <p:nvSpPr>
          <p:cNvPr id="45" name="object 15">
            <a:extLst>
              <a:ext uri="{FF2B5EF4-FFF2-40B4-BE49-F238E27FC236}">
                <a16:creationId xmlns:a16="http://schemas.microsoft.com/office/drawing/2014/main" id="{5DCF6697-CEDC-C941-BE2B-06E86587DEFC}"/>
              </a:ext>
            </a:extLst>
          </p:cNvPr>
          <p:cNvSpPr txBox="1"/>
          <p:nvPr/>
        </p:nvSpPr>
        <p:spPr>
          <a:xfrm>
            <a:off x="10075778" y="4758932"/>
            <a:ext cx="968958" cy="184666"/>
          </a:xfrm>
          <a:prstGeom prst="rect">
            <a:avLst/>
          </a:prstGeom>
        </p:spPr>
        <p:txBody>
          <a:bodyPr vert="horz" wrap="square" lIns="0" tIns="0" rIns="0" bIns="0" rtlCol="0">
            <a:spAutoFit/>
          </a:bodyPr>
          <a:lstStyle/>
          <a:p>
            <a:pPr marL="12700" algn="ctr">
              <a:lnSpc>
                <a:spcPct val="100000"/>
              </a:lnSpc>
            </a:pPr>
            <a:r>
              <a:rPr lang="en-US" sz="1200" b="1" dirty="0">
                <a:latin typeface="Arial Regular" charset="0"/>
                <a:cs typeface="Arial Regular" charset="0"/>
              </a:rPr>
              <a:t>May</a:t>
            </a:r>
            <a:endParaRPr sz="1200" b="1" dirty="0">
              <a:latin typeface="Arial Regular" charset="0"/>
              <a:cs typeface="Arial Regular" charset="0"/>
            </a:endParaRPr>
          </a:p>
        </p:txBody>
      </p:sp>
    </p:spTree>
    <p:extLst>
      <p:ext uri="{BB962C8B-B14F-4D97-AF65-F5344CB8AC3E}">
        <p14:creationId xmlns:p14="http://schemas.microsoft.com/office/powerpoint/2010/main" val="322544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9137236-2371-4413-988E-8CE416A261EE}"/>
              </a:ext>
            </a:extLst>
          </p:cNvPr>
          <p:cNvSpPr>
            <a:spLocks noGrp="1"/>
          </p:cNvSpPr>
          <p:nvPr>
            <p:ph type="sldNum" sz="quarter" idx="10"/>
          </p:nvPr>
        </p:nvSpPr>
        <p:spPr>
          <a:xfrm>
            <a:off x="609600" y="6304563"/>
            <a:ext cx="2844800" cy="365125"/>
          </a:xfrm>
          <a:prstGeom prst="rect">
            <a:avLst/>
          </a:prstGeom>
          <a:effectLst/>
        </p:spPr>
        <p:txBody>
          <a:bodyPr vert="horz" lIns="91440" tIns="45720" rIns="91440" bIns="45720" rtlCol="0" anchor="ctr"/>
          <a:lstStyle>
            <a:defPPr>
              <a:defRPr lang="en-US"/>
            </a:defPPr>
            <a:lvl1pPr algn="l" defTabSz="457200" rtl="0" eaLnBrk="1" fontAlgn="auto" hangingPunct="1">
              <a:spcBef>
                <a:spcPts val="0"/>
              </a:spcBef>
              <a:spcAft>
                <a:spcPts val="0"/>
              </a:spcAft>
              <a:defRPr sz="1200" kern="1200">
                <a:solidFill>
                  <a:schemeClr val="bg1"/>
                </a:solidFill>
                <a:latin typeface="+mn-lt"/>
                <a:ea typeface="+mn-ea"/>
                <a:cs typeface="+mn-cs"/>
              </a:defRPr>
            </a:lvl1pPr>
            <a:lvl2pPr marL="457200" algn="l" defTabSz="457200" rtl="0" eaLnBrk="0" fontAlgn="base" hangingPunct="0">
              <a:spcBef>
                <a:spcPct val="0"/>
              </a:spcBef>
              <a:spcAft>
                <a:spcPct val="0"/>
              </a:spcAft>
              <a:defRPr kern="1200">
                <a:solidFill>
                  <a:schemeClr val="tx1"/>
                </a:solidFill>
                <a:latin typeface="Calibri"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pPr>
              <a:defRPr/>
            </a:pPr>
            <a:fld id="{48499085-7433-724F-9E90-9943A23C5075}" type="slidenum">
              <a:rPr lang="en-US" smtClean="0"/>
              <a:pPr>
                <a:defRPr/>
              </a:pPr>
              <a:t>3</a:t>
            </a:fld>
            <a:endParaRPr lang="en-US" dirty="0"/>
          </a:p>
        </p:txBody>
      </p:sp>
      <p:pic>
        <p:nvPicPr>
          <p:cNvPr id="5" name="Picture" title="This slide contains the following visuals: image, textbox, image, Responses by Country and Type of Organization, card, card, card, card, card, textbox, textbox, textbox, card, No. of Responses by Category, No. of Responses by Category, card, card, card, card, No. of Responses by Category, card, No. of Responses by Category, card, Users responded (by Gender), No. of Responses by Category, Responses by Region. Please refer to the notes on this slide for details.">
            <a:extLst>
              <a:ext uri="{FF2B5EF4-FFF2-40B4-BE49-F238E27FC236}">
                <a16:creationId xmlns:a16="http://schemas.microsoft.com/office/drawing/2014/main" id="{4A6E2796-B45F-4DD4-91F1-EE088D73F799}"/>
              </a:ext>
            </a:extLst>
          </p:cNvPr>
          <p:cNvPicPr>
            <a:picLocks noChangeAspect="1"/>
          </p:cNvPicPr>
          <p:nvPr/>
        </p:nvPicPr>
        <p:blipFill rotWithShape="1">
          <a:blip r:embed="rId3"/>
          <a:srcRect t="10819" b="28076"/>
          <a:stretch/>
        </p:blipFill>
        <p:spPr>
          <a:xfrm>
            <a:off x="403893" y="1494728"/>
            <a:ext cx="6557071" cy="5235593"/>
          </a:xfrm>
          <a:prstGeom prst="rect">
            <a:avLst/>
          </a:prstGeom>
          <a:noFill/>
        </p:spPr>
      </p:pic>
      <p:pic>
        <p:nvPicPr>
          <p:cNvPr id="8" name="Picture" title="This slide contains the following visuals: image, textbox, image, Responses by Country and Type of Organization, card, card, card, card, card, textbox, textbox, textbox, card, No. of Responses by Category, No. of Responses by Category, card, card, card, card, No. of Responses by Category, card, No. of Responses by Category, card, Users responded (by Gender), No. of Responses by Category, Responses by Region. Please refer to the notes on this slide for details.">
            <a:extLst>
              <a:ext uri="{FF2B5EF4-FFF2-40B4-BE49-F238E27FC236}">
                <a16:creationId xmlns:a16="http://schemas.microsoft.com/office/drawing/2014/main" id="{BE24ED1C-C946-4E2C-849B-8C0DE77B40A1}"/>
              </a:ext>
            </a:extLst>
          </p:cNvPr>
          <p:cNvPicPr>
            <a:picLocks noChangeAspect="1"/>
          </p:cNvPicPr>
          <p:nvPr/>
        </p:nvPicPr>
        <p:blipFill rotWithShape="1">
          <a:blip r:embed="rId3"/>
          <a:srcRect t="72537" b="4546"/>
          <a:stretch/>
        </p:blipFill>
        <p:spPr>
          <a:xfrm>
            <a:off x="6943725" y="5042182"/>
            <a:ext cx="5248275" cy="1571626"/>
          </a:xfrm>
          <a:prstGeom prst="rect">
            <a:avLst/>
          </a:prstGeom>
          <a:noFill/>
        </p:spPr>
      </p:pic>
      <p:sp>
        <p:nvSpPr>
          <p:cNvPr id="11" name="Content Placeholder 8">
            <a:extLst>
              <a:ext uri="{FF2B5EF4-FFF2-40B4-BE49-F238E27FC236}">
                <a16:creationId xmlns:a16="http://schemas.microsoft.com/office/drawing/2014/main" id="{CC8DB164-937F-4D86-8C11-5B7D4E3956CE}"/>
              </a:ext>
            </a:extLst>
          </p:cNvPr>
          <p:cNvSpPr>
            <a:spLocks noGrp="1"/>
          </p:cNvSpPr>
          <p:nvPr>
            <p:ph idx="1"/>
          </p:nvPr>
        </p:nvSpPr>
        <p:spPr>
          <a:xfrm>
            <a:off x="7083403" y="1475134"/>
            <a:ext cx="5037528" cy="3529292"/>
          </a:xfrm>
        </p:spPr>
        <p:txBody>
          <a:bodyPr>
            <a:normAutofit fontScale="92500" lnSpcReduction="10000"/>
          </a:bodyPr>
          <a:lstStyle/>
          <a:p>
            <a:pPr>
              <a:spcBef>
                <a:spcPts val="1200"/>
              </a:spcBef>
            </a:pPr>
            <a:r>
              <a:rPr lang="en-US" sz="1800" b="1" dirty="0"/>
              <a:t>Participation more than doubled </a:t>
            </a:r>
            <a:r>
              <a:rPr lang="en-US" sz="1800" dirty="0"/>
              <a:t>in comparison to the first consultation on the Strategic Plan for the 2020-2023 cycle (49 responses vs. 23 responses in 2017)</a:t>
            </a:r>
          </a:p>
          <a:p>
            <a:pPr>
              <a:spcBef>
                <a:spcPts val="1200"/>
              </a:spcBef>
            </a:pPr>
            <a:r>
              <a:rPr lang="en-US" sz="1800" dirty="0"/>
              <a:t>Representation from</a:t>
            </a:r>
            <a:r>
              <a:rPr lang="en-US" sz="1800" b="1" dirty="0"/>
              <a:t> all Regions and categories/types of membership</a:t>
            </a:r>
            <a:r>
              <a:rPr lang="en-US" sz="1800" dirty="0"/>
              <a:t>, from members of all ITU Sectors</a:t>
            </a:r>
          </a:p>
          <a:p>
            <a:pPr>
              <a:spcBef>
                <a:spcPts val="1200"/>
              </a:spcBef>
            </a:pPr>
            <a:r>
              <a:rPr lang="en-US" sz="1800" dirty="0"/>
              <a:t>Responses </a:t>
            </a:r>
            <a:r>
              <a:rPr lang="en-US" sz="1800" b="1" dirty="0"/>
              <a:t>by gender </a:t>
            </a:r>
            <a:r>
              <a:rPr lang="en-US" sz="1800" dirty="0"/>
              <a:t>also aggregated (33% of those TIES users responded are female)</a:t>
            </a:r>
          </a:p>
          <a:p>
            <a:pPr>
              <a:spcBef>
                <a:spcPts val="1200"/>
              </a:spcBef>
            </a:pPr>
            <a:r>
              <a:rPr lang="en-US" sz="1800" dirty="0"/>
              <a:t>Detailed report available at </a:t>
            </a:r>
            <a:r>
              <a:rPr lang="en-US" sz="1800" dirty="0">
                <a:hlinkClick r:id="rId4"/>
              </a:rPr>
              <a:t>CWG-SFP website</a:t>
            </a:r>
            <a:r>
              <a:rPr lang="en-US" sz="1800" dirty="0"/>
              <a:t>: </a:t>
            </a:r>
            <a:r>
              <a:rPr lang="en-US" sz="1800" dirty="0">
                <a:hlinkClick r:id="rId5"/>
              </a:rPr>
              <a:t>CWG-SFP-1/11</a:t>
            </a:r>
            <a:endParaRPr lang="en-US" sz="1800" dirty="0"/>
          </a:p>
          <a:p>
            <a:pPr>
              <a:spcBef>
                <a:spcPts val="1200"/>
              </a:spcBef>
            </a:pPr>
            <a:r>
              <a:rPr lang="en-US" sz="1800" dirty="0"/>
              <a:t>All contributions to the consultation are available at:</a:t>
            </a:r>
            <a:r>
              <a:rPr lang="en-GB" sz="1800" dirty="0"/>
              <a:t> </a:t>
            </a:r>
            <a:r>
              <a:rPr lang="en-GB" sz="1800" dirty="0">
                <a:hlinkClick r:id="rId6"/>
              </a:rPr>
              <a:t>CWG-SFP-1/INF-05</a:t>
            </a:r>
            <a:endParaRPr lang="en-US" sz="1800" dirty="0"/>
          </a:p>
        </p:txBody>
      </p:sp>
      <p:sp>
        <p:nvSpPr>
          <p:cNvPr id="7" name="Title 2">
            <a:extLst>
              <a:ext uri="{FF2B5EF4-FFF2-40B4-BE49-F238E27FC236}">
                <a16:creationId xmlns:a16="http://schemas.microsoft.com/office/drawing/2014/main" id="{7C4486C4-923C-49BC-86D4-C71A993BA1DE}"/>
              </a:ext>
            </a:extLst>
          </p:cNvPr>
          <p:cNvSpPr>
            <a:spLocks noGrp="1"/>
          </p:cNvSpPr>
          <p:nvPr>
            <p:ph type="title"/>
          </p:nvPr>
        </p:nvSpPr>
        <p:spPr>
          <a:xfrm>
            <a:off x="838200" y="170483"/>
            <a:ext cx="10515600" cy="1017031"/>
          </a:xfrm>
        </p:spPr>
        <p:txBody>
          <a:bodyPr/>
          <a:lstStyle/>
          <a:p>
            <a:r>
              <a:rPr lang="en-US" sz="3600" b="1" dirty="0">
                <a:solidFill>
                  <a:schemeClr val="tx1"/>
                </a:solidFill>
                <a:latin typeface="Arial"/>
                <a:cs typeface="Arial"/>
              </a:rPr>
              <a:t>CWG-SFP Chairman’s informal consultation</a:t>
            </a:r>
          </a:p>
        </p:txBody>
      </p:sp>
    </p:spTree>
    <p:extLst>
      <p:ext uri="{BB962C8B-B14F-4D97-AF65-F5344CB8AC3E}">
        <p14:creationId xmlns:p14="http://schemas.microsoft.com/office/powerpoint/2010/main" val="261105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2C4AE744-8A4B-0948-91AF-0B7B5E65285C}"/>
              </a:ext>
            </a:extLst>
          </p:cNvPr>
          <p:cNvSpPr>
            <a:spLocks noGrp="1"/>
          </p:cNvSpPr>
          <p:nvPr>
            <p:ph type="title"/>
          </p:nvPr>
        </p:nvSpPr>
        <p:spPr>
          <a:xfrm>
            <a:off x="838200" y="170483"/>
            <a:ext cx="10515600" cy="1017031"/>
          </a:xfrm>
        </p:spPr>
        <p:txBody>
          <a:bodyPr>
            <a:normAutofit fontScale="90000"/>
          </a:bodyPr>
          <a:lstStyle/>
          <a:p>
            <a:r>
              <a:rPr lang="en-GB" sz="3600" b="1" dirty="0">
                <a:solidFill>
                  <a:schemeClr val="tx1"/>
                </a:solidFill>
                <a:latin typeface="Arial"/>
                <a:cs typeface="Arial"/>
              </a:rPr>
              <a:t>CWG-SFP proposed Principles/Guidelines for the development of the draft SP 2024-2027</a:t>
            </a:r>
          </a:p>
        </p:txBody>
      </p:sp>
      <p:graphicFrame>
        <p:nvGraphicFramePr>
          <p:cNvPr id="2" name="Table 1">
            <a:extLst>
              <a:ext uri="{FF2B5EF4-FFF2-40B4-BE49-F238E27FC236}">
                <a16:creationId xmlns:a16="http://schemas.microsoft.com/office/drawing/2014/main" id="{E08598DF-C8BD-4C8C-8000-34D35CF7C8A6}"/>
              </a:ext>
            </a:extLst>
          </p:cNvPr>
          <p:cNvGraphicFramePr>
            <a:graphicFrameLocks noGrp="1"/>
          </p:cNvGraphicFramePr>
          <p:nvPr>
            <p:extLst>
              <p:ext uri="{D42A27DB-BD31-4B8C-83A1-F6EECF244321}">
                <p14:modId xmlns:p14="http://schemas.microsoft.com/office/powerpoint/2010/main" val="894440490"/>
              </p:ext>
            </p:extLst>
          </p:nvPr>
        </p:nvGraphicFramePr>
        <p:xfrm>
          <a:off x="838200" y="1501812"/>
          <a:ext cx="10674799" cy="5185705"/>
        </p:xfrm>
        <a:graphic>
          <a:graphicData uri="http://schemas.openxmlformats.org/drawingml/2006/table">
            <a:tbl>
              <a:tblPr firstRow="1" bandRow="1">
                <a:tableStyleId>{5FD0F851-EC5A-4D38-B0AD-8093EC10F338}</a:tableStyleId>
              </a:tblPr>
              <a:tblGrid>
                <a:gridCol w="3444811">
                  <a:extLst>
                    <a:ext uri="{9D8B030D-6E8A-4147-A177-3AD203B41FA5}">
                      <a16:colId xmlns:a16="http://schemas.microsoft.com/office/drawing/2014/main" val="2111970858"/>
                    </a:ext>
                  </a:extLst>
                </a:gridCol>
                <a:gridCol w="7229988">
                  <a:extLst>
                    <a:ext uri="{9D8B030D-6E8A-4147-A177-3AD203B41FA5}">
                      <a16:colId xmlns:a16="http://schemas.microsoft.com/office/drawing/2014/main" val="3506725957"/>
                    </a:ext>
                  </a:extLst>
                </a:gridCol>
              </a:tblGrid>
              <a:tr h="0">
                <a:tc>
                  <a:txBody>
                    <a:bodyPr/>
                    <a:lstStyle/>
                    <a:p>
                      <a:pPr algn="ctr" fontAlgn="b"/>
                      <a:r>
                        <a:rPr lang="en-GB" sz="1600" b="1" u="none" strike="noStrike" dirty="0">
                          <a:solidFill>
                            <a:srgbClr val="305496"/>
                          </a:solidFill>
                          <a:effectLst/>
                        </a:rPr>
                        <a:t>Topic</a:t>
                      </a:r>
                      <a:endParaRPr lang="en-GB" sz="1600" b="1" i="0" u="none" strike="noStrike" dirty="0">
                        <a:solidFill>
                          <a:srgbClr val="305496"/>
                        </a:solidFill>
                        <a:effectLst/>
                        <a:latin typeface="Calibri" panose="020F0502020204030204" pitchFamily="34" charset="0"/>
                      </a:endParaRPr>
                    </a:p>
                  </a:txBody>
                  <a:tcPr marL="3552" marR="3552" marT="3552" marB="0" anchor="b"/>
                </a:tc>
                <a:tc>
                  <a:txBody>
                    <a:bodyPr/>
                    <a:lstStyle/>
                    <a:p>
                      <a:pPr algn="ctr" fontAlgn="b"/>
                      <a:r>
                        <a:rPr lang="en-GB" sz="1600" b="1" u="none" strike="noStrike" kern="1200" dirty="0">
                          <a:solidFill>
                            <a:srgbClr val="305496"/>
                          </a:solidFill>
                          <a:effectLst/>
                        </a:rPr>
                        <a:t>CWG-SFP Guidance</a:t>
                      </a:r>
                      <a:endParaRPr lang="en-GB" sz="1600" b="1" i="0" u="none" strike="noStrike" kern="1200" dirty="0">
                        <a:solidFill>
                          <a:srgbClr val="305496"/>
                        </a:solidFill>
                        <a:effectLst/>
                        <a:latin typeface="Calibri" panose="020F0502020204030204" pitchFamily="34" charset="0"/>
                        <a:ea typeface="+mn-ea"/>
                        <a:cs typeface="+mn-cs"/>
                      </a:endParaRPr>
                    </a:p>
                  </a:txBody>
                  <a:tcPr marL="3552" marR="3552" marT="3552" marB="0" anchor="b"/>
                </a:tc>
                <a:extLst>
                  <a:ext uri="{0D108BD9-81ED-4DB2-BD59-A6C34878D82A}">
                    <a16:rowId xmlns:a16="http://schemas.microsoft.com/office/drawing/2014/main" val="815186365"/>
                  </a:ext>
                </a:extLst>
              </a:tr>
              <a:tr h="920571">
                <a:tc>
                  <a:txBody>
                    <a:bodyPr/>
                    <a:lstStyle/>
                    <a:p>
                      <a:pPr algn="l" fontAlgn="ctr"/>
                      <a:r>
                        <a:rPr lang="en-GB" sz="2000" b="1" u="none" strike="noStrike" dirty="0">
                          <a:solidFill>
                            <a:srgbClr val="305496"/>
                          </a:solidFill>
                          <a:effectLst/>
                        </a:rPr>
                        <a:t>1. Simplification and clarity</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Request the secretariat to provide inputs and assess them at the upcoming virtual consultation, on how to simplify and clarify the strategic framework, reviewing the linkages and the different elements of the draft strategic and Financial Plans, to better reflect the strategic priorities of the organization.</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2632672211"/>
                  </a:ext>
                </a:extLst>
              </a:tr>
              <a:tr h="1022078">
                <a:tc>
                  <a:txBody>
                    <a:bodyPr/>
                    <a:lstStyle/>
                    <a:p>
                      <a:pPr algn="l" fontAlgn="ctr"/>
                      <a:r>
                        <a:rPr lang="en-GB" sz="2000" b="1" u="none" strike="noStrike" dirty="0">
                          <a:solidFill>
                            <a:srgbClr val="305496"/>
                          </a:solidFill>
                          <a:effectLst/>
                        </a:rPr>
                        <a:t>2. Focus</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Request the secretariat to present inputs on how:</a:t>
                      </a:r>
                    </a:p>
                    <a:p>
                      <a:pPr algn="l" fontAlgn="ctr"/>
                      <a:r>
                        <a:rPr lang="en-GB" sz="1400" b="0" u="none" strike="noStrike" dirty="0" err="1">
                          <a:solidFill>
                            <a:srgbClr val="305496"/>
                          </a:solidFill>
                          <a:effectLst/>
                        </a:rPr>
                        <a:t>i</a:t>
                      </a:r>
                      <a:r>
                        <a:rPr lang="en-GB" sz="1400" b="0" u="none" strike="noStrike" dirty="0">
                          <a:solidFill>
                            <a:srgbClr val="305496"/>
                          </a:solidFill>
                          <a:effectLst/>
                        </a:rPr>
                        <a:t>) to keep the strategic plan at a high level, while recognizing the role and mandate of the ITU Sectors;</a:t>
                      </a:r>
                      <a:br>
                        <a:rPr lang="en-GB" sz="1400" b="0" u="none" strike="noStrike" dirty="0">
                          <a:solidFill>
                            <a:srgbClr val="305496"/>
                          </a:solidFill>
                          <a:effectLst/>
                        </a:rPr>
                      </a:br>
                      <a:r>
                        <a:rPr lang="en-GB" sz="1400" b="0" u="none" strike="noStrike" dirty="0">
                          <a:solidFill>
                            <a:srgbClr val="305496"/>
                          </a:solidFill>
                          <a:effectLst/>
                        </a:rPr>
                        <a:t>ii) based on the strategic priorities, to identify the main topics/themes of work, considering cross-cutting themes -where possible, aiming to reinforce synergies across the Sectors.</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992983750"/>
                  </a:ext>
                </a:extLst>
              </a:tr>
              <a:tr h="1732633">
                <a:tc>
                  <a:txBody>
                    <a:bodyPr/>
                    <a:lstStyle/>
                    <a:p>
                      <a:pPr algn="l" fontAlgn="ctr"/>
                      <a:r>
                        <a:rPr lang="en-GB" sz="2000" b="1" u="none" strike="noStrike" dirty="0">
                          <a:solidFill>
                            <a:srgbClr val="305496"/>
                          </a:solidFill>
                          <a:effectLst/>
                        </a:rPr>
                        <a:t>3. One ITU</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Request the secretariat to further develop inputs to clarify and strengthen the concept of One ITU, and CWG-SFP to then further consider it for the development of the strategic plan.                                                                                                             - Request the secretariat to leverage cross-sectoral strategic priorities/themes/areas of work and reflect the One ITU concept, while recognizing the contribution of the ITU Sectors, being able to articulate the products and services ITU can provide as an organization.</a:t>
                      </a:r>
                      <a:br>
                        <a:rPr lang="en-GB" sz="1400" b="0" u="none" strike="noStrike" dirty="0">
                          <a:solidFill>
                            <a:srgbClr val="305496"/>
                          </a:solidFill>
                          <a:effectLst/>
                        </a:rPr>
                      </a:br>
                      <a:r>
                        <a:rPr lang="en-GB" sz="1400" b="0" u="none" strike="noStrike" dirty="0">
                          <a:solidFill>
                            <a:srgbClr val="305496"/>
                          </a:solidFill>
                          <a:effectLst/>
                        </a:rPr>
                        <a:t>- Request the secretariat to clarify and consider whether there are possibilities on a more flexible allocation of resources across Sectors.</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1836376609"/>
                  </a:ext>
                </a:extLst>
              </a:tr>
              <a:tr h="940603">
                <a:tc>
                  <a:txBody>
                    <a:bodyPr/>
                    <a:lstStyle/>
                    <a:p>
                      <a:pPr algn="l" fontAlgn="ctr"/>
                      <a:r>
                        <a:rPr lang="en-GB" sz="2000" b="1" u="none" strike="noStrike" dirty="0">
                          <a:solidFill>
                            <a:srgbClr val="305496"/>
                          </a:solidFill>
                          <a:effectLst/>
                        </a:rPr>
                        <a:t>4. Vision / Mission</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Request the secretariat to collect further inputs from members of CWG-SFP, in view of potentially adjusting the wording, in line with ITU’s scope and mandate, taking into consideration the persistent digital divide and ITU’s role to expand connectivity worldwide and the use of telecommunications/ICTs for social, economic and environmentally sustainable development.</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2902989090"/>
                  </a:ext>
                </a:extLst>
              </a:tr>
            </a:tbl>
          </a:graphicData>
        </a:graphic>
      </p:graphicFrame>
    </p:spTree>
    <p:extLst>
      <p:ext uri="{BB962C8B-B14F-4D97-AF65-F5344CB8AC3E}">
        <p14:creationId xmlns:p14="http://schemas.microsoft.com/office/powerpoint/2010/main" val="2418705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C45C6D9-46FE-451A-BA6E-844307B30B29}"/>
              </a:ext>
            </a:extLst>
          </p:cNvPr>
          <p:cNvGraphicFramePr>
            <a:graphicFrameLocks noGrp="1"/>
          </p:cNvGraphicFramePr>
          <p:nvPr>
            <p:extLst>
              <p:ext uri="{D42A27DB-BD31-4B8C-83A1-F6EECF244321}">
                <p14:modId xmlns:p14="http://schemas.microsoft.com/office/powerpoint/2010/main" val="1670032458"/>
              </p:ext>
            </p:extLst>
          </p:nvPr>
        </p:nvGraphicFramePr>
        <p:xfrm>
          <a:off x="934948" y="1476375"/>
          <a:ext cx="10418852" cy="5064287"/>
        </p:xfrm>
        <a:graphic>
          <a:graphicData uri="http://schemas.openxmlformats.org/drawingml/2006/table">
            <a:tbl>
              <a:tblPr firstRow="1" bandRow="1">
                <a:tableStyleId>{5FD0F851-EC5A-4D38-B0AD-8093EC10F338}</a:tableStyleId>
              </a:tblPr>
              <a:tblGrid>
                <a:gridCol w="3464774">
                  <a:extLst>
                    <a:ext uri="{9D8B030D-6E8A-4147-A177-3AD203B41FA5}">
                      <a16:colId xmlns:a16="http://schemas.microsoft.com/office/drawing/2014/main" val="34920029"/>
                    </a:ext>
                  </a:extLst>
                </a:gridCol>
                <a:gridCol w="6954078">
                  <a:extLst>
                    <a:ext uri="{9D8B030D-6E8A-4147-A177-3AD203B41FA5}">
                      <a16:colId xmlns:a16="http://schemas.microsoft.com/office/drawing/2014/main" val="3620475741"/>
                    </a:ext>
                  </a:extLst>
                </a:gridCol>
              </a:tblGrid>
              <a:tr h="1426132">
                <a:tc>
                  <a:txBody>
                    <a:bodyPr/>
                    <a:lstStyle/>
                    <a:p>
                      <a:pPr algn="l" fontAlgn="ctr"/>
                      <a:r>
                        <a:rPr lang="en-GB" sz="2000" b="1" u="none" strike="noStrike" dirty="0">
                          <a:solidFill>
                            <a:srgbClr val="305496"/>
                          </a:solidFill>
                          <a:effectLst/>
                        </a:rPr>
                        <a:t>5. Goals</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Taking into consideration the results of the Online Consultation and the contributions to the CWG-SFP, to request the secretariat to collect further inputs from members and further analyse the possibility and implications of keeping, adjusting or grouping the current goals, taking into account the ongoing discussions related to the Vision and Mission, and keeping in mind the Constitution and Convention of the ITU.</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2524369891"/>
                  </a:ext>
                </a:extLst>
              </a:tr>
              <a:tr h="1001223">
                <a:tc>
                  <a:txBody>
                    <a:bodyPr/>
                    <a:lstStyle/>
                    <a:p>
                      <a:pPr algn="l" fontAlgn="ctr"/>
                      <a:r>
                        <a:rPr lang="en-GB" sz="2000" b="1" u="none" strike="noStrike" dirty="0">
                          <a:solidFill>
                            <a:srgbClr val="305496"/>
                          </a:solidFill>
                          <a:effectLst/>
                        </a:rPr>
                        <a:t>6. Targets</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Request the secretariat to present inputs to review the current set of Targets, according to the lessons learned, in particular:</a:t>
                      </a:r>
                      <a:br>
                        <a:rPr lang="en-GB" sz="1400" b="0" u="none" strike="noStrike" dirty="0">
                          <a:solidFill>
                            <a:srgbClr val="305496"/>
                          </a:solidFill>
                          <a:effectLst/>
                        </a:rPr>
                      </a:br>
                      <a:r>
                        <a:rPr lang="en-GB" sz="1400" b="0" u="none" strike="noStrike" dirty="0" err="1">
                          <a:solidFill>
                            <a:srgbClr val="305496"/>
                          </a:solidFill>
                          <a:effectLst/>
                        </a:rPr>
                        <a:t>i</a:t>
                      </a:r>
                      <a:r>
                        <a:rPr lang="en-GB" sz="1400" b="0" u="none" strike="noStrike" dirty="0">
                          <a:solidFill>
                            <a:srgbClr val="305496"/>
                          </a:solidFill>
                          <a:effectLst/>
                        </a:rPr>
                        <a:t>) Targets to be SMART (specific, measurable, action-oriented, realistic, time-bound)                                                                                                                                 ii) Targets to account for regional and developmental gaps.</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4166882473"/>
                  </a:ext>
                </a:extLst>
              </a:tr>
              <a:tr h="1142858">
                <a:tc>
                  <a:txBody>
                    <a:bodyPr/>
                    <a:lstStyle/>
                    <a:p>
                      <a:pPr algn="l" fontAlgn="ctr"/>
                      <a:r>
                        <a:rPr lang="en-GB" sz="2000" b="1" u="none" strike="noStrike" dirty="0">
                          <a:solidFill>
                            <a:srgbClr val="305496"/>
                          </a:solidFill>
                          <a:effectLst/>
                        </a:rPr>
                        <a:t>7. Regional Presence</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Agree that the role of the ITU regional presence should be reflected in the new strategic plan.</a:t>
                      </a:r>
                      <a:br>
                        <a:rPr lang="en-GB" sz="1400" b="0" u="none" strike="noStrike" dirty="0">
                          <a:solidFill>
                            <a:srgbClr val="305496"/>
                          </a:solidFill>
                          <a:effectLst/>
                        </a:rPr>
                      </a:br>
                      <a:r>
                        <a:rPr lang="en-GB" sz="1400" b="0" u="none" strike="noStrike" dirty="0">
                          <a:solidFill>
                            <a:srgbClr val="305496"/>
                          </a:solidFill>
                          <a:effectLst/>
                        </a:rPr>
                        <a:t>- Follow-up on the ongoing discussions among Member States and incorporate conclusions on the role of ITU's regional presence in the new strategic plan, keeping in mind the Constitution and Convention of the ITU.</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1333366025"/>
                  </a:ext>
                </a:extLst>
              </a:tr>
              <a:tr h="1426132">
                <a:tc>
                  <a:txBody>
                    <a:bodyPr/>
                    <a:lstStyle/>
                    <a:p>
                      <a:pPr algn="l" fontAlgn="ctr"/>
                      <a:r>
                        <a:rPr lang="en-GB" sz="2000" b="1" u="none" strike="noStrike" dirty="0">
                          <a:solidFill>
                            <a:srgbClr val="305496"/>
                          </a:solidFill>
                          <a:effectLst/>
                        </a:rPr>
                        <a:t>8. Linkage with Financial Plan</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Request the secretariat to take into account the following principles, when designing the linkage of the Financial with the strategic Plans:</a:t>
                      </a:r>
                      <a:br>
                        <a:rPr lang="en-GB" sz="1400" b="0" u="none" strike="noStrike" dirty="0">
                          <a:solidFill>
                            <a:srgbClr val="305496"/>
                          </a:solidFill>
                          <a:effectLst/>
                        </a:rPr>
                      </a:br>
                      <a:r>
                        <a:rPr lang="en-GB" sz="1400" b="0" u="none" strike="noStrike" dirty="0">
                          <a:solidFill>
                            <a:srgbClr val="305496"/>
                          </a:solidFill>
                          <a:effectLst/>
                        </a:rPr>
                        <a:t>i) Direct linkage between the strategic priorities, including cross-cutting themes, and the allocation of Financial and human resources;</a:t>
                      </a:r>
                      <a:br>
                        <a:rPr lang="en-GB" sz="1400" b="0" u="none" strike="noStrike" dirty="0">
                          <a:solidFill>
                            <a:srgbClr val="305496"/>
                          </a:solidFill>
                          <a:effectLst/>
                        </a:rPr>
                      </a:br>
                      <a:r>
                        <a:rPr lang="en-GB" sz="1400" b="0" u="none" strike="noStrike" dirty="0">
                          <a:solidFill>
                            <a:srgbClr val="305496"/>
                          </a:solidFill>
                          <a:effectLst/>
                        </a:rPr>
                        <a:t>ii) No elements should remain unfunded (see also request for clarification above on whether there are</a:t>
                      </a:r>
                      <a:r>
                        <a:rPr lang="en-GB" sz="1400" b="0" u="none" strike="noStrike" baseline="0" dirty="0">
                          <a:solidFill>
                            <a:srgbClr val="305496"/>
                          </a:solidFill>
                          <a:effectLst/>
                        </a:rPr>
                        <a:t> possibilities for </a:t>
                      </a:r>
                      <a:r>
                        <a:rPr lang="en-GB" sz="1400" b="0" u="none" strike="noStrike" dirty="0">
                          <a:solidFill>
                            <a:srgbClr val="305496"/>
                          </a:solidFill>
                          <a:effectLst/>
                        </a:rPr>
                        <a:t>a more flexible allocation of resources across Sectors).</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2537471911"/>
                  </a:ext>
                </a:extLst>
              </a:tr>
            </a:tbl>
          </a:graphicData>
        </a:graphic>
      </p:graphicFrame>
      <p:sp>
        <p:nvSpPr>
          <p:cNvPr id="7" name="Title 2">
            <a:extLst>
              <a:ext uri="{FF2B5EF4-FFF2-40B4-BE49-F238E27FC236}">
                <a16:creationId xmlns:a16="http://schemas.microsoft.com/office/drawing/2014/main" id="{FB285A86-35A4-44B7-80C1-47F0EED4F0A2}"/>
              </a:ext>
            </a:extLst>
          </p:cNvPr>
          <p:cNvSpPr>
            <a:spLocks noGrp="1"/>
          </p:cNvSpPr>
          <p:nvPr>
            <p:ph type="title"/>
          </p:nvPr>
        </p:nvSpPr>
        <p:spPr>
          <a:xfrm>
            <a:off x="838200" y="170483"/>
            <a:ext cx="10515600" cy="1017031"/>
          </a:xfrm>
        </p:spPr>
        <p:txBody>
          <a:bodyPr>
            <a:normAutofit fontScale="90000"/>
          </a:bodyPr>
          <a:lstStyle/>
          <a:p>
            <a:r>
              <a:rPr lang="en-GB" sz="3600" b="1" dirty="0">
                <a:solidFill>
                  <a:schemeClr val="tx1"/>
                </a:solidFill>
                <a:latin typeface="Arial"/>
                <a:cs typeface="Arial"/>
              </a:rPr>
              <a:t>CWG-SFP proposed Principles/Guidelines for the development of the draft SP 2024-2027 (cont.)</a:t>
            </a:r>
          </a:p>
        </p:txBody>
      </p:sp>
    </p:spTree>
    <p:extLst>
      <p:ext uri="{BB962C8B-B14F-4D97-AF65-F5344CB8AC3E}">
        <p14:creationId xmlns:p14="http://schemas.microsoft.com/office/powerpoint/2010/main" val="2087695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A90BFF0C-3828-4DD9-B0EA-970000344C16}"/>
              </a:ext>
            </a:extLst>
          </p:cNvPr>
          <p:cNvGraphicFramePr>
            <a:graphicFrameLocks noGrp="1"/>
          </p:cNvGraphicFramePr>
          <p:nvPr>
            <p:extLst>
              <p:ext uri="{D42A27DB-BD31-4B8C-83A1-F6EECF244321}">
                <p14:modId xmlns:p14="http://schemas.microsoft.com/office/powerpoint/2010/main" val="74373839"/>
              </p:ext>
            </p:extLst>
          </p:nvPr>
        </p:nvGraphicFramePr>
        <p:xfrm>
          <a:off x="1017142" y="1471091"/>
          <a:ext cx="10336658" cy="2504562"/>
        </p:xfrm>
        <a:graphic>
          <a:graphicData uri="http://schemas.openxmlformats.org/drawingml/2006/table">
            <a:tbl>
              <a:tblPr bandRow="1">
                <a:tableStyleId>{5FD0F851-EC5A-4D38-B0AD-8093EC10F338}</a:tableStyleId>
              </a:tblPr>
              <a:tblGrid>
                <a:gridCol w="3797815">
                  <a:extLst>
                    <a:ext uri="{9D8B030D-6E8A-4147-A177-3AD203B41FA5}">
                      <a16:colId xmlns:a16="http://schemas.microsoft.com/office/drawing/2014/main" val="3002344210"/>
                    </a:ext>
                  </a:extLst>
                </a:gridCol>
                <a:gridCol w="6538843">
                  <a:extLst>
                    <a:ext uri="{9D8B030D-6E8A-4147-A177-3AD203B41FA5}">
                      <a16:colId xmlns:a16="http://schemas.microsoft.com/office/drawing/2014/main" val="3860000474"/>
                    </a:ext>
                  </a:extLst>
                </a:gridCol>
              </a:tblGrid>
              <a:tr h="1172227">
                <a:tc>
                  <a:txBody>
                    <a:bodyPr/>
                    <a:lstStyle/>
                    <a:p>
                      <a:pPr algn="l" fontAlgn="ctr"/>
                      <a:r>
                        <a:rPr lang="en-GB" sz="2000" b="1" u="none" strike="noStrike" dirty="0">
                          <a:solidFill>
                            <a:srgbClr val="305496"/>
                          </a:solidFill>
                          <a:effectLst/>
                        </a:rPr>
                        <a:t>9. Developments at the UN level</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Request the secretariat to provide updates on the ongoing discussions at the UN level.</a:t>
                      </a:r>
                    </a:p>
                    <a:p>
                      <a:pPr algn="l" fontAlgn="ctr"/>
                      <a:r>
                        <a:rPr lang="en-GB" sz="1400" b="0" u="none" strike="noStrike" dirty="0">
                          <a:solidFill>
                            <a:srgbClr val="305496"/>
                          </a:solidFill>
                          <a:effectLst/>
                        </a:rPr>
                        <a:t>- Request the secretariat to submit inputs to better reflect the role of the ITU within the UN system (taking into consideration the 2030 Agenda, and ITU's contribution to the SDGs and the WSIS process).</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1434566823"/>
                  </a:ext>
                </a:extLst>
              </a:tr>
              <a:tr h="1332335">
                <a:tc>
                  <a:txBody>
                    <a:bodyPr/>
                    <a:lstStyle/>
                    <a:p>
                      <a:pPr algn="l" fontAlgn="ctr"/>
                      <a:r>
                        <a:rPr lang="en-GB" sz="2000" b="1" u="none" strike="noStrike" dirty="0">
                          <a:solidFill>
                            <a:srgbClr val="305496"/>
                          </a:solidFill>
                          <a:effectLst/>
                        </a:rPr>
                        <a:t>10. ITU Results-framework</a:t>
                      </a:r>
                      <a:endParaRPr lang="en-GB" sz="2000" b="1" i="0" u="none" strike="noStrike" dirty="0">
                        <a:solidFill>
                          <a:srgbClr val="305496"/>
                        </a:solidFill>
                        <a:effectLst/>
                        <a:latin typeface="Calibri" panose="020F0502020204030204" pitchFamily="34" charset="0"/>
                      </a:endParaRPr>
                    </a:p>
                  </a:txBody>
                  <a:tcPr marL="72000" marR="72000" marT="72000" marB="72000" anchor="ctr"/>
                </a:tc>
                <a:tc>
                  <a:txBody>
                    <a:bodyPr/>
                    <a:lstStyle/>
                    <a:p>
                      <a:pPr algn="l" fontAlgn="ctr"/>
                      <a:r>
                        <a:rPr lang="en-GB" sz="1400" b="0" u="none" strike="noStrike" dirty="0">
                          <a:solidFill>
                            <a:srgbClr val="305496"/>
                          </a:solidFill>
                          <a:effectLst/>
                        </a:rPr>
                        <a:t>- Request the Secretariat to continue to develop the ITU results framework taking into account proposals by the membership and considering the need to support implementation of the strategic, financial and operational plans and budget and increase the capability of the membership to assess progress in the achievement of ITU goals.</a:t>
                      </a:r>
                      <a:endParaRPr lang="en-GB" sz="1400" b="0" i="0" u="none" strike="noStrike" dirty="0">
                        <a:solidFill>
                          <a:srgbClr val="305496"/>
                        </a:solidFill>
                        <a:effectLst/>
                        <a:latin typeface="Calibri" panose="020F0502020204030204" pitchFamily="34" charset="0"/>
                      </a:endParaRPr>
                    </a:p>
                  </a:txBody>
                  <a:tcPr marL="72000" marR="72000" marT="72000" marB="72000" anchor="ctr"/>
                </a:tc>
                <a:extLst>
                  <a:ext uri="{0D108BD9-81ED-4DB2-BD59-A6C34878D82A}">
                    <a16:rowId xmlns:a16="http://schemas.microsoft.com/office/drawing/2014/main" val="1453678371"/>
                  </a:ext>
                </a:extLst>
              </a:tr>
            </a:tbl>
          </a:graphicData>
        </a:graphic>
      </p:graphicFrame>
      <p:sp>
        <p:nvSpPr>
          <p:cNvPr id="7" name="TextBox 6">
            <a:extLst>
              <a:ext uri="{FF2B5EF4-FFF2-40B4-BE49-F238E27FC236}">
                <a16:creationId xmlns:a16="http://schemas.microsoft.com/office/drawing/2014/main" id="{EA7BFCD4-9DF0-4D6B-98C4-B152A69ABDDE}"/>
              </a:ext>
            </a:extLst>
          </p:cNvPr>
          <p:cNvSpPr txBox="1"/>
          <p:nvPr/>
        </p:nvSpPr>
        <p:spPr>
          <a:xfrm>
            <a:off x="1017142" y="4535966"/>
            <a:ext cx="10592656" cy="1323439"/>
          </a:xfrm>
          <a:prstGeom prst="rect">
            <a:avLst/>
          </a:prstGeom>
          <a:noFill/>
        </p:spPr>
        <p:txBody>
          <a:bodyPr wrap="square" rtlCol="0">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TSAG members are invited to participate at the </a:t>
            </a:r>
            <a:r>
              <a:rPr lang="en-US" sz="2000" b="1" dirty="0">
                <a:latin typeface="Arial" panose="020B0604020202020204" pitchFamily="34" charset="0"/>
                <a:cs typeface="Arial" panose="020B0604020202020204" pitchFamily="34" charset="0"/>
              </a:rPr>
              <a:t>Virtual consultation of the CWG-SFP</a:t>
            </a:r>
            <a:br>
              <a:rPr lang="en-US" sz="2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(2-3 November 2021)</a:t>
            </a:r>
          </a:p>
          <a:p>
            <a:pPr marL="342900" indent="-342900">
              <a:buFont typeface="Arial" panose="020B0604020202020204" pitchFamily="34" charset="0"/>
              <a:buChar char="•"/>
            </a:pPr>
            <a:endParaRPr lang="en-US" sz="20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For more information, visit the CWG-SFP webpage </a:t>
            </a:r>
            <a:r>
              <a:rPr lang="en-US" sz="2000" dirty="0">
                <a:latin typeface="Arial" panose="020B0604020202020204" pitchFamily="34" charset="0"/>
                <a:cs typeface="Arial" panose="020B0604020202020204" pitchFamily="34" charset="0"/>
                <a:hlinkClick r:id="rId3"/>
              </a:rPr>
              <a:t>here</a:t>
            </a:r>
            <a:endParaRPr lang="en-GB" dirty="0"/>
          </a:p>
        </p:txBody>
      </p:sp>
      <p:sp>
        <p:nvSpPr>
          <p:cNvPr id="11" name="Title 2">
            <a:extLst>
              <a:ext uri="{FF2B5EF4-FFF2-40B4-BE49-F238E27FC236}">
                <a16:creationId xmlns:a16="http://schemas.microsoft.com/office/drawing/2014/main" id="{AA34A214-06B7-438B-A1CC-8316DC6CDF00}"/>
              </a:ext>
            </a:extLst>
          </p:cNvPr>
          <p:cNvSpPr>
            <a:spLocks noGrp="1"/>
          </p:cNvSpPr>
          <p:nvPr>
            <p:ph type="title"/>
          </p:nvPr>
        </p:nvSpPr>
        <p:spPr>
          <a:xfrm>
            <a:off x="838200" y="170483"/>
            <a:ext cx="10515600" cy="1017031"/>
          </a:xfrm>
        </p:spPr>
        <p:txBody>
          <a:bodyPr>
            <a:normAutofit fontScale="90000"/>
          </a:bodyPr>
          <a:lstStyle/>
          <a:p>
            <a:r>
              <a:rPr lang="en-GB" sz="3600" b="1" dirty="0">
                <a:solidFill>
                  <a:schemeClr val="tx1"/>
                </a:solidFill>
                <a:latin typeface="Arial"/>
                <a:cs typeface="Arial"/>
              </a:rPr>
              <a:t>CWG-SFP proposed Principles/Guidelines for the development of the draft SP 2024-2027 (cont.)</a:t>
            </a:r>
          </a:p>
        </p:txBody>
      </p:sp>
    </p:spTree>
    <p:extLst>
      <p:ext uri="{BB962C8B-B14F-4D97-AF65-F5344CB8AC3E}">
        <p14:creationId xmlns:p14="http://schemas.microsoft.com/office/powerpoint/2010/main" val="14251470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67B9D72B39CC247BEE4EBE574240AC6" ma:contentTypeVersion="10" ma:contentTypeDescription="Create a new document." ma:contentTypeScope="" ma:versionID="dc6ecea881beabe0015da9838f1599b9">
  <xsd:schema xmlns:xsd="http://www.w3.org/2001/XMLSchema" xmlns:xs="http://www.w3.org/2001/XMLSchema" xmlns:p="http://schemas.microsoft.com/office/2006/metadata/properties" xmlns:ns2="63effc93-5521-450c-a191-d32f33c5daf7" xmlns:ns3="d60d5874-bcf1-41b4-8aeb-45d22d1933a0" targetNamespace="http://schemas.microsoft.com/office/2006/metadata/properties" ma:root="true" ma:fieldsID="649233bdb22cea39b17fc4687879db86" ns2:_="" ns3:_="">
    <xsd:import namespace="63effc93-5521-450c-a191-d32f33c5daf7"/>
    <xsd:import namespace="d60d5874-bcf1-41b4-8aeb-45d22d1933a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effc93-5521-450c-a191-d32f33c5da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0d5874-bcf1-41b4-8aeb-45d22d1933a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E42E61D-10A9-4E71-AFC6-736BFD7F80D3}">
  <ds:schemaRefs>
    <ds:schemaRef ds:uri="http://schemas.microsoft.com/sharepoint/v3/contenttype/forms"/>
  </ds:schemaRefs>
</ds:datastoreItem>
</file>

<file path=customXml/itemProps2.xml><?xml version="1.0" encoding="utf-8"?>
<ds:datastoreItem xmlns:ds="http://schemas.openxmlformats.org/officeDocument/2006/customXml" ds:itemID="{C63F77A8-9C40-43C9-8A40-3B118D63A144}">
  <ds:schemaRefs>
    <ds:schemaRef ds:uri="http://schemas.microsoft.com/office/2006/metadata/properties"/>
    <ds:schemaRef ds:uri="http://schemas.microsoft.com/office/2006/documentManagement/types"/>
    <ds:schemaRef ds:uri="http://www.w3.org/XML/1998/namespace"/>
    <ds:schemaRef ds:uri="http://purl.org/dc/elements/1.1/"/>
    <ds:schemaRef ds:uri="63effc93-5521-450c-a191-d32f33c5daf7"/>
    <ds:schemaRef ds:uri="http://purl.org/dc/terms/"/>
    <ds:schemaRef ds:uri="http://schemas.microsoft.com/office/infopath/2007/PartnerControls"/>
    <ds:schemaRef ds:uri="http://schemas.openxmlformats.org/package/2006/metadata/core-properties"/>
    <ds:schemaRef ds:uri="d60d5874-bcf1-41b4-8aeb-45d22d1933a0"/>
    <ds:schemaRef ds:uri="http://purl.org/dc/dcmitype/"/>
  </ds:schemaRefs>
</ds:datastoreItem>
</file>

<file path=customXml/itemProps3.xml><?xml version="1.0" encoding="utf-8"?>
<ds:datastoreItem xmlns:ds="http://schemas.openxmlformats.org/officeDocument/2006/customXml" ds:itemID="{EC0E043B-B0AB-4A60-9381-8131C7D7BD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effc93-5521-450c-a191-d32f33c5daf7"/>
    <ds:schemaRef ds:uri="d60d5874-bcf1-41b4-8aeb-45d22d1933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936</TotalTime>
  <Words>1033</Words>
  <Application>Microsoft Office PowerPoint</Application>
  <PresentationFormat>Widescreen</PresentationFormat>
  <Paragraphs>74</Paragraphs>
  <Slides>6</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Arial</vt:lpstr>
      <vt:lpstr>Arial Black</vt:lpstr>
      <vt:lpstr>Arial Bold</vt:lpstr>
      <vt:lpstr>Arial Regular</vt:lpstr>
      <vt:lpstr>Calibri</vt:lpstr>
      <vt:lpstr>Calibri Light</vt:lpstr>
      <vt:lpstr>Wingdings</vt:lpstr>
      <vt:lpstr>Wingdings 2</vt:lpstr>
      <vt:lpstr>Office Theme</vt:lpstr>
      <vt:lpstr>Council Working Group for Strategic and Financial Plans 2024-2027 (CWG-SFP) </vt:lpstr>
      <vt:lpstr>Timeline</vt:lpstr>
      <vt:lpstr>CWG-SFP Chairman’s informal consultation</vt:lpstr>
      <vt:lpstr>CWG-SFP proposed Principles/Guidelines for the development of the draft SP 2024-2027</vt:lpstr>
      <vt:lpstr>CWG-SFP proposed Principles/Guidelines for the development of the draft SP 2024-2027 (cont.)</vt:lpstr>
      <vt:lpstr>CWG-SFP proposed Principles/Guidelines for the development of the draft SP 2024-2027 (cont.)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Vaggelis Igglesis;SZ</dc:creator>
  <cp:lastModifiedBy>Al-Mnini, Lara</cp:lastModifiedBy>
  <cp:revision>43</cp:revision>
  <cp:lastPrinted>2018-07-18T11:34:26Z</cp:lastPrinted>
  <dcterms:created xsi:type="dcterms:W3CDTF">2013-09-17T20:52:20Z</dcterms:created>
  <dcterms:modified xsi:type="dcterms:W3CDTF">2021-10-20T12:36:37Z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0x010100967B9D72B39CC247BEE4EBE574240AC6</vt:lpwstr>
  </property>
</Properties>
</file>