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20"/>
  </p:notesMasterIdLst>
  <p:handoutMasterIdLst>
    <p:handoutMasterId r:id="rId21"/>
  </p:handoutMasterIdLst>
  <p:sldIdLst>
    <p:sldId id="412" r:id="rId2"/>
    <p:sldId id="484" r:id="rId3"/>
    <p:sldId id="510" r:id="rId4"/>
    <p:sldId id="520" r:id="rId5"/>
    <p:sldId id="521" r:id="rId6"/>
    <p:sldId id="522" r:id="rId7"/>
    <p:sldId id="483" r:id="rId8"/>
    <p:sldId id="495" r:id="rId9"/>
    <p:sldId id="512" r:id="rId10"/>
    <p:sldId id="514" r:id="rId11"/>
    <p:sldId id="509" r:id="rId12"/>
    <p:sldId id="500" r:id="rId13"/>
    <p:sldId id="507" r:id="rId14"/>
    <p:sldId id="515" r:id="rId15"/>
    <p:sldId id="516" r:id="rId16"/>
    <p:sldId id="523" r:id="rId17"/>
    <p:sldId id="517" r:id="rId18"/>
    <p:sldId id="518" r:id="rId19"/>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6" autoAdjust="0"/>
    <p:restoredTop sz="92752" autoAdjust="0"/>
  </p:normalViewPr>
  <p:slideViewPr>
    <p:cSldViewPr>
      <p:cViewPr varScale="1">
        <p:scale>
          <a:sx n="105" d="100"/>
          <a:sy n="105" d="100"/>
        </p:scale>
        <p:origin x="1494" y="11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180921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2680065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3289274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extLst>
      <p:ext uri="{BB962C8B-B14F-4D97-AF65-F5344CB8AC3E}">
        <p14:creationId xmlns:p14="http://schemas.microsoft.com/office/powerpoint/2010/main" val="2269365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hyperlink" Target="https://www.worldstandardscooperation.org/what-we-do/standards-programme-coordination-group-spcg/" TargetMode="External"/><Relationship Id="rId3" Type="http://schemas.openxmlformats.org/officeDocument/2006/relationships/image" Target="../media/image4.png"/><Relationship Id="rId7" Type="http://schemas.openxmlformats.org/officeDocument/2006/relationships/hyperlink" Target="mailto:Martin.Euchner@itu.int"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mailto:Amanda.Richardson@bsigroup.com"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en/ITU-T/extcoop/Documents/tor/ToR_SPCG.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dirty="0">
                <a:solidFill>
                  <a:srgbClr val="151ECD"/>
                </a:solidFill>
                <a:ea typeface="Gulim" pitchFamily="34" charset="-127"/>
              </a:rPr>
              <a:t>Overview of the</a:t>
            </a:r>
            <a:br>
              <a:rPr lang="en-US" altLang="en-US" dirty="0">
                <a:solidFill>
                  <a:srgbClr val="151ECD"/>
                </a:solidFill>
                <a:ea typeface="Gulim" pitchFamily="34" charset="-127"/>
              </a:rPr>
            </a:br>
            <a:r>
              <a:rPr lang="en-US" altLang="en-US" dirty="0">
                <a:solidFill>
                  <a:srgbClr val="151ECD"/>
                </a:solidFill>
                <a:ea typeface="Gulim" pitchFamily="34" charset="-127"/>
              </a:rPr>
              <a:t>IEC SMB/ISO TMB/ITU-T TSAG Standardization </a:t>
            </a:r>
            <a:r>
              <a:rPr lang="en-US" altLang="en-US" dirty="0" err="1">
                <a:solidFill>
                  <a:srgbClr val="151ECD"/>
                </a:solidFill>
                <a:ea typeface="Gulim" pitchFamily="34" charset="-127"/>
              </a:rPr>
              <a:t>Programme</a:t>
            </a:r>
            <a:r>
              <a:rPr lang="en-US" altLang="en-US" dirty="0">
                <a:solidFill>
                  <a:srgbClr val="151ECD"/>
                </a:solidFill>
                <a:ea typeface="Gulim" pitchFamily="34" charset="-127"/>
              </a:rPr>
              <a:t> Coordination Group (SPCG)</a:t>
            </a:r>
            <a:endParaRPr lang="en-CA" altLang="en-US" dirty="0">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
        <p:nvSpPr>
          <p:cNvPr id="15365" name="TextBox 1"/>
          <p:cNvSpPr txBox="1">
            <a:spLocks noChangeArrowheads="1"/>
          </p:cNvSpPr>
          <p:nvPr/>
        </p:nvSpPr>
        <p:spPr bwMode="auto">
          <a:xfrm>
            <a:off x="2051050" y="6092825"/>
            <a:ext cx="3311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r>
              <a:rPr lang="en-US" altLang="en-US" sz="1800" b="1">
                <a:solidFill>
                  <a:srgbClr val="2932E9"/>
                </a:solidFill>
                <a:latin typeface="Arial" panose="020B0604020202020204" pitchFamily="34" charset="0"/>
              </a:rPr>
              <a:t>26 </a:t>
            </a:r>
            <a:r>
              <a:rPr lang="en-US" altLang="en-US" sz="1800" b="1" dirty="0">
                <a:solidFill>
                  <a:srgbClr val="2932E9"/>
                </a:solidFill>
                <a:latin typeface="Arial" panose="020B0604020202020204" pitchFamily="34" charset="0"/>
              </a:rPr>
              <a:t>September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(2)</a:t>
            </a:r>
          </a:p>
        </p:txBody>
      </p:sp>
      <p:sp>
        <p:nvSpPr>
          <p:cNvPr id="24580" name="Rectangle 7"/>
          <p:cNvSpPr>
            <a:spLocks noGrp="1" noChangeArrowheads="1"/>
          </p:cNvSpPr>
          <p:nvPr>
            <p:ph type="body" idx="1"/>
          </p:nvPr>
        </p:nvSpPr>
        <p:spPr>
          <a:xfrm>
            <a:off x="250825" y="1163638"/>
            <a:ext cx="8642350" cy="5410712"/>
          </a:xfrm>
        </p:spPr>
        <p:txBody>
          <a:bodyPr/>
          <a:lstStyle/>
          <a:p>
            <a:r>
              <a:rPr lang="en-GB" altLang="en-US" sz="1800" dirty="0"/>
              <a:t>If there is general consensus among the SPCG members that a subject is of common interest to more than one organization, the SPCG will develop a specific recommendation for how to proceed on coordination, collaboration or joint work. These tasks shall take no more than two weeks to complete.</a:t>
            </a:r>
          </a:p>
          <a:p>
            <a:endParaRPr lang="en-GB" altLang="en-US" sz="1800" dirty="0"/>
          </a:p>
          <a:p>
            <a:r>
              <a:rPr lang="en-GB" altLang="en-US" sz="1800" dirty="0"/>
              <a:t>Proposals for new areas of technical activity may proceed through member voting or review and comment in ISO, IEC and ITU-T, but the SPCG’s recommendations on coordination or joint work must be provided in a timely manner for TMB, SMB and TSAG meetings or for correspondence actions where final decisions will be taken on the proposals.</a:t>
            </a:r>
          </a:p>
          <a:p>
            <a:endParaRPr lang="en-GB" altLang="en-US" sz="1800" dirty="0"/>
          </a:p>
          <a:p>
            <a:r>
              <a:rPr lang="en-GB" sz="1800" dirty="0"/>
              <a:t>All SPCG recommendations are circulated to TMB, SMB and TSAG for information or action.</a:t>
            </a:r>
          </a:p>
          <a:p>
            <a:endParaRPr lang="en-GB" sz="1800" dirty="0"/>
          </a:p>
          <a:p>
            <a:r>
              <a:rPr lang="en-GB" altLang="en-US" sz="1800" dirty="0"/>
              <a:t>SPCG will conduct its business via e-mail and WebEx, and not require face-to-face physical meetings.</a:t>
            </a:r>
          </a:p>
        </p:txBody>
      </p:sp>
    </p:spTree>
    <p:extLst>
      <p:ext uri="{BB962C8B-B14F-4D97-AF65-F5344CB8AC3E}">
        <p14:creationId xmlns:p14="http://schemas.microsoft.com/office/powerpoint/2010/main" val="2858994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SPCG Tasks</a:t>
            </a:r>
          </a:p>
        </p:txBody>
      </p:sp>
      <p:sp>
        <p:nvSpPr>
          <p:cNvPr id="28676" name="Rectangle 5"/>
          <p:cNvSpPr>
            <a:spLocks noGrp="1" noChangeArrowheads="1"/>
          </p:cNvSpPr>
          <p:nvPr>
            <p:ph type="body" idx="1"/>
          </p:nvPr>
        </p:nvSpPr>
        <p:spPr>
          <a:xfrm>
            <a:off x="250825" y="1557338"/>
            <a:ext cx="8642350" cy="5022914"/>
          </a:xfrm>
        </p:spPr>
        <p:txBody>
          <a:bodyPr/>
          <a:lstStyle/>
          <a:p>
            <a:r>
              <a:rPr lang="en-GB" altLang="en-US" sz="1800" dirty="0"/>
              <a:t>Review input provided by the central offices of the three organizations on potentially overlapping topics and determine which aspects require coordination</a:t>
            </a:r>
            <a:r>
              <a:rPr lang="en-US" altLang="en-US" sz="1800" dirty="0"/>
              <a:t>.</a:t>
            </a:r>
          </a:p>
          <a:p>
            <a:endParaRPr lang="en-US" altLang="en-US" sz="1800" dirty="0"/>
          </a:p>
          <a:p>
            <a:r>
              <a:rPr lang="en-GB" altLang="en-US" sz="1800" dirty="0"/>
              <a:t>Encourage IEC, ISO and ITU-T to promote informal coordination between the leaders of impacted committees working on complementary or overlapping work programmes across two or all three organizations (as appropriate) as a first step to enhancing coordination efforts.</a:t>
            </a:r>
          </a:p>
          <a:p>
            <a:endParaRPr lang="en-GB" altLang="en-US" sz="1800" dirty="0"/>
          </a:p>
          <a:p>
            <a:r>
              <a:rPr lang="en-GB" altLang="en-US" sz="1800" dirty="0"/>
              <a:t>Recommend the creation of topic-specific Joint Technical Coordination Groups (JTCGs) in those cases where existing complementary or overlapping work programmes require more formal coordination. It is further recommended that any JTCGs be made up of the leadership of the impacted committees across two or all three organizations (as appropriate) and be given a clear mandate to coordinate on technical issues.</a:t>
            </a:r>
            <a:endParaRPr lang="en-US" alt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SPCG Short-Term Projects</a:t>
            </a:r>
            <a:endParaRPr lang="en-CA" altLang="en-US" sz="2400" dirty="0"/>
          </a:p>
        </p:txBody>
      </p:sp>
      <p:sp>
        <p:nvSpPr>
          <p:cNvPr id="29700" name="Rectangle 3"/>
          <p:cNvSpPr>
            <a:spLocks noGrp="1" noChangeArrowheads="1"/>
          </p:cNvSpPr>
          <p:nvPr>
            <p:ph type="body" idx="1"/>
          </p:nvPr>
        </p:nvSpPr>
        <p:spPr>
          <a:xfrm>
            <a:off x="250825" y="1163638"/>
            <a:ext cx="8642350" cy="5447645"/>
          </a:xfrm>
        </p:spPr>
        <p:txBody>
          <a:bodyPr/>
          <a:lstStyle/>
          <a:p>
            <a:r>
              <a:rPr lang="en-GB" altLang="en-US" sz="2000" dirty="0"/>
              <a:t>To discuss and potentially develop the initial concept of a Joint Systems Approach (taking IEC’s experiences into consideration).</a:t>
            </a:r>
            <a:br>
              <a:rPr lang="en-GB" altLang="en-US" sz="2000" dirty="0"/>
            </a:br>
            <a:r>
              <a:rPr lang="en-GB" altLang="en-US" sz="1800" dirty="0"/>
              <a:t>The Systems Approach is a holistic, iterative, discovery process that helps first defining the right problem in complex situations and then in finding elegant, well-designed and working solutions. It incorporates not only engineering, but also logical human and social aspects</a:t>
            </a:r>
            <a:r>
              <a:rPr lang="en-US" altLang="en-US" sz="1800" dirty="0"/>
              <a:t>.</a:t>
            </a:r>
          </a:p>
          <a:p>
            <a:endParaRPr lang="en-GB" altLang="en-US" sz="2000" dirty="0"/>
          </a:p>
          <a:p>
            <a:r>
              <a:rPr lang="en-GB" altLang="en-US" sz="2000" dirty="0"/>
              <a:t>To discuss and potentially develop the concept of extending Joint Working Groups (JWGs – already in existence between ISO and IEC) to include ITU-T, taking Rec. ITU-T A.23 | ISO/IEC Standing Document 3 “Guide for ITU-T and ISO/IEC JTC 1 cooperation” (Collaboration with the International Organization for Standardization (ISO) and the International </a:t>
            </a:r>
            <a:r>
              <a:rPr lang="en-GB" altLang="en-US" sz="2000" dirty="0" err="1"/>
              <a:t>Electrotechnical</a:t>
            </a:r>
            <a:r>
              <a:rPr lang="en-GB" altLang="en-US" sz="2000" dirty="0"/>
              <a:t> Commission (IEC) on information technology) as an example.</a:t>
            </a:r>
            <a:endParaRPr lang="en-US" altLang="en-US" sz="20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Modalities</a:t>
            </a:r>
            <a:endParaRPr lang="en-CA" altLang="en-US" sz="2400" dirty="0"/>
          </a:p>
        </p:txBody>
      </p:sp>
      <p:sp>
        <p:nvSpPr>
          <p:cNvPr id="30724" name="Rectangle 3"/>
          <p:cNvSpPr>
            <a:spLocks noGrp="1" noChangeArrowheads="1"/>
          </p:cNvSpPr>
          <p:nvPr>
            <p:ph type="body" idx="1"/>
          </p:nvPr>
        </p:nvSpPr>
        <p:spPr>
          <a:xfrm>
            <a:off x="250825" y="1163638"/>
            <a:ext cx="8642350" cy="2086725"/>
          </a:xfrm>
        </p:spPr>
        <p:txBody>
          <a:bodyPr/>
          <a:lstStyle/>
          <a:p>
            <a:r>
              <a:rPr lang="en-US" altLang="en-US" dirty="0"/>
              <a:t>SPCG Chairman appointed for two years;</a:t>
            </a:r>
            <a:br>
              <a:rPr lang="en-US" altLang="en-US" dirty="0"/>
            </a:br>
            <a:r>
              <a:rPr lang="en-US" altLang="en-US" dirty="0"/>
              <a:t>rotating among the organizations.</a:t>
            </a:r>
          </a:p>
          <a:p>
            <a:endParaRPr lang="en-US" altLang="en-US" dirty="0"/>
          </a:p>
          <a:p>
            <a:r>
              <a:rPr lang="en-US" altLang="en-US" dirty="0"/>
              <a:t>SPCG Secretariat selected for two years;</a:t>
            </a:r>
            <a:br>
              <a:rPr lang="en-US" altLang="en-US" dirty="0"/>
            </a:br>
            <a:r>
              <a:rPr lang="en-US" altLang="en-US" dirty="0"/>
              <a:t>rotating among the organizations.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(1)</a:t>
            </a:r>
            <a:endParaRPr lang="en-CA" altLang="en-US" sz="2400" dirty="0"/>
          </a:p>
        </p:txBody>
      </p:sp>
      <p:sp>
        <p:nvSpPr>
          <p:cNvPr id="30724" name="Rectangle 3"/>
          <p:cNvSpPr>
            <a:spLocks noGrp="1" noChangeArrowheads="1"/>
          </p:cNvSpPr>
          <p:nvPr>
            <p:ph type="body" idx="1"/>
          </p:nvPr>
        </p:nvSpPr>
        <p:spPr>
          <a:xfrm>
            <a:off x="250825" y="817657"/>
            <a:ext cx="8642350" cy="5878532"/>
          </a:xfrm>
        </p:spPr>
        <p:txBody>
          <a:bodyPr/>
          <a:lstStyle/>
          <a:p>
            <a:r>
              <a:rPr lang="en-US" altLang="en-US" sz="2000" dirty="0"/>
              <a:t>SPCG met 12 times since 2019 (11 virtual, one F2F meeting).</a:t>
            </a:r>
          </a:p>
          <a:p>
            <a:r>
              <a:rPr lang="en-US" altLang="en-US" sz="2000" dirty="0"/>
              <a:t>Developed a shared understanding of the operations and processes for </a:t>
            </a:r>
            <a:r>
              <a:rPr lang="en-GB" altLang="en-US" sz="2000" dirty="0"/>
              <a:t>review and approval of new work proposals by </a:t>
            </a:r>
            <a:r>
              <a:rPr lang="en-US" altLang="en-US" sz="2000" dirty="0"/>
              <a:t>IEC SMB, ISO TMB, and ITU-T TSAG.</a:t>
            </a:r>
          </a:p>
          <a:p>
            <a:endParaRPr lang="en-US" altLang="en-US" sz="2000" dirty="0"/>
          </a:p>
          <a:p>
            <a:r>
              <a:rPr lang="en-US" altLang="en-US" sz="2000" dirty="0"/>
              <a:t>Refined the SPCG working methods and practices;</a:t>
            </a:r>
            <a:br>
              <a:rPr lang="en-US" altLang="en-US" sz="2000" dirty="0"/>
            </a:br>
            <a:r>
              <a:rPr lang="en-US" altLang="en-US" sz="2000" dirty="0"/>
              <a:t>and on document sharing/access.</a:t>
            </a:r>
          </a:p>
          <a:p>
            <a:endParaRPr lang="en-US" altLang="en-US" sz="2000" dirty="0"/>
          </a:p>
          <a:p>
            <a:r>
              <a:rPr lang="en-US" altLang="en-US" sz="2000" dirty="0"/>
              <a:t>Approved SPCG documents:</a:t>
            </a:r>
          </a:p>
          <a:p>
            <a:pPr lvl="1"/>
            <a:r>
              <a:rPr lang="en-US" altLang="en-US" sz="1600" dirty="0"/>
              <a:t>An imperative from the ISO/TMB, IEC/SMB and ITU-T TSAG effective coordination among ISO, IEC and ITU-T technical activities (ref: SPCG-32D)</a:t>
            </a:r>
          </a:p>
          <a:p>
            <a:pPr lvl="1"/>
            <a:r>
              <a:rPr lang="en-US" altLang="en-US" sz="1600" dirty="0"/>
              <a:t>Communications Plan 2020 (ref. SPCG-43A);</a:t>
            </a:r>
          </a:p>
          <a:p>
            <a:pPr lvl="1"/>
            <a:r>
              <a:rPr lang="en-US" altLang="en-US" sz="1600" dirty="0"/>
              <a:t>SPCG Communications Work Plan 2020-2021 (ref. SPCG-49A).</a:t>
            </a:r>
          </a:p>
          <a:p>
            <a:endParaRPr lang="en-US" altLang="en-US" sz="2000" dirty="0"/>
          </a:p>
          <a:p>
            <a:r>
              <a:rPr lang="en-US" altLang="en-US" sz="2000" dirty="0"/>
              <a:t>SPCG documents under approval:</a:t>
            </a:r>
          </a:p>
          <a:p>
            <a:pPr lvl="1"/>
            <a:r>
              <a:rPr lang="en-US" altLang="en-US" sz="1600" dirty="0"/>
              <a:t>SPCG Guidance document (ref: SPCG-82)</a:t>
            </a:r>
          </a:p>
          <a:p>
            <a:pPr lvl="1"/>
            <a:endParaRPr lang="en-US" altLang="en-US" sz="1600" dirty="0"/>
          </a:p>
        </p:txBody>
      </p:sp>
    </p:spTree>
    <p:extLst>
      <p:ext uri="{BB962C8B-B14F-4D97-AF65-F5344CB8AC3E}">
        <p14:creationId xmlns:p14="http://schemas.microsoft.com/office/powerpoint/2010/main" val="3709917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(2)</a:t>
            </a:r>
            <a:endParaRPr lang="en-CA" altLang="en-US" sz="2400" dirty="0"/>
          </a:p>
        </p:txBody>
      </p:sp>
      <p:sp>
        <p:nvSpPr>
          <p:cNvPr id="30724" name="Rectangle 3"/>
          <p:cNvSpPr>
            <a:spLocks noGrp="1" noChangeArrowheads="1"/>
          </p:cNvSpPr>
          <p:nvPr>
            <p:ph type="body" idx="1"/>
          </p:nvPr>
        </p:nvSpPr>
        <p:spPr>
          <a:xfrm>
            <a:off x="250825" y="764704"/>
            <a:ext cx="8642350" cy="6069354"/>
          </a:xfrm>
        </p:spPr>
        <p:txBody>
          <a:bodyPr/>
          <a:lstStyle/>
          <a:p>
            <a:r>
              <a:rPr lang="en-GB" altLang="en-US" sz="2000" dirty="0"/>
              <a:t>It was agreed that the TSAG Secretariat would circulate to SPCG the following items:</a:t>
            </a:r>
          </a:p>
          <a:p>
            <a:pPr marL="857250" lvl="1" indent="-457200">
              <a:buFont typeface="+mj-lt"/>
              <a:buAutoNum type="arabicPeriod"/>
            </a:pPr>
            <a:r>
              <a:rPr lang="en-GB" altLang="en-US" sz="1800" dirty="0"/>
              <a:t>Contributions for new fields of activity (e.g. FGs) coming directly to TSAG.</a:t>
            </a:r>
          </a:p>
          <a:p>
            <a:pPr marL="857250" lvl="1" indent="-457200">
              <a:buFont typeface="+mj-lt"/>
              <a:buAutoNum type="arabicPeriod"/>
            </a:pPr>
            <a:r>
              <a:rPr lang="en-GB" altLang="en-US" sz="1800" dirty="0"/>
              <a:t>New Questions coming to SGs, when feasible.</a:t>
            </a:r>
          </a:p>
          <a:p>
            <a:pPr marL="857250" lvl="1" indent="-457200">
              <a:buFont typeface="+mj-lt"/>
              <a:buAutoNum type="arabicPeriod"/>
            </a:pPr>
            <a:r>
              <a:rPr lang="en-GB" altLang="en-US" sz="1800" dirty="0"/>
              <a:t>New FGs coming to SGs, when feasible.</a:t>
            </a:r>
          </a:p>
          <a:p>
            <a:pPr marL="857250" lvl="1" indent="-457200">
              <a:buFont typeface="+mj-lt"/>
              <a:buAutoNum type="arabicPeriod"/>
            </a:pPr>
            <a:r>
              <a:rPr lang="en-GB" altLang="en-US" sz="1800" dirty="0"/>
              <a:t>Questions or FGs that came directly to </a:t>
            </a:r>
            <a:r>
              <a:rPr lang="en-GB" sz="1800" dirty="0"/>
              <a:t>SGs and could not be flagged on time would also be circulated to SPCG</a:t>
            </a:r>
            <a:br>
              <a:rPr lang="en-GB" sz="1800" dirty="0"/>
            </a:br>
            <a:r>
              <a:rPr lang="en-GB" sz="1800" dirty="0"/>
              <a:t>when they report to TSAG.</a:t>
            </a:r>
            <a:endParaRPr lang="en-GB" altLang="en-US" sz="1800" dirty="0"/>
          </a:p>
          <a:p>
            <a:endParaRPr lang="en-US" altLang="en-US" sz="2000" dirty="0"/>
          </a:p>
          <a:p>
            <a:r>
              <a:rPr lang="en-US" altLang="en-US" sz="2000" dirty="0"/>
              <a:t>In total, the SPCG reviewed 35 new fields of activities;</a:t>
            </a:r>
          </a:p>
          <a:p>
            <a:r>
              <a:rPr lang="en-GB" sz="2000" dirty="0"/>
              <a:t>Identifies interest of the other organizations</a:t>
            </a:r>
          </a:p>
          <a:p>
            <a:r>
              <a:rPr lang="en-GB" sz="2000" dirty="0"/>
              <a:t>Collects views of its members</a:t>
            </a:r>
          </a:p>
          <a:p>
            <a:r>
              <a:rPr lang="en-GB" sz="2000" dirty="0"/>
              <a:t>Develops a recommendation to the Board(or informally report its findings)</a:t>
            </a:r>
          </a:p>
          <a:p>
            <a:r>
              <a:rPr lang="en-US" altLang="en-US" sz="2000" dirty="0"/>
              <a:t>Seven SPCG recommendations were filed to the Boards;</a:t>
            </a:r>
          </a:p>
          <a:p>
            <a:r>
              <a:rPr lang="en-GB" sz="2000" dirty="0"/>
              <a:t>Follow-up and tracking process established for reactions/decisions of the Boards.</a:t>
            </a:r>
            <a:endParaRPr lang="en-US" altLang="en-US" sz="2000" dirty="0"/>
          </a:p>
        </p:txBody>
      </p:sp>
    </p:spTree>
    <p:extLst>
      <p:ext uri="{BB962C8B-B14F-4D97-AF65-F5344CB8AC3E}">
        <p14:creationId xmlns:p14="http://schemas.microsoft.com/office/powerpoint/2010/main" val="1614401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(3)</a:t>
            </a:r>
            <a:endParaRPr lang="en-CA" altLang="en-US" sz="2400" dirty="0"/>
          </a:p>
        </p:txBody>
      </p:sp>
      <p:sp>
        <p:nvSpPr>
          <p:cNvPr id="30724" name="Rectangle 3"/>
          <p:cNvSpPr>
            <a:spLocks noGrp="1" noChangeArrowheads="1"/>
          </p:cNvSpPr>
          <p:nvPr>
            <p:ph type="body" idx="1"/>
          </p:nvPr>
        </p:nvSpPr>
        <p:spPr>
          <a:xfrm>
            <a:off x="250825" y="764704"/>
            <a:ext cx="8642350" cy="6106287"/>
          </a:xfrm>
        </p:spPr>
        <p:txBody>
          <a:bodyPr/>
          <a:lstStyle/>
          <a:p>
            <a:pPr marL="0" indent="0">
              <a:buNone/>
            </a:pPr>
            <a:r>
              <a:rPr lang="en-GB" altLang="en-US" sz="2000" dirty="0"/>
              <a:t>Landscape of existing areas:</a:t>
            </a:r>
            <a:endParaRPr lang="en-GB" sz="2000" dirty="0"/>
          </a:p>
          <a:p>
            <a:r>
              <a:rPr lang="en-GB" sz="1800" dirty="0"/>
              <a:t>Need to understand where existing IEC / ISO / ITU-T coordination is taking place and how effective it is</a:t>
            </a:r>
          </a:p>
          <a:p>
            <a:endParaRPr lang="en-GB" sz="1800" dirty="0"/>
          </a:p>
          <a:p>
            <a:r>
              <a:rPr lang="en-GB" sz="1800" dirty="0"/>
              <a:t>SPCG has mapped the standards landscape to identify areas of coordination across the three organisations</a:t>
            </a:r>
          </a:p>
          <a:p>
            <a:endParaRPr lang="en-GB" sz="1800" dirty="0"/>
          </a:p>
          <a:p>
            <a:r>
              <a:rPr lang="en-GB" sz="1800" dirty="0"/>
              <a:t>Some 50+ fields of common interest have been identified</a:t>
            </a:r>
          </a:p>
          <a:p>
            <a:endParaRPr lang="en-GB" sz="1800" dirty="0"/>
          </a:p>
          <a:p>
            <a:r>
              <a:rPr lang="en-GB" sz="1800" dirty="0"/>
              <a:t>Objective is to prioritize areas of work that would require extra support on coordination</a:t>
            </a:r>
          </a:p>
          <a:p>
            <a:endParaRPr lang="en-GB" sz="1800" dirty="0"/>
          </a:p>
          <a:p>
            <a:r>
              <a:rPr lang="en-GB" sz="1800" dirty="0"/>
              <a:t>Planned trial in one specific area – Artificial Intelligence/ Machine Learning</a:t>
            </a:r>
          </a:p>
          <a:p>
            <a:endParaRPr lang="en-GB" sz="1800" dirty="0"/>
          </a:p>
          <a:p>
            <a:r>
              <a:rPr lang="en-GB" sz="1800" dirty="0"/>
              <a:t>Proceeds by staged consultations through secretariats, and Committee leadership</a:t>
            </a:r>
          </a:p>
          <a:p>
            <a:endParaRPr lang="en-GB" sz="1800" dirty="0"/>
          </a:p>
          <a:p>
            <a:r>
              <a:rPr lang="en-GB" sz="1800" dirty="0"/>
              <a:t>Lessons learnt will be applied to other areas.</a:t>
            </a:r>
            <a:endParaRPr lang="en-US" altLang="en-US" sz="1800" dirty="0"/>
          </a:p>
        </p:txBody>
      </p:sp>
    </p:spTree>
    <p:extLst>
      <p:ext uri="{BB962C8B-B14F-4D97-AF65-F5344CB8AC3E}">
        <p14:creationId xmlns:p14="http://schemas.microsoft.com/office/powerpoint/2010/main" val="1613055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17</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dirty="0"/>
              <a:t>13th SPCG: 10 December 2021.</a:t>
            </a:r>
          </a:p>
        </p:txBody>
      </p:sp>
    </p:spTree>
    <p:extLst>
      <p:ext uri="{BB962C8B-B14F-4D97-AF65-F5344CB8AC3E}">
        <p14:creationId xmlns:p14="http://schemas.microsoft.com/office/powerpoint/2010/main" val="1447547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18</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Contacts</a:t>
            </a:r>
            <a:endParaRPr lang="en-CA" altLang="en-US" sz="2400" dirty="0"/>
          </a:p>
        </p:txBody>
      </p:sp>
      <p:sp>
        <p:nvSpPr>
          <p:cNvPr id="30724" name="Rectangle 3"/>
          <p:cNvSpPr>
            <a:spLocks noGrp="1" noChangeArrowheads="1"/>
          </p:cNvSpPr>
          <p:nvPr>
            <p:ph type="body" idx="1"/>
          </p:nvPr>
        </p:nvSpPr>
        <p:spPr>
          <a:xfrm>
            <a:off x="250825" y="1163638"/>
            <a:ext cx="8642350" cy="3416320"/>
          </a:xfrm>
        </p:spPr>
        <p:txBody>
          <a:bodyPr/>
          <a:lstStyle/>
          <a:p>
            <a:r>
              <a:rPr lang="en-GB" sz="2000" dirty="0"/>
              <a:t>SPCG Chair: Amanda Richardson, ISO/ TMB </a:t>
            </a:r>
            <a:br>
              <a:rPr lang="en-GB" sz="2000" dirty="0"/>
            </a:br>
            <a:r>
              <a:rPr lang="en-GB" sz="2000" dirty="0">
                <a:hlinkClick r:id="rId6"/>
              </a:rPr>
              <a:t>Amanda.Richardson@bsigroup.com</a:t>
            </a:r>
            <a:endParaRPr lang="en-GB" altLang="en-US" sz="2000" dirty="0"/>
          </a:p>
          <a:p>
            <a:endParaRPr lang="en-GB" altLang="en-US" sz="2000" dirty="0"/>
          </a:p>
          <a:p>
            <a:r>
              <a:rPr lang="en-GB" altLang="en-US" sz="2000" dirty="0"/>
              <a:t>SPCG Secretariat: Martin Euchner, TSB</a:t>
            </a:r>
            <a:br>
              <a:rPr lang="en-GB" altLang="en-US" sz="2000" dirty="0"/>
            </a:br>
            <a:r>
              <a:rPr lang="en-GB" altLang="en-US" sz="2000" dirty="0">
                <a:hlinkClick r:id="rId7"/>
              </a:rPr>
              <a:t>Martin.Euchner@itu.int</a:t>
            </a:r>
            <a:br>
              <a:rPr lang="en-US" altLang="en-US" sz="2000" dirty="0"/>
            </a:br>
            <a:r>
              <a:rPr lang="en-US" altLang="en-US" sz="2000" dirty="0"/>
              <a:t>Tel: +41 22 730 5866</a:t>
            </a:r>
          </a:p>
          <a:p>
            <a:endParaRPr lang="en-US" altLang="en-US" sz="2000" dirty="0"/>
          </a:p>
          <a:p>
            <a:r>
              <a:rPr lang="en-GB" sz="2000" dirty="0"/>
              <a:t>SPCG at WSC</a:t>
            </a:r>
            <a:br>
              <a:rPr lang="en-GB" sz="2000"/>
            </a:br>
            <a:r>
              <a:rPr lang="en-GB" sz="2000">
                <a:hlinkClick r:id="rId8"/>
              </a:rPr>
              <a:t>https://www.worldstandardscooperation.org/what-we-do/standards-programme-coordination-group-spcg/</a:t>
            </a:r>
            <a:endParaRPr lang="en-GB" sz="2000"/>
          </a:p>
        </p:txBody>
      </p:sp>
    </p:spTree>
    <p:extLst>
      <p:ext uri="{BB962C8B-B14F-4D97-AF65-F5344CB8AC3E}">
        <p14:creationId xmlns:p14="http://schemas.microsoft.com/office/powerpoint/2010/main" val="416388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Background and History</a:t>
            </a:r>
          </a:p>
        </p:txBody>
      </p:sp>
      <p:sp>
        <p:nvSpPr>
          <p:cNvPr id="18436" name="Rectangle 5"/>
          <p:cNvSpPr>
            <a:spLocks noGrp="1" noChangeArrowheads="1"/>
          </p:cNvSpPr>
          <p:nvPr>
            <p:ph type="body" idx="1"/>
          </p:nvPr>
        </p:nvSpPr>
        <p:spPr>
          <a:xfrm>
            <a:off x="250825" y="832412"/>
            <a:ext cx="8642350" cy="6075509"/>
          </a:xfrm>
        </p:spPr>
        <p:txBody>
          <a:bodyPr/>
          <a:lstStyle/>
          <a:p>
            <a:pPr>
              <a:defRPr/>
            </a:pPr>
            <a:r>
              <a:rPr lang="en-GB" altLang="en-US" sz="2000" dirty="0"/>
              <a:t>From 2017 until 2018 an ISO/IEC/ITU-T Joint Task Force on effective collaboration (JTFEC) met and</a:t>
            </a:r>
          </a:p>
          <a:p>
            <a:pPr lvl="1">
              <a:defRPr/>
            </a:pPr>
            <a:r>
              <a:rPr lang="en-GB" altLang="en-US" sz="1600" dirty="0"/>
              <a:t>reviewed the current state of cooperation and collaboration between the organizations,</a:t>
            </a:r>
          </a:p>
          <a:p>
            <a:pPr lvl="1">
              <a:defRPr/>
            </a:pPr>
            <a:r>
              <a:rPr lang="en-GB" altLang="en-US" sz="1600" dirty="0"/>
              <a:t>gained insights regarding the technical management structures of each organization,</a:t>
            </a:r>
          </a:p>
          <a:p>
            <a:pPr lvl="1">
              <a:defRPr/>
            </a:pPr>
            <a:r>
              <a:rPr lang="en-GB" altLang="en-US" sz="1600" dirty="0"/>
              <a:t>examined the barriers to effective cooperation and opportunities for removing those barriers and developed implementable mechanisms to seize the opportunities for further cooperation and collaboration.</a:t>
            </a:r>
          </a:p>
          <a:p>
            <a:pPr lvl="1">
              <a:defRPr/>
            </a:pPr>
            <a:r>
              <a:rPr lang="en-GB" altLang="en-US" sz="1600" dirty="0"/>
              <a:t>and prepared a proposal to the IEC SMB, ISO TMB, and ITU-T TSAG for creation of an IEC SMB/ISO TMB/ITU-T TSAG Standardization Programme Coordination Group (SPCG).</a:t>
            </a:r>
          </a:p>
          <a:p>
            <a:pPr>
              <a:defRPr/>
            </a:pPr>
            <a:endParaRPr lang="en-GB" altLang="en-US" sz="2000" dirty="0"/>
          </a:p>
          <a:p>
            <a:pPr>
              <a:defRPr/>
            </a:pPr>
            <a:r>
              <a:rPr lang="en-GB" altLang="en-US" sz="2000" dirty="0"/>
              <a:t>The IEC SMB/ISO TMB/ITU-T TSAG Standardization Programme Coordination Group (SPCG) was jointly established in 2018 with terms of reference accepted by IEC SMB, ISO TMB, and ITU-T TSAG.</a:t>
            </a:r>
          </a:p>
          <a:p>
            <a:pPr>
              <a:defRPr/>
            </a:pPr>
            <a:endParaRPr lang="en-GB" altLang="en-US" sz="2000" dirty="0"/>
          </a:p>
          <a:p>
            <a:pPr>
              <a:defRPr/>
            </a:pPr>
            <a:r>
              <a:rPr lang="en-US" altLang="en-US" sz="2000" dirty="0"/>
              <a:t>JTFEC was closed in 2019,</a:t>
            </a:r>
            <a:br>
              <a:rPr lang="en-US" altLang="en-US" sz="2000" dirty="0"/>
            </a:br>
            <a:r>
              <a:rPr lang="en-US" altLang="en-US" sz="2000" dirty="0"/>
              <a:t>and SPCG became operational in 2019.</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7"/>
          <p:cNvSpPr>
            <a:spLocks noGrp="1" noChangeArrowheads="1"/>
          </p:cNvSpPr>
          <p:nvPr>
            <p:ph type="title"/>
          </p:nvPr>
        </p:nvSpPr>
        <p:spPr/>
        <p:txBody>
          <a:bodyPr/>
          <a:lstStyle/>
          <a:p>
            <a:r>
              <a:rPr lang="en-US" altLang="en-US" dirty="0"/>
              <a:t>Organization of SPCG</a:t>
            </a:r>
          </a:p>
        </p:txBody>
      </p:sp>
      <p:sp>
        <p:nvSpPr>
          <p:cNvPr id="8" name="Rectangle 8">
            <a:extLst>
              <a:ext uri="{FF2B5EF4-FFF2-40B4-BE49-F238E27FC236}">
                <a16:creationId xmlns:a16="http://schemas.microsoft.com/office/drawing/2014/main" id="{4097C37A-F3FF-4405-A2AE-0064449A30D2}"/>
              </a:ext>
            </a:extLst>
          </p:cNvPr>
          <p:cNvSpPr txBox="1">
            <a:spLocks noChangeArrowheads="1"/>
          </p:cNvSpPr>
          <p:nvPr/>
        </p:nvSpPr>
        <p:spPr bwMode="auto">
          <a:xfrm>
            <a:off x="179512" y="2881446"/>
            <a:ext cx="8713663" cy="3059299"/>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2000" dirty="0">
                <a:solidFill>
                  <a:srgbClr val="000066"/>
                </a:solidFill>
              </a:rPr>
              <a:t>Board representatives/SPCG members</a:t>
            </a:r>
          </a:p>
          <a:p>
            <a:r>
              <a:rPr lang="en-GB" sz="1800" dirty="0">
                <a:solidFill>
                  <a:srgbClr val="000066"/>
                </a:solidFill>
              </a:rPr>
              <a:t>IEC SMB</a:t>
            </a:r>
            <a:br>
              <a:rPr lang="en-GB" dirty="0"/>
            </a:br>
            <a:r>
              <a:rPr lang="en-GB" sz="1800" dirty="0"/>
              <a:t>(Mr Christian Gabriel, Ms Lynne Gibbens, Mr Vimal Mahendru,</a:t>
            </a:r>
            <a:br>
              <a:rPr lang="en-GB" sz="1800" dirty="0"/>
            </a:br>
            <a:r>
              <a:rPr lang="en-GB" sz="1800" dirty="0"/>
              <a:t>Mr Ivano Visintainer, Mr Liang Zhang)</a:t>
            </a:r>
          </a:p>
          <a:p>
            <a:r>
              <a:rPr lang="en-US" altLang="en-US" sz="1800" dirty="0">
                <a:solidFill>
                  <a:srgbClr val="000066"/>
                </a:solidFill>
              </a:rPr>
              <a:t>ISO TMB</a:t>
            </a:r>
            <a:br>
              <a:rPr lang="en-US" altLang="en-US" dirty="0"/>
            </a:br>
            <a:r>
              <a:rPr lang="en-US" altLang="en-US" sz="1800" dirty="0"/>
              <a:t>(Mr Nelson Filho Al Assal, Mr </a:t>
            </a:r>
            <a:r>
              <a:rPr lang="en-GB" altLang="en-US" sz="1800" dirty="0"/>
              <a:t>Steven Cornish, Mr Franck Lebeugle,</a:t>
            </a:r>
            <a:br>
              <a:rPr lang="en-GB" altLang="en-US" sz="1800" dirty="0"/>
            </a:br>
            <a:r>
              <a:rPr lang="en-GB" altLang="en-US" sz="1800" dirty="0"/>
              <a:t>Ms Atsuko Saruhashi</a:t>
            </a:r>
            <a:r>
              <a:rPr lang="en-US" altLang="en-US" sz="1800" dirty="0"/>
              <a:t>)</a:t>
            </a:r>
          </a:p>
          <a:p>
            <a:r>
              <a:rPr lang="en-US" altLang="en-US" sz="1800" dirty="0">
                <a:solidFill>
                  <a:srgbClr val="000066"/>
                </a:solidFill>
              </a:rPr>
              <a:t>ITU-T TSAG</a:t>
            </a:r>
            <a:br>
              <a:rPr lang="en-US" altLang="en-US" dirty="0"/>
            </a:br>
            <a:r>
              <a:rPr lang="en-US" altLang="en-US" sz="1800" dirty="0"/>
              <a:t>(Mr Per Fröjdh, Mr Ajit Jillavenkatesa, Mr Miho Naganuma,</a:t>
            </a:r>
            <a:br>
              <a:rPr lang="en-US" altLang="en-US" sz="1800" dirty="0"/>
            </a:br>
            <a:r>
              <a:rPr lang="en-US" altLang="en-US" sz="1800" dirty="0"/>
              <a:t>Ms Gaelle Martin-Cocher)</a:t>
            </a:r>
          </a:p>
        </p:txBody>
      </p:sp>
      <p:sp>
        <p:nvSpPr>
          <p:cNvPr id="9" name="Rectangle 8">
            <a:extLst>
              <a:ext uri="{FF2B5EF4-FFF2-40B4-BE49-F238E27FC236}">
                <a16:creationId xmlns:a16="http://schemas.microsoft.com/office/drawing/2014/main" id="{99672852-50AD-4F03-ABA6-938AC9DFB19E}"/>
              </a:ext>
            </a:extLst>
          </p:cNvPr>
          <p:cNvSpPr txBox="1">
            <a:spLocks noChangeArrowheads="1"/>
          </p:cNvSpPr>
          <p:nvPr/>
        </p:nvSpPr>
        <p:spPr bwMode="auto">
          <a:xfrm>
            <a:off x="179512" y="1035683"/>
            <a:ext cx="4321174" cy="1754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000" dirty="0">
                <a:solidFill>
                  <a:srgbClr val="000066"/>
                </a:solidFill>
              </a:rPr>
              <a:t>SPCG Chair</a:t>
            </a:r>
          </a:p>
          <a:p>
            <a:pPr marL="0" indent="0">
              <a:buNone/>
            </a:pPr>
            <a:r>
              <a:rPr lang="en-US" altLang="en-US" sz="2000" dirty="0"/>
              <a:t>Ms Amanda Richardson</a:t>
            </a:r>
            <a:br>
              <a:rPr lang="en-US" altLang="en-US" sz="2000" dirty="0"/>
            </a:br>
            <a:r>
              <a:rPr lang="en-US" altLang="en-US" sz="2000" dirty="0"/>
              <a:t>(BSI, representing ISO/TMB)</a:t>
            </a:r>
          </a:p>
        </p:txBody>
      </p:sp>
      <p:sp>
        <p:nvSpPr>
          <p:cNvPr id="10" name="Rectangle 8">
            <a:extLst>
              <a:ext uri="{FF2B5EF4-FFF2-40B4-BE49-F238E27FC236}">
                <a16:creationId xmlns:a16="http://schemas.microsoft.com/office/drawing/2014/main" id="{847B3AE3-4196-4C44-80CA-090E13F2FD32}"/>
              </a:ext>
            </a:extLst>
          </p:cNvPr>
          <p:cNvSpPr txBox="1">
            <a:spLocks noChangeArrowheads="1"/>
          </p:cNvSpPr>
          <p:nvPr/>
        </p:nvSpPr>
        <p:spPr bwMode="auto">
          <a:xfrm>
            <a:off x="4572000" y="1035683"/>
            <a:ext cx="4321174" cy="17543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000" dirty="0">
                <a:solidFill>
                  <a:srgbClr val="000066"/>
                </a:solidFill>
              </a:rPr>
              <a:t>SPCG Secretariat</a:t>
            </a:r>
          </a:p>
          <a:p>
            <a:pPr marL="0" indent="0">
              <a:buNone/>
            </a:pPr>
            <a:r>
              <a:rPr lang="en-US" altLang="en-US" sz="2000" dirty="0"/>
              <a:t>Mr Martin Euchner</a:t>
            </a:r>
            <a:br>
              <a:rPr lang="en-US" altLang="en-US" sz="2000" dirty="0"/>
            </a:br>
            <a:r>
              <a:rPr lang="en-US" altLang="en-US" sz="2000" dirty="0"/>
              <a:t>(ITU-T TSB) from 2021-06</a:t>
            </a:r>
          </a:p>
          <a:p>
            <a:pPr marL="0" indent="0">
              <a:buNone/>
            </a:pPr>
            <a:r>
              <a:rPr lang="en-US" altLang="en-US" sz="2000" dirty="0"/>
              <a:t>Ms Joyce Bleeker</a:t>
            </a:r>
            <a:br>
              <a:rPr lang="en-US" altLang="en-US" sz="2000" dirty="0"/>
            </a:br>
            <a:r>
              <a:rPr lang="en-US" altLang="en-US" sz="2000" dirty="0"/>
              <a:t>(IEC CO) until 2021-06</a:t>
            </a:r>
          </a:p>
        </p:txBody>
      </p:sp>
      <p:sp>
        <p:nvSpPr>
          <p:cNvPr id="11" name="Rectangle 8">
            <a:extLst>
              <a:ext uri="{FF2B5EF4-FFF2-40B4-BE49-F238E27FC236}">
                <a16:creationId xmlns:a16="http://schemas.microsoft.com/office/drawing/2014/main" id="{128339A2-831E-4029-9C34-3F54866FF393}"/>
              </a:ext>
            </a:extLst>
          </p:cNvPr>
          <p:cNvSpPr txBox="1">
            <a:spLocks noChangeArrowheads="1"/>
          </p:cNvSpPr>
          <p:nvPr/>
        </p:nvSpPr>
        <p:spPr bwMode="auto">
          <a:xfrm>
            <a:off x="179512" y="5925904"/>
            <a:ext cx="8713662" cy="646331"/>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1800" dirty="0">
                <a:solidFill>
                  <a:srgbClr val="000066"/>
                </a:solidFill>
              </a:rPr>
              <a:t>Support from </a:t>
            </a:r>
            <a:r>
              <a:rPr lang="en-US" altLang="en-US" sz="1800" dirty="0"/>
              <a:t>IEC CO (Mr Gilles Thonet), ISO CS (Mr Antoine Morin), and ITU-T TSB (Mr Martin Euchner).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4659737"/>
          </a:xfrm>
        </p:spPr>
        <p:txBody>
          <a:bodyPr/>
          <a:lstStyle/>
          <a:p>
            <a:r>
              <a:rPr lang="en-GB" altLang="en-US" sz="2000" dirty="0"/>
              <a:t>Sub-group Communications</a:t>
            </a:r>
          </a:p>
          <a:p>
            <a:pPr lvl="1"/>
            <a:r>
              <a:rPr lang="en-GB" altLang="en-US" sz="1600" dirty="0"/>
              <a:t>Leader: Lynn Gibbens</a:t>
            </a:r>
          </a:p>
          <a:p>
            <a:pPr lvl="1"/>
            <a:r>
              <a:rPr lang="en-GB" sz="1600" dirty="0"/>
              <a:t>Task: Determine the best approach to promote the SPCG activities among the three organizations and their communities.</a:t>
            </a:r>
          </a:p>
          <a:p>
            <a:pPr lvl="1"/>
            <a:r>
              <a:rPr lang="en-GB" altLang="en-US" sz="1600" dirty="0"/>
              <a:t>Activities: D</a:t>
            </a:r>
            <a:r>
              <a:rPr lang="en-GB" sz="1600" dirty="0"/>
              <a:t>evelopment of a</a:t>
            </a:r>
          </a:p>
          <a:p>
            <a:pPr lvl="2"/>
            <a:r>
              <a:rPr lang="en-GB" sz="1400" dirty="0"/>
              <a:t>Proposal paper addressed to the IEC/ISO/ITU-T group leadership;</a:t>
            </a:r>
          </a:p>
          <a:p>
            <a:pPr lvl="2"/>
            <a:r>
              <a:rPr lang="en-GB" sz="1400" dirty="0"/>
              <a:t>Communications Plan 2020 for the SPCG how to reach out to stakeholders; and</a:t>
            </a:r>
          </a:p>
          <a:p>
            <a:pPr lvl="2"/>
            <a:r>
              <a:rPr lang="en-GB" sz="1400" dirty="0"/>
              <a:t>Draft SPCG vision statement towards a shared vision of the SPCG;</a:t>
            </a:r>
          </a:p>
          <a:p>
            <a:pPr lvl="2"/>
            <a:r>
              <a:rPr lang="en-GB" sz="1400" dirty="0"/>
              <a:t>a presentation of the SPCG to the Boards.</a:t>
            </a:r>
          </a:p>
          <a:p>
            <a:pPr lvl="2"/>
            <a:r>
              <a:rPr lang="en-GB" sz="1400" dirty="0"/>
              <a:t>Maintain close link with WSC, promotion of SPCG via WSC web-site.</a:t>
            </a:r>
          </a:p>
          <a:p>
            <a:endParaRPr lang="en-GB" sz="2000" dirty="0"/>
          </a:p>
          <a:p>
            <a:r>
              <a:rPr lang="en-GB" sz="2000" dirty="0"/>
              <a:t>Effective coordination among ISO, IEC and ITU-T technical activities</a:t>
            </a:r>
          </a:p>
          <a:p>
            <a:pPr lvl="1"/>
            <a:r>
              <a:rPr lang="en-GB" altLang="en-US" sz="1600" dirty="0"/>
              <a:t>Issued paper describing </a:t>
            </a:r>
            <a:r>
              <a:rPr lang="en-GB" sz="1600" dirty="0"/>
              <a:t>a process to help committees and subgroup leaders as well as proposers of new work in order to more effectively achieve this goal of effective coordination at the technical level.</a:t>
            </a:r>
          </a:p>
        </p:txBody>
      </p:sp>
    </p:spTree>
    <p:extLst>
      <p:ext uri="{BB962C8B-B14F-4D97-AF65-F5344CB8AC3E}">
        <p14:creationId xmlns:p14="http://schemas.microsoft.com/office/powerpoint/2010/main" val="107377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5</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5435334"/>
          </a:xfrm>
        </p:spPr>
        <p:txBody>
          <a:bodyPr/>
          <a:lstStyle/>
          <a:p>
            <a:pPr marL="342900" lvl="1" indent="-342900">
              <a:buSzPct val="75000"/>
              <a:buBlip>
                <a:blip r:embed="rId3"/>
              </a:buBlip>
            </a:pPr>
            <a:r>
              <a:rPr lang="en-GB" dirty="0"/>
              <a:t>Landscape of existing areas of coordination</a:t>
            </a:r>
          </a:p>
          <a:p>
            <a:pPr lvl="1"/>
            <a:r>
              <a:rPr lang="en-GB" altLang="en-US" sz="1600" dirty="0"/>
              <a:t>Vision: Coordinated and coherent international standards landscape</a:t>
            </a:r>
          </a:p>
          <a:p>
            <a:pPr lvl="1"/>
            <a:r>
              <a:rPr lang="en-GB" altLang="en-US" sz="1600" dirty="0"/>
              <a:t>Activity: Development of </a:t>
            </a:r>
            <a:r>
              <a:rPr lang="en-GB" sz="1600" dirty="0"/>
              <a:t>a topical landscape (in the form of a living document) of areas for coordination across ISO, IEC, ISO/IEC JTC 1, and ITU-T; to prioritize areas of work that would require extra support on coordination across the three organizations.</a:t>
            </a:r>
          </a:p>
          <a:p>
            <a:pPr marL="342900" lvl="1" indent="-342900">
              <a:buSzPct val="75000"/>
              <a:buBlip>
                <a:blip r:embed="rId3"/>
              </a:buBlip>
            </a:pPr>
            <a:endParaRPr lang="en-GB" sz="1600" dirty="0"/>
          </a:p>
          <a:p>
            <a:pPr marL="342900" lvl="1" indent="-342900">
              <a:buSzPct val="75000"/>
              <a:buBlip>
                <a:blip r:embed="rId3"/>
              </a:buBlip>
            </a:pPr>
            <a:r>
              <a:rPr lang="en-GB" dirty="0"/>
              <a:t>Coordination &amp; Outreach – SPCG pilot on Artificial intelligence</a:t>
            </a:r>
          </a:p>
          <a:p>
            <a:pPr lvl="1"/>
            <a:r>
              <a:rPr lang="en-GB" altLang="en-US" sz="1600" dirty="0"/>
              <a:t>Activity: develop an outreach process and is currently testing it in the sector of AI;</a:t>
            </a:r>
            <a:br>
              <a:rPr lang="en-GB" altLang="en-US" sz="1600" dirty="0"/>
            </a:br>
            <a:r>
              <a:rPr lang="en-GB" altLang="en-US" sz="1600" dirty="0"/>
              <a:t>reaching out to relevant technical officers and committee/subgroup leaders in the three organisations.</a:t>
            </a:r>
            <a:br>
              <a:rPr lang="en-GB" altLang="en-US" sz="1600" dirty="0"/>
            </a:br>
            <a:r>
              <a:rPr lang="en-GB" altLang="en-US" sz="1600" dirty="0"/>
              <a:t>This pilot is currently ongoing</a:t>
            </a:r>
            <a:r>
              <a:rPr lang="en-GB" sz="1600" dirty="0"/>
              <a:t>.</a:t>
            </a:r>
          </a:p>
          <a:p>
            <a:pPr lvl="1"/>
            <a:endParaRPr lang="en-GB" sz="1600" dirty="0"/>
          </a:p>
          <a:p>
            <a:pPr marL="342900" lvl="1" indent="-342900">
              <a:buSzPct val="75000"/>
              <a:buBlip>
                <a:blip r:embed="rId3"/>
              </a:buBlip>
            </a:pPr>
            <a:r>
              <a:rPr lang="en-GB" dirty="0"/>
              <a:t>Cooperation with the IEC-ISO-ITU Joint Smart City Task Force (J-SCTF)</a:t>
            </a:r>
          </a:p>
          <a:p>
            <a:pPr lvl="1"/>
            <a:r>
              <a:rPr lang="en-GB" sz="1600" dirty="0"/>
              <a:t>the SPCG and J-SCTF started cooperation with the SPCG to be acting in the role of a clearinghouse for J-SCTF, and J-SCTF to inform the SPCG on their progress</a:t>
            </a:r>
          </a:p>
        </p:txBody>
      </p:sp>
    </p:spTree>
    <p:extLst>
      <p:ext uri="{BB962C8B-B14F-4D97-AF65-F5344CB8AC3E}">
        <p14:creationId xmlns:p14="http://schemas.microsoft.com/office/powerpoint/2010/main" val="58641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4955203"/>
          </a:xfrm>
        </p:spPr>
        <p:txBody>
          <a:bodyPr/>
          <a:lstStyle/>
          <a:p>
            <a:pPr marL="342900" lvl="1" indent="-342900">
              <a:buSzPct val="75000"/>
              <a:buBlip>
                <a:blip r:embed="rId3"/>
              </a:buBlip>
            </a:pPr>
            <a:r>
              <a:rPr lang="en-GB" dirty="0"/>
              <a:t>Consultations on planned amendments to Recommendation ITU-T A.23</a:t>
            </a:r>
          </a:p>
          <a:p>
            <a:pPr lvl="1"/>
            <a:r>
              <a:rPr lang="en-GB" sz="1600" dirty="0"/>
              <a:t>Activity: Informal consultations through SPCG members, and secretariats on TSAG’s planned amendments to Rec. ITU-T A.23.</a:t>
            </a:r>
          </a:p>
          <a:p>
            <a:endParaRPr lang="en-GB" sz="2000" dirty="0"/>
          </a:p>
          <a:p>
            <a:r>
              <a:rPr lang="en-GB" sz="2000" dirty="0"/>
              <a:t>Sub-group SPCG’s role in developing recommendations</a:t>
            </a:r>
          </a:p>
          <a:p>
            <a:pPr lvl="1"/>
            <a:r>
              <a:rPr lang="en-GB" altLang="en-US" sz="1600" dirty="0"/>
              <a:t>Leader: Franck Lebeugle</a:t>
            </a:r>
          </a:p>
          <a:p>
            <a:pPr lvl="1"/>
            <a:r>
              <a:rPr lang="en-GB" sz="1600" dirty="0"/>
              <a:t>Task: Refining SPCG’s role in developing recommendations to the Boards and enriching the SPCG recommendations.</a:t>
            </a:r>
          </a:p>
          <a:p>
            <a:endParaRPr lang="en-GB" sz="2000" dirty="0"/>
          </a:p>
          <a:p>
            <a:r>
              <a:rPr lang="en-GB" sz="2000" dirty="0"/>
              <a:t>Sub-group Processes for the future appointment of SPCG Chairs and Secretaries, and membership considerations</a:t>
            </a:r>
          </a:p>
          <a:p>
            <a:pPr lvl="1"/>
            <a:r>
              <a:rPr lang="en-GB" altLang="en-US" sz="1600" dirty="0"/>
              <a:t>Leader: Christian Gabriel</a:t>
            </a:r>
          </a:p>
          <a:p>
            <a:pPr lvl="1"/>
            <a:r>
              <a:rPr lang="en-GB" sz="1600" dirty="0"/>
              <a:t>Tasks: Provide recommendations on the process for the future appointment of SPCG Chairs and Secretaries, and membership considerations.</a:t>
            </a:r>
          </a:p>
        </p:txBody>
      </p:sp>
    </p:spTree>
    <p:extLst>
      <p:ext uri="{BB962C8B-B14F-4D97-AF65-F5344CB8AC3E}">
        <p14:creationId xmlns:p14="http://schemas.microsoft.com/office/powerpoint/2010/main" val="543400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Purpose of SPCG</a:t>
            </a:r>
          </a:p>
        </p:txBody>
      </p:sp>
      <p:sp>
        <p:nvSpPr>
          <p:cNvPr id="24580" name="Rectangle 7"/>
          <p:cNvSpPr>
            <a:spLocks noGrp="1" noChangeArrowheads="1"/>
          </p:cNvSpPr>
          <p:nvPr>
            <p:ph type="body" idx="1"/>
          </p:nvPr>
        </p:nvSpPr>
        <p:spPr>
          <a:xfrm>
            <a:off x="250825" y="1163638"/>
            <a:ext cx="8642350" cy="5324535"/>
          </a:xfrm>
        </p:spPr>
        <p:txBody>
          <a:bodyPr/>
          <a:lstStyle/>
          <a:p>
            <a:r>
              <a:rPr lang="en-GB" altLang="en-US" sz="2000" dirty="0"/>
              <a:t>Need to coordinate existing and future standardization work</a:t>
            </a:r>
          </a:p>
          <a:p>
            <a:endParaRPr lang="en-GB" altLang="en-US" sz="2000" dirty="0"/>
          </a:p>
          <a:p>
            <a:r>
              <a:rPr lang="en-GB" altLang="en-US" sz="2000" dirty="0"/>
              <a:t>Innovation is accelerating and technologies are converging</a:t>
            </a:r>
          </a:p>
          <a:p>
            <a:endParaRPr lang="en-GB" altLang="en-US" sz="2000" dirty="0"/>
          </a:p>
          <a:p>
            <a:r>
              <a:rPr lang="en-GB" altLang="en-US" sz="2000" dirty="0"/>
              <a:t>Standards need to be coherent, and not in conflict/duplicated, if they are to be adopted</a:t>
            </a:r>
          </a:p>
          <a:p>
            <a:endParaRPr lang="en-GB" altLang="en-US" sz="2000" dirty="0"/>
          </a:p>
          <a:p>
            <a:r>
              <a:rPr lang="en-GB" altLang="en-US" sz="2000" dirty="0"/>
              <a:t>Coordination will reduce burdens on standard makers and users</a:t>
            </a:r>
          </a:p>
          <a:p>
            <a:endParaRPr lang="en-GB" altLang="en-US" sz="2000" dirty="0"/>
          </a:p>
          <a:p>
            <a:r>
              <a:rPr lang="en-GB" altLang="en-US" sz="2000" dirty="0"/>
              <a:t>SPCG conducts strategic coordination of future standardization work, and coordination of existing standardization work</a:t>
            </a:r>
          </a:p>
          <a:p>
            <a:endParaRPr lang="en-GB" altLang="en-US" sz="2000" dirty="0"/>
          </a:p>
          <a:p>
            <a:r>
              <a:rPr lang="en-GB" altLang="en-US" sz="2000" dirty="0"/>
              <a:t>Short-term related tasks identified by the SPCG and approved by the technical boards of IEC, ISO and ITU-T.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xfrm>
            <a:off x="7076173" y="6448647"/>
            <a:ext cx="2133600" cy="340447"/>
          </a:xfrm>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6627" name="Rectangle 4"/>
          <p:cNvSpPr>
            <a:spLocks noGrp="1" noChangeArrowheads="1"/>
          </p:cNvSpPr>
          <p:nvPr>
            <p:ph type="title"/>
          </p:nvPr>
        </p:nvSpPr>
        <p:spPr>
          <a:xfrm>
            <a:off x="-23127" y="-110903"/>
            <a:ext cx="9144000" cy="885163"/>
          </a:xfrm>
        </p:spPr>
        <p:txBody>
          <a:bodyPr/>
          <a:lstStyle/>
          <a:p>
            <a:r>
              <a:rPr lang="en-US" altLang="en-US" dirty="0">
                <a:hlinkClick r:id="rId7"/>
              </a:rPr>
              <a:t>SPCG Terms of Reference</a:t>
            </a:r>
            <a:endParaRPr lang="en-US" altLang="en-US" dirty="0"/>
          </a:p>
        </p:txBody>
      </p:sp>
      <p:sp>
        <p:nvSpPr>
          <p:cNvPr id="26628" name="Rectangle 5"/>
          <p:cNvSpPr>
            <a:spLocks noGrp="1" noChangeArrowheads="1"/>
          </p:cNvSpPr>
          <p:nvPr>
            <p:ph type="body" idx="1"/>
          </p:nvPr>
        </p:nvSpPr>
        <p:spPr>
          <a:xfrm>
            <a:off x="227698" y="936236"/>
            <a:ext cx="8642350" cy="5694361"/>
          </a:xfrm>
        </p:spPr>
        <p:txBody>
          <a:bodyPr/>
          <a:lstStyle/>
          <a:p>
            <a:r>
              <a:rPr lang="en-GB" altLang="en-US" sz="2000" dirty="0"/>
              <a:t>Share information on new subject areas of strategic interest on proposals for new fields of technical activity under consideration in SMB, TMB and TSAG.</a:t>
            </a:r>
          </a:p>
          <a:p>
            <a:r>
              <a:rPr lang="en-GB" altLang="en-US" sz="2000" dirty="0"/>
              <a:t>Discuss and review new areas of strategic interest or proposals for new fields of activity from all three organizations and identify common interests and future challenges.</a:t>
            </a:r>
          </a:p>
          <a:p>
            <a:r>
              <a:rPr lang="en-GB" altLang="en-US" sz="2000" dirty="0"/>
              <a:t>Identify and recommend opportunities and mechanisms for coordination, collaboration and joint work to the respective technical boards (SMB, TMB, TSAG).</a:t>
            </a:r>
          </a:p>
          <a:p>
            <a:r>
              <a:rPr lang="en-GB" altLang="en-US" sz="2000" dirty="0"/>
              <a:t>Provide recommendations regarding coordination of new areas of work to the three boards (as appropriate)</a:t>
            </a:r>
            <a:br>
              <a:rPr lang="en-GB" altLang="en-US" sz="2000" dirty="0"/>
            </a:br>
            <a:r>
              <a:rPr lang="en-GB" altLang="en-US" sz="2000" dirty="0"/>
              <a:t>e.g.:</a:t>
            </a:r>
          </a:p>
          <a:p>
            <a:pPr lvl="1"/>
            <a:r>
              <a:rPr lang="en-GB" altLang="en-US" sz="1600" dirty="0"/>
              <a:t>The establishment of a formal coordination mechanism (e.g. Joint Technical Coordination Group) with guidance on mapping the work to the relevant committee(s)</a:t>
            </a:r>
          </a:p>
          <a:p>
            <a:pPr lvl="1"/>
            <a:r>
              <a:rPr lang="en-GB" altLang="en-US" sz="1600" dirty="0"/>
              <a:t>Establishment of Joint Working Groups to develop standards of common interest</a:t>
            </a:r>
          </a:p>
          <a:p>
            <a:pPr lvl="1"/>
            <a:r>
              <a:rPr lang="en-GB" altLang="en-US" sz="1600" dirty="0"/>
              <a:t>Creation of committees across two or more organizations</a:t>
            </a:r>
            <a:br>
              <a:rPr lang="en-GB" altLang="en-US" sz="1600" dirty="0"/>
            </a:br>
            <a:r>
              <a:rPr lang="en-GB" altLang="en-US" sz="1600" dirty="0"/>
              <a:t>with guidance on distribution of work.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(1)</a:t>
            </a:r>
          </a:p>
        </p:txBody>
      </p:sp>
      <p:sp>
        <p:nvSpPr>
          <p:cNvPr id="24580" name="Rectangle 7"/>
          <p:cNvSpPr>
            <a:spLocks noGrp="1" noChangeArrowheads="1"/>
          </p:cNvSpPr>
          <p:nvPr>
            <p:ph type="body" idx="1"/>
          </p:nvPr>
        </p:nvSpPr>
        <p:spPr>
          <a:xfrm>
            <a:off x="250825" y="1163638"/>
            <a:ext cx="8642350" cy="5644622"/>
          </a:xfrm>
        </p:spPr>
        <p:txBody>
          <a:bodyPr/>
          <a:lstStyle/>
          <a:p>
            <a:r>
              <a:rPr lang="en-GB" altLang="en-US" sz="2200" dirty="0"/>
              <a:t>As soon as any area of strategic interest or proposals for new fields of technical activity of potential interest to more than one organization have been suggested / submitted to ISO, IEC or ITU-T, staff from those organizations shall inform the SPCG chair and secretary of the area of strategic interest or new fields of technical activity that have been suggested/submitted and will be under consideration within the TMB, SMB and TSAG at their next meetings or by correspondence</a:t>
            </a:r>
            <a:r>
              <a:rPr lang="en-US" altLang="en-US" sz="2200" dirty="0"/>
              <a:t>.</a:t>
            </a:r>
          </a:p>
          <a:p>
            <a:endParaRPr lang="en-GB" altLang="en-US" sz="2200" dirty="0"/>
          </a:p>
          <a:p>
            <a:r>
              <a:rPr lang="en-GB" altLang="en-US" sz="2200" dirty="0"/>
              <a:t>Information on these areas of strategic interest and proposals for new fields of technical activity will be shared with all SPCG members, to indicate if they feel the subjects are of common interest to more than one organization and would require coordination</a:t>
            </a:r>
            <a:br>
              <a:rPr lang="en-GB" altLang="en-US" sz="2200" dirty="0"/>
            </a:br>
            <a:r>
              <a:rPr lang="en-GB" altLang="en-US" sz="2200" dirty="0"/>
              <a:t>or joint work.</a:t>
            </a:r>
          </a:p>
        </p:txBody>
      </p:sp>
    </p:spTree>
    <p:extLst>
      <p:ext uri="{BB962C8B-B14F-4D97-AF65-F5344CB8AC3E}">
        <p14:creationId xmlns:p14="http://schemas.microsoft.com/office/powerpoint/2010/main" val="3953524140"/>
      </p:ext>
    </p:extLst>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8077</TotalTime>
  <Words>2025</Words>
  <Application>Microsoft Office PowerPoint</Application>
  <PresentationFormat>On-screen Show (4:3)</PresentationFormat>
  <Paragraphs>172</Paragraphs>
  <Slides>18</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Univers</vt:lpstr>
      <vt:lpstr>Verdana</vt:lpstr>
      <vt:lpstr>ZapfDingbats BT</vt:lpstr>
      <vt:lpstr>ITU-official-template-SC</vt:lpstr>
      <vt:lpstr>Overview of the IEC SMB/ISO TMB/ITU-T TSAG Standardization Programme Coordination Group (SPCG)</vt:lpstr>
      <vt:lpstr>Background and History</vt:lpstr>
      <vt:lpstr>Organization of SPCG</vt:lpstr>
      <vt:lpstr>Structure and activities of SPCG</vt:lpstr>
      <vt:lpstr>Structure and activities of SPCG</vt:lpstr>
      <vt:lpstr>Structure and activities of SPCG</vt:lpstr>
      <vt:lpstr>Purpose of SPCG</vt:lpstr>
      <vt:lpstr>SPCG Terms of Reference</vt:lpstr>
      <vt:lpstr>SPCG Mode of Operation (1)</vt:lpstr>
      <vt:lpstr>SPCG Mode of Operation (2)</vt:lpstr>
      <vt:lpstr>SPCG Tasks</vt:lpstr>
      <vt:lpstr>SPCG Short-Term Projects</vt:lpstr>
      <vt:lpstr>SPCG Modalities</vt:lpstr>
      <vt:lpstr>SPCG Progress (1)</vt:lpstr>
      <vt:lpstr>SPCG Progress (2)</vt:lpstr>
      <vt:lpstr>SPCG Progress (3)</vt:lpstr>
      <vt:lpstr>Next SPCG meetings</vt:lpstr>
      <vt:lpstr>SPCG Contacts</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Euchner, Martin</cp:lastModifiedBy>
  <cp:revision>339</cp:revision>
  <cp:lastPrinted>2001-11-25T13:41:09Z</cp:lastPrinted>
  <dcterms:created xsi:type="dcterms:W3CDTF">2007-09-19T08:27:50Z</dcterms:created>
  <dcterms:modified xsi:type="dcterms:W3CDTF">2021-10-26T06:55:54Z</dcterms:modified>
</cp:coreProperties>
</file>