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8"/>
  </p:notesMasterIdLst>
  <p:sldIdLst>
    <p:sldId id="833" r:id="rId5"/>
    <p:sldId id="811" r:id="rId6"/>
    <p:sldId id="62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spari, Alexandra" initials="GA" lastIdx="2" clrIdx="0">
    <p:extLst>
      <p:ext uri="{19B8F6BF-5375-455C-9EA6-DF929625EA0E}">
        <p15:presenceInfo xmlns:p15="http://schemas.microsoft.com/office/powerpoint/2012/main" userId="S::alexandra.gaspari@itu.int::9030d98a-d5b2-454c-970c-c63e7d1728e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94653"/>
  </p:normalViewPr>
  <p:slideViewPr>
    <p:cSldViewPr snapToGrid="0" snapToObjects="1" showGuides="1">
      <p:cViewPr varScale="1">
        <p:scale>
          <a:sx n="62" d="100"/>
          <a:sy n="62" d="100"/>
        </p:scale>
        <p:origin x="130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53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80EA8-104E-435F-8291-A5AF67A0605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C2FED-0C72-41BB-A275-4B72DFF8BB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46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049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877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593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7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04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88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48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6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02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41891" y="334861"/>
            <a:ext cx="9144000" cy="548495"/>
          </a:xfrm>
        </p:spPr>
        <p:txBody>
          <a:bodyPr anchor="t">
            <a:noAutofit/>
          </a:bodyPr>
          <a:lstStyle>
            <a:lvl1pPr algn="l">
              <a:defRPr sz="1800" spc="0" baseline="0">
                <a:solidFill>
                  <a:schemeClr val="bg1"/>
                </a:solidFill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Setting the standard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82" y="174213"/>
            <a:ext cx="543567" cy="59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982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074421"/>
            <a:ext cx="12192000" cy="783579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972" y="6116634"/>
            <a:ext cx="554990" cy="61425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04202"/>
            <a:ext cx="3830128" cy="3566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838289" y="854579"/>
            <a:ext cx="3519488" cy="385566"/>
          </a:xfrm>
        </p:spPr>
        <p:txBody>
          <a:bodyPr/>
          <a:lstStyle>
            <a:lvl5pPr marL="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 sz="1800" i="1"/>
            </a:lvl5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Click</a:t>
            </a:r>
            <a:r>
              <a:rPr lang="en-US" sz="2000" b="1" kern="1200" baseline="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 here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335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676400" y="1274763"/>
            <a:ext cx="9144000" cy="548495"/>
          </a:xfrm>
        </p:spPr>
        <p:txBody>
          <a:bodyPr anchor="t">
            <a:normAutofit/>
          </a:bodyPr>
          <a:lstStyle>
            <a:lvl1pPr algn="l">
              <a:defRPr sz="4400" spc="-150"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668087" y="1958889"/>
            <a:ext cx="9141229" cy="1655762"/>
          </a:xfrm>
        </p:spPr>
        <p:txBody>
          <a:bodyPr/>
          <a:lstStyle>
            <a:lvl1pPr marL="0" indent="0" algn="l">
              <a:buNone/>
              <a:defRPr sz="2400" spc="-150">
                <a:solidFill>
                  <a:schemeClr val="tx2"/>
                </a:solidFill>
                <a:latin typeface="AvenirNext LT Pro Regular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1" name="Title 1"/>
          <p:cNvSpPr txBox="1">
            <a:spLocks/>
          </p:cNvSpPr>
          <p:nvPr userDrawn="1"/>
        </p:nvSpPr>
        <p:spPr>
          <a:xfrm>
            <a:off x="1257300" y="744626"/>
            <a:ext cx="9144000" cy="5484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 spc="0" baseline="0">
                <a:solidFill>
                  <a:schemeClr val="bg1"/>
                </a:solidFill>
                <a:latin typeface="Avenir LT Std 45 Book" panose="020B0502020203020204" pitchFamily="34" charset="0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867593" y="289742"/>
            <a:ext cx="2316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AvenirNext LT Pro Regular" panose="020B0504020202020204" pitchFamily="34" charset="0"/>
              </a:rPr>
              <a:t>Setting the standard</a:t>
            </a:r>
          </a:p>
        </p:txBody>
      </p:sp>
      <p:pic>
        <p:nvPicPr>
          <p:cNvPr id="14" name="Picture 2" descr="Image result for itu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60" y="102784"/>
            <a:ext cx="700088" cy="71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A8276E-197D-4D1D-8D52-01578428E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431241"/>
            <a:ext cx="25146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588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70972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68501"/>
            <a:ext cx="109728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17643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71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86628" y="883355"/>
            <a:ext cx="12105372" cy="56397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3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lvl="0" indent="0" algn="ctr">
              <a:buNone/>
              <a:defRPr/>
            </a:pPr>
            <a:r>
              <a:rPr kumimoji="0" lang="en-US" sz="1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Status of TSAG</a:t>
            </a:r>
            <a:r>
              <a:rPr kumimoji="0" lang="en-US" sz="13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RG </a:t>
            </a:r>
            <a:r>
              <a:rPr lang="en-US" sz="13500" b="1" dirty="0">
                <a:solidFill>
                  <a:prstClr val="white"/>
                </a:solidFill>
              </a:rPr>
              <a:t>Strategic Operational Plan </a:t>
            </a:r>
          </a:p>
          <a:p>
            <a:pPr marL="0" lvl="0" indent="0" algn="ctr">
              <a:buNone/>
              <a:defRPr/>
            </a:pPr>
            <a:r>
              <a:rPr lang="en-US" sz="13500" b="1" dirty="0">
                <a:solidFill>
                  <a:prstClr val="white"/>
                </a:solidFill>
              </a:rPr>
              <a:t>(</a:t>
            </a:r>
            <a:r>
              <a:rPr kumimoji="0" lang="en-US" sz="13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RG SOP)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as of 8 </a:t>
            </a:r>
            <a:r>
              <a:rPr lang="en-US" sz="13500" b="1" dirty="0">
                <a:solidFill>
                  <a:prstClr val="white"/>
                </a:solidFill>
              </a:rPr>
              <a:t>January</a:t>
            </a:r>
            <a:r>
              <a:rPr kumimoji="0" lang="en-US" sz="1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2021</a:t>
            </a:r>
          </a:p>
          <a:p>
            <a:pPr marL="0" indent="0" algn="ctr">
              <a:buNone/>
              <a:defRPr/>
            </a:pPr>
            <a:br>
              <a:rPr lang="en-GB" sz="8600" dirty="0">
                <a:solidFill>
                  <a:schemeClr val="bg1"/>
                </a:solidFill>
              </a:rPr>
            </a:br>
            <a:r>
              <a:rPr lang="en-GB" sz="8600" dirty="0">
                <a:solidFill>
                  <a:schemeClr val="bg1"/>
                </a:solidFill>
              </a:rPr>
              <a:t>Interregional Coordination Meeting</a:t>
            </a:r>
            <a:r>
              <a:rPr lang="en-US" sz="8600" dirty="0">
                <a:solidFill>
                  <a:schemeClr val="bg1"/>
                </a:solidFill>
              </a:rPr>
              <a:t> - 8 January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lvl="0" indent="0" algn="ctr">
              <a:buNone/>
              <a:defRPr/>
            </a:pPr>
            <a:r>
              <a:rPr lang="en-US" sz="8600" dirty="0">
                <a:solidFill>
                  <a:prstClr val="white"/>
                </a:solidFill>
              </a:rPr>
              <a:t>Víctor Manuel Martínez Vanegas</a:t>
            </a:r>
          </a:p>
          <a:p>
            <a:pPr marL="0" lvl="0" indent="0" algn="ctr">
              <a:buNone/>
              <a:defRPr/>
            </a:pPr>
            <a:r>
              <a:rPr lang="en-US" sz="8600" dirty="0">
                <a:solidFill>
                  <a:prstClr val="white"/>
                </a:solidFill>
              </a:rPr>
              <a:t>Rapporteur TSAG RG SOP</a:t>
            </a:r>
          </a:p>
          <a:p>
            <a:pPr marL="0" lvl="0" indent="0" algn="ctr">
              <a:buNone/>
              <a:defRPr/>
            </a:pPr>
            <a:endParaRPr lang="en-GB" sz="8600" dirty="0">
              <a:solidFill>
                <a:prstClr val="white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51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923192"/>
            <a:ext cx="11444655" cy="5800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TSAG Rapporteur Group Strategic Operational Plan (RG-SOP) held one e-meeting </a:t>
            </a:r>
          </a:p>
          <a:p>
            <a:pPr marL="0" indent="0">
              <a:buNone/>
            </a:pPr>
            <a:r>
              <a:rPr lang="en-US" sz="2400" dirty="0"/>
              <a:t>on 9 November 2020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US" sz="2400" dirty="0"/>
              <a:t>The Rapporteur Group discussed and took note of:</a:t>
            </a:r>
          </a:p>
          <a:p>
            <a:pPr marL="0" indent="0">
              <a:buNone/>
            </a:pPr>
            <a:r>
              <a:rPr lang="en-US" sz="2400" dirty="0"/>
              <a:t>•	the ITU draft Operational Plan for 2021-2024</a:t>
            </a:r>
          </a:p>
          <a:p>
            <a:pPr marL="0" indent="0">
              <a:buNone/>
            </a:pPr>
            <a:r>
              <a:rPr lang="en-US" sz="2400" dirty="0"/>
              <a:t>•	the presentation on the elaboration of the next Strategic Plan 2024-2027</a:t>
            </a:r>
          </a:p>
          <a:p>
            <a:pPr marL="0" indent="0">
              <a:buNone/>
            </a:pPr>
            <a:r>
              <a:rPr lang="en-US" sz="2400" dirty="0"/>
              <a:t>•	the Contribution of the ITU Regional Offices to the ITU-T Operational Plan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US" sz="2400" dirty="0"/>
              <a:t>The Rapporteur Group discussed the term "non-discriminatory" used in PP-18 Resolutions 64 and 71. The Rapporteur Group concluded that contributions should be sent to the next TSAG meeting in order to support a new discussion </a:t>
            </a:r>
            <a:r>
              <a:rPr lang="en-US" sz="2400"/>
              <a:t>on this term.</a:t>
            </a:r>
            <a:br>
              <a:rPr lang="en-GB" sz="2400" dirty="0"/>
            </a:br>
            <a:endParaRPr lang="en-GB" sz="24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5AAB74-1F7B-42EF-A1B6-3E26D0303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98"/>
            <a:ext cx="2837447" cy="791211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570972"/>
            <a:ext cx="10972800" cy="283837"/>
          </a:xfrm>
        </p:spPr>
        <p:txBody>
          <a:bodyPr>
            <a:normAutofit fontScale="90000"/>
          </a:bodyPr>
          <a:lstStyle/>
          <a:p>
            <a:r>
              <a:rPr lang="fr-FR" dirty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09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0280" y="1623710"/>
            <a:ext cx="5227997" cy="306390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Thank you</a:t>
            </a: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Questions, Comments Feedback are welcome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088" y="1623709"/>
            <a:ext cx="6543632" cy="3063903"/>
          </a:xfrm>
          <a:prstGeom prst="rect">
            <a:avLst/>
          </a:prstGeom>
          <a:solidFill>
            <a:srgbClr val="00B0F0"/>
          </a:solidFill>
        </p:spPr>
      </p:pic>
    </p:spTree>
    <p:extLst>
      <p:ext uri="{BB962C8B-B14F-4D97-AF65-F5344CB8AC3E}">
        <p14:creationId xmlns:p14="http://schemas.microsoft.com/office/powerpoint/2010/main" val="272422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 White Background.potx" id="{9694207F-B86C-4347-AF5B-E18AD6864DC7}" vid="{B9639EA1-9A26-4D10-99CD-41579998E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E41CE3FCF996448956D1D7ACE1A4DB" ma:contentTypeVersion="7" ma:contentTypeDescription="Create a new document." ma:contentTypeScope="" ma:versionID="0b778e9b5a23d1df9c75bcdd43dc94dd">
  <xsd:schema xmlns:xsd="http://www.w3.org/2001/XMLSchema" xmlns:xs="http://www.w3.org/2001/XMLSchema" xmlns:p="http://schemas.microsoft.com/office/2006/metadata/properties" xmlns:ns3="db787c58-c6c7-4092-84ad-14d4686e718a" xmlns:ns4="828c3eb1-47f5-463e-b97c-8f440708d4da" targetNamespace="http://schemas.microsoft.com/office/2006/metadata/properties" ma:root="true" ma:fieldsID="49b2f349c549cb4efc5126fa40203ad7" ns3:_="" ns4:_="">
    <xsd:import namespace="db787c58-c6c7-4092-84ad-14d4686e718a"/>
    <xsd:import namespace="828c3eb1-47f5-463e-b97c-8f440708d4d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787c58-c6c7-4092-84ad-14d4686e7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c3eb1-47f5-463e-b97c-8f440708d4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E5158B-67D5-49C5-8492-34A41D71BF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787c58-c6c7-4092-84ad-14d4686e718a"/>
    <ds:schemaRef ds:uri="828c3eb1-47f5-463e-b97c-8f440708d4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16421C-7D30-4D66-9735-E2BFC02669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F91C86-BC7B-4A61-818A-E33E53919DBC}">
  <ds:schemaRefs>
    <ds:schemaRef ds:uri="http://purl.org/dc/terms/"/>
    <ds:schemaRef ds:uri="http://schemas.microsoft.com/office/2006/metadata/properties"/>
    <ds:schemaRef ds:uri="http://purl.org/dc/dcmitype/"/>
    <ds:schemaRef ds:uri="http://www.w3.org/XML/1998/namespace"/>
    <ds:schemaRef ds:uri="db787c58-c6c7-4092-84ad-14d4686e71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828c3eb1-47f5-463e-b97c-8f440708d4d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157</Words>
  <Application>Microsoft Office PowerPoint</Application>
  <PresentationFormat>Widescreen</PresentationFormat>
  <Paragraphs>26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Narrow</vt:lpstr>
      <vt:lpstr>Avenir LT Std 45 Book</vt:lpstr>
      <vt:lpstr>AvenirNext LT Pro Regular</vt:lpstr>
      <vt:lpstr>Calibri</vt:lpstr>
      <vt:lpstr>2_Office Theme</vt:lpstr>
      <vt:lpstr>Setting the standard</vt:lpstr>
      <vt:lpstr>  </vt:lpstr>
      <vt:lpstr>Setting the standard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Al-Mnini, Lara</cp:lastModifiedBy>
  <cp:revision>119</cp:revision>
  <dcterms:created xsi:type="dcterms:W3CDTF">2016-02-05T15:38:40Z</dcterms:created>
  <dcterms:modified xsi:type="dcterms:W3CDTF">2021-01-07T09:48:58Z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0x01010048E41CE3FCF996448956D1D7ACE1A4DB</vt:lpwstr>
  </property>
</Properties>
</file>