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3"/>
  </p:notesMasterIdLst>
  <p:sldIdLst>
    <p:sldId id="833" r:id="rId5"/>
    <p:sldId id="836" r:id="rId6"/>
    <p:sldId id="837" r:id="rId7"/>
    <p:sldId id="838" r:id="rId8"/>
    <p:sldId id="839" r:id="rId9"/>
    <p:sldId id="840" r:id="rId10"/>
    <p:sldId id="841" r:id="rId11"/>
    <p:sldId id="62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spari, Alexandra" initials="GA" lastIdx="2" clrIdx="0">
    <p:extLst>
      <p:ext uri="{19B8F6BF-5375-455C-9EA6-DF929625EA0E}">
        <p15:presenceInfo xmlns:p15="http://schemas.microsoft.com/office/powerpoint/2012/main" userId="S::alexandra.gaspari@itu.int::9030d98a-d5b2-454c-970c-c63e7d1728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4653"/>
  </p:normalViewPr>
  <p:slideViewPr>
    <p:cSldViewPr snapToGrid="0" snapToObjects="1" showGuides="1">
      <p:cViewPr varScale="1">
        <p:scale>
          <a:sx n="62" d="100"/>
          <a:sy n="62" d="100"/>
        </p:scale>
        <p:origin x="130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5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80EA8-104E-435F-8291-A5AF67A0605F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C2FED-0C72-41BB-A275-4B72DFF8B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6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D668F-8B1A-4BF9-B9C6-F414894733B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04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D668F-8B1A-4BF9-B9C6-F414894733B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59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8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8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74320" y="5615940"/>
            <a:ext cx="162306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0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1891" y="334861"/>
            <a:ext cx="9144000" cy="548495"/>
          </a:xfrm>
        </p:spPr>
        <p:txBody>
          <a:bodyPr anchor="t">
            <a:noAutofit/>
          </a:bodyPr>
          <a:lstStyle>
            <a:lvl1pPr algn="l">
              <a:defRPr sz="1800" spc="0" baseline="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Setting the standard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82" y="174213"/>
            <a:ext cx="543567" cy="59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982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074421"/>
            <a:ext cx="12192000" cy="783579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972" y="6116634"/>
            <a:ext cx="554990" cy="614253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504202"/>
            <a:ext cx="3830128" cy="3566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89" y="854579"/>
            <a:ext cx="3519488" cy="385566"/>
          </a:xfrm>
        </p:spPr>
        <p:txBody>
          <a:bodyPr/>
          <a:lstStyle>
            <a:lvl5pPr marL="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i="1"/>
            </a:lvl5pPr>
          </a:lstStyle>
          <a:p>
            <a:pPr marL="0" marR="0" lvl="4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 sz="2000" b="1" kern="1200" dirty="0">
                <a:solidFill>
                  <a:srgbClr val="6A98D0"/>
                </a:solidFill>
                <a:latin typeface="Arial Narrow" panose="020B0606020202030204" pitchFamily="34" charset="0"/>
                <a:ea typeface="+mn-ea"/>
                <a:cs typeface="Myriad Pro Cond"/>
              </a:rPr>
              <a:t>Click</a:t>
            </a:r>
            <a:r>
              <a:rPr lang="en-US" sz="2000" b="1" kern="1200" baseline="0" dirty="0">
                <a:solidFill>
                  <a:srgbClr val="6A98D0"/>
                </a:solidFill>
                <a:latin typeface="Arial Narrow" panose="020B0606020202030204" pitchFamily="34" charset="0"/>
                <a:ea typeface="+mn-ea"/>
                <a:cs typeface="Myriad Pro Cond"/>
              </a:rPr>
              <a:t> here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3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676400" y="1274763"/>
            <a:ext cx="9144000" cy="548495"/>
          </a:xfrm>
        </p:spPr>
        <p:txBody>
          <a:bodyPr anchor="t">
            <a:normAutofit/>
          </a:bodyPr>
          <a:lstStyle>
            <a:lvl1pPr algn="l">
              <a:defRPr sz="4400" spc="-150">
                <a:latin typeface="AvenirNext LT Pro Regular" panose="020B05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8087" y="1958889"/>
            <a:ext cx="9141229" cy="1655762"/>
          </a:xfrm>
        </p:spPr>
        <p:txBody>
          <a:bodyPr/>
          <a:lstStyle>
            <a:lvl1pPr marL="0" indent="0" algn="l">
              <a:buNone/>
              <a:defRPr sz="2400" spc="-150">
                <a:solidFill>
                  <a:schemeClr val="tx2"/>
                </a:solidFill>
                <a:latin typeface="AvenirNext LT Pro Regular" panose="020B05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1" name="Title 1"/>
          <p:cNvSpPr txBox="1">
            <a:spLocks/>
          </p:cNvSpPr>
          <p:nvPr userDrawn="1"/>
        </p:nvSpPr>
        <p:spPr>
          <a:xfrm>
            <a:off x="1257300" y="744626"/>
            <a:ext cx="9144000" cy="5484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spc="0" baseline="0">
                <a:solidFill>
                  <a:schemeClr val="bg1"/>
                </a:solidFill>
                <a:latin typeface="Avenir LT Std 45 Book" panose="020B0502020203020204" pitchFamily="34" charset="0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67593" y="289742"/>
            <a:ext cx="2316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venirNext LT Pro Regular" panose="020B0504020202020204" pitchFamily="34" charset="0"/>
              </a:rPr>
              <a:t>Setting the standard</a:t>
            </a:r>
          </a:p>
        </p:txBody>
      </p:sp>
      <p:pic>
        <p:nvPicPr>
          <p:cNvPr id="14" name="Picture 2" descr="Image result for itu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0" y="102784"/>
            <a:ext cx="700088" cy="71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6A8276E-197D-4D1D-8D52-01578428EF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431241"/>
            <a:ext cx="25146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5885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7097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68501"/>
            <a:ext cx="109728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17643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1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meetings/ITU-T/T17-TSAGRGM/RGWM-201209/DOCs/T17-TSAGRGM-RGWM-201209-DOC-0001.docx" TargetMode="External"/><Relationship Id="rId2" Type="http://schemas.openxmlformats.org/officeDocument/2006/relationships/hyperlink" Target="https://extranet.itu.int/meetings/ITU-T/T17-TSAGRGM/RGWM-201208/DOCs/T17-TSAGRGM-RGWM-201208-DOC-000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md/meetingdoc.asp?lang=en&amp;parent=T17-TSAG-210111-TD-GEN-095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Setting the standard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86628" y="883355"/>
            <a:ext cx="12105372" cy="563978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3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Status of TSAG</a:t>
            </a:r>
            <a:r>
              <a:rPr kumimoji="0" lang="en-US" sz="135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 RG Working Methods (RG WM)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as of 8 </a:t>
            </a:r>
            <a:r>
              <a:rPr lang="en-US" sz="13500" b="1" dirty="0">
                <a:solidFill>
                  <a:prstClr val="white"/>
                </a:solidFill>
              </a:rPr>
              <a:t>January</a:t>
            </a:r>
            <a:r>
              <a:rPr kumimoji="0" lang="en-US" sz="1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 2021</a:t>
            </a:r>
          </a:p>
          <a:p>
            <a:pPr marL="0" indent="0" algn="ctr">
              <a:buNone/>
              <a:defRPr/>
            </a:pPr>
            <a:br>
              <a:rPr lang="en-GB" sz="8600" dirty="0">
                <a:solidFill>
                  <a:schemeClr val="bg1"/>
                </a:solidFill>
              </a:rPr>
            </a:br>
            <a:r>
              <a:rPr lang="en-GB" sz="8600" dirty="0">
                <a:solidFill>
                  <a:schemeClr val="bg1"/>
                </a:solidFill>
              </a:rPr>
              <a:t>Interregional Coordination Meeting</a:t>
            </a:r>
            <a:r>
              <a:rPr lang="en-US" sz="8600" dirty="0">
                <a:solidFill>
                  <a:schemeClr val="bg1"/>
                </a:solidFill>
              </a:rPr>
              <a:t> - 8 January 2021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8600" dirty="0">
                <a:solidFill>
                  <a:prstClr val="white"/>
                </a:solidFill>
              </a:rPr>
              <a:t>Steve Trowbridge</a:t>
            </a:r>
            <a:r>
              <a:rPr kumimoji="0" lang="en-US" sz="86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 </a:t>
            </a:r>
          </a:p>
          <a:p>
            <a:pPr marL="0" lvl="0" indent="0" algn="ctr">
              <a:buNone/>
              <a:defRPr/>
            </a:pPr>
            <a:r>
              <a:rPr lang="en-US" sz="8600" dirty="0">
                <a:solidFill>
                  <a:prstClr val="white"/>
                </a:solidFill>
              </a:rPr>
              <a:t>Rapporteur TSAG RG WM</a:t>
            </a:r>
          </a:p>
          <a:p>
            <a:pPr marL="0" lvl="0" indent="0" algn="ctr">
              <a:buNone/>
              <a:defRPr/>
            </a:pPr>
            <a:endParaRPr lang="en-GB" sz="8600" dirty="0">
              <a:solidFill>
                <a:prstClr val="white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51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A800-CBFF-4952-8783-DE445DCC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TSAG RG WM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02330-514A-441C-B91E-D6B1273E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97307"/>
            <a:ext cx="10972800" cy="42023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Largely comparable scope to WTSA COM3</a:t>
            </a:r>
          </a:p>
          <a:p>
            <a:r>
              <a:rPr lang="en-US" dirty="0"/>
              <a:t>TSAG has the authority to update the A-series at any time</a:t>
            </a:r>
          </a:p>
          <a:p>
            <a:r>
              <a:rPr lang="en-US" dirty="0"/>
              <a:t>Any draft mods to WTSA Resolutions where TSAG reaches preliminary consensus may be forwarded for consideration by WTSA as part of the TSAG report</a:t>
            </a:r>
          </a:p>
          <a:p>
            <a:r>
              <a:rPr lang="en-US" dirty="0"/>
              <a:t>A-series Recommendations under RG WM responsibility: A.1, A.2, A.7. A.8, A.11, A.12, A.13, A.31, A.suppl2, A.suppl3</a:t>
            </a:r>
          </a:p>
          <a:p>
            <a:r>
              <a:rPr lang="en-US" dirty="0"/>
              <a:t>WTSA Resolutions under RG WM responsibility: 1, 7, 11, 18, 22, 31, 32, 35, 45, 55, 66, 67, 68, 70, 80, 83</a:t>
            </a:r>
          </a:p>
        </p:txBody>
      </p:sp>
    </p:spTree>
    <p:extLst>
      <p:ext uri="{BB962C8B-B14F-4D97-AF65-F5344CB8AC3E}">
        <p14:creationId xmlns:p14="http://schemas.microsoft.com/office/powerpoint/2010/main" val="397358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0DB38-BF6B-49CC-AEC2-7D75C1C1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1605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RG WM e-meetings and correspondence activities since September 2020 TSAG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D268F-9BE8-4EA4-8B03-7954A8D42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9433"/>
            <a:ext cx="10972800" cy="46298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E-meeting 20 October 2020 – Discuss all documents remaining from the September RGWM agenda not discussed during TSAG during lack of time</a:t>
            </a:r>
          </a:p>
          <a:p>
            <a:r>
              <a:rPr lang="en-US" dirty="0"/>
              <a:t>E-meeting 21 October 2020 – Open to consideration of any proposal within RGWM responsibility</a:t>
            </a:r>
          </a:p>
          <a:p>
            <a:r>
              <a:rPr lang="en-US" dirty="0"/>
              <a:t>Email correspondence activity from 22 October-30 November 2020 to further elaborate draft updates to Recommendation A.1 – </a:t>
            </a:r>
            <a:r>
              <a:rPr lang="en-US" dirty="0">
                <a:hlinkClick r:id="rId2"/>
              </a:rPr>
              <a:t>correspondence report</a:t>
            </a:r>
            <a:endParaRPr lang="en-US" dirty="0"/>
          </a:p>
          <a:p>
            <a:r>
              <a:rPr lang="en-US" dirty="0"/>
              <a:t>Email correspondence activity from 22 October-30 November 2020 to further elaborate draft updates to WTSA Resolution 1 – </a:t>
            </a:r>
            <a:r>
              <a:rPr lang="en-US" dirty="0">
                <a:hlinkClick r:id="rId3"/>
              </a:rPr>
              <a:t>correspondence report</a:t>
            </a:r>
            <a:endParaRPr lang="en-US" dirty="0"/>
          </a:p>
          <a:p>
            <a:r>
              <a:rPr lang="en-US" dirty="0"/>
              <a:t>E-meeting 8 December 2020 to review results of correspondence on Recommendation A.1</a:t>
            </a:r>
          </a:p>
          <a:p>
            <a:r>
              <a:rPr lang="en-US" dirty="0"/>
              <a:t>E-meeting 9 December 2020 to review results of correspondence on WTSA Resolution 1</a:t>
            </a:r>
          </a:p>
          <a:p>
            <a:r>
              <a:rPr lang="en-US" dirty="0"/>
              <a:t>Report of series of RG WM e-meetings since September TSAG – </a:t>
            </a:r>
            <a:r>
              <a:rPr lang="en-US" dirty="0">
                <a:hlinkClick r:id="rId4"/>
              </a:rPr>
              <a:t>TD952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7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252C-34D3-4532-BBE7-FF6B3246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Draft modifications to WTSA Resolution 1</a:t>
            </a:r>
            <a:br>
              <a:rPr lang="en-US" dirty="0"/>
            </a:br>
            <a:r>
              <a:rPr lang="en-US" b="0" dirty="0"/>
              <a:t>(TSAG TD924)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38DB6-E207-4E40-85F8-FD24C3B2A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8501"/>
            <a:ext cx="10972800" cy="41197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Main modifications include</a:t>
            </a:r>
          </a:p>
          <a:p>
            <a:pPr lvl="1"/>
            <a:r>
              <a:rPr lang="en-US" dirty="0"/>
              <a:t>Editorial Improvements</a:t>
            </a:r>
          </a:p>
          <a:p>
            <a:pPr lvl="1"/>
            <a:r>
              <a:rPr lang="en-US" dirty="0"/>
              <a:t>Alignment with PP-18 Resolutions</a:t>
            </a:r>
          </a:p>
          <a:p>
            <a:pPr lvl="1"/>
            <a:r>
              <a:rPr lang="en-US" dirty="0"/>
              <a:t>Clarification regarding process and documentation of results for change of approval process</a:t>
            </a:r>
          </a:p>
          <a:p>
            <a:pPr lvl="1"/>
            <a:r>
              <a:rPr lang="en-US" dirty="0"/>
              <a:t>Clarification regarding interpretation of 70% threshold for Member State consultation responses for TAP approvals</a:t>
            </a:r>
          </a:p>
          <a:p>
            <a:r>
              <a:rPr lang="en-US" dirty="0"/>
              <a:t>Under consideration</a:t>
            </a:r>
          </a:p>
          <a:p>
            <a:pPr lvl="1"/>
            <a:r>
              <a:rPr lang="en-US" dirty="0"/>
              <a:t>Should the terminology definitions related to non-normative documents (1bis.6-1bis.9) be aligned with Recommendation A.13 or removed?</a:t>
            </a:r>
          </a:p>
        </p:txBody>
      </p:sp>
    </p:spTree>
    <p:extLst>
      <p:ext uri="{BB962C8B-B14F-4D97-AF65-F5344CB8AC3E}">
        <p14:creationId xmlns:p14="http://schemas.microsoft.com/office/powerpoint/2010/main" val="129197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2039-D1AE-48D2-BC52-8B53281C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Draft modifications to Recommendation A.1</a:t>
            </a:r>
            <a:br>
              <a:rPr lang="en-US" dirty="0"/>
            </a:br>
            <a:r>
              <a:rPr lang="en-US" b="0" dirty="0"/>
              <a:t>(TSAG TD996)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C0E8-0BF5-42F1-B071-95724ADE3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68501"/>
            <a:ext cx="10972800" cy="431852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Main modifications include:</a:t>
            </a:r>
          </a:p>
          <a:p>
            <a:pPr lvl="1"/>
            <a:r>
              <a:rPr lang="en-US" dirty="0"/>
              <a:t>Add clarity in 1.4.7 concerning action taken when a work item is completed (referencing Res 1 clause 9 for determination, A.8 for consent, and perhaps A.13 for agreement)</a:t>
            </a:r>
          </a:p>
          <a:p>
            <a:pPr lvl="1"/>
            <a:r>
              <a:rPr lang="en-US" dirty="0"/>
              <a:t>Clarify approval procedure and advance notice requirements for Rapporteur group e-meetings (normally 2 weeks)</a:t>
            </a:r>
          </a:p>
          <a:p>
            <a:pPr lvl="1"/>
            <a:r>
              <a:rPr lang="en-US" dirty="0"/>
              <a:t>Clarify differences in contribution deadlines between SG or WP (plenary) meetings (existing 12-day deadline) and standalone Rapporteur group meetings (physical or e-meetings) (normally at least 1 week, or according to the practice of the study group)</a:t>
            </a:r>
          </a:p>
          <a:p>
            <a:r>
              <a:rPr lang="en-US" dirty="0"/>
              <a:t>Other proposals have been discussed that so far have not reached consensus</a:t>
            </a:r>
          </a:p>
        </p:txBody>
      </p:sp>
    </p:spTree>
    <p:extLst>
      <p:ext uri="{BB962C8B-B14F-4D97-AF65-F5344CB8AC3E}">
        <p14:creationId xmlns:p14="http://schemas.microsoft.com/office/powerpoint/2010/main" val="119701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02193-1BE6-4433-829E-9601DE9EA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areas of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9D9F-8657-48CB-B24A-9A631A72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proposal to add a procedure and template for Gap Analysis has significant support, with some ongoing discussion about where best to document such a procedure</a:t>
            </a:r>
          </a:p>
          <a:p>
            <a:r>
              <a:rPr lang="en-US" dirty="0"/>
              <a:t>Contributions also received and discussed regarding WTSA Resolution 32 and Recommendations A.7, A.8 that have not so far resulted in provisionally agreed draft modifications</a:t>
            </a:r>
          </a:p>
        </p:txBody>
      </p:sp>
    </p:spTree>
    <p:extLst>
      <p:ext uri="{BB962C8B-B14F-4D97-AF65-F5344CB8AC3E}">
        <p14:creationId xmlns:p14="http://schemas.microsoft.com/office/powerpoint/2010/main" val="168812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80FBF-0690-4270-8E62-242A9B82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2BB5D-D650-47B9-A2A9-DBDBB220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3973"/>
            <a:ext cx="10972800" cy="44321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have been given an additional 16 months to complete our work, which includes the 3 additional TSAG meetings (January and October 2021, January 2022) and e-meetings that will be scheduled throughout calendar 2021</a:t>
            </a:r>
          </a:p>
          <a:p>
            <a:r>
              <a:rPr lang="en-US" dirty="0"/>
              <a:t>Contributions welcome on any and all topics under RG WM responsibility</a:t>
            </a:r>
          </a:p>
          <a:p>
            <a:r>
              <a:rPr lang="en-US" dirty="0"/>
              <a:t>The possibility that October 2021 or January 2022 TSAG could be physical meetings rather than e-meetings could allow for consideration of more substantial updates than the simple, easily agreed types of modifications we have so far been limited to with e-meetings</a:t>
            </a:r>
          </a:p>
        </p:txBody>
      </p:sp>
    </p:spTree>
    <p:extLst>
      <p:ext uri="{BB962C8B-B14F-4D97-AF65-F5344CB8AC3E}">
        <p14:creationId xmlns:p14="http://schemas.microsoft.com/office/powerpoint/2010/main" val="104147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Setting the standard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0280" y="1623710"/>
            <a:ext cx="5227997" cy="306390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LT Std 45 Book" panose="020B0502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Thank you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</a:b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</a:b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LT Std 45 Book" panose="020B0502020203020204" pitchFamily="34" charset="0"/>
                <a:ea typeface="+mn-ea"/>
                <a:cs typeface="+mn-cs"/>
              </a:rPr>
              <a:t>Questions, Comments Feedback are welcome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LT Std 45 Book" panose="020B0502020203020204" pitchFamily="34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088" y="1623709"/>
            <a:ext cx="6543632" cy="3063903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272422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E41CE3FCF996448956D1D7ACE1A4DB" ma:contentTypeVersion="7" ma:contentTypeDescription="Create a new document." ma:contentTypeScope="" ma:versionID="0b778e9b5a23d1df9c75bcdd43dc94dd">
  <xsd:schema xmlns:xsd="http://www.w3.org/2001/XMLSchema" xmlns:xs="http://www.w3.org/2001/XMLSchema" xmlns:p="http://schemas.microsoft.com/office/2006/metadata/properties" xmlns:ns3="db787c58-c6c7-4092-84ad-14d4686e718a" xmlns:ns4="828c3eb1-47f5-463e-b97c-8f440708d4da" targetNamespace="http://schemas.microsoft.com/office/2006/metadata/properties" ma:root="true" ma:fieldsID="49b2f349c549cb4efc5126fa40203ad7" ns3:_="" ns4:_="">
    <xsd:import namespace="db787c58-c6c7-4092-84ad-14d4686e718a"/>
    <xsd:import namespace="828c3eb1-47f5-463e-b97c-8f440708d4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87c58-c6c7-4092-84ad-14d4686e71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c3eb1-47f5-463e-b97c-8f440708d4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5158B-67D5-49C5-8492-34A41D71B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87c58-c6c7-4092-84ad-14d4686e718a"/>
    <ds:schemaRef ds:uri="828c3eb1-47f5-463e-b97c-8f440708d4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F91C86-BC7B-4A61-818A-E33E53919D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116421C-7D30-4D66-9735-E2BFC02669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655</Words>
  <Application>Microsoft Office PowerPoint</Application>
  <PresentationFormat>Widescreen</PresentationFormat>
  <Paragraphs>49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Avenir LT Std 45 Book</vt:lpstr>
      <vt:lpstr>AvenirNext LT Pro Regular</vt:lpstr>
      <vt:lpstr>Calibri</vt:lpstr>
      <vt:lpstr>2_Office Theme</vt:lpstr>
      <vt:lpstr>Setting the standard</vt:lpstr>
      <vt:lpstr>TSAG RG WM Responsibilities</vt:lpstr>
      <vt:lpstr>RG WM e-meetings and correspondence activities since September 2020 TSAG</vt:lpstr>
      <vt:lpstr>Draft modifications to WTSA Resolution 1 (TSAG TD924)</vt:lpstr>
      <vt:lpstr>Draft modifications to Recommendation A.1 (TSAG TD996) </vt:lpstr>
      <vt:lpstr>Other areas of discussion</vt:lpstr>
      <vt:lpstr>Future work</vt:lpstr>
      <vt:lpstr>Setting the standard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Al-Mnini, Lara</cp:lastModifiedBy>
  <cp:revision>131</cp:revision>
  <dcterms:created xsi:type="dcterms:W3CDTF">2016-02-05T15:38:40Z</dcterms:created>
  <dcterms:modified xsi:type="dcterms:W3CDTF">2021-01-07T18:48:32Z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0x01010048E41CE3FCF996448956D1D7ACE1A4DB</vt:lpwstr>
  </property>
</Properties>
</file>