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4"/>
  </p:sldMasterIdLst>
  <p:notesMasterIdLst>
    <p:notesMasterId r:id="rId12"/>
  </p:notesMasterIdLst>
  <p:sldIdLst>
    <p:sldId id="833" r:id="rId5"/>
    <p:sldId id="811" r:id="rId6"/>
    <p:sldId id="812" r:id="rId7"/>
    <p:sldId id="813" r:id="rId8"/>
    <p:sldId id="836" r:id="rId9"/>
    <p:sldId id="835" r:id="rId10"/>
    <p:sldId id="62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spari, Alexandra" initials="GA" lastIdx="2" clrIdx="0">
    <p:extLst>
      <p:ext uri="{19B8F6BF-5375-455C-9EA6-DF929625EA0E}">
        <p15:presenceInfo xmlns:p15="http://schemas.microsoft.com/office/powerpoint/2012/main" userId="S::alexandra.gaspari@itu.int::9030d98a-d5b2-454c-970c-c63e7d1728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4653"/>
  </p:normalViewPr>
  <p:slideViewPr>
    <p:cSldViewPr snapToGrid="0" snapToObjects="1" showGuides="1">
      <p:cViewPr varScale="1">
        <p:scale>
          <a:sx n="68" d="100"/>
          <a:sy n="68" d="100"/>
        </p:scale>
        <p:origin x="105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0EA8-104E-435F-8291-A5AF67A0605F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2FED-0C72-41BB-A275-4B72DFF8BB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46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04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7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585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37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268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6633E-D34E-4588-B076-D0CC800AE7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52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D668F-8B1A-4BF9-B9C6-F414894733B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5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7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8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8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74320" y="5615940"/>
            <a:ext cx="162306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0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891" y="334861"/>
            <a:ext cx="9144000" cy="548495"/>
          </a:xfrm>
        </p:spPr>
        <p:txBody>
          <a:bodyPr anchor="t">
            <a:noAutofit/>
          </a:bodyPr>
          <a:lstStyle>
            <a:lvl1pPr algn="l">
              <a:defRPr sz="1800" spc="0" baseline="0">
                <a:solidFill>
                  <a:schemeClr val="bg1"/>
                </a:solidFill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Setting the standard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82" y="174213"/>
            <a:ext cx="543567" cy="5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982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074421"/>
            <a:ext cx="12192000" cy="783579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972" y="6116634"/>
            <a:ext cx="554990" cy="61425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04202"/>
            <a:ext cx="3830128" cy="356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38289" y="854579"/>
            <a:ext cx="3519488" cy="385566"/>
          </a:xfrm>
        </p:spPr>
        <p:txBody>
          <a:bodyPr/>
          <a:lstStyle>
            <a:lvl5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 sz="1800" i="1"/>
            </a:lvl5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Click</a:t>
            </a:r>
            <a:r>
              <a:rPr lang="en-US" sz="2000" b="1" kern="1200" baseline="0" dirty="0">
                <a:solidFill>
                  <a:srgbClr val="6A98D0"/>
                </a:solidFill>
                <a:latin typeface="Arial Narrow" panose="020B0606020202030204" pitchFamily="34" charset="0"/>
                <a:ea typeface="+mn-ea"/>
                <a:cs typeface="Myriad Pro Cond"/>
              </a:rPr>
              <a:t> here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33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76400" y="1274763"/>
            <a:ext cx="9144000" cy="548495"/>
          </a:xfrm>
        </p:spPr>
        <p:txBody>
          <a:bodyPr anchor="t">
            <a:normAutofit/>
          </a:bodyPr>
          <a:lstStyle>
            <a:lvl1pPr algn="l">
              <a:defRPr sz="4400" spc="-150">
                <a:latin typeface="AvenirNext LT Pro Regular" panose="020B05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68087" y="1958889"/>
            <a:ext cx="9141229" cy="1655762"/>
          </a:xfrm>
        </p:spPr>
        <p:txBody>
          <a:bodyPr/>
          <a:lstStyle>
            <a:lvl1pPr marL="0" indent="0" algn="l">
              <a:buNone/>
              <a:defRPr sz="2400" spc="-150">
                <a:solidFill>
                  <a:schemeClr val="tx2"/>
                </a:solidFill>
                <a:latin typeface="AvenirNext LT Pro Regular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Title 1"/>
          <p:cNvSpPr txBox="1">
            <a:spLocks/>
          </p:cNvSpPr>
          <p:nvPr userDrawn="1"/>
        </p:nvSpPr>
        <p:spPr>
          <a:xfrm>
            <a:off x="1257300" y="744626"/>
            <a:ext cx="9144000" cy="5484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0" baseline="0">
                <a:solidFill>
                  <a:schemeClr val="bg1"/>
                </a:solidFill>
                <a:latin typeface="Avenir LT Std 45 Book" panose="020B0502020203020204" pitchFamily="34" charset="0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867593" y="289742"/>
            <a:ext cx="2316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venirNext LT Pro Regular" panose="020B0504020202020204" pitchFamily="34" charset="0"/>
              </a:rPr>
              <a:t>Setting the standard</a:t>
            </a:r>
          </a:p>
        </p:txBody>
      </p:sp>
      <p:pic>
        <p:nvPicPr>
          <p:cNvPr id="14" name="Picture 2" descr="Image result for itu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0" y="102784"/>
            <a:ext cx="700088" cy="7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A8276E-197D-4D1D-8D52-01578428E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431241"/>
            <a:ext cx="2514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58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1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6628" y="883355"/>
            <a:ext cx="12105372" cy="56397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Status of TSAG</a:t>
            </a: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RG Strengthening Collaboration</a:t>
            </a:r>
            <a:b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135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(RG-SC)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as of 8 </a:t>
            </a:r>
            <a:r>
              <a:rPr lang="en-US" sz="13500" b="1" dirty="0">
                <a:solidFill>
                  <a:prstClr val="white"/>
                </a:solidFill>
              </a:rPr>
              <a:t>January</a:t>
            </a:r>
            <a:r>
              <a:rPr kumimoji="0" lang="en-US" sz="1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2021</a:t>
            </a:r>
          </a:p>
          <a:p>
            <a:pPr marL="0" indent="0" algn="ctr">
              <a:buNone/>
              <a:defRPr/>
            </a:pPr>
            <a:br>
              <a:rPr lang="en-GB" sz="8600" dirty="0">
                <a:solidFill>
                  <a:schemeClr val="bg1"/>
                </a:solidFill>
              </a:rPr>
            </a:br>
            <a:r>
              <a:rPr lang="en-GB" sz="8600" dirty="0">
                <a:solidFill>
                  <a:schemeClr val="bg1"/>
                </a:solidFill>
              </a:rPr>
              <a:t>Interregional Coordination Meeting</a:t>
            </a:r>
            <a:r>
              <a:rPr lang="en-US" sz="8600" dirty="0">
                <a:solidFill>
                  <a:schemeClr val="bg1"/>
                </a:solidFill>
              </a:rPr>
              <a:t> - 8 January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600" dirty="0">
                <a:solidFill>
                  <a:prstClr val="white"/>
                </a:solidFill>
              </a:rPr>
              <a:t>Glenn Parsons</a:t>
            </a:r>
            <a:r>
              <a:rPr kumimoji="0" lang="en-US" sz="8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 </a:t>
            </a:r>
          </a:p>
          <a:p>
            <a:pPr marL="0" lvl="0" indent="0" algn="ctr">
              <a:buNone/>
              <a:defRPr/>
            </a:pPr>
            <a:r>
              <a:rPr lang="en-US" sz="8600" dirty="0">
                <a:solidFill>
                  <a:prstClr val="white"/>
                </a:solidFill>
              </a:rPr>
              <a:t>Rapporteur TSAG RG-SC</a:t>
            </a:r>
          </a:p>
          <a:p>
            <a:pPr marL="0" lvl="0" indent="0" algn="ctr">
              <a:buNone/>
              <a:defRPr/>
            </a:pPr>
            <a:endParaRPr lang="en-GB" sz="8600" dirty="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5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110" y="854809"/>
            <a:ext cx="10972800" cy="726856"/>
          </a:xfrm>
        </p:spPr>
        <p:txBody>
          <a:bodyPr>
            <a:normAutofit/>
          </a:bodyPr>
          <a:lstStyle/>
          <a:p>
            <a:r>
              <a:rPr lang="en-US" sz="3200" dirty="0"/>
              <a:t>Status</a:t>
            </a:r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07524"/>
            <a:ext cx="11582401" cy="5216005"/>
          </a:xfrm>
        </p:spPr>
        <p:txBody>
          <a:bodyPr>
            <a:normAutofit/>
          </a:bodyPr>
          <a:lstStyle/>
          <a:p>
            <a:r>
              <a:rPr lang="en-GB" sz="2800" dirty="0"/>
              <a:t>Since September 2020, the TSAG Rapporteur Group on “Strengthening Collaboration” (RG-SC) held two </a:t>
            </a:r>
            <a:r>
              <a:rPr lang="en-GB" sz="2800" dirty="0" err="1"/>
              <a:t>e-meetings</a:t>
            </a:r>
            <a:br>
              <a:rPr lang="en-GB" sz="2800" dirty="0"/>
            </a:br>
            <a:r>
              <a:rPr lang="en-GB" sz="2800" dirty="0"/>
              <a:t>(on 26 October 2020, and on 23 November 2020).</a:t>
            </a:r>
          </a:p>
          <a:p>
            <a:endParaRPr lang="en-GB" dirty="0"/>
          </a:p>
          <a:p>
            <a:r>
              <a:rPr lang="en-GB" sz="2800" dirty="0"/>
              <a:t>TSAG RG-</a:t>
            </a:r>
            <a:r>
              <a:rPr lang="en-GB" sz="2800" dirty="0" err="1"/>
              <a:t>StdsStrat</a:t>
            </a:r>
            <a:r>
              <a:rPr lang="en-GB" sz="2800" dirty="0"/>
              <a:t> is responsible to consider and review</a:t>
            </a:r>
            <a:br>
              <a:rPr lang="en-GB" sz="2800" dirty="0"/>
            </a:br>
            <a:r>
              <a:rPr lang="en-GB" sz="2800" dirty="0"/>
              <a:t>WTSA Resolutions 7, 11, 18, and 90, and</a:t>
            </a:r>
            <a:br>
              <a:rPr lang="en-GB" sz="2800" dirty="0"/>
            </a:br>
            <a:r>
              <a:rPr lang="en-GB" sz="2800" dirty="0"/>
              <a:t>Recommendations ITU-T A.4, A.5, A.6, A.23, A.25, and</a:t>
            </a:r>
            <a:br>
              <a:rPr lang="en-GB" sz="2800" dirty="0"/>
            </a:br>
            <a:r>
              <a:rPr lang="en-GB" sz="2800" dirty="0"/>
              <a:t>ITU-T </a:t>
            </a:r>
            <a:r>
              <a:rPr lang="en-GB" sz="2800" dirty="0" err="1"/>
              <a:t>A.Supp</a:t>
            </a:r>
            <a:r>
              <a:rPr lang="en-GB" sz="2800" dirty="0"/>
              <a:t> 3, </a:t>
            </a:r>
            <a:r>
              <a:rPr lang="en-GB" sz="2800" dirty="0" err="1"/>
              <a:t>A.Supp</a:t>
            </a:r>
            <a:r>
              <a:rPr lang="en-GB" sz="2800" dirty="0"/>
              <a:t> 5.</a:t>
            </a:r>
          </a:p>
          <a:p>
            <a:pPr lvl="1"/>
            <a:r>
              <a:rPr lang="en-GB" sz="2000" dirty="0"/>
              <a:t>Other WTSA Resolutions and A-series Recommendations are in the remit of the other TSAG Rapporteur groups.</a:t>
            </a:r>
            <a:endParaRPr lang="en-GB" sz="28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AB74-1F7B-42EF-A1B6-3E26D0303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869" y="766463"/>
            <a:ext cx="109728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Preparations for WTSA-20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78468"/>
            <a:ext cx="10972800" cy="42140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/>
              <a:t>RG-SC was aware of </a:t>
            </a:r>
          </a:p>
          <a:p>
            <a:pPr lvl="1"/>
            <a:r>
              <a:rPr lang="en-GB" sz="2000" dirty="0"/>
              <a:t>planned proposals by one regional organization and one study group to suppress WTSA Resolution 90 “Open Source”.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410DF-55C7-4CD3-B66E-3F4CBF2CC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98"/>
            <a:ext cx="2837447" cy="79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 Other activities: Collaboration with oneM2M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4800"/>
            <a:ext cx="10972800" cy="4605084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Continued discussions on collaboration issues of ITU-T SG20 with oneM2M, including the idea around an ITU partnership with oneM2M.</a:t>
            </a:r>
          </a:p>
          <a:p>
            <a:endParaRPr lang="en-GB" dirty="0"/>
          </a:p>
          <a:p>
            <a:r>
              <a:rPr lang="en-GB" dirty="0"/>
              <a:t>Understood the background situation in SG20 with oneM2M.</a:t>
            </a:r>
          </a:p>
          <a:p>
            <a:endParaRPr lang="en-GB" dirty="0"/>
          </a:p>
          <a:p>
            <a:r>
              <a:rPr lang="en-GB" dirty="0"/>
              <a:t>TSAG could discuss and consider any procedural, process, or technical issues, and issues in the context of the ITU-T A-series texts (such as ITU-T A.5, A.25) on the collaboration of ITU-T with oneM2M, but it is not for TSAG to determine if the ITU membership agrees for ITU to join oneM2M as a partner.</a:t>
            </a:r>
          </a:p>
          <a:p>
            <a:endParaRPr lang="en-GB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3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 Way forward on collaboration with oneM2M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74800"/>
            <a:ext cx="10972800" cy="5107354"/>
          </a:xfrm>
        </p:spPr>
        <p:txBody>
          <a:bodyPr>
            <a:normAutofit fontScale="55000" lnSpcReduction="20000"/>
          </a:bodyPr>
          <a:lstStyle/>
          <a:p>
            <a:r>
              <a:rPr lang="en-GB" sz="3600" dirty="0"/>
              <a:t>Seeing TSDSI qualified as per ITU-T A.5, allowing 3GPP and oneM2M partnership qualification cases resolved;</a:t>
            </a:r>
          </a:p>
          <a:p>
            <a:r>
              <a:rPr lang="en-GB" sz="3600" dirty="0"/>
              <a:t>How can Rec. ITU-T A.25 be applied to partnership organizations? How ITU-T can reference or incorporate work from other partnership organizations into ITU-T documents?</a:t>
            </a:r>
          </a:p>
          <a:p>
            <a:r>
              <a:rPr lang="en-GB" sz="3600" dirty="0"/>
              <a:t>Which maintenance process to replace the one in Recommendation ITU-T Y.4500.1 Annex L should be applied to oneM2M specifications transposed in ITU-T Recommendations?</a:t>
            </a:r>
          </a:p>
          <a:p>
            <a:r>
              <a:rPr lang="en-GB" sz="3600" dirty="0"/>
              <a:t>How to improve collaboration between ITU-T and oneM2M with focus on procedural and process impediments or how to overcome any barriers?</a:t>
            </a:r>
          </a:p>
          <a:p>
            <a:r>
              <a:rPr lang="en-GB" sz="3600" dirty="0"/>
              <a:t>Consider various options such as</a:t>
            </a:r>
          </a:p>
          <a:p>
            <a:pPr lvl="1"/>
            <a:r>
              <a:rPr lang="en-GB" dirty="0"/>
              <a:t>ITU to join as a partnership type 1 in oneM2M, but also consider any other alternatives, including procedural enhancements of the collaboration;</a:t>
            </a:r>
          </a:p>
          <a:p>
            <a:pPr lvl="1"/>
            <a:r>
              <a:rPr lang="en-GB" dirty="0"/>
              <a:t>The Russian Federation indicated opposition to include ITU partnership in the set of initial options.</a:t>
            </a:r>
          </a:p>
          <a:p>
            <a:pPr lvl="1"/>
            <a:r>
              <a:rPr lang="en-GB" dirty="0"/>
              <a:t>To conduct joint meetings between SG20 and oneM2M;</a:t>
            </a:r>
          </a:p>
          <a:p>
            <a:pPr lvl="1"/>
            <a:r>
              <a:rPr lang="en-GB" dirty="0"/>
              <a:t>To create one or more joint Focus Groups between ITU-T and oneM2M to explore joint work items,</a:t>
            </a:r>
          </a:p>
          <a:p>
            <a:pPr lvl="1"/>
            <a:r>
              <a:rPr lang="en-GB" dirty="0"/>
              <a:t>To sign some cooperation agreement;</a:t>
            </a:r>
          </a:p>
          <a:p>
            <a:pPr lvl="1"/>
            <a:r>
              <a:rPr lang="en-GB" dirty="0"/>
              <a:t>Describe collaboration in an ITU-T A-series document -- options 4 and 5 in TSAG RG-SC TD006.</a:t>
            </a:r>
          </a:p>
          <a:p>
            <a:r>
              <a:rPr lang="en-GB" sz="3600" dirty="0"/>
              <a:t>To document the material and findings in a living document for the time being, leaving the target format of that document (e.g. guideline(s), Recommendation, Supplement, Technical Report etc) subject to be determined in the future.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2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8116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    </a:t>
            </a:r>
            <a:r>
              <a:rPr lang="en-US" sz="3200" dirty="0"/>
              <a:t>Other activities: Inter-Sector coordination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94702"/>
            <a:ext cx="11390142" cy="4963297"/>
          </a:xfrm>
        </p:spPr>
        <p:txBody>
          <a:bodyPr>
            <a:normAutofit/>
          </a:bodyPr>
          <a:lstStyle/>
          <a:p>
            <a:r>
              <a:rPr lang="en-GB" dirty="0"/>
              <a:t>RG-SC took note of the </a:t>
            </a:r>
          </a:p>
          <a:p>
            <a:pPr lvl="1"/>
            <a:r>
              <a:rPr lang="en-GB" dirty="0"/>
              <a:t>report from the Inter-Sectoral Coordination Taskforce (ISC-TF)</a:t>
            </a:r>
          </a:p>
          <a:p>
            <a:pPr lvl="1"/>
            <a:r>
              <a:rPr lang="en-GB" dirty="0"/>
              <a:t>status report from the </a:t>
            </a:r>
            <a:r>
              <a:rPr lang="en-GB" dirty="0" err="1"/>
              <a:t>Intersector</a:t>
            </a:r>
            <a:r>
              <a:rPr lang="en-GB" dirty="0"/>
              <a:t> Coordination Group (ISCG).</a:t>
            </a:r>
          </a:p>
          <a:p>
            <a:endParaRPr lang="en-GB" sz="2600" dirty="0"/>
          </a:p>
          <a:p>
            <a:r>
              <a:rPr lang="en-GB" dirty="0"/>
              <a:t>Considered three liaison </a:t>
            </a:r>
            <a:r>
              <a:rPr lang="en-GB"/>
              <a:t>statements on </a:t>
            </a:r>
            <a:r>
              <a:rPr lang="en-GB" dirty="0"/>
              <a:t>inter-Sector coordination.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866B0-2614-414E-A2E3-461835ED4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949"/>
            <a:ext cx="2685448" cy="7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Setting the standard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0280" y="1623710"/>
            <a:ext cx="5227997" cy="306390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Thank you</a:t>
            </a: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b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</a:b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LT Std 45 Book" panose="020B0502020203020204" pitchFamily="34" charset="0"/>
                <a:ea typeface="+mn-ea"/>
                <a:cs typeface="+mn-cs"/>
              </a:rPr>
              <a:t>Questions, Comments Feedback are welcome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LT Std 45 Book" panose="020B0502020203020204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088" y="1623709"/>
            <a:ext cx="6543632" cy="3063903"/>
          </a:xfrm>
          <a:prstGeom prst="rect">
            <a:avLst/>
          </a:prstGeom>
          <a:solidFill>
            <a:srgbClr val="00B0F0"/>
          </a:solidFill>
        </p:spPr>
      </p:pic>
    </p:spTree>
    <p:extLst>
      <p:ext uri="{BB962C8B-B14F-4D97-AF65-F5344CB8AC3E}">
        <p14:creationId xmlns:p14="http://schemas.microsoft.com/office/powerpoint/2010/main" val="272422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E41CE3FCF996448956D1D7ACE1A4DB" ma:contentTypeVersion="7" ma:contentTypeDescription="Create a new document." ma:contentTypeScope="" ma:versionID="0b778e9b5a23d1df9c75bcdd43dc94dd">
  <xsd:schema xmlns:xsd="http://www.w3.org/2001/XMLSchema" xmlns:xs="http://www.w3.org/2001/XMLSchema" xmlns:p="http://schemas.microsoft.com/office/2006/metadata/properties" xmlns:ns3="db787c58-c6c7-4092-84ad-14d4686e718a" xmlns:ns4="828c3eb1-47f5-463e-b97c-8f440708d4da" targetNamespace="http://schemas.microsoft.com/office/2006/metadata/properties" ma:root="true" ma:fieldsID="49b2f349c549cb4efc5126fa40203ad7" ns3:_="" ns4:_="">
    <xsd:import namespace="db787c58-c6c7-4092-84ad-14d4686e718a"/>
    <xsd:import namespace="828c3eb1-47f5-463e-b97c-8f440708d4d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87c58-c6c7-4092-84ad-14d4686e7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c3eb1-47f5-463e-b97c-8f440708d4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16421C-7D30-4D66-9735-E2BFC02669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E5158B-67D5-49C5-8492-34A41D71B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787c58-c6c7-4092-84ad-14d4686e718a"/>
    <ds:schemaRef ds:uri="828c3eb1-47f5-463e-b97c-8f440708d4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F91C86-BC7B-4A61-818A-E33E53919DBC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28c3eb1-47f5-463e-b97c-8f440708d4da"/>
    <ds:schemaRef ds:uri="db787c58-c6c7-4092-84ad-14d4686e718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434</Words>
  <Application>Microsoft Office PowerPoint</Application>
  <PresentationFormat>Widescreen</PresentationFormat>
  <Paragraphs>52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Narrow</vt:lpstr>
      <vt:lpstr>Avenir LT Std 45 Book</vt:lpstr>
      <vt:lpstr>AvenirNext LT Pro Regular</vt:lpstr>
      <vt:lpstr>Calibri</vt:lpstr>
      <vt:lpstr>2_Office Theme</vt:lpstr>
      <vt:lpstr>Setting the standard</vt:lpstr>
      <vt:lpstr>Status</vt:lpstr>
      <vt:lpstr>Preparations for WTSA-20</vt:lpstr>
      <vt:lpstr>    Other activities: Collaboration with oneM2M</vt:lpstr>
      <vt:lpstr>    Way forward on collaboration with oneM2M</vt:lpstr>
      <vt:lpstr>    Other activities: Inter-Sector coordination</vt:lpstr>
      <vt:lpstr>Setting the standard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Euchner, Martin</cp:lastModifiedBy>
  <cp:revision>145</cp:revision>
  <dcterms:created xsi:type="dcterms:W3CDTF">2016-02-05T15:38:40Z</dcterms:created>
  <dcterms:modified xsi:type="dcterms:W3CDTF">2021-01-01T12:04:57Z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0x01010048E41CE3FCF996448956D1D7ACE1A4DB</vt:lpwstr>
  </property>
</Properties>
</file>