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11"/>
  </p:notesMasterIdLst>
  <p:sldIdLst>
    <p:sldId id="833" r:id="rId5"/>
    <p:sldId id="811" r:id="rId6"/>
    <p:sldId id="812" r:id="rId7"/>
    <p:sldId id="813" r:id="rId8"/>
    <p:sldId id="835" r:id="rId9"/>
    <p:sldId id="62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spari, Alexandra" initials="GA" lastIdx="2" clrIdx="0">
    <p:extLst>
      <p:ext uri="{19B8F6BF-5375-455C-9EA6-DF929625EA0E}">
        <p15:presenceInfo xmlns:p15="http://schemas.microsoft.com/office/powerpoint/2012/main" userId="S::alexandra.gaspari@itu.int::9030d98a-d5b2-454c-970c-c63e7d1728e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4" autoAdjust="0"/>
    <p:restoredTop sz="94694"/>
  </p:normalViewPr>
  <p:slideViewPr>
    <p:cSldViewPr snapToGrid="0" snapToObjects="1" showGuides="1">
      <p:cViewPr varScale="1">
        <p:scale>
          <a:sx n="89" d="100"/>
          <a:sy n="89" d="100"/>
        </p:scale>
        <p:origin x="26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80EA8-104E-435F-8291-A5AF67A0605F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C2FED-0C72-41BB-A275-4B72DFF8BB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446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049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877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585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37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152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593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87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04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48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6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002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41891" y="334861"/>
            <a:ext cx="9144000" cy="548495"/>
          </a:xfrm>
        </p:spPr>
        <p:txBody>
          <a:bodyPr anchor="t">
            <a:noAutofit/>
          </a:bodyPr>
          <a:lstStyle>
            <a:lvl1pPr algn="l">
              <a:defRPr sz="1800" spc="0" baseline="0">
                <a:solidFill>
                  <a:schemeClr val="bg1"/>
                </a:solidFill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Setting the standard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82" y="174213"/>
            <a:ext cx="543567" cy="59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982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074421"/>
            <a:ext cx="12192000" cy="783579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972" y="6116634"/>
            <a:ext cx="554990" cy="61425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04202"/>
            <a:ext cx="3830128" cy="3566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838289" y="854579"/>
            <a:ext cx="3519488" cy="385566"/>
          </a:xfrm>
        </p:spPr>
        <p:txBody>
          <a:bodyPr/>
          <a:lstStyle>
            <a:lvl5pPr marL="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 sz="1800" i="1"/>
            </a:lvl5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Click</a:t>
            </a:r>
            <a:r>
              <a:rPr lang="en-US" sz="2000" b="1" kern="1200" baseline="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 here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335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676400" y="1274763"/>
            <a:ext cx="9144000" cy="548495"/>
          </a:xfrm>
        </p:spPr>
        <p:txBody>
          <a:bodyPr anchor="t">
            <a:normAutofit/>
          </a:bodyPr>
          <a:lstStyle>
            <a:lvl1pPr algn="l">
              <a:defRPr sz="4400" spc="-150"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668087" y="1958889"/>
            <a:ext cx="9141229" cy="1655762"/>
          </a:xfrm>
        </p:spPr>
        <p:txBody>
          <a:bodyPr/>
          <a:lstStyle>
            <a:lvl1pPr marL="0" indent="0" algn="l">
              <a:buNone/>
              <a:defRPr sz="2400" spc="-150">
                <a:solidFill>
                  <a:schemeClr val="tx2"/>
                </a:solidFill>
                <a:latin typeface="AvenirNext LT Pro Regular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1" name="Title 1"/>
          <p:cNvSpPr txBox="1">
            <a:spLocks/>
          </p:cNvSpPr>
          <p:nvPr userDrawn="1"/>
        </p:nvSpPr>
        <p:spPr>
          <a:xfrm>
            <a:off x="1257300" y="744626"/>
            <a:ext cx="9144000" cy="5484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 spc="0" baseline="0">
                <a:solidFill>
                  <a:schemeClr val="bg1"/>
                </a:solidFill>
                <a:latin typeface="Avenir LT Std 45 Book" panose="020B0502020203020204" pitchFamily="34" charset="0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867593" y="289742"/>
            <a:ext cx="2316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AvenirNext LT Pro Regular" panose="020B0504020202020204" pitchFamily="34" charset="0"/>
              </a:rPr>
              <a:t>Setting the standard</a:t>
            </a:r>
          </a:p>
        </p:txBody>
      </p:sp>
      <p:pic>
        <p:nvPicPr>
          <p:cNvPr id="14" name="Picture 2" descr="Image result for itu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60" y="102784"/>
            <a:ext cx="700088" cy="71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A8276E-197D-4D1D-8D52-01578428E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431241"/>
            <a:ext cx="25146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588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70972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68501"/>
            <a:ext cx="109728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17643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71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xtranet.itu.int/sites/itu-t/studygroups/2017-2020/tsag/strategy/_layouts/15/WopiFrame.aspx?sourcedoc=%7B2BC22F05-B5DE-42D2-A18D-DDBEB4F325E2%7D&amp;file=TD061_Rapporteur%20analysis%20on%20Hot%20Topics%20as%20background%20information%20to%20RG-StdsStrat%20members.docx&amp;action=default&amp;CT=1610031292419&amp;OR=DocLibClassicUI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s://www.itu.int/md/T17-TSAG-200921-TD-GEN-0846/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86628" y="883355"/>
            <a:ext cx="12105372" cy="56397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3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Progres</a:t>
            </a:r>
            <a:r>
              <a:rPr lang="en-US" sz="13500" b="1">
                <a:solidFill>
                  <a:prstClr val="white"/>
                </a:solidFill>
              </a:rPr>
              <a:t>s Report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3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TSAG</a:t>
            </a:r>
            <a:r>
              <a:rPr kumimoji="0" lang="en-US" sz="13500" b="1" i="0" u="none" strike="noStrike" kern="1200" cap="none" spc="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RG Standardization Strategy (RG-</a:t>
            </a:r>
            <a:r>
              <a:rPr kumimoji="0" lang="en-US" sz="13500" b="1" i="0" u="none" strike="noStrike" kern="1200" cap="none" spc="0" normalizeH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StdsStrat</a:t>
            </a:r>
            <a:r>
              <a:rPr kumimoji="0" lang="en-US" sz="13500" b="1" i="0" u="none" strike="noStrike" kern="1200" cap="none" spc="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35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as of 8 </a:t>
            </a:r>
            <a:r>
              <a:rPr lang="en-US" sz="13500" b="1">
                <a:solidFill>
                  <a:prstClr val="white"/>
                </a:solidFill>
              </a:rPr>
              <a:t>January</a:t>
            </a:r>
            <a:r>
              <a:rPr kumimoji="0" lang="en-US" sz="13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2021</a:t>
            </a:r>
          </a:p>
          <a:p>
            <a:pPr marL="0" indent="0" algn="ctr">
              <a:buNone/>
              <a:defRPr/>
            </a:pPr>
            <a:endParaRPr lang="en-GB" sz="8600">
              <a:solidFill>
                <a:schemeClr val="bg1"/>
              </a:solidFill>
            </a:endParaRPr>
          </a:p>
          <a:p>
            <a:pPr marL="0" indent="0" algn="ctr">
              <a:buNone/>
              <a:defRPr/>
            </a:pPr>
            <a:br>
              <a:rPr lang="en-GB" sz="8600">
                <a:solidFill>
                  <a:schemeClr val="bg1"/>
                </a:solidFill>
              </a:rPr>
            </a:br>
            <a:r>
              <a:rPr lang="en-GB" sz="8600">
                <a:solidFill>
                  <a:schemeClr val="bg1"/>
                </a:solidFill>
              </a:rPr>
              <a:t>Interregional Coordination Meeting</a:t>
            </a:r>
            <a:r>
              <a:rPr lang="en-US" sz="8600">
                <a:solidFill>
                  <a:schemeClr val="bg1"/>
                </a:solidFill>
              </a:rPr>
              <a:t> - 8 January 2021</a:t>
            </a:r>
          </a:p>
          <a:p>
            <a:pPr marL="0" indent="0" algn="ctr">
              <a:buNone/>
              <a:defRPr/>
            </a:pPr>
            <a:endParaRPr kumimoji="0" lang="en-US" sz="8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8600">
                <a:solidFill>
                  <a:prstClr val="white"/>
                </a:solidFill>
              </a:rPr>
              <a:t>Arnaud Taddei</a:t>
            </a:r>
            <a:r>
              <a:rPr kumimoji="0" lang="en-US" sz="86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</a:t>
            </a:r>
          </a:p>
          <a:p>
            <a:pPr marL="0" lvl="0" indent="0" algn="ctr">
              <a:buNone/>
              <a:defRPr/>
            </a:pPr>
            <a:r>
              <a:rPr lang="en-US" sz="8600">
                <a:solidFill>
                  <a:prstClr val="white"/>
                </a:solidFill>
              </a:rPr>
              <a:t>Rapporteur TSAG RG-</a:t>
            </a:r>
            <a:r>
              <a:rPr lang="en-US" sz="8600" err="1">
                <a:solidFill>
                  <a:prstClr val="white"/>
                </a:solidFill>
              </a:rPr>
              <a:t>StdsStrat</a:t>
            </a:r>
            <a:endParaRPr lang="en-US" sz="8600">
              <a:solidFill>
                <a:prstClr val="white"/>
              </a:solidFill>
            </a:endParaRPr>
          </a:p>
          <a:p>
            <a:pPr marL="0" lvl="0" indent="0" algn="ctr">
              <a:buNone/>
              <a:defRPr/>
            </a:pPr>
            <a:endParaRPr lang="en-GB" sz="8600">
              <a:solidFill>
                <a:prstClr val="white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51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110" y="854809"/>
            <a:ext cx="10972800" cy="726856"/>
          </a:xfrm>
        </p:spPr>
        <p:txBody>
          <a:bodyPr>
            <a:normAutofit/>
          </a:bodyPr>
          <a:lstStyle/>
          <a:p>
            <a:r>
              <a:rPr lang="en-US" sz="3200" dirty="0"/>
              <a:t>TSAG Rapporteur Group on Standardization Strategy - Status</a:t>
            </a:r>
            <a:endParaRPr lang="en-US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07524"/>
            <a:ext cx="11582401" cy="5216005"/>
          </a:xfrm>
        </p:spPr>
        <p:txBody>
          <a:bodyPr>
            <a:normAutofit/>
          </a:bodyPr>
          <a:lstStyle/>
          <a:p>
            <a:r>
              <a:rPr lang="en-GB" sz="2800" dirty="0"/>
              <a:t>Since September 2020, held two e-meetings on:</a:t>
            </a:r>
          </a:p>
          <a:p>
            <a:pPr lvl="1"/>
            <a:r>
              <a:rPr lang="en-GB" sz="2400" dirty="0"/>
              <a:t>26</a:t>
            </a:r>
            <a:r>
              <a:rPr lang="en-GB" sz="2400" baseline="30000" dirty="0"/>
              <a:t>th</a:t>
            </a:r>
            <a:r>
              <a:rPr lang="en-GB" sz="2400" dirty="0"/>
              <a:t> October 2020</a:t>
            </a:r>
          </a:p>
          <a:p>
            <a:pPr lvl="1"/>
            <a:r>
              <a:rPr lang="en-GB" sz="2400" dirty="0"/>
              <a:t>2</a:t>
            </a:r>
            <a:r>
              <a:rPr lang="en-GB" sz="2400" baseline="30000" dirty="0"/>
              <a:t>nd</a:t>
            </a:r>
            <a:r>
              <a:rPr lang="en-GB" sz="2400" dirty="0"/>
              <a:t> December 2020</a:t>
            </a:r>
          </a:p>
          <a:p>
            <a:endParaRPr lang="en-GB" dirty="0"/>
          </a:p>
          <a:p>
            <a:r>
              <a:rPr lang="en-GB" sz="2800" dirty="0"/>
              <a:t>WTSA Resolutions in scope: </a:t>
            </a:r>
          </a:p>
          <a:p>
            <a:pPr lvl="1"/>
            <a:r>
              <a:rPr lang="en-GB" sz="2400" dirty="0"/>
              <a:t>Res. 45, 66, 68, and 83.</a:t>
            </a:r>
          </a:p>
          <a:p>
            <a:pPr lvl="1"/>
            <a:r>
              <a:rPr lang="en-GB" sz="2400" dirty="0"/>
              <a:t>Other WTSA Resolutions are in the remit of the other TSAG Rapporteur groups.</a:t>
            </a:r>
            <a:endParaRPr lang="en-GB" sz="32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5AAB74-1F7B-42EF-A1B6-3E26D0303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98"/>
            <a:ext cx="2837447" cy="79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9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10" y="1581665"/>
            <a:ext cx="10972800" cy="421409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400" dirty="0"/>
              <a:t>RG-</a:t>
            </a:r>
            <a:r>
              <a:rPr lang="en-GB" sz="2400" dirty="0" err="1"/>
              <a:t>StdsStrat</a:t>
            </a:r>
            <a:r>
              <a:rPr lang="en-GB" sz="2400" dirty="0"/>
              <a:t> understands the context and took note of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RG-</a:t>
            </a:r>
            <a:r>
              <a:rPr lang="en-GB" sz="2400" dirty="0" err="1"/>
              <a:t>StdsStrat</a:t>
            </a:r>
            <a:r>
              <a:rPr lang="en-GB" sz="2400" dirty="0"/>
              <a:t> recommends to pursue an action on 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B410DF-55C7-4CD3-B66E-3F4CBF2CC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98"/>
            <a:ext cx="2837447" cy="79121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0AFEA71-8DA6-AD42-ADDC-59C46BD45E8C}"/>
              </a:ext>
            </a:extLst>
          </p:cNvPr>
          <p:cNvSpPr txBox="1">
            <a:spLocks/>
          </p:cNvSpPr>
          <p:nvPr/>
        </p:nvSpPr>
        <p:spPr>
          <a:xfrm>
            <a:off x="620110" y="854809"/>
            <a:ext cx="10972800" cy="726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2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Preparations for WTSA-20</a:t>
            </a:r>
            <a:endParaRPr lang="en-US" sz="3200" b="0" dirty="0"/>
          </a:p>
        </p:txBody>
      </p:sp>
      <p:graphicFrame>
        <p:nvGraphicFramePr>
          <p:cNvPr id="9" name="Tableau 9">
            <a:extLst>
              <a:ext uri="{FF2B5EF4-FFF2-40B4-BE49-F238E27FC236}">
                <a16:creationId xmlns:a16="http://schemas.microsoft.com/office/drawing/2014/main" id="{DBD40E85-2C7E-5043-A557-505A5EAF4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205444"/>
              </p:ext>
            </p:extLst>
          </p:nvPr>
        </p:nvGraphicFramePr>
        <p:xfrm>
          <a:off x="1039542" y="2075209"/>
          <a:ext cx="10368155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3590">
                  <a:extLst>
                    <a:ext uri="{9D8B030D-6E8A-4147-A177-3AD203B41FA5}">
                      <a16:colId xmlns:a16="http://schemas.microsoft.com/office/drawing/2014/main" val="4003439632"/>
                    </a:ext>
                  </a:extLst>
                </a:gridCol>
                <a:gridCol w="6509133">
                  <a:extLst>
                    <a:ext uri="{9D8B030D-6E8A-4147-A177-3AD203B41FA5}">
                      <a16:colId xmlns:a16="http://schemas.microsoft.com/office/drawing/2014/main" val="1044032228"/>
                    </a:ext>
                  </a:extLst>
                </a:gridCol>
                <a:gridCol w="1865432">
                  <a:extLst>
                    <a:ext uri="{9D8B030D-6E8A-4147-A177-3AD203B41FA5}">
                      <a16:colId xmlns:a16="http://schemas.microsoft.com/office/drawing/2014/main" val="1470628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Resolution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Proposal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50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66 </a:t>
                      </a:r>
                    </a:p>
                    <a:p>
                      <a:r>
                        <a:rPr lang="fr-FR" sz="1400" dirty="0"/>
                        <a:t>(</a:t>
                      </a:r>
                      <a:r>
                        <a:rPr lang="fr-FR" sz="1400" dirty="0" err="1"/>
                        <a:t>rev</a:t>
                      </a:r>
                      <a:r>
                        <a:rPr lang="fr-FR" sz="1400" dirty="0"/>
                        <a:t>. </a:t>
                      </a:r>
                      <a:r>
                        <a:rPr lang="fr-FR" sz="1400" dirty="0" err="1"/>
                        <a:t>Dubai</a:t>
                      </a:r>
                      <a:r>
                        <a:rPr lang="fr-FR" sz="1400" dirty="0"/>
                        <a:t> 2012)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“Technology Watch in the Telecommunication Standardization Bureau”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Suppress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103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68 </a:t>
                      </a:r>
                    </a:p>
                    <a:p>
                      <a:r>
                        <a:rPr lang="fr-FR" sz="1400" dirty="0"/>
                        <a:t>(</a:t>
                      </a:r>
                      <a:r>
                        <a:rPr lang="fr-FR" sz="1400" dirty="0" err="1"/>
                        <a:t>rev</a:t>
                      </a:r>
                      <a:r>
                        <a:rPr lang="fr-FR" sz="1400" dirty="0"/>
                        <a:t>. Hammamet 2016)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“Evolving role of industry in the ITU Telecommunication Standardization Sector”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Suppress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955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New </a:t>
                      </a:r>
                      <a:r>
                        <a:rPr lang="fr-FR" dirty="0" err="1"/>
                        <a:t>Resolution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regarding</a:t>
                      </a:r>
                      <a:r>
                        <a:rPr lang="fr-FR" dirty="0"/>
                        <a:t> the </a:t>
                      </a:r>
                      <a:r>
                        <a:rPr lang="fr-FR" dirty="0" err="1"/>
                        <a:t>involvement</a:t>
                      </a:r>
                      <a:r>
                        <a:rPr lang="fr-FR" dirty="0"/>
                        <a:t> of the </a:t>
                      </a:r>
                      <a:r>
                        <a:rPr lang="fr-FR" dirty="0" err="1"/>
                        <a:t>private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sector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New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61981"/>
                  </a:ext>
                </a:extLst>
              </a:tr>
            </a:tbl>
          </a:graphicData>
        </a:graphic>
      </p:graphicFrame>
      <p:graphicFrame>
        <p:nvGraphicFramePr>
          <p:cNvPr id="10" name="Tableau 10">
            <a:extLst>
              <a:ext uri="{FF2B5EF4-FFF2-40B4-BE49-F238E27FC236}">
                <a16:creationId xmlns:a16="http://schemas.microsoft.com/office/drawing/2014/main" id="{FC252B06-8CD1-B74E-94C4-8DBDB18CA6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021161"/>
              </p:ext>
            </p:extLst>
          </p:nvPr>
        </p:nvGraphicFramePr>
        <p:xfrm>
          <a:off x="1039542" y="5151276"/>
          <a:ext cx="10368154" cy="39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8154">
                  <a:extLst>
                    <a:ext uri="{9D8B030D-6E8A-4147-A177-3AD203B41FA5}">
                      <a16:colId xmlns:a16="http://schemas.microsoft.com/office/drawing/2014/main" val="3065419396"/>
                    </a:ext>
                  </a:extLst>
                </a:gridCol>
              </a:tblGrid>
              <a:tr h="390880">
                <a:tc>
                  <a:txBody>
                    <a:bodyPr/>
                    <a:lstStyle/>
                    <a:p>
                      <a:r>
                        <a:rPr lang="en-GB" sz="1800" dirty="0"/>
                        <a:t>Preparing a new </a:t>
                      </a:r>
                      <a:r>
                        <a:rPr lang="en-GB" sz="1800" dirty="0" err="1"/>
                        <a:t>ToR</a:t>
                      </a:r>
                      <a:r>
                        <a:rPr lang="en-GB" sz="1800" dirty="0"/>
                        <a:t> for this Rapporteur Group for the next Study Period.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587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953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078" y="199511"/>
            <a:ext cx="10972800" cy="626577"/>
          </a:xfrm>
        </p:spPr>
        <p:txBody>
          <a:bodyPr>
            <a:normAutofit fontScale="90000"/>
          </a:bodyPr>
          <a:lstStyle/>
          <a:p>
            <a:r>
              <a:rPr lang="en-US" dirty="0"/>
              <a:t>   </a:t>
            </a:r>
            <a:endParaRPr lang="en-US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74800"/>
            <a:ext cx="10972800" cy="4605084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Strategic Level – Performed a critical analysis of the “Hot Topics activity”</a:t>
            </a:r>
          </a:p>
          <a:p>
            <a:pPr lvl="1"/>
            <a:r>
              <a:rPr lang="en-GB" sz="2000" dirty="0"/>
              <a:t>Rapporteur Call: “We cannot continue the current way”</a:t>
            </a:r>
          </a:p>
          <a:p>
            <a:pPr lvl="1"/>
            <a:r>
              <a:rPr lang="en-GB" sz="2000" dirty="0"/>
              <a:t>Reviewed Rapporteur’s analysis in TSAG RG-SS </a:t>
            </a:r>
            <a:r>
              <a:rPr lang="en-GB" sz="2000" dirty="0">
                <a:hlinkClick r:id="rId3"/>
              </a:rPr>
              <a:t>TD61</a:t>
            </a:r>
            <a:endParaRPr lang="en-GB" sz="2000" dirty="0"/>
          </a:p>
          <a:p>
            <a:pPr lvl="1"/>
            <a:r>
              <a:rPr lang="en-GB" sz="2000" dirty="0"/>
              <a:t>With 8 months before next TSAG meeting in October 2021, calls for contributions to help </a:t>
            </a:r>
          </a:p>
          <a:p>
            <a:pPr lvl="2"/>
            <a:r>
              <a:rPr lang="en-GB" sz="1800" dirty="0"/>
              <a:t>Confirm/Validate/Invalidate/Develop this analysis</a:t>
            </a:r>
          </a:p>
          <a:p>
            <a:pPr lvl="2"/>
            <a:r>
              <a:rPr lang="en-GB" sz="1800" dirty="0"/>
              <a:t>Review and find consensus for </a:t>
            </a:r>
            <a:r>
              <a:rPr lang="en-GB" sz="1800" b="1" u="sng" dirty="0"/>
              <a:t>one of the possible proposed scenario</a:t>
            </a:r>
          </a:p>
          <a:p>
            <a:endParaRPr lang="en-GB" sz="2400" dirty="0"/>
          </a:p>
          <a:p>
            <a:r>
              <a:rPr lang="en-GB" sz="2400" dirty="0"/>
              <a:t>Tactical Level – Reviewed the updated repository of the hot topics</a:t>
            </a:r>
          </a:p>
          <a:p>
            <a:pPr lvl="1"/>
            <a:r>
              <a:rPr lang="en-GB" sz="2000" dirty="0"/>
              <a:t>Table 1 of </a:t>
            </a:r>
            <a:r>
              <a:rPr lang="en-GB" sz="2000" u="sng" dirty="0">
                <a:hlinkClick r:id="rId4"/>
              </a:rPr>
              <a:t>TSAG-TD846R1</a:t>
            </a:r>
            <a:r>
              <a:rPr lang="en-GB" sz="2000" u="sng" dirty="0"/>
              <a:t> </a:t>
            </a:r>
            <a:r>
              <a:rPr lang="en-GB" sz="2000" dirty="0"/>
              <a:t>contains the proposed changes to the Hot Topics repository</a:t>
            </a:r>
          </a:p>
          <a:p>
            <a:pPr lvl="1"/>
            <a:r>
              <a:rPr lang="en-GB" sz="2000" dirty="0"/>
              <a:t>This is based on Study Groups work and input to RG-</a:t>
            </a:r>
            <a:r>
              <a:rPr lang="en-GB" sz="2000" dirty="0" err="1"/>
              <a:t>StdsStrat</a:t>
            </a:r>
            <a:r>
              <a:rPr lang="en-GB" sz="2000" dirty="0"/>
              <a:t> via LS answers inputs</a:t>
            </a:r>
          </a:p>
          <a:p>
            <a:pPr lvl="1"/>
            <a:r>
              <a:rPr lang="en-GB" sz="2000" dirty="0"/>
              <a:t>E-meetings consensus to propose these changes for meeting agreement at this TSAG meeting</a:t>
            </a:r>
          </a:p>
          <a:p>
            <a:pPr lvl="1"/>
            <a:r>
              <a:rPr lang="en-GB" sz="2000" b="1" u="sng" dirty="0">
                <a:solidFill>
                  <a:srgbClr val="FF0000"/>
                </a:solidFill>
              </a:rPr>
              <a:t>seeking meeting agreement</a:t>
            </a:r>
            <a:r>
              <a:rPr lang="en-GB" sz="2000" dirty="0">
                <a:solidFill>
                  <a:srgbClr val="FF0000"/>
                </a:solidFill>
              </a:rPr>
              <a:t> on this updated hot topics repository at this January 2021 TSAG plenary meeting.</a:t>
            </a:r>
            <a:endParaRPr lang="en-GB" sz="16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5D174B4-AFCF-2248-8C35-FE8CD6C52C87}"/>
              </a:ext>
            </a:extLst>
          </p:cNvPr>
          <p:cNvSpPr txBox="1">
            <a:spLocks/>
          </p:cNvSpPr>
          <p:nvPr/>
        </p:nvSpPr>
        <p:spPr>
          <a:xfrm>
            <a:off x="620110" y="854809"/>
            <a:ext cx="10972800" cy="726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200" dirty="0"/>
              <a:t>Other activities – Hot Topics</a:t>
            </a: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val="388003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10" y="1581665"/>
            <a:ext cx="11390142" cy="4963297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Discussions continued on the idea to introduce SDGs in ITU-T</a:t>
            </a:r>
          </a:p>
          <a:p>
            <a:pPr lvl="1"/>
            <a:r>
              <a:rPr lang="en-GB" sz="2000" dirty="0"/>
              <a:t>Agreement reached to utilize a living document regrouping approach and findings.</a:t>
            </a:r>
          </a:p>
          <a:p>
            <a:pPr lvl="1"/>
            <a:r>
              <a:rPr lang="en-GB" sz="2000" dirty="0"/>
              <a:t>Recognition that COVID19 accelerates the importance of SDGs in standardization</a:t>
            </a:r>
          </a:p>
          <a:p>
            <a:pPr lvl="1"/>
            <a:r>
              <a:rPr lang="en-GB" sz="2000" dirty="0"/>
              <a:t>Recognition that other SDOs (e.g. ISO) has some advance on ITU</a:t>
            </a:r>
          </a:p>
          <a:p>
            <a:pPr lvl="2"/>
            <a:r>
              <a:rPr lang="en-GB" sz="1600" dirty="0"/>
              <a:t>Seek to learn best practices and what did they learn to progress the awareness, maturity and knowledge</a:t>
            </a:r>
          </a:p>
          <a:p>
            <a:pPr lvl="2"/>
            <a:r>
              <a:rPr lang="en-GB" sz="1600" dirty="0"/>
              <a:t>Make it actionable at work items level</a:t>
            </a:r>
          </a:p>
          <a:p>
            <a:pPr lvl="1"/>
            <a:r>
              <a:rPr lang="en-GB" sz="2000" dirty="0"/>
              <a:t>Concluded that the proposed undertaking, in principle, appears reasonable.</a:t>
            </a:r>
          </a:p>
          <a:p>
            <a:r>
              <a:rPr lang="en-GB" sz="2400" dirty="0"/>
              <a:t>RG-</a:t>
            </a:r>
            <a:r>
              <a:rPr lang="en-GB" sz="2400" dirty="0" err="1"/>
              <a:t>StdsStrat</a:t>
            </a:r>
            <a:r>
              <a:rPr lang="en-GB" sz="2400" dirty="0"/>
              <a:t> agreed to</a:t>
            </a:r>
          </a:p>
          <a:p>
            <a:pPr lvl="1"/>
            <a:r>
              <a:rPr lang="en-GB" sz="2000" dirty="0"/>
              <a:t>See an updated version of the living document </a:t>
            </a:r>
          </a:p>
          <a:p>
            <a:pPr lvl="1"/>
            <a:r>
              <a:rPr lang="en-GB" sz="2000" dirty="0"/>
              <a:t>Transfer to the TSAG Rapporteur group on working methods for further progression there.</a:t>
            </a:r>
          </a:p>
          <a:p>
            <a:r>
              <a:rPr lang="en-GB" sz="2400" dirty="0"/>
              <a:t>Since the E-Meetings</a:t>
            </a:r>
          </a:p>
          <a:p>
            <a:pPr lvl="1"/>
            <a:r>
              <a:rPr lang="en-GB" sz="2000" dirty="0"/>
              <a:t>Rapporteur had offline consultations with Japan </a:t>
            </a:r>
          </a:p>
          <a:p>
            <a:pPr lvl="1"/>
            <a:r>
              <a:rPr lang="en-GB" sz="2000" dirty="0"/>
              <a:t>Japan decided to take a different approach as per C167</a:t>
            </a:r>
          </a:p>
          <a:p>
            <a:pPr lvl="1"/>
            <a:r>
              <a:rPr lang="en-GB" sz="2000">
                <a:solidFill>
                  <a:srgbClr val="FF0000"/>
                </a:solidFill>
              </a:rPr>
              <a:t>New proposal</a:t>
            </a:r>
            <a:r>
              <a:rPr lang="en-GB" sz="2400">
                <a:solidFill>
                  <a:srgbClr val="FF0000"/>
                </a:solidFill>
              </a:rPr>
              <a:t>: </a:t>
            </a:r>
            <a:r>
              <a:rPr lang="en-GB" sz="2000" dirty="0">
                <a:solidFill>
                  <a:srgbClr val="FF0000"/>
                </a:solidFill>
              </a:rPr>
              <a:t>a) TSAG to note the document  b) </a:t>
            </a:r>
            <a:r>
              <a:rPr lang="en-GB" sz="2000">
                <a:solidFill>
                  <a:srgbClr val="FF0000"/>
                </a:solidFill>
              </a:rPr>
              <a:t>TSAG to inform </a:t>
            </a:r>
            <a:r>
              <a:rPr lang="en-GB" sz="2000" dirty="0">
                <a:solidFill>
                  <a:srgbClr val="FF0000"/>
                </a:solidFill>
              </a:rPr>
              <a:t>the SGs by 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4668853-9A79-C04B-87D7-D652438262E0}"/>
              </a:ext>
            </a:extLst>
          </p:cNvPr>
          <p:cNvSpPr txBox="1">
            <a:spLocks/>
          </p:cNvSpPr>
          <p:nvPr/>
        </p:nvSpPr>
        <p:spPr>
          <a:xfrm>
            <a:off x="620110" y="854809"/>
            <a:ext cx="10972800" cy="726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200" dirty="0"/>
              <a:t>Other activities – Sustainable development goals</a:t>
            </a: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val="133117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0280" y="1623710"/>
            <a:ext cx="5227997" cy="306390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Thank you</a:t>
            </a: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Questions, Comments Feedback are welcome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088" y="1623709"/>
            <a:ext cx="6543632" cy="3063903"/>
          </a:xfrm>
          <a:prstGeom prst="rect">
            <a:avLst/>
          </a:prstGeom>
          <a:solidFill>
            <a:srgbClr val="00B0F0"/>
          </a:solidFill>
        </p:spPr>
      </p:pic>
    </p:spTree>
    <p:extLst>
      <p:ext uri="{BB962C8B-B14F-4D97-AF65-F5344CB8AC3E}">
        <p14:creationId xmlns:p14="http://schemas.microsoft.com/office/powerpoint/2010/main" val="272422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 White Background.potx" id="{9694207F-B86C-4347-AF5B-E18AD6864DC7}" vid="{B9639EA1-9A26-4D10-99CD-41579998E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E41CE3FCF996448956D1D7ACE1A4DB" ma:contentTypeVersion="7" ma:contentTypeDescription="Create a new document." ma:contentTypeScope="" ma:versionID="0b778e9b5a23d1df9c75bcdd43dc94dd">
  <xsd:schema xmlns:xsd="http://www.w3.org/2001/XMLSchema" xmlns:xs="http://www.w3.org/2001/XMLSchema" xmlns:p="http://schemas.microsoft.com/office/2006/metadata/properties" xmlns:ns3="db787c58-c6c7-4092-84ad-14d4686e718a" xmlns:ns4="828c3eb1-47f5-463e-b97c-8f440708d4da" targetNamespace="http://schemas.microsoft.com/office/2006/metadata/properties" ma:root="true" ma:fieldsID="49b2f349c549cb4efc5126fa40203ad7" ns3:_="" ns4:_="">
    <xsd:import namespace="db787c58-c6c7-4092-84ad-14d4686e718a"/>
    <xsd:import namespace="828c3eb1-47f5-463e-b97c-8f440708d4d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787c58-c6c7-4092-84ad-14d4686e7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c3eb1-47f5-463e-b97c-8f440708d4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16421C-7D30-4D66-9735-E2BFC02669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F91C86-BC7B-4A61-818A-E33E53919DBC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828c3eb1-47f5-463e-b97c-8f440708d4da"/>
    <ds:schemaRef ds:uri="db787c58-c6c7-4092-84ad-14d4686e718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E5158B-67D5-49C5-8492-34A41D71BF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787c58-c6c7-4092-84ad-14d4686e718a"/>
    <ds:schemaRef ds:uri="828c3eb1-47f5-463e-b97c-8f440708d4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460</Words>
  <Application>Microsoft Office PowerPoint</Application>
  <PresentationFormat>Widescreen</PresentationFormat>
  <Paragraphs>83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Avenir LT Std 45 Book</vt:lpstr>
      <vt:lpstr>AvenirNext LT Pro Regular</vt:lpstr>
      <vt:lpstr>Calibri</vt:lpstr>
      <vt:lpstr>2_Office Theme</vt:lpstr>
      <vt:lpstr>Setting the standard</vt:lpstr>
      <vt:lpstr>TSAG Rapporteur Group on Standardization Strategy - Status</vt:lpstr>
      <vt:lpstr>PowerPoint Presentation</vt:lpstr>
      <vt:lpstr>   </vt:lpstr>
      <vt:lpstr>PowerPoint Presentation</vt:lpstr>
      <vt:lpstr>Setting the standard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Euchner, Martin</cp:lastModifiedBy>
  <cp:revision>147</cp:revision>
  <dcterms:created xsi:type="dcterms:W3CDTF">2016-02-05T15:38:40Z</dcterms:created>
  <dcterms:modified xsi:type="dcterms:W3CDTF">2021-01-08T07:48:03Z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0x01010048E41CE3FCF996448956D1D7ACE1A4DB</vt:lpwstr>
  </property>
</Properties>
</file>