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</p:sldMasterIdLst>
  <p:notesMasterIdLst>
    <p:notesMasterId r:id="rId13"/>
  </p:notesMasterIdLst>
  <p:sldIdLst>
    <p:sldId id="833" r:id="rId5"/>
    <p:sldId id="811" r:id="rId6"/>
    <p:sldId id="812" r:id="rId7"/>
    <p:sldId id="813" r:id="rId8"/>
    <p:sldId id="835" r:id="rId9"/>
    <p:sldId id="834" r:id="rId10"/>
    <p:sldId id="818" r:id="rId11"/>
    <p:sldId id="62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spari, Alexandra" initials="GA" lastIdx="2" clrIdx="0">
    <p:extLst>
      <p:ext uri="{19B8F6BF-5375-455C-9EA6-DF929625EA0E}">
        <p15:presenceInfo xmlns:p15="http://schemas.microsoft.com/office/powerpoint/2012/main" userId="S::alexandra.gaspari@itu.int::9030d98a-d5b2-454c-970c-c63e7d1728e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94653"/>
  </p:normalViewPr>
  <p:slideViewPr>
    <p:cSldViewPr snapToGrid="0" snapToObjects="1" showGuides="1">
      <p:cViewPr varScale="1">
        <p:scale>
          <a:sx n="62" d="100"/>
          <a:sy n="62" d="100"/>
        </p:scale>
        <p:origin x="130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80EA8-104E-435F-8291-A5AF67A0605F}" type="datetimeFigureOut">
              <a:rPr lang="en-GB" smtClean="0"/>
              <a:t>03/01/2021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C2FED-0C72-41BB-A275-4B72DFF8BB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46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049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8776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585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37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152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753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3593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7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04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88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483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6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02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41891" y="334861"/>
            <a:ext cx="9144000" cy="548495"/>
          </a:xfrm>
        </p:spPr>
        <p:txBody>
          <a:bodyPr anchor="t">
            <a:noAutofit/>
          </a:bodyPr>
          <a:lstStyle>
            <a:lvl1pPr algn="l">
              <a:defRPr sz="1800" spc="0" baseline="0">
                <a:solidFill>
                  <a:schemeClr val="bg1"/>
                </a:solidFill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Setting the standard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82" y="174213"/>
            <a:ext cx="543567" cy="59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1982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ally blank no log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074421"/>
            <a:ext cx="12192000" cy="783579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972" y="6116634"/>
            <a:ext cx="554990" cy="61425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504202"/>
            <a:ext cx="3830128" cy="35666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838289" y="854579"/>
            <a:ext cx="3519488" cy="385566"/>
          </a:xfrm>
        </p:spPr>
        <p:txBody>
          <a:bodyPr/>
          <a:lstStyle>
            <a:lvl5pPr marL="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 sz="1800" i="1"/>
            </a:lvl5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Click</a:t>
            </a:r>
            <a:r>
              <a:rPr lang="en-US" sz="2000" b="1" kern="1200" baseline="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 here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335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676400" y="1274763"/>
            <a:ext cx="9144000" cy="548495"/>
          </a:xfrm>
        </p:spPr>
        <p:txBody>
          <a:bodyPr anchor="t">
            <a:normAutofit/>
          </a:bodyPr>
          <a:lstStyle>
            <a:lvl1pPr algn="l">
              <a:defRPr sz="4400" spc="-150"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668087" y="1958889"/>
            <a:ext cx="9141229" cy="1655762"/>
          </a:xfrm>
        </p:spPr>
        <p:txBody>
          <a:bodyPr/>
          <a:lstStyle>
            <a:lvl1pPr marL="0" indent="0" algn="l">
              <a:buNone/>
              <a:defRPr sz="2400" spc="-150">
                <a:solidFill>
                  <a:schemeClr val="tx2"/>
                </a:solidFill>
                <a:latin typeface="AvenirNext LT Pro Regular" panose="020B05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1" name="Title 1"/>
          <p:cNvSpPr txBox="1">
            <a:spLocks/>
          </p:cNvSpPr>
          <p:nvPr userDrawn="1"/>
        </p:nvSpPr>
        <p:spPr>
          <a:xfrm>
            <a:off x="1257300" y="744626"/>
            <a:ext cx="9144000" cy="5484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 spc="0" baseline="0">
                <a:solidFill>
                  <a:schemeClr val="bg1"/>
                </a:solidFill>
                <a:latin typeface="Avenir LT Std 45 Book" panose="020B0502020203020204" pitchFamily="34" charset="0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 userDrawn="1"/>
        </p:nvSpPr>
        <p:spPr>
          <a:xfrm>
            <a:off x="867593" y="289742"/>
            <a:ext cx="2316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AvenirNext LT Pro Regular" panose="020B0504020202020204" pitchFamily="34" charset="0"/>
              </a:rPr>
              <a:t>Setting the standard</a:t>
            </a:r>
          </a:p>
        </p:txBody>
      </p:sp>
      <p:pic>
        <p:nvPicPr>
          <p:cNvPr id="14" name="Picture 2" descr="Image result for itu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60" y="102784"/>
            <a:ext cx="700088" cy="71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A8276E-197D-4D1D-8D52-01578428E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431241"/>
            <a:ext cx="25146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588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70972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68501"/>
            <a:ext cx="109728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3600" y="617643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71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xtranet.itu.int/sites/itu-t/wtsa-20/prepmeet/Lists/ContactSheet/DefViewContacts.asp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Setting the standard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86628" y="883355"/>
            <a:ext cx="12105372" cy="56397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3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Status of TSAG</a:t>
            </a:r>
            <a:r>
              <a:rPr kumimoji="0" lang="en-US" sz="135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RG Review of Resolutions</a:t>
            </a:r>
            <a:br>
              <a:rPr kumimoji="0" lang="en-US" sz="135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r>
              <a:rPr kumimoji="0" lang="en-US" sz="135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(RG-</a:t>
            </a:r>
            <a:r>
              <a:rPr kumimoji="0" lang="en-US" sz="135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ResReview</a:t>
            </a:r>
            <a:r>
              <a:rPr kumimoji="0" lang="en-US" sz="135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as of 8 </a:t>
            </a:r>
            <a:r>
              <a:rPr lang="en-US" sz="13500" b="1" dirty="0">
                <a:solidFill>
                  <a:prstClr val="white"/>
                </a:solidFill>
              </a:rPr>
              <a:t>January</a:t>
            </a:r>
            <a:r>
              <a:rPr kumimoji="0" lang="en-US" sz="1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2021</a:t>
            </a:r>
          </a:p>
          <a:p>
            <a:pPr marL="0" indent="0" algn="ctr">
              <a:buNone/>
              <a:defRPr/>
            </a:pPr>
            <a:br>
              <a:rPr lang="en-GB" sz="8600" dirty="0">
                <a:solidFill>
                  <a:schemeClr val="bg1"/>
                </a:solidFill>
              </a:rPr>
            </a:br>
            <a:r>
              <a:rPr lang="en-GB" sz="8600" dirty="0">
                <a:solidFill>
                  <a:schemeClr val="bg1"/>
                </a:solidFill>
              </a:rPr>
              <a:t>Interregional Coordination Meeting</a:t>
            </a:r>
            <a:r>
              <a:rPr lang="en-US" sz="8600" dirty="0">
                <a:solidFill>
                  <a:schemeClr val="bg1"/>
                </a:solidFill>
              </a:rPr>
              <a:t> - 8 January 2021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8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8600" dirty="0">
                <a:solidFill>
                  <a:prstClr val="white"/>
                </a:solidFill>
              </a:rPr>
              <a:t>Vladimir </a:t>
            </a:r>
            <a:r>
              <a:rPr lang="en-US" sz="8600" dirty="0" err="1">
                <a:solidFill>
                  <a:prstClr val="white"/>
                </a:solidFill>
              </a:rPr>
              <a:t>Minkin</a:t>
            </a:r>
            <a:r>
              <a:rPr kumimoji="0" lang="en-US" sz="8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</a:t>
            </a:r>
          </a:p>
          <a:p>
            <a:pPr marL="0" lvl="0" indent="0" algn="ctr">
              <a:buNone/>
              <a:defRPr/>
            </a:pPr>
            <a:r>
              <a:rPr lang="en-US" sz="8600" dirty="0">
                <a:solidFill>
                  <a:prstClr val="white"/>
                </a:solidFill>
              </a:rPr>
              <a:t>Rapporteur TSAG RG-</a:t>
            </a:r>
            <a:r>
              <a:rPr lang="en-US" sz="8600" dirty="0" err="1">
                <a:solidFill>
                  <a:prstClr val="white"/>
                </a:solidFill>
              </a:rPr>
              <a:t>ResReview</a:t>
            </a:r>
            <a:endParaRPr lang="en-US" sz="8600" dirty="0">
              <a:solidFill>
                <a:prstClr val="white"/>
              </a:solidFill>
            </a:endParaRPr>
          </a:p>
          <a:p>
            <a:pPr marL="0" lvl="0" indent="0" algn="ctr">
              <a:buNone/>
              <a:defRPr/>
            </a:pPr>
            <a:endParaRPr lang="en-GB" sz="8600" dirty="0">
              <a:solidFill>
                <a:prstClr val="white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551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110" y="854809"/>
            <a:ext cx="10972800" cy="726856"/>
          </a:xfrm>
        </p:spPr>
        <p:txBody>
          <a:bodyPr>
            <a:normAutofit/>
          </a:bodyPr>
          <a:lstStyle/>
          <a:p>
            <a:r>
              <a:rPr lang="en-US" sz="3200" dirty="0"/>
              <a:t>Status</a:t>
            </a:r>
            <a:endParaRPr lang="en-US" sz="32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507524"/>
            <a:ext cx="11582401" cy="5216005"/>
          </a:xfrm>
        </p:spPr>
        <p:txBody>
          <a:bodyPr>
            <a:normAutofit lnSpcReduction="10000"/>
          </a:bodyPr>
          <a:lstStyle/>
          <a:p>
            <a:r>
              <a:rPr lang="en-GB" sz="2800" dirty="0"/>
              <a:t>Since September 2020, the TSAG Rapporteur Group on “Review of Resolutions” (RG-</a:t>
            </a:r>
            <a:r>
              <a:rPr lang="en-GB" sz="2800" dirty="0" err="1"/>
              <a:t>ResReview</a:t>
            </a:r>
            <a:r>
              <a:rPr lang="en-GB" sz="2800" dirty="0"/>
              <a:t>) held one e-meeting on 3 December 2020.</a:t>
            </a:r>
          </a:p>
          <a:p>
            <a:endParaRPr lang="en-GB" dirty="0"/>
          </a:p>
          <a:p>
            <a:r>
              <a:rPr lang="en-GB" sz="2800" dirty="0"/>
              <a:t>TSAG RG-</a:t>
            </a:r>
            <a:r>
              <a:rPr lang="en-GB" sz="2800" dirty="0" err="1"/>
              <a:t>ResReview</a:t>
            </a:r>
            <a:r>
              <a:rPr lang="en-GB" sz="2800" dirty="0"/>
              <a:t> is responsible to consider and review</a:t>
            </a:r>
            <a:br>
              <a:rPr lang="en-GB" sz="2800" dirty="0"/>
            </a:br>
            <a:r>
              <a:rPr lang="en-GB" sz="2800" dirty="0"/>
              <a:t>WTSA Resolutions 1, 18, 22, 35, 43, 44, 45, 67, 70, 72, 73, 75, and 83.</a:t>
            </a:r>
          </a:p>
          <a:p>
            <a:pPr lvl="1"/>
            <a:r>
              <a:rPr lang="en-GB" sz="2000" dirty="0"/>
              <a:t>WTSA Resolution 1  is actually under the auspices of TSAG RG-WM,</a:t>
            </a:r>
            <a:br>
              <a:rPr lang="en-GB" sz="2000" dirty="0"/>
            </a:br>
            <a:r>
              <a:rPr lang="en-GB" sz="2000" dirty="0"/>
              <a:t>however, RG-</a:t>
            </a:r>
            <a:r>
              <a:rPr lang="en-GB" sz="2000" dirty="0" err="1"/>
              <a:t>ResReview</a:t>
            </a:r>
            <a:r>
              <a:rPr lang="en-GB" sz="2000" dirty="0"/>
              <a:t> has some stakes concerning streamlining such as for example related to WTSA Resolution 35.</a:t>
            </a:r>
          </a:p>
          <a:p>
            <a:pPr lvl="1"/>
            <a:r>
              <a:rPr lang="en-GB" sz="2000" dirty="0"/>
              <a:t>Other WTSA Resolutions are in the remit of the other TSAG Rapporteur groups.</a:t>
            </a:r>
          </a:p>
          <a:p>
            <a:endParaRPr lang="en-GB" sz="2800"/>
          </a:p>
          <a:p>
            <a:r>
              <a:rPr lang="en-GB" sz="2800"/>
              <a:t>WTSA </a:t>
            </a:r>
            <a:r>
              <a:rPr lang="en-GB" sz="2800" dirty="0"/>
              <a:t>Action Plan and Plenipotentiary Action Plan for ITU-T were taken note of and could be utilized as additional side information.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5AAB74-1F7B-42EF-A1B6-3E26D0303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98"/>
            <a:ext cx="2837447" cy="79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9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869" y="766463"/>
            <a:ext cx="109728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Information from regional organizations and members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78468"/>
            <a:ext cx="10972800" cy="421409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sz="2400" dirty="0"/>
              <a:t>The Rapporteur Group continued to receive inputs from the regional organizations and members on mature and preliminary proposals on Resolutions and Recommendations.</a:t>
            </a:r>
          </a:p>
          <a:p>
            <a:r>
              <a:rPr lang="en-GB" sz="2400" dirty="0"/>
              <a:t>An updated summary mapping table collects the status information of the proposals.</a:t>
            </a:r>
          </a:p>
          <a:p>
            <a:r>
              <a:rPr lang="en-GB" sz="2400" dirty="0"/>
              <a:t>Updated also the </a:t>
            </a:r>
            <a:r>
              <a:rPr lang="en-GB" sz="2400" u="sng" dirty="0">
                <a:hlinkClick r:id="rId3"/>
              </a:rPr>
              <a:t>online version of the contact sheet</a:t>
            </a:r>
            <a:r>
              <a:rPr lang="en-GB" sz="2400" dirty="0"/>
              <a:t> containing the received contact points/focal points for the Resolutions and Recommendations from the regional organizations.</a:t>
            </a:r>
          </a:p>
          <a:p>
            <a:pPr lvl="1"/>
            <a:r>
              <a:rPr lang="en-GB" sz="2000" dirty="0"/>
              <a:t>The online contact sheet covers received inputs from APT, ATU, CEPT, CITEL and RCC, for their regional focal points and coordinators for WTSA-20, as well as the TSB Focal Points, for the WTSA Resolutions, and ITU-T A-series texts.</a:t>
            </a:r>
            <a:endParaRPr lang="en-US" sz="2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B410DF-55C7-4CD3-B66E-3F4CBF2CC8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3598"/>
            <a:ext cx="2837447" cy="79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3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78116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    </a:t>
            </a:r>
            <a:r>
              <a:rPr lang="en-US" sz="32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Review of Resolutions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74800"/>
            <a:ext cx="10972800" cy="2651211"/>
          </a:xfrm>
        </p:spPr>
        <p:txBody>
          <a:bodyPr>
            <a:normAutofit/>
          </a:bodyPr>
          <a:lstStyle/>
          <a:p>
            <a:r>
              <a:rPr lang="en-GB" sz="2600" dirty="0"/>
              <a:t>RG-</a:t>
            </a:r>
            <a:r>
              <a:rPr lang="en-GB" sz="2600" dirty="0" err="1"/>
              <a:t>ResReview</a:t>
            </a:r>
            <a:r>
              <a:rPr lang="en-GB" sz="2600" dirty="0"/>
              <a:t> considered a number of documents with inputs and proposals on all WTSA Resolutions in scope except on WTSA Resolution 83.</a:t>
            </a:r>
          </a:p>
          <a:p>
            <a:endParaRPr lang="en-GB" sz="2400" dirty="0"/>
          </a:p>
          <a:p>
            <a:r>
              <a:rPr lang="en-GB" sz="2600" dirty="0"/>
              <a:t>For each Resolution, </a:t>
            </a:r>
          </a:p>
          <a:p>
            <a:pPr lvl="1"/>
            <a:r>
              <a:rPr lang="en-GB" sz="2200" dirty="0"/>
              <a:t>a side-by-side view was compiled, allowing to compare the proposals;</a:t>
            </a:r>
          </a:p>
          <a:p>
            <a:pPr lvl="1"/>
            <a:r>
              <a:rPr lang="en-GB" sz="2200" dirty="0"/>
              <a:t>identification of the regional focal/contact points.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3866B0-2614-414E-A2E3-461835ED4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949"/>
            <a:ext cx="2685448" cy="7488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71AE67-C37B-4A83-BB4B-FCCADEC6F9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9139" y="4528929"/>
            <a:ext cx="3874425" cy="20388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3DEC47-4AB2-4D9D-A127-6181B1F0F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587" y="4226011"/>
            <a:ext cx="4357817" cy="244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03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78116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    </a:t>
            </a:r>
            <a:r>
              <a:rPr lang="en-GB" sz="3200" dirty="0"/>
              <a:t>Role of a coordinator 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894702"/>
            <a:ext cx="10972800" cy="4963297"/>
          </a:xfrm>
        </p:spPr>
        <p:txBody>
          <a:bodyPr>
            <a:normAutofit/>
          </a:bodyPr>
          <a:lstStyle/>
          <a:p>
            <a:r>
              <a:rPr lang="en-GB" sz="2600" dirty="0"/>
              <a:t>Defined the </a:t>
            </a:r>
            <a:r>
              <a:rPr lang="en-GB" sz="2600" b="1" dirty="0"/>
              <a:t>role of a coordinator </a:t>
            </a:r>
            <a:r>
              <a:rPr lang="en-GB" sz="2600" dirty="0"/>
              <a:t>for a Resolution </a:t>
            </a:r>
          </a:p>
          <a:p>
            <a:pPr lvl="1"/>
            <a:r>
              <a:rPr lang="en-GB" sz="2200" dirty="0"/>
              <a:t>to be one of the focal/contact points, who takes the lead among the group/team</a:t>
            </a:r>
          </a:p>
          <a:p>
            <a:pPr lvl="1"/>
            <a:r>
              <a:rPr lang="en-GB" sz="2200" dirty="0"/>
              <a:t>to organize a discussion to better understand the viewpoints of the proposals,</a:t>
            </a:r>
          </a:p>
          <a:p>
            <a:pPr lvl="1"/>
            <a:r>
              <a:rPr lang="en-GB" sz="2200" dirty="0"/>
              <a:t>to prepare a consolidated draft with a view towards finding common grounds and for building consensus and for possible compromises among the group/team, </a:t>
            </a:r>
          </a:p>
          <a:p>
            <a:pPr lvl="1"/>
            <a:r>
              <a:rPr lang="en-GB" sz="2200" dirty="0"/>
              <a:t>and to report progress to future meetings.</a:t>
            </a:r>
          </a:p>
          <a:p>
            <a:pPr lvl="1"/>
            <a:endParaRPr lang="en-GB" sz="2200" dirty="0"/>
          </a:p>
          <a:p>
            <a:r>
              <a:rPr lang="en-GB" sz="2600" dirty="0"/>
              <a:t>Several coordinators were already identified.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3866B0-2614-414E-A2E3-461835ED4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949"/>
            <a:ext cx="2685448" cy="7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7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78116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    </a:t>
            </a:r>
            <a:r>
              <a:rPr lang="en-US" sz="32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Outcome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4658"/>
            <a:ext cx="10972800" cy="5103341"/>
          </a:xfrm>
        </p:spPr>
        <p:txBody>
          <a:bodyPr>
            <a:normAutofit/>
          </a:bodyPr>
          <a:lstStyle/>
          <a:p>
            <a:r>
              <a:rPr lang="en-GB" sz="2400" dirty="0"/>
              <a:t>Giving the still early stage in the deliberation process at the TSAG level,</a:t>
            </a:r>
            <a:br>
              <a:rPr lang="en-GB" sz="2400" dirty="0"/>
            </a:br>
            <a:r>
              <a:rPr lang="en-GB" sz="2400" dirty="0"/>
              <a:t>the time until WTSA-20 with additional meetings ahead,</a:t>
            </a:r>
            <a:br>
              <a:rPr lang="en-GB" sz="2400" dirty="0"/>
            </a:br>
            <a:r>
              <a:rPr lang="en-GB" sz="2400" dirty="0"/>
              <a:t>and that regional organizations have not yet finished their preparations of their proposals,</a:t>
            </a:r>
          </a:p>
          <a:p>
            <a:pPr lvl="1"/>
            <a:r>
              <a:rPr lang="en-GB" sz="2000" dirty="0"/>
              <a:t>the Rapporteur Group was just able to make certain observations at this point in time,</a:t>
            </a:r>
            <a:br>
              <a:rPr lang="en-GB" sz="2000" dirty="0"/>
            </a:br>
            <a:r>
              <a:rPr lang="en-GB" sz="2000" dirty="0"/>
              <a:t>(such as identifying some commonalities across the proposals)</a:t>
            </a:r>
            <a:br>
              <a:rPr lang="en-GB" sz="2000" dirty="0"/>
            </a:br>
            <a:r>
              <a:rPr lang="en-GB" sz="2000" dirty="0"/>
              <a:t>but was not ready to draw already any conclusions or trying to find consensus.</a:t>
            </a:r>
            <a:br>
              <a:rPr lang="en-GB" sz="2000" dirty="0"/>
            </a:br>
            <a:r>
              <a:rPr lang="en-GB" sz="2000" dirty="0"/>
              <a:t>(for details see RG-</a:t>
            </a:r>
            <a:r>
              <a:rPr lang="en-GB" sz="2000" dirty="0" err="1"/>
              <a:t>ResReview</a:t>
            </a:r>
            <a:r>
              <a:rPr lang="en-GB" sz="2000"/>
              <a:t> progress report in TSAG-TD955</a:t>
            </a:r>
            <a:r>
              <a:rPr lang="en-GB" sz="2000" dirty="0"/>
              <a:t>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3866B0-2614-414E-A2E3-461835ED4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949"/>
            <a:ext cx="2685448" cy="7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78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E1B0A5-3E22-4E86-8514-50059624E3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sz="2400" dirty="0"/>
              <a:t>RG-</a:t>
            </a:r>
            <a:r>
              <a:rPr lang="en-GB" sz="2400" dirty="0" err="1"/>
              <a:t>ResReview</a:t>
            </a:r>
            <a:r>
              <a:rPr lang="en-GB" sz="2400" dirty="0"/>
              <a:t> is seeking further inputs from the regional organizations and TSAG members </a:t>
            </a:r>
          </a:p>
          <a:p>
            <a:pPr lvl="1"/>
            <a:r>
              <a:rPr lang="en-GB" sz="2000" dirty="0"/>
              <a:t>on mature and preliminary proposals on Resolutions.</a:t>
            </a:r>
          </a:p>
          <a:p>
            <a:pPr lvl="1"/>
            <a:r>
              <a:rPr lang="en-GB" sz="2000" dirty="0"/>
              <a:t>inputs/updates to the online contact sheet for the focal/contact points of the regional organization for the Resolutions.</a:t>
            </a:r>
            <a:endParaRPr lang="de-DE" sz="2000" dirty="0"/>
          </a:p>
          <a:p>
            <a:pPr marL="514350" indent="-514350">
              <a:buFont typeface="+mj-lt"/>
              <a:buAutoNum type="alphaLcPeriod"/>
            </a:pPr>
            <a:endParaRPr lang="en-US" dirty="0"/>
          </a:p>
          <a:p>
            <a:endParaRPr lang="en-CH" dirty="0">
              <a:cs typeface="Calibri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62D5D0-C4E2-4E73-9D61-DD73BDCD0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78116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    </a:t>
            </a:r>
            <a:r>
              <a:rPr lang="en-US" sz="32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Wanted</a:t>
            </a:r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B6A358-3528-4481-BA9E-D03F8FDDB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49"/>
            <a:ext cx="2837447" cy="79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98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Setting the standard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0280" y="1623710"/>
            <a:ext cx="5227997" cy="306390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Thank you</a:t>
            </a: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Questions, Comments Feedback are welcome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8088" y="1623709"/>
            <a:ext cx="6543632" cy="3063903"/>
          </a:xfrm>
          <a:prstGeom prst="rect">
            <a:avLst/>
          </a:prstGeom>
          <a:solidFill>
            <a:srgbClr val="00B0F0"/>
          </a:solidFill>
        </p:spPr>
      </p:pic>
    </p:spTree>
    <p:extLst>
      <p:ext uri="{BB962C8B-B14F-4D97-AF65-F5344CB8AC3E}">
        <p14:creationId xmlns:p14="http://schemas.microsoft.com/office/powerpoint/2010/main" val="272422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TU White Background.potx" id="{9694207F-B86C-4347-AF5B-E18AD6864DC7}" vid="{B9639EA1-9A26-4D10-99CD-41579998E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E41CE3FCF996448956D1D7ACE1A4DB" ma:contentTypeVersion="7" ma:contentTypeDescription="Create a new document." ma:contentTypeScope="" ma:versionID="0b778e9b5a23d1df9c75bcdd43dc94dd">
  <xsd:schema xmlns:xsd="http://www.w3.org/2001/XMLSchema" xmlns:xs="http://www.w3.org/2001/XMLSchema" xmlns:p="http://schemas.microsoft.com/office/2006/metadata/properties" xmlns:ns3="db787c58-c6c7-4092-84ad-14d4686e718a" xmlns:ns4="828c3eb1-47f5-463e-b97c-8f440708d4da" targetNamespace="http://schemas.microsoft.com/office/2006/metadata/properties" ma:root="true" ma:fieldsID="49b2f349c549cb4efc5126fa40203ad7" ns3:_="" ns4:_="">
    <xsd:import namespace="db787c58-c6c7-4092-84ad-14d4686e718a"/>
    <xsd:import namespace="828c3eb1-47f5-463e-b97c-8f440708d4d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787c58-c6c7-4092-84ad-14d4686e71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c3eb1-47f5-463e-b97c-8f440708d4d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E5158B-67D5-49C5-8492-34A41D71BF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787c58-c6c7-4092-84ad-14d4686e718a"/>
    <ds:schemaRef ds:uri="828c3eb1-47f5-463e-b97c-8f440708d4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16421C-7D30-4D66-9735-E2BFC02669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F91C86-BC7B-4A61-818A-E33E53919DB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828c3eb1-47f5-463e-b97c-8f440708d4da"/>
    <ds:schemaRef ds:uri="db787c58-c6c7-4092-84ad-14d4686e718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</TotalTime>
  <Words>587</Words>
  <Application>Microsoft Office PowerPoint</Application>
  <PresentationFormat>Widescreen</PresentationFormat>
  <Paragraphs>53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Narrow</vt:lpstr>
      <vt:lpstr>Avenir LT Std 45 Book</vt:lpstr>
      <vt:lpstr>AvenirNext LT Pro Regular</vt:lpstr>
      <vt:lpstr>Calibri</vt:lpstr>
      <vt:lpstr>2_Office Theme</vt:lpstr>
      <vt:lpstr>Setting the standard</vt:lpstr>
      <vt:lpstr>Status</vt:lpstr>
      <vt:lpstr>Information from regional organizations and members</vt:lpstr>
      <vt:lpstr>    Review of Resolutions</vt:lpstr>
      <vt:lpstr>    Role of a coordinator </vt:lpstr>
      <vt:lpstr>    Outcome</vt:lpstr>
      <vt:lpstr>    Wanted</vt:lpstr>
      <vt:lpstr>Setting the standard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Al-Mnini, Lara</cp:lastModifiedBy>
  <cp:revision>127</cp:revision>
  <dcterms:created xsi:type="dcterms:W3CDTF">2016-02-05T15:38:40Z</dcterms:created>
  <dcterms:modified xsi:type="dcterms:W3CDTF">2021-01-03T13:16:56Z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0x01010048E41CE3FCF996448956D1D7ACE1A4DB</vt:lpwstr>
  </property>
</Properties>
</file>