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  <p:sldMasterId id="2147483744" r:id="rId3"/>
    <p:sldMasterId id="2147483756" r:id="rId4"/>
    <p:sldMasterId id="2147483806" r:id="rId5"/>
    <p:sldMasterId id="2147483824" r:id="rId6"/>
    <p:sldMasterId id="2147483848" r:id="rId7"/>
    <p:sldMasterId id="2147483860" r:id="rId8"/>
    <p:sldMasterId id="2147483878" r:id="rId9"/>
  </p:sldMasterIdLst>
  <p:notesMasterIdLst>
    <p:notesMasterId r:id="rId41"/>
  </p:notesMasterIdLst>
  <p:handoutMasterIdLst>
    <p:handoutMasterId r:id="rId42"/>
  </p:handoutMasterIdLst>
  <p:sldIdLst>
    <p:sldId id="547" r:id="rId10"/>
    <p:sldId id="757" r:id="rId11"/>
    <p:sldId id="704" r:id="rId12"/>
    <p:sldId id="662" r:id="rId13"/>
    <p:sldId id="746" r:id="rId14"/>
    <p:sldId id="745" r:id="rId15"/>
    <p:sldId id="748" r:id="rId16"/>
    <p:sldId id="731" r:id="rId17"/>
    <p:sldId id="755" r:id="rId18"/>
    <p:sldId id="756" r:id="rId19"/>
    <p:sldId id="761" r:id="rId20"/>
    <p:sldId id="760" r:id="rId21"/>
    <p:sldId id="730" r:id="rId22"/>
    <p:sldId id="750" r:id="rId23"/>
    <p:sldId id="562" r:id="rId24"/>
    <p:sldId id="738" r:id="rId25"/>
    <p:sldId id="563" r:id="rId26"/>
    <p:sldId id="762" r:id="rId27"/>
    <p:sldId id="714" r:id="rId28"/>
    <p:sldId id="672" r:id="rId29"/>
    <p:sldId id="632" r:id="rId30"/>
    <p:sldId id="727" r:id="rId31"/>
    <p:sldId id="741" r:id="rId32"/>
    <p:sldId id="765" r:id="rId33"/>
    <p:sldId id="717" r:id="rId34"/>
    <p:sldId id="718" r:id="rId35"/>
    <p:sldId id="719" r:id="rId36"/>
    <p:sldId id="764" r:id="rId37"/>
    <p:sldId id="720" r:id="rId38"/>
    <p:sldId id="739" r:id="rId39"/>
    <p:sldId id="539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rner, Frederic" initials="WF" lastIdx="47" clrIdx="0">
    <p:extLst>
      <p:ext uri="{19B8F6BF-5375-455C-9EA6-DF929625EA0E}">
        <p15:presenceInfo xmlns:p15="http://schemas.microsoft.com/office/powerpoint/2012/main" userId="S-1-5-21-8740799-900759487-1415713722-53685" providerId="AD"/>
      </p:ext>
    </p:extLst>
  </p:cmAuthor>
  <p:cmAuthor id="2" name="Peter Scarks Design" initials="PSD" lastIdx="13" clrIdx="1">
    <p:extLst>
      <p:ext uri="{19B8F6BF-5375-455C-9EA6-DF929625EA0E}">
        <p15:presenceInfo xmlns:p15="http://schemas.microsoft.com/office/powerpoint/2012/main" userId="Peter Scarks Desig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23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9" autoAdjust="0"/>
    <p:restoredTop sz="96374" autoAdjust="0"/>
  </p:normalViewPr>
  <p:slideViewPr>
    <p:cSldViewPr snapToGrid="0">
      <p:cViewPr varScale="1">
        <p:scale>
          <a:sx n="66" d="100"/>
          <a:sy n="66" d="100"/>
        </p:scale>
        <p:origin x="80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E2B67-544C-496A-BE40-E798BCCE0EE5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D7AE8-984A-41E0-B76E-54965504B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843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73B17-8813-44BD-8368-FDD36B4D2D3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D668F-8B1A-4BF9-B9C6-F41489473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07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668F-8B1A-4BF9-B9C6-F414894733B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215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266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357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227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315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668F-8B1A-4BF9-B9C6-F414894733B4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19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093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668F-8B1A-4BF9-B9C6-F414894733B4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99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497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958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57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645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515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569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676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48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8170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0761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15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1831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5674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41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6405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668F-8B1A-4BF9-B9C6-F414894733B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242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32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59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976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741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578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12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676400" y="1274763"/>
            <a:ext cx="9144000" cy="548495"/>
          </a:xfrm>
        </p:spPr>
        <p:txBody>
          <a:bodyPr anchor="t">
            <a:normAutofit/>
          </a:bodyPr>
          <a:lstStyle>
            <a:lvl1pPr algn="l">
              <a:defRPr sz="4400" spc="-150"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668087" y="1958889"/>
            <a:ext cx="9141229" cy="1655762"/>
          </a:xfrm>
        </p:spPr>
        <p:txBody>
          <a:bodyPr/>
          <a:lstStyle>
            <a:lvl1pPr marL="0" indent="0" algn="l">
              <a:buNone/>
              <a:defRPr sz="2400" spc="-150">
                <a:solidFill>
                  <a:schemeClr val="tx2"/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1" name="Title 1"/>
          <p:cNvSpPr txBox="1">
            <a:spLocks/>
          </p:cNvSpPr>
          <p:nvPr userDrawn="1"/>
        </p:nvSpPr>
        <p:spPr>
          <a:xfrm>
            <a:off x="1181100" y="541338"/>
            <a:ext cx="9144000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0" baseline="0">
                <a:solidFill>
                  <a:schemeClr val="bg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867593" y="289742"/>
            <a:ext cx="2316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venirNext LT Pro Regular" panose="020B0504020202020204" pitchFamily="34" charset="0"/>
              </a:rPr>
              <a:t>Setting the standard</a:t>
            </a:r>
          </a:p>
        </p:txBody>
      </p:sp>
      <p:pic>
        <p:nvPicPr>
          <p:cNvPr id="14" name="Picture 2" descr="Image result for itu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0" y="102784"/>
            <a:ext cx="700088" cy="7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22261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975762"/>
      </p:ext>
    </p:extLst>
  </p:cSld>
  <p:clrMapOvr>
    <a:masterClrMapping/>
  </p:clrMapOvr>
  <p:transition spd="slow">
    <p:push dir="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61696"/>
      </p:ext>
    </p:extLst>
  </p:cSld>
  <p:clrMapOvr>
    <a:masterClrMapping/>
  </p:clrMapOvr>
  <p:transition spd="slow">
    <p:push dir="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21528"/>
      </p:ext>
    </p:extLst>
  </p:cSld>
  <p:clrMapOvr>
    <a:masterClrMapping/>
  </p:clrMapOvr>
  <p:transition spd="slow">
    <p:push dir="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14143"/>
      </p:ext>
    </p:extLst>
  </p:cSld>
  <p:clrMapOvr>
    <a:masterClrMapping/>
  </p:clrMapOvr>
  <p:transition spd="slow">
    <p:push dir="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97822"/>
      </p:ext>
    </p:extLst>
  </p:cSld>
  <p:clrMapOvr>
    <a:masterClrMapping/>
  </p:clrMapOvr>
  <p:transition spd="slow">
    <p:push dir="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88060"/>
      </p:ext>
    </p:extLst>
  </p:cSld>
  <p:clrMapOvr>
    <a:masterClrMapping/>
  </p:clrMapOvr>
  <p:transition spd="slow">
    <p:push dir="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02332"/>
      </p:ext>
    </p:extLst>
  </p:cSld>
  <p:clrMapOvr>
    <a:masterClrMapping/>
  </p:clrMapOvr>
  <p:transition spd="slow">
    <p:push dir="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28146"/>
      </p:ext>
    </p:extLst>
  </p:cSld>
  <p:clrMapOvr>
    <a:masterClrMapping/>
  </p:clrMapOvr>
  <p:transition spd="slow">
    <p:push dir="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4605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7901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2574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4268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95099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24696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64140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251026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381" y="6356350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4245" y="6356351"/>
            <a:ext cx="27432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80672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62570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 userDrawn="1"/>
        </p:nvSpPr>
        <p:spPr>
          <a:xfrm>
            <a:off x="1181100" y="541338"/>
            <a:ext cx="9144000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0" baseline="0">
                <a:solidFill>
                  <a:schemeClr val="bg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95010663"/>
              </p:ext>
            </p:extLst>
          </p:nvPr>
        </p:nvGraphicFramePr>
        <p:xfrm>
          <a:off x="963151" y="-76200"/>
          <a:ext cx="539955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7619040" imgH="5079240" progId="Photoshop.Image.17">
                  <p:embed/>
                </p:oleObj>
              </mc:Choice>
              <mc:Fallback>
                <p:oleObj name="Image" r:id="rId2" imgW="7619040" imgH="5079240" progId="Photoshop.Image.17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63151" y="-76200"/>
                        <a:ext cx="5399550" cy="360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 userDrawn="1"/>
        </p:nvSpPr>
        <p:spPr>
          <a:xfrm>
            <a:off x="838097" y="274994"/>
            <a:ext cx="2316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venirNext LT Pro Regular" panose="020B0504020202020204" pitchFamily="34" charset="0"/>
              </a:rPr>
              <a:t>Setting the standard</a:t>
            </a:r>
          </a:p>
        </p:txBody>
      </p:sp>
      <p:pic>
        <p:nvPicPr>
          <p:cNvPr id="13" name="Picture 2" descr="Image result for itu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0" y="61840"/>
            <a:ext cx="700088" cy="7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25361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1851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5570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81492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42877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94898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3614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pPr defTabSz="914400"/>
            <a:fld id="{4E654E92-054F-446F-BB7C-E189635FB474}" type="datetimeFigureOut">
              <a:rPr lang="en-US" smtClean="0">
                <a:solidFill>
                  <a:prstClr val="black"/>
                </a:solidFill>
              </a:rPr>
              <a:pPr defTabSz="914400"/>
              <a:t>1/11/2021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28920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9177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66907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0317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7807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9964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8820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758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599"/>
          </a:xfrm>
          <a:prstGeom prst="rect">
            <a:avLst/>
          </a:prstGeom>
        </p:spPr>
        <p:txBody>
          <a:bodyPr anchor="b"/>
          <a:lstStyle>
            <a:lvl1pPr algn="ctr">
              <a:defRPr sz="5792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17"/>
            </a:lvl1pPr>
            <a:lvl2pPr marL="441381" indent="0" algn="ctr">
              <a:buNone/>
              <a:defRPr sz="1931"/>
            </a:lvl2pPr>
            <a:lvl3pPr marL="882762" indent="0" algn="ctr">
              <a:buNone/>
              <a:defRPr sz="1738"/>
            </a:lvl3pPr>
            <a:lvl4pPr marL="1324143" indent="0" algn="ctr">
              <a:buNone/>
              <a:defRPr sz="1545"/>
            </a:lvl4pPr>
            <a:lvl5pPr marL="1765524" indent="0" algn="ctr">
              <a:buNone/>
              <a:defRPr sz="1545"/>
            </a:lvl5pPr>
            <a:lvl6pPr marL="2206904" indent="0" algn="ctr">
              <a:buNone/>
              <a:defRPr sz="1545"/>
            </a:lvl6pPr>
            <a:lvl7pPr marL="2648285" indent="0" algn="ctr">
              <a:buNone/>
              <a:defRPr sz="1545"/>
            </a:lvl7pPr>
            <a:lvl8pPr marL="3089666" indent="0" algn="ctr">
              <a:buNone/>
              <a:defRPr sz="1545"/>
            </a:lvl8pPr>
            <a:lvl9pPr marL="3531047" indent="0" algn="ctr">
              <a:buNone/>
              <a:defRPr sz="154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11/01/2021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4118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87193" y="3148702"/>
            <a:ext cx="8085632" cy="1079778"/>
          </a:xfrm>
        </p:spPr>
        <p:txBody>
          <a:bodyPr>
            <a:normAutofit fontScale="92500"/>
          </a:bodyPr>
          <a:lstStyle>
            <a:lvl1pPr marL="0" indent="0">
              <a:buNone/>
              <a:defRPr>
                <a:solidFill>
                  <a:schemeClr val="tx2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sz="3600" dirty="0" err="1">
                <a:latin typeface="AvenirNext LT Pro Bold" panose="020B0804020202020204" pitchFamily="34" charset="0"/>
              </a:rPr>
              <a:t>Chaesub</a:t>
            </a:r>
            <a:r>
              <a:rPr lang="en-US" sz="3600" dirty="0">
                <a:latin typeface="AvenirNext LT Pro Bold" panose="020B0804020202020204" pitchFamily="34" charset="0"/>
              </a:rPr>
              <a:t> Lee</a:t>
            </a:r>
          </a:p>
          <a:p>
            <a:r>
              <a:rPr lang="en-US" dirty="0"/>
              <a:t>Director, Telecommunication Standardization Bureau, ITU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83585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11/01/2021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28235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7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7">
                <a:solidFill>
                  <a:schemeClr val="tx1">
                    <a:tint val="75000"/>
                  </a:schemeClr>
                </a:solidFill>
              </a:defRPr>
            </a:lvl1pPr>
            <a:lvl2pPr marL="441381" indent="0">
              <a:buNone/>
              <a:defRPr sz="1931">
                <a:solidFill>
                  <a:schemeClr val="tx1">
                    <a:tint val="75000"/>
                  </a:schemeClr>
                </a:solidFill>
              </a:defRPr>
            </a:lvl2pPr>
            <a:lvl3pPr marL="882762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3pPr>
            <a:lvl4pPr marL="1324143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4pPr>
            <a:lvl5pPr marL="1765524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5pPr>
            <a:lvl6pPr marL="2206904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6pPr>
            <a:lvl7pPr marL="2648285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7pPr>
            <a:lvl8pPr marL="3089666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8pPr>
            <a:lvl9pPr marL="3531047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11/01/2021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79142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11/01/2021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88211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2"/>
            <a:ext cx="5157787" cy="8239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17" b="1"/>
            </a:lvl1pPr>
            <a:lvl2pPr marL="441381" indent="0">
              <a:buNone/>
              <a:defRPr sz="1931" b="1"/>
            </a:lvl2pPr>
            <a:lvl3pPr marL="882762" indent="0">
              <a:buNone/>
              <a:defRPr sz="1738" b="1"/>
            </a:lvl3pPr>
            <a:lvl4pPr marL="1324143" indent="0">
              <a:buNone/>
              <a:defRPr sz="1545" b="1"/>
            </a:lvl4pPr>
            <a:lvl5pPr marL="1765524" indent="0">
              <a:buNone/>
              <a:defRPr sz="1545" b="1"/>
            </a:lvl5pPr>
            <a:lvl6pPr marL="2206904" indent="0">
              <a:buNone/>
              <a:defRPr sz="1545" b="1"/>
            </a:lvl6pPr>
            <a:lvl7pPr marL="2648285" indent="0">
              <a:buNone/>
              <a:defRPr sz="1545" b="1"/>
            </a:lvl7pPr>
            <a:lvl8pPr marL="3089666" indent="0">
              <a:buNone/>
              <a:defRPr sz="1545" b="1"/>
            </a:lvl8pPr>
            <a:lvl9pPr marL="3531047" indent="0">
              <a:buNone/>
              <a:defRPr sz="15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2"/>
            <a:ext cx="5183188" cy="8239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17" b="1"/>
            </a:lvl1pPr>
            <a:lvl2pPr marL="441381" indent="0">
              <a:buNone/>
              <a:defRPr sz="1931" b="1"/>
            </a:lvl2pPr>
            <a:lvl3pPr marL="882762" indent="0">
              <a:buNone/>
              <a:defRPr sz="1738" b="1"/>
            </a:lvl3pPr>
            <a:lvl4pPr marL="1324143" indent="0">
              <a:buNone/>
              <a:defRPr sz="1545" b="1"/>
            </a:lvl4pPr>
            <a:lvl5pPr marL="1765524" indent="0">
              <a:buNone/>
              <a:defRPr sz="1545" b="1"/>
            </a:lvl5pPr>
            <a:lvl6pPr marL="2206904" indent="0">
              <a:buNone/>
              <a:defRPr sz="1545" b="1"/>
            </a:lvl6pPr>
            <a:lvl7pPr marL="2648285" indent="0">
              <a:buNone/>
              <a:defRPr sz="1545" b="1"/>
            </a:lvl7pPr>
            <a:lvl8pPr marL="3089666" indent="0">
              <a:buNone/>
              <a:defRPr sz="1545" b="1"/>
            </a:lvl8pPr>
            <a:lvl9pPr marL="3531047" indent="0">
              <a:buNone/>
              <a:defRPr sz="15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11/01/2021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514191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11/01/2021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45298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11/01/2021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07033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0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6"/>
          </a:xfrm>
          <a:prstGeom prst="rect">
            <a:avLst/>
          </a:prstGeom>
        </p:spPr>
        <p:txBody>
          <a:bodyPr/>
          <a:lstStyle>
            <a:lvl1pPr>
              <a:defRPr sz="3089"/>
            </a:lvl1pPr>
            <a:lvl2pPr>
              <a:defRPr sz="2703"/>
            </a:lvl2pPr>
            <a:lvl3pPr>
              <a:defRPr sz="2317"/>
            </a:lvl3pPr>
            <a:lvl4pPr>
              <a:defRPr sz="1931"/>
            </a:lvl4pPr>
            <a:lvl5pPr>
              <a:defRPr sz="1931"/>
            </a:lvl5pPr>
            <a:lvl6pPr>
              <a:defRPr sz="1931"/>
            </a:lvl6pPr>
            <a:lvl7pPr>
              <a:defRPr sz="1931"/>
            </a:lvl7pPr>
            <a:lvl8pPr>
              <a:defRPr sz="1931"/>
            </a:lvl8pPr>
            <a:lvl9pPr>
              <a:defRPr sz="19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5"/>
            </a:lvl1pPr>
            <a:lvl2pPr marL="441381" indent="0">
              <a:buNone/>
              <a:defRPr sz="1352"/>
            </a:lvl2pPr>
            <a:lvl3pPr marL="882762" indent="0">
              <a:buNone/>
              <a:defRPr sz="1158"/>
            </a:lvl3pPr>
            <a:lvl4pPr marL="1324143" indent="0">
              <a:buNone/>
              <a:defRPr sz="965"/>
            </a:lvl4pPr>
            <a:lvl5pPr marL="1765524" indent="0">
              <a:buNone/>
              <a:defRPr sz="965"/>
            </a:lvl5pPr>
            <a:lvl6pPr marL="2206904" indent="0">
              <a:buNone/>
              <a:defRPr sz="965"/>
            </a:lvl6pPr>
            <a:lvl7pPr marL="2648285" indent="0">
              <a:buNone/>
              <a:defRPr sz="965"/>
            </a:lvl7pPr>
            <a:lvl8pPr marL="3089666" indent="0">
              <a:buNone/>
              <a:defRPr sz="965"/>
            </a:lvl8pPr>
            <a:lvl9pPr marL="3531047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11/01/2021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79133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0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89"/>
            </a:lvl1pPr>
            <a:lvl2pPr marL="441381" indent="0">
              <a:buNone/>
              <a:defRPr sz="2703"/>
            </a:lvl2pPr>
            <a:lvl3pPr marL="882762" indent="0">
              <a:buNone/>
              <a:defRPr sz="2317"/>
            </a:lvl3pPr>
            <a:lvl4pPr marL="1324143" indent="0">
              <a:buNone/>
              <a:defRPr sz="1931"/>
            </a:lvl4pPr>
            <a:lvl5pPr marL="1765524" indent="0">
              <a:buNone/>
              <a:defRPr sz="1931"/>
            </a:lvl5pPr>
            <a:lvl6pPr marL="2206904" indent="0">
              <a:buNone/>
              <a:defRPr sz="1931"/>
            </a:lvl6pPr>
            <a:lvl7pPr marL="2648285" indent="0">
              <a:buNone/>
              <a:defRPr sz="1931"/>
            </a:lvl7pPr>
            <a:lvl8pPr marL="3089666" indent="0">
              <a:buNone/>
              <a:defRPr sz="1931"/>
            </a:lvl8pPr>
            <a:lvl9pPr marL="3531047" indent="0">
              <a:buNone/>
              <a:defRPr sz="1931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5"/>
            </a:lvl1pPr>
            <a:lvl2pPr marL="441381" indent="0">
              <a:buNone/>
              <a:defRPr sz="1352"/>
            </a:lvl2pPr>
            <a:lvl3pPr marL="882762" indent="0">
              <a:buNone/>
              <a:defRPr sz="1158"/>
            </a:lvl3pPr>
            <a:lvl4pPr marL="1324143" indent="0">
              <a:buNone/>
              <a:defRPr sz="965"/>
            </a:lvl4pPr>
            <a:lvl5pPr marL="1765524" indent="0">
              <a:buNone/>
              <a:defRPr sz="965"/>
            </a:lvl5pPr>
            <a:lvl6pPr marL="2206904" indent="0">
              <a:buNone/>
              <a:defRPr sz="965"/>
            </a:lvl6pPr>
            <a:lvl7pPr marL="2648285" indent="0">
              <a:buNone/>
              <a:defRPr sz="965"/>
            </a:lvl7pPr>
            <a:lvl8pPr marL="3089666" indent="0">
              <a:buNone/>
              <a:defRPr sz="965"/>
            </a:lvl8pPr>
            <a:lvl9pPr marL="3531047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11/01/2021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67546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11/01/2021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98601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11/01/2021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078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48495"/>
          </a:xfrm>
        </p:spPr>
        <p:txBody>
          <a:bodyPr anchor="t">
            <a:normAutofit/>
          </a:bodyPr>
          <a:lstStyle>
            <a:lvl1pPr algn="l">
              <a:defRPr sz="4400" spc="-15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5687" y="1806489"/>
            <a:ext cx="9141229" cy="397215"/>
          </a:xfrm>
        </p:spPr>
        <p:txBody>
          <a:bodyPr/>
          <a:lstStyle>
            <a:lvl1pPr marL="0" indent="0" algn="l">
              <a:buNone/>
              <a:defRPr sz="2400" spc="-15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46" name="Group 45"/>
          <p:cNvGrpSpPr/>
          <p:nvPr userDrawn="1"/>
        </p:nvGrpSpPr>
        <p:grpSpPr>
          <a:xfrm>
            <a:off x="446088" y="387352"/>
            <a:ext cx="554037" cy="609632"/>
            <a:chOff x="369888" y="835026"/>
            <a:chExt cx="917575" cy="1009649"/>
          </a:xfrm>
        </p:grpSpPr>
        <p:sp>
          <p:nvSpPr>
            <p:cNvPr id="48" name="Rectangle 5"/>
            <p:cNvSpPr>
              <a:spLocks noChangeArrowheads="1"/>
            </p:cNvSpPr>
            <p:nvPr userDrawn="1"/>
          </p:nvSpPr>
          <p:spPr bwMode="auto">
            <a:xfrm>
              <a:off x="461963" y="1289050"/>
              <a:ext cx="90488" cy="239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6"/>
            <p:cNvSpPr>
              <a:spLocks/>
            </p:cNvSpPr>
            <p:nvPr userDrawn="1"/>
          </p:nvSpPr>
          <p:spPr bwMode="auto">
            <a:xfrm>
              <a:off x="603250" y="1289050"/>
              <a:ext cx="260350" cy="239712"/>
            </a:xfrm>
            <a:custGeom>
              <a:avLst/>
              <a:gdLst>
                <a:gd name="T0" fmla="*/ 0 w 164"/>
                <a:gd name="T1" fmla="*/ 30 h 151"/>
                <a:gd name="T2" fmla="*/ 0 w 164"/>
                <a:gd name="T3" fmla="*/ 0 h 151"/>
                <a:gd name="T4" fmla="*/ 164 w 164"/>
                <a:gd name="T5" fmla="*/ 0 h 151"/>
                <a:gd name="T6" fmla="*/ 164 w 164"/>
                <a:gd name="T7" fmla="*/ 30 h 151"/>
                <a:gd name="T8" fmla="*/ 111 w 164"/>
                <a:gd name="T9" fmla="*/ 30 h 151"/>
                <a:gd name="T10" fmla="*/ 111 w 164"/>
                <a:gd name="T11" fmla="*/ 151 h 151"/>
                <a:gd name="T12" fmla="*/ 52 w 164"/>
                <a:gd name="T13" fmla="*/ 151 h 151"/>
                <a:gd name="T14" fmla="*/ 52 w 164"/>
                <a:gd name="T15" fmla="*/ 30 h 151"/>
                <a:gd name="T16" fmla="*/ 0 w 164"/>
                <a:gd name="T17" fmla="*/ 3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51">
                  <a:moveTo>
                    <a:pt x="0" y="30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164" y="30"/>
                  </a:lnTo>
                  <a:lnTo>
                    <a:pt x="111" y="30"/>
                  </a:lnTo>
                  <a:lnTo>
                    <a:pt x="111" y="151"/>
                  </a:lnTo>
                  <a:lnTo>
                    <a:pt x="52" y="151"/>
                  </a:lnTo>
                  <a:lnTo>
                    <a:pt x="52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7"/>
            <p:cNvSpPr>
              <a:spLocks/>
            </p:cNvSpPr>
            <p:nvPr userDrawn="1"/>
          </p:nvSpPr>
          <p:spPr bwMode="auto">
            <a:xfrm>
              <a:off x="914400" y="1289050"/>
              <a:ext cx="288925" cy="246062"/>
            </a:xfrm>
            <a:custGeom>
              <a:avLst/>
              <a:gdLst>
                <a:gd name="T0" fmla="*/ 50 w 161"/>
                <a:gd name="T1" fmla="*/ 0 h 138"/>
                <a:gd name="T2" fmla="*/ 50 w 161"/>
                <a:gd name="T3" fmla="*/ 78 h 138"/>
                <a:gd name="T4" fmla="*/ 81 w 161"/>
                <a:gd name="T5" fmla="*/ 113 h 138"/>
                <a:gd name="T6" fmla="*/ 112 w 161"/>
                <a:gd name="T7" fmla="*/ 78 h 138"/>
                <a:gd name="T8" fmla="*/ 112 w 161"/>
                <a:gd name="T9" fmla="*/ 0 h 138"/>
                <a:gd name="T10" fmla="*/ 161 w 161"/>
                <a:gd name="T11" fmla="*/ 0 h 138"/>
                <a:gd name="T12" fmla="*/ 161 w 161"/>
                <a:gd name="T13" fmla="*/ 75 h 138"/>
                <a:gd name="T14" fmla="*/ 150 w 161"/>
                <a:gd name="T15" fmla="*/ 116 h 138"/>
                <a:gd name="T16" fmla="*/ 80 w 161"/>
                <a:gd name="T17" fmla="*/ 138 h 138"/>
                <a:gd name="T18" fmla="*/ 11 w 161"/>
                <a:gd name="T19" fmla="*/ 116 h 138"/>
                <a:gd name="T20" fmla="*/ 0 w 161"/>
                <a:gd name="T21" fmla="*/ 75 h 138"/>
                <a:gd name="T22" fmla="*/ 0 w 161"/>
                <a:gd name="T23" fmla="*/ 0 h 138"/>
                <a:gd name="T24" fmla="*/ 50 w 161"/>
                <a:gd name="T2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38">
                  <a:moveTo>
                    <a:pt x="50" y="0"/>
                  </a:moveTo>
                  <a:cubicBezTo>
                    <a:pt x="50" y="78"/>
                    <a:pt x="50" y="78"/>
                    <a:pt x="50" y="78"/>
                  </a:cubicBezTo>
                  <a:cubicBezTo>
                    <a:pt x="50" y="104"/>
                    <a:pt x="63" y="113"/>
                    <a:pt x="81" y="113"/>
                  </a:cubicBezTo>
                  <a:cubicBezTo>
                    <a:pt x="98" y="113"/>
                    <a:pt x="112" y="104"/>
                    <a:pt x="112" y="7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97"/>
                    <a:pt x="159" y="108"/>
                    <a:pt x="150" y="116"/>
                  </a:cubicBezTo>
                  <a:cubicBezTo>
                    <a:pt x="136" y="130"/>
                    <a:pt x="112" y="138"/>
                    <a:pt x="80" y="138"/>
                  </a:cubicBezTo>
                  <a:cubicBezTo>
                    <a:pt x="48" y="138"/>
                    <a:pt x="25" y="130"/>
                    <a:pt x="11" y="116"/>
                  </a:cubicBezTo>
                  <a:cubicBezTo>
                    <a:pt x="2" y="108"/>
                    <a:pt x="0" y="97"/>
                    <a:pt x="0" y="7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8"/>
            <p:cNvSpPr>
              <a:spLocks noEditPoints="1"/>
            </p:cNvSpPr>
            <p:nvPr userDrawn="1"/>
          </p:nvSpPr>
          <p:spPr bwMode="auto">
            <a:xfrm>
              <a:off x="369888" y="835026"/>
              <a:ext cx="917575" cy="1009649"/>
            </a:xfrm>
            <a:custGeom>
              <a:avLst/>
              <a:gdLst>
                <a:gd name="T0" fmla="*/ 120 w 511"/>
                <a:gd name="T1" fmla="*/ 95 h 565"/>
                <a:gd name="T2" fmla="*/ 254 w 511"/>
                <a:gd name="T3" fmla="*/ 564 h 565"/>
                <a:gd name="T4" fmla="*/ 484 w 511"/>
                <a:gd name="T5" fmla="*/ 259 h 565"/>
                <a:gd name="T6" fmla="*/ 402 w 511"/>
                <a:gd name="T7" fmla="*/ 127 h 565"/>
                <a:gd name="T8" fmla="*/ 327 w 511"/>
                <a:gd name="T9" fmla="*/ 97 h 565"/>
                <a:gd name="T10" fmla="*/ 150 w 511"/>
                <a:gd name="T11" fmla="*/ 117 h 565"/>
                <a:gd name="T12" fmla="*/ 266 w 511"/>
                <a:gd name="T13" fmla="*/ 115 h 565"/>
                <a:gd name="T14" fmla="*/ 146 w 511"/>
                <a:gd name="T15" fmla="*/ 129 h 565"/>
                <a:gd name="T16" fmla="*/ 147 w 511"/>
                <a:gd name="T17" fmla="*/ 170 h 565"/>
                <a:gd name="T18" fmla="*/ 275 w 511"/>
                <a:gd name="T19" fmla="*/ 113 h 565"/>
                <a:gd name="T20" fmla="*/ 337 w 511"/>
                <a:gd name="T21" fmla="*/ 128 h 565"/>
                <a:gd name="T22" fmla="*/ 323 w 511"/>
                <a:gd name="T23" fmla="*/ 103 h 565"/>
                <a:gd name="T24" fmla="*/ 376 w 511"/>
                <a:gd name="T25" fmla="*/ 128 h 565"/>
                <a:gd name="T26" fmla="*/ 342 w 511"/>
                <a:gd name="T27" fmla="*/ 140 h 565"/>
                <a:gd name="T28" fmla="*/ 342 w 511"/>
                <a:gd name="T29" fmla="*/ 140 h 565"/>
                <a:gd name="T30" fmla="*/ 381 w 511"/>
                <a:gd name="T31" fmla="*/ 196 h 565"/>
                <a:gd name="T32" fmla="*/ 382 w 511"/>
                <a:gd name="T33" fmla="*/ 134 h 565"/>
                <a:gd name="T34" fmla="*/ 254 w 511"/>
                <a:gd name="T35" fmla="*/ 75 h 565"/>
                <a:gd name="T36" fmla="*/ 273 w 511"/>
                <a:gd name="T37" fmla="*/ 106 h 565"/>
                <a:gd name="T38" fmla="*/ 161 w 511"/>
                <a:gd name="T39" fmla="*/ 94 h 565"/>
                <a:gd name="T40" fmla="*/ 161 w 511"/>
                <a:gd name="T41" fmla="*/ 94 h 565"/>
                <a:gd name="T42" fmla="*/ 136 w 511"/>
                <a:gd name="T43" fmla="*/ 116 h 565"/>
                <a:gd name="T44" fmla="*/ 40 w 511"/>
                <a:gd name="T45" fmla="*/ 372 h 565"/>
                <a:gd name="T46" fmla="*/ 65 w 511"/>
                <a:gd name="T47" fmla="*/ 243 h 565"/>
                <a:gd name="T48" fmla="*/ 118 w 511"/>
                <a:gd name="T49" fmla="*/ 123 h 565"/>
                <a:gd name="T50" fmla="*/ 115 w 511"/>
                <a:gd name="T51" fmla="*/ 188 h 565"/>
                <a:gd name="T52" fmla="*/ 276 w 511"/>
                <a:gd name="T53" fmla="*/ 161 h 565"/>
                <a:gd name="T54" fmla="*/ 364 w 511"/>
                <a:gd name="T55" fmla="*/ 205 h 565"/>
                <a:gd name="T56" fmla="*/ 369 w 511"/>
                <a:gd name="T57" fmla="*/ 328 h 565"/>
                <a:gd name="T58" fmla="*/ 380 w 511"/>
                <a:gd name="T59" fmla="*/ 328 h 565"/>
                <a:gd name="T60" fmla="*/ 370 w 511"/>
                <a:gd name="T61" fmla="*/ 204 h 565"/>
                <a:gd name="T62" fmla="*/ 461 w 511"/>
                <a:gd name="T63" fmla="*/ 243 h 565"/>
                <a:gd name="T64" fmla="*/ 398 w 511"/>
                <a:gd name="T65" fmla="*/ 133 h 565"/>
                <a:gd name="T66" fmla="*/ 474 w 511"/>
                <a:gd name="T67" fmla="*/ 255 h 565"/>
                <a:gd name="T68" fmla="*/ 474 w 511"/>
                <a:gd name="T69" fmla="*/ 287 h 565"/>
                <a:gd name="T70" fmla="*/ 481 w 511"/>
                <a:gd name="T71" fmla="*/ 374 h 565"/>
                <a:gd name="T72" fmla="*/ 361 w 511"/>
                <a:gd name="T73" fmla="*/ 401 h 565"/>
                <a:gd name="T74" fmla="*/ 239 w 511"/>
                <a:gd name="T75" fmla="*/ 346 h 565"/>
                <a:gd name="T76" fmla="*/ 208 w 511"/>
                <a:gd name="T77" fmla="*/ 399 h 565"/>
                <a:gd name="T78" fmla="*/ 301 w 511"/>
                <a:gd name="T79" fmla="*/ 476 h 565"/>
                <a:gd name="T80" fmla="*/ 92 w 511"/>
                <a:gd name="T81" fmla="*/ 399 h 565"/>
                <a:gd name="T82" fmla="*/ 51 w 511"/>
                <a:gd name="T83" fmla="*/ 399 h 565"/>
                <a:gd name="T84" fmla="*/ 92 w 511"/>
                <a:gd name="T85" fmla="*/ 481 h 565"/>
                <a:gd name="T86" fmla="*/ 265 w 511"/>
                <a:gd name="T87" fmla="*/ 516 h 565"/>
                <a:gd name="T88" fmla="*/ 92 w 511"/>
                <a:gd name="T89" fmla="*/ 441 h 565"/>
                <a:gd name="T90" fmla="*/ 102 w 511"/>
                <a:gd name="T91" fmla="*/ 490 h 565"/>
                <a:gd name="T92" fmla="*/ 257 w 511"/>
                <a:gd name="T93" fmla="*/ 521 h 565"/>
                <a:gd name="T94" fmla="*/ 373 w 511"/>
                <a:gd name="T95" fmla="*/ 513 h 565"/>
                <a:gd name="T96" fmla="*/ 411 w 511"/>
                <a:gd name="T97" fmla="*/ 433 h 565"/>
                <a:gd name="T98" fmla="*/ 391 w 511"/>
                <a:gd name="T99" fmla="*/ 50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65">
                  <a:moveTo>
                    <a:pt x="409" y="511"/>
                  </a:moveTo>
                  <a:cubicBezTo>
                    <a:pt x="469" y="465"/>
                    <a:pt x="508" y="392"/>
                    <a:pt x="508" y="310"/>
                  </a:cubicBezTo>
                  <a:cubicBezTo>
                    <a:pt x="508" y="170"/>
                    <a:pt x="394" y="56"/>
                    <a:pt x="254" y="56"/>
                  </a:cubicBezTo>
                  <a:cubicBezTo>
                    <a:pt x="205" y="56"/>
                    <a:pt x="159" y="70"/>
                    <a:pt x="120" y="95"/>
                  </a:cubicBezTo>
                  <a:cubicBezTo>
                    <a:pt x="98" y="65"/>
                    <a:pt x="77" y="33"/>
                    <a:pt x="55" y="0"/>
                  </a:cubicBezTo>
                  <a:cubicBezTo>
                    <a:pt x="62" y="14"/>
                    <a:pt x="83" y="58"/>
                    <a:pt x="107" y="103"/>
                  </a:cubicBezTo>
                  <a:cubicBezTo>
                    <a:pt x="42" y="149"/>
                    <a:pt x="0" y="225"/>
                    <a:pt x="0" y="310"/>
                  </a:cubicBezTo>
                  <a:cubicBezTo>
                    <a:pt x="0" y="450"/>
                    <a:pt x="114" y="564"/>
                    <a:pt x="254" y="564"/>
                  </a:cubicBezTo>
                  <a:cubicBezTo>
                    <a:pt x="306" y="564"/>
                    <a:pt x="354" y="549"/>
                    <a:pt x="394" y="522"/>
                  </a:cubicBezTo>
                  <a:cubicBezTo>
                    <a:pt x="433" y="538"/>
                    <a:pt x="473" y="552"/>
                    <a:pt x="511" y="565"/>
                  </a:cubicBezTo>
                  <a:cubicBezTo>
                    <a:pt x="479" y="549"/>
                    <a:pt x="443" y="531"/>
                    <a:pt x="409" y="511"/>
                  </a:cubicBezTo>
                  <a:close/>
                  <a:moveTo>
                    <a:pt x="484" y="259"/>
                  </a:moveTo>
                  <a:cubicBezTo>
                    <a:pt x="486" y="270"/>
                    <a:pt x="488" y="280"/>
                    <a:pt x="489" y="291"/>
                  </a:cubicBezTo>
                  <a:cubicBezTo>
                    <a:pt x="487" y="284"/>
                    <a:pt x="485" y="277"/>
                    <a:pt x="482" y="271"/>
                  </a:cubicBezTo>
                  <a:cubicBezTo>
                    <a:pt x="483" y="267"/>
                    <a:pt x="484" y="263"/>
                    <a:pt x="484" y="259"/>
                  </a:cubicBezTo>
                  <a:close/>
                  <a:moveTo>
                    <a:pt x="402" y="127"/>
                  </a:moveTo>
                  <a:cubicBezTo>
                    <a:pt x="401" y="127"/>
                    <a:pt x="400" y="127"/>
                    <a:pt x="398" y="127"/>
                  </a:cubicBezTo>
                  <a:cubicBezTo>
                    <a:pt x="394" y="127"/>
                    <a:pt x="389" y="127"/>
                    <a:pt x="384" y="127"/>
                  </a:cubicBezTo>
                  <a:cubicBezTo>
                    <a:pt x="376" y="120"/>
                    <a:pt x="367" y="113"/>
                    <a:pt x="356" y="107"/>
                  </a:cubicBezTo>
                  <a:cubicBezTo>
                    <a:pt x="346" y="103"/>
                    <a:pt x="336" y="99"/>
                    <a:pt x="327" y="97"/>
                  </a:cubicBezTo>
                  <a:cubicBezTo>
                    <a:pt x="323" y="92"/>
                    <a:pt x="320" y="87"/>
                    <a:pt x="317" y="83"/>
                  </a:cubicBezTo>
                  <a:cubicBezTo>
                    <a:pt x="348" y="92"/>
                    <a:pt x="377" y="107"/>
                    <a:pt x="402" y="127"/>
                  </a:cubicBezTo>
                  <a:close/>
                  <a:moveTo>
                    <a:pt x="146" y="129"/>
                  </a:moveTo>
                  <a:cubicBezTo>
                    <a:pt x="147" y="125"/>
                    <a:pt x="148" y="121"/>
                    <a:pt x="150" y="117"/>
                  </a:cubicBezTo>
                  <a:cubicBezTo>
                    <a:pt x="152" y="115"/>
                    <a:pt x="153" y="113"/>
                    <a:pt x="154" y="111"/>
                  </a:cubicBezTo>
                  <a:cubicBezTo>
                    <a:pt x="171" y="107"/>
                    <a:pt x="189" y="105"/>
                    <a:pt x="208" y="105"/>
                  </a:cubicBezTo>
                  <a:cubicBezTo>
                    <a:pt x="228" y="105"/>
                    <a:pt x="248" y="107"/>
                    <a:pt x="269" y="111"/>
                  </a:cubicBezTo>
                  <a:cubicBezTo>
                    <a:pt x="268" y="113"/>
                    <a:pt x="267" y="114"/>
                    <a:pt x="266" y="115"/>
                  </a:cubicBezTo>
                  <a:cubicBezTo>
                    <a:pt x="262" y="123"/>
                    <a:pt x="262" y="132"/>
                    <a:pt x="265" y="142"/>
                  </a:cubicBezTo>
                  <a:cubicBezTo>
                    <a:pt x="267" y="147"/>
                    <a:pt x="269" y="151"/>
                    <a:pt x="272" y="156"/>
                  </a:cubicBezTo>
                  <a:cubicBezTo>
                    <a:pt x="248" y="166"/>
                    <a:pt x="225" y="180"/>
                    <a:pt x="204" y="195"/>
                  </a:cubicBezTo>
                  <a:cubicBezTo>
                    <a:pt x="184" y="176"/>
                    <a:pt x="165" y="153"/>
                    <a:pt x="146" y="129"/>
                  </a:cubicBezTo>
                  <a:close/>
                  <a:moveTo>
                    <a:pt x="161" y="189"/>
                  </a:moveTo>
                  <a:cubicBezTo>
                    <a:pt x="158" y="189"/>
                    <a:pt x="156" y="189"/>
                    <a:pt x="154" y="189"/>
                  </a:cubicBezTo>
                  <a:cubicBezTo>
                    <a:pt x="152" y="184"/>
                    <a:pt x="150" y="180"/>
                    <a:pt x="148" y="175"/>
                  </a:cubicBezTo>
                  <a:cubicBezTo>
                    <a:pt x="148" y="173"/>
                    <a:pt x="147" y="172"/>
                    <a:pt x="147" y="170"/>
                  </a:cubicBezTo>
                  <a:cubicBezTo>
                    <a:pt x="152" y="177"/>
                    <a:pt x="156" y="183"/>
                    <a:pt x="161" y="189"/>
                  </a:cubicBezTo>
                  <a:close/>
                  <a:moveTo>
                    <a:pt x="271" y="140"/>
                  </a:moveTo>
                  <a:cubicBezTo>
                    <a:pt x="268" y="132"/>
                    <a:pt x="269" y="124"/>
                    <a:pt x="272" y="118"/>
                  </a:cubicBezTo>
                  <a:cubicBezTo>
                    <a:pt x="273" y="116"/>
                    <a:pt x="274" y="115"/>
                    <a:pt x="275" y="113"/>
                  </a:cubicBezTo>
                  <a:cubicBezTo>
                    <a:pt x="296" y="118"/>
                    <a:pt x="316" y="125"/>
                    <a:pt x="336" y="135"/>
                  </a:cubicBezTo>
                  <a:cubicBezTo>
                    <a:pt x="316" y="139"/>
                    <a:pt x="296" y="146"/>
                    <a:pt x="278" y="153"/>
                  </a:cubicBezTo>
                  <a:cubicBezTo>
                    <a:pt x="275" y="149"/>
                    <a:pt x="273" y="145"/>
                    <a:pt x="271" y="140"/>
                  </a:cubicBezTo>
                  <a:close/>
                  <a:moveTo>
                    <a:pt x="337" y="128"/>
                  </a:moveTo>
                  <a:cubicBezTo>
                    <a:pt x="318" y="120"/>
                    <a:pt x="300" y="113"/>
                    <a:pt x="281" y="108"/>
                  </a:cubicBezTo>
                  <a:cubicBezTo>
                    <a:pt x="283" y="106"/>
                    <a:pt x="286" y="105"/>
                    <a:pt x="289" y="104"/>
                  </a:cubicBezTo>
                  <a:cubicBezTo>
                    <a:pt x="295" y="102"/>
                    <a:pt x="301" y="101"/>
                    <a:pt x="308" y="101"/>
                  </a:cubicBezTo>
                  <a:cubicBezTo>
                    <a:pt x="312" y="101"/>
                    <a:pt x="318" y="102"/>
                    <a:pt x="323" y="103"/>
                  </a:cubicBezTo>
                  <a:cubicBezTo>
                    <a:pt x="328" y="111"/>
                    <a:pt x="333" y="120"/>
                    <a:pt x="337" y="128"/>
                  </a:cubicBezTo>
                  <a:close/>
                  <a:moveTo>
                    <a:pt x="331" y="105"/>
                  </a:moveTo>
                  <a:cubicBezTo>
                    <a:pt x="339" y="107"/>
                    <a:pt x="346" y="109"/>
                    <a:pt x="353" y="113"/>
                  </a:cubicBezTo>
                  <a:cubicBezTo>
                    <a:pt x="362" y="117"/>
                    <a:pt x="369" y="122"/>
                    <a:pt x="376" y="128"/>
                  </a:cubicBezTo>
                  <a:cubicBezTo>
                    <a:pt x="364" y="129"/>
                    <a:pt x="353" y="131"/>
                    <a:pt x="345" y="133"/>
                  </a:cubicBezTo>
                  <a:cubicBezTo>
                    <a:pt x="345" y="133"/>
                    <a:pt x="345" y="133"/>
                    <a:pt x="345" y="133"/>
                  </a:cubicBezTo>
                  <a:cubicBezTo>
                    <a:pt x="341" y="124"/>
                    <a:pt x="337" y="114"/>
                    <a:pt x="331" y="105"/>
                  </a:cubicBezTo>
                  <a:close/>
                  <a:moveTo>
                    <a:pt x="342" y="140"/>
                  </a:moveTo>
                  <a:cubicBezTo>
                    <a:pt x="350" y="159"/>
                    <a:pt x="357" y="179"/>
                    <a:pt x="362" y="199"/>
                  </a:cubicBezTo>
                  <a:cubicBezTo>
                    <a:pt x="348" y="198"/>
                    <a:pt x="332" y="194"/>
                    <a:pt x="317" y="186"/>
                  </a:cubicBezTo>
                  <a:cubicBezTo>
                    <a:pt x="303" y="179"/>
                    <a:pt x="290" y="169"/>
                    <a:pt x="282" y="159"/>
                  </a:cubicBezTo>
                  <a:cubicBezTo>
                    <a:pt x="301" y="151"/>
                    <a:pt x="321" y="144"/>
                    <a:pt x="342" y="140"/>
                  </a:cubicBezTo>
                  <a:close/>
                  <a:moveTo>
                    <a:pt x="349" y="142"/>
                  </a:moveTo>
                  <a:cubicBezTo>
                    <a:pt x="368" y="152"/>
                    <a:pt x="385" y="163"/>
                    <a:pt x="401" y="176"/>
                  </a:cubicBezTo>
                  <a:cubicBezTo>
                    <a:pt x="400" y="178"/>
                    <a:pt x="400" y="180"/>
                    <a:pt x="399" y="182"/>
                  </a:cubicBezTo>
                  <a:cubicBezTo>
                    <a:pt x="396" y="189"/>
                    <a:pt x="389" y="193"/>
                    <a:pt x="381" y="196"/>
                  </a:cubicBezTo>
                  <a:cubicBezTo>
                    <a:pt x="377" y="197"/>
                    <a:pt x="373" y="198"/>
                    <a:pt x="369" y="198"/>
                  </a:cubicBezTo>
                  <a:cubicBezTo>
                    <a:pt x="364" y="179"/>
                    <a:pt x="357" y="160"/>
                    <a:pt x="349" y="142"/>
                  </a:cubicBezTo>
                  <a:close/>
                  <a:moveTo>
                    <a:pt x="354" y="137"/>
                  </a:moveTo>
                  <a:cubicBezTo>
                    <a:pt x="362" y="136"/>
                    <a:pt x="372" y="135"/>
                    <a:pt x="382" y="134"/>
                  </a:cubicBezTo>
                  <a:cubicBezTo>
                    <a:pt x="393" y="145"/>
                    <a:pt x="400" y="157"/>
                    <a:pt x="401" y="168"/>
                  </a:cubicBezTo>
                  <a:cubicBezTo>
                    <a:pt x="387" y="157"/>
                    <a:pt x="371" y="147"/>
                    <a:pt x="354" y="137"/>
                  </a:cubicBezTo>
                  <a:close/>
                  <a:moveTo>
                    <a:pt x="188" y="84"/>
                  </a:moveTo>
                  <a:cubicBezTo>
                    <a:pt x="209" y="78"/>
                    <a:pt x="231" y="75"/>
                    <a:pt x="254" y="75"/>
                  </a:cubicBezTo>
                  <a:cubicBezTo>
                    <a:pt x="272" y="75"/>
                    <a:pt x="289" y="77"/>
                    <a:pt x="306" y="80"/>
                  </a:cubicBezTo>
                  <a:cubicBezTo>
                    <a:pt x="310" y="84"/>
                    <a:pt x="314" y="90"/>
                    <a:pt x="318" y="96"/>
                  </a:cubicBezTo>
                  <a:cubicBezTo>
                    <a:pt x="307" y="94"/>
                    <a:pt x="296" y="95"/>
                    <a:pt x="287" y="98"/>
                  </a:cubicBezTo>
                  <a:cubicBezTo>
                    <a:pt x="282" y="100"/>
                    <a:pt x="277" y="103"/>
                    <a:pt x="273" y="106"/>
                  </a:cubicBezTo>
                  <a:cubicBezTo>
                    <a:pt x="252" y="101"/>
                    <a:pt x="230" y="98"/>
                    <a:pt x="208" y="98"/>
                  </a:cubicBezTo>
                  <a:cubicBezTo>
                    <a:pt x="191" y="98"/>
                    <a:pt x="175" y="100"/>
                    <a:pt x="160" y="103"/>
                  </a:cubicBezTo>
                  <a:cubicBezTo>
                    <a:pt x="167" y="95"/>
                    <a:pt x="177" y="89"/>
                    <a:pt x="188" y="84"/>
                  </a:cubicBezTo>
                  <a:close/>
                  <a:moveTo>
                    <a:pt x="161" y="94"/>
                  </a:moveTo>
                  <a:cubicBezTo>
                    <a:pt x="157" y="97"/>
                    <a:pt x="153" y="101"/>
                    <a:pt x="150" y="105"/>
                  </a:cubicBezTo>
                  <a:cubicBezTo>
                    <a:pt x="144" y="107"/>
                    <a:pt x="138" y="109"/>
                    <a:pt x="132" y="111"/>
                  </a:cubicBezTo>
                  <a:cubicBezTo>
                    <a:pt x="131" y="111"/>
                    <a:pt x="131" y="110"/>
                    <a:pt x="131" y="109"/>
                  </a:cubicBezTo>
                  <a:cubicBezTo>
                    <a:pt x="140" y="104"/>
                    <a:pt x="150" y="98"/>
                    <a:pt x="161" y="94"/>
                  </a:cubicBezTo>
                  <a:close/>
                  <a:moveTo>
                    <a:pt x="146" y="113"/>
                  </a:moveTo>
                  <a:cubicBezTo>
                    <a:pt x="145" y="113"/>
                    <a:pt x="145" y="114"/>
                    <a:pt x="145" y="114"/>
                  </a:cubicBezTo>
                  <a:cubicBezTo>
                    <a:pt x="143" y="117"/>
                    <a:pt x="142" y="120"/>
                    <a:pt x="141" y="123"/>
                  </a:cubicBezTo>
                  <a:cubicBezTo>
                    <a:pt x="139" y="121"/>
                    <a:pt x="138" y="119"/>
                    <a:pt x="136" y="116"/>
                  </a:cubicBezTo>
                  <a:cubicBezTo>
                    <a:pt x="139" y="115"/>
                    <a:pt x="142" y="114"/>
                    <a:pt x="146" y="113"/>
                  </a:cubicBezTo>
                  <a:close/>
                  <a:moveTo>
                    <a:pt x="21" y="348"/>
                  </a:moveTo>
                  <a:cubicBezTo>
                    <a:pt x="26" y="360"/>
                    <a:pt x="32" y="372"/>
                    <a:pt x="40" y="384"/>
                  </a:cubicBezTo>
                  <a:cubicBezTo>
                    <a:pt x="40" y="372"/>
                    <a:pt x="40" y="372"/>
                    <a:pt x="40" y="372"/>
                  </a:cubicBezTo>
                  <a:cubicBezTo>
                    <a:pt x="27" y="350"/>
                    <a:pt x="20" y="329"/>
                    <a:pt x="18" y="310"/>
                  </a:cubicBezTo>
                  <a:cubicBezTo>
                    <a:pt x="18" y="263"/>
                    <a:pt x="32" y="219"/>
                    <a:pt x="56" y="182"/>
                  </a:cubicBezTo>
                  <a:cubicBezTo>
                    <a:pt x="51" y="201"/>
                    <a:pt x="52" y="222"/>
                    <a:pt x="59" y="243"/>
                  </a:cubicBezTo>
                  <a:cubicBezTo>
                    <a:pt x="65" y="243"/>
                    <a:pt x="65" y="243"/>
                    <a:pt x="65" y="243"/>
                  </a:cubicBezTo>
                  <a:cubicBezTo>
                    <a:pt x="56" y="216"/>
                    <a:pt x="57" y="190"/>
                    <a:pt x="68" y="169"/>
                  </a:cubicBezTo>
                  <a:cubicBezTo>
                    <a:pt x="70" y="165"/>
                    <a:pt x="73" y="160"/>
                    <a:pt x="77" y="155"/>
                  </a:cubicBezTo>
                  <a:cubicBezTo>
                    <a:pt x="80" y="151"/>
                    <a:pt x="83" y="148"/>
                    <a:pt x="87" y="145"/>
                  </a:cubicBezTo>
                  <a:cubicBezTo>
                    <a:pt x="96" y="136"/>
                    <a:pt x="107" y="129"/>
                    <a:pt x="118" y="123"/>
                  </a:cubicBezTo>
                  <a:cubicBezTo>
                    <a:pt x="125" y="135"/>
                    <a:pt x="131" y="146"/>
                    <a:pt x="138" y="156"/>
                  </a:cubicBezTo>
                  <a:cubicBezTo>
                    <a:pt x="139" y="163"/>
                    <a:pt x="140" y="170"/>
                    <a:pt x="143" y="177"/>
                  </a:cubicBezTo>
                  <a:cubicBezTo>
                    <a:pt x="144" y="181"/>
                    <a:pt x="146" y="185"/>
                    <a:pt x="147" y="189"/>
                  </a:cubicBezTo>
                  <a:cubicBezTo>
                    <a:pt x="137" y="190"/>
                    <a:pt x="128" y="189"/>
                    <a:pt x="115" y="188"/>
                  </a:cubicBezTo>
                  <a:cubicBezTo>
                    <a:pt x="125" y="207"/>
                    <a:pt x="136" y="226"/>
                    <a:pt x="148" y="243"/>
                  </a:cubicBezTo>
                  <a:cubicBezTo>
                    <a:pt x="264" y="243"/>
                    <a:pt x="264" y="243"/>
                    <a:pt x="264" y="243"/>
                  </a:cubicBezTo>
                  <a:cubicBezTo>
                    <a:pt x="245" y="231"/>
                    <a:pt x="226" y="216"/>
                    <a:pt x="209" y="199"/>
                  </a:cubicBezTo>
                  <a:cubicBezTo>
                    <a:pt x="229" y="184"/>
                    <a:pt x="252" y="171"/>
                    <a:pt x="276" y="161"/>
                  </a:cubicBezTo>
                  <a:cubicBezTo>
                    <a:pt x="285" y="173"/>
                    <a:pt x="298" y="184"/>
                    <a:pt x="314" y="192"/>
                  </a:cubicBezTo>
                  <a:cubicBezTo>
                    <a:pt x="330" y="200"/>
                    <a:pt x="348" y="205"/>
                    <a:pt x="363" y="205"/>
                  </a:cubicBezTo>
                  <a:cubicBezTo>
                    <a:pt x="363" y="205"/>
                    <a:pt x="363" y="205"/>
                    <a:pt x="363" y="205"/>
                  </a:cubicBezTo>
                  <a:cubicBezTo>
                    <a:pt x="364" y="205"/>
                    <a:pt x="364" y="205"/>
                    <a:pt x="364" y="205"/>
                  </a:cubicBezTo>
                  <a:cubicBezTo>
                    <a:pt x="373" y="244"/>
                    <a:pt x="375" y="283"/>
                    <a:pt x="370" y="322"/>
                  </a:cubicBezTo>
                  <a:cubicBezTo>
                    <a:pt x="368" y="322"/>
                    <a:pt x="366" y="321"/>
                    <a:pt x="363" y="321"/>
                  </a:cubicBezTo>
                  <a:cubicBezTo>
                    <a:pt x="363" y="327"/>
                    <a:pt x="363" y="327"/>
                    <a:pt x="363" y="327"/>
                  </a:cubicBezTo>
                  <a:cubicBezTo>
                    <a:pt x="365" y="328"/>
                    <a:pt x="367" y="328"/>
                    <a:pt x="369" y="328"/>
                  </a:cubicBezTo>
                  <a:cubicBezTo>
                    <a:pt x="368" y="334"/>
                    <a:pt x="367" y="341"/>
                    <a:pt x="366" y="347"/>
                  </a:cubicBezTo>
                  <a:cubicBezTo>
                    <a:pt x="367" y="350"/>
                    <a:pt x="369" y="352"/>
                    <a:pt x="371" y="353"/>
                  </a:cubicBezTo>
                  <a:cubicBezTo>
                    <a:pt x="373" y="345"/>
                    <a:pt x="374" y="337"/>
                    <a:pt x="376" y="328"/>
                  </a:cubicBezTo>
                  <a:cubicBezTo>
                    <a:pt x="377" y="328"/>
                    <a:pt x="379" y="328"/>
                    <a:pt x="380" y="328"/>
                  </a:cubicBezTo>
                  <a:cubicBezTo>
                    <a:pt x="388" y="328"/>
                    <a:pt x="397" y="328"/>
                    <a:pt x="404" y="327"/>
                  </a:cubicBezTo>
                  <a:cubicBezTo>
                    <a:pt x="404" y="320"/>
                    <a:pt x="404" y="320"/>
                    <a:pt x="404" y="320"/>
                  </a:cubicBezTo>
                  <a:cubicBezTo>
                    <a:pt x="396" y="322"/>
                    <a:pt x="386" y="322"/>
                    <a:pt x="376" y="322"/>
                  </a:cubicBezTo>
                  <a:cubicBezTo>
                    <a:pt x="381" y="283"/>
                    <a:pt x="379" y="243"/>
                    <a:pt x="370" y="204"/>
                  </a:cubicBezTo>
                  <a:cubicBezTo>
                    <a:pt x="375" y="204"/>
                    <a:pt x="379" y="203"/>
                    <a:pt x="383" y="202"/>
                  </a:cubicBezTo>
                  <a:cubicBezTo>
                    <a:pt x="393" y="199"/>
                    <a:pt x="400" y="193"/>
                    <a:pt x="404" y="185"/>
                  </a:cubicBezTo>
                  <a:cubicBezTo>
                    <a:pt x="405" y="184"/>
                    <a:pt x="406" y="182"/>
                    <a:pt x="406" y="181"/>
                  </a:cubicBezTo>
                  <a:cubicBezTo>
                    <a:pt x="428" y="199"/>
                    <a:pt x="447" y="221"/>
                    <a:pt x="461" y="243"/>
                  </a:cubicBezTo>
                  <a:cubicBezTo>
                    <a:pt x="468" y="243"/>
                    <a:pt x="468" y="243"/>
                    <a:pt x="468" y="243"/>
                  </a:cubicBezTo>
                  <a:cubicBezTo>
                    <a:pt x="453" y="218"/>
                    <a:pt x="432" y="194"/>
                    <a:pt x="407" y="173"/>
                  </a:cubicBezTo>
                  <a:cubicBezTo>
                    <a:pt x="408" y="161"/>
                    <a:pt x="402" y="146"/>
                    <a:pt x="390" y="133"/>
                  </a:cubicBezTo>
                  <a:cubicBezTo>
                    <a:pt x="393" y="133"/>
                    <a:pt x="396" y="133"/>
                    <a:pt x="398" y="133"/>
                  </a:cubicBezTo>
                  <a:cubicBezTo>
                    <a:pt x="403" y="133"/>
                    <a:pt x="406" y="133"/>
                    <a:pt x="410" y="133"/>
                  </a:cubicBezTo>
                  <a:cubicBezTo>
                    <a:pt x="440" y="161"/>
                    <a:pt x="464" y="195"/>
                    <a:pt x="477" y="235"/>
                  </a:cubicBezTo>
                  <a:cubicBezTo>
                    <a:pt x="479" y="244"/>
                    <a:pt x="479" y="253"/>
                    <a:pt x="478" y="261"/>
                  </a:cubicBezTo>
                  <a:cubicBezTo>
                    <a:pt x="477" y="259"/>
                    <a:pt x="476" y="257"/>
                    <a:pt x="474" y="255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5" y="270"/>
                    <a:pt x="475" y="270"/>
                    <a:pt x="475" y="271"/>
                  </a:cubicBezTo>
                  <a:cubicBezTo>
                    <a:pt x="475" y="272"/>
                    <a:pt x="475" y="272"/>
                    <a:pt x="474" y="273"/>
                  </a:cubicBezTo>
                  <a:cubicBezTo>
                    <a:pt x="474" y="287"/>
                    <a:pt x="474" y="287"/>
                    <a:pt x="474" y="287"/>
                  </a:cubicBezTo>
                  <a:cubicBezTo>
                    <a:pt x="476" y="285"/>
                    <a:pt x="477" y="283"/>
                    <a:pt x="477" y="282"/>
                  </a:cubicBezTo>
                  <a:cubicBezTo>
                    <a:pt x="478" y="281"/>
                    <a:pt x="478" y="280"/>
                    <a:pt x="479" y="279"/>
                  </a:cubicBezTo>
                  <a:cubicBezTo>
                    <a:pt x="485" y="296"/>
                    <a:pt x="488" y="313"/>
                    <a:pt x="489" y="329"/>
                  </a:cubicBezTo>
                  <a:cubicBezTo>
                    <a:pt x="488" y="344"/>
                    <a:pt x="485" y="359"/>
                    <a:pt x="481" y="374"/>
                  </a:cubicBezTo>
                  <a:cubicBezTo>
                    <a:pt x="481" y="375"/>
                    <a:pt x="480" y="376"/>
                    <a:pt x="480" y="376"/>
                  </a:cubicBezTo>
                  <a:cubicBezTo>
                    <a:pt x="469" y="398"/>
                    <a:pt x="449" y="414"/>
                    <a:pt x="421" y="423"/>
                  </a:cubicBezTo>
                  <a:cubicBezTo>
                    <a:pt x="417" y="425"/>
                    <a:pt x="413" y="426"/>
                    <a:pt x="409" y="427"/>
                  </a:cubicBezTo>
                  <a:cubicBezTo>
                    <a:pt x="393" y="419"/>
                    <a:pt x="377" y="411"/>
                    <a:pt x="361" y="401"/>
                  </a:cubicBezTo>
                  <a:cubicBezTo>
                    <a:pt x="338" y="398"/>
                    <a:pt x="319" y="391"/>
                    <a:pt x="306" y="378"/>
                  </a:cubicBezTo>
                  <a:cubicBezTo>
                    <a:pt x="299" y="371"/>
                    <a:pt x="296" y="364"/>
                    <a:pt x="294" y="355"/>
                  </a:cubicBezTo>
                  <a:cubicBezTo>
                    <a:pt x="275" y="341"/>
                    <a:pt x="257" y="326"/>
                    <a:pt x="239" y="310"/>
                  </a:cubicBezTo>
                  <a:cubicBezTo>
                    <a:pt x="239" y="346"/>
                    <a:pt x="239" y="346"/>
                    <a:pt x="239" y="346"/>
                  </a:cubicBezTo>
                  <a:cubicBezTo>
                    <a:pt x="262" y="367"/>
                    <a:pt x="285" y="386"/>
                    <a:pt x="306" y="404"/>
                  </a:cubicBezTo>
                  <a:cubicBezTo>
                    <a:pt x="299" y="408"/>
                    <a:pt x="286" y="414"/>
                    <a:pt x="273" y="418"/>
                  </a:cubicBezTo>
                  <a:cubicBezTo>
                    <a:pt x="255" y="413"/>
                    <a:pt x="238" y="407"/>
                    <a:pt x="222" y="399"/>
                  </a:cubicBezTo>
                  <a:cubicBezTo>
                    <a:pt x="208" y="399"/>
                    <a:pt x="208" y="399"/>
                    <a:pt x="208" y="399"/>
                  </a:cubicBezTo>
                  <a:cubicBezTo>
                    <a:pt x="208" y="399"/>
                    <a:pt x="209" y="400"/>
                    <a:pt x="210" y="400"/>
                  </a:cubicBezTo>
                  <a:cubicBezTo>
                    <a:pt x="227" y="409"/>
                    <a:pt x="245" y="416"/>
                    <a:pt x="263" y="422"/>
                  </a:cubicBezTo>
                  <a:cubicBezTo>
                    <a:pt x="250" y="426"/>
                    <a:pt x="238" y="429"/>
                    <a:pt x="233" y="430"/>
                  </a:cubicBezTo>
                  <a:cubicBezTo>
                    <a:pt x="255" y="448"/>
                    <a:pt x="278" y="463"/>
                    <a:pt x="301" y="476"/>
                  </a:cubicBezTo>
                  <a:cubicBezTo>
                    <a:pt x="287" y="491"/>
                    <a:pt x="272" y="504"/>
                    <a:pt x="256" y="515"/>
                  </a:cubicBezTo>
                  <a:cubicBezTo>
                    <a:pt x="227" y="510"/>
                    <a:pt x="197" y="499"/>
                    <a:pt x="167" y="484"/>
                  </a:cubicBezTo>
                  <a:cubicBezTo>
                    <a:pt x="139" y="470"/>
                    <a:pt x="113" y="452"/>
                    <a:pt x="91" y="433"/>
                  </a:cubicBezTo>
                  <a:cubicBezTo>
                    <a:pt x="91" y="421"/>
                    <a:pt x="91" y="410"/>
                    <a:pt x="92" y="399"/>
                  </a:cubicBezTo>
                  <a:cubicBezTo>
                    <a:pt x="86" y="399"/>
                    <a:pt x="86" y="399"/>
                    <a:pt x="86" y="399"/>
                  </a:cubicBezTo>
                  <a:cubicBezTo>
                    <a:pt x="85" y="408"/>
                    <a:pt x="85" y="417"/>
                    <a:pt x="85" y="427"/>
                  </a:cubicBezTo>
                  <a:cubicBezTo>
                    <a:pt x="75" y="418"/>
                    <a:pt x="67" y="408"/>
                    <a:pt x="59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61" y="412"/>
                    <a:pt x="72" y="424"/>
                    <a:pt x="85" y="436"/>
                  </a:cubicBezTo>
                  <a:cubicBezTo>
                    <a:pt x="85" y="436"/>
                    <a:pt x="85" y="437"/>
                    <a:pt x="85" y="437"/>
                  </a:cubicBezTo>
                  <a:cubicBezTo>
                    <a:pt x="86" y="449"/>
                    <a:pt x="87" y="465"/>
                    <a:pt x="92" y="481"/>
                  </a:cubicBezTo>
                  <a:cubicBezTo>
                    <a:pt x="56" y="447"/>
                    <a:pt x="30" y="400"/>
                    <a:pt x="21" y="348"/>
                  </a:cubicBezTo>
                  <a:close/>
                  <a:moveTo>
                    <a:pt x="365" y="509"/>
                  </a:moveTo>
                  <a:cubicBezTo>
                    <a:pt x="346" y="515"/>
                    <a:pt x="327" y="518"/>
                    <a:pt x="308" y="519"/>
                  </a:cubicBezTo>
                  <a:cubicBezTo>
                    <a:pt x="294" y="519"/>
                    <a:pt x="279" y="518"/>
                    <a:pt x="265" y="516"/>
                  </a:cubicBezTo>
                  <a:cubicBezTo>
                    <a:pt x="280" y="505"/>
                    <a:pt x="294" y="493"/>
                    <a:pt x="306" y="479"/>
                  </a:cubicBezTo>
                  <a:cubicBezTo>
                    <a:pt x="325" y="490"/>
                    <a:pt x="345" y="500"/>
                    <a:pt x="365" y="509"/>
                  </a:cubicBezTo>
                  <a:close/>
                  <a:moveTo>
                    <a:pt x="102" y="490"/>
                  </a:moveTo>
                  <a:cubicBezTo>
                    <a:pt x="95" y="473"/>
                    <a:pt x="93" y="458"/>
                    <a:pt x="92" y="441"/>
                  </a:cubicBezTo>
                  <a:cubicBezTo>
                    <a:pt x="113" y="460"/>
                    <a:pt x="138" y="476"/>
                    <a:pt x="165" y="490"/>
                  </a:cubicBezTo>
                  <a:cubicBezTo>
                    <a:pt x="193" y="504"/>
                    <a:pt x="221" y="514"/>
                    <a:pt x="248" y="520"/>
                  </a:cubicBezTo>
                  <a:cubicBezTo>
                    <a:pt x="237" y="526"/>
                    <a:pt x="221" y="535"/>
                    <a:pt x="202" y="540"/>
                  </a:cubicBezTo>
                  <a:cubicBezTo>
                    <a:pt x="165" y="532"/>
                    <a:pt x="130" y="514"/>
                    <a:pt x="102" y="490"/>
                  </a:cubicBezTo>
                  <a:close/>
                  <a:moveTo>
                    <a:pt x="254" y="546"/>
                  </a:moveTo>
                  <a:cubicBezTo>
                    <a:pt x="241" y="546"/>
                    <a:pt x="228" y="545"/>
                    <a:pt x="215" y="543"/>
                  </a:cubicBezTo>
                  <a:cubicBezTo>
                    <a:pt x="231" y="536"/>
                    <a:pt x="245" y="528"/>
                    <a:pt x="255" y="522"/>
                  </a:cubicBezTo>
                  <a:cubicBezTo>
                    <a:pt x="256" y="522"/>
                    <a:pt x="257" y="522"/>
                    <a:pt x="257" y="521"/>
                  </a:cubicBezTo>
                  <a:cubicBezTo>
                    <a:pt x="271" y="524"/>
                    <a:pt x="286" y="525"/>
                    <a:pt x="300" y="525"/>
                  </a:cubicBezTo>
                  <a:cubicBezTo>
                    <a:pt x="300" y="525"/>
                    <a:pt x="300" y="525"/>
                    <a:pt x="300" y="525"/>
                  </a:cubicBezTo>
                  <a:cubicBezTo>
                    <a:pt x="302" y="525"/>
                    <a:pt x="305" y="525"/>
                    <a:pt x="308" y="525"/>
                  </a:cubicBezTo>
                  <a:cubicBezTo>
                    <a:pt x="330" y="524"/>
                    <a:pt x="352" y="520"/>
                    <a:pt x="373" y="513"/>
                  </a:cubicBezTo>
                  <a:cubicBezTo>
                    <a:pt x="373" y="513"/>
                    <a:pt x="373" y="513"/>
                    <a:pt x="374" y="513"/>
                  </a:cubicBezTo>
                  <a:cubicBezTo>
                    <a:pt x="339" y="534"/>
                    <a:pt x="298" y="546"/>
                    <a:pt x="254" y="546"/>
                  </a:cubicBezTo>
                  <a:close/>
                  <a:moveTo>
                    <a:pt x="340" y="462"/>
                  </a:moveTo>
                  <a:cubicBezTo>
                    <a:pt x="367" y="456"/>
                    <a:pt x="387" y="447"/>
                    <a:pt x="411" y="433"/>
                  </a:cubicBezTo>
                  <a:cubicBezTo>
                    <a:pt x="415" y="432"/>
                    <a:pt x="419" y="430"/>
                    <a:pt x="423" y="429"/>
                  </a:cubicBezTo>
                  <a:cubicBezTo>
                    <a:pt x="444" y="422"/>
                    <a:pt x="461" y="411"/>
                    <a:pt x="473" y="397"/>
                  </a:cubicBezTo>
                  <a:cubicBezTo>
                    <a:pt x="457" y="437"/>
                    <a:pt x="431" y="471"/>
                    <a:pt x="398" y="496"/>
                  </a:cubicBezTo>
                  <a:cubicBezTo>
                    <a:pt x="396" y="498"/>
                    <a:pt x="393" y="499"/>
                    <a:pt x="391" y="500"/>
                  </a:cubicBezTo>
                  <a:cubicBezTo>
                    <a:pt x="372" y="488"/>
                    <a:pt x="355" y="475"/>
                    <a:pt x="340" y="4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9"/>
            <p:cNvSpPr>
              <a:spLocks/>
            </p:cNvSpPr>
            <p:nvPr userDrawn="1"/>
          </p:nvSpPr>
          <p:spPr bwMode="auto">
            <a:xfrm>
              <a:off x="573088" y="1408113"/>
              <a:ext cx="93663" cy="93662"/>
            </a:xfrm>
            <a:custGeom>
              <a:avLst/>
              <a:gdLst>
                <a:gd name="T0" fmla="*/ 52 w 52"/>
                <a:gd name="T1" fmla="*/ 45 h 52"/>
                <a:gd name="T2" fmla="*/ 0 w 52"/>
                <a:gd name="T3" fmla="*/ 0 h 52"/>
                <a:gd name="T4" fmla="*/ 0 w 52"/>
                <a:gd name="T5" fmla="*/ 8 h 52"/>
                <a:gd name="T6" fmla="*/ 52 w 52"/>
                <a:gd name="T7" fmla="*/ 52 h 52"/>
                <a:gd name="T8" fmla="*/ 52 w 52"/>
                <a:gd name="T9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52" y="45"/>
                  </a:moveTo>
                  <a:cubicBezTo>
                    <a:pt x="33" y="31"/>
                    <a:pt x="15" y="16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6" y="24"/>
                    <a:pt x="33" y="39"/>
                    <a:pt x="52" y="52"/>
                  </a:cubicBezTo>
                  <a:lnTo>
                    <a:pt x="52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10"/>
            <p:cNvSpPr>
              <a:spLocks/>
            </p:cNvSpPr>
            <p:nvPr userDrawn="1"/>
          </p:nvSpPr>
          <p:spPr bwMode="auto">
            <a:xfrm>
              <a:off x="820738" y="1357313"/>
              <a:ext cx="74613" cy="33337"/>
            </a:xfrm>
            <a:custGeom>
              <a:avLst/>
              <a:gdLst>
                <a:gd name="T0" fmla="*/ 13 w 42"/>
                <a:gd name="T1" fmla="*/ 0 h 19"/>
                <a:gd name="T2" fmla="*/ 13 w 42"/>
                <a:gd name="T3" fmla="*/ 0 h 19"/>
                <a:gd name="T4" fmla="*/ 0 w 42"/>
                <a:gd name="T5" fmla="*/ 0 h 19"/>
                <a:gd name="T6" fmla="*/ 10 w 42"/>
                <a:gd name="T7" fmla="*/ 5 h 19"/>
                <a:gd name="T8" fmla="*/ 42 w 42"/>
                <a:gd name="T9" fmla="*/ 19 h 19"/>
                <a:gd name="T10" fmla="*/ 42 w 42"/>
                <a:gd name="T11" fmla="*/ 13 h 19"/>
                <a:gd name="T12" fmla="*/ 13 w 4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9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7" y="4"/>
                    <a:pt x="10" y="5"/>
                  </a:cubicBezTo>
                  <a:cubicBezTo>
                    <a:pt x="20" y="11"/>
                    <a:pt x="31" y="15"/>
                    <a:pt x="42" y="19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2" y="9"/>
                    <a:pt x="22" y="5"/>
                    <a:pt x="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1"/>
            <p:cNvSpPr>
              <a:spLocks/>
            </p:cNvSpPr>
            <p:nvPr userDrawn="1"/>
          </p:nvSpPr>
          <p:spPr bwMode="auto">
            <a:xfrm>
              <a:off x="573088" y="1357313"/>
              <a:ext cx="23813" cy="44450"/>
            </a:xfrm>
            <a:custGeom>
              <a:avLst/>
              <a:gdLst>
                <a:gd name="T0" fmla="*/ 6 w 13"/>
                <a:gd name="T1" fmla="*/ 0 h 25"/>
                <a:gd name="T2" fmla="*/ 0 w 13"/>
                <a:gd name="T3" fmla="*/ 10 h 25"/>
                <a:gd name="T4" fmla="*/ 0 w 13"/>
                <a:gd name="T5" fmla="*/ 25 h 25"/>
                <a:gd name="T6" fmla="*/ 13 w 13"/>
                <a:gd name="T7" fmla="*/ 0 h 25"/>
                <a:gd name="T8" fmla="*/ 6 w 1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cubicBezTo>
                    <a:pt x="4" y="3"/>
                    <a:pt x="2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16"/>
                    <a:pt x="8" y="8"/>
                    <a:pt x="13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42716490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941475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F918A-4FDA-F24F-A584-2B48D22DF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621A7-3454-0641-B65E-6170ED011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F85100-AC54-714B-AEAF-DB2E33CE9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1/11/2021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36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69081-9649-0842-A911-00B9148EE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03FC1-5F7B-4C4D-8964-368362194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073BB0-167B-E942-B838-C4F389D1B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>
                <a:solidFill>
                  <a:srgbClr val="01A0E1"/>
                </a:solidFill>
              </a:rPr>
              <a:pPr/>
              <a:t>1/11/2021</a:t>
            </a:fld>
            <a:endParaRPr lang="en-US" dirty="0">
              <a:solidFill>
                <a:srgbClr val="01A0E1"/>
              </a:solidFill>
            </a:endParaRPr>
          </a:p>
          <a:p>
            <a:fld id="{01602FD8-3363-FC46-AD6A-21F557A297E0}" type="slidenum">
              <a:rPr lang="en-US" smtClean="0">
                <a:solidFill>
                  <a:srgbClr val="01A0E1"/>
                </a:solidFill>
              </a:rPr>
              <a:pPr/>
              <a:t>‹#›</a:t>
            </a:fld>
            <a:endParaRPr lang="en-US" dirty="0">
              <a:solidFill>
                <a:srgbClr val="01A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2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F827-5645-774F-A39F-F360152B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B9111-B4D9-4C41-B7F5-6B04E210B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9ED055-30DB-544C-B36B-A63F38B4A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1/11/2021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459EA-3E62-F84D-8E55-8DAFFEA3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A8B36-4347-A847-AD51-37746D5FF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A74752-F692-EC4C-8BFD-B90084B6F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52972CA-A004-3F48-A209-792128674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1/11/2021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4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82A40-8F7E-3D48-9D2B-B6A7BDC72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6F611-F11A-D844-A518-0085FFCE1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19E01-EFAA-044F-A94F-172F852B0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B407D6-888C-4245-BE82-84709BB85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57588-7494-0149-A1C0-99DADCC15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BDEC124-06EE-7045-B7B4-BC83AE4C33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1/11/2021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7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0BA97-C64C-D34D-8C8E-51DD29052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9BA68-202C-3346-B7C7-40B9B8053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1/11/2021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6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03289A-0268-1447-A644-19120AAA5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1/11/2021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5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2111D-0211-614F-96B2-3E0D0ADB2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3D629-BC5D-A648-AC85-A661E40CC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06732-3C18-4C48-9303-5057B9B26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594E36B-0D4E-DD42-8D35-E0E760D59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1/11/2021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6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0856D-8F4A-FD4D-B11F-8FCAF4958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F57AA6-E03F-8647-A3F2-78543235A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BC20C-161F-754C-A3B0-D0B88870B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E645AB-AA25-BD49-8B61-ADFF97F25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1/11/2021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5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>
            <a:spLocks noGrp="1"/>
          </p:cNvSpPr>
          <p:nvPr>
            <p:ph type="ctrTitle" hasCustomPrompt="1"/>
          </p:nvPr>
        </p:nvSpPr>
        <p:spPr>
          <a:xfrm>
            <a:off x="1181100" y="541338"/>
            <a:ext cx="9144000" cy="548495"/>
          </a:xfrm>
        </p:spPr>
        <p:txBody>
          <a:bodyPr anchor="t">
            <a:noAutofit/>
          </a:bodyPr>
          <a:lstStyle>
            <a:lvl1pPr algn="l">
              <a:defRPr sz="2000" spc="0" baseline="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Setting the standard</a:t>
            </a:r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446088" y="387352"/>
            <a:ext cx="554037" cy="609632"/>
            <a:chOff x="369888" y="835026"/>
            <a:chExt cx="917575" cy="1009649"/>
          </a:xfrm>
        </p:grpSpPr>
        <p:sp>
          <p:nvSpPr>
            <p:cNvPr id="49" name="Rectangle 5"/>
            <p:cNvSpPr>
              <a:spLocks noChangeArrowheads="1"/>
            </p:cNvSpPr>
            <p:nvPr userDrawn="1"/>
          </p:nvSpPr>
          <p:spPr bwMode="auto">
            <a:xfrm>
              <a:off x="461963" y="1289050"/>
              <a:ext cx="90488" cy="239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6"/>
            <p:cNvSpPr>
              <a:spLocks/>
            </p:cNvSpPr>
            <p:nvPr userDrawn="1"/>
          </p:nvSpPr>
          <p:spPr bwMode="auto">
            <a:xfrm>
              <a:off x="603250" y="1289050"/>
              <a:ext cx="260350" cy="239712"/>
            </a:xfrm>
            <a:custGeom>
              <a:avLst/>
              <a:gdLst>
                <a:gd name="T0" fmla="*/ 0 w 164"/>
                <a:gd name="T1" fmla="*/ 30 h 151"/>
                <a:gd name="T2" fmla="*/ 0 w 164"/>
                <a:gd name="T3" fmla="*/ 0 h 151"/>
                <a:gd name="T4" fmla="*/ 164 w 164"/>
                <a:gd name="T5" fmla="*/ 0 h 151"/>
                <a:gd name="T6" fmla="*/ 164 w 164"/>
                <a:gd name="T7" fmla="*/ 30 h 151"/>
                <a:gd name="T8" fmla="*/ 111 w 164"/>
                <a:gd name="T9" fmla="*/ 30 h 151"/>
                <a:gd name="T10" fmla="*/ 111 w 164"/>
                <a:gd name="T11" fmla="*/ 151 h 151"/>
                <a:gd name="T12" fmla="*/ 52 w 164"/>
                <a:gd name="T13" fmla="*/ 151 h 151"/>
                <a:gd name="T14" fmla="*/ 52 w 164"/>
                <a:gd name="T15" fmla="*/ 30 h 151"/>
                <a:gd name="T16" fmla="*/ 0 w 164"/>
                <a:gd name="T17" fmla="*/ 3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51">
                  <a:moveTo>
                    <a:pt x="0" y="30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164" y="30"/>
                  </a:lnTo>
                  <a:lnTo>
                    <a:pt x="111" y="30"/>
                  </a:lnTo>
                  <a:lnTo>
                    <a:pt x="111" y="151"/>
                  </a:lnTo>
                  <a:lnTo>
                    <a:pt x="52" y="151"/>
                  </a:lnTo>
                  <a:lnTo>
                    <a:pt x="52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7"/>
            <p:cNvSpPr>
              <a:spLocks/>
            </p:cNvSpPr>
            <p:nvPr userDrawn="1"/>
          </p:nvSpPr>
          <p:spPr bwMode="auto">
            <a:xfrm>
              <a:off x="914400" y="1289050"/>
              <a:ext cx="288925" cy="246062"/>
            </a:xfrm>
            <a:custGeom>
              <a:avLst/>
              <a:gdLst>
                <a:gd name="T0" fmla="*/ 50 w 161"/>
                <a:gd name="T1" fmla="*/ 0 h 138"/>
                <a:gd name="T2" fmla="*/ 50 w 161"/>
                <a:gd name="T3" fmla="*/ 78 h 138"/>
                <a:gd name="T4" fmla="*/ 81 w 161"/>
                <a:gd name="T5" fmla="*/ 113 h 138"/>
                <a:gd name="T6" fmla="*/ 112 w 161"/>
                <a:gd name="T7" fmla="*/ 78 h 138"/>
                <a:gd name="T8" fmla="*/ 112 w 161"/>
                <a:gd name="T9" fmla="*/ 0 h 138"/>
                <a:gd name="T10" fmla="*/ 161 w 161"/>
                <a:gd name="T11" fmla="*/ 0 h 138"/>
                <a:gd name="T12" fmla="*/ 161 w 161"/>
                <a:gd name="T13" fmla="*/ 75 h 138"/>
                <a:gd name="T14" fmla="*/ 150 w 161"/>
                <a:gd name="T15" fmla="*/ 116 h 138"/>
                <a:gd name="T16" fmla="*/ 80 w 161"/>
                <a:gd name="T17" fmla="*/ 138 h 138"/>
                <a:gd name="T18" fmla="*/ 11 w 161"/>
                <a:gd name="T19" fmla="*/ 116 h 138"/>
                <a:gd name="T20" fmla="*/ 0 w 161"/>
                <a:gd name="T21" fmla="*/ 75 h 138"/>
                <a:gd name="T22" fmla="*/ 0 w 161"/>
                <a:gd name="T23" fmla="*/ 0 h 138"/>
                <a:gd name="T24" fmla="*/ 50 w 161"/>
                <a:gd name="T2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38">
                  <a:moveTo>
                    <a:pt x="50" y="0"/>
                  </a:moveTo>
                  <a:cubicBezTo>
                    <a:pt x="50" y="78"/>
                    <a:pt x="50" y="78"/>
                    <a:pt x="50" y="78"/>
                  </a:cubicBezTo>
                  <a:cubicBezTo>
                    <a:pt x="50" y="104"/>
                    <a:pt x="63" y="113"/>
                    <a:pt x="81" y="113"/>
                  </a:cubicBezTo>
                  <a:cubicBezTo>
                    <a:pt x="98" y="113"/>
                    <a:pt x="112" y="104"/>
                    <a:pt x="112" y="7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97"/>
                    <a:pt x="159" y="108"/>
                    <a:pt x="150" y="116"/>
                  </a:cubicBezTo>
                  <a:cubicBezTo>
                    <a:pt x="136" y="130"/>
                    <a:pt x="112" y="138"/>
                    <a:pt x="80" y="138"/>
                  </a:cubicBezTo>
                  <a:cubicBezTo>
                    <a:pt x="48" y="138"/>
                    <a:pt x="25" y="130"/>
                    <a:pt x="11" y="116"/>
                  </a:cubicBezTo>
                  <a:cubicBezTo>
                    <a:pt x="2" y="108"/>
                    <a:pt x="0" y="97"/>
                    <a:pt x="0" y="7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8"/>
            <p:cNvSpPr>
              <a:spLocks noEditPoints="1"/>
            </p:cNvSpPr>
            <p:nvPr userDrawn="1"/>
          </p:nvSpPr>
          <p:spPr bwMode="auto">
            <a:xfrm>
              <a:off x="369888" y="835026"/>
              <a:ext cx="917575" cy="1009649"/>
            </a:xfrm>
            <a:custGeom>
              <a:avLst/>
              <a:gdLst>
                <a:gd name="T0" fmla="*/ 120 w 511"/>
                <a:gd name="T1" fmla="*/ 95 h 565"/>
                <a:gd name="T2" fmla="*/ 254 w 511"/>
                <a:gd name="T3" fmla="*/ 564 h 565"/>
                <a:gd name="T4" fmla="*/ 484 w 511"/>
                <a:gd name="T5" fmla="*/ 259 h 565"/>
                <a:gd name="T6" fmla="*/ 402 w 511"/>
                <a:gd name="T7" fmla="*/ 127 h 565"/>
                <a:gd name="T8" fmla="*/ 327 w 511"/>
                <a:gd name="T9" fmla="*/ 97 h 565"/>
                <a:gd name="T10" fmla="*/ 150 w 511"/>
                <a:gd name="T11" fmla="*/ 117 h 565"/>
                <a:gd name="T12" fmla="*/ 266 w 511"/>
                <a:gd name="T13" fmla="*/ 115 h 565"/>
                <a:gd name="T14" fmla="*/ 146 w 511"/>
                <a:gd name="T15" fmla="*/ 129 h 565"/>
                <a:gd name="T16" fmla="*/ 147 w 511"/>
                <a:gd name="T17" fmla="*/ 170 h 565"/>
                <a:gd name="T18" fmla="*/ 275 w 511"/>
                <a:gd name="T19" fmla="*/ 113 h 565"/>
                <a:gd name="T20" fmla="*/ 337 w 511"/>
                <a:gd name="T21" fmla="*/ 128 h 565"/>
                <a:gd name="T22" fmla="*/ 323 w 511"/>
                <a:gd name="T23" fmla="*/ 103 h 565"/>
                <a:gd name="T24" fmla="*/ 376 w 511"/>
                <a:gd name="T25" fmla="*/ 128 h 565"/>
                <a:gd name="T26" fmla="*/ 342 w 511"/>
                <a:gd name="T27" fmla="*/ 140 h 565"/>
                <a:gd name="T28" fmla="*/ 342 w 511"/>
                <a:gd name="T29" fmla="*/ 140 h 565"/>
                <a:gd name="T30" fmla="*/ 381 w 511"/>
                <a:gd name="T31" fmla="*/ 196 h 565"/>
                <a:gd name="T32" fmla="*/ 382 w 511"/>
                <a:gd name="T33" fmla="*/ 134 h 565"/>
                <a:gd name="T34" fmla="*/ 254 w 511"/>
                <a:gd name="T35" fmla="*/ 75 h 565"/>
                <a:gd name="T36" fmla="*/ 273 w 511"/>
                <a:gd name="T37" fmla="*/ 106 h 565"/>
                <a:gd name="T38" fmla="*/ 161 w 511"/>
                <a:gd name="T39" fmla="*/ 94 h 565"/>
                <a:gd name="T40" fmla="*/ 161 w 511"/>
                <a:gd name="T41" fmla="*/ 94 h 565"/>
                <a:gd name="T42" fmla="*/ 136 w 511"/>
                <a:gd name="T43" fmla="*/ 116 h 565"/>
                <a:gd name="T44" fmla="*/ 40 w 511"/>
                <a:gd name="T45" fmla="*/ 372 h 565"/>
                <a:gd name="T46" fmla="*/ 65 w 511"/>
                <a:gd name="T47" fmla="*/ 243 h 565"/>
                <a:gd name="T48" fmla="*/ 118 w 511"/>
                <a:gd name="T49" fmla="*/ 123 h 565"/>
                <a:gd name="T50" fmla="*/ 115 w 511"/>
                <a:gd name="T51" fmla="*/ 188 h 565"/>
                <a:gd name="T52" fmla="*/ 276 w 511"/>
                <a:gd name="T53" fmla="*/ 161 h 565"/>
                <a:gd name="T54" fmla="*/ 364 w 511"/>
                <a:gd name="T55" fmla="*/ 205 h 565"/>
                <a:gd name="T56" fmla="*/ 369 w 511"/>
                <a:gd name="T57" fmla="*/ 328 h 565"/>
                <a:gd name="T58" fmla="*/ 380 w 511"/>
                <a:gd name="T59" fmla="*/ 328 h 565"/>
                <a:gd name="T60" fmla="*/ 370 w 511"/>
                <a:gd name="T61" fmla="*/ 204 h 565"/>
                <a:gd name="T62" fmla="*/ 461 w 511"/>
                <a:gd name="T63" fmla="*/ 243 h 565"/>
                <a:gd name="T64" fmla="*/ 398 w 511"/>
                <a:gd name="T65" fmla="*/ 133 h 565"/>
                <a:gd name="T66" fmla="*/ 474 w 511"/>
                <a:gd name="T67" fmla="*/ 255 h 565"/>
                <a:gd name="T68" fmla="*/ 474 w 511"/>
                <a:gd name="T69" fmla="*/ 287 h 565"/>
                <a:gd name="T70" fmla="*/ 481 w 511"/>
                <a:gd name="T71" fmla="*/ 374 h 565"/>
                <a:gd name="T72" fmla="*/ 361 w 511"/>
                <a:gd name="T73" fmla="*/ 401 h 565"/>
                <a:gd name="T74" fmla="*/ 239 w 511"/>
                <a:gd name="T75" fmla="*/ 346 h 565"/>
                <a:gd name="T76" fmla="*/ 208 w 511"/>
                <a:gd name="T77" fmla="*/ 399 h 565"/>
                <a:gd name="T78" fmla="*/ 301 w 511"/>
                <a:gd name="T79" fmla="*/ 476 h 565"/>
                <a:gd name="T80" fmla="*/ 92 w 511"/>
                <a:gd name="T81" fmla="*/ 399 h 565"/>
                <a:gd name="T82" fmla="*/ 51 w 511"/>
                <a:gd name="T83" fmla="*/ 399 h 565"/>
                <a:gd name="T84" fmla="*/ 92 w 511"/>
                <a:gd name="T85" fmla="*/ 481 h 565"/>
                <a:gd name="T86" fmla="*/ 265 w 511"/>
                <a:gd name="T87" fmla="*/ 516 h 565"/>
                <a:gd name="T88" fmla="*/ 92 w 511"/>
                <a:gd name="T89" fmla="*/ 441 h 565"/>
                <a:gd name="T90" fmla="*/ 102 w 511"/>
                <a:gd name="T91" fmla="*/ 490 h 565"/>
                <a:gd name="T92" fmla="*/ 257 w 511"/>
                <a:gd name="T93" fmla="*/ 521 h 565"/>
                <a:gd name="T94" fmla="*/ 373 w 511"/>
                <a:gd name="T95" fmla="*/ 513 h 565"/>
                <a:gd name="T96" fmla="*/ 411 w 511"/>
                <a:gd name="T97" fmla="*/ 433 h 565"/>
                <a:gd name="T98" fmla="*/ 391 w 511"/>
                <a:gd name="T99" fmla="*/ 50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65">
                  <a:moveTo>
                    <a:pt x="409" y="511"/>
                  </a:moveTo>
                  <a:cubicBezTo>
                    <a:pt x="469" y="465"/>
                    <a:pt x="508" y="392"/>
                    <a:pt x="508" y="310"/>
                  </a:cubicBezTo>
                  <a:cubicBezTo>
                    <a:pt x="508" y="170"/>
                    <a:pt x="394" y="56"/>
                    <a:pt x="254" y="56"/>
                  </a:cubicBezTo>
                  <a:cubicBezTo>
                    <a:pt x="205" y="56"/>
                    <a:pt x="159" y="70"/>
                    <a:pt x="120" y="95"/>
                  </a:cubicBezTo>
                  <a:cubicBezTo>
                    <a:pt x="98" y="65"/>
                    <a:pt x="77" y="33"/>
                    <a:pt x="55" y="0"/>
                  </a:cubicBezTo>
                  <a:cubicBezTo>
                    <a:pt x="62" y="14"/>
                    <a:pt x="83" y="58"/>
                    <a:pt x="107" y="103"/>
                  </a:cubicBezTo>
                  <a:cubicBezTo>
                    <a:pt x="42" y="149"/>
                    <a:pt x="0" y="225"/>
                    <a:pt x="0" y="310"/>
                  </a:cubicBezTo>
                  <a:cubicBezTo>
                    <a:pt x="0" y="450"/>
                    <a:pt x="114" y="564"/>
                    <a:pt x="254" y="564"/>
                  </a:cubicBezTo>
                  <a:cubicBezTo>
                    <a:pt x="306" y="564"/>
                    <a:pt x="354" y="549"/>
                    <a:pt x="394" y="522"/>
                  </a:cubicBezTo>
                  <a:cubicBezTo>
                    <a:pt x="433" y="538"/>
                    <a:pt x="473" y="552"/>
                    <a:pt x="511" y="565"/>
                  </a:cubicBezTo>
                  <a:cubicBezTo>
                    <a:pt x="479" y="549"/>
                    <a:pt x="443" y="531"/>
                    <a:pt x="409" y="511"/>
                  </a:cubicBezTo>
                  <a:close/>
                  <a:moveTo>
                    <a:pt x="484" y="259"/>
                  </a:moveTo>
                  <a:cubicBezTo>
                    <a:pt x="486" y="270"/>
                    <a:pt x="488" y="280"/>
                    <a:pt x="489" y="291"/>
                  </a:cubicBezTo>
                  <a:cubicBezTo>
                    <a:pt x="487" y="284"/>
                    <a:pt x="485" y="277"/>
                    <a:pt x="482" y="271"/>
                  </a:cubicBezTo>
                  <a:cubicBezTo>
                    <a:pt x="483" y="267"/>
                    <a:pt x="484" y="263"/>
                    <a:pt x="484" y="259"/>
                  </a:cubicBezTo>
                  <a:close/>
                  <a:moveTo>
                    <a:pt x="402" y="127"/>
                  </a:moveTo>
                  <a:cubicBezTo>
                    <a:pt x="401" y="127"/>
                    <a:pt x="400" y="127"/>
                    <a:pt x="398" y="127"/>
                  </a:cubicBezTo>
                  <a:cubicBezTo>
                    <a:pt x="394" y="127"/>
                    <a:pt x="389" y="127"/>
                    <a:pt x="384" y="127"/>
                  </a:cubicBezTo>
                  <a:cubicBezTo>
                    <a:pt x="376" y="120"/>
                    <a:pt x="367" y="113"/>
                    <a:pt x="356" y="107"/>
                  </a:cubicBezTo>
                  <a:cubicBezTo>
                    <a:pt x="346" y="103"/>
                    <a:pt x="336" y="99"/>
                    <a:pt x="327" y="97"/>
                  </a:cubicBezTo>
                  <a:cubicBezTo>
                    <a:pt x="323" y="92"/>
                    <a:pt x="320" y="87"/>
                    <a:pt x="317" y="83"/>
                  </a:cubicBezTo>
                  <a:cubicBezTo>
                    <a:pt x="348" y="92"/>
                    <a:pt x="377" y="107"/>
                    <a:pt x="402" y="127"/>
                  </a:cubicBezTo>
                  <a:close/>
                  <a:moveTo>
                    <a:pt x="146" y="129"/>
                  </a:moveTo>
                  <a:cubicBezTo>
                    <a:pt x="147" y="125"/>
                    <a:pt x="148" y="121"/>
                    <a:pt x="150" y="117"/>
                  </a:cubicBezTo>
                  <a:cubicBezTo>
                    <a:pt x="152" y="115"/>
                    <a:pt x="153" y="113"/>
                    <a:pt x="154" y="111"/>
                  </a:cubicBezTo>
                  <a:cubicBezTo>
                    <a:pt x="171" y="107"/>
                    <a:pt x="189" y="105"/>
                    <a:pt x="208" y="105"/>
                  </a:cubicBezTo>
                  <a:cubicBezTo>
                    <a:pt x="228" y="105"/>
                    <a:pt x="248" y="107"/>
                    <a:pt x="269" y="111"/>
                  </a:cubicBezTo>
                  <a:cubicBezTo>
                    <a:pt x="268" y="113"/>
                    <a:pt x="267" y="114"/>
                    <a:pt x="266" y="115"/>
                  </a:cubicBezTo>
                  <a:cubicBezTo>
                    <a:pt x="262" y="123"/>
                    <a:pt x="262" y="132"/>
                    <a:pt x="265" y="142"/>
                  </a:cubicBezTo>
                  <a:cubicBezTo>
                    <a:pt x="267" y="147"/>
                    <a:pt x="269" y="151"/>
                    <a:pt x="272" y="156"/>
                  </a:cubicBezTo>
                  <a:cubicBezTo>
                    <a:pt x="248" y="166"/>
                    <a:pt x="225" y="180"/>
                    <a:pt x="204" y="195"/>
                  </a:cubicBezTo>
                  <a:cubicBezTo>
                    <a:pt x="184" y="176"/>
                    <a:pt x="165" y="153"/>
                    <a:pt x="146" y="129"/>
                  </a:cubicBezTo>
                  <a:close/>
                  <a:moveTo>
                    <a:pt x="161" y="189"/>
                  </a:moveTo>
                  <a:cubicBezTo>
                    <a:pt x="158" y="189"/>
                    <a:pt x="156" y="189"/>
                    <a:pt x="154" y="189"/>
                  </a:cubicBezTo>
                  <a:cubicBezTo>
                    <a:pt x="152" y="184"/>
                    <a:pt x="150" y="180"/>
                    <a:pt x="148" y="175"/>
                  </a:cubicBezTo>
                  <a:cubicBezTo>
                    <a:pt x="148" y="173"/>
                    <a:pt x="147" y="172"/>
                    <a:pt x="147" y="170"/>
                  </a:cubicBezTo>
                  <a:cubicBezTo>
                    <a:pt x="152" y="177"/>
                    <a:pt x="156" y="183"/>
                    <a:pt x="161" y="189"/>
                  </a:cubicBezTo>
                  <a:close/>
                  <a:moveTo>
                    <a:pt x="271" y="140"/>
                  </a:moveTo>
                  <a:cubicBezTo>
                    <a:pt x="268" y="132"/>
                    <a:pt x="269" y="124"/>
                    <a:pt x="272" y="118"/>
                  </a:cubicBezTo>
                  <a:cubicBezTo>
                    <a:pt x="273" y="116"/>
                    <a:pt x="274" y="115"/>
                    <a:pt x="275" y="113"/>
                  </a:cubicBezTo>
                  <a:cubicBezTo>
                    <a:pt x="296" y="118"/>
                    <a:pt x="316" y="125"/>
                    <a:pt x="336" y="135"/>
                  </a:cubicBezTo>
                  <a:cubicBezTo>
                    <a:pt x="316" y="139"/>
                    <a:pt x="296" y="146"/>
                    <a:pt x="278" y="153"/>
                  </a:cubicBezTo>
                  <a:cubicBezTo>
                    <a:pt x="275" y="149"/>
                    <a:pt x="273" y="145"/>
                    <a:pt x="271" y="140"/>
                  </a:cubicBezTo>
                  <a:close/>
                  <a:moveTo>
                    <a:pt x="337" y="128"/>
                  </a:moveTo>
                  <a:cubicBezTo>
                    <a:pt x="318" y="120"/>
                    <a:pt x="300" y="113"/>
                    <a:pt x="281" y="108"/>
                  </a:cubicBezTo>
                  <a:cubicBezTo>
                    <a:pt x="283" y="106"/>
                    <a:pt x="286" y="105"/>
                    <a:pt x="289" y="104"/>
                  </a:cubicBezTo>
                  <a:cubicBezTo>
                    <a:pt x="295" y="102"/>
                    <a:pt x="301" y="101"/>
                    <a:pt x="308" y="101"/>
                  </a:cubicBezTo>
                  <a:cubicBezTo>
                    <a:pt x="312" y="101"/>
                    <a:pt x="318" y="102"/>
                    <a:pt x="323" y="103"/>
                  </a:cubicBezTo>
                  <a:cubicBezTo>
                    <a:pt x="328" y="111"/>
                    <a:pt x="333" y="120"/>
                    <a:pt x="337" y="128"/>
                  </a:cubicBezTo>
                  <a:close/>
                  <a:moveTo>
                    <a:pt x="331" y="105"/>
                  </a:moveTo>
                  <a:cubicBezTo>
                    <a:pt x="339" y="107"/>
                    <a:pt x="346" y="109"/>
                    <a:pt x="353" y="113"/>
                  </a:cubicBezTo>
                  <a:cubicBezTo>
                    <a:pt x="362" y="117"/>
                    <a:pt x="369" y="122"/>
                    <a:pt x="376" y="128"/>
                  </a:cubicBezTo>
                  <a:cubicBezTo>
                    <a:pt x="364" y="129"/>
                    <a:pt x="353" y="131"/>
                    <a:pt x="345" y="133"/>
                  </a:cubicBezTo>
                  <a:cubicBezTo>
                    <a:pt x="345" y="133"/>
                    <a:pt x="345" y="133"/>
                    <a:pt x="345" y="133"/>
                  </a:cubicBezTo>
                  <a:cubicBezTo>
                    <a:pt x="341" y="124"/>
                    <a:pt x="337" y="114"/>
                    <a:pt x="331" y="105"/>
                  </a:cubicBezTo>
                  <a:close/>
                  <a:moveTo>
                    <a:pt x="342" y="140"/>
                  </a:moveTo>
                  <a:cubicBezTo>
                    <a:pt x="350" y="159"/>
                    <a:pt x="357" y="179"/>
                    <a:pt x="362" y="199"/>
                  </a:cubicBezTo>
                  <a:cubicBezTo>
                    <a:pt x="348" y="198"/>
                    <a:pt x="332" y="194"/>
                    <a:pt x="317" y="186"/>
                  </a:cubicBezTo>
                  <a:cubicBezTo>
                    <a:pt x="303" y="179"/>
                    <a:pt x="290" y="169"/>
                    <a:pt x="282" y="159"/>
                  </a:cubicBezTo>
                  <a:cubicBezTo>
                    <a:pt x="301" y="151"/>
                    <a:pt x="321" y="144"/>
                    <a:pt x="342" y="140"/>
                  </a:cubicBezTo>
                  <a:close/>
                  <a:moveTo>
                    <a:pt x="349" y="142"/>
                  </a:moveTo>
                  <a:cubicBezTo>
                    <a:pt x="368" y="152"/>
                    <a:pt x="385" y="163"/>
                    <a:pt x="401" y="176"/>
                  </a:cubicBezTo>
                  <a:cubicBezTo>
                    <a:pt x="400" y="178"/>
                    <a:pt x="400" y="180"/>
                    <a:pt x="399" y="182"/>
                  </a:cubicBezTo>
                  <a:cubicBezTo>
                    <a:pt x="396" y="189"/>
                    <a:pt x="389" y="193"/>
                    <a:pt x="381" y="196"/>
                  </a:cubicBezTo>
                  <a:cubicBezTo>
                    <a:pt x="377" y="197"/>
                    <a:pt x="373" y="198"/>
                    <a:pt x="369" y="198"/>
                  </a:cubicBezTo>
                  <a:cubicBezTo>
                    <a:pt x="364" y="179"/>
                    <a:pt x="357" y="160"/>
                    <a:pt x="349" y="142"/>
                  </a:cubicBezTo>
                  <a:close/>
                  <a:moveTo>
                    <a:pt x="354" y="137"/>
                  </a:moveTo>
                  <a:cubicBezTo>
                    <a:pt x="362" y="136"/>
                    <a:pt x="372" y="135"/>
                    <a:pt x="382" y="134"/>
                  </a:cubicBezTo>
                  <a:cubicBezTo>
                    <a:pt x="393" y="145"/>
                    <a:pt x="400" y="157"/>
                    <a:pt x="401" y="168"/>
                  </a:cubicBezTo>
                  <a:cubicBezTo>
                    <a:pt x="387" y="157"/>
                    <a:pt x="371" y="147"/>
                    <a:pt x="354" y="137"/>
                  </a:cubicBezTo>
                  <a:close/>
                  <a:moveTo>
                    <a:pt x="188" y="84"/>
                  </a:moveTo>
                  <a:cubicBezTo>
                    <a:pt x="209" y="78"/>
                    <a:pt x="231" y="75"/>
                    <a:pt x="254" y="75"/>
                  </a:cubicBezTo>
                  <a:cubicBezTo>
                    <a:pt x="272" y="75"/>
                    <a:pt x="289" y="77"/>
                    <a:pt x="306" y="80"/>
                  </a:cubicBezTo>
                  <a:cubicBezTo>
                    <a:pt x="310" y="84"/>
                    <a:pt x="314" y="90"/>
                    <a:pt x="318" y="96"/>
                  </a:cubicBezTo>
                  <a:cubicBezTo>
                    <a:pt x="307" y="94"/>
                    <a:pt x="296" y="95"/>
                    <a:pt x="287" y="98"/>
                  </a:cubicBezTo>
                  <a:cubicBezTo>
                    <a:pt x="282" y="100"/>
                    <a:pt x="277" y="103"/>
                    <a:pt x="273" y="106"/>
                  </a:cubicBezTo>
                  <a:cubicBezTo>
                    <a:pt x="252" y="101"/>
                    <a:pt x="230" y="98"/>
                    <a:pt x="208" y="98"/>
                  </a:cubicBezTo>
                  <a:cubicBezTo>
                    <a:pt x="191" y="98"/>
                    <a:pt x="175" y="100"/>
                    <a:pt x="160" y="103"/>
                  </a:cubicBezTo>
                  <a:cubicBezTo>
                    <a:pt x="167" y="95"/>
                    <a:pt x="177" y="89"/>
                    <a:pt x="188" y="84"/>
                  </a:cubicBezTo>
                  <a:close/>
                  <a:moveTo>
                    <a:pt x="161" y="94"/>
                  </a:moveTo>
                  <a:cubicBezTo>
                    <a:pt x="157" y="97"/>
                    <a:pt x="153" y="101"/>
                    <a:pt x="150" y="105"/>
                  </a:cubicBezTo>
                  <a:cubicBezTo>
                    <a:pt x="144" y="107"/>
                    <a:pt x="138" y="109"/>
                    <a:pt x="132" y="111"/>
                  </a:cubicBezTo>
                  <a:cubicBezTo>
                    <a:pt x="131" y="111"/>
                    <a:pt x="131" y="110"/>
                    <a:pt x="131" y="109"/>
                  </a:cubicBezTo>
                  <a:cubicBezTo>
                    <a:pt x="140" y="104"/>
                    <a:pt x="150" y="98"/>
                    <a:pt x="161" y="94"/>
                  </a:cubicBezTo>
                  <a:close/>
                  <a:moveTo>
                    <a:pt x="146" y="113"/>
                  </a:moveTo>
                  <a:cubicBezTo>
                    <a:pt x="145" y="113"/>
                    <a:pt x="145" y="114"/>
                    <a:pt x="145" y="114"/>
                  </a:cubicBezTo>
                  <a:cubicBezTo>
                    <a:pt x="143" y="117"/>
                    <a:pt x="142" y="120"/>
                    <a:pt x="141" y="123"/>
                  </a:cubicBezTo>
                  <a:cubicBezTo>
                    <a:pt x="139" y="121"/>
                    <a:pt x="138" y="119"/>
                    <a:pt x="136" y="116"/>
                  </a:cubicBezTo>
                  <a:cubicBezTo>
                    <a:pt x="139" y="115"/>
                    <a:pt x="142" y="114"/>
                    <a:pt x="146" y="113"/>
                  </a:cubicBezTo>
                  <a:close/>
                  <a:moveTo>
                    <a:pt x="21" y="348"/>
                  </a:moveTo>
                  <a:cubicBezTo>
                    <a:pt x="26" y="360"/>
                    <a:pt x="32" y="372"/>
                    <a:pt x="40" y="384"/>
                  </a:cubicBezTo>
                  <a:cubicBezTo>
                    <a:pt x="40" y="372"/>
                    <a:pt x="40" y="372"/>
                    <a:pt x="40" y="372"/>
                  </a:cubicBezTo>
                  <a:cubicBezTo>
                    <a:pt x="27" y="350"/>
                    <a:pt x="20" y="329"/>
                    <a:pt x="18" y="310"/>
                  </a:cubicBezTo>
                  <a:cubicBezTo>
                    <a:pt x="18" y="263"/>
                    <a:pt x="32" y="219"/>
                    <a:pt x="56" y="182"/>
                  </a:cubicBezTo>
                  <a:cubicBezTo>
                    <a:pt x="51" y="201"/>
                    <a:pt x="52" y="222"/>
                    <a:pt x="59" y="243"/>
                  </a:cubicBezTo>
                  <a:cubicBezTo>
                    <a:pt x="65" y="243"/>
                    <a:pt x="65" y="243"/>
                    <a:pt x="65" y="243"/>
                  </a:cubicBezTo>
                  <a:cubicBezTo>
                    <a:pt x="56" y="216"/>
                    <a:pt x="57" y="190"/>
                    <a:pt x="68" y="169"/>
                  </a:cubicBezTo>
                  <a:cubicBezTo>
                    <a:pt x="70" y="165"/>
                    <a:pt x="73" y="160"/>
                    <a:pt x="77" y="155"/>
                  </a:cubicBezTo>
                  <a:cubicBezTo>
                    <a:pt x="80" y="151"/>
                    <a:pt x="83" y="148"/>
                    <a:pt x="87" y="145"/>
                  </a:cubicBezTo>
                  <a:cubicBezTo>
                    <a:pt x="96" y="136"/>
                    <a:pt x="107" y="129"/>
                    <a:pt x="118" y="123"/>
                  </a:cubicBezTo>
                  <a:cubicBezTo>
                    <a:pt x="125" y="135"/>
                    <a:pt x="131" y="146"/>
                    <a:pt x="138" y="156"/>
                  </a:cubicBezTo>
                  <a:cubicBezTo>
                    <a:pt x="139" y="163"/>
                    <a:pt x="140" y="170"/>
                    <a:pt x="143" y="177"/>
                  </a:cubicBezTo>
                  <a:cubicBezTo>
                    <a:pt x="144" y="181"/>
                    <a:pt x="146" y="185"/>
                    <a:pt x="147" y="189"/>
                  </a:cubicBezTo>
                  <a:cubicBezTo>
                    <a:pt x="137" y="190"/>
                    <a:pt x="128" y="189"/>
                    <a:pt x="115" y="188"/>
                  </a:cubicBezTo>
                  <a:cubicBezTo>
                    <a:pt x="125" y="207"/>
                    <a:pt x="136" y="226"/>
                    <a:pt x="148" y="243"/>
                  </a:cubicBezTo>
                  <a:cubicBezTo>
                    <a:pt x="264" y="243"/>
                    <a:pt x="264" y="243"/>
                    <a:pt x="264" y="243"/>
                  </a:cubicBezTo>
                  <a:cubicBezTo>
                    <a:pt x="245" y="231"/>
                    <a:pt x="226" y="216"/>
                    <a:pt x="209" y="199"/>
                  </a:cubicBezTo>
                  <a:cubicBezTo>
                    <a:pt x="229" y="184"/>
                    <a:pt x="252" y="171"/>
                    <a:pt x="276" y="161"/>
                  </a:cubicBezTo>
                  <a:cubicBezTo>
                    <a:pt x="285" y="173"/>
                    <a:pt x="298" y="184"/>
                    <a:pt x="314" y="192"/>
                  </a:cubicBezTo>
                  <a:cubicBezTo>
                    <a:pt x="330" y="200"/>
                    <a:pt x="348" y="205"/>
                    <a:pt x="363" y="205"/>
                  </a:cubicBezTo>
                  <a:cubicBezTo>
                    <a:pt x="363" y="205"/>
                    <a:pt x="363" y="205"/>
                    <a:pt x="363" y="205"/>
                  </a:cubicBezTo>
                  <a:cubicBezTo>
                    <a:pt x="364" y="205"/>
                    <a:pt x="364" y="205"/>
                    <a:pt x="364" y="205"/>
                  </a:cubicBezTo>
                  <a:cubicBezTo>
                    <a:pt x="373" y="244"/>
                    <a:pt x="375" y="283"/>
                    <a:pt x="370" y="322"/>
                  </a:cubicBezTo>
                  <a:cubicBezTo>
                    <a:pt x="368" y="322"/>
                    <a:pt x="366" y="321"/>
                    <a:pt x="363" y="321"/>
                  </a:cubicBezTo>
                  <a:cubicBezTo>
                    <a:pt x="363" y="327"/>
                    <a:pt x="363" y="327"/>
                    <a:pt x="363" y="327"/>
                  </a:cubicBezTo>
                  <a:cubicBezTo>
                    <a:pt x="365" y="328"/>
                    <a:pt x="367" y="328"/>
                    <a:pt x="369" y="328"/>
                  </a:cubicBezTo>
                  <a:cubicBezTo>
                    <a:pt x="368" y="334"/>
                    <a:pt x="367" y="341"/>
                    <a:pt x="366" y="347"/>
                  </a:cubicBezTo>
                  <a:cubicBezTo>
                    <a:pt x="367" y="350"/>
                    <a:pt x="369" y="352"/>
                    <a:pt x="371" y="353"/>
                  </a:cubicBezTo>
                  <a:cubicBezTo>
                    <a:pt x="373" y="345"/>
                    <a:pt x="374" y="337"/>
                    <a:pt x="376" y="328"/>
                  </a:cubicBezTo>
                  <a:cubicBezTo>
                    <a:pt x="377" y="328"/>
                    <a:pt x="379" y="328"/>
                    <a:pt x="380" y="328"/>
                  </a:cubicBezTo>
                  <a:cubicBezTo>
                    <a:pt x="388" y="328"/>
                    <a:pt x="397" y="328"/>
                    <a:pt x="404" y="327"/>
                  </a:cubicBezTo>
                  <a:cubicBezTo>
                    <a:pt x="404" y="320"/>
                    <a:pt x="404" y="320"/>
                    <a:pt x="404" y="320"/>
                  </a:cubicBezTo>
                  <a:cubicBezTo>
                    <a:pt x="396" y="322"/>
                    <a:pt x="386" y="322"/>
                    <a:pt x="376" y="322"/>
                  </a:cubicBezTo>
                  <a:cubicBezTo>
                    <a:pt x="381" y="283"/>
                    <a:pt x="379" y="243"/>
                    <a:pt x="370" y="204"/>
                  </a:cubicBezTo>
                  <a:cubicBezTo>
                    <a:pt x="375" y="204"/>
                    <a:pt x="379" y="203"/>
                    <a:pt x="383" y="202"/>
                  </a:cubicBezTo>
                  <a:cubicBezTo>
                    <a:pt x="393" y="199"/>
                    <a:pt x="400" y="193"/>
                    <a:pt x="404" y="185"/>
                  </a:cubicBezTo>
                  <a:cubicBezTo>
                    <a:pt x="405" y="184"/>
                    <a:pt x="406" y="182"/>
                    <a:pt x="406" y="181"/>
                  </a:cubicBezTo>
                  <a:cubicBezTo>
                    <a:pt x="428" y="199"/>
                    <a:pt x="447" y="221"/>
                    <a:pt x="461" y="243"/>
                  </a:cubicBezTo>
                  <a:cubicBezTo>
                    <a:pt x="468" y="243"/>
                    <a:pt x="468" y="243"/>
                    <a:pt x="468" y="243"/>
                  </a:cubicBezTo>
                  <a:cubicBezTo>
                    <a:pt x="453" y="218"/>
                    <a:pt x="432" y="194"/>
                    <a:pt x="407" y="173"/>
                  </a:cubicBezTo>
                  <a:cubicBezTo>
                    <a:pt x="408" y="161"/>
                    <a:pt x="402" y="146"/>
                    <a:pt x="390" y="133"/>
                  </a:cubicBezTo>
                  <a:cubicBezTo>
                    <a:pt x="393" y="133"/>
                    <a:pt x="396" y="133"/>
                    <a:pt x="398" y="133"/>
                  </a:cubicBezTo>
                  <a:cubicBezTo>
                    <a:pt x="403" y="133"/>
                    <a:pt x="406" y="133"/>
                    <a:pt x="410" y="133"/>
                  </a:cubicBezTo>
                  <a:cubicBezTo>
                    <a:pt x="440" y="161"/>
                    <a:pt x="464" y="195"/>
                    <a:pt x="477" y="235"/>
                  </a:cubicBezTo>
                  <a:cubicBezTo>
                    <a:pt x="479" y="244"/>
                    <a:pt x="479" y="253"/>
                    <a:pt x="478" y="261"/>
                  </a:cubicBezTo>
                  <a:cubicBezTo>
                    <a:pt x="477" y="259"/>
                    <a:pt x="476" y="257"/>
                    <a:pt x="474" y="255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5" y="270"/>
                    <a:pt x="475" y="270"/>
                    <a:pt x="475" y="271"/>
                  </a:cubicBezTo>
                  <a:cubicBezTo>
                    <a:pt x="475" y="272"/>
                    <a:pt x="475" y="272"/>
                    <a:pt x="474" y="273"/>
                  </a:cubicBezTo>
                  <a:cubicBezTo>
                    <a:pt x="474" y="287"/>
                    <a:pt x="474" y="287"/>
                    <a:pt x="474" y="287"/>
                  </a:cubicBezTo>
                  <a:cubicBezTo>
                    <a:pt x="476" y="285"/>
                    <a:pt x="477" y="283"/>
                    <a:pt x="477" y="282"/>
                  </a:cubicBezTo>
                  <a:cubicBezTo>
                    <a:pt x="478" y="281"/>
                    <a:pt x="478" y="280"/>
                    <a:pt x="479" y="279"/>
                  </a:cubicBezTo>
                  <a:cubicBezTo>
                    <a:pt x="485" y="296"/>
                    <a:pt x="488" y="313"/>
                    <a:pt x="489" y="329"/>
                  </a:cubicBezTo>
                  <a:cubicBezTo>
                    <a:pt x="488" y="344"/>
                    <a:pt x="485" y="359"/>
                    <a:pt x="481" y="374"/>
                  </a:cubicBezTo>
                  <a:cubicBezTo>
                    <a:pt x="481" y="375"/>
                    <a:pt x="480" y="376"/>
                    <a:pt x="480" y="376"/>
                  </a:cubicBezTo>
                  <a:cubicBezTo>
                    <a:pt x="469" y="398"/>
                    <a:pt x="449" y="414"/>
                    <a:pt x="421" y="423"/>
                  </a:cubicBezTo>
                  <a:cubicBezTo>
                    <a:pt x="417" y="425"/>
                    <a:pt x="413" y="426"/>
                    <a:pt x="409" y="427"/>
                  </a:cubicBezTo>
                  <a:cubicBezTo>
                    <a:pt x="393" y="419"/>
                    <a:pt x="377" y="411"/>
                    <a:pt x="361" y="401"/>
                  </a:cubicBezTo>
                  <a:cubicBezTo>
                    <a:pt x="338" y="398"/>
                    <a:pt x="319" y="391"/>
                    <a:pt x="306" y="378"/>
                  </a:cubicBezTo>
                  <a:cubicBezTo>
                    <a:pt x="299" y="371"/>
                    <a:pt x="296" y="364"/>
                    <a:pt x="294" y="355"/>
                  </a:cubicBezTo>
                  <a:cubicBezTo>
                    <a:pt x="275" y="341"/>
                    <a:pt x="257" y="326"/>
                    <a:pt x="239" y="310"/>
                  </a:cubicBezTo>
                  <a:cubicBezTo>
                    <a:pt x="239" y="346"/>
                    <a:pt x="239" y="346"/>
                    <a:pt x="239" y="346"/>
                  </a:cubicBezTo>
                  <a:cubicBezTo>
                    <a:pt x="262" y="367"/>
                    <a:pt x="285" y="386"/>
                    <a:pt x="306" y="404"/>
                  </a:cubicBezTo>
                  <a:cubicBezTo>
                    <a:pt x="299" y="408"/>
                    <a:pt x="286" y="414"/>
                    <a:pt x="273" y="418"/>
                  </a:cubicBezTo>
                  <a:cubicBezTo>
                    <a:pt x="255" y="413"/>
                    <a:pt x="238" y="407"/>
                    <a:pt x="222" y="399"/>
                  </a:cubicBezTo>
                  <a:cubicBezTo>
                    <a:pt x="208" y="399"/>
                    <a:pt x="208" y="399"/>
                    <a:pt x="208" y="399"/>
                  </a:cubicBezTo>
                  <a:cubicBezTo>
                    <a:pt x="208" y="399"/>
                    <a:pt x="209" y="400"/>
                    <a:pt x="210" y="400"/>
                  </a:cubicBezTo>
                  <a:cubicBezTo>
                    <a:pt x="227" y="409"/>
                    <a:pt x="245" y="416"/>
                    <a:pt x="263" y="422"/>
                  </a:cubicBezTo>
                  <a:cubicBezTo>
                    <a:pt x="250" y="426"/>
                    <a:pt x="238" y="429"/>
                    <a:pt x="233" y="430"/>
                  </a:cubicBezTo>
                  <a:cubicBezTo>
                    <a:pt x="255" y="448"/>
                    <a:pt x="278" y="463"/>
                    <a:pt x="301" y="476"/>
                  </a:cubicBezTo>
                  <a:cubicBezTo>
                    <a:pt x="287" y="491"/>
                    <a:pt x="272" y="504"/>
                    <a:pt x="256" y="515"/>
                  </a:cubicBezTo>
                  <a:cubicBezTo>
                    <a:pt x="227" y="510"/>
                    <a:pt x="197" y="499"/>
                    <a:pt x="167" y="484"/>
                  </a:cubicBezTo>
                  <a:cubicBezTo>
                    <a:pt x="139" y="470"/>
                    <a:pt x="113" y="452"/>
                    <a:pt x="91" y="433"/>
                  </a:cubicBezTo>
                  <a:cubicBezTo>
                    <a:pt x="91" y="421"/>
                    <a:pt x="91" y="410"/>
                    <a:pt x="92" y="399"/>
                  </a:cubicBezTo>
                  <a:cubicBezTo>
                    <a:pt x="86" y="399"/>
                    <a:pt x="86" y="399"/>
                    <a:pt x="86" y="399"/>
                  </a:cubicBezTo>
                  <a:cubicBezTo>
                    <a:pt x="85" y="408"/>
                    <a:pt x="85" y="417"/>
                    <a:pt x="85" y="427"/>
                  </a:cubicBezTo>
                  <a:cubicBezTo>
                    <a:pt x="75" y="418"/>
                    <a:pt x="67" y="408"/>
                    <a:pt x="59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61" y="412"/>
                    <a:pt x="72" y="424"/>
                    <a:pt x="85" y="436"/>
                  </a:cubicBezTo>
                  <a:cubicBezTo>
                    <a:pt x="85" y="436"/>
                    <a:pt x="85" y="437"/>
                    <a:pt x="85" y="437"/>
                  </a:cubicBezTo>
                  <a:cubicBezTo>
                    <a:pt x="86" y="449"/>
                    <a:pt x="87" y="465"/>
                    <a:pt x="92" y="481"/>
                  </a:cubicBezTo>
                  <a:cubicBezTo>
                    <a:pt x="56" y="447"/>
                    <a:pt x="30" y="400"/>
                    <a:pt x="21" y="348"/>
                  </a:cubicBezTo>
                  <a:close/>
                  <a:moveTo>
                    <a:pt x="365" y="509"/>
                  </a:moveTo>
                  <a:cubicBezTo>
                    <a:pt x="346" y="515"/>
                    <a:pt x="327" y="518"/>
                    <a:pt x="308" y="519"/>
                  </a:cubicBezTo>
                  <a:cubicBezTo>
                    <a:pt x="294" y="519"/>
                    <a:pt x="279" y="518"/>
                    <a:pt x="265" y="516"/>
                  </a:cubicBezTo>
                  <a:cubicBezTo>
                    <a:pt x="280" y="505"/>
                    <a:pt x="294" y="493"/>
                    <a:pt x="306" y="479"/>
                  </a:cubicBezTo>
                  <a:cubicBezTo>
                    <a:pt x="325" y="490"/>
                    <a:pt x="345" y="500"/>
                    <a:pt x="365" y="509"/>
                  </a:cubicBezTo>
                  <a:close/>
                  <a:moveTo>
                    <a:pt x="102" y="490"/>
                  </a:moveTo>
                  <a:cubicBezTo>
                    <a:pt x="95" y="473"/>
                    <a:pt x="93" y="458"/>
                    <a:pt x="92" y="441"/>
                  </a:cubicBezTo>
                  <a:cubicBezTo>
                    <a:pt x="113" y="460"/>
                    <a:pt x="138" y="476"/>
                    <a:pt x="165" y="490"/>
                  </a:cubicBezTo>
                  <a:cubicBezTo>
                    <a:pt x="193" y="504"/>
                    <a:pt x="221" y="514"/>
                    <a:pt x="248" y="520"/>
                  </a:cubicBezTo>
                  <a:cubicBezTo>
                    <a:pt x="237" y="526"/>
                    <a:pt x="221" y="535"/>
                    <a:pt x="202" y="540"/>
                  </a:cubicBezTo>
                  <a:cubicBezTo>
                    <a:pt x="165" y="532"/>
                    <a:pt x="130" y="514"/>
                    <a:pt x="102" y="490"/>
                  </a:cubicBezTo>
                  <a:close/>
                  <a:moveTo>
                    <a:pt x="254" y="546"/>
                  </a:moveTo>
                  <a:cubicBezTo>
                    <a:pt x="241" y="546"/>
                    <a:pt x="228" y="545"/>
                    <a:pt x="215" y="543"/>
                  </a:cubicBezTo>
                  <a:cubicBezTo>
                    <a:pt x="231" y="536"/>
                    <a:pt x="245" y="528"/>
                    <a:pt x="255" y="522"/>
                  </a:cubicBezTo>
                  <a:cubicBezTo>
                    <a:pt x="256" y="522"/>
                    <a:pt x="257" y="522"/>
                    <a:pt x="257" y="521"/>
                  </a:cubicBezTo>
                  <a:cubicBezTo>
                    <a:pt x="271" y="524"/>
                    <a:pt x="286" y="525"/>
                    <a:pt x="300" y="525"/>
                  </a:cubicBezTo>
                  <a:cubicBezTo>
                    <a:pt x="300" y="525"/>
                    <a:pt x="300" y="525"/>
                    <a:pt x="300" y="525"/>
                  </a:cubicBezTo>
                  <a:cubicBezTo>
                    <a:pt x="302" y="525"/>
                    <a:pt x="305" y="525"/>
                    <a:pt x="308" y="525"/>
                  </a:cubicBezTo>
                  <a:cubicBezTo>
                    <a:pt x="330" y="524"/>
                    <a:pt x="352" y="520"/>
                    <a:pt x="373" y="513"/>
                  </a:cubicBezTo>
                  <a:cubicBezTo>
                    <a:pt x="373" y="513"/>
                    <a:pt x="373" y="513"/>
                    <a:pt x="374" y="513"/>
                  </a:cubicBezTo>
                  <a:cubicBezTo>
                    <a:pt x="339" y="534"/>
                    <a:pt x="298" y="546"/>
                    <a:pt x="254" y="546"/>
                  </a:cubicBezTo>
                  <a:close/>
                  <a:moveTo>
                    <a:pt x="340" y="462"/>
                  </a:moveTo>
                  <a:cubicBezTo>
                    <a:pt x="367" y="456"/>
                    <a:pt x="387" y="447"/>
                    <a:pt x="411" y="433"/>
                  </a:cubicBezTo>
                  <a:cubicBezTo>
                    <a:pt x="415" y="432"/>
                    <a:pt x="419" y="430"/>
                    <a:pt x="423" y="429"/>
                  </a:cubicBezTo>
                  <a:cubicBezTo>
                    <a:pt x="444" y="422"/>
                    <a:pt x="461" y="411"/>
                    <a:pt x="473" y="397"/>
                  </a:cubicBezTo>
                  <a:cubicBezTo>
                    <a:pt x="457" y="437"/>
                    <a:pt x="431" y="471"/>
                    <a:pt x="398" y="496"/>
                  </a:cubicBezTo>
                  <a:cubicBezTo>
                    <a:pt x="396" y="498"/>
                    <a:pt x="393" y="499"/>
                    <a:pt x="391" y="500"/>
                  </a:cubicBezTo>
                  <a:cubicBezTo>
                    <a:pt x="372" y="488"/>
                    <a:pt x="355" y="475"/>
                    <a:pt x="340" y="4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573088" y="1408113"/>
              <a:ext cx="93663" cy="93662"/>
            </a:xfrm>
            <a:custGeom>
              <a:avLst/>
              <a:gdLst>
                <a:gd name="T0" fmla="*/ 52 w 52"/>
                <a:gd name="T1" fmla="*/ 45 h 52"/>
                <a:gd name="T2" fmla="*/ 0 w 52"/>
                <a:gd name="T3" fmla="*/ 0 h 52"/>
                <a:gd name="T4" fmla="*/ 0 w 52"/>
                <a:gd name="T5" fmla="*/ 8 h 52"/>
                <a:gd name="T6" fmla="*/ 52 w 52"/>
                <a:gd name="T7" fmla="*/ 52 h 52"/>
                <a:gd name="T8" fmla="*/ 52 w 52"/>
                <a:gd name="T9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52" y="45"/>
                  </a:moveTo>
                  <a:cubicBezTo>
                    <a:pt x="33" y="31"/>
                    <a:pt x="15" y="16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6" y="24"/>
                    <a:pt x="33" y="39"/>
                    <a:pt x="52" y="52"/>
                  </a:cubicBezTo>
                  <a:lnTo>
                    <a:pt x="52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820738" y="1357313"/>
              <a:ext cx="74613" cy="33337"/>
            </a:xfrm>
            <a:custGeom>
              <a:avLst/>
              <a:gdLst>
                <a:gd name="T0" fmla="*/ 13 w 42"/>
                <a:gd name="T1" fmla="*/ 0 h 19"/>
                <a:gd name="T2" fmla="*/ 13 w 42"/>
                <a:gd name="T3" fmla="*/ 0 h 19"/>
                <a:gd name="T4" fmla="*/ 0 w 42"/>
                <a:gd name="T5" fmla="*/ 0 h 19"/>
                <a:gd name="T6" fmla="*/ 10 w 42"/>
                <a:gd name="T7" fmla="*/ 5 h 19"/>
                <a:gd name="T8" fmla="*/ 42 w 42"/>
                <a:gd name="T9" fmla="*/ 19 h 19"/>
                <a:gd name="T10" fmla="*/ 42 w 42"/>
                <a:gd name="T11" fmla="*/ 13 h 19"/>
                <a:gd name="T12" fmla="*/ 13 w 4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9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7" y="4"/>
                    <a:pt x="10" y="5"/>
                  </a:cubicBezTo>
                  <a:cubicBezTo>
                    <a:pt x="20" y="11"/>
                    <a:pt x="31" y="15"/>
                    <a:pt x="42" y="19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2" y="9"/>
                    <a:pt x="22" y="5"/>
                    <a:pt x="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573088" y="1357313"/>
              <a:ext cx="23813" cy="44450"/>
            </a:xfrm>
            <a:custGeom>
              <a:avLst/>
              <a:gdLst>
                <a:gd name="T0" fmla="*/ 6 w 13"/>
                <a:gd name="T1" fmla="*/ 0 h 25"/>
                <a:gd name="T2" fmla="*/ 0 w 13"/>
                <a:gd name="T3" fmla="*/ 10 h 25"/>
                <a:gd name="T4" fmla="*/ 0 w 13"/>
                <a:gd name="T5" fmla="*/ 25 h 25"/>
                <a:gd name="T6" fmla="*/ 13 w 13"/>
                <a:gd name="T7" fmla="*/ 0 h 25"/>
                <a:gd name="T8" fmla="*/ 6 w 1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cubicBezTo>
                    <a:pt x="4" y="3"/>
                    <a:pt x="2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16"/>
                    <a:pt x="8" y="8"/>
                    <a:pt x="13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5071077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C93-45E9-054B-AF25-B2F5BC495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394F07-BC66-704C-842A-F0F2CD403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D8952B-E4F0-C648-ADF0-A2209A6AF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1/11/2021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1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3B3A54-6A7C-8F40-AD19-23FB3500D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EFCE2-1EDC-D94F-8782-FF9E607D4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FFA31E-DC24-8A47-A8DC-DD1DDCFFA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1/11/2021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1105"/>
            <a:ext cx="5036820" cy="8077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49320" y="6356355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A002F74-4481-4B78-9D77-8250420367F8}" type="datetimeFigureOut">
              <a:rPr lang="en-US">
                <a:solidFill>
                  <a:srgbClr val="000000"/>
                </a:solidFill>
              </a:rPr>
              <a:pPr defTabSz="914400"/>
              <a:t>1/11/2021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200" y="2155824"/>
            <a:ext cx="5036820" cy="3917315"/>
          </a:xfrm>
        </p:spPr>
        <p:txBody>
          <a:bodyPr>
            <a:normAutofit/>
          </a:bodyPr>
          <a:lstStyle>
            <a:lvl1pPr marL="0" indent="0" algn="l" rtl="0">
              <a:buFontTx/>
              <a:buNone/>
              <a:defRPr sz="1800" baseline="0"/>
            </a:lvl1pPr>
            <a:lvl2pPr marL="457177" indent="0" algn="l" rtl="0">
              <a:buFontTx/>
              <a:buNone/>
              <a:defRPr sz="2400"/>
            </a:lvl2pPr>
            <a:lvl3pPr marL="914353" indent="0" algn="l" rtl="0">
              <a:buFontTx/>
              <a:buNone/>
              <a:defRPr sz="2400"/>
            </a:lvl3pPr>
            <a:lvl4pPr marL="1371531" indent="0" algn="l" rtl="0">
              <a:buFontTx/>
              <a:buNone/>
              <a:defRPr sz="2400"/>
            </a:lvl4pPr>
            <a:lvl5pPr marL="1828709" indent="0" algn="l" rtl="0">
              <a:buFontTx/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5" hasCustomPrompt="1"/>
          </p:nvPr>
        </p:nvSpPr>
        <p:spPr>
          <a:xfrm>
            <a:off x="6327140" y="1181105"/>
            <a:ext cx="5034280" cy="489203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28412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712624" y="6460575"/>
            <a:ext cx="335360" cy="37265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defTabSz="914400"/>
            <a:fld id="{87513532-305C-3548-881D-1A2506E83218}" type="slidenum">
              <a:rPr lang="en-US" sz="1000">
                <a:solidFill>
                  <a:srgbClr val="000000">
                    <a:lumMod val="75000"/>
                    <a:lumOff val="25000"/>
                  </a:srgbClr>
                </a:solidFill>
              </a:rPr>
              <a:pPr defTabSz="914400"/>
              <a:t>‹#›</a:t>
            </a:fld>
            <a:endParaRPr lang="en-US" sz="10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603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196752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8404" y="6302781"/>
            <a:ext cx="248412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0204" y="6302781"/>
            <a:ext cx="711200" cy="365125"/>
          </a:xfrm>
        </p:spPr>
        <p:txBody>
          <a:bodyPr/>
          <a:lstStyle/>
          <a:p>
            <a:fld id="{05F9E8EB-0DDF-4D7C-A745-6B028D7CD0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68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66078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7DA6352-6BBE-493C-AAD7-E8B8568084C5}" type="datetime3">
              <a:rPr lang="en-US" smtClean="0">
                <a:solidFill>
                  <a:prstClr val="black"/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 January 2021</a:t>
            </a:fld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466078"/>
            <a:ext cx="7772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0" y="278969"/>
            <a:ext cx="10515600" cy="101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385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125675"/>
            <a:ext cx="12192000" cy="783579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38289" y="854579"/>
            <a:ext cx="3519488" cy="385566"/>
          </a:xfrm>
        </p:spPr>
        <p:txBody>
          <a:bodyPr/>
          <a:lstStyle>
            <a:lvl5pPr marL="0" marR="0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350" i="1"/>
            </a:lvl5pPr>
          </a:lstStyle>
          <a:p>
            <a:pPr marL="0" marR="0" lvl="4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sz="1500" b="1" kern="1200" dirty="0">
                <a:solidFill>
                  <a:srgbClr val="6A98D0"/>
                </a:solidFill>
                <a:latin typeface="Arial Narrow" panose="020B0606020202030204" pitchFamily="34" charset="0"/>
                <a:ea typeface="+mn-ea"/>
                <a:cs typeface="Myriad Pro Cond"/>
              </a:rPr>
              <a:t>Click</a:t>
            </a:r>
            <a:r>
              <a:rPr lang="en-US" sz="1500" b="1" kern="1200" baseline="0" dirty="0">
                <a:solidFill>
                  <a:srgbClr val="6A98D0"/>
                </a:solidFill>
                <a:latin typeface="Arial Narrow" panose="020B0606020202030204" pitchFamily="34" charset="0"/>
                <a:ea typeface="+mn-ea"/>
                <a:cs typeface="Myriad Pro Cond"/>
              </a:rPr>
              <a:t> here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6607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F790A60-0E36-4AC2-A951-DFDC64B60354}" type="datetime3">
              <a:rPr lang="en-US" smtClean="0">
                <a:solidFill>
                  <a:srgbClr val="000000"/>
                </a:solidFill>
              </a:rPr>
              <a:pPr defTabSz="914400"/>
              <a:t>11 January 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4487" y="6381329"/>
            <a:ext cx="7228111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4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1080131"/>
            <a:ext cx="10645143" cy="6010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40" y="1889125"/>
            <a:ext cx="5221291" cy="43005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49320" y="6356355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A002F74-4481-4B78-9D77-8250420367F8}" type="datetimeFigureOut">
              <a:rPr lang="en-US" smtClean="0">
                <a:solidFill>
                  <a:srgbClr val="000000"/>
                </a:solidFill>
              </a:rPr>
              <a:pPr defTabSz="914400"/>
              <a:t>1/11/2021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38200" y="1889125"/>
            <a:ext cx="5082540" cy="43005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4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1DFB290D-5411-4E26-9BFF-2B5D962D5630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1/11/2021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43DA1B33-6E74-4872-95A0-CB179DC79FA4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221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1C085537-A272-407F-8FA6-5BC178A916CB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1/11/2021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A14FCF27-27D8-4D59-8801-30AAB98F7254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38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548495"/>
          </a:xfrm>
        </p:spPr>
        <p:txBody>
          <a:bodyPr anchor="t">
            <a:normAutofit/>
          </a:bodyPr>
          <a:lstStyle>
            <a:lvl1pPr algn="l">
              <a:defRPr sz="4400" spc="-150" baseline="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15687" y="1806489"/>
            <a:ext cx="9141229" cy="397215"/>
          </a:xfrm>
        </p:spPr>
        <p:txBody>
          <a:bodyPr/>
          <a:lstStyle>
            <a:lvl1pPr marL="0" indent="0" algn="l">
              <a:buNone/>
              <a:defRPr sz="2400" spc="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headline</a:t>
            </a:r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287060" y="148816"/>
            <a:ext cx="554037" cy="609632"/>
            <a:chOff x="369888" y="835026"/>
            <a:chExt cx="917575" cy="1009649"/>
          </a:xfrm>
        </p:grpSpPr>
        <p:sp>
          <p:nvSpPr>
            <p:cNvPr id="45" name="Rectangle 5"/>
            <p:cNvSpPr>
              <a:spLocks noChangeArrowheads="1"/>
            </p:cNvSpPr>
            <p:nvPr userDrawn="1"/>
          </p:nvSpPr>
          <p:spPr bwMode="auto">
            <a:xfrm>
              <a:off x="461963" y="1289050"/>
              <a:ext cx="90488" cy="239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6"/>
            <p:cNvSpPr>
              <a:spLocks/>
            </p:cNvSpPr>
            <p:nvPr userDrawn="1"/>
          </p:nvSpPr>
          <p:spPr bwMode="auto">
            <a:xfrm>
              <a:off x="603250" y="1289050"/>
              <a:ext cx="260350" cy="239712"/>
            </a:xfrm>
            <a:custGeom>
              <a:avLst/>
              <a:gdLst>
                <a:gd name="T0" fmla="*/ 0 w 164"/>
                <a:gd name="T1" fmla="*/ 30 h 151"/>
                <a:gd name="T2" fmla="*/ 0 w 164"/>
                <a:gd name="T3" fmla="*/ 0 h 151"/>
                <a:gd name="T4" fmla="*/ 164 w 164"/>
                <a:gd name="T5" fmla="*/ 0 h 151"/>
                <a:gd name="T6" fmla="*/ 164 w 164"/>
                <a:gd name="T7" fmla="*/ 30 h 151"/>
                <a:gd name="T8" fmla="*/ 111 w 164"/>
                <a:gd name="T9" fmla="*/ 30 h 151"/>
                <a:gd name="T10" fmla="*/ 111 w 164"/>
                <a:gd name="T11" fmla="*/ 151 h 151"/>
                <a:gd name="T12" fmla="*/ 52 w 164"/>
                <a:gd name="T13" fmla="*/ 151 h 151"/>
                <a:gd name="T14" fmla="*/ 52 w 164"/>
                <a:gd name="T15" fmla="*/ 30 h 151"/>
                <a:gd name="T16" fmla="*/ 0 w 164"/>
                <a:gd name="T17" fmla="*/ 3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51">
                  <a:moveTo>
                    <a:pt x="0" y="30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164" y="30"/>
                  </a:lnTo>
                  <a:lnTo>
                    <a:pt x="111" y="30"/>
                  </a:lnTo>
                  <a:lnTo>
                    <a:pt x="111" y="151"/>
                  </a:lnTo>
                  <a:lnTo>
                    <a:pt x="52" y="151"/>
                  </a:lnTo>
                  <a:lnTo>
                    <a:pt x="52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7"/>
            <p:cNvSpPr>
              <a:spLocks/>
            </p:cNvSpPr>
            <p:nvPr userDrawn="1"/>
          </p:nvSpPr>
          <p:spPr bwMode="auto">
            <a:xfrm>
              <a:off x="914400" y="1289050"/>
              <a:ext cx="288925" cy="246062"/>
            </a:xfrm>
            <a:custGeom>
              <a:avLst/>
              <a:gdLst>
                <a:gd name="T0" fmla="*/ 50 w 161"/>
                <a:gd name="T1" fmla="*/ 0 h 138"/>
                <a:gd name="T2" fmla="*/ 50 w 161"/>
                <a:gd name="T3" fmla="*/ 78 h 138"/>
                <a:gd name="T4" fmla="*/ 81 w 161"/>
                <a:gd name="T5" fmla="*/ 113 h 138"/>
                <a:gd name="T6" fmla="*/ 112 w 161"/>
                <a:gd name="T7" fmla="*/ 78 h 138"/>
                <a:gd name="T8" fmla="*/ 112 w 161"/>
                <a:gd name="T9" fmla="*/ 0 h 138"/>
                <a:gd name="T10" fmla="*/ 161 w 161"/>
                <a:gd name="T11" fmla="*/ 0 h 138"/>
                <a:gd name="T12" fmla="*/ 161 w 161"/>
                <a:gd name="T13" fmla="*/ 75 h 138"/>
                <a:gd name="T14" fmla="*/ 150 w 161"/>
                <a:gd name="T15" fmla="*/ 116 h 138"/>
                <a:gd name="T16" fmla="*/ 80 w 161"/>
                <a:gd name="T17" fmla="*/ 138 h 138"/>
                <a:gd name="T18" fmla="*/ 11 w 161"/>
                <a:gd name="T19" fmla="*/ 116 h 138"/>
                <a:gd name="T20" fmla="*/ 0 w 161"/>
                <a:gd name="T21" fmla="*/ 75 h 138"/>
                <a:gd name="T22" fmla="*/ 0 w 161"/>
                <a:gd name="T23" fmla="*/ 0 h 138"/>
                <a:gd name="T24" fmla="*/ 50 w 161"/>
                <a:gd name="T2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38">
                  <a:moveTo>
                    <a:pt x="50" y="0"/>
                  </a:moveTo>
                  <a:cubicBezTo>
                    <a:pt x="50" y="78"/>
                    <a:pt x="50" y="78"/>
                    <a:pt x="50" y="78"/>
                  </a:cubicBezTo>
                  <a:cubicBezTo>
                    <a:pt x="50" y="104"/>
                    <a:pt x="63" y="113"/>
                    <a:pt x="81" y="113"/>
                  </a:cubicBezTo>
                  <a:cubicBezTo>
                    <a:pt x="98" y="113"/>
                    <a:pt x="112" y="104"/>
                    <a:pt x="112" y="7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97"/>
                    <a:pt x="159" y="108"/>
                    <a:pt x="150" y="116"/>
                  </a:cubicBezTo>
                  <a:cubicBezTo>
                    <a:pt x="136" y="130"/>
                    <a:pt x="112" y="138"/>
                    <a:pt x="80" y="138"/>
                  </a:cubicBezTo>
                  <a:cubicBezTo>
                    <a:pt x="48" y="138"/>
                    <a:pt x="25" y="130"/>
                    <a:pt x="11" y="116"/>
                  </a:cubicBezTo>
                  <a:cubicBezTo>
                    <a:pt x="2" y="108"/>
                    <a:pt x="0" y="97"/>
                    <a:pt x="0" y="7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8"/>
            <p:cNvSpPr>
              <a:spLocks noEditPoints="1"/>
            </p:cNvSpPr>
            <p:nvPr userDrawn="1"/>
          </p:nvSpPr>
          <p:spPr bwMode="auto">
            <a:xfrm>
              <a:off x="369888" y="835026"/>
              <a:ext cx="917575" cy="1009649"/>
            </a:xfrm>
            <a:custGeom>
              <a:avLst/>
              <a:gdLst>
                <a:gd name="T0" fmla="*/ 120 w 511"/>
                <a:gd name="T1" fmla="*/ 95 h 565"/>
                <a:gd name="T2" fmla="*/ 254 w 511"/>
                <a:gd name="T3" fmla="*/ 564 h 565"/>
                <a:gd name="T4" fmla="*/ 484 w 511"/>
                <a:gd name="T5" fmla="*/ 259 h 565"/>
                <a:gd name="T6" fmla="*/ 402 w 511"/>
                <a:gd name="T7" fmla="*/ 127 h 565"/>
                <a:gd name="T8" fmla="*/ 327 w 511"/>
                <a:gd name="T9" fmla="*/ 97 h 565"/>
                <a:gd name="T10" fmla="*/ 150 w 511"/>
                <a:gd name="T11" fmla="*/ 117 h 565"/>
                <a:gd name="T12" fmla="*/ 266 w 511"/>
                <a:gd name="T13" fmla="*/ 115 h 565"/>
                <a:gd name="T14" fmla="*/ 146 w 511"/>
                <a:gd name="T15" fmla="*/ 129 h 565"/>
                <a:gd name="T16" fmla="*/ 147 w 511"/>
                <a:gd name="T17" fmla="*/ 170 h 565"/>
                <a:gd name="T18" fmla="*/ 275 w 511"/>
                <a:gd name="T19" fmla="*/ 113 h 565"/>
                <a:gd name="T20" fmla="*/ 337 w 511"/>
                <a:gd name="T21" fmla="*/ 128 h 565"/>
                <a:gd name="T22" fmla="*/ 323 w 511"/>
                <a:gd name="T23" fmla="*/ 103 h 565"/>
                <a:gd name="T24" fmla="*/ 376 w 511"/>
                <a:gd name="T25" fmla="*/ 128 h 565"/>
                <a:gd name="T26" fmla="*/ 342 w 511"/>
                <a:gd name="T27" fmla="*/ 140 h 565"/>
                <a:gd name="T28" fmla="*/ 342 w 511"/>
                <a:gd name="T29" fmla="*/ 140 h 565"/>
                <a:gd name="T30" fmla="*/ 381 w 511"/>
                <a:gd name="T31" fmla="*/ 196 h 565"/>
                <a:gd name="T32" fmla="*/ 382 w 511"/>
                <a:gd name="T33" fmla="*/ 134 h 565"/>
                <a:gd name="T34" fmla="*/ 254 w 511"/>
                <a:gd name="T35" fmla="*/ 75 h 565"/>
                <a:gd name="T36" fmla="*/ 273 w 511"/>
                <a:gd name="T37" fmla="*/ 106 h 565"/>
                <a:gd name="T38" fmla="*/ 161 w 511"/>
                <a:gd name="T39" fmla="*/ 94 h 565"/>
                <a:gd name="T40" fmla="*/ 161 w 511"/>
                <a:gd name="T41" fmla="*/ 94 h 565"/>
                <a:gd name="T42" fmla="*/ 136 w 511"/>
                <a:gd name="T43" fmla="*/ 116 h 565"/>
                <a:gd name="T44" fmla="*/ 40 w 511"/>
                <a:gd name="T45" fmla="*/ 372 h 565"/>
                <a:gd name="T46" fmla="*/ 65 w 511"/>
                <a:gd name="T47" fmla="*/ 243 h 565"/>
                <a:gd name="T48" fmla="*/ 118 w 511"/>
                <a:gd name="T49" fmla="*/ 123 h 565"/>
                <a:gd name="T50" fmla="*/ 115 w 511"/>
                <a:gd name="T51" fmla="*/ 188 h 565"/>
                <a:gd name="T52" fmla="*/ 276 w 511"/>
                <a:gd name="T53" fmla="*/ 161 h 565"/>
                <a:gd name="T54" fmla="*/ 364 w 511"/>
                <a:gd name="T55" fmla="*/ 205 h 565"/>
                <a:gd name="T56" fmla="*/ 369 w 511"/>
                <a:gd name="T57" fmla="*/ 328 h 565"/>
                <a:gd name="T58" fmla="*/ 380 w 511"/>
                <a:gd name="T59" fmla="*/ 328 h 565"/>
                <a:gd name="T60" fmla="*/ 370 w 511"/>
                <a:gd name="T61" fmla="*/ 204 h 565"/>
                <a:gd name="T62" fmla="*/ 461 w 511"/>
                <a:gd name="T63" fmla="*/ 243 h 565"/>
                <a:gd name="T64" fmla="*/ 398 w 511"/>
                <a:gd name="T65" fmla="*/ 133 h 565"/>
                <a:gd name="T66" fmla="*/ 474 w 511"/>
                <a:gd name="T67" fmla="*/ 255 h 565"/>
                <a:gd name="T68" fmla="*/ 474 w 511"/>
                <a:gd name="T69" fmla="*/ 287 h 565"/>
                <a:gd name="T70" fmla="*/ 481 w 511"/>
                <a:gd name="T71" fmla="*/ 374 h 565"/>
                <a:gd name="T72" fmla="*/ 361 w 511"/>
                <a:gd name="T73" fmla="*/ 401 h 565"/>
                <a:gd name="T74" fmla="*/ 239 w 511"/>
                <a:gd name="T75" fmla="*/ 346 h 565"/>
                <a:gd name="T76" fmla="*/ 208 w 511"/>
                <a:gd name="T77" fmla="*/ 399 h 565"/>
                <a:gd name="T78" fmla="*/ 301 w 511"/>
                <a:gd name="T79" fmla="*/ 476 h 565"/>
                <a:gd name="T80" fmla="*/ 92 w 511"/>
                <a:gd name="T81" fmla="*/ 399 h 565"/>
                <a:gd name="T82" fmla="*/ 51 w 511"/>
                <a:gd name="T83" fmla="*/ 399 h 565"/>
                <a:gd name="T84" fmla="*/ 92 w 511"/>
                <a:gd name="T85" fmla="*/ 481 h 565"/>
                <a:gd name="T86" fmla="*/ 265 w 511"/>
                <a:gd name="T87" fmla="*/ 516 h 565"/>
                <a:gd name="T88" fmla="*/ 92 w 511"/>
                <a:gd name="T89" fmla="*/ 441 h 565"/>
                <a:gd name="T90" fmla="*/ 102 w 511"/>
                <a:gd name="T91" fmla="*/ 490 h 565"/>
                <a:gd name="T92" fmla="*/ 257 w 511"/>
                <a:gd name="T93" fmla="*/ 521 h 565"/>
                <a:gd name="T94" fmla="*/ 373 w 511"/>
                <a:gd name="T95" fmla="*/ 513 h 565"/>
                <a:gd name="T96" fmla="*/ 411 w 511"/>
                <a:gd name="T97" fmla="*/ 433 h 565"/>
                <a:gd name="T98" fmla="*/ 391 w 511"/>
                <a:gd name="T99" fmla="*/ 50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65">
                  <a:moveTo>
                    <a:pt x="409" y="511"/>
                  </a:moveTo>
                  <a:cubicBezTo>
                    <a:pt x="469" y="465"/>
                    <a:pt x="508" y="392"/>
                    <a:pt x="508" y="310"/>
                  </a:cubicBezTo>
                  <a:cubicBezTo>
                    <a:pt x="508" y="170"/>
                    <a:pt x="394" y="56"/>
                    <a:pt x="254" y="56"/>
                  </a:cubicBezTo>
                  <a:cubicBezTo>
                    <a:pt x="205" y="56"/>
                    <a:pt x="159" y="70"/>
                    <a:pt x="120" y="95"/>
                  </a:cubicBezTo>
                  <a:cubicBezTo>
                    <a:pt x="98" y="65"/>
                    <a:pt x="77" y="33"/>
                    <a:pt x="55" y="0"/>
                  </a:cubicBezTo>
                  <a:cubicBezTo>
                    <a:pt x="62" y="14"/>
                    <a:pt x="83" y="58"/>
                    <a:pt x="107" y="103"/>
                  </a:cubicBezTo>
                  <a:cubicBezTo>
                    <a:pt x="42" y="149"/>
                    <a:pt x="0" y="225"/>
                    <a:pt x="0" y="310"/>
                  </a:cubicBezTo>
                  <a:cubicBezTo>
                    <a:pt x="0" y="450"/>
                    <a:pt x="114" y="564"/>
                    <a:pt x="254" y="564"/>
                  </a:cubicBezTo>
                  <a:cubicBezTo>
                    <a:pt x="306" y="564"/>
                    <a:pt x="354" y="549"/>
                    <a:pt x="394" y="522"/>
                  </a:cubicBezTo>
                  <a:cubicBezTo>
                    <a:pt x="433" y="538"/>
                    <a:pt x="473" y="552"/>
                    <a:pt x="511" y="565"/>
                  </a:cubicBezTo>
                  <a:cubicBezTo>
                    <a:pt x="479" y="549"/>
                    <a:pt x="443" y="531"/>
                    <a:pt x="409" y="511"/>
                  </a:cubicBezTo>
                  <a:close/>
                  <a:moveTo>
                    <a:pt x="484" y="259"/>
                  </a:moveTo>
                  <a:cubicBezTo>
                    <a:pt x="486" y="270"/>
                    <a:pt x="488" y="280"/>
                    <a:pt x="489" y="291"/>
                  </a:cubicBezTo>
                  <a:cubicBezTo>
                    <a:pt x="487" y="284"/>
                    <a:pt x="485" y="277"/>
                    <a:pt x="482" y="271"/>
                  </a:cubicBezTo>
                  <a:cubicBezTo>
                    <a:pt x="483" y="267"/>
                    <a:pt x="484" y="263"/>
                    <a:pt x="484" y="259"/>
                  </a:cubicBezTo>
                  <a:close/>
                  <a:moveTo>
                    <a:pt x="402" y="127"/>
                  </a:moveTo>
                  <a:cubicBezTo>
                    <a:pt x="401" y="127"/>
                    <a:pt x="400" y="127"/>
                    <a:pt x="398" y="127"/>
                  </a:cubicBezTo>
                  <a:cubicBezTo>
                    <a:pt x="394" y="127"/>
                    <a:pt x="389" y="127"/>
                    <a:pt x="384" y="127"/>
                  </a:cubicBezTo>
                  <a:cubicBezTo>
                    <a:pt x="376" y="120"/>
                    <a:pt x="367" y="113"/>
                    <a:pt x="356" y="107"/>
                  </a:cubicBezTo>
                  <a:cubicBezTo>
                    <a:pt x="346" y="103"/>
                    <a:pt x="336" y="99"/>
                    <a:pt x="327" y="97"/>
                  </a:cubicBezTo>
                  <a:cubicBezTo>
                    <a:pt x="323" y="92"/>
                    <a:pt x="320" y="87"/>
                    <a:pt x="317" y="83"/>
                  </a:cubicBezTo>
                  <a:cubicBezTo>
                    <a:pt x="348" y="92"/>
                    <a:pt x="377" y="107"/>
                    <a:pt x="402" y="127"/>
                  </a:cubicBezTo>
                  <a:close/>
                  <a:moveTo>
                    <a:pt x="146" y="129"/>
                  </a:moveTo>
                  <a:cubicBezTo>
                    <a:pt x="147" y="125"/>
                    <a:pt x="148" y="121"/>
                    <a:pt x="150" y="117"/>
                  </a:cubicBezTo>
                  <a:cubicBezTo>
                    <a:pt x="152" y="115"/>
                    <a:pt x="153" y="113"/>
                    <a:pt x="154" y="111"/>
                  </a:cubicBezTo>
                  <a:cubicBezTo>
                    <a:pt x="171" y="107"/>
                    <a:pt x="189" y="105"/>
                    <a:pt x="208" y="105"/>
                  </a:cubicBezTo>
                  <a:cubicBezTo>
                    <a:pt x="228" y="105"/>
                    <a:pt x="248" y="107"/>
                    <a:pt x="269" y="111"/>
                  </a:cubicBezTo>
                  <a:cubicBezTo>
                    <a:pt x="268" y="113"/>
                    <a:pt x="267" y="114"/>
                    <a:pt x="266" y="115"/>
                  </a:cubicBezTo>
                  <a:cubicBezTo>
                    <a:pt x="262" y="123"/>
                    <a:pt x="262" y="132"/>
                    <a:pt x="265" y="142"/>
                  </a:cubicBezTo>
                  <a:cubicBezTo>
                    <a:pt x="267" y="147"/>
                    <a:pt x="269" y="151"/>
                    <a:pt x="272" y="156"/>
                  </a:cubicBezTo>
                  <a:cubicBezTo>
                    <a:pt x="248" y="166"/>
                    <a:pt x="225" y="180"/>
                    <a:pt x="204" y="195"/>
                  </a:cubicBezTo>
                  <a:cubicBezTo>
                    <a:pt x="184" y="176"/>
                    <a:pt x="165" y="153"/>
                    <a:pt x="146" y="129"/>
                  </a:cubicBezTo>
                  <a:close/>
                  <a:moveTo>
                    <a:pt x="161" y="189"/>
                  </a:moveTo>
                  <a:cubicBezTo>
                    <a:pt x="158" y="189"/>
                    <a:pt x="156" y="189"/>
                    <a:pt x="154" y="189"/>
                  </a:cubicBezTo>
                  <a:cubicBezTo>
                    <a:pt x="152" y="184"/>
                    <a:pt x="150" y="180"/>
                    <a:pt x="148" y="175"/>
                  </a:cubicBezTo>
                  <a:cubicBezTo>
                    <a:pt x="148" y="173"/>
                    <a:pt x="147" y="172"/>
                    <a:pt x="147" y="170"/>
                  </a:cubicBezTo>
                  <a:cubicBezTo>
                    <a:pt x="152" y="177"/>
                    <a:pt x="156" y="183"/>
                    <a:pt x="161" y="189"/>
                  </a:cubicBezTo>
                  <a:close/>
                  <a:moveTo>
                    <a:pt x="271" y="140"/>
                  </a:moveTo>
                  <a:cubicBezTo>
                    <a:pt x="268" y="132"/>
                    <a:pt x="269" y="124"/>
                    <a:pt x="272" y="118"/>
                  </a:cubicBezTo>
                  <a:cubicBezTo>
                    <a:pt x="273" y="116"/>
                    <a:pt x="274" y="115"/>
                    <a:pt x="275" y="113"/>
                  </a:cubicBezTo>
                  <a:cubicBezTo>
                    <a:pt x="296" y="118"/>
                    <a:pt x="316" y="125"/>
                    <a:pt x="336" y="135"/>
                  </a:cubicBezTo>
                  <a:cubicBezTo>
                    <a:pt x="316" y="139"/>
                    <a:pt x="296" y="146"/>
                    <a:pt x="278" y="153"/>
                  </a:cubicBezTo>
                  <a:cubicBezTo>
                    <a:pt x="275" y="149"/>
                    <a:pt x="273" y="145"/>
                    <a:pt x="271" y="140"/>
                  </a:cubicBezTo>
                  <a:close/>
                  <a:moveTo>
                    <a:pt x="337" y="128"/>
                  </a:moveTo>
                  <a:cubicBezTo>
                    <a:pt x="318" y="120"/>
                    <a:pt x="300" y="113"/>
                    <a:pt x="281" y="108"/>
                  </a:cubicBezTo>
                  <a:cubicBezTo>
                    <a:pt x="283" y="106"/>
                    <a:pt x="286" y="105"/>
                    <a:pt x="289" y="104"/>
                  </a:cubicBezTo>
                  <a:cubicBezTo>
                    <a:pt x="295" y="102"/>
                    <a:pt x="301" y="101"/>
                    <a:pt x="308" y="101"/>
                  </a:cubicBezTo>
                  <a:cubicBezTo>
                    <a:pt x="312" y="101"/>
                    <a:pt x="318" y="102"/>
                    <a:pt x="323" y="103"/>
                  </a:cubicBezTo>
                  <a:cubicBezTo>
                    <a:pt x="328" y="111"/>
                    <a:pt x="333" y="120"/>
                    <a:pt x="337" y="128"/>
                  </a:cubicBezTo>
                  <a:close/>
                  <a:moveTo>
                    <a:pt x="331" y="105"/>
                  </a:moveTo>
                  <a:cubicBezTo>
                    <a:pt x="339" y="107"/>
                    <a:pt x="346" y="109"/>
                    <a:pt x="353" y="113"/>
                  </a:cubicBezTo>
                  <a:cubicBezTo>
                    <a:pt x="362" y="117"/>
                    <a:pt x="369" y="122"/>
                    <a:pt x="376" y="128"/>
                  </a:cubicBezTo>
                  <a:cubicBezTo>
                    <a:pt x="364" y="129"/>
                    <a:pt x="353" y="131"/>
                    <a:pt x="345" y="133"/>
                  </a:cubicBezTo>
                  <a:cubicBezTo>
                    <a:pt x="345" y="133"/>
                    <a:pt x="345" y="133"/>
                    <a:pt x="345" y="133"/>
                  </a:cubicBezTo>
                  <a:cubicBezTo>
                    <a:pt x="341" y="124"/>
                    <a:pt x="337" y="114"/>
                    <a:pt x="331" y="105"/>
                  </a:cubicBezTo>
                  <a:close/>
                  <a:moveTo>
                    <a:pt x="342" y="140"/>
                  </a:moveTo>
                  <a:cubicBezTo>
                    <a:pt x="350" y="159"/>
                    <a:pt x="357" y="179"/>
                    <a:pt x="362" y="199"/>
                  </a:cubicBezTo>
                  <a:cubicBezTo>
                    <a:pt x="348" y="198"/>
                    <a:pt x="332" y="194"/>
                    <a:pt x="317" y="186"/>
                  </a:cubicBezTo>
                  <a:cubicBezTo>
                    <a:pt x="303" y="179"/>
                    <a:pt x="290" y="169"/>
                    <a:pt x="282" y="159"/>
                  </a:cubicBezTo>
                  <a:cubicBezTo>
                    <a:pt x="301" y="151"/>
                    <a:pt x="321" y="144"/>
                    <a:pt x="342" y="140"/>
                  </a:cubicBezTo>
                  <a:close/>
                  <a:moveTo>
                    <a:pt x="349" y="142"/>
                  </a:moveTo>
                  <a:cubicBezTo>
                    <a:pt x="368" y="152"/>
                    <a:pt x="385" y="163"/>
                    <a:pt x="401" y="176"/>
                  </a:cubicBezTo>
                  <a:cubicBezTo>
                    <a:pt x="400" y="178"/>
                    <a:pt x="400" y="180"/>
                    <a:pt x="399" y="182"/>
                  </a:cubicBezTo>
                  <a:cubicBezTo>
                    <a:pt x="396" y="189"/>
                    <a:pt x="389" y="193"/>
                    <a:pt x="381" y="196"/>
                  </a:cubicBezTo>
                  <a:cubicBezTo>
                    <a:pt x="377" y="197"/>
                    <a:pt x="373" y="198"/>
                    <a:pt x="369" y="198"/>
                  </a:cubicBezTo>
                  <a:cubicBezTo>
                    <a:pt x="364" y="179"/>
                    <a:pt x="357" y="160"/>
                    <a:pt x="349" y="142"/>
                  </a:cubicBezTo>
                  <a:close/>
                  <a:moveTo>
                    <a:pt x="354" y="137"/>
                  </a:moveTo>
                  <a:cubicBezTo>
                    <a:pt x="362" y="136"/>
                    <a:pt x="372" y="135"/>
                    <a:pt x="382" y="134"/>
                  </a:cubicBezTo>
                  <a:cubicBezTo>
                    <a:pt x="393" y="145"/>
                    <a:pt x="400" y="157"/>
                    <a:pt x="401" y="168"/>
                  </a:cubicBezTo>
                  <a:cubicBezTo>
                    <a:pt x="387" y="157"/>
                    <a:pt x="371" y="147"/>
                    <a:pt x="354" y="137"/>
                  </a:cubicBezTo>
                  <a:close/>
                  <a:moveTo>
                    <a:pt x="188" y="84"/>
                  </a:moveTo>
                  <a:cubicBezTo>
                    <a:pt x="209" y="78"/>
                    <a:pt x="231" y="75"/>
                    <a:pt x="254" y="75"/>
                  </a:cubicBezTo>
                  <a:cubicBezTo>
                    <a:pt x="272" y="75"/>
                    <a:pt x="289" y="77"/>
                    <a:pt x="306" y="80"/>
                  </a:cubicBezTo>
                  <a:cubicBezTo>
                    <a:pt x="310" y="84"/>
                    <a:pt x="314" y="90"/>
                    <a:pt x="318" y="96"/>
                  </a:cubicBezTo>
                  <a:cubicBezTo>
                    <a:pt x="307" y="94"/>
                    <a:pt x="296" y="95"/>
                    <a:pt x="287" y="98"/>
                  </a:cubicBezTo>
                  <a:cubicBezTo>
                    <a:pt x="282" y="100"/>
                    <a:pt x="277" y="103"/>
                    <a:pt x="273" y="106"/>
                  </a:cubicBezTo>
                  <a:cubicBezTo>
                    <a:pt x="252" y="101"/>
                    <a:pt x="230" y="98"/>
                    <a:pt x="208" y="98"/>
                  </a:cubicBezTo>
                  <a:cubicBezTo>
                    <a:pt x="191" y="98"/>
                    <a:pt x="175" y="100"/>
                    <a:pt x="160" y="103"/>
                  </a:cubicBezTo>
                  <a:cubicBezTo>
                    <a:pt x="167" y="95"/>
                    <a:pt x="177" y="89"/>
                    <a:pt x="188" y="84"/>
                  </a:cubicBezTo>
                  <a:close/>
                  <a:moveTo>
                    <a:pt x="161" y="94"/>
                  </a:moveTo>
                  <a:cubicBezTo>
                    <a:pt x="157" y="97"/>
                    <a:pt x="153" y="101"/>
                    <a:pt x="150" y="105"/>
                  </a:cubicBezTo>
                  <a:cubicBezTo>
                    <a:pt x="144" y="107"/>
                    <a:pt x="138" y="109"/>
                    <a:pt x="132" y="111"/>
                  </a:cubicBezTo>
                  <a:cubicBezTo>
                    <a:pt x="131" y="111"/>
                    <a:pt x="131" y="110"/>
                    <a:pt x="131" y="109"/>
                  </a:cubicBezTo>
                  <a:cubicBezTo>
                    <a:pt x="140" y="104"/>
                    <a:pt x="150" y="98"/>
                    <a:pt x="161" y="94"/>
                  </a:cubicBezTo>
                  <a:close/>
                  <a:moveTo>
                    <a:pt x="146" y="113"/>
                  </a:moveTo>
                  <a:cubicBezTo>
                    <a:pt x="145" y="113"/>
                    <a:pt x="145" y="114"/>
                    <a:pt x="145" y="114"/>
                  </a:cubicBezTo>
                  <a:cubicBezTo>
                    <a:pt x="143" y="117"/>
                    <a:pt x="142" y="120"/>
                    <a:pt x="141" y="123"/>
                  </a:cubicBezTo>
                  <a:cubicBezTo>
                    <a:pt x="139" y="121"/>
                    <a:pt x="138" y="119"/>
                    <a:pt x="136" y="116"/>
                  </a:cubicBezTo>
                  <a:cubicBezTo>
                    <a:pt x="139" y="115"/>
                    <a:pt x="142" y="114"/>
                    <a:pt x="146" y="113"/>
                  </a:cubicBezTo>
                  <a:close/>
                  <a:moveTo>
                    <a:pt x="21" y="348"/>
                  </a:moveTo>
                  <a:cubicBezTo>
                    <a:pt x="26" y="360"/>
                    <a:pt x="32" y="372"/>
                    <a:pt x="40" y="384"/>
                  </a:cubicBezTo>
                  <a:cubicBezTo>
                    <a:pt x="40" y="372"/>
                    <a:pt x="40" y="372"/>
                    <a:pt x="40" y="372"/>
                  </a:cubicBezTo>
                  <a:cubicBezTo>
                    <a:pt x="27" y="350"/>
                    <a:pt x="20" y="329"/>
                    <a:pt x="18" y="310"/>
                  </a:cubicBezTo>
                  <a:cubicBezTo>
                    <a:pt x="18" y="263"/>
                    <a:pt x="32" y="219"/>
                    <a:pt x="56" y="182"/>
                  </a:cubicBezTo>
                  <a:cubicBezTo>
                    <a:pt x="51" y="201"/>
                    <a:pt x="52" y="222"/>
                    <a:pt x="59" y="243"/>
                  </a:cubicBezTo>
                  <a:cubicBezTo>
                    <a:pt x="65" y="243"/>
                    <a:pt x="65" y="243"/>
                    <a:pt x="65" y="243"/>
                  </a:cubicBezTo>
                  <a:cubicBezTo>
                    <a:pt x="56" y="216"/>
                    <a:pt x="57" y="190"/>
                    <a:pt x="68" y="169"/>
                  </a:cubicBezTo>
                  <a:cubicBezTo>
                    <a:pt x="70" y="165"/>
                    <a:pt x="73" y="160"/>
                    <a:pt x="77" y="155"/>
                  </a:cubicBezTo>
                  <a:cubicBezTo>
                    <a:pt x="80" y="151"/>
                    <a:pt x="83" y="148"/>
                    <a:pt x="87" y="145"/>
                  </a:cubicBezTo>
                  <a:cubicBezTo>
                    <a:pt x="96" y="136"/>
                    <a:pt x="107" y="129"/>
                    <a:pt x="118" y="123"/>
                  </a:cubicBezTo>
                  <a:cubicBezTo>
                    <a:pt x="125" y="135"/>
                    <a:pt x="131" y="146"/>
                    <a:pt x="138" y="156"/>
                  </a:cubicBezTo>
                  <a:cubicBezTo>
                    <a:pt x="139" y="163"/>
                    <a:pt x="140" y="170"/>
                    <a:pt x="143" y="177"/>
                  </a:cubicBezTo>
                  <a:cubicBezTo>
                    <a:pt x="144" y="181"/>
                    <a:pt x="146" y="185"/>
                    <a:pt x="147" y="189"/>
                  </a:cubicBezTo>
                  <a:cubicBezTo>
                    <a:pt x="137" y="190"/>
                    <a:pt x="128" y="189"/>
                    <a:pt x="115" y="188"/>
                  </a:cubicBezTo>
                  <a:cubicBezTo>
                    <a:pt x="125" y="207"/>
                    <a:pt x="136" y="226"/>
                    <a:pt x="148" y="243"/>
                  </a:cubicBezTo>
                  <a:cubicBezTo>
                    <a:pt x="264" y="243"/>
                    <a:pt x="264" y="243"/>
                    <a:pt x="264" y="243"/>
                  </a:cubicBezTo>
                  <a:cubicBezTo>
                    <a:pt x="245" y="231"/>
                    <a:pt x="226" y="216"/>
                    <a:pt x="209" y="199"/>
                  </a:cubicBezTo>
                  <a:cubicBezTo>
                    <a:pt x="229" y="184"/>
                    <a:pt x="252" y="171"/>
                    <a:pt x="276" y="161"/>
                  </a:cubicBezTo>
                  <a:cubicBezTo>
                    <a:pt x="285" y="173"/>
                    <a:pt x="298" y="184"/>
                    <a:pt x="314" y="192"/>
                  </a:cubicBezTo>
                  <a:cubicBezTo>
                    <a:pt x="330" y="200"/>
                    <a:pt x="348" y="205"/>
                    <a:pt x="363" y="205"/>
                  </a:cubicBezTo>
                  <a:cubicBezTo>
                    <a:pt x="363" y="205"/>
                    <a:pt x="363" y="205"/>
                    <a:pt x="363" y="205"/>
                  </a:cubicBezTo>
                  <a:cubicBezTo>
                    <a:pt x="364" y="205"/>
                    <a:pt x="364" y="205"/>
                    <a:pt x="364" y="205"/>
                  </a:cubicBezTo>
                  <a:cubicBezTo>
                    <a:pt x="373" y="244"/>
                    <a:pt x="375" y="283"/>
                    <a:pt x="370" y="322"/>
                  </a:cubicBezTo>
                  <a:cubicBezTo>
                    <a:pt x="368" y="322"/>
                    <a:pt x="366" y="321"/>
                    <a:pt x="363" y="321"/>
                  </a:cubicBezTo>
                  <a:cubicBezTo>
                    <a:pt x="363" y="327"/>
                    <a:pt x="363" y="327"/>
                    <a:pt x="363" y="327"/>
                  </a:cubicBezTo>
                  <a:cubicBezTo>
                    <a:pt x="365" y="328"/>
                    <a:pt x="367" y="328"/>
                    <a:pt x="369" y="328"/>
                  </a:cubicBezTo>
                  <a:cubicBezTo>
                    <a:pt x="368" y="334"/>
                    <a:pt x="367" y="341"/>
                    <a:pt x="366" y="347"/>
                  </a:cubicBezTo>
                  <a:cubicBezTo>
                    <a:pt x="367" y="350"/>
                    <a:pt x="369" y="352"/>
                    <a:pt x="371" y="353"/>
                  </a:cubicBezTo>
                  <a:cubicBezTo>
                    <a:pt x="373" y="345"/>
                    <a:pt x="374" y="337"/>
                    <a:pt x="376" y="328"/>
                  </a:cubicBezTo>
                  <a:cubicBezTo>
                    <a:pt x="377" y="328"/>
                    <a:pt x="379" y="328"/>
                    <a:pt x="380" y="328"/>
                  </a:cubicBezTo>
                  <a:cubicBezTo>
                    <a:pt x="388" y="328"/>
                    <a:pt x="397" y="328"/>
                    <a:pt x="404" y="327"/>
                  </a:cubicBezTo>
                  <a:cubicBezTo>
                    <a:pt x="404" y="320"/>
                    <a:pt x="404" y="320"/>
                    <a:pt x="404" y="320"/>
                  </a:cubicBezTo>
                  <a:cubicBezTo>
                    <a:pt x="396" y="322"/>
                    <a:pt x="386" y="322"/>
                    <a:pt x="376" y="322"/>
                  </a:cubicBezTo>
                  <a:cubicBezTo>
                    <a:pt x="381" y="283"/>
                    <a:pt x="379" y="243"/>
                    <a:pt x="370" y="204"/>
                  </a:cubicBezTo>
                  <a:cubicBezTo>
                    <a:pt x="375" y="204"/>
                    <a:pt x="379" y="203"/>
                    <a:pt x="383" y="202"/>
                  </a:cubicBezTo>
                  <a:cubicBezTo>
                    <a:pt x="393" y="199"/>
                    <a:pt x="400" y="193"/>
                    <a:pt x="404" y="185"/>
                  </a:cubicBezTo>
                  <a:cubicBezTo>
                    <a:pt x="405" y="184"/>
                    <a:pt x="406" y="182"/>
                    <a:pt x="406" y="181"/>
                  </a:cubicBezTo>
                  <a:cubicBezTo>
                    <a:pt x="428" y="199"/>
                    <a:pt x="447" y="221"/>
                    <a:pt x="461" y="243"/>
                  </a:cubicBezTo>
                  <a:cubicBezTo>
                    <a:pt x="468" y="243"/>
                    <a:pt x="468" y="243"/>
                    <a:pt x="468" y="243"/>
                  </a:cubicBezTo>
                  <a:cubicBezTo>
                    <a:pt x="453" y="218"/>
                    <a:pt x="432" y="194"/>
                    <a:pt x="407" y="173"/>
                  </a:cubicBezTo>
                  <a:cubicBezTo>
                    <a:pt x="408" y="161"/>
                    <a:pt x="402" y="146"/>
                    <a:pt x="390" y="133"/>
                  </a:cubicBezTo>
                  <a:cubicBezTo>
                    <a:pt x="393" y="133"/>
                    <a:pt x="396" y="133"/>
                    <a:pt x="398" y="133"/>
                  </a:cubicBezTo>
                  <a:cubicBezTo>
                    <a:pt x="403" y="133"/>
                    <a:pt x="406" y="133"/>
                    <a:pt x="410" y="133"/>
                  </a:cubicBezTo>
                  <a:cubicBezTo>
                    <a:pt x="440" y="161"/>
                    <a:pt x="464" y="195"/>
                    <a:pt x="477" y="235"/>
                  </a:cubicBezTo>
                  <a:cubicBezTo>
                    <a:pt x="479" y="244"/>
                    <a:pt x="479" y="253"/>
                    <a:pt x="478" y="261"/>
                  </a:cubicBezTo>
                  <a:cubicBezTo>
                    <a:pt x="477" y="259"/>
                    <a:pt x="476" y="257"/>
                    <a:pt x="474" y="255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5" y="270"/>
                    <a:pt x="475" y="270"/>
                    <a:pt x="475" y="271"/>
                  </a:cubicBezTo>
                  <a:cubicBezTo>
                    <a:pt x="475" y="272"/>
                    <a:pt x="475" y="272"/>
                    <a:pt x="474" y="273"/>
                  </a:cubicBezTo>
                  <a:cubicBezTo>
                    <a:pt x="474" y="287"/>
                    <a:pt x="474" y="287"/>
                    <a:pt x="474" y="287"/>
                  </a:cubicBezTo>
                  <a:cubicBezTo>
                    <a:pt x="476" y="285"/>
                    <a:pt x="477" y="283"/>
                    <a:pt x="477" y="282"/>
                  </a:cubicBezTo>
                  <a:cubicBezTo>
                    <a:pt x="478" y="281"/>
                    <a:pt x="478" y="280"/>
                    <a:pt x="479" y="279"/>
                  </a:cubicBezTo>
                  <a:cubicBezTo>
                    <a:pt x="485" y="296"/>
                    <a:pt x="488" y="313"/>
                    <a:pt x="489" y="329"/>
                  </a:cubicBezTo>
                  <a:cubicBezTo>
                    <a:pt x="488" y="344"/>
                    <a:pt x="485" y="359"/>
                    <a:pt x="481" y="374"/>
                  </a:cubicBezTo>
                  <a:cubicBezTo>
                    <a:pt x="481" y="375"/>
                    <a:pt x="480" y="376"/>
                    <a:pt x="480" y="376"/>
                  </a:cubicBezTo>
                  <a:cubicBezTo>
                    <a:pt x="469" y="398"/>
                    <a:pt x="449" y="414"/>
                    <a:pt x="421" y="423"/>
                  </a:cubicBezTo>
                  <a:cubicBezTo>
                    <a:pt x="417" y="425"/>
                    <a:pt x="413" y="426"/>
                    <a:pt x="409" y="427"/>
                  </a:cubicBezTo>
                  <a:cubicBezTo>
                    <a:pt x="393" y="419"/>
                    <a:pt x="377" y="411"/>
                    <a:pt x="361" y="401"/>
                  </a:cubicBezTo>
                  <a:cubicBezTo>
                    <a:pt x="338" y="398"/>
                    <a:pt x="319" y="391"/>
                    <a:pt x="306" y="378"/>
                  </a:cubicBezTo>
                  <a:cubicBezTo>
                    <a:pt x="299" y="371"/>
                    <a:pt x="296" y="364"/>
                    <a:pt x="294" y="355"/>
                  </a:cubicBezTo>
                  <a:cubicBezTo>
                    <a:pt x="275" y="341"/>
                    <a:pt x="257" y="326"/>
                    <a:pt x="239" y="310"/>
                  </a:cubicBezTo>
                  <a:cubicBezTo>
                    <a:pt x="239" y="346"/>
                    <a:pt x="239" y="346"/>
                    <a:pt x="239" y="346"/>
                  </a:cubicBezTo>
                  <a:cubicBezTo>
                    <a:pt x="262" y="367"/>
                    <a:pt x="285" y="386"/>
                    <a:pt x="306" y="404"/>
                  </a:cubicBezTo>
                  <a:cubicBezTo>
                    <a:pt x="299" y="408"/>
                    <a:pt x="286" y="414"/>
                    <a:pt x="273" y="418"/>
                  </a:cubicBezTo>
                  <a:cubicBezTo>
                    <a:pt x="255" y="413"/>
                    <a:pt x="238" y="407"/>
                    <a:pt x="222" y="399"/>
                  </a:cubicBezTo>
                  <a:cubicBezTo>
                    <a:pt x="208" y="399"/>
                    <a:pt x="208" y="399"/>
                    <a:pt x="208" y="399"/>
                  </a:cubicBezTo>
                  <a:cubicBezTo>
                    <a:pt x="208" y="399"/>
                    <a:pt x="209" y="400"/>
                    <a:pt x="210" y="400"/>
                  </a:cubicBezTo>
                  <a:cubicBezTo>
                    <a:pt x="227" y="409"/>
                    <a:pt x="245" y="416"/>
                    <a:pt x="263" y="422"/>
                  </a:cubicBezTo>
                  <a:cubicBezTo>
                    <a:pt x="250" y="426"/>
                    <a:pt x="238" y="429"/>
                    <a:pt x="233" y="430"/>
                  </a:cubicBezTo>
                  <a:cubicBezTo>
                    <a:pt x="255" y="448"/>
                    <a:pt x="278" y="463"/>
                    <a:pt x="301" y="476"/>
                  </a:cubicBezTo>
                  <a:cubicBezTo>
                    <a:pt x="287" y="491"/>
                    <a:pt x="272" y="504"/>
                    <a:pt x="256" y="515"/>
                  </a:cubicBezTo>
                  <a:cubicBezTo>
                    <a:pt x="227" y="510"/>
                    <a:pt x="197" y="499"/>
                    <a:pt x="167" y="484"/>
                  </a:cubicBezTo>
                  <a:cubicBezTo>
                    <a:pt x="139" y="470"/>
                    <a:pt x="113" y="452"/>
                    <a:pt x="91" y="433"/>
                  </a:cubicBezTo>
                  <a:cubicBezTo>
                    <a:pt x="91" y="421"/>
                    <a:pt x="91" y="410"/>
                    <a:pt x="92" y="399"/>
                  </a:cubicBezTo>
                  <a:cubicBezTo>
                    <a:pt x="86" y="399"/>
                    <a:pt x="86" y="399"/>
                    <a:pt x="86" y="399"/>
                  </a:cubicBezTo>
                  <a:cubicBezTo>
                    <a:pt x="85" y="408"/>
                    <a:pt x="85" y="417"/>
                    <a:pt x="85" y="427"/>
                  </a:cubicBezTo>
                  <a:cubicBezTo>
                    <a:pt x="75" y="418"/>
                    <a:pt x="67" y="408"/>
                    <a:pt x="59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61" y="412"/>
                    <a:pt x="72" y="424"/>
                    <a:pt x="85" y="436"/>
                  </a:cubicBezTo>
                  <a:cubicBezTo>
                    <a:pt x="85" y="436"/>
                    <a:pt x="85" y="437"/>
                    <a:pt x="85" y="437"/>
                  </a:cubicBezTo>
                  <a:cubicBezTo>
                    <a:pt x="86" y="449"/>
                    <a:pt x="87" y="465"/>
                    <a:pt x="92" y="481"/>
                  </a:cubicBezTo>
                  <a:cubicBezTo>
                    <a:pt x="56" y="447"/>
                    <a:pt x="30" y="400"/>
                    <a:pt x="21" y="348"/>
                  </a:cubicBezTo>
                  <a:close/>
                  <a:moveTo>
                    <a:pt x="365" y="509"/>
                  </a:moveTo>
                  <a:cubicBezTo>
                    <a:pt x="346" y="515"/>
                    <a:pt x="327" y="518"/>
                    <a:pt x="308" y="519"/>
                  </a:cubicBezTo>
                  <a:cubicBezTo>
                    <a:pt x="294" y="519"/>
                    <a:pt x="279" y="518"/>
                    <a:pt x="265" y="516"/>
                  </a:cubicBezTo>
                  <a:cubicBezTo>
                    <a:pt x="280" y="505"/>
                    <a:pt x="294" y="493"/>
                    <a:pt x="306" y="479"/>
                  </a:cubicBezTo>
                  <a:cubicBezTo>
                    <a:pt x="325" y="490"/>
                    <a:pt x="345" y="500"/>
                    <a:pt x="365" y="509"/>
                  </a:cubicBezTo>
                  <a:close/>
                  <a:moveTo>
                    <a:pt x="102" y="490"/>
                  </a:moveTo>
                  <a:cubicBezTo>
                    <a:pt x="95" y="473"/>
                    <a:pt x="93" y="458"/>
                    <a:pt x="92" y="441"/>
                  </a:cubicBezTo>
                  <a:cubicBezTo>
                    <a:pt x="113" y="460"/>
                    <a:pt x="138" y="476"/>
                    <a:pt x="165" y="490"/>
                  </a:cubicBezTo>
                  <a:cubicBezTo>
                    <a:pt x="193" y="504"/>
                    <a:pt x="221" y="514"/>
                    <a:pt x="248" y="520"/>
                  </a:cubicBezTo>
                  <a:cubicBezTo>
                    <a:pt x="237" y="526"/>
                    <a:pt x="221" y="535"/>
                    <a:pt x="202" y="540"/>
                  </a:cubicBezTo>
                  <a:cubicBezTo>
                    <a:pt x="165" y="532"/>
                    <a:pt x="130" y="514"/>
                    <a:pt x="102" y="490"/>
                  </a:cubicBezTo>
                  <a:close/>
                  <a:moveTo>
                    <a:pt x="254" y="546"/>
                  </a:moveTo>
                  <a:cubicBezTo>
                    <a:pt x="241" y="546"/>
                    <a:pt x="228" y="545"/>
                    <a:pt x="215" y="543"/>
                  </a:cubicBezTo>
                  <a:cubicBezTo>
                    <a:pt x="231" y="536"/>
                    <a:pt x="245" y="528"/>
                    <a:pt x="255" y="522"/>
                  </a:cubicBezTo>
                  <a:cubicBezTo>
                    <a:pt x="256" y="522"/>
                    <a:pt x="257" y="522"/>
                    <a:pt x="257" y="521"/>
                  </a:cubicBezTo>
                  <a:cubicBezTo>
                    <a:pt x="271" y="524"/>
                    <a:pt x="286" y="525"/>
                    <a:pt x="300" y="525"/>
                  </a:cubicBezTo>
                  <a:cubicBezTo>
                    <a:pt x="300" y="525"/>
                    <a:pt x="300" y="525"/>
                    <a:pt x="300" y="525"/>
                  </a:cubicBezTo>
                  <a:cubicBezTo>
                    <a:pt x="302" y="525"/>
                    <a:pt x="305" y="525"/>
                    <a:pt x="308" y="525"/>
                  </a:cubicBezTo>
                  <a:cubicBezTo>
                    <a:pt x="330" y="524"/>
                    <a:pt x="352" y="520"/>
                    <a:pt x="373" y="513"/>
                  </a:cubicBezTo>
                  <a:cubicBezTo>
                    <a:pt x="373" y="513"/>
                    <a:pt x="373" y="513"/>
                    <a:pt x="374" y="513"/>
                  </a:cubicBezTo>
                  <a:cubicBezTo>
                    <a:pt x="339" y="534"/>
                    <a:pt x="298" y="546"/>
                    <a:pt x="254" y="546"/>
                  </a:cubicBezTo>
                  <a:close/>
                  <a:moveTo>
                    <a:pt x="340" y="462"/>
                  </a:moveTo>
                  <a:cubicBezTo>
                    <a:pt x="367" y="456"/>
                    <a:pt x="387" y="447"/>
                    <a:pt x="411" y="433"/>
                  </a:cubicBezTo>
                  <a:cubicBezTo>
                    <a:pt x="415" y="432"/>
                    <a:pt x="419" y="430"/>
                    <a:pt x="423" y="429"/>
                  </a:cubicBezTo>
                  <a:cubicBezTo>
                    <a:pt x="444" y="422"/>
                    <a:pt x="461" y="411"/>
                    <a:pt x="473" y="397"/>
                  </a:cubicBezTo>
                  <a:cubicBezTo>
                    <a:pt x="457" y="437"/>
                    <a:pt x="431" y="471"/>
                    <a:pt x="398" y="496"/>
                  </a:cubicBezTo>
                  <a:cubicBezTo>
                    <a:pt x="396" y="498"/>
                    <a:pt x="393" y="499"/>
                    <a:pt x="391" y="500"/>
                  </a:cubicBezTo>
                  <a:cubicBezTo>
                    <a:pt x="372" y="488"/>
                    <a:pt x="355" y="475"/>
                    <a:pt x="340" y="4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9"/>
            <p:cNvSpPr>
              <a:spLocks/>
            </p:cNvSpPr>
            <p:nvPr userDrawn="1"/>
          </p:nvSpPr>
          <p:spPr bwMode="auto">
            <a:xfrm>
              <a:off x="573088" y="1408113"/>
              <a:ext cx="93663" cy="93662"/>
            </a:xfrm>
            <a:custGeom>
              <a:avLst/>
              <a:gdLst>
                <a:gd name="T0" fmla="*/ 52 w 52"/>
                <a:gd name="T1" fmla="*/ 45 h 52"/>
                <a:gd name="T2" fmla="*/ 0 w 52"/>
                <a:gd name="T3" fmla="*/ 0 h 52"/>
                <a:gd name="T4" fmla="*/ 0 w 52"/>
                <a:gd name="T5" fmla="*/ 8 h 52"/>
                <a:gd name="T6" fmla="*/ 52 w 52"/>
                <a:gd name="T7" fmla="*/ 52 h 52"/>
                <a:gd name="T8" fmla="*/ 52 w 52"/>
                <a:gd name="T9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52" y="45"/>
                  </a:moveTo>
                  <a:cubicBezTo>
                    <a:pt x="33" y="31"/>
                    <a:pt x="15" y="16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6" y="24"/>
                    <a:pt x="33" y="39"/>
                    <a:pt x="52" y="52"/>
                  </a:cubicBezTo>
                  <a:lnTo>
                    <a:pt x="52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0"/>
            <p:cNvSpPr>
              <a:spLocks/>
            </p:cNvSpPr>
            <p:nvPr userDrawn="1"/>
          </p:nvSpPr>
          <p:spPr bwMode="auto">
            <a:xfrm>
              <a:off x="820738" y="1357313"/>
              <a:ext cx="74613" cy="33337"/>
            </a:xfrm>
            <a:custGeom>
              <a:avLst/>
              <a:gdLst>
                <a:gd name="T0" fmla="*/ 13 w 42"/>
                <a:gd name="T1" fmla="*/ 0 h 19"/>
                <a:gd name="T2" fmla="*/ 13 w 42"/>
                <a:gd name="T3" fmla="*/ 0 h 19"/>
                <a:gd name="T4" fmla="*/ 0 w 42"/>
                <a:gd name="T5" fmla="*/ 0 h 19"/>
                <a:gd name="T6" fmla="*/ 10 w 42"/>
                <a:gd name="T7" fmla="*/ 5 h 19"/>
                <a:gd name="T8" fmla="*/ 42 w 42"/>
                <a:gd name="T9" fmla="*/ 19 h 19"/>
                <a:gd name="T10" fmla="*/ 42 w 42"/>
                <a:gd name="T11" fmla="*/ 13 h 19"/>
                <a:gd name="T12" fmla="*/ 13 w 4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9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7" y="4"/>
                    <a:pt x="10" y="5"/>
                  </a:cubicBezTo>
                  <a:cubicBezTo>
                    <a:pt x="20" y="11"/>
                    <a:pt x="31" y="15"/>
                    <a:pt x="42" y="19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2" y="9"/>
                    <a:pt x="22" y="5"/>
                    <a:pt x="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1"/>
            <p:cNvSpPr>
              <a:spLocks/>
            </p:cNvSpPr>
            <p:nvPr userDrawn="1"/>
          </p:nvSpPr>
          <p:spPr bwMode="auto">
            <a:xfrm>
              <a:off x="573088" y="1357313"/>
              <a:ext cx="23813" cy="44450"/>
            </a:xfrm>
            <a:custGeom>
              <a:avLst/>
              <a:gdLst>
                <a:gd name="T0" fmla="*/ 6 w 13"/>
                <a:gd name="T1" fmla="*/ 0 h 25"/>
                <a:gd name="T2" fmla="*/ 0 w 13"/>
                <a:gd name="T3" fmla="*/ 10 h 25"/>
                <a:gd name="T4" fmla="*/ 0 w 13"/>
                <a:gd name="T5" fmla="*/ 25 h 25"/>
                <a:gd name="T6" fmla="*/ 13 w 13"/>
                <a:gd name="T7" fmla="*/ 0 h 25"/>
                <a:gd name="T8" fmla="*/ 6 w 1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cubicBezTo>
                    <a:pt x="4" y="3"/>
                    <a:pt x="2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16"/>
                    <a:pt x="8" y="8"/>
                    <a:pt x="13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Title 1"/>
          <p:cNvSpPr txBox="1">
            <a:spLocks/>
          </p:cNvSpPr>
          <p:nvPr userDrawn="1"/>
        </p:nvSpPr>
        <p:spPr>
          <a:xfrm>
            <a:off x="802131" y="348114"/>
            <a:ext cx="9144000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Setting the standard</a:t>
            </a:r>
          </a:p>
        </p:txBody>
      </p:sp>
    </p:spTree>
    <p:extLst>
      <p:ext uri="{BB962C8B-B14F-4D97-AF65-F5344CB8AC3E}">
        <p14:creationId xmlns:p14="http://schemas.microsoft.com/office/powerpoint/2010/main" val="101610014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111E0955-4D58-4AD4-B9C3-CDBE13BB6388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1/11/2021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0E78C668-0B0A-476F-B393-482AA2387B74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97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45B9DF90-A1DA-4366-8D1D-37F766D79EBB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1/11/2021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E59ADC7B-A262-4872-AFA7-6252A8432131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988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415623F6-08C5-4049-B9E8-F2B97B973F8F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1/11/2021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B32C321F-3483-4B97-BBB2-509326478FF1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883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59A8BAAD-E8D5-4FDA-AE4B-99A51E36CA89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1/11/2021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9A8ED3F1-9E73-4E60-A9DC-EBB4DF96C6F5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48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88727770-8DDC-4092-A73F-F906CFCABACF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1/11/2021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4F680727-0A0D-4CA9-A952-289CE8CF7D4A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819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1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1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8C62D7B7-1411-464D-888F-25239BB33297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1/11/2021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FD54CF21-7F4F-439F-B984-4213265D11DC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73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E6A63554-4BA9-4192-AB30-CD1245875F30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1/11/2021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088E725D-CA5B-4D06-9572-ADD855E6C324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665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EE7FE71C-A716-4D9F-A6D5-1DFDB06DB3E3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1/11/2021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1CA1EF98-E951-4C9A-B6C4-A86A2CBD4AEB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13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7B470EA5-900E-4C80-B6E0-2E00B80D1A6A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1/11/2021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4C435E3E-F75F-41D5-B51E-74ECC556B878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666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60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891" y="334861"/>
            <a:ext cx="9144000" cy="548495"/>
          </a:xfrm>
        </p:spPr>
        <p:txBody>
          <a:bodyPr anchor="t">
            <a:noAutofit/>
          </a:bodyPr>
          <a:lstStyle>
            <a:lvl1pPr algn="l">
              <a:defRPr sz="1800" spc="0" baseline="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Setting the standard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82" y="174213"/>
            <a:ext cx="543567" cy="5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30446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9052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7142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4010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2694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4095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5655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1516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9152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3041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28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090574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676400" y="1274763"/>
            <a:ext cx="9144000" cy="548495"/>
          </a:xfrm>
        </p:spPr>
        <p:txBody>
          <a:bodyPr anchor="t">
            <a:normAutofit/>
          </a:bodyPr>
          <a:lstStyle>
            <a:lvl1pPr algn="l">
              <a:defRPr sz="4400" spc="-150"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668087" y="1958889"/>
            <a:ext cx="9141229" cy="1655762"/>
          </a:xfrm>
        </p:spPr>
        <p:txBody>
          <a:bodyPr/>
          <a:lstStyle>
            <a:lvl1pPr marL="0" indent="0" algn="l">
              <a:buNone/>
              <a:defRPr sz="2400" spc="-150">
                <a:solidFill>
                  <a:schemeClr val="tx2"/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1" name="Title 1"/>
          <p:cNvSpPr txBox="1">
            <a:spLocks/>
          </p:cNvSpPr>
          <p:nvPr userDrawn="1"/>
        </p:nvSpPr>
        <p:spPr>
          <a:xfrm>
            <a:off x="1181100" y="541338"/>
            <a:ext cx="9144000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0" baseline="0">
                <a:solidFill>
                  <a:schemeClr val="bg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 LT Std 45 Book" panose="020B0502020203020204" pitchFamily="34" charset="0"/>
              <a:ea typeface="+mj-ea"/>
              <a:cs typeface="+mj-cs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867593" y="289742"/>
            <a:ext cx="2316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Setting the standard</a:t>
            </a:r>
          </a:p>
        </p:txBody>
      </p:sp>
      <p:pic>
        <p:nvPicPr>
          <p:cNvPr id="14" name="Picture 2" descr="Image result for itu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0" y="102784"/>
            <a:ext cx="700088" cy="7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476170"/>
      </p:ext>
    </p:extLst>
  </p:cSld>
  <p:clrMapOvr>
    <a:masterClrMapping/>
  </p:clrMapOvr>
  <p:transition spd="slow">
    <p:push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 userDrawn="1"/>
        </p:nvSpPr>
        <p:spPr>
          <a:xfrm>
            <a:off x="1181100" y="541338"/>
            <a:ext cx="9144000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0" baseline="0">
                <a:solidFill>
                  <a:schemeClr val="bg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 LT Std 45 Book" panose="020B0502020203020204" pitchFamily="34" charset="0"/>
              <a:ea typeface="+mj-ea"/>
              <a:cs typeface="+mj-cs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 userDrawn="1"/>
        </p:nvGraphicFramePr>
        <p:xfrm>
          <a:off x="963151" y="-76200"/>
          <a:ext cx="539955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7619040" imgH="5079240" progId="Photoshop.Image.17">
                  <p:embed/>
                </p:oleObj>
              </mc:Choice>
              <mc:Fallback>
                <p:oleObj name="Image" r:id="rId2" imgW="7619040" imgH="5079240" progId="Photoshop.Image.17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63151" y="-76200"/>
                        <a:ext cx="5399550" cy="360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 userDrawn="1"/>
        </p:nvSpPr>
        <p:spPr>
          <a:xfrm>
            <a:off x="838097" y="274994"/>
            <a:ext cx="2316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Setting the standard</a:t>
            </a:r>
          </a:p>
        </p:txBody>
      </p:sp>
      <p:pic>
        <p:nvPicPr>
          <p:cNvPr id="13" name="Picture 2" descr="Image result for itu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0" y="61840"/>
            <a:ext cx="700088" cy="7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426195"/>
      </p:ext>
    </p:extLst>
  </p:cSld>
  <p:clrMapOvr>
    <a:masterClrMapping/>
  </p:clrMapOvr>
  <p:transition spd="slow">
    <p:push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87193" y="3148702"/>
            <a:ext cx="8085632" cy="1079778"/>
          </a:xfrm>
        </p:spPr>
        <p:txBody>
          <a:bodyPr>
            <a:normAutofit fontScale="92500"/>
          </a:bodyPr>
          <a:lstStyle>
            <a:lvl1pPr marL="0" indent="0">
              <a:buNone/>
              <a:defRPr>
                <a:solidFill>
                  <a:schemeClr val="tx2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sz="3600" dirty="0" err="1">
                <a:latin typeface="AvenirNext LT Pro Bold" panose="020B0804020202020204" pitchFamily="34" charset="0"/>
              </a:rPr>
              <a:t>Chaesub</a:t>
            </a:r>
            <a:r>
              <a:rPr lang="en-US" sz="3600" dirty="0">
                <a:latin typeface="AvenirNext LT Pro Bold" panose="020B0804020202020204" pitchFamily="34" charset="0"/>
              </a:rPr>
              <a:t> Lee</a:t>
            </a:r>
          </a:p>
          <a:p>
            <a:r>
              <a:rPr lang="en-US" dirty="0"/>
              <a:t>Director, Telecommunication Standardization Bureau, ITU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747264"/>
      </p:ext>
    </p:extLst>
  </p:cSld>
  <p:clrMapOvr>
    <a:masterClrMapping/>
  </p:clrMapOvr>
  <p:transition spd="slow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48495"/>
          </a:xfrm>
        </p:spPr>
        <p:txBody>
          <a:bodyPr anchor="t">
            <a:normAutofit/>
          </a:bodyPr>
          <a:lstStyle>
            <a:lvl1pPr algn="l">
              <a:defRPr sz="4400" spc="-15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5687" y="1806489"/>
            <a:ext cx="9141229" cy="397215"/>
          </a:xfrm>
        </p:spPr>
        <p:txBody>
          <a:bodyPr/>
          <a:lstStyle>
            <a:lvl1pPr marL="0" indent="0" algn="l">
              <a:buNone/>
              <a:defRPr sz="2400" spc="-15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46" name="Group 45"/>
          <p:cNvGrpSpPr/>
          <p:nvPr userDrawn="1"/>
        </p:nvGrpSpPr>
        <p:grpSpPr>
          <a:xfrm>
            <a:off x="446088" y="387352"/>
            <a:ext cx="554037" cy="609632"/>
            <a:chOff x="369888" y="835026"/>
            <a:chExt cx="917575" cy="1009649"/>
          </a:xfrm>
        </p:grpSpPr>
        <p:sp>
          <p:nvSpPr>
            <p:cNvPr id="48" name="Rectangle 5"/>
            <p:cNvSpPr>
              <a:spLocks noChangeArrowheads="1"/>
            </p:cNvSpPr>
            <p:nvPr userDrawn="1"/>
          </p:nvSpPr>
          <p:spPr bwMode="auto">
            <a:xfrm>
              <a:off x="461963" y="1289050"/>
              <a:ext cx="90488" cy="239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6"/>
            <p:cNvSpPr>
              <a:spLocks/>
            </p:cNvSpPr>
            <p:nvPr userDrawn="1"/>
          </p:nvSpPr>
          <p:spPr bwMode="auto">
            <a:xfrm>
              <a:off x="603250" y="1289050"/>
              <a:ext cx="260350" cy="239712"/>
            </a:xfrm>
            <a:custGeom>
              <a:avLst/>
              <a:gdLst>
                <a:gd name="T0" fmla="*/ 0 w 164"/>
                <a:gd name="T1" fmla="*/ 30 h 151"/>
                <a:gd name="T2" fmla="*/ 0 w 164"/>
                <a:gd name="T3" fmla="*/ 0 h 151"/>
                <a:gd name="T4" fmla="*/ 164 w 164"/>
                <a:gd name="T5" fmla="*/ 0 h 151"/>
                <a:gd name="T6" fmla="*/ 164 w 164"/>
                <a:gd name="T7" fmla="*/ 30 h 151"/>
                <a:gd name="T8" fmla="*/ 111 w 164"/>
                <a:gd name="T9" fmla="*/ 30 h 151"/>
                <a:gd name="T10" fmla="*/ 111 w 164"/>
                <a:gd name="T11" fmla="*/ 151 h 151"/>
                <a:gd name="T12" fmla="*/ 52 w 164"/>
                <a:gd name="T13" fmla="*/ 151 h 151"/>
                <a:gd name="T14" fmla="*/ 52 w 164"/>
                <a:gd name="T15" fmla="*/ 30 h 151"/>
                <a:gd name="T16" fmla="*/ 0 w 164"/>
                <a:gd name="T17" fmla="*/ 3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51">
                  <a:moveTo>
                    <a:pt x="0" y="30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164" y="30"/>
                  </a:lnTo>
                  <a:lnTo>
                    <a:pt x="111" y="30"/>
                  </a:lnTo>
                  <a:lnTo>
                    <a:pt x="111" y="151"/>
                  </a:lnTo>
                  <a:lnTo>
                    <a:pt x="52" y="151"/>
                  </a:lnTo>
                  <a:lnTo>
                    <a:pt x="52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7"/>
            <p:cNvSpPr>
              <a:spLocks/>
            </p:cNvSpPr>
            <p:nvPr userDrawn="1"/>
          </p:nvSpPr>
          <p:spPr bwMode="auto">
            <a:xfrm>
              <a:off x="914400" y="1289050"/>
              <a:ext cx="288925" cy="246062"/>
            </a:xfrm>
            <a:custGeom>
              <a:avLst/>
              <a:gdLst>
                <a:gd name="T0" fmla="*/ 50 w 161"/>
                <a:gd name="T1" fmla="*/ 0 h 138"/>
                <a:gd name="T2" fmla="*/ 50 w 161"/>
                <a:gd name="T3" fmla="*/ 78 h 138"/>
                <a:gd name="T4" fmla="*/ 81 w 161"/>
                <a:gd name="T5" fmla="*/ 113 h 138"/>
                <a:gd name="T6" fmla="*/ 112 w 161"/>
                <a:gd name="T7" fmla="*/ 78 h 138"/>
                <a:gd name="T8" fmla="*/ 112 w 161"/>
                <a:gd name="T9" fmla="*/ 0 h 138"/>
                <a:gd name="T10" fmla="*/ 161 w 161"/>
                <a:gd name="T11" fmla="*/ 0 h 138"/>
                <a:gd name="T12" fmla="*/ 161 w 161"/>
                <a:gd name="T13" fmla="*/ 75 h 138"/>
                <a:gd name="T14" fmla="*/ 150 w 161"/>
                <a:gd name="T15" fmla="*/ 116 h 138"/>
                <a:gd name="T16" fmla="*/ 80 w 161"/>
                <a:gd name="T17" fmla="*/ 138 h 138"/>
                <a:gd name="T18" fmla="*/ 11 w 161"/>
                <a:gd name="T19" fmla="*/ 116 h 138"/>
                <a:gd name="T20" fmla="*/ 0 w 161"/>
                <a:gd name="T21" fmla="*/ 75 h 138"/>
                <a:gd name="T22" fmla="*/ 0 w 161"/>
                <a:gd name="T23" fmla="*/ 0 h 138"/>
                <a:gd name="T24" fmla="*/ 50 w 161"/>
                <a:gd name="T2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38">
                  <a:moveTo>
                    <a:pt x="50" y="0"/>
                  </a:moveTo>
                  <a:cubicBezTo>
                    <a:pt x="50" y="78"/>
                    <a:pt x="50" y="78"/>
                    <a:pt x="50" y="78"/>
                  </a:cubicBezTo>
                  <a:cubicBezTo>
                    <a:pt x="50" y="104"/>
                    <a:pt x="63" y="113"/>
                    <a:pt x="81" y="113"/>
                  </a:cubicBezTo>
                  <a:cubicBezTo>
                    <a:pt x="98" y="113"/>
                    <a:pt x="112" y="104"/>
                    <a:pt x="112" y="7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97"/>
                    <a:pt x="159" y="108"/>
                    <a:pt x="150" y="116"/>
                  </a:cubicBezTo>
                  <a:cubicBezTo>
                    <a:pt x="136" y="130"/>
                    <a:pt x="112" y="138"/>
                    <a:pt x="80" y="138"/>
                  </a:cubicBezTo>
                  <a:cubicBezTo>
                    <a:pt x="48" y="138"/>
                    <a:pt x="25" y="130"/>
                    <a:pt x="11" y="116"/>
                  </a:cubicBezTo>
                  <a:cubicBezTo>
                    <a:pt x="2" y="108"/>
                    <a:pt x="0" y="97"/>
                    <a:pt x="0" y="7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8"/>
            <p:cNvSpPr>
              <a:spLocks noEditPoints="1"/>
            </p:cNvSpPr>
            <p:nvPr userDrawn="1"/>
          </p:nvSpPr>
          <p:spPr bwMode="auto">
            <a:xfrm>
              <a:off x="369888" y="835026"/>
              <a:ext cx="917575" cy="1009649"/>
            </a:xfrm>
            <a:custGeom>
              <a:avLst/>
              <a:gdLst>
                <a:gd name="T0" fmla="*/ 120 w 511"/>
                <a:gd name="T1" fmla="*/ 95 h 565"/>
                <a:gd name="T2" fmla="*/ 254 w 511"/>
                <a:gd name="T3" fmla="*/ 564 h 565"/>
                <a:gd name="T4" fmla="*/ 484 w 511"/>
                <a:gd name="T5" fmla="*/ 259 h 565"/>
                <a:gd name="T6" fmla="*/ 402 w 511"/>
                <a:gd name="T7" fmla="*/ 127 h 565"/>
                <a:gd name="T8" fmla="*/ 327 w 511"/>
                <a:gd name="T9" fmla="*/ 97 h 565"/>
                <a:gd name="T10" fmla="*/ 150 w 511"/>
                <a:gd name="T11" fmla="*/ 117 h 565"/>
                <a:gd name="T12" fmla="*/ 266 w 511"/>
                <a:gd name="T13" fmla="*/ 115 h 565"/>
                <a:gd name="T14" fmla="*/ 146 w 511"/>
                <a:gd name="T15" fmla="*/ 129 h 565"/>
                <a:gd name="T16" fmla="*/ 147 w 511"/>
                <a:gd name="T17" fmla="*/ 170 h 565"/>
                <a:gd name="T18" fmla="*/ 275 w 511"/>
                <a:gd name="T19" fmla="*/ 113 h 565"/>
                <a:gd name="T20" fmla="*/ 337 w 511"/>
                <a:gd name="T21" fmla="*/ 128 h 565"/>
                <a:gd name="T22" fmla="*/ 323 w 511"/>
                <a:gd name="T23" fmla="*/ 103 h 565"/>
                <a:gd name="T24" fmla="*/ 376 w 511"/>
                <a:gd name="T25" fmla="*/ 128 h 565"/>
                <a:gd name="T26" fmla="*/ 342 w 511"/>
                <a:gd name="T27" fmla="*/ 140 h 565"/>
                <a:gd name="T28" fmla="*/ 342 w 511"/>
                <a:gd name="T29" fmla="*/ 140 h 565"/>
                <a:gd name="T30" fmla="*/ 381 w 511"/>
                <a:gd name="T31" fmla="*/ 196 h 565"/>
                <a:gd name="T32" fmla="*/ 382 w 511"/>
                <a:gd name="T33" fmla="*/ 134 h 565"/>
                <a:gd name="T34" fmla="*/ 254 w 511"/>
                <a:gd name="T35" fmla="*/ 75 h 565"/>
                <a:gd name="T36" fmla="*/ 273 w 511"/>
                <a:gd name="T37" fmla="*/ 106 h 565"/>
                <a:gd name="T38" fmla="*/ 161 w 511"/>
                <a:gd name="T39" fmla="*/ 94 h 565"/>
                <a:gd name="T40" fmla="*/ 161 w 511"/>
                <a:gd name="T41" fmla="*/ 94 h 565"/>
                <a:gd name="T42" fmla="*/ 136 w 511"/>
                <a:gd name="T43" fmla="*/ 116 h 565"/>
                <a:gd name="T44" fmla="*/ 40 w 511"/>
                <a:gd name="T45" fmla="*/ 372 h 565"/>
                <a:gd name="T46" fmla="*/ 65 w 511"/>
                <a:gd name="T47" fmla="*/ 243 h 565"/>
                <a:gd name="T48" fmla="*/ 118 w 511"/>
                <a:gd name="T49" fmla="*/ 123 h 565"/>
                <a:gd name="T50" fmla="*/ 115 w 511"/>
                <a:gd name="T51" fmla="*/ 188 h 565"/>
                <a:gd name="T52" fmla="*/ 276 w 511"/>
                <a:gd name="T53" fmla="*/ 161 h 565"/>
                <a:gd name="T54" fmla="*/ 364 w 511"/>
                <a:gd name="T55" fmla="*/ 205 h 565"/>
                <a:gd name="T56" fmla="*/ 369 w 511"/>
                <a:gd name="T57" fmla="*/ 328 h 565"/>
                <a:gd name="T58" fmla="*/ 380 w 511"/>
                <a:gd name="T59" fmla="*/ 328 h 565"/>
                <a:gd name="T60" fmla="*/ 370 w 511"/>
                <a:gd name="T61" fmla="*/ 204 h 565"/>
                <a:gd name="T62" fmla="*/ 461 w 511"/>
                <a:gd name="T63" fmla="*/ 243 h 565"/>
                <a:gd name="T64" fmla="*/ 398 w 511"/>
                <a:gd name="T65" fmla="*/ 133 h 565"/>
                <a:gd name="T66" fmla="*/ 474 w 511"/>
                <a:gd name="T67" fmla="*/ 255 h 565"/>
                <a:gd name="T68" fmla="*/ 474 w 511"/>
                <a:gd name="T69" fmla="*/ 287 h 565"/>
                <a:gd name="T70" fmla="*/ 481 w 511"/>
                <a:gd name="T71" fmla="*/ 374 h 565"/>
                <a:gd name="T72" fmla="*/ 361 w 511"/>
                <a:gd name="T73" fmla="*/ 401 h 565"/>
                <a:gd name="T74" fmla="*/ 239 w 511"/>
                <a:gd name="T75" fmla="*/ 346 h 565"/>
                <a:gd name="T76" fmla="*/ 208 w 511"/>
                <a:gd name="T77" fmla="*/ 399 h 565"/>
                <a:gd name="T78" fmla="*/ 301 w 511"/>
                <a:gd name="T79" fmla="*/ 476 h 565"/>
                <a:gd name="T80" fmla="*/ 92 w 511"/>
                <a:gd name="T81" fmla="*/ 399 h 565"/>
                <a:gd name="T82" fmla="*/ 51 w 511"/>
                <a:gd name="T83" fmla="*/ 399 h 565"/>
                <a:gd name="T84" fmla="*/ 92 w 511"/>
                <a:gd name="T85" fmla="*/ 481 h 565"/>
                <a:gd name="T86" fmla="*/ 265 w 511"/>
                <a:gd name="T87" fmla="*/ 516 h 565"/>
                <a:gd name="T88" fmla="*/ 92 w 511"/>
                <a:gd name="T89" fmla="*/ 441 h 565"/>
                <a:gd name="T90" fmla="*/ 102 w 511"/>
                <a:gd name="T91" fmla="*/ 490 h 565"/>
                <a:gd name="T92" fmla="*/ 257 w 511"/>
                <a:gd name="T93" fmla="*/ 521 h 565"/>
                <a:gd name="T94" fmla="*/ 373 w 511"/>
                <a:gd name="T95" fmla="*/ 513 h 565"/>
                <a:gd name="T96" fmla="*/ 411 w 511"/>
                <a:gd name="T97" fmla="*/ 433 h 565"/>
                <a:gd name="T98" fmla="*/ 391 w 511"/>
                <a:gd name="T99" fmla="*/ 50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65">
                  <a:moveTo>
                    <a:pt x="409" y="511"/>
                  </a:moveTo>
                  <a:cubicBezTo>
                    <a:pt x="469" y="465"/>
                    <a:pt x="508" y="392"/>
                    <a:pt x="508" y="310"/>
                  </a:cubicBezTo>
                  <a:cubicBezTo>
                    <a:pt x="508" y="170"/>
                    <a:pt x="394" y="56"/>
                    <a:pt x="254" y="56"/>
                  </a:cubicBezTo>
                  <a:cubicBezTo>
                    <a:pt x="205" y="56"/>
                    <a:pt x="159" y="70"/>
                    <a:pt x="120" y="95"/>
                  </a:cubicBezTo>
                  <a:cubicBezTo>
                    <a:pt x="98" y="65"/>
                    <a:pt x="77" y="33"/>
                    <a:pt x="55" y="0"/>
                  </a:cubicBezTo>
                  <a:cubicBezTo>
                    <a:pt x="62" y="14"/>
                    <a:pt x="83" y="58"/>
                    <a:pt x="107" y="103"/>
                  </a:cubicBezTo>
                  <a:cubicBezTo>
                    <a:pt x="42" y="149"/>
                    <a:pt x="0" y="225"/>
                    <a:pt x="0" y="310"/>
                  </a:cubicBezTo>
                  <a:cubicBezTo>
                    <a:pt x="0" y="450"/>
                    <a:pt x="114" y="564"/>
                    <a:pt x="254" y="564"/>
                  </a:cubicBezTo>
                  <a:cubicBezTo>
                    <a:pt x="306" y="564"/>
                    <a:pt x="354" y="549"/>
                    <a:pt x="394" y="522"/>
                  </a:cubicBezTo>
                  <a:cubicBezTo>
                    <a:pt x="433" y="538"/>
                    <a:pt x="473" y="552"/>
                    <a:pt x="511" y="565"/>
                  </a:cubicBezTo>
                  <a:cubicBezTo>
                    <a:pt x="479" y="549"/>
                    <a:pt x="443" y="531"/>
                    <a:pt x="409" y="511"/>
                  </a:cubicBezTo>
                  <a:close/>
                  <a:moveTo>
                    <a:pt x="484" y="259"/>
                  </a:moveTo>
                  <a:cubicBezTo>
                    <a:pt x="486" y="270"/>
                    <a:pt x="488" y="280"/>
                    <a:pt x="489" y="291"/>
                  </a:cubicBezTo>
                  <a:cubicBezTo>
                    <a:pt x="487" y="284"/>
                    <a:pt x="485" y="277"/>
                    <a:pt x="482" y="271"/>
                  </a:cubicBezTo>
                  <a:cubicBezTo>
                    <a:pt x="483" y="267"/>
                    <a:pt x="484" y="263"/>
                    <a:pt x="484" y="259"/>
                  </a:cubicBezTo>
                  <a:close/>
                  <a:moveTo>
                    <a:pt x="402" y="127"/>
                  </a:moveTo>
                  <a:cubicBezTo>
                    <a:pt x="401" y="127"/>
                    <a:pt x="400" y="127"/>
                    <a:pt x="398" y="127"/>
                  </a:cubicBezTo>
                  <a:cubicBezTo>
                    <a:pt x="394" y="127"/>
                    <a:pt x="389" y="127"/>
                    <a:pt x="384" y="127"/>
                  </a:cubicBezTo>
                  <a:cubicBezTo>
                    <a:pt x="376" y="120"/>
                    <a:pt x="367" y="113"/>
                    <a:pt x="356" y="107"/>
                  </a:cubicBezTo>
                  <a:cubicBezTo>
                    <a:pt x="346" y="103"/>
                    <a:pt x="336" y="99"/>
                    <a:pt x="327" y="97"/>
                  </a:cubicBezTo>
                  <a:cubicBezTo>
                    <a:pt x="323" y="92"/>
                    <a:pt x="320" y="87"/>
                    <a:pt x="317" y="83"/>
                  </a:cubicBezTo>
                  <a:cubicBezTo>
                    <a:pt x="348" y="92"/>
                    <a:pt x="377" y="107"/>
                    <a:pt x="402" y="127"/>
                  </a:cubicBezTo>
                  <a:close/>
                  <a:moveTo>
                    <a:pt x="146" y="129"/>
                  </a:moveTo>
                  <a:cubicBezTo>
                    <a:pt x="147" y="125"/>
                    <a:pt x="148" y="121"/>
                    <a:pt x="150" y="117"/>
                  </a:cubicBezTo>
                  <a:cubicBezTo>
                    <a:pt x="152" y="115"/>
                    <a:pt x="153" y="113"/>
                    <a:pt x="154" y="111"/>
                  </a:cubicBezTo>
                  <a:cubicBezTo>
                    <a:pt x="171" y="107"/>
                    <a:pt x="189" y="105"/>
                    <a:pt x="208" y="105"/>
                  </a:cubicBezTo>
                  <a:cubicBezTo>
                    <a:pt x="228" y="105"/>
                    <a:pt x="248" y="107"/>
                    <a:pt x="269" y="111"/>
                  </a:cubicBezTo>
                  <a:cubicBezTo>
                    <a:pt x="268" y="113"/>
                    <a:pt x="267" y="114"/>
                    <a:pt x="266" y="115"/>
                  </a:cubicBezTo>
                  <a:cubicBezTo>
                    <a:pt x="262" y="123"/>
                    <a:pt x="262" y="132"/>
                    <a:pt x="265" y="142"/>
                  </a:cubicBezTo>
                  <a:cubicBezTo>
                    <a:pt x="267" y="147"/>
                    <a:pt x="269" y="151"/>
                    <a:pt x="272" y="156"/>
                  </a:cubicBezTo>
                  <a:cubicBezTo>
                    <a:pt x="248" y="166"/>
                    <a:pt x="225" y="180"/>
                    <a:pt x="204" y="195"/>
                  </a:cubicBezTo>
                  <a:cubicBezTo>
                    <a:pt x="184" y="176"/>
                    <a:pt x="165" y="153"/>
                    <a:pt x="146" y="129"/>
                  </a:cubicBezTo>
                  <a:close/>
                  <a:moveTo>
                    <a:pt x="161" y="189"/>
                  </a:moveTo>
                  <a:cubicBezTo>
                    <a:pt x="158" y="189"/>
                    <a:pt x="156" y="189"/>
                    <a:pt x="154" y="189"/>
                  </a:cubicBezTo>
                  <a:cubicBezTo>
                    <a:pt x="152" y="184"/>
                    <a:pt x="150" y="180"/>
                    <a:pt x="148" y="175"/>
                  </a:cubicBezTo>
                  <a:cubicBezTo>
                    <a:pt x="148" y="173"/>
                    <a:pt x="147" y="172"/>
                    <a:pt x="147" y="170"/>
                  </a:cubicBezTo>
                  <a:cubicBezTo>
                    <a:pt x="152" y="177"/>
                    <a:pt x="156" y="183"/>
                    <a:pt x="161" y="189"/>
                  </a:cubicBezTo>
                  <a:close/>
                  <a:moveTo>
                    <a:pt x="271" y="140"/>
                  </a:moveTo>
                  <a:cubicBezTo>
                    <a:pt x="268" y="132"/>
                    <a:pt x="269" y="124"/>
                    <a:pt x="272" y="118"/>
                  </a:cubicBezTo>
                  <a:cubicBezTo>
                    <a:pt x="273" y="116"/>
                    <a:pt x="274" y="115"/>
                    <a:pt x="275" y="113"/>
                  </a:cubicBezTo>
                  <a:cubicBezTo>
                    <a:pt x="296" y="118"/>
                    <a:pt x="316" y="125"/>
                    <a:pt x="336" y="135"/>
                  </a:cubicBezTo>
                  <a:cubicBezTo>
                    <a:pt x="316" y="139"/>
                    <a:pt x="296" y="146"/>
                    <a:pt x="278" y="153"/>
                  </a:cubicBezTo>
                  <a:cubicBezTo>
                    <a:pt x="275" y="149"/>
                    <a:pt x="273" y="145"/>
                    <a:pt x="271" y="140"/>
                  </a:cubicBezTo>
                  <a:close/>
                  <a:moveTo>
                    <a:pt x="337" y="128"/>
                  </a:moveTo>
                  <a:cubicBezTo>
                    <a:pt x="318" y="120"/>
                    <a:pt x="300" y="113"/>
                    <a:pt x="281" y="108"/>
                  </a:cubicBezTo>
                  <a:cubicBezTo>
                    <a:pt x="283" y="106"/>
                    <a:pt x="286" y="105"/>
                    <a:pt x="289" y="104"/>
                  </a:cubicBezTo>
                  <a:cubicBezTo>
                    <a:pt x="295" y="102"/>
                    <a:pt x="301" y="101"/>
                    <a:pt x="308" y="101"/>
                  </a:cubicBezTo>
                  <a:cubicBezTo>
                    <a:pt x="312" y="101"/>
                    <a:pt x="318" y="102"/>
                    <a:pt x="323" y="103"/>
                  </a:cubicBezTo>
                  <a:cubicBezTo>
                    <a:pt x="328" y="111"/>
                    <a:pt x="333" y="120"/>
                    <a:pt x="337" y="128"/>
                  </a:cubicBezTo>
                  <a:close/>
                  <a:moveTo>
                    <a:pt x="331" y="105"/>
                  </a:moveTo>
                  <a:cubicBezTo>
                    <a:pt x="339" y="107"/>
                    <a:pt x="346" y="109"/>
                    <a:pt x="353" y="113"/>
                  </a:cubicBezTo>
                  <a:cubicBezTo>
                    <a:pt x="362" y="117"/>
                    <a:pt x="369" y="122"/>
                    <a:pt x="376" y="128"/>
                  </a:cubicBezTo>
                  <a:cubicBezTo>
                    <a:pt x="364" y="129"/>
                    <a:pt x="353" y="131"/>
                    <a:pt x="345" y="133"/>
                  </a:cubicBezTo>
                  <a:cubicBezTo>
                    <a:pt x="345" y="133"/>
                    <a:pt x="345" y="133"/>
                    <a:pt x="345" y="133"/>
                  </a:cubicBezTo>
                  <a:cubicBezTo>
                    <a:pt x="341" y="124"/>
                    <a:pt x="337" y="114"/>
                    <a:pt x="331" y="105"/>
                  </a:cubicBezTo>
                  <a:close/>
                  <a:moveTo>
                    <a:pt x="342" y="140"/>
                  </a:moveTo>
                  <a:cubicBezTo>
                    <a:pt x="350" y="159"/>
                    <a:pt x="357" y="179"/>
                    <a:pt x="362" y="199"/>
                  </a:cubicBezTo>
                  <a:cubicBezTo>
                    <a:pt x="348" y="198"/>
                    <a:pt x="332" y="194"/>
                    <a:pt x="317" y="186"/>
                  </a:cubicBezTo>
                  <a:cubicBezTo>
                    <a:pt x="303" y="179"/>
                    <a:pt x="290" y="169"/>
                    <a:pt x="282" y="159"/>
                  </a:cubicBezTo>
                  <a:cubicBezTo>
                    <a:pt x="301" y="151"/>
                    <a:pt x="321" y="144"/>
                    <a:pt x="342" y="140"/>
                  </a:cubicBezTo>
                  <a:close/>
                  <a:moveTo>
                    <a:pt x="349" y="142"/>
                  </a:moveTo>
                  <a:cubicBezTo>
                    <a:pt x="368" y="152"/>
                    <a:pt x="385" y="163"/>
                    <a:pt x="401" y="176"/>
                  </a:cubicBezTo>
                  <a:cubicBezTo>
                    <a:pt x="400" y="178"/>
                    <a:pt x="400" y="180"/>
                    <a:pt x="399" y="182"/>
                  </a:cubicBezTo>
                  <a:cubicBezTo>
                    <a:pt x="396" y="189"/>
                    <a:pt x="389" y="193"/>
                    <a:pt x="381" y="196"/>
                  </a:cubicBezTo>
                  <a:cubicBezTo>
                    <a:pt x="377" y="197"/>
                    <a:pt x="373" y="198"/>
                    <a:pt x="369" y="198"/>
                  </a:cubicBezTo>
                  <a:cubicBezTo>
                    <a:pt x="364" y="179"/>
                    <a:pt x="357" y="160"/>
                    <a:pt x="349" y="142"/>
                  </a:cubicBezTo>
                  <a:close/>
                  <a:moveTo>
                    <a:pt x="354" y="137"/>
                  </a:moveTo>
                  <a:cubicBezTo>
                    <a:pt x="362" y="136"/>
                    <a:pt x="372" y="135"/>
                    <a:pt x="382" y="134"/>
                  </a:cubicBezTo>
                  <a:cubicBezTo>
                    <a:pt x="393" y="145"/>
                    <a:pt x="400" y="157"/>
                    <a:pt x="401" y="168"/>
                  </a:cubicBezTo>
                  <a:cubicBezTo>
                    <a:pt x="387" y="157"/>
                    <a:pt x="371" y="147"/>
                    <a:pt x="354" y="137"/>
                  </a:cubicBezTo>
                  <a:close/>
                  <a:moveTo>
                    <a:pt x="188" y="84"/>
                  </a:moveTo>
                  <a:cubicBezTo>
                    <a:pt x="209" y="78"/>
                    <a:pt x="231" y="75"/>
                    <a:pt x="254" y="75"/>
                  </a:cubicBezTo>
                  <a:cubicBezTo>
                    <a:pt x="272" y="75"/>
                    <a:pt x="289" y="77"/>
                    <a:pt x="306" y="80"/>
                  </a:cubicBezTo>
                  <a:cubicBezTo>
                    <a:pt x="310" y="84"/>
                    <a:pt x="314" y="90"/>
                    <a:pt x="318" y="96"/>
                  </a:cubicBezTo>
                  <a:cubicBezTo>
                    <a:pt x="307" y="94"/>
                    <a:pt x="296" y="95"/>
                    <a:pt x="287" y="98"/>
                  </a:cubicBezTo>
                  <a:cubicBezTo>
                    <a:pt x="282" y="100"/>
                    <a:pt x="277" y="103"/>
                    <a:pt x="273" y="106"/>
                  </a:cubicBezTo>
                  <a:cubicBezTo>
                    <a:pt x="252" y="101"/>
                    <a:pt x="230" y="98"/>
                    <a:pt x="208" y="98"/>
                  </a:cubicBezTo>
                  <a:cubicBezTo>
                    <a:pt x="191" y="98"/>
                    <a:pt x="175" y="100"/>
                    <a:pt x="160" y="103"/>
                  </a:cubicBezTo>
                  <a:cubicBezTo>
                    <a:pt x="167" y="95"/>
                    <a:pt x="177" y="89"/>
                    <a:pt x="188" y="84"/>
                  </a:cubicBezTo>
                  <a:close/>
                  <a:moveTo>
                    <a:pt x="161" y="94"/>
                  </a:moveTo>
                  <a:cubicBezTo>
                    <a:pt x="157" y="97"/>
                    <a:pt x="153" y="101"/>
                    <a:pt x="150" y="105"/>
                  </a:cubicBezTo>
                  <a:cubicBezTo>
                    <a:pt x="144" y="107"/>
                    <a:pt x="138" y="109"/>
                    <a:pt x="132" y="111"/>
                  </a:cubicBezTo>
                  <a:cubicBezTo>
                    <a:pt x="131" y="111"/>
                    <a:pt x="131" y="110"/>
                    <a:pt x="131" y="109"/>
                  </a:cubicBezTo>
                  <a:cubicBezTo>
                    <a:pt x="140" y="104"/>
                    <a:pt x="150" y="98"/>
                    <a:pt x="161" y="94"/>
                  </a:cubicBezTo>
                  <a:close/>
                  <a:moveTo>
                    <a:pt x="146" y="113"/>
                  </a:moveTo>
                  <a:cubicBezTo>
                    <a:pt x="145" y="113"/>
                    <a:pt x="145" y="114"/>
                    <a:pt x="145" y="114"/>
                  </a:cubicBezTo>
                  <a:cubicBezTo>
                    <a:pt x="143" y="117"/>
                    <a:pt x="142" y="120"/>
                    <a:pt x="141" y="123"/>
                  </a:cubicBezTo>
                  <a:cubicBezTo>
                    <a:pt x="139" y="121"/>
                    <a:pt x="138" y="119"/>
                    <a:pt x="136" y="116"/>
                  </a:cubicBezTo>
                  <a:cubicBezTo>
                    <a:pt x="139" y="115"/>
                    <a:pt x="142" y="114"/>
                    <a:pt x="146" y="113"/>
                  </a:cubicBezTo>
                  <a:close/>
                  <a:moveTo>
                    <a:pt x="21" y="348"/>
                  </a:moveTo>
                  <a:cubicBezTo>
                    <a:pt x="26" y="360"/>
                    <a:pt x="32" y="372"/>
                    <a:pt x="40" y="384"/>
                  </a:cubicBezTo>
                  <a:cubicBezTo>
                    <a:pt x="40" y="372"/>
                    <a:pt x="40" y="372"/>
                    <a:pt x="40" y="372"/>
                  </a:cubicBezTo>
                  <a:cubicBezTo>
                    <a:pt x="27" y="350"/>
                    <a:pt x="20" y="329"/>
                    <a:pt x="18" y="310"/>
                  </a:cubicBezTo>
                  <a:cubicBezTo>
                    <a:pt x="18" y="263"/>
                    <a:pt x="32" y="219"/>
                    <a:pt x="56" y="182"/>
                  </a:cubicBezTo>
                  <a:cubicBezTo>
                    <a:pt x="51" y="201"/>
                    <a:pt x="52" y="222"/>
                    <a:pt x="59" y="243"/>
                  </a:cubicBezTo>
                  <a:cubicBezTo>
                    <a:pt x="65" y="243"/>
                    <a:pt x="65" y="243"/>
                    <a:pt x="65" y="243"/>
                  </a:cubicBezTo>
                  <a:cubicBezTo>
                    <a:pt x="56" y="216"/>
                    <a:pt x="57" y="190"/>
                    <a:pt x="68" y="169"/>
                  </a:cubicBezTo>
                  <a:cubicBezTo>
                    <a:pt x="70" y="165"/>
                    <a:pt x="73" y="160"/>
                    <a:pt x="77" y="155"/>
                  </a:cubicBezTo>
                  <a:cubicBezTo>
                    <a:pt x="80" y="151"/>
                    <a:pt x="83" y="148"/>
                    <a:pt x="87" y="145"/>
                  </a:cubicBezTo>
                  <a:cubicBezTo>
                    <a:pt x="96" y="136"/>
                    <a:pt x="107" y="129"/>
                    <a:pt x="118" y="123"/>
                  </a:cubicBezTo>
                  <a:cubicBezTo>
                    <a:pt x="125" y="135"/>
                    <a:pt x="131" y="146"/>
                    <a:pt x="138" y="156"/>
                  </a:cubicBezTo>
                  <a:cubicBezTo>
                    <a:pt x="139" y="163"/>
                    <a:pt x="140" y="170"/>
                    <a:pt x="143" y="177"/>
                  </a:cubicBezTo>
                  <a:cubicBezTo>
                    <a:pt x="144" y="181"/>
                    <a:pt x="146" y="185"/>
                    <a:pt x="147" y="189"/>
                  </a:cubicBezTo>
                  <a:cubicBezTo>
                    <a:pt x="137" y="190"/>
                    <a:pt x="128" y="189"/>
                    <a:pt x="115" y="188"/>
                  </a:cubicBezTo>
                  <a:cubicBezTo>
                    <a:pt x="125" y="207"/>
                    <a:pt x="136" y="226"/>
                    <a:pt x="148" y="243"/>
                  </a:cubicBezTo>
                  <a:cubicBezTo>
                    <a:pt x="264" y="243"/>
                    <a:pt x="264" y="243"/>
                    <a:pt x="264" y="243"/>
                  </a:cubicBezTo>
                  <a:cubicBezTo>
                    <a:pt x="245" y="231"/>
                    <a:pt x="226" y="216"/>
                    <a:pt x="209" y="199"/>
                  </a:cubicBezTo>
                  <a:cubicBezTo>
                    <a:pt x="229" y="184"/>
                    <a:pt x="252" y="171"/>
                    <a:pt x="276" y="161"/>
                  </a:cubicBezTo>
                  <a:cubicBezTo>
                    <a:pt x="285" y="173"/>
                    <a:pt x="298" y="184"/>
                    <a:pt x="314" y="192"/>
                  </a:cubicBezTo>
                  <a:cubicBezTo>
                    <a:pt x="330" y="200"/>
                    <a:pt x="348" y="205"/>
                    <a:pt x="363" y="205"/>
                  </a:cubicBezTo>
                  <a:cubicBezTo>
                    <a:pt x="363" y="205"/>
                    <a:pt x="363" y="205"/>
                    <a:pt x="363" y="205"/>
                  </a:cubicBezTo>
                  <a:cubicBezTo>
                    <a:pt x="364" y="205"/>
                    <a:pt x="364" y="205"/>
                    <a:pt x="364" y="205"/>
                  </a:cubicBezTo>
                  <a:cubicBezTo>
                    <a:pt x="373" y="244"/>
                    <a:pt x="375" y="283"/>
                    <a:pt x="370" y="322"/>
                  </a:cubicBezTo>
                  <a:cubicBezTo>
                    <a:pt x="368" y="322"/>
                    <a:pt x="366" y="321"/>
                    <a:pt x="363" y="321"/>
                  </a:cubicBezTo>
                  <a:cubicBezTo>
                    <a:pt x="363" y="327"/>
                    <a:pt x="363" y="327"/>
                    <a:pt x="363" y="327"/>
                  </a:cubicBezTo>
                  <a:cubicBezTo>
                    <a:pt x="365" y="328"/>
                    <a:pt x="367" y="328"/>
                    <a:pt x="369" y="328"/>
                  </a:cubicBezTo>
                  <a:cubicBezTo>
                    <a:pt x="368" y="334"/>
                    <a:pt x="367" y="341"/>
                    <a:pt x="366" y="347"/>
                  </a:cubicBezTo>
                  <a:cubicBezTo>
                    <a:pt x="367" y="350"/>
                    <a:pt x="369" y="352"/>
                    <a:pt x="371" y="353"/>
                  </a:cubicBezTo>
                  <a:cubicBezTo>
                    <a:pt x="373" y="345"/>
                    <a:pt x="374" y="337"/>
                    <a:pt x="376" y="328"/>
                  </a:cubicBezTo>
                  <a:cubicBezTo>
                    <a:pt x="377" y="328"/>
                    <a:pt x="379" y="328"/>
                    <a:pt x="380" y="328"/>
                  </a:cubicBezTo>
                  <a:cubicBezTo>
                    <a:pt x="388" y="328"/>
                    <a:pt x="397" y="328"/>
                    <a:pt x="404" y="327"/>
                  </a:cubicBezTo>
                  <a:cubicBezTo>
                    <a:pt x="404" y="320"/>
                    <a:pt x="404" y="320"/>
                    <a:pt x="404" y="320"/>
                  </a:cubicBezTo>
                  <a:cubicBezTo>
                    <a:pt x="396" y="322"/>
                    <a:pt x="386" y="322"/>
                    <a:pt x="376" y="322"/>
                  </a:cubicBezTo>
                  <a:cubicBezTo>
                    <a:pt x="381" y="283"/>
                    <a:pt x="379" y="243"/>
                    <a:pt x="370" y="204"/>
                  </a:cubicBezTo>
                  <a:cubicBezTo>
                    <a:pt x="375" y="204"/>
                    <a:pt x="379" y="203"/>
                    <a:pt x="383" y="202"/>
                  </a:cubicBezTo>
                  <a:cubicBezTo>
                    <a:pt x="393" y="199"/>
                    <a:pt x="400" y="193"/>
                    <a:pt x="404" y="185"/>
                  </a:cubicBezTo>
                  <a:cubicBezTo>
                    <a:pt x="405" y="184"/>
                    <a:pt x="406" y="182"/>
                    <a:pt x="406" y="181"/>
                  </a:cubicBezTo>
                  <a:cubicBezTo>
                    <a:pt x="428" y="199"/>
                    <a:pt x="447" y="221"/>
                    <a:pt x="461" y="243"/>
                  </a:cubicBezTo>
                  <a:cubicBezTo>
                    <a:pt x="468" y="243"/>
                    <a:pt x="468" y="243"/>
                    <a:pt x="468" y="243"/>
                  </a:cubicBezTo>
                  <a:cubicBezTo>
                    <a:pt x="453" y="218"/>
                    <a:pt x="432" y="194"/>
                    <a:pt x="407" y="173"/>
                  </a:cubicBezTo>
                  <a:cubicBezTo>
                    <a:pt x="408" y="161"/>
                    <a:pt x="402" y="146"/>
                    <a:pt x="390" y="133"/>
                  </a:cubicBezTo>
                  <a:cubicBezTo>
                    <a:pt x="393" y="133"/>
                    <a:pt x="396" y="133"/>
                    <a:pt x="398" y="133"/>
                  </a:cubicBezTo>
                  <a:cubicBezTo>
                    <a:pt x="403" y="133"/>
                    <a:pt x="406" y="133"/>
                    <a:pt x="410" y="133"/>
                  </a:cubicBezTo>
                  <a:cubicBezTo>
                    <a:pt x="440" y="161"/>
                    <a:pt x="464" y="195"/>
                    <a:pt x="477" y="235"/>
                  </a:cubicBezTo>
                  <a:cubicBezTo>
                    <a:pt x="479" y="244"/>
                    <a:pt x="479" y="253"/>
                    <a:pt x="478" y="261"/>
                  </a:cubicBezTo>
                  <a:cubicBezTo>
                    <a:pt x="477" y="259"/>
                    <a:pt x="476" y="257"/>
                    <a:pt x="474" y="255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5" y="270"/>
                    <a:pt x="475" y="270"/>
                    <a:pt x="475" y="271"/>
                  </a:cubicBezTo>
                  <a:cubicBezTo>
                    <a:pt x="475" y="272"/>
                    <a:pt x="475" y="272"/>
                    <a:pt x="474" y="273"/>
                  </a:cubicBezTo>
                  <a:cubicBezTo>
                    <a:pt x="474" y="287"/>
                    <a:pt x="474" y="287"/>
                    <a:pt x="474" y="287"/>
                  </a:cubicBezTo>
                  <a:cubicBezTo>
                    <a:pt x="476" y="285"/>
                    <a:pt x="477" y="283"/>
                    <a:pt x="477" y="282"/>
                  </a:cubicBezTo>
                  <a:cubicBezTo>
                    <a:pt x="478" y="281"/>
                    <a:pt x="478" y="280"/>
                    <a:pt x="479" y="279"/>
                  </a:cubicBezTo>
                  <a:cubicBezTo>
                    <a:pt x="485" y="296"/>
                    <a:pt x="488" y="313"/>
                    <a:pt x="489" y="329"/>
                  </a:cubicBezTo>
                  <a:cubicBezTo>
                    <a:pt x="488" y="344"/>
                    <a:pt x="485" y="359"/>
                    <a:pt x="481" y="374"/>
                  </a:cubicBezTo>
                  <a:cubicBezTo>
                    <a:pt x="481" y="375"/>
                    <a:pt x="480" y="376"/>
                    <a:pt x="480" y="376"/>
                  </a:cubicBezTo>
                  <a:cubicBezTo>
                    <a:pt x="469" y="398"/>
                    <a:pt x="449" y="414"/>
                    <a:pt x="421" y="423"/>
                  </a:cubicBezTo>
                  <a:cubicBezTo>
                    <a:pt x="417" y="425"/>
                    <a:pt x="413" y="426"/>
                    <a:pt x="409" y="427"/>
                  </a:cubicBezTo>
                  <a:cubicBezTo>
                    <a:pt x="393" y="419"/>
                    <a:pt x="377" y="411"/>
                    <a:pt x="361" y="401"/>
                  </a:cubicBezTo>
                  <a:cubicBezTo>
                    <a:pt x="338" y="398"/>
                    <a:pt x="319" y="391"/>
                    <a:pt x="306" y="378"/>
                  </a:cubicBezTo>
                  <a:cubicBezTo>
                    <a:pt x="299" y="371"/>
                    <a:pt x="296" y="364"/>
                    <a:pt x="294" y="355"/>
                  </a:cubicBezTo>
                  <a:cubicBezTo>
                    <a:pt x="275" y="341"/>
                    <a:pt x="257" y="326"/>
                    <a:pt x="239" y="310"/>
                  </a:cubicBezTo>
                  <a:cubicBezTo>
                    <a:pt x="239" y="346"/>
                    <a:pt x="239" y="346"/>
                    <a:pt x="239" y="346"/>
                  </a:cubicBezTo>
                  <a:cubicBezTo>
                    <a:pt x="262" y="367"/>
                    <a:pt x="285" y="386"/>
                    <a:pt x="306" y="404"/>
                  </a:cubicBezTo>
                  <a:cubicBezTo>
                    <a:pt x="299" y="408"/>
                    <a:pt x="286" y="414"/>
                    <a:pt x="273" y="418"/>
                  </a:cubicBezTo>
                  <a:cubicBezTo>
                    <a:pt x="255" y="413"/>
                    <a:pt x="238" y="407"/>
                    <a:pt x="222" y="399"/>
                  </a:cubicBezTo>
                  <a:cubicBezTo>
                    <a:pt x="208" y="399"/>
                    <a:pt x="208" y="399"/>
                    <a:pt x="208" y="399"/>
                  </a:cubicBezTo>
                  <a:cubicBezTo>
                    <a:pt x="208" y="399"/>
                    <a:pt x="209" y="400"/>
                    <a:pt x="210" y="400"/>
                  </a:cubicBezTo>
                  <a:cubicBezTo>
                    <a:pt x="227" y="409"/>
                    <a:pt x="245" y="416"/>
                    <a:pt x="263" y="422"/>
                  </a:cubicBezTo>
                  <a:cubicBezTo>
                    <a:pt x="250" y="426"/>
                    <a:pt x="238" y="429"/>
                    <a:pt x="233" y="430"/>
                  </a:cubicBezTo>
                  <a:cubicBezTo>
                    <a:pt x="255" y="448"/>
                    <a:pt x="278" y="463"/>
                    <a:pt x="301" y="476"/>
                  </a:cubicBezTo>
                  <a:cubicBezTo>
                    <a:pt x="287" y="491"/>
                    <a:pt x="272" y="504"/>
                    <a:pt x="256" y="515"/>
                  </a:cubicBezTo>
                  <a:cubicBezTo>
                    <a:pt x="227" y="510"/>
                    <a:pt x="197" y="499"/>
                    <a:pt x="167" y="484"/>
                  </a:cubicBezTo>
                  <a:cubicBezTo>
                    <a:pt x="139" y="470"/>
                    <a:pt x="113" y="452"/>
                    <a:pt x="91" y="433"/>
                  </a:cubicBezTo>
                  <a:cubicBezTo>
                    <a:pt x="91" y="421"/>
                    <a:pt x="91" y="410"/>
                    <a:pt x="92" y="399"/>
                  </a:cubicBezTo>
                  <a:cubicBezTo>
                    <a:pt x="86" y="399"/>
                    <a:pt x="86" y="399"/>
                    <a:pt x="86" y="399"/>
                  </a:cubicBezTo>
                  <a:cubicBezTo>
                    <a:pt x="85" y="408"/>
                    <a:pt x="85" y="417"/>
                    <a:pt x="85" y="427"/>
                  </a:cubicBezTo>
                  <a:cubicBezTo>
                    <a:pt x="75" y="418"/>
                    <a:pt x="67" y="408"/>
                    <a:pt x="59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61" y="412"/>
                    <a:pt x="72" y="424"/>
                    <a:pt x="85" y="436"/>
                  </a:cubicBezTo>
                  <a:cubicBezTo>
                    <a:pt x="85" y="436"/>
                    <a:pt x="85" y="437"/>
                    <a:pt x="85" y="437"/>
                  </a:cubicBezTo>
                  <a:cubicBezTo>
                    <a:pt x="86" y="449"/>
                    <a:pt x="87" y="465"/>
                    <a:pt x="92" y="481"/>
                  </a:cubicBezTo>
                  <a:cubicBezTo>
                    <a:pt x="56" y="447"/>
                    <a:pt x="30" y="400"/>
                    <a:pt x="21" y="348"/>
                  </a:cubicBezTo>
                  <a:close/>
                  <a:moveTo>
                    <a:pt x="365" y="509"/>
                  </a:moveTo>
                  <a:cubicBezTo>
                    <a:pt x="346" y="515"/>
                    <a:pt x="327" y="518"/>
                    <a:pt x="308" y="519"/>
                  </a:cubicBezTo>
                  <a:cubicBezTo>
                    <a:pt x="294" y="519"/>
                    <a:pt x="279" y="518"/>
                    <a:pt x="265" y="516"/>
                  </a:cubicBezTo>
                  <a:cubicBezTo>
                    <a:pt x="280" y="505"/>
                    <a:pt x="294" y="493"/>
                    <a:pt x="306" y="479"/>
                  </a:cubicBezTo>
                  <a:cubicBezTo>
                    <a:pt x="325" y="490"/>
                    <a:pt x="345" y="500"/>
                    <a:pt x="365" y="509"/>
                  </a:cubicBezTo>
                  <a:close/>
                  <a:moveTo>
                    <a:pt x="102" y="490"/>
                  </a:moveTo>
                  <a:cubicBezTo>
                    <a:pt x="95" y="473"/>
                    <a:pt x="93" y="458"/>
                    <a:pt x="92" y="441"/>
                  </a:cubicBezTo>
                  <a:cubicBezTo>
                    <a:pt x="113" y="460"/>
                    <a:pt x="138" y="476"/>
                    <a:pt x="165" y="490"/>
                  </a:cubicBezTo>
                  <a:cubicBezTo>
                    <a:pt x="193" y="504"/>
                    <a:pt x="221" y="514"/>
                    <a:pt x="248" y="520"/>
                  </a:cubicBezTo>
                  <a:cubicBezTo>
                    <a:pt x="237" y="526"/>
                    <a:pt x="221" y="535"/>
                    <a:pt x="202" y="540"/>
                  </a:cubicBezTo>
                  <a:cubicBezTo>
                    <a:pt x="165" y="532"/>
                    <a:pt x="130" y="514"/>
                    <a:pt x="102" y="490"/>
                  </a:cubicBezTo>
                  <a:close/>
                  <a:moveTo>
                    <a:pt x="254" y="546"/>
                  </a:moveTo>
                  <a:cubicBezTo>
                    <a:pt x="241" y="546"/>
                    <a:pt x="228" y="545"/>
                    <a:pt x="215" y="543"/>
                  </a:cubicBezTo>
                  <a:cubicBezTo>
                    <a:pt x="231" y="536"/>
                    <a:pt x="245" y="528"/>
                    <a:pt x="255" y="522"/>
                  </a:cubicBezTo>
                  <a:cubicBezTo>
                    <a:pt x="256" y="522"/>
                    <a:pt x="257" y="522"/>
                    <a:pt x="257" y="521"/>
                  </a:cubicBezTo>
                  <a:cubicBezTo>
                    <a:pt x="271" y="524"/>
                    <a:pt x="286" y="525"/>
                    <a:pt x="300" y="525"/>
                  </a:cubicBezTo>
                  <a:cubicBezTo>
                    <a:pt x="300" y="525"/>
                    <a:pt x="300" y="525"/>
                    <a:pt x="300" y="525"/>
                  </a:cubicBezTo>
                  <a:cubicBezTo>
                    <a:pt x="302" y="525"/>
                    <a:pt x="305" y="525"/>
                    <a:pt x="308" y="525"/>
                  </a:cubicBezTo>
                  <a:cubicBezTo>
                    <a:pt x="330" y="524"/>
                    <a:pt x="352" y="520"/>
                    <a:pt x="373" y="513"/>
                  </a:cubicBezTo>
                  <a:cubicBezTo>
                    <a:pt x="373" y="513"/>
                    <a:pt x="373" y="513"/>
                    <a:pt x="374" y="513"/>
                  </a:cubicBezTo>
                  <a:cubicBezTo>
                    <a:pt x="339" y="534"/>
                    <a:pt x="298" y="546"/>
                    <a:pt x="254" y="546"/>
                  </a:cubicBezTo>
                  <a:close/>
                  <a:moveTo>
                    <a:pt x="340" y="462"/>
                  </a:moveTo>
                  <a:cubicBezTo>
                    <a:pt x="367" y="456"/>
                    <a:pt x="387" y="447"/>
                    <a:pt x="411" y="433"/>
                  </a:cubicBezTo>
                  <a:cubicBezTo>
                    <a:pt x="415" y="432"/>
                    <a:pt x="419" y="430"/>
                    <a:pt x="423" y="429"/>
                  </a:cubicBezTo>
                  <a:cubicBezTo>
                    <a:pt x="444" y="422"/>
                    <a:pt x="461" y="411"/>
                    <a:pt x="473" y="397"/>
                  </a:cubicBezTo>
                  <a:cubicBezTo>
                    <a:pt x="457" y="437"/>
                    <a:pt x="431" y="471"/>
                    <a:pt x="398" y="496"/>
                  </a:cubicBezTo>
                  <a:cubicBezTo>
                    <a:pt x="396" y="498"/>
                    <a:pt x="393" y="499"/>
                    <a:pt x="391" y="500"/>
                  </a:cubicBezTo>
                  <a:cubicBezTo>
                    <a:pt x="372" y="488"/>
                    <a:pt x="355" y="475"/>
                    <a:pt x="340" y="4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9"/>
            <p:cNvSpPr>
              <a:spLocks/>
            </p:cNvSpPr>
            <p:nvPr userDrawn="1"/>
          </p:nvSpPr>
          <p:spPr bwMode="auto">
            <a:xfrm>
              <a:off x="573088" y="1408113"/>
              <a:ext cx="93663" cy="93662"/>
            </a:xfrm>
            <a:custGeom>
              <a:avLst/>
              <a:gdLst>
                <a:gd name="T0" fmla="*/ 52 w 52"/>
                <a:gd name="T1" fmla="*/ 45 h 52"/>
                <a:gd name="T2" fmla="*/ 0 w 52"/>
                <a:gd name="T3" fmla="*/ 0 h 52"/>
                <a:gd name="T4" fmla="*/ 0 w 52"/>
                <a:gd name="T5" fmla="*/ 8 h 52"/>
                <a:gd name="T6" fmla="*/ 52 w 52"/>
                <a:gd name="T7" fmla="*/ 52 h 52"/>
                <a:gd name="T8" fmla="*/ 52 w 52"/>
                <a:gd name="T9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52" y="45"/>
                  </a:moveTo>
                  <a:cubicBezTo>
                    <a:pt x="33" y="31"/>
                    <a:pt x="15" y="16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6" y="24"/>
                    <a:pt x="33" y="39"/>
                    <a:pt x="52" y="52"/>
                  </a:cubicBezTo>
                  <a:lnTo>
                    <a:pt x="52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10"/>
            <p:cNvSpPr>
              <a:spLocks/>
            </p:cNvSpPr>
            <p:nvPr userDrawn="1"/>
          </p:nvSpPr>
          <p:spPr bwMode="auto">
            <a:xfrm>
              <a:off x="820738" y="1357313"/>
              <a:ext cx="74613" cy="33337"/>
            </a:xfrm>
            <a:custGeom>
              <a:avLst/>
              <a:gdLst>
                <a:gd name="T0" fmla="*/ 13 w 42"/>
                <a:gd name="T1" fmla="*/ 0 h 19"/>
                <a:gd name="T2" fmla="*/ 13 w 42"/>
                <a:gd name="T3" fmla="*/ 0 h 19"/>
                <a:gd name="T4" fmla="*/ 0 w 42"/>
                <a:gd name="T5" fmla="*/ 0 h 19"/>
                <a:gd name="T6" fmla="*/ 10 w 42"/>
                <a:gd name="T7" fmla="*/ 5 h 19"/>
                <a:gd name="T8" fmla="*/ 42 w 42"/>
                <a:gd name="T9" fmla="*/ 19 h 19"/>
                <a:gd name="T10" fmla="*/ 42 w 42"/>
                <a:gd name="T11" fmla="*/ 13 h 19"/>
                <a:gd name="T12" fmla="*/ 13 w 4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9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7" y="4"/>
                    <a:pt x="10" y="5"/>
                  </a:cubicBezTo>
                  <a:cubicBezTo>
                    <a:pt x="20" y="11"/>
                    <a:pt x="31" y="15"/>
                    <a:pt x="42" y="19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2" y="9"/>
                    <a:pt x="22" y="5"/>
                    <a:pt x="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11"/>
            <p:cNvSpPr>
              <a:spLocks/>
            </p:cNvSpPr>
            <p:nvPr userDrawn="1"/>
          </p:nvSpPr>
          <p:spPr bwMode="auto">
            <a:xfrm>
              <a:off x="573088" y="1357313"/>
              <a:ext cx="23813" cy="44450"/>
            </a:xfrm>
            <a:custGeom>
              <a:avLst/>
              <a:gdLst>
                <a:gd name="T0" fmla="*/ 6 w 13"/>
                <a:gd name="T1" fmla="*/ 0 h 25"/>
                <a:gd name="T2" fmla="*/ 0 w 13"/>
                <a:gd name="T3" fmla="*/ 10 h 25"/>
                <a:gd name="T4" fmla="*/ 0 w 13"/>
                <a:gd name="T5" fmla="*/ 25 h 25"/>
                <a:gd name="T6" fmla="*/ 13 w 13"/>
                <a:gd name="T7" fmla="*/ 0 h 25"/>
                <a:gd name="T8" fmla="*/ 6 w 1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cubicBezTo>
                    <a:pt x="4" y="3"/>
                    <a:pt x="2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16"/>
                    <a:pt x="8" y="8"/>
                    <a:pt x="13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1107436"/>
      </p:ext>
    </p:extLst>
  </p:cSld>
  <p:clrMapOvr>
    <a:masterClrMapping/>
  </p:clrMapOvr>
  <p:transition spd="slow">
    <p:push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>
            <a:spLocks noGrp="1"/>
          </p:cNvSpPr>
          <p:nvPr>
            <p:ph type="ctrTitle" hasCustomPrompt="1"/>
          </p:nvPr>
        </p:nvSpPr>
        <p:spPr>
          <a:xfrm>
            <a:off x="1181100" y="541338"/>
            <a:ext cx="9144000" cy="548495"/>
          </a:xfrm>
        </p:spPr>
        <p:txBody>
          <a:bodyPr anchor="t">
            <a:noAutofit/>
          </a:bodyPr>
          <a:lstStyle>
            <a:lvl1pPr algn="l">
              <a:defRPr sz="2000" spc="0" baseline="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Setting the standard</a:t>
            </a:r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446088" y="387352"/>
            <a:ext cx="554037" cy="609632"/>
            <a:chOff x="369888" y="835026"/>
            <a:chExt cx="917575" cy="1009649"/>
          </a:xfrm>
        </p:grpSpPr>
        <p:sp>
          <p:nvSpPr>
            <p:cNvPr id="49" name="Rectangle 5"/>
            <p:cNvSpPr>
              <a:spLocks noChangeArrowheads="1"/>
            </p:cNvSpPr>
            <p:nvPr userDrawn="1"/>
          </p:nvSpPr>
          <p:spPr bwMode="auto">
            <a:xfrm>
              <a:off x="461963" y="1289050"/>
              <a:ext cx="90488" cy="239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6"/>
            <p:cNvSpPr>
              <a:spLocks/>
            </p:cNvSpPr>
            <p:nvPr userDrawn="1"/>
          </p:nvSpPr>
          <p:spPr bwMode="auto">
            <a:xfrm>
              <a:off x="603250" y="1289050"/>
              <a:ext cx="260350" cy="239712"/>
            </a:xfrm>
            <a:custGeom>
              <a:avLst/>
              <a:gdLst>
                <a:gd name="T0" fmla="*/ 0 w 164"/>
                <a:gd name="T1" fmla="*/ 30 h 151"/>
                <a:gd name="T2" fmla="*/ 0 w 164"/>
                <a:gd name="T3" fmla="*/ 0 h 151"/>
                <a:gd name="T4" fmla="*/ 164 w 164"/>
                <a:gd name="T5" fmla="*/ 0 h 151"/>
                <a:gd name="T6" fmla="*/ 164 w 164"/>
                <a:gd name="T7" fmla="*/ 30 h 151"/>
                <a:gd name="T8" fmla="*/ 111 w 164"/>
                <a:gd name="T9" fmla="*/ 30 h 151"/>
                <a:gd name="T10" fmla="*/ 111 w 164"/>
                <a:gd name="T11" fmla="*/ 151 h 151"/>
                <a:gd name="T12" fmla="*/ 52 w 164"/>
                <a:gd name="T13" fmla="*/ 151 h 151"/>
                <a:gd name="T14" fmla="*/ 52 w 164"/>
                <a:gd name="T15" fmla="*/ 30 h 151"/>
                <a:gd name="T16" fmla="*/ 0 w 164"/>
                <a:gd name="T17" fmla="*/ 3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51">
                  <a:moveTo>
                    <a:pt x="0" y="30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164" y="30"/>
                  </a:lnTo>
                  <a:lnTo>
                    <a:pt x="111" y="30"/>
                  </a:lnTo>
                  <a:lnTo>
                    <a:pt x="111" y="151"/>
                  </a:lnTo>
                  <a:lnTo>
                    <a:pt x="52" y="151"/>
                  </a:lnTo>
                  <a:lnTo>
                    <a:pt x="52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7"/>
            <p:cNvSpPr>
              <a:spLocks/>
            </p:cNvSpPr>
            <p:nvPr userDrawn="1"/>
          </p:nvSpPr>
          <p:spPr bwMode="auto">
            <a:xfrm>
              <a:off x="914400" y="1289050"/>
              <a:ext cx="288925" cy="246062"/>
            </a:xfrm>
            <a:custGeom>
              <a:avLst/>
              <a:gdLst>
                <a:gd name="T0" fmla="*/ 50 w 161"/>
                <a:gd name="T1" fmla="*/ 0 h 138"/>
                <a:gd name="T2" fmla="*/ 50 w 161"/>
                <a:gd name="T3" fmla="*/ 78 h 138"/>
                <a:gd name="T4" fmla="*/ 81 w 161"/>
                <a:gd name="T5" fmla="*/ 113 h 138"/>
                <a:gd name="T6" fmla="*/ 112 w 161"/>
                <a:gd name="T7" fmla="*/ 78 h 138"/>
                <a:gd name="T8" fmla="*/ 112 w 161"/>
                <a:gd name="T9" fmla="*/ 0 h 138"/>
                <a:gd name="T10" fmla="*/ 161 w 161"/>
                <a:gd name="T11" fmla="*/ 0 h 138"/>
                <a:gd name="T12" fmla="*/ 161 w 161"/>
                <a:gd name="T13" fmla="*/ 75 h 138"/>
                <a:gd name="T14" fmla="*/ 150 w 161"/>
                <a:gd name="T15" fmla="*/ 116 h 138"/>
                <a:gd name="T16" fmla="*/ 80 w 161"/>
                <a:gd name="T17" fmla="*/ 138 h 138"/>
                <a:gd name="T18" fmla="*/ 11 w 161"/>
                <a:gd name="T19" fmla="*/ 116 h 138"/>
                <a:gd name="T20" fmla="*/ 0 w 161"/>
                <a:gd name="T21" fmla="*/ 75 h 138"/>
                <a:gd name="T22" fmla="*/ 0 w 161"/>
                <a:gd name="T23" fmla="*/ 0 h 138"/>
                <a:gd name="T24" fmla="*/ 50 w 161"/>
                <a:gd name="T2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38">
                  <a:moveTo>
                    <a:pt x="50" y="0"/>
                  </a:moveTo>
                  <a:cubicBezTo>
                    <a:pt x="50" y="78"/>
                    <a:pt x="50" y="78"/>
                    <a:pt x="50" y="78"/>
                  </a:cubicBezTo>
                  <a:cubicBezTo>
                    <a:pt x="50" y="104"/>
                    <a:pt x="63" y="113"/>
                    <a:pt x="81" y="113"/>
                  </a:cubicBezTo>
                  <a:cubicBezTo>
                    <a:pt x="98" y="113"/>
                    <a:pt x="112" y="104"/>
                    <a:pt x="112" y="7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97"/>
                    <a:pt x="159" y="108"/>
                    <a:pt x="150" y="116"/>
                  </a:cubicBezTo>
                  <a:cubicBezTo>
                    <a:pt x="136" y="130"/>
                    <a:pt x="112" y="138"/>
                    <a:pt x="80" y="138"/>
                  </a:cubicBezTo>
                  <a:cubicBezTo>
                    <a:pt x="48" y="138"/>
                    <a:pt x="25" y="130"/>
                    <a:pt x="11" y="116"/>
                  </a:cubicBezTo>
                  <a:cubicBezTo>
                    <a:pt x="2" y="108"/>
                    <a:pt x="0" y="97"/>
                    <a:pt x="0" y="7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8"/>
            <p:cNvSpPr>
              <a:spLocks noEditPoints="1"/>
            </p:cNvSpPr>
            <p:nvPr userDrawn="1"/>
          </p:nvSpPr>
          <p:spPr bwMode="auto">
            <a:xfrm>
              <a:off x="369888" y="835026"/>
              <a:ext cx="917575" cy="1009649"/>
            </a:xfrm>
            <a:custGeom>
              <a:avLst/>
              <a:gdLst>
                <a:gd name="T0" fmla="*/ 120 w 511"/>
                <a:gd name="T1" fmla="*/ 95 h 565"/>
                <a:gd name="T2" fmla="*/ 254 w 511"/>
                <a:gd name="T3" fmla="*/ 564 h 565"/>
                <a:gd name="T4" fmla="*/ 484 w 511"/>
                <a:gd name="T5" fmla="*/ 259 h 565"/>
                <a:gd name="T6" fmla="*/ 402 w 511"/>
                <a:gd name="T7" fmla="*/ 127 h 565"/>
                <a:gd name="T8" fmla="*/ 327 w 511"/>
                <a:gd name="T9" fmla="*/ 97 h 565"/>
                <a:gd name="T10" fmla="*/ 150 w 511"/>
                <a:gd name="T11" fmla="*/ 117 h 565"/>
                <a:gd name="T12" fmla="*/ 266 w 511"/>
                <a:gd name="T13" fmla="*/ 115 h 565"/>
                <a:gd name="T14" fmla="*/ 146 w 511"/>
                <a:gd name="T15" fmla="*/ 129 h 565"/>
                <a:gd name="T16" fmla="*/ 147 w 511"/>
                <a:gd name="T17" fmla="*/ 170 h 565"/>
                <a:gd name="T18" fmla="*/ 275 w 511"/>
                <a:gd name="T19" fmla="*/ 113 h 565"/>
                <a:gd name="T20" fmla="*/ 337 w 511"/>
                <a:gd name="T21" fmla="*/ 128 h 565"/>
                <a:gd name="T22" fmla="*/ 323 w 511"/>
                <a:gd name="T23" fmla="*/ 103 h 565"/>
                <a:gd name="T24" fmla="*/ 376 w 511"/>
                <a:gd name="T25" fmla="*/ 128 h 565"/>
                <a:gd name="T26" fmla="*/ 342 w 511"/>
                <a:gd name="T27" fmla="*/ 140 h 565"/>
                <a:gd name="T28" fmla="*/ 342 w 511"/>
                <a:gd name="T29" fmla="*/ 140 h 565"/>
                <a:gd name="T30" fmla="*/ 381 w 511"/>
                <a:gd name="T31" fmla="*/ 196 h 565"/>
                <a:gd name="T32" fmla="*/ 382 w 511"/>
                <a:gd name="T33" fmla="*/ 134 h 565"/>
                <a:gd name="T34" fmla="*/ 254 w 511"/>
                <a:gd name="T35" fmla="*/ 75 h 565"/>
                <a:gd name="T36" fmla="*/ 273 w 511"/>
                <a:gd name="T37" fmla="*/ 106 h 565"/>
                <a:gd name="T38" fmla="*/ 161 w 511"/>
                <a:gd name="T39" fmla="*/ 94 h 565"/>
                <a:gd name="T40" fmla="*/ 161 w 511"/>
                <a:gd name="T41" fmla="*/ 94 h 565"/>
                <a:gd name="T42" fmla="*/ 136 w 511"/>
                <a:gd name="T43" fmla="*/ 116 h 565"/>
                <a:gd name="T44" fmla="*/ 40 w 511"/>
                <a:gd name="T45" fmla="*/ 372 h 565"/>
                <a:gd name="T46" fmla="*/ 65 w 511"/>
                <a:gd name="T47" fmla="*/ 243 h 565"/>
                <a:gd name="T48" fmla="*/ 118 w 511"/>
                <a:gd name="T49" fmla="*/ 123 h 565"/>
                <a:gd name="T50" fmla="*/ 115 w 511"/>
                <a:gd name="T51" fmla="*/ 188 h 565"/>
                <a:gd name="T52" fmla="*/ 276 w 511"/>
                <a:gd name="T53" fmla="*/ 161 h 565"/>
                <a:gd name="T54" fmla="*/ 364 w 511"/>
                <a:gd name="T55" fmla="*/ 205 h 565"/>
                <a:gd name="T56" fmla="*/ 369 w 511"/>
                <a:gd name="T57" fmla="*/ 328 h 565"/>
                <a:gd name="T58" fmla="*/ 380 w 511"/>
                <a:gd name="T59" fmla="*/ 328 h 565"/>
                <a:gd name="T60" fmla="*/ 370 w 511"/>
                <a:gd name="T61" fmla="*/ 204 h 565"/>
                <a:gd name="T62" fmla="*/ 461 w 511"/>
                <a:gd name="T63" fmla="*/ 243 h 565"/>
                <a:gd name="T64" fmla="*/ 398 w 511"/>
                <a:gd name="T65" fmla="*/ 133 h 565"/>
                <a:gd name="T66" fmla="*/ 474 w 511"/>
                <a:gd name="T67" fmla="*/ 255 h 565"/>
                <a:gd name="T68" fmla="*/ 474 w 511"/>
                <a:gd name="T69" fmla="*/ 287 h 565"/>
                <a:gd name="T70" fmla="*/ 481 w 511"/>
                <a:gd name="T71" fmla="*/ 374 h 565"/>
                <a:gd name="T72" fmla="*/ 361 w 511"/>
                <a:gd name="T73" fmla="*/ 401 h 565"/>
                <a:gd name="T74" fmla="*/ 239 w 511"/>
                <a:gd name="T75" fmla="*/ 346 h 565"/>
                <a:gd name="T76" fmla="*/ 208 w 511"/>
                <a:gd name="T77" fmla="*/ 399 h 565"/>
                <a:gd name="T78" fmla="*/ 301 w 511"/>
                <a:gd name="T79" fmla="*/ 476 h 565"/>
                <a:gd name="T80" fmla="*/ 92 w 511"/>
                <a:gd name="T81" fmla="*/ 399 h 565"/>
                <a:gd name="T82" fmla="*/ 51 w 511"/>
                <a:gd name="T83" fmla="*/ 399 h 565"/>
                <a:gd name="T84" fmla="*/ 92 w 511"/>
                <a:gd name="T85" fmla="*/ 481 h 565"/>
                <a:gd name="T86" fmla="*/ 265 w 511"/>
                <a:gd name="T87" fmla="*/ 516 h 565"/>
                <a:gd name="T88" fmla="*/ 92 w 511"/>
                <a:gd name="T89" fmla="*/ 441 h 565"/>
                <a:gd name="T90" fmla="*/ 102 w 511"/>
                <a:gd name="T91" fmla="*/ 490 h 565"/>
                <a:gd name="T92" fmla="*/ 257 w 511"/>
                <a:gd name="T93" fmla="*/ 521 h 565"/>
                <a:gd name="T94" fmla="*/ 373 w 511"/>
                <a:gd name="T95" fmla="*/ 513 h 565"/>
                <a:gd name="T96" fmla="*/ 411 w 511"/>
                <a:gd name="T97" fmla="*/ 433 h 565"/>
                <a:gd name="T98" fmla="*/ 391 w 511"/>
                <a:gd name="T99" fmla="*/ 50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65">
                  <a:moveTo>
                    <a:pt x="409" y="511"/>
                  </a:moveTo>
                  <a:cubicBezTo>
                    <a:pt x="469" y="465"/>
                    <a:pt x="508" y="392"/>
                    <a:pt x="508" y="310"/>
                  </a:cubicBezTo>
                  <a:cubicBezTo>
                    <a:pt x="508" y="170"/>
                    <a:pt x="394" y="56"/>
                    <a:pt x="254" y="56"/>
                  </a:cubicBezTo>
                  <a:cubicBezTo>
                    <a:pt x="205" y="56"/>
                    <a:pt x="159" y="70"/>
                    <a:pt x="120" y="95"/>
                  </a:cubicBezTo>
                  <a:cubicBezTo>
                    <a:pt x="98" y="65"/>
                    <a:pt x="77" y="33"/>
                    <a:pt x="55" y="0"/>
                  </a:cubicBezTo>
                  <a:cubicBezTo>
                    <a:pt x="62" y="14"/>
                    <a:pt x="83" y="58"/>
                    <a:pt x="107" y="103"/>
                  </a:cubicBezTo>
                  <a:cubicBezTo>
                    <a:pt x="42" y="149"/>
                    <a:pt x="0" y="225"/>
                    <a:pt x="0" y="310"/>
                  </a:cubicBezTo>
                  <a:cubicBezTo>
                    <a:pt x="0" y="450"/>
                    <a:pt x="114" y="564"/>
                    <a:pt x="254" y="564"/>
                  </a:cubicBezTo>
                  <a:cubicBezTo>
                    <a:pt x="306" y="564"/>
                    <a:pt x="354" y="549"/>
                    <a:pt x="394" y="522"/>
                  </a:cubicBezTo>
                  <a:cubicBezTo>
                    <a:pt x="433" y="538"/>
                    <a:pt x="473" y="552"/>
                    <a:pt x="511" y="565"/>
                  </a:cubicBezTo>
                  <a:cubicBezTo>
                    <a:pt x="479" y="549"/>
                    <a:pt x="443" y="531"/>
                    <a:pt x="409" y="511"/>
                  </a:cubicBezTo>
                  <a:close/>
                  <a:moveTo>
                    <a:pt x="484" y="259"/>
                  </a:moveTo>
                  <a:cubicBezTo>
                    <a:pt x="486" y="270"/>
                    <a:pt x="488" y="280"/>
                    <a:pt x="489" y="291"/>
                  </a:cubicBezTo>
                  <a:cubicBezTo>
                    <a:pt x="487" y="284"/>
                    <a:pt x="485" y="277"/>
                    <a:pt x="482" y="271"/>
                  </a:cubicBezTo>
                  <a:cubicBezTo>
                    <a:pt x="483" y="267"/>
                    <a:pt x="484" y="263"/>
                    <a:pt x="484" y="259"/>
                  </a:cubicBezTo>
                  <a:close/>
                  <a:moveTo>
                    <a:pt x="402" y="127"/>
                  </a:moveTo>
                  <a:cubicBezTo>
                    <a:pt x="401" y="127"/>
                    <a:pt x="400" y="127"/>
                    <a:pt x="398" y="127"/>
                  </a:cubicBezTo>
                  <a:cubicBezTo>
                    <a:pt x="394" y="127"/>
                    <a:pt x="389" y="127"/>
                    <a:pt x="384" y="127"/>
                  </a:cubicBezTo>
                  <a:cubicBezTo>
                    <a:pt x="376" y="120"/>
                    <a:pt x="367" y="113"/>
                    <a:pt x="356" y="107"/>
                  </a:cubicBezTo>
                  <a:cubicBezTo>
                    <a:pt x="346" y="103"/>
                    <a:pt x="336" y="99"/>
                    <a:pt x="327" y="97"/>
                  </a:cubicBezTo>
                  <a:cubicBezTo>
                    <a:pt x="323" y="92"/>
                    <a:pt x="320" y="87"/>
                    <a:pt x="317" y="83"/>
                  </a:cubicBezTo>
                  <a:cubicBezTo>
                    <a:pt x="348" y="92"/>
                    <a:pt x="377" y="107"/>
                    <a:pt x="402" y="127"/>
                  </a:cubicBezTo>
                  <a:close/>
                  <a:moveTo>
                    <a:pt x="146" y="129"/>
                  </a:moveTo>
                  <a:cubicBezTo>
                    <a:pt x="147" y="125"/>
                    <a:pt x="148" y="121"/>
                    <a:pt x="150" y="117"/>
                  </a:cubicBezTo>
                  <a:cubicBezTo>
                    <a:pt x="152" y="115"/>
                    <a:pt x="153" y="113"/>
                    <a:pt x="154" y="111"/>
                  </a:cubicBezTo>
                  <a:cubicBezTo>
                    <a:pt x="171" y="107"/>
                    <a:pt x="189" y="105"/>
                    <a:pt x="208" y="105"/>
                  </a:cubicBezTo>
                  <a:cubicBezTo>
                    <a:pt x="228" y="105"/>
                    <a:pt x="248" y="107"/>
                    <a:pt x="269" y="111"/>
                  </a:cubicBezTo>
                  <a:cubicBezTo>
                    <a:pt x="268" y="113"/>
                    <a:pt x="267" y="114"/>
                    <a:pt x="266" y="115"/>
                  </a:cubicBezTo>
                  <a:cubicBezTo>
                    <a:pt x="262" y="123"/>
                    <a:pt x="262" y="132"/>
                    <a:pt x="265" y="142"/>
                  </a:cubicBezTo>
                  <a:cubicBezTo>
                    <a:pt x="267" y="147"/>
                    <a:pt x="269" y="151"/>
                    <a:pt x="272" y="156"/>
                  </a:cubicBezTo>
                  <a:cubicBezTo>
                    <a:pt x="248" y="166"/>
                    <a:pt x="225" y="180"/>
                    <a:pt x="204" y="195"/>
                  </a:cubicBezTo>
                  <a:cubicBezTo>
                    <a:pt x="184" y="176"/>
                    <a:pt x="165" y="153"/>
                    <a:pt x="146" y="129"/>
                  </a:cubicBezTo>
                  <a:close/>
                  <a:moveTo>
                    <a:pt x="161" y="189"/>
                  </a:moveTo>
                  <a:cubicBezTo>
                    <a:pt x="158" y="189"/>
                    <a:pt x="156" y="189"/>
                    <a:pt x="154" y="189"/>
                  </a:cubicBezTo>
                  <a:cubicBezTo>
                    <a:pt x="152" y="184"/>
                    <a:pt x="150" y="180"/>
                    <a:pt x="148" y="175"/>
                  </a:cubicBezTo>
                  <a:cubicBezTo>
                    <a:pt x="148" y="173"/>
                    <a:pt x="147" y="172"/>
                    <a:pt x="147" y="170"/>
                  </a:cubicBezTo>
                  <a:cubicBezTo>
                    <a:pt x="152" y="177"/>
                    <a:pt x="156" y="183"/>
                    <a:pt x="161" y="189"/>
                  </a:cubicBezTo>
                  <a:close/>
                  <a:moveTo>
                    <a:pt x="271" y="140"/>
                  </a:moveTo>
                  <a:cubicBezTo>
                    <a:pt x="268" y="132"/>
                    <a:pt x="269" y="124"/>
                    <a:pt x="272" y="118"/>
                  </a:cubicBezTo>
                  <a:cubicBezTo>
                    <a:pt x="273" y="116"/>
                    <a:pt x="274" y="115"/>
                    <a:pt x="275" y="113"/>
                  </a:cubicBezTo>
                  <a:cubicBezTo>
                    <a:pt x="296" y="118"/>
                    <a:pt x="316" y="125"/>
                    <a:pt x="336" y="135"/>
                  </a:cubicBezTo>
                  <a:cubicBezTo>
                    <a:pt x="316" y="139"/>
                    <a:pt x="296" y="146"/>
                    <a:pt x="278" y="153"/>
                  </a:cubicBezTo>
                  <a:cubicBezTo>
                    <a:pt x="275" y="149"/>
                    <a:pt x="273" y="145"/>
                    <a:pt x="271" y="140"/>
                  </a:cubicBezTo>
                  <a:close/>
                  <a:moveTo>
                    <a:pt x="337" y="128"/>
                  </a:moveTo>
                  <a:cubicBezTo>
                    <a:pt x="318" y="120"/>
                    <a:pt x="300" y="113"/>
                    <a:pt x="281" y="108"/>
                  </a:cubicBezTo>
                  <a:cubicBezTo>
                    <a:pt x="283" y="106"/>
                    <a:pt x="286" y="105"/>
                    <a:pt x="289" y="104"/>
                  </a:cubicBezTo>
                  <a:cubicBezTo>
                    <a:pt x="295" y="102"/>
                    <a:pt x="301" y="101"/>
                    <a:pt x="308" y="101"/>
                  </a:cubicBezTo>
                  <a:cubicBezTo>
                    <a:pt x="312" y="101"/>
                    <a:pt x="318" y="102"/>
                    <a:pt x="323" y="103"/>
                  </a:cubicBezTo>
                  <a:cubicBezTo>
                    <a:pt x="328" y="111"/>
                    <a:pt x="333" y="120"/>
                    <a:pt x="337" y="128"/>
                  </a:cubicBezTo>
                  <a:close/>
                  <a:moveTo>
                    <a:pt x="331" y="105"/>
                  </a:moveTo>
                  <a:cubicBezTo>
                    <a:pt x="339" y="107"/>
                    <a:pt x="346" y="109"/>
                    <a:pt x="353" y="113"/>
                  </a:cubicBezTo>
                  <a:cubicBezTo>
                    <a:pt x="362" y="117"/>
                    <a:pt x="369" y="122"/>
                    <a:pt x="376" y="128"/>
                  </a:cubicBezTo>
                  <a:cubicBezTo>
                    <a:pt x="364" y="129"/>
                    <a:pt x="353" y="131"/>
                    <a:pt x="345" y="133"/>
                  </a:cubicBezTo>
                  <a:cubicBezTo>
                    <a:pt x="345" y="133"/>
                    <a:pt x="345" y="133"/>
                    <a:pt x="345" y="133"/>
                  </a:cubicBezTo>
                  <a:cubicBezTo>
                    <a:pt x="341" y="124"/>
                    <a:pt x="337" y="114"/>
                    <a:pt x="331" y="105"/>
                  </a:cubicBezTo>
                  <a:close/>
                  <a:moveTo>
                    <a:pt x="342" y="140"/>
                  </a:moveTo>
                  <a:cubicBezTo>
                    <a:pt x="350" y="159"/>
                    <a:pt x="357" y="179"/>
                    <a:pt x="362" y="199"/>
                  </a:cubicBezTo>
                  <a:cubicBezTo>
                    <a:pt x="348" y="198"/>
                    <a:pt x="332" y="194"/>
                    <a:pt x="317" y="186"/>
                  </a:cubicBezTo>
                  <a:cubicBezTo>
                    <a:pt x="303" y="179"/>
                    <a:pt x="290" y="169"/>
                    <a:pt x="282" y="159"/>
                  </a:cubicBezTo>
                  <a:cubicBezTo>
                    <a:pt x="301" y="151"/>
                    <a:pt x="321" y="144"/>
                    <a:pt x="342" y="140"/>
                  </a:cubicBezTo>
                  <a:close/>
                  <a:moveTo>
                    <a:pt x="349" y="142"/>
                  </a:moveTo>
                  <a:cubicBezTo>
                    <a:pt x="368" y="152"/>
                    <a:pt x="385" y="163"/>
                    <a:pt x="401" y="176"/>
                  </a:cubicBezTo>
                  <a:cubicBezTo>
                    <a:pt x="400" y="178"/>
                    <a:pt x="400" y="180"/>
                    <a:pt x="399" y="182"/>
                  </a:cubicBezTo>
                  <a:cubicBezTo>
                    <a:pt x="396" y="189"/>
                    <a:pt x="389" y="193"/>
                    <a:pt x="381" y="196"/>
                  </a:cubicBezTo>
                  <a:cubicBezTo>
                    <a:pt x="377" y="197"/>
                    <a:pt x="373" y="198"/>
                    <a:pt x="369" y="198"/>
                  </a:cubicBezTo>
                  <a:cubicBezTo>
                    <a:pt x="364" y="179"/>
                    <a:pt x="357" y="160"/>
                    <a:pt x="349" y="142"/>
                  </a:cubicBezTo>
                  <a:close/>
                  <a:moveTo>
                    <a:pt x="354" y="137"/>
                  </a:moveTo>
                  <a:cubicBezTo>
                    <a:pt x="362" y="136"/>
                    <a:pt x="372" y="135"/>
                    <a:pt x="382" y="134"/>
                  </a:cubicBezTo>
                  <a:cubicBezTo>
                    <a:pt x="393" y="145"/>
                    <a:pt x="400" y="157"/>
                    <a:pt x="401" y="168"/>
                  </a:cubicBezTo>
                  <a:cubicBezTo>
                    <a:pt x="387" y="157"/>
                    <a:pt x="371" y="147"/>
                    <a:pt x="354" y="137"/>
                  </a:cubicBezTo>
                  <a:close/>
                  <a:moveTo>
                    <a:pt x="188" y="84"/>
                  </a:moveTo>
                  <a:cubicBezTo>
                    <a:pt x="209" y="78"/>
                    <a:pt x="231" y="75"/>
                    <a:pt x="254" y="75"/>
                  </a:cubicBezTo>
                  <a:cubicBezTo>
                    <a:pt x="272" y="75"/>
                    <a:pt x="289" y="77"/>
                    <a:pt x="306" y="80"/>
                  </a:cubicBezTo>
                  <a:cubicBezTo>
                    <a:pt x="310" y="84"/>
                    <a:pt x="314" y="90"/>
                    <a:pt x="318" y="96"/>
                  </a:cubicBezTo>
                  <a:cubicBezTo>
                    <a:pt x="307" y="94"/>
                    <a:pt x="296" y="95"/>
                    <a:pt x="287" y="98"/>
                  </a:cubicBezTo>
                  <a:cubicBezTo>
                    <a:pt x="282" y="100"/>
                    <a:pt x="277" y="103"/>
                    <a:pt x="273" y="106"/>
                  </a:cubicBezTo>
                  <a:cubicBezTo>
                    <a:pt x="252" y="101"/>
                    <a:pt x="230" y="98"/>
                    <a:pt x="208" y="98"/>
                  </a:cubicBezTo>
                  <a:cubicBezTo>
                    <a:pt x="191" y="98"/>
                    <a:pt x="175" y="100"/>
                    <a:pt x="160" y="103"/>
                  </a:cubicBezTo>
                  <a:cubicBezTo>
                    <a:pt x="167" y="95"/>
                    <a:pt x="177" y="89"/>
                    <a:pt x="188" y="84"/>
                  </a:cubicBezTo>
                  <a:close/>
                  <a:moveTo>
                    <a:pt x="161" y="94"/>
                  </a:moveTo>
                  <a:cubicBezTo>
                    <a:pt x="157" y="97"/>
                    <a:pt x="153" y="101"/>
                    <a:pt x="150" y="105"/>
                  </a:cubicBezTo>
                  <a:cubicBezTo>
                    <a:pt x="144" y="107"/>
                    <a:pt x="138" y="109"/>
                    <a:pt x="132" y="111"/>
                  </a:cubicBezTo>
                  <a:cubicBezTo>
                    <a:pt x="131" y="111"/>
                    <a:pt x="131" y="110"/>
                    <a:pt x="131" y="109"/>
                  </a:cubicBezTo>
                  <a:cubicBezTo>
                    <a:pt x="140" y="104"/>
                    <a:pt x="150" y="98"/>
                    <a:pt x="161" y="94"/>
                  </a:cubicBezTo>
                  <a:close/>
                  <a:moveTo>
                    <a:pt x="146" y="113"/>
                  </a:moveTo>
                  <a:cubicBezTo>
                    <a:pt x="145" y="113"/>
                    <a:pt x="145" y="114"/>
                    <a:pt x="145" y="114"/>
                  </a:cubicBezTo>
                  <a:cubicBezTo>
                    <a:pt x="143" y="117"/>
                    <a:pt x="142" y="120"/>
                    <a:pt x="141" y="123"/>
                  </a:cubicBezTo>
                  <a:cubicBezTo>
                    <a:pt x="139" y="121"/>
                    <a:pt x="138" y="119"/>
                    <a:pt x="136" y="116"/>
                  </a:cubicBezTo>
                  <a:cubicBezTo>
                    <a:pt x="139" y="115"/>
                    <a:pt x="142" y="114"/>
                    <a:pt x="146" y="113"/>
                  </a:cubicBezTo>
                  <a:close/>
                  <a:moveTo>
                    <a:pt x="21" y="348"/>
                  </a:moveTo>
                  <a:cubicBezTo>
                    <a:pt x="26" y="360"/>
                    <a:pt x="32" y="372"/>
                    <a:pt x="40" y="384"/>
                  </a:cubicBezTo>
                  <a:cubicBezTo>
                    <a:pt x="40" y="372"/>
                    <a:pt x="40" y="372"/>
                    <a:pt x="40" y="372"/>
                  </a:cubicBezTo>
                  <a:cubicBezTo>
                    <a:pt x="27" y="350"/>
                    <a:pt x="20" y="329"/>
                    <a:pt x="18" y="310"/>
                  </a:cubicBezTo>
                  <a:cubicBezTo>
                    <a:pt x="18" y="263"/>
                    <a:pt x="32" y="219"/>
                    <a:pt x="56" y="182"/>
                  </a:cubicBezTo>
                  <a:cubicBezTo>
                    <a:pt x="51" y="201"/>
                    <a:pt x="52" y="222"/>
                    <a:pt x="59" y="243"/>
                  </a:cubicBezTo>
                  <a:cubicBezTo>
                    <a:pt x="65" y="243"/>
                    <a:pt x="65" y="243"/>
                    <a:pt x="65" y="243"/>
                  </a:cubicBezTo>
                  <a:cubicBezTo>
                    <a:pt x="56" y="216"/>
                    <a:pt x="57" y="190"/>
                    <a:pt x="68" y="169"/>
                  </a:cubicBezTo>
                  <a:cubicBezTo>
                    <a:pt x="70" y="165"/>
                    <a:pt x="73" y="160"/>
                    <a:pt x="77" y="155"/>
                  </a:cubicBezTo>
                  <a:cubicBezTo>
                    <a:pt x="80" y="151"/>
                    <a:pt x="83" y="148"/>
                    <a:pt x="87" y="145"/>
                  </a:cubicBezTo>
                  <a:cubicBezTo>
                    <a:pt x="96" y="136"/>
                    <a:pt x="107" y="129"/>
                    <a:pt x="118" y="123"/>
                  </a:cubicBezTo>
                  <a:cubicBezTo>
                    <a:pt x="125" y="135"/>
                    <a:pt x="131" y="146"/>
                    <a:pt x="138" y="156"/>
                  </a:cubicBezTo>
                  <a:cubicBezTo>
                    <a:pt x="139" y="163"/>
                    <a:pt x="140" y="170"/>
                    <a:pt x="143" y="177"/>
                  </a:cubicBezTo>
                  <a:cubicBezTo>
                    <a:pt x="144" y="181"/>
                    <a:pt x="146" y="185"/>
                    <a:pt x="147" y="189"/>
                  </a:cubicBezTo>
                  <a:cubicBezTo>
                    <a:pt x="137" y="190"/>
                    <a:pt x="128" y="189"/>
                    <a:pt x="115" y="188"/>
                  </a:cubicBezTo>
                  <a:cubicBezTo>
                    <a:pt x="125" y="207"/>
                    <a:pt x="136" y="226"/>
                    <a:pt x="148" y="243"/>
                  </a:cubicBezTo>
                  <a:cubicBezTo>
                    <a:pt x="264" y="243"/>
                    <a:pt x="264" y="243"/>
                    <a:pt x="264" y="243"/>
                  </a:cubicBezTo>
                  <a:cubicBezTo>
                    <a:pt x="245" y="231"/>
                    <a:pt x="226" y="216"/>
                    <a:pt x="209" y="199"/>
                  </a:cubicBezTo>
                  <a:cubicBezTo>
                    <a:pt x="229" y="184"/>
                    <a:pt x="252" y="171"/>
                    <a:pt x="276" y="161"/>
                  </a:cubicBezTo>
                  <a:cubicBezTo>
                    <a:pt x="285" y="173"/>
                    <a:pt x="298" y="184"/>
                    <a:pt x="314" y="192"/>
                  </a:cubicBezTo>
                  <a:cubicBezTo>
                    <a:pt x="330" y="200"/>
                    <a:pt x="348" y="205"/>
                    <a:pt x="363" y="205"/>
                  </a:cubicBezTo>
                  <a:cubicBezTo>
                    <a:pt x="363" y="205"/>
                    <a:pt x="363" y="205"/>
                    <a:pt x="363" y="205"/>
                  </a:cubicBezTo>
                  <a:cubicBezTo>
                    <a:pt x="364" y="205"/>
                    <a:pt x="364" y="205"/>
                    <a:pt x="364" y="205"/>
                  </a:cubicBezTo>
                  <a:cubicBezTo>
                    <a:pt x="373" y="244"/>
                    <a:pt x="375" y="283"/>
                    <a:pt x="370" y="322"/>
                  </a:cubicBezTo>
                  <a:cubicBezTo>
                    <a:pt x="368" y="322"/>
                    <a:pt x="366" y="321"/>
                    <a:pt x="363" y="321"/>
                  </a:cubicBezTo>
                  <a:cubicBezTo>
                    <a:pt x="363" y="327"/>
                    <a:pt x="363" y="327"/>
                    <a:pt x="363" y="327"/>
                  </a:cubicBezTo>
                  <a:cubicBezTo>
                    <a:pt x="365" y="328"/>
                    <a:pt x="367" y="328"/>
                    <a:pt x="369" y="328"/>
                  </a:cubicBezTo>
                  <a:cubicBezTo>
                    <a:pt x="368" y="334"/>
                    <a:pt x="367" y="341"/>
                    <a:pt x="366" y="347"/>
                  </a:cubicBezTo>
                  <a:cubicBezTo>
                    <a:pt x="367" y="350"/>
                    <a:pt x="369" y="352"/>
                    <a:pt x="371" y="353"/>
                  </a:cubicBezTo>
                  <a:cubicBezTo>
                    <a:pt x="373" y="345"/>
                    <a:pt x="374" y="337"/>
                    <a:pt x="376" y="328"/>
                  </a:cubicBezTo>
                  <a:cubicBezTo>
                    <a:pt x="377" y="328"/>
                    <a:pt x="379" y="328"/>
                    <a:pt x="380" y="328"/>
                  </a:cubicBezTo>
                  <a:cubicBezTo>
                    <a:pt x="388" y="328"/>
                    <a:pt x="397" y="328"/>
                    <a:pt x="404" y="327"/>
                  </a:cubicBezTo>
                  <a:cubicBezTo>
                    <a:pt x="404" y="320"/>
                    <a:pt x="404" y="320"/>
                    <a:pt x="404" y="320"/>
                  </a:cubicBezTo>
                  <a:cubicBezTo>
                    <a:pt x="396" y="322"/>
                    <a:pt x="386" y="322"/>
                    <a:pt x="376" y="322"/>
                  </a:cubicBezTo>
                  <a:cubicBezTo>
                    <a:pt x="381" y="283"/>
                    <a:pt x="379" y="243"/>
                    <a:pt x="370" y="204"/>
                  </a:cubicBezTo>
                  <a:cubicBezTo>
                    <a:pt x="375" y="204"/>
                    <a:pt x="379" y="203"/>
                    <a:pt x="383" y="202"/>
                  </a:cubicBezTo>
                  <a:cubicBezTo>
                    <a:pt x="393" y="199"/>
                    <a:pt x="400" y="193"/>
                    <a:pt x="404" y="185"/>
                  </a:cubicBezTo>
                  <a:cubicBezTo>
                    <a:pt x="405" y="184"/>
                    <a:pt x="406" y="182"/>
                    <a:pt x="406" y="181"/>
                  </a:cubicBezTo>
                  <a:cubicBezTo>
                    <a:pt x="428" y="199"/>
                    <a:pt x="447" y="221"/>
                    <a:pt x="461" y="243"/>
                  </a:cubicBezTo>
                  <a:cubicBezTo>
                    <a:pt x="468" y="243"/>
                    <a:pt x="468" y="243"/>
                    <a:pt x="468" y="243"/>
                  </a:cubicBezTo>
                  <a:cubicBezTo>
                    <a:pt x="453" y="218"/>
                    <a:pt x="432" y="194"/>
                    <a:pt x="407" y="173"/>
                  </a:cubicBezTo>
                  <a:cubicBezTo>
                    <a:pt x="408" y="161"/>
                    <a:pt x="402" y="146"/>
                    <a:pt x="390" y="133"/>
                  </a:cubicBezTo>
                  <a:cubicBezTo>
                    <a:pt x="393" y="133"/>
                    <a:pt x="396" y="133"/>
                    <a:pt x="398" y="133"/>
                  </a:cubicBezTo>
                  <a:cubicBezTo>
                    <a:pt x="403" y="133"/>
                    <a:pt x="406" y="133"/>
                    <a:pt x="410" y="133"/>
                  </a:cubicBezTo>
                  <a:cubicBezTo>
                    <a:pt x="440" y="161"/>
                    <a:pt x="464" y="195"/>
                    <a:pt x="477" y="235"/>
                  </a:cubicBezTo>
                  <a:cubicBezTo>
                    <a:pt x="479" y="244"/>
                    <a:pt x="479" y="253"/>
                    <a:pt x="478" y="261"/>
                  </a:cubicBezTo>
                  <a:cubicBezTo>
                    <a:pt x="477" y="259"/>
                    <a:pt x="476" y="257"/>
                    <a:pt x="474" y="255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5" y="270"/>
                    <a:pt x="475" y="270"/>
                    <a:pt x="475" y="271"/>
                  </a:cubicBezTo>
                  <a:cubicBezTo>
                    <a:pt x="475" y="272"/>
                    <a:pt x="475" y="272"/>
                    <a:pt x="474" y="273"/>
                  </a:cubicBezTo>
                  <a:cubicBezTo>
                    <a:pt x="474" y="287"/>
                    <a:pt x="474" y="287"/>
                    <a:pt x="474" y="287"/>
                  </a:cubicBezTo>
                  <a:cubicBezTo>
                    <a:pt x="476" y="285"/>
                    <a:pt x="477" y="283"/>
                    <a:pt x="477" y="282"/>
                  </a:cubicBezTo>
                  <a:cubicBezTo>
                    <a:pt x="478" y="281"/>
                    <a:pt x="478" y="280"/>
                    <a:pt x="479" y="279"/>
                  </a:cubicBezTo>
                  <a:cubicBezTo>
                    <a:pt x="485" y="296"/>
                    <a:pt x="488" y="313"/>
                    <a:pt x="489" y="329"/>
                  </a:cubicBezTo>
                  <a:cubicBezTo>
                    <a:pt x="488" y="344"/>
                    <a:pt x="485" y="359"/>
                    <a:pt x="481" y="374"/>
                  </a:cubicBezTo>
                  <a:cubicBezTo>
                    <a:pt x="481" y="375"/>
                    <a:pt x="480" y="376"/>
                    <a:pt x="480" y="376"/>
                  </a:cubicBezTo>
                  <a:cubicBezTo>
                    <a:pt x="469" y="398"/>
                    <a:pt x="449" y="414"/>
                    <a:pt x="421" y="423"/>
                  </a:cubicBezTo>
                  <a:cubicBezTo>
                    <a:pt x="417" y="425"/>
                    <a:pt x="413" y="426"/>
                    <a:pt x="409" y="427"/>
                  </a:cubicBezTo>
                  <a:cubicBezTo>
                    <a:pt x="393" y="419"/>
                    <a:pt x="377" y="411"/>
                    <a:pt x="361" y="401"/>
                  </a:cubicBezTo>
                  <a:cubicBezTo>
                    <a:pt x="338" y="398"/>
                    <a:pt x="319" y="391"/>
                    <a:pt x="306" y="378"/>
                  </a:cubicBezTo>
                  <a:cubicBezTo>
                    <a:pt x="299" y="371"/>
                    <a:pt x="296" y="364"/>
                    <a:pt x="294" y="355"/>
                  </a:cubicBezTo>
                  <a:cubicBezTo>
                    <a:pt x="275" y="341"/>
                    <a:pt x="257" y="326"/>
                    <a:pt x="239" y="310"/>
                  </a:cubicBezTo>
                  <a:cubicBezTo>
                    <a:pt x="239" y="346"/>
                    <a:pt x="239" y="346"/>
                    <a:pt x="239" y="346"/>
                  </a:cubicBezTo>
                  <a:cubicBezTo>
                    <a:pt x="262" y="367"/>
                    <a:pt x="285" y="386"/>
                    <a:pt x="306" y="404"/>
                  </a:cubicBezTo>
                  <a:cubicBezTo>
                    <a:pt x="299" y="408"/>
                    <a:pt x="286" y="414"/>
                    <a:pt x="273" y="418"/>
                  </a:cubicBezTo>
                  <a:cubicBezTo>
                    <a:pt x="255" y="413"/>
                    <a:pt x="238" y="407"/>
                    <a:pt x="222" y="399"/>
                  </a:cubicBezTo>
                  <a:cubicBezTo>
                    <a:pt x="208" y="399"/>
                    <a:pt x="208" y="399"/>
                    <a:pt x="208" y="399"/>
                  </a:cubicBezTo>
                  <a:cubicBezTo>
                    <a:pt x="208" y="399"/>
                    <a:pt x="209" y="400"/>
                    <a:pt x="210" y="400"/>
                  </a:cubicBezTo>
                  <a:cubicBezTo>
                    <a:pt x="227" y="409"/>
                    <a:pt x="245" y="416"/>
                    <a:pt x="263" y="422"/>
                  </a:cubicBezTo>
                  <a:cubicBezTo>
                    <a:pt x="250" y="426"/>
                    <a:pt x="238" y="429"/>
                    <a:pt x="233" y="430"/>
                  </a:cubicBezTo>
                  <a:cubicBezTo>
                    <a:pt x="255" y="448"/>
                    <a:pt x="278" y="463"/>
                    <a:pt x="301" y="476"/>
                  </a:cubicBezTo>
                  <a:cubicBezTo>
                    <a:pt x="287" y="491"/>
                    <a:pt x="272" y="504"/>
                    <a:pt x="256" y="515"/>
                  </a:cubicBezTo>
                  <a:cubicBezTo>
                    <a:pt x="227" y="510"/>
                    <a:pt x="197" y="499"/>
                    <a:pt x="167" y="484"/>
                  </a:cubicBezTo>
                  <a:cubicBezTo>
                    <a:pt x="139" y="470"/>
                    <a:pt x="113" y="452"/>
                    <a:pt x="91" y="433"/>
                  </a:cubicBezTo>
                  <a:cubicBezTo>
                    <a:pt x="91" y="421"/>
                    <a:pt x="91" y="410"/>
                    <a:pt x="92" y="399"/>
                  </a:cubicBezTo>
                  <a:cubicBezTo>
                    <a:pt x="86" y="399"/>
                    <a:pt x="86" y="399"/>
                    <a:pt x="86" y="399"/>
                  </a:cubicBezTo>
                  <a:cubicBezTo>
                    <a:pt x="85" y="408"/>
                    <a:pt x="85" y="417"/>
                    <a:pt x="85" y="427"/>
                  </a:cubicBezTo>
                  <a:cubicBezTo>
                    <a:pt x="75" y="418"/>
                    <a:pt x="67" y="408"/>
                    <a:pt x="59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61" y="412"/>
                    <a:pt x="72" y="424"/>
                    <a:pt x="85" y="436"/>
                  </a:cubicBezTo>
                  <a:cubicBezTo>
                    <a:pt x="85" y="436"/>
                    <a:pt x="85" y="437"/>
                    <a:pt x="85" y="437"/>
                  </a:cubicBezTo>
                  <a:cubicBezTo>
                    <a:pt x="86" y="449"/>
                    <a:pt x="87" y="465"/>
                    <a:pt x="92" y="481"/>
                  </a:cubicBezTo>
                  <a:cubicBezTo>
                    <a:pt x="56" y="447"/>
                    <a:pt x="30" y="400"/>
                    <a:pt x="21" y="348"/>
                  </a:cubicBezTo>
                  <a:close/>
                  <a:moveTo>
                    <a:pt x="365" y="509"/>
                  </a:moveTo>
                  <a:cubicBezTo>
                    <a:pt x="346" y="515"/>
                    <a:pt x="327" y="518"/>
                    <a:pt x="308" y="519"/>
                  </a:cubicBezTo>
                  <a:cubicBezTo>
                    <a:pt x="294" y="519"/>
                    <a:pt x="279" y="518"/>
                    <a:pt x="265" y="516"/>
                  </a:cubicBezTo>
                  <a:cubicBezTo>
                    <a:pt x="280" y="505"/>
                    <a:pt x="294" y="493"/>
                    <a:pt x="306" y="479"/>
                  </a:cubicBezTo>
                  <a:cubicBezTo>
                    <a:pt x="325" y="490"/>
                    <a:pt x="345" y="500"/>
                    <a:pt x="365" y="509"/>
                  </a:cubicBezTo>
                  <a:close/>
                  <a:moveTo>
                    <a:pt x="102" y="490"/>
                  </a:moveTo>
                  <a:cubicBezTo>
                    <a:pt x="95" y="473"/>
                    <a:pt x="93" y="458"/>
                    <a:pt x="92" y="441"/>
                  </a:cubicBezTo>
                  <a:cubicBezTo>
                    <a:pt x="113" y="460"/>
                    <a:pt x="138" y="476"/>
                    <a:pt x="165" y="490"/>
                  </a:cubicBezTo>
                  <a:cubicBezTo>
                    <a:pt x="193" y="504"/>
                    <a:pt x="221" y="514"/>
                    <a:pt x="248" y="520"/>
                  </a:cubicBezTo>
                  <a:cubicBezTo>
                    <a:pt x="237" y="526"/>
                    <a:pt x="221" y="535"/>
                    <a:pt x="202" y="540"/>
                  </a:cubicBezTo>
                  <a:cubicBezTo>
                    <a:pt x="165" y="532"/>
                    <a:pt x="130" y="514"/>
                    <a:pt x="102" y="490"/>
                  </a:cubicBezTo>
                  <a:close/>
                  <a:moveTo>
                    <a:pt x="254" y="546"/>
                  </a:moveTo>
                  <a:cubicBezTo>
                    <a:pt x="241" y="546"/>
                    <a:pt x="228" y="545"/>
                    <a:pt x="215" y="543"/>
                  </a:cubicBezTo>
                  <a:cubicBezTo>
                    <a:pt x="231" y="536"/>
                    <a:pt x="245" y="528"/>
                    <a:pt x="255" y="522"/>
                  </a:cubicBezTo>
                  <a:cubicBezTo>
                    <a:pt x="256" y="522"/>
                    <a:pt x="257" y="522"/>
                    <a:pt x="257" y="521"/>
                  </a:cubicBezTo>
                  <a:cubicBezTo>
                    <a:pt x="271" y="524"/>
                    <a:pt x="286" y="525"/>
                    <a:pt x="300" y="525"/>
                  </a:cubicBezTo>
                  <a:cubicBezTo>
                    <a:pt x="300" y="525"/>
                    <a:pt x="300" y="525"/>
                    <a:pt x="300" y="525"/>
                  </a:cubicBezTo>
                  <a:cubicBezTo>
                    <a:pt x="302" y="525"/>
                    <a:pt x="305" y="525"/>
                    <a:pt x="308" y="525"/>
                  </a:cubicBezTo>
                  <a:cubicBezTo>
                    <a:pt x="330" y="524"/>
                    <a:pt x="352" y="520"/>
                    <a:pt x="373" y="513"/>
                  </a:cubicBezTo>
                  <a:cubicBezTo>
                    <a:pt x="373" y="513"/>
                    <a:pt x="373" y="513"/>
                    <a:pt x="374" y="513"/>
                  </a:cubicBezTo>
                  <a:cubicBezTo>
                    <a:pt x="339" y="534"/>
                    <a:pt x="298" y="546"/>
                    <a:pt x="254" y="546"/>
                  </a:cubicBezTo>
                  <a:close/>
                  <a:moveTo>
                    <a:pt x="340" y="462"/>
                  </a:moveTo>
                  <a:cubicBezTo>
                    <a:pt x="367" y="456"/>
                    <a:pt x="387" y="447"/>
                    <a:pt x="411" y="433"/>
                  </a:cubicBezTo>
                  <a:cubicBezTo>
                    <a:pt x="415" y="432"/>
                    <a:pt x="419" y="430"/>
                    <a:pt x="423" y="429"/>
                  </a:cubicBezTo>
                  <a:cubicBezTo>
                    <a:pt x="444" y="422"/>
                    <a:pt x="461" y="411"/>
                    <a:pt x="473" y="397"/>
                  </a:cubicBezTo>
                  <a:cubicBezTo>
                    <a:pt x="457" y="437"/>
                    <a:pt x="431" y="471"/>
                    <a:pt x="398" y="496"/>
                  </a:cubicBezTo>
                  <a:cubicBezTo>
                    <a:pt x="396" y="498"/>
                    <a:pt x="393" y="499"/>
                    <a:pt x="391" y="500"/>
                  </a:cubicBezTo>
                  <a:cubicBezTo>
                    <a:pt x="372" y="488"/>
                    <a:pt x="355" y="475"/>
                    <a:pt x="340" y="4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573088" y="1408113"/>
              <a:ext cx="93663" cy="93662"/>
            </a:xfrm>
            <a:custGeom>
              <a:avLst/>
              <a:gdLst>
                <a:gd name="T0" fmla="*/ 52 w 52"/>
                <a:gd name="T1" fmla="*/ 45 h 52"/>
                <a:gd name="T2" fmla="*/ 0 w 52"/>
                <a:gd name="T3" fmla="*/ 0 h 52"/>
                <a:gd name="T4" fmla="*/ 0 w 52"/>
                <a:gd name="T5" fmla="*/ 8 h 52"/>
                <a:gd name="T6" fmla="*/ 52 w 52"/>
                <a:gd name="T7" fmla="*/ 52 h 52"/>
                <a:gd name="T8" fmla="*/ 52 w 52"/>
                <a:gd name="T9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52" y="45"/>
                  </a:moveTo>
                  <a:cubicBezTo>
                    <a:pt x="33" y="31"/>
                    <a:pt x="15" y="16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6" y="24"/>
                    <a:pt x="33" y="39"/>
                    <a:pt x="52" y="52"/>
                  </a:cubicBezTo>
                  <a:lnTo>
                    <a:pt x="52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820738" y="1357313"/>
              <a:ext cx="74613" cy="33337"/>
            </a:xfrm>
            <a:custGeom>
              <a:avLst/>
              <a:gdLst>
                <a:gd name="T0" fmla="*/ 13 w 42"/>
                <a:gd name="T1" fmla="*/ 0 h 19"/>
                <a:gd name="T2" fmla="*/ 13 w 42"/>
                <a:gd name="T3" fmla="*/ 0 h 19"/>
                <a:gd name="T4" fmla="*/ 0 w 42"/>
                <a:gd name="T5" fmla="*/ 0 h 19"/>
                <a:gd name="T6" fmla="*/ 10 w 42"/>
                <a:gd name="T7" fmla="*/ 5 h 19"/>
                <a:gd name="T8" fmla="*/ 42 w 42"/>
                <a:gd name="T9" fmla="*/ 19 h 19"/>
                <a:gd name="T10" fmla="*/ 42 w 42"/>
                <a:gd name="T11" fmla="*/ 13 h 19"/>
                <a:gd name="T12" fmla="*/ 13 w 4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9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7" y="4"/>
                    <a:pt x="10" y="5"/>
                  </a:cubicBezTo>
                  <a:cubicBezTo>
                    <a:pt x="20" y="11"/>
                    <a:pt x="31" y="15"/>
                    <a:pt x="42" y="19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2" y="9"/>
                    <a:pt x="22" y="5"/>
                    <a:pt x="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573088" y="1357313"/>
              <a:ext cx="23813" cy="44450"/>
            </a:xfrm>
            <a:custGeom>
              <a:avLst/>
              <a:gdLst>
                <a:gd name="T0" fmla="*/ 6 w 13"/>
                <a:gd name="T1" fmla="*/ 0 h 25"/>
                <a:gd name="T2" fmla="*/ 0 w 13"/>
                <a:gd name="T3" fmla="*/ 10 h 25"/>
                <a:gd name="T4" fmla="*/ 0 w 13"/>
                <a:gd name="T5" fmla="*/ 25 h 25"/>
                <a:gd name="T6" fmla="*/ 13 w 13"/>
                <a:gd name="T7" fmla="*/ 0 h 25"/>
                <a:gd name="T8" fmla="*/ 6 w 1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cubicBezTo>
                    <a:pt x="4" y="3"/>
                    <a:pt x="2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16"/>
                    <a:pt x="8" y="8"/>
                    <a:pt x="13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4299280"/>
      </p:ext>
    </p:extLst>
  </p:cSld>
  <p:clrMapOvr>
    <a:masterClrMapping/>
  </p:clrMapOvr>
  <p:transition spd="slow">
    <p:push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548495"/>
          </a:xfrm>
        </p:spPr>
        <p:txBody>
          <a:bodyPr anchor="t">
            <a:normAutofit/>
          </a:bodyPr>
          <a:lstStyle>
            <a:lvl1pPr algn="l">
              <a:defRPr sz="4400" spc="-150" baseline="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15687" y="1806489"/>
            <a:ext cx="9141229" cy="397215"/>
          </a:xfrm>
        </p:spPr>
        <p:txBody>
          <a:bodyPr/>
          <a:lstStyle>
            <a:lvl1pPr marL="0" indent="0" algn="l">
              <a:buNone/>
              <a:defRPr sz="2400" spc="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headline</a:t>
            </a:r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287060" y="148816"/>
            <a:ext cx="554037" cy="609632"/>
            <a:chOff x="369888" y="835026"/>
            <a:chExt cx="917575" cy="1009649"/>
          </a:xfrm>
        </p:grpSpPr>
        <p:sp>
          <p:nvSpPr>
            <p:cNvPr id="45" name="Rectangle 5"/>
            <p:cNvSpPr>
              <a:spLocks noChangeArrowheads="1"/>
            </p:cNvSpPr>
            <p:nvPr userDrawn="1"/>
          </p:nvSpPr>
          <p:spPr bwMode="auto">
            <a:xfrm>
              <a:off x="461963" y="1289050"/>
              <a:ext cx="90488" cy="239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6"/>
            <p:cNvSpPr>
              <a:spLocks/>
            </p:cNvSpPr>
            <p:nvPr userDrawn="1"/>
          </p:nvSpPr>
          <p:spPr bwMode="auto">
            <a:xfrm>
              <a:off x="603250" y="1289050"/>
              <a:ext cx="260350" cy="239712"/>
            </a:xfrm>
            <a:custGeom>
              <a:avLst/>
              <a:gdLst>
                <a:gd name="T0" fmla="*/ 0 w 164"/>
                <a:gd name="T1" fmla="*/ 30 h 151"/>
                <a:gd name="T2" fmla="*/ 0 w 164"/>
                <a:gd name="T3" fmla="*/ 0 h 151"/>
                <a:gd name="T4" fmla="*/ 164 w 164"/>
                <a:gd name="T5" fmla="*/ 0 h 151"/>
                <a:gd name="T6" fmla="*/ 164 w 164"/>
                <a:gd name="T7" fmla="*/ 30 h 151"/>
                <a:gd name="T8" fmla="*/ 111 w 164"/>
                <a:gd name="T9" fmla="*/ 30 h 151"/>
                <a:gd name="T10" fmla="*/ 111 w 164"/>
                <a:gd name="T11" fmla="*/ 151 h 151"/>
                <a:gd name="T12" fmla="*/ 52 w 164"/>
                <a:gd name="T13" fmla="*/ 151 h 151"/>
                <a:gd name="T14" fmla="*/ 52 w 164"/>
                <a:gd name="T15" fmla="*/ 30 h 151"/>
                <a:gd name="T16" fmla="*/ 0 w 164"/>
                <a:gd name="T17" fmla="*/ 3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51">
                  <a:moveTo>
                    <a:pt x="0" y="30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164" y="30"/>
                  </a:lnTo>
                  <a:lnTo>
                    <a:pt x="111" y="30"/>
                  </a:lnTo>
                  <a:lnTo>
                    <a:pt x="111" y="151"/>
                  </a:lnTo>
                  <a:lnTo>
                    <a:pt x="52" y="151"/>
                  </a:lnTo>
                  <a:lnTo>
                    <a:pt x="52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7"/>
            <p:cNvSpPr>
              <a:spLocks/>
            </p:cNvSpPr>
            <p:nvPr userDrawn="1"/>
          </p:nvSpPr>
          <p:spPr bwMode="auto">
            <a:xfrm>
              <a:off x="914400" y="1289050"/>
              <a:ext cx="288925" cy="246062"/>
            </a:xfrm>
            <a:custGeom>
              <a:avLst/>
              <a:gdLst>
                <a:gd name="T0" fmla="*/ 50 w 161"/>
                <a:gd name="T1" fmla="*/ 0 h 138"/>
                <a:gd name="T2" fmla="*/ 50 w 161"/>
                <a:gd name="T3" fmla="*/ 78 h 138"/>
                <a:gd name="T4" fmla="*/ 81 w 161"/>
                <a:gd name="T5" fmla="*/ 113 h 138"/>
                <a:gd name="T6" fmla="*/ 112 w 161"/>
                <a:gd name="T7" fmla="*/ 78 h 138"/>
                <a:gd name="T8" fmla="*/ 112 w 161"/>
                <a:gd name="T9" fmla="*/ 0 h 138"/>
                <a:gd name="T10" fmla="*/ 161 w 161"/>
                <a:gd name="T11" fmla="*/ 0 h 138"/>
                <a:gd name="T12" fmla="*/ 161 w 161"/>
                <a:gd name="T13" fmla="*/ 75 h 138"/>
                <a:gd name="T14" fmla="*/ 150 w 161"/>
                <a:gd name="T15" fmla="*/ 116 h 138"/>
                <a:gd name="T16" fmla="*/ 80 w 161"/>
                <a:gd name="T17" fmla="*/ 138 h 138"/>
                <a:gd name="T18" fmla="*/ 11 w 161"/>
                <a:gd name="T19" fmla="*/ 116 h 138"/>
                <a:gd name="T20" fmla="*/ 0 w 161"/>
                <a:gd name="T21" fmla="*/ 75 h 138"/>
                <a:gd name="T22" fmla="*/ 0 w 161"/>
                <a:gd name="T23" fmla="*/ 0 h 138"/>
                <a:gd name="T24" fmla="*/ 50 w 161"/>
                <a:gd name="T2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38">
                  <a:moveTo>
                    <a:pt x="50" y="0"/>
                  </a:moveTo>
                  <a:cubicBezTo>
                    <a:pt x="50" y="78"/>
                    <a:pt x="50" y="78"/>
                    <a:pt x="50" y="78"/>
                  </a:cubicBezTo>
                  <a:cubicBezTo>
                    <a:pt x="50" y="104"/>
                    <a:pt x="63" y="113"/>
                    <a:pt x="81" y="113"/>
                  </a:cubicBezTo>
                  <a:cubicBezTo>
                    <a:pt x="98" y="113"/>
                    <a:pt x="112" y="104"/>
                    <a:pt x="112" y="7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97"/>
                    <a:pt x="159" y="108"/>
                    <a:pt x="150" y="116"/>
                  </a:cubicBezTo>
                  <a:cubicBezTo>
                    <a:pt x="136" y="130"/>
                    <a:pt x="112" y="138"/>
                    <a:pt x="80" y="138"/>
                  </a:cubicBezTo>
                  <a:cubicBezTo>
                    <a:pt x="48" y="138"/>
                    <a:pt x="25" y="130"/>
                    <a:pt x="11" y="116"/>
                  </a:cubicBezTo>
                  <a:cubicBezTo>
                    <a:pt x="2" y="108"/>
                    <a:pt x="0" y="97"/>
                    <a:pt x="0" y="7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8"/>
            <p:cNvSpPr>
              <a:spLocks noEditPoints="1"/>
            </p:cNvSpPr>
            <p:nvPr userDrawn="1"/>
          </p:nvSpPr>
          <p:spPr bwMode="auto">
            <a:xfrm>
              <a:off x="369888" y="835026"/>
              <a:ext cx="917575" cy="1009649"/>
            </a:xfrm>
            <a:custGeom>
              <a:avLst/>
              <a:gdLst>
                <a:gd name="T0" fmla="*/ 120 w 511"/>
                <a:gd name="T1" fmla="*/ 95 h 565"/>
                <a:gd name="T2" fmla="*/ 254 w 511"/>
                <a:gd name="T3" fmla="*/ 564 h 565"/>
                <a:gd name="T4" fmla="*/ 484 w 511"/>
                <a:gd name="T5" fmla="*/ 259 h 565"/>
                <a:gd name="T6" fmla="*/ 402 w 511"/>
                <a:gd name="T7" fmla="*/ 127 h 565"/>
                <a:gd name="T8" fmla="*/ 327 w 511"/>
                <a:gd name="T9" fmla="*/ 97 h 565"/>
                <a:gd name="T10" fmla="*/ 150 w 511"/>
                <a:gd name="T11" fmla="*/ 117 h 565"/>
                <a:gd name="T12" fmla="*/ 266 w 511"/>
                <a:gd name="T13" fmla="*/ 115 h 565"/>
                <a:gd name="T14" fmla="*/ 146 w 511"/>
                <a:gd name="T15" fmla="*/ 129 h 565"/>
                <a:gd name="T16" fmla="*/ 147 w 511"/>
                <a:gd name="T17" fmla="*/ 170 h 565"/>
                <a:gd name="T18" fmla="*/ 275 w 511"/>
                <a:gd name="T19" fmla="*/ 113 h 565"/>
                <a:gd name="T20" fmla="*/ 337 w 511"/>
                <a:gd name="T21" fmla="*/ 128 h 565"/>
                <a:gd name="T22" fmla="*/ 323 w 511"/>
                <a:gd name="T23" fmla="*/ 103 h 565"/>
                <a:gd name="T24" fmla="*/ 376 w 511"/>
                <a:gd name="T25" fmla="*/ 128 h 565"/>
                <a:gd name="T26" fmla="*/ 342 w 511"/>
                <a:gd name="T27" fmla="*/ 140 h 565"/>
                <a:gd name="T28" fmla="*/ 342 w 511"/>
                <a:gd name="T29" fmla="*/ 140 h 565"/>
                <a:gd name="T30" fmla="*/ 381 w 511"/>
                <a:gd name="T31" fmla="*/ 196 h 565"/>
                <a:gd name="T32" fmla="*/ 382 w 511"/>
                <a:gd name="T33" fmla="*/ 134 h 565"/>
                <a:gd name="T34" fmla="*/ 254 w 511"/>
                <a:gd name="T35" fmla="*/ 75 h 565"/>
                <a:gd name="T36" fmla="*/ 273 w 511"/>
                <a:gd name="T37" fmla="*/ 106 h 565"/>
                <a:gd name="T38" fmla="*/ 161 w 511"/>
                <a:gd name="T39" fmla="*/ 94 h 565"/>
                <a:gd name="T40" fmla="*/ 161 w 511"/>
                <a:gd name="T41" fmla="*/ 94 h 565"/>
                <a:gd name="T42" fmla="*/ 136 w 511"/>
                <a:gd name="T43" fmla="*/ 116 h 565"/>
                <a:gd name="T44" fmla="*/ 40 w 511"/>
                <a:gd name="T45" fmla="*/ 372 h 565"/>
                <a:gd name="T46" fmla="*/ 65 w 511"/>
                <a:gd name="T47" fmla="*/ 243 h 565"/>
                <a:gd name="T48" fmla="*/ 118 w 511"/>
                <a:gd name="T49" fmla="*/ 123 h 565"/>
                <a:gd name="T50" fmla="*/ 115 w 511"/>
                <a:gd name="T51" fmla="*/ 188 h 565"/>
                <a:gd name="T52" fmla="*/ 276 w 511"/>
                <a:gd name="T53" fmla="*/ 161 h 565"/>
                <a:gd name="T54" fmla="*/ 364 w 511"/>
                <a:gd name="T55" fmla="*/ 205 h 565"/>
                <a:gd name="T56" fmla="*/ 369 w 511"/>
                <a:gd name="T57" fmla="*/ 328 h 565"/>
                <a:gd name="T58" fmla="*/ 380 w 511"/>
                <a:gd name="T59" fmla="*/ 328 h 565"/>
                <a:gd name="T60" fmla="*/ 370 w 511"/>
                <a:gd name="T61" fmla="*/ 204 h 565"/>
                <a:gd name="T62" fmla="*/ 461 w 511"/>
                <a:gd name="T63" fmla="*/ 243 h 565"/>
                <a:gd name="T64" fmla="*/ 398 w 511"/>
                <a:gd name="T65" fmla="*/ 133 h 565"/>
                <a:gd name="T66" fmla="*/ 474 w 511"/>
                <a:gd name="T67" fmla="*/ 255 h 565"/>
                <a:gd name="T68" fmla="*/ 474 w 511"/>
                <a:gd name="T69" fmla="*/ 287 h 565"/>
                <a:gd name="T70" fmla="*/ 481 w 511"/>
                <a:gd name="T71" fmla="*/ 374 h 565"/>
                <a:gd name="T72" fmla="*/ 361 w 511"/>
                <a:gd name="T73" fmla="*/ 401 h 565"/>
                <a:gd name="T74" fmla="*/ 239 w 511"/>
                <a:gd name="T75" fmla="*/ 346 h 565"/>
                <a:gd name="T76" fmla="*/ 208 w 511"/>
                <a:gd name="T77" fmla="*/ 399 h 565"/>
                <a:gd name="T78" fmla="*/ 301 w 511"/>
                <a:gd name="T79" fmla="*/ 476 h 565"/>
                <a:gd name="T80" fmla="*/ 92 w 511"/>
                <a:gd name="T81" fmla="*/ 399 h 565"/>
                <a:gd name="T82" fmla="*/ 51 w 511"/>
                <a:gd name="T83" fmla="*/ 399 h 565"/>
                <a:gd name="T84" fmla="*/ 92 w 511"/>
                <a:gd name="T85" fmla="*/ 481 h 565"/>
                <a:gd name="T86" fmla="*/ 265 w 511"/>
                <a:gd name="T87" fmla="*/ 516 h 565"/>
                <a:gd name="T88" fmla="*/ 92 w 511"/>
                <a:gd name="T89" fmla="*/ 441 h 565"/>
                <a:gd name="T90" fmla="*/ 102 w 511"/>
                <a:gd name="T91" fmla="*/ 490 h 565"/>
                <a:gd name="T92" fmla="*/ 257 w 511"/>
                <a:gd name="T93" fmla="*/ 521 h 565"/>
                <a:gd name="T94" fmla="*/ 373 w 511"/>
                <a:gd name="T95" fmla="*/ 513 h 565"/>
                <a:gd name="T96" fmla="*/ 411 w 511"/>
                <a:gd name="T97" fmla="*/ 433 h 565"/>
                <a:gd name="T98" fmla="*/ 391 w 511"/>
                <a:gd name="T99" fmla="*/ 50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65">
                  <a:moveTo>
                    <a:pt x="409" y="511"/>
                  </a:moveTo>
                  <a:cubicBezTo>
                    <a:pt x="469" y="465"/>
                    <a:pt x="508" y="392"/>
                    <a:pt x="508" y="310"/>
                  </a:cubicBezTo>
                  <a:cubicBezTo>
                    <a:pt x="508" y="170"/>
                    <a:pt x="394" y="56"/>
                    <a:pt x="254" y="56"/>
                  </a:cubicBezTo>
                  <a:cubicBezTo>
                    <a:pt x="205" y="56"/>
                    <a:pt x="159" y="70"/>
                    <a:pt x="120" y="95"/>
                  </a:cubicBezTo>
                  <a:cubicBezTo>
                    <a:pt x="98" y="65"/>
                    <a:pt x="77" y="33"/>
                    <a:pt x="55" y="0"/>
                  </a:cubicBezTo>
                  <a:cubicBezTo>
                    <a:pt x="62" y="14"/>
                    <a:pt x="83" y="58"/>
                    <a:pt x="107" y="103"/>
                  </a:cubicBezTo>
                  <a:cubicBezTo>
                    <a:pt x="42" y="149"/>
                    <a:pt x="0" y="225"/>
                    <a:pt x="0" y="310"/>
                  </a:cubicBezTo>
                  <a:cubicBezTo>
                    <a:pt x="0" y="450"/>
                    <a:pt x="114" y="564"/>
                    <a:pt x="254" y="564"/>
                  </a:cubicBezTo>
                  <a:cubicBezTo>
                    <a:pt x="306" y="564"/>
                    <a:pt x="354" y="549"/>
                    <a:pt x="394" y="522"/>
                  </a:cubicBezTo>
                  <a:cubicBezTo>
                    <a:pt x="433" y="538"/>
                    <a:pt x="473" y="552"/>
                    <a:pt x="511" y="565"/>
                  </a:cubicBezTo>
                  <a:cubicBezTo>
                    <a:pt x="479" y="549"/>
                    <a:pt x="443" y="531"/>
                    <a:pt x="409" y="511"/>
                  </a:cubicBezTo>
                  <a:close/>
                  <a:moveTo>
                    <a:pt x="484" y="259"/>
                  </a:moveTo>
                  <a:cubicBezTo>
                    <a:pt x="486" y="270"/>
                    <a:pt x="488" y="280"/>
                    <a:pt x="489" y="291"/>
                  </a:cubicBezTo>
                  <a:cubicBezTo>
                    <a:pt x="487" y="284"/>
                    <a:pt x="485" y="277"/>
                    <a:pt x="482" y="271"/>
                  </a:cubicBezTo>
                  <a:cubicBezTo>
                    <a:pt x="483" y="267"/>
                    <a:pt x="484" y="263"/>
                    <a:pt x="484" y="259"/>
                  </a:cubicBezTo>
                  <a:close/>
                  <a:moveTo>
                    <a:pt x="402" y="127"/>
                  </a:moveTo>
                  <a:cubicBezTo>
                    <a:pt x="401" y="127"/>
                    <a:pt x="400" y="127"/>
                    <a:pt x="398" y="127"/>
                  </a:cubicBezTo>
                  <a:cubicBezTo>
                    <a:pt x="394" y="127"/>
                    <a:pt x="389" y="127"/>
                    <a:pt x="384" y="127"/>
                  </a:cubicBezTo>
                  <a:cubicBezTo>
                    <a:pt x="376" y="120"/>
                    <a:pt x="367" y="113"/>
                    <a:pt x="356" y="107"/>
                  </a:cubicBezTo>
                  <a:cubicBezTo>
                    <a:pt x="346" y="103"/>
                    <a:pt x="336" y="99"/>
                    <a:pt x="327" y="97"/>
                  </a:cubicBezTo>
                  <a:cubicBezTo>
                    <a:pt x="323" y="92"/>
                    <a:pt x="320" y="87"/>
                    <a:pt x="317" y="83"/>
                  </a:cubicBezTo>
                  <a:cubicBezTo>
                    <a:pt x="348" y="92"/>
                    <a:pt x="377" y="107"/>
                    <a:pt x="402" y="127"/>
                  </a:cubicBezTo>
                  <a:close/>
                  <a:moveTo>
                    <a:pt x="146" y="129"/>
                  </a:moveTo>
                  <a:cubicBezTo>
                    <a:pt x="147" y="125"/>
                    <a:pt x="148" y="121"/>
                    <a:pt x="150" y="117"/>
                  </a:cubicBezTo>
                  <a:cubicBezTo>
                    <a:pt x="152" y="115"/>
                    <a:pt x="153" y="113"/>
                    <a:pt x="154" y="111"/>
                  </a:cubicBezTo>
                  <a:cubicBezTo>
                    <a:pt x="171" y="107"/>
                    <a:pt x="189" y="105"/>
                    <a:pt x="208" y="105"/>
                  </a:cubicBezTo>
                  <a:cubicBezTo>
                    <a:pt x="228" y="105"/>
                    <a:pt x="248" y="107"/>
                    <a:pt x="269" y="111"/>
                  </a:cubicBezTo>
                  <a:cubicBezTo>
                    <a:pt x="268" y="113"/>
                    <a:pt x="267" y="114"/>
                    <a:pt x="266" y="115"/>
                  </a:cubicBezTo>
                  <a:cubicBezTo>
                    <a:pt x="262" y="123"/>
                    <a:pt x="262" y="132"/>
                    <a:pt x="265" y="142"/>
                  </a:cubicBezTo>
                  <a:cubicBezTo>
                    <a:pt x="267" y="147"/>
                    <a:pt x="269" y="151"/>
                    <a:pt x="272" y="156"/>
                  </a:cubicBezTo>
                  <a:cubicBezTo>
                    <a:pt x="248" y="166"/>
                    <a:pt x="225" y="180"/>
                    <a:pt x="204" y="195"/>
                  </a:cubicBezTo>
                  <a:cubicBezTo>
                    <a:pt x="184" y="176"/>
                    <a:pt x="165" y="153"/>
                    <a:pt x="146" y="129"/>
                  </a:cubicBezTo>
                  <a:close/>
                  <a:moveTo>
                    <a:pt x="161" y="189"/>
                  </a:moveTo>
                  <a:cubicBezTo>
                    <a:pt x="158" y="189"/>
                    <a:pt x="156" y="189"/>
                    <a:pt x="154" y="189"/>
                  </a:cubicBezTo>
                  <a:cubicBezTo>
                    <a:pt x="152" y="184"/>
                    <a:pt x="150" y="180"/>
                    <a:pt x="148" y="175"/>
                  </a:cubicBezTo>
                  <a:cubicBezTo>
                    <a:pt x="148" y="173"/>
                    <a:pt x="147" y="172"/>
                    <a:pt x="147" y="170"/>
                  </a:cubicBezTo>
                  <a:cubicBezTo>
                    <a:pt x="152" y="177"/>
                    <a:pt x="156" y="183"/>
                    <a:pt x="161" y="189"/>
                  </a:cubicBezTo>
                  <a:close/>
                  <a:moveTo>
                    <a:pt x="271" y="140"/>
                  </a:moveTo>
                  <a:cubicBezTo>
                    <a:pt x="268" y="132"/>
                    <a:pt x="269" y="124"/>
                    <a:pt x="272" y="118"/>
                  </a:cubicBezTo>
                  <a:cubicBezTo>
                    <a:pt x="273" y="116"/>
                    <a:pt x="274" y="115"/>
                    <a:pt x="275" y="113"/>
                  </a:cubicBezTo>
                  <a:cubicBezTo>
                    <a:pt x="296" y="118"/>
                    <a:pt x="316" y="125"/>
                    <a:pt x="336" y="135"/>
                  </a:cubicBezTo>
                  <a:cubicBezTo>
                    <a:pt x="316" y="139"/>
                    <a:pt x="296" y="146"/>
                    <a:pt x="278" y="153"/>
                  </a:cubicBezTo>
                  <a:cubicBezTo>
                    <a:pt x="275" y="149"/>
                    <a:pt x="273" y="145"/>
                    <a:pt x="271" y="140"/>
                  </a:cubicBezTo>
                  <a:close/>
                  <a:moveTo>
                    <a:pt x="337" y="128"/>
                  </a:moveTo>
                  <a:cubicBezTo>
                    <a:pt x="318" y="120"/>
                    <a:pt x="300" y="113"/>
                    <a:pt x="281" y="108"/>
                  </a:cubicBezTo>
                  <a:cubicBezTo>
                    <a:pt x="283" y="106"/>
                    <a:pt x="286" y="105"/>
                    <a:pt x="289" y="104"/>
                  </a:cubicBezTo>
                  <a:cubicBezTo>
                    <a:pt x="295" y="102"/>
                    <a:pt x="301" y="101"/>
                    <a:pt x="308" y="101"/>
                  </a:cubicBezTo>
                  <a:cubicBezTo>
                    <a:pt x="312" y="101"/>
                    <a:pt x="318" y="102"/>
                    <a:pt x="323" y="103"/>
                  </a:cubicBezTo>
                  <a:cubicBezTo>
                    <a:pt x="328" y="111"/>
                    <a:pt x="333" y="120"/>
                    <a:pt x="337" y="128"/>
                  </a:cubicBezTo>
                  <a:close/>
                  <a:moveTo>
                    <a:pt x="331" y="105"/>
                  </a:moveTo>
                  <a:cubicBezTo>
                    <a:pt x="339" y="107"/>
                    <a:pt x="346" y="109"/>
                    <a:pt x="353" y="113"/>
                  </a:cubicBezTo>
                  <a:cubicBezTo>
                    <a:pt x="362" y="117"/>
                    <a:pt x="369" y="122"/>
                    <a:pt x="376" y="128"/>
                  </a:cubicBezTo>
                  <a:cubicBezTo>
                    <a:pt x="364" y="129"/>
                    <a:pt x="353" y="131"/>
                    <a:pt x="345" y="133"/>
                  </a:cubicBezTo>
                  <a:cubicBezTo>
                    <a:pt x="345" y="133"/>
                    <a:pt x="345" y="133"/>
                    <a:pt x="345" y="133"/>
                  </a:cubicBezTo>
                  <a:cubicBezTo>
                    <a:pt x="341" y="124"/>
                    <a:pt x="337" y="114"/>
                    <a:pt x="331" y="105"/>
                  </a:cubicBezTo>
                  <a:close/>
                  <a:moveTo>
                    <a:pt x="342" y="140"/>
                  </a:moveTo>
                  <a:cubicBezTo>
                    <a:pt x="350" y="159"/>
                    <a:pt x="357" y="179"/>
                    <a:pt x="362" y="199"/>
                  </a:cubicBezTo>
                  <a:cubicBezTo>
                    <a:pt x="348" y="198"/>
                    <a:pt x="332" y="194"/>
                    <a:pt x="317" y="186"/>
                  </a:cubicBezTo>
                  <a:cubicBezTo>
                    <a:pt x="303" y="179"/>
                    <a:pt x="290" y="169"/>
                    <a:pt x="282" y="159"/>
                  </a:cubicBezTo>
                  <a:cubicBezTo>
                    <a:pt x="301" y="151"/>
                    <a:pt x="321" y="144"/>
                    <a:pt x="342" y="140"/>
                  </a:cubicBezTo>
                  <a:close/>
                  <a:moveTo>
                    <a:pt x="349" y="142"/>
                  </a:moveTo>
                  <a:cubicBezTo>
                    <a:pt x="368" y="152"/>
                    <a:pt x="385" y="163"/>
                    <a:pt x="401" y="176"/>
                  </a:cubicBezTo>
                  <a:cubicBezTo>
                    <a:pt x="400" y="178"/>
                    <a:pt x="400" y="180"/>
                    <a:pt x="399" y="182"/>
                  </a:cubicBezTo>
                  <a:cubicBezTo>
                    <a:pt x="396" y="189"/>
                    <a:pt x="389" y="193"/>
                    <a:pt x="381" y="196"/>
                  </a:cubicBezTo>
                  <a:cubicBezTo>
                    <a:pt x="377" y="197"/>
                    <a:pt x="373" y="198"/>
                    <a:pt x="369" y="198"/>
                  </a:cubicBezTo>
                  <a:cubicBezTo>
                    <a:pt x="364" y="179"/>
                    <a:pt x="357" y="160"/>
                    <a:pt x="349" y="142"/>
                  </a:cubicBezTo>
                  <a:close/>
                  <a:moveTo>
                    <a:pt x="354" y="137"/>
                  </a:moveTo>
                  <a:cubicBezTo>
                    <a:pt x="362" y="136"/>
                    <a:pt x="372" y="135"/>
                    <a:pt x="382" y="134"/>
                  </a:cubicBezTo>
                  <a:cubicBezTo>
                    <a:pt x="393" y="145"/>
                    <a:pt x="400" y="157"/>
                    <a:pt x="401" y="168"/>
                  </a:cubicBezTo>
                  <a:cubicBezTo>
                    <a:pt x="387" y="157"/>
                    <a:pt x="371" y="147"/>
                    <a:pt x="354" y="137"/>
                  </a:cubicBezTo>
                  <a:close/>
                  <a:moveTo>
                    <a:pt x="188" y="84"/>
                  </a:moveTo>
                  <a:cubicBezTo>
                    <a:pt x="209" y="78"/>
                    <a:pt x="231" y="75"/>
                    <a:pt x="254" y="75"/>
                  </a:cubicBezTo>
                  <a:cubicBezTo>
                    <a:pt x="272" y="75"/>
                    <a:pt x="289" y="77"/>
                    <a:pt x="306" y="80"/>
                  </a:cubicBezTo>
                  <a:cubicBezTo>
                    <a:pt x="310" y="84"/>
                    <a:pt x="314" y="90"/>
                    <a:pt x="318" y="96"/>
                  </a:cubicBezTo>
                  <a:cubicBezTo>
                    <a:pt x="307" y="94"/>
                    <a:pt x="296" y="95"/>
                    <a:pt x="287" y="98"/>
                  </a:cubicBezTo>
                  <a:cubicBezTo>
                    <a:pt x="282" y="100"/>
                    <a:pt x="277" y="103"/>
                    <a:pt x="273" y="106"/>
                  </a:cubicBezTo>
                  <a:cubicBezTo>
                    <a:pt x="252" y="101"/>
                    <a:pt x="230" y="98"/>
                    <a:pt x="208" y="98"/>
                  </a:cubicBezTo>
                  <a:cubicBezTo>
                    <a:pt x="191" y="98"/>
                    <a:pt x="175" y="100"/>
                    <a:pt x="160" y="103"/>
                  </a:cubicBezTo>
                  <a:cubicBezTo>
                    <a:pt x="167" y="95"/>
                    <a:pt x="177" y="89"/>
                    <a:pt x="188" y="84"/>
                  </a:cubicBezTo>
                  <a:close/>
                  <a:moveTo>
                    <a:pt x="161" y="94"/>
                  </a:moveTo>
                  <a:cubicBezTo>
                    <a:pt x="157" y="97"/>
                    <a:pt x="153" y="101"/>
                    <a:pt x="150" y="105"/>
                  </a:cubicBezTo>
                  <a:cubicBezTo>
                    <a:pt x="144" y="107"/>
                    <a:pt x="138" y="109"/>
                    <a:pt x="132" y="111"/>
                  </a:cubicBezTo>
                  <a:cubicBezTo>
                    <a:pt x="131" y="111"/>
                    <a:pt x="131" y="110"/>
                    <a:pt x="131" y="109"/>
                  </a:cubicBezTo>
                  <a:cubicBezTo>
                    <a:pt x="140" y="104"/>
                    <a:pt x="150" y="98"/>
                    <a:pt x="161" y="94"/>
                  </a:cubicBezTo>
                  <a:close/>
                  <a:moveTo>
                    <a:pt x="146" y="113"/>
                  </a:moveTo>
                  <a:cubicBezTo>
                    <a:pt x="145" y="113"/>
                    <a:pt x="145" y="114"/>
                    <a:pt x="145" y="114"/>
                  </a:cubicBezTo>
                  <a:cubicBezTo>
                    <a:pt x="143" y="117"/>
                    <a:pt x="142" y="120"/>
                    <a:pt x="141" y="123"/>
                  </a:cubicBezTo>
                  <a:cubicBezTo>
                    <a:pt x="139" y="121"/>
                    <a:pt x="138" y="119"/>
                    <a:pt x="136" y="116"/>
                  </a:cubicBezTo>
                  <a:cubicBezTo>
                    <a:pt x="139" y="115"/>
                    <a:pt x="142" y="114"/>
                    <a:pt x="146" y="113"/>
                  </a:cubicBezTo>
                  <a:close/>
                  <a:moveTo>
                    <a:pt x="21" y="348"/>
                  </a:moveTo>
                  <a:cubicBezTo>
                    <a:pt x="26" y="360"/>
                    <a:pt x="32" y="372"/>
                    <a:pt x="40" y="384"/>
                  </a:cubicBezTo>
                  <a:cubicBezTo>
                    <a:pt x="40" y="372"/>
                    <a:pt x="40" y="372"/>
                    <a:pt x="40" y="372"/>
                  </a:cubicBezTo>
                  <a:cubicBezTo>
                    <a:pt x="27" y="350"/>
                    <a:pt x="20" y="329"/>
                    <a:pt x="18" y="310"/>
                  </a:cubicBezTo>
                  <a:cubicBezTo>
                    <a:pt x="18" y="263"/>
                    <a:pt x="32" y="219"/>
                    <a:pt x="56" y="182"/>
                  </a:cubicBezTo>
                  <a:cubicBezTo>
                    <a:pt x="51" y="201"/>
                    <a:pt x="52" y="222"/>
                    <a:pt x="59" y="243"/>
                  </a:cubicBezTo>
                  <a:cubicBezTo>
                    <a:pt x="65" y="243"/>
                    <a:pt x="65" y="243"/>
                    <a:pt x="65" y="243"/>
                  </a:cubicBezTo>
                  <a:cubicBezTo>
                    <a:pt x="56" y="216"/>
                    <a:pt x="57" y="190"/>
                    <a:pt x="68" y="169"/>
                  </a:cubicBezTo>
                  <a:cubicBezTo>
                    <a:pt x="70" y="165"/>
                    <a:pt x="73" y="160"/>
                    <a:pt x="77" y="155"/>
                  </a:cubicBezTo>
                  <a:cubicBezTo>
                    <a:pt x="80" y="151"/>
                    <a:pt x="83" y="148"/>
                    <a:pt x="87" y="145"/>
                  </a:cubicBezTo>
                  <a:cubicBezTo>
                    <a:pt x="96" y="136"/>
                    <a:pt x="107" y="129"/>
                    <a:pt x="118" y="123"/>
                  </a:cubicBezTo>
                  <a:cubicBezTo>
                    <a:pt x="125" y="135"/>
                    <a:pt x="131" y="146"/>
                    <a:pt x="138" y="156"/>
                  </a:cubicBezTo>
                  <a:cubicBezTo>
                    <a:pt x="139" y="163"/>
                    <a:pt x="140" y="170"/>
                    <a:pt x="143" y="177"/>
                  </a:cubicBezTo>
                  <a:cubicBezTo>
                    <a:pt x="144" y="181"/>
                    <a:pt x="146" y="185"/>
                    <a:pt x="147" y="189"/>
                  </a:cubicBezTo>
                  <a:cubicBezTo>
                    <a:pt x="137" y="190"/>
                    <a:pt x="128" y="189"/>
                    <a:pt x="115" y="188"/>
                  </a:cubicBezTo>
                  <a:cubicBezTo>
                    <a:pt x="125" y="207"/>
                    <a:pt x="136" y="226"/>
                    <a:pt x="148" y="243"/>
                  </a:cubicBezTo>
                  <a:cubicBezTo>
                    <a:pt x="264" y="243"/>
                    <a:pt x="264" y="243"/>
                    <a:pt x="264" y="243"/>
                  </a:cubicBezTo>
                  <a:cubicBezTo>
                    <a:pt x="245" y="231"/>
                    <a:pt x="226" y="216"/>
                    <a:pt x="209" y="199"/>
                  </a:cubicBezTo>
                  <a:cubicBezTo>
                    <a:pt x="229" y="184"/>
                    <a:pt x="252" y="171"/>
                    <a:pt x="276" y="161"/>
                  </a:cubicBezTo>
                  <a:cubicBezTo>
                    <a:pt x="285" y="173"/>
                    <a:pt x="298" y="184"/>
                    <a:pt x="314" y="192"/>
                  </a:cubicBezTo>
                  <a:cubicBezTo>
                    <a:pt x="330" y="200"/>
                    <a:pt x="348" y="205"/>
                    <a:pt x="363" y="205"/>
                  </a:cubicBezTo>
                  <a:cubicBezTo>
                    <a:pt x="363" y="205"/>
                    <a:pt x="363" y="205"/>
                    <a:pt x="363" y="205"/>
                  </a:cubicBezTo>
                  <a:cubicBezTo>
                    <a:pt x="364" y="205"/>
                    <a:pt x="364" y="205"/>
                    <a:pt x="364" y="205"/>
                  </a:cubicBezTo>
                  <a:cubicBezTo>
                    <a:pt x="373" y="244"/>
                    <a:pt x="375" y="283"/>
                    <a:pt x="370" y="322"/>
                  </a:cubicBezTo>
                  <a:cubicBezTo>
                    <a:pt x="368" y="322"/>
                    <a:pt x="366" y="321"/>
                    <a:pt x="363" y="321"/>
                  </a:cubicBezTo>
                  <a:cubicBezTo>
                    <a:pt x="363" y="327"/>
                    <a:pt x="363" y="327"/>
                    <a:pt x="363" y="327"/>
                  </a:cubicBezTo>
                  <a:cubicBezTo>
                    <a:pt x="365" y="328"/>
                    <a:pt x="367" y="328"/>
                    <a:pt x="369" y="328"/>
                  </a:cubicBezTo>
                  <a:cubicBezTo>
                    <a:pt x="368" y="334"/>
                    <a:pt x="367" y="341"/>
                    <a:pt x="366" y="347"/>
                  </a:cubicBezTo>
                  <a:cubicBezTo>
                    <a:pt x="367" y="350"/>
                    <a:pt x="369" y="352"/>
                    <a:pt x="371" y="353"/>
                  </a:cubicBezTo>
                  <a:cubicBezTo>
                    <a:pt x="373" y="345"/>
                    <a:pt x="374" y="337"/>
                    <a:pt x="376" y="328"/>
                  </a:cubicBezTo>
                  <a:cubicBezTo>
                    <a:pt x="377" y="328"/>
                    <a:pt x="379" y="328"/>
                    <a:pt x="380" y="328"/>
                  </a:cubicBezTo>
                  <a:cubicBezTo>
                    <a:pt x="388" y="328"/>
                    <a:pt x="397" y="328"/>
                    <a:pt x="404" y="327"/>
                  </a:cubicBezTo>
                  <a:cubicBezTo>
                    <a:pt x="404" y="320"/>
                    <a:pt x="404" y="320"/>
                    <a:pt x="404" y="320"/>
                  </a:cubicBezTo>
                  <a:cubicBezTo>
                    <a:pt x="396" y="322"/>
                    <a:pt x="386" y="322"/>
                    <a:pt x="376" y="322"/>
                  </a:cubicBezTo>
                  <a:cubicBezTo>
                    <a:pt x="381" y="283"/>
                    <a:pt x="379" y="243"/>
                    <a:pt x="370" y="204"/>
                  </a:cubicBezTo>
                  <a:cubicBezTo>
                    <a:pt x="375" y="204"/>
                    <a:pt x="379" y="203"/>
                    <a:pt x="383" y="202"/>
                  </a:cubicBezTo>
                  <a:cubicBezTo>
                    <a:pt x="393" y="199"/>
                    <a:pt x="400" y="193"/>
                    <a:pt x="404" y="185"/>
                  </a:cubicBezTo>
                  <a:cubicBezTo>
                    <a:pt x="405" y="184"/>
                    <a:pt x="406" y="182"/>
                    <a:pt x="406" y="181"/>
                  </a:cubicBezTo>
                  <a:cubicBezTo>
                    <a:pt x="428" y="199"/>
                    <a:pt x="447" y="221"/>
                    <a:pt x="461" y="243"/>
                  </a:cubicBezTo>
                  <a:cubicBezTo>
                    <a:pt x="468" y="243"/>
                    <a:pt x="468" y="243"/>
                    <a:pt x="468" y="243"/>
                  </a:cubicBezTo>
                  <a:cubicBezTo>
                    <a:pt x="453" y="218"/>
                    <a:pt x="432" y="194"/>
                    <a:pt x="407" y="173"/>
                  </a:cubicBezTo>
                  <a:cubicBezTo>
                    <a:pt x="408" y="161"/>
                    <a:pt x="402" y="146"/>
                    <a:pt x="390" y="133"/>
                  </a:cubicBezTo>
                  <a:cubicBezTo>
                    <a:pt x="393" y="133"/>
                    <a:pt x="396" y="133"/>
                    <a:pt x="398" y="133"/>
                  </a:cubicBezTo>
                  <a:cubicBezTo>
                    <a:pt x="403" y="133"/>
                    <a:pt x="406" y="133"/>
                    <a:pt x="410" y="133"/>
                  </a:cubicBezTo>
                  <a:cubicBezTo>
                    <a:pt x="440" y="161"/>
                    <a:pt x="464" y="195"/>
                    <a:pt x="477" y="235"/>
                  </a:cubicBezTo>
                  <a:cubicBezTo>
                    <a:pt x="479" y="244"/>
                    <a:pt x="479" y="253"/>
                    <a:pt x="478" y="261"/>
                  </a:cubicBezTo>
                  <a:cubicBezTo>
                    <a:pt x="477" y="259"/>
                    <a:pt x="476" y="257"/>
                    <a:pt x="474" y="255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5" y="270"/>
                    <a:pt x="475" y="270"/>
                    <a:pt x="475" y="271"/>
                  </a:cubicBezTo>
                  <a:cubicBezTo>
                    <a:pt x="475" y="272"/>
                    <a:pt x="475" y="272"/>
                    <a:pt x="474" y="273"/>
                  </a:cubicBezTo>
                  <a:cubicBezTo>
                    <a:pt x="474" y="287"/>
                    <a:pt x="474" y="287"/>
                    <a:pt x="474" y="287"/>
                  </a:cubicBezTo>
                  <a:cubicBezTo>
                    <a:pt x="476" y="285"/>
                    <a:pt x="477" y="283"/>
                    <a:pt x="477" y="282"/>
                  </a:cubicBezTo>
                  <a:cubicBezTo>
                    <a:pt x="478" y="281"/>
                    <a:pt x="478" y="280"/>
                    <a:pt x="479" y="279"/>
                  </a:cubicBezTo>
                  <a:cubicBezTo>
                    <a:pt x="485" y="296"/>
                    <a:pt x="488" y="313"/>
                    <a:pt x="489" y="329"/>
                  </a:cubicBezTo>
                  <a:cubicBezTo>
                    <a:pt x="488" y="344"/>
                    <a:pt x="485" y="359"/>
                    <a:pt x="481" y="374"/>
                  </a:cubicBezTo>
                  <a:cubicBezTo>
                    <a:pt x="481" y="375"/>
                    <a:pt x="480" y="376"/>
                    <a:pt x="480" y="376"/>
                  </a:cubicBezTo>
                  <a:cubicBezTo>
                    <a:pt x="469" y="398"/>
                    <a:pt x="449" y="414"/>
                    <a:pt x="421" y="423"/>
                  </a:cubicBezTo>
                  <a:cubicBezTo>
                    <a:pt x="417" y="425"/>
                    <a:pt x="413" y="426"/>
                    <a:pt x="409" y="427"/>
                  </a:cubicBezTo>
                  <a:cubicBezTo>
                    <a:pt x="393" y="419"/>
                    <a:pt x="377" y="411"/>
                    <a:pt x="361" y="401"/>
                  </a:cubicBezTo>
                  <a:cubicBezTo>
                    <a:pt x="338" y="398"/>
                    <a:pt x="319" y="391"/>
                    <a:pt x="306" y="378"/>
                  </a:cubicBezTo>
                  <a:cubicBezTo>
                    <a:pt x="299" y="371"/>
                    <a:pt x="296" y="364"/>
                    <a:pt x="294" y="355"/>
                  </a:cubicBezTo>
                  <a:cubicBezTo>
                    <a:pt x="275" y="341"/>
                    <a:pt x="257" y="326"/>
                    <a:pt x="239" y="310"/>
                  </a:cubicBezTo>
                  <a:cubicBezTo>
                    <a:pt x="239" y="346"/>
                    <a:pt x="239" y="346"/>
                    <a:pt x="239" y="346"/>
                  </a:cubicBezTo>
                  <a:cubicBezTo>
                    <a:pt x="262" y="367"/>
                    <a:pt x="285" y="386"/>
                    <a:pt x="306" y="404"/>
                  </a:cubicBezTo>
                  <a:cubicBezTo>
                    <a:pt x="299" y="408"/>
                    <a:pt x="286" y="414"/>
                    <a:pt x="273" y="418"/>
                  </a:cubicBezTo>
                  <a:cubicBezTo>
                    <a:pt x="255" y="413"/>
                    <a:pt x="238" y="407"/>
                    <a:pt x="222" y="399"/>
                  </a:cubicBezTo>
                  <a:cubicBezTo>
                    <a:pt x="208" y="399"/>
                    <a:pt x="208" y="399"/>
                    <a:pt x="208" y="399"/>
                  </a:cubicBezTo>
                  <a:cubicBezTo>
                    <a:pt x="208" y="399"/>
                    <a:pt x="209" y="400"/>
                    <a:pt x="210" y="400"/>
                  </a:cubicBezTo>
                  <a:cubicBezTo>
                    <a:pt x="227" y="409"/>
                    <a:pt x="245" y="416"/>
                    <a:pt x="263" y="422"/>
                  </a:cubicBezTo>
                  <a:cubicBezTo>
                    <a:pt x="250" y="426"/>
                    <a:pt x="238" y="429"/>
                    <a:pt x="233" y="430"/>
                  </a:cubicBezTo>
                  <a:cubicBezTo>
                    <a:pt x="255" y="448"/>
                    <a:pt x="278" y="463"/>
                    <a:pt x="301" y="476"/>
                  </a:cubicBezTo>
                  <a:cubicBezTo>
                    <a:pt x="287" y="491"/>
                    <a:pt x="272" y="504"/>
                    <a:pt x="256" y="515"/>
                  </a:cubicBezTo>
                  <a:cubicBezTo>
                    <a:pt x="227" y="510"/>
                    <a:pt x="197" y="499"/>
                    <a:pt x="167" y="484"/>
                  </a:cubicBezTo>
                  <a:cubicBezTo>
                    <a:pt x="139" y="470"/>
                    <a:pt x="113" y="452"/>
                    <a:pt x="91" y="433"/>
                  </a:cubicBezTo>
                  <a:cubicBezTo>
                    <a:pt x="91" y="421"/>
                    <a:pt x="91" y="410"/>
                    <a:pt x="92" y="399"/>
                  </a:cubicBezTo>
                  <a:cubicBezTo>
                    <a:pt x="86" y="399"/>
                    <a:pt x="86" y="399"/>
                    <a:pt x="86" y="399"/>
                  </a:cubicBezTo>
                  <a:cubicBezTo>
                    <a:pt x="85" y="408"/>
                    <a:pt x="85" y="417"/>
                    <a:pt x="85" y="427"/>
                  </a:cubicBezTo>
                  <a:cubicBezTo>
                    <a:pt x="75" y="418"/>
                    <a:pt x="67" y="408"/>
                    <a:pt x="59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61" y="412"/>
                    <a:pt x="72" y="424"/>
                    <a:pt x="85" y="436"/>
                  </a:cubicBezTo>
                  <a:cubicBezTo>
                    <a:pt x="85" y="436"/>
                    <a:pt x="85" y="437"/>
                    <a:pt x="85" y="437"/>
                  </a:cubicBezTo>
                  <a:cubicBezTo>
                    <a:pt x="86" y="449"/>
                    <a:pt x="87" y="465"/>
                    <a:pt x="92" y="481"/>
                  </a:cubicBezTo>
                  <a:cubicBezTo>
                    <a:pt x="56" y="447"/>
                    <a:pt x="30" y="400"/>
                    <a:pt x="21" y="348"/>
                  </a:cubicBezTo>
                  <a:close/>
                  <a:moveTo>
                    <a:pt x="365" y="509"/>
                  </a:moveTo>
                  <a:cubicBezTo>
                    <a:pt x="346" y="515"/>
                    <a:pt x="327" y="518"/>
                    <a:pt x="308" y="519"/>
                  </a:cubicBezTo>
                  <a:cubicBezTo>
                    <a:pt x="294" y="519"/>
                    <a:pt x="279" y="518"/>
                    <a:pt x="265" y="516"/>
                  </a:cubicBezTo>
                  <a:cubicBezTo>
                    <a:pt x="280" y="505"/>
                    <a:pt x="294" y="493"/>
                    <a:pt x="306" y="479"/>
                  </a:cubicBezTo>
                  <a:cubicBezTo>
                    <a:pt x="325" y="490"/>
                    <a:pt x="345" y="500"/>
                    <a:pt x="365" y="509"/>
                  </a:cubicBezTo>
                  <a:close/>
                  <a:moveTo>
                    <a:pt x="102" y="490"/>
                  </a:moveTo>
                  <a:cubicBezTo>
                    <a:pt x="95" y="473"/>
                    <a:pt x="93" y="458"/>
                    <a:pt x="92" y="441"/>
                  </a:cubicBezTo>
                  <a:cubicBezTo>
                    <a:pt x="113" y="460"/>
                    <a:pt x="138" y="476"/>
                    <a:pt x="165" y="490"/>
                  </a:cubicBezTo>
                  <a:cubicBezTo>
                    <a:pt x="193" y="504"/>
                    <a:pt x="221" y="514"/>
                    <a:pt x="248" y="520"/>
                  </a:cubicBezTo>
                  <a:cubicBezTo>
                    <a:pt x="237" y="526"/>
                    <a:pt x="221" y="535"/>
                    <a:pt x="202" y="540"/>
                  </a:cubicBezTo>
                  <a:cubicBezTo>
                    <a:pt x="165" y="532"/>
                    <a:pt x="130" y="514"/>
                    <a:pt x="102" y="490"/>
                  </a:cubicBezTo>
                  <a:close/>
                  <a:moveTo>
                    <a:pt x="254" y="546"/>
                  </a:moveTo>
                  <a:cubicBezTo>
                    <a:pt x="241" y="546"/>
                    <a:pt x="228" y="545"/>
                    <a:pt x="215" y="543"/>
                  </a:cubicBezTo>
                  <a:cubicBezTo>
                    <a:pt x="231" y="536"/>
                    <a:pt x="245" y="528"/>
                    <a:pt x="255" y="522"/>
                  </a:cubicBezTo>
                  <a:cubicBezTo>
                    <a:pt x="256" y="522"/>
                    <a:pt x="257" y="522"/>
                    <a:pt x="257" y="521"/>
                  </a:cubicBezTo>
                  <a:cubicBezTo>
                    <a:pt x="271" y="524"/>
                    <a:pt x="286" y="525"/>
                    <a:pt x="300" y="525"/>
                  </a:cubicBezTo>
                  <a:cubicBezTo>
                    <a:pt x="300" y="525"/>
                    <a:pt x="300" y="525"/>
                    <a:pt x="300" y="525"/>
                  </a:cubicBezTo>
                  <a:cubicBezTo>
                    <a:pt x="302" y="525"/>
                    <a:pt x="305" y="525"/>
                    <a:pt x="308" y="525"/>
                  </a:cubicBezTo>
                  <a:cubicBezTo>
                    <a:pt x="330" y="524"/>
                    <a:pt x="352" y="520"/>
                    <a:pt x="373" y="513"/>
                  </a:cubicBezTo>
                  <a:cubicBezTo>
                    <a:pt x="373" y="513"/>
                    <a:pt x="373" y="513"/>
                    <a:pt x="374" y="513"/>
                  </a:cubicBezTo>
                  <a:cubicBezTo>
                    <a:pt x="339" y="534"/>
                    <a:pt x="298" y="546"/>
                    <a:pt x="254" y="546"/>
                  </a:cubicBezTo>
                  <a:close/>
                  <a:moveTo>
                    <a:pt x="340" y="462"/>
                  </a:moveTo>
                  <a:cubicBezTo>
                    <a:pt x="367" y="456"/>
                    <a:pt x="387" y="447"/>
                    <a:pt x="411" y="433"/>
                  </a:cubicBezTo>
                  <a:cubicBezTo>
                    <a:pt x="415" y="432"/>
                    <a:pt x="419" y="430"/>
                    <a:pt x="423" y="429"/>
                  </a:cubicBezTo>
                  <a:cubicBezTo>
                    <a:pt x="444" y="422"/>
                    <a:pt x="461" y="411"/>
                    <a:pt x="473" y="397"/>
                  </a:cubicBezTo>
                  <a:cubicBezTo>
                    <a:pt x="457" y="437"/>
                    <a:pt x="431" y="471"/>
                    <a:pt x="398" y="496"/>
                  </a:cubicBezTo>
                  <a:cubicBezTo>
                    <a:pt x="396" y="498"/>
                    <a:pt x="393" y="499"/>
                    <a:pt x="391" y="500"/>
                  </a:cubicBezTo>
                  <a:cubicBezTo>
                    <a:pt x="372" y="488"/>
                    <a:pt x="355" y="475"/>
                    <a:pt x="340" y="4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9"/>
            <p:cNvSpPr>
              <a:spLocks/>
            </p:cNvSpPr>
            <p:nvPr userDrawn="1"/>
          </p:nvSpPr>
          <p:spPr bwMode="auto">
            <a:xfrm>
              <a:off x="573088" y="1408113"/>
              <a:ext cx="93663" cy="93662"/>
            </a:xfrm>
            <a:custGeom>
              <a:avLst/>
              <a:gdLst>
                <a:gd name="T0" fmla="*/ 52 w 52"/>
                <a:gd name="T1" fmla="*/ 45 h 52"/>
                <a:gd name="T2" fmla="*/ 0 w 52"/>
                <a:gd name="T3" fmla="*/ 0 h 52"/>
                <a:gd name="T4" fmla="*/ 0 w 52"/>
                <a:gd name="T5" fmla="*/ 8 h 52"/>
                <a:gd name="T6" fmla="*/ 52 w 52"/>
                <a:gd name="T7" fmla="*/ 52 h 52"/>
                <a:gd name="T8" fmla="*/ 52 w 52"/>
                <a:gd name="T9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52" y="45"/>
                  </a:moveTo>
                  <a:cubicBezTo>
                    <a:pt x="33" y="31"/>
                    <a:pt x="15" y="16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6" y="24"/>
                    <a:pt x="33" y="39"/>
                    <a:pt x="52" y="52"/>
                  </a:cubicBezTo>
                  <a:lnTo>
                    <a:pt x="52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10"/>
            <p:cNvSpPr>
              <a:spLocks/>
            </p:cNvSpPr>
            <p:nvPr userDrawn="1"/>
          </p:nvSpPr>
          <p:spPr bwMode="auto">
            <a:xfrm>
              <a:off x="820738" y="1357313"/>
              <a:ext cx="74613" cy="33337"/>
            </a:xfrm>
            <a:custGeom>
              <a:avLst/>
              <a:gdLst>
                <a:gd name="T0" fmla="*/ 13 w 42"/>
                <a:gd name="T1" fmla="*/ 0 h 19"/>
                <a:gd name="T2" fmla="*/ 13 w 42"/>
                <a:gd name="T3" fmla="*/ 0 h 19"/>
                <a:gd name="T4" fmla="*/ 0 w 42"/>
                <a:gd name="T5" fmla="*/ 0 h 19"/>
                <a:gd name="T6" fmla="*/ 10 w 42"/>
                <a:gd name="T7" fmla="*/ 5 h 19"/>
                <a:gd name="T8" fmla="*/ 42 w 42"/>
                <a:gd name="T9" fmla="*/ 19 h 19"/>
                <a:gd name="T10" fmla="*/ 42 w 42"/>
                <a:gd name="T11" fmla="*/ 13 h 19"/>
                <a:gd name="T12" fmla="*/ 13 w 4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9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7" y="4"/>
                    <a:pt x="10" y="5"/>
                  </a:cubicBezTo>
                  <a:cubicBezTo>
                    <a:pt x="20" y="11"/>
                    <a:pt x="31" y="15"/>
                    <a:pt x="42" y="19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2" y="9"/>
                    <a:pt x="22" y="5"/>
                    <a:pt x="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11"/>
            <p:cNvSpPr>
              <a:spLocks/>
            </p:cNvSpPr>
            <p:nvPr userDrawn="1"/>
          </p:nvSpPr>
          <p:spPr bwMode="auto">
            <a:xfrm>
              <a:off x="573088" y="1357313"/>
              <a:ext cx="23813" cy="44450"/>
            </a:xfrm>
            <a:custGeom>
              <a:avLst/>
              <a:gdLst>
                <a:gd name="T0" fmla="*/ 6 w 13"/>
                <a:gd name="T1" fmla="*/ 0 h 25"/>
                <a:gd name="T2" fmla="*/ 0 w 13"/>
                <a:gd name="T3" fmla="*/ 10 h 25"/>
                <a:gd name="T4" fmla="*/ 0 w 13"/>
                <a:gd name="T5" fmla="*/ 25 h 25"/>
                <a:gd name="T6" fmla="*/ 13 w 13"/>
                <a:gd name="T7" fmla="*/ 0 h 25"/>
                <a:gd name="T8" fmla="*/ 6 w 1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cubicBezTo>
                    <a:pt x="4" y="3"/>
                    <a:pt x="2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16"/>
                    <a:pt x="8" y="8"/>
                    <a:pt x="13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itle 1"/>
          <p:cNvSpPr txBox="1">
            <a:spLocks/>
          </p:cNvSpPr>
          <p:nvPr userDrawn="1"/>
        </p:nvSpPr>
        <p:spPr>
          <a:xfrm>
            <a:off x="802131" y="348114"/>
            <a:ext cx="9144000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Setting the standard</a:t>
            </a:r>
          </a:p>
        </p:txBody>
      </p:sp>
    </p:spTree>
    <p:extLst>
      <p:ext uri="{BB962C8B-B14F-4D97-AF65-F5344CB8AC3E}">
        <p14:creationId xmlns:p14="http://schemas.microsoft.com/office/powerpoint/2010/main" val="107162509"/>
      </p:ext>
    </p:extLst>
  </p:cSld>
  <p:clrMapOvr>
    <a:masterClrMapping/>
  </p:clrMapOvr>
  <p:transition spd="slow">
    <p:push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891" y="334861"/>
            <a:ext cx="9144000" cy="548495"/>
          </a:xfrm>
        </p:spPr>
        <p:txBody>
          <a:bodyPr anchor="t">
            <a:noAutofit/>
          </a:bodyPr>
          <a:lstStyle>
            <a:lvl1pPr algn="l">
              <a:defRPr sz="1800" spc="0" baseline="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Setting the standard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82" y="174213"/>
            <a:ext cx="543567" cy="5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7194"/>
      </p:ext>
    </p:extLst>
  </p:cSld>
  <p:clrMapOvr>
    <a:masterClrMapping/>
  </p:clrMapOvr>
  <p:transition spd="slow">
    <p:push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E88DB-9A0E-43AA-A1AB-17D75C5BC39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BC0F2-603E-4C2C-B90D-68946D6A9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812474"/>
      </p:ext>
    </p:extLst>
  </p:cSld>
  <p:clrMapOvr>
    <a:masterClrMapping/>
  </p:clrMapOvr>
  <p:transition spd="slow">
    <p:push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E88DB-9A0E-43AA-A1AB-17D75C5BC39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BC0F2-603E-4C2C-B90D-68946D6A9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550530"/>
      </p:ext>
    </p:extLst>
  </p:cSld>
  <p:clrMapOvr>
    <a:masterClrMapping/>
  </p:clrMapOvr>
  <p:transition spd="slow">
    <p:push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E88DB-9A0E-43AA-A1AB-17D75C5BC39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BC0F2-603E-4C2C-B90D-68946D6A9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15710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33475"/>
      </p:ext>
    </p:extLst>
  </p:cSld>
  <p:clrMapOvr>
    <a:masterClrMapping/>
  </p:clrMapOvr>
  <p:transition spd="slow">
    <p:push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E88DB-9A0E-43AA-A1AB-17D75C5BC39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BC0F2-603E-4C2C-B90D-68946D6A9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946941"/>
      </p:ext>
    </p:extLst>
  </p:cSld>
  <p:clrMapOvr>
    <a:masterClrMapping/>
  </p:clrMapOvr>
  <p:transition spd="slow">
    <p:push dir="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E88DB-9A0E-43AA-A1AB-17D75C5BC39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BC0F2-603E-4C2C-B90D-68946D6A9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418893"/>
      </p:ext>
    </p:extLst>
  </p:cSld>
  <p:clrMapOvr>
    <a:masterClrMapping/>
  </p:clrMapOvr>
  <p:transition spd="slow">
    <p:push dir="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E88DB-9A0E-43AA-A1AB-17D75C5BC39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BC0F2-603E-4C2C-B90D-68946D6A9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145031"/>
      </p:ext>
    </p:extLst>
  </p:cSld>
  <p:clrMapOvr>
    <a:masterClrMapping/>
  </p:clrMapOvr>
  <p:transition spd="slow">
    <p:push dir="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E88DB-9A0E-43AA-A1AB-17D75C5BC39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BC0F2-603E-4C2C-B90D-68946D6A9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874901"/>
      </p:ext>
    </p:extLst>
  </p:cSld>
  <p:clrMapOvr>
    <a:masterClrMapping/>
  </p:clrMapOvr>
  <p:transition spd="slow">
    <p:push dir="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E88DB-9A0E-43AA-A1AB-17D75C5BC39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BC0F2-603E-4C2C-B90D-68946D6A9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584454"/>
      </p:ext>
    </p:extLst>
  </p:cSld>
  <p:clrMapOvr>
    <a:masterClrMapping/>
  </p:clrMapOvr>
  <p:transition spd="slow">
    <p:push dir="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E88DB-9A0E-43AA-A1AB-17D75C5BC39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BC0F2-603E-4C2C-B90D-68946D6A9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161420"/>
      </p:ext>
    </p:extLst>
  </p:cSld>
  <p:clrMapOvr>
    <a:masterClrMapping/>
  </p:clrMapOvr>
  <p:transition spd="slow">
    <p:push dir="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E88DB-9A0E-43AA-A1AB-17D75C5BC39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BC0F2-603E-4C2C-B90D-68946D6A9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598532"/>
      </p:ext>
    </p:extLst>
  </p:cSld>
  <p:clrMapOvr>
    <a:masterClrMapping/>
  </p:clrMapOvr>
  <p:transition spd="slow">
    <p:push dir="u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45587"/>
      </p:ext>
    </p:extLst>
  </p:cSld>
  <p:clrMapOvr>
    <a:masterClrMapping/>
  </p:clrMapOvr>
  <p:transition spd="slow">
    <p:push dir="u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7011"/>
      </p:ext>
    </p:extLst>
  </p:cSld>
  <p:clrMapOvr>
    <a:masterClrMapping/>
  </p:clrMapOvr>
  <p:transition spd="slow">
    <p:push dir="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914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6.jp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E88DB-9A0E-43AA-A1AB-17D75C5BC39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68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9" r:id="rId2"/>
    <p:sldLayoutId id="2147483673" r:id="rId3"/>
    <p:sldLayoutId id="2147483684" r:id="rId4"/>
    <p:sldLayoutId id="2147483688" r:id="rId5"/>
    <p:sldLayoutId id="2147483685" r:id="rId6"/>
    <p:sldLayoutId id="2147483687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Next LT Pro Regular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Montbrillant</a:t>
            </a:r>
            <a:r>
              <a:rPr lang="en-US" dirty="0"/>
              <a:t> Entrance and Tower building (level-2)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0256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 defTabSz="914400"/>
            <a:fld id="{83DFDC87-2E1B-4195-831D-178A07B12BFC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spd="slow">
    <p:push dir="u"/>
  </p:transition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26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bg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bg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B560E8-1B19-4CAC-B9AE-0815927B12F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471296" y="4922262"/>
            <a:ext cx="5088256" cy="351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0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push dir="u"/>
  </p:transition>
  <p:txStyles>
    <p:titleStyle>
      <a:lvl1pPr algn="l" defTabSz="882762" rtl="0" eaLnBrk="1" latinLnBrk="0" hangingPunct="1">
        <a:lnSpc>
          <a:spcPct val="90000"/>
        </a:lnSpc>
        <a:spcBef>
          <a:spcPct val="0"/>
        </a:spcBef>
        <a:buNone/>
        <a:defRPr sz="42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0690" indent="-220690" algn="l" defTabSz="882762" rtl="0" eaLnBrk="1" latinLnBrk="0" hangingPunct="1">
        <a:lnSpc>
          <a:spcPct val="90000"/>
        </a:lnSpc>
        <a:spcBef>
          <a:spcPts val="965"/>
        </a:spcBef>
        <a:buFont typeface="Arial" panose="020B0604020202020204" pitchFamily="34" charset="0"/>
        <a:buChar char="•"/>
        <a:defRPr sz="2703" kern="1200">
          <a:solidFill>
            <a:schemeClr val="tx1"/>
          </a:solidFill>
          <a:latin typeface="+mn-lt"/>
          <a:ea typeface="+mn-ea"/>
          <a:cs typeface="+mn-cs"/>
        </a:defRPr>
      </a:lvl1pPr>
      <a:lvl2pPr marL="662071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2317" kern="1200">
          <a:solidFill>
            <a:schemeClr val="tx1"/>
          </a:solidFill>
          <a:latin typeface="+mn-lt"/>
          <a:ea typeface="+mn-ea"/>
          <a:cs typeface="+mn-cs"/>
        </a:defRPr>
      </a:lvl2pPr>
      <a:lvl3pPr marL="1103452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3pPr>
      <a:lvl4pPr marL="1544833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4pPr>
      <a:lvl5pPr marL="1986214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5pPr>
      <a:lvl6pPr marL="2427595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6pPr>
      <a:lvl7pPr marL="2868976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7pPr>
      <a:lvl8pPr marL="3310357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8pPr>
      <a:lvl9pPr marL="3751737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1pPr>
      <a:lvl2pPr marL="441381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82762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3pPr>
      <a:lvl4pPr marL="1324143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4pPr>
      <a:lvl5pPr marL="1765524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5pPr>
      <a:lvl6pPr marL="2206904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6pPr>
      <a:lvl7pPr marL="2648285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7pPr>
      <a:lvl8pPr marL="3089666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8pPr>
      <a:lvl9pPr marL="3531047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9D20B9-3AC1-40D3-8F18-B51CB28A3A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E8EDE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8072"/>
            <a:endParaRPr lang="en-GB" sz="180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0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ransition spd="slow">
    <p:push dir="u"/>
  </p:transition>
  <p:txStyles>
    <p:titleStyle>
      <a:lvl1pPr algn="l" defTabSz="882762" rtl="0" eaLnBrk="1" latinLnBrk="0" hangingPunct="1">
        <a:lnSpc>
          <a:spcPct val="90000"/>
        </a:lnSpc>
        <a:spcBef>
          <a:spcPct val="0"/>
        </a:spcBef>
        <a:buNone/>
        <a:defRPr sz="42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0690" indent="-220690" algn="l" defTabSz="882762" rtl="0" eaLnBrk="1" latinLnBrk="0" hangingPunct="1">
        <a:lnSpc>
          <a:spcPct val="90000"/>
        </a:lnSpc>
        <a:spcBef>
          <a:spcPts val="965"/>
        </a:spcBef>
        <a:buFont typeface="Arial" panose="020B0604020202020204" pitchFamily="34" charset="0"/>
        <a:buChar char="•"/>
        <a:defRPr sz="2703" kern="1200">
          <a:solidFill>
            <a:schemeClr val="tx1"/>
          </a:solidFill>
          <a:latin typeface="+mn-lt"/>
          <a:ea typeface="+mn-ea"/>
          <a:cs typeface="+mn-cs"/>
        </a:defRPr>
      </a:lvl1pPr>
      <a:lvl2pPr marL="662071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2317" kern="1200">
          <a:solidFill>
            <a:schemeClr val="tx1"/>
          </a:solidFill>
          <a:latin typeface="+mn-lt"/>
          <a:ea typeface="+mn-ea"/>
          <a:cs typeface="+mn-cs"/>
        </a:defRPr>
      </a:lvl2pPr>
      <a:lvl3pPr marL="1103452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3pPr>
      <a:lvl4pPr marL="1544833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4pPr>
      <a:lvl5pPr marL="1986214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5pPr>
      <a:lvl6pPr marL="2427595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6pPr>
      <a:lvl7pPr marL="2868976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7pPr>
      <a:lvl8pPr marL="3310357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8pPr>
      <a:lvl9pPr marL="3751737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1pPr>
      <a:lvl2pPr marL="441381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82762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3pPr>
      <a:lvl4pPr marL="1324143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4pPr>
      <a:lvl5pPr marL="1765524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5pPr>
      <a:lvl6pPr marL="2206904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6pPr>
      <a:lvl7pPr marL="2648285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7pPr>
      <a:lvl8pPr marL="3089666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8pPr>
      <a:lvl9pPr marL="3531047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0F30BA-9F76-6246-B532-AFDA3366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790A5-C645-1A49-929A-4A4C08C0D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1031415" cy="4071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DC644-7A6E-854D-BA8D-7C44512C7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pPr defTabSz="914400"/>
            <a:fld id="{3261368A-19F4-814B-90C1-348F74BFA722}" type="datetimeFigureOut">
              <a:rPr lang="en-US" smtClean="0"/>
              <a:pPr defTabSz="914400"/>
              <a:t>1/11/2021</a:t>
            </a:fld>
            <a:endParaRPr lang="en-US" dirty="0"/>
          </a:p>
          <a:p>
            <a:pPr defTabSz="914400"/>
            <a:fld id="{01602FD8-3363-FC46-AD6A-21F557A297E0}" type="slidenum">
              <a:rPr lang="en-US" smtClean="0"/>
              <a:pPr defTabSz="9144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6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</p:sldLayoutIdLst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22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89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E88DB-9A0E-43AA-A1AB-17D75C5BC39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BC0F2-603E-4C2C-B90D-68946D6A9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4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Next LT Pro Regular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11/01/2021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5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en/myitu/News/2020/12/24/10/52/Japan-NICT-claims-Kaleidoscope-1st-prize-for-research-in-machine-learning" TargetMode="External"/><Relationship Id="rId3" Type="http://schemas.openxmlformats.org/officeDocument/2006/relationships/image" Target="../media/image78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tu.int/en/journal/j-fet/" TargetMode="External"/><Relationship Id="rId5" Type="http://schemas.openxmlformats.org/officeDocument/2006/relationships/hyperlink" Target="https://www.itu.int/en/myitu/News/2020/12/23/18/27/Contribute-to-special-issues-of-ITU-Journal-on-topics-from-Bio-NanoThings-to-beyond-5G" TargetMode="External"/><Relationship Id="rId4" Type="http://schemas.openxmlformats.org/officeDocument/2006/relationships/hyperlink" Target="https://www.itu.int/en/myitu/Publications/2020/12/24/10/06/Future-and-evolving-technologies" TargetMode="External"/><Relationship Id="rId9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en/ITU-T/AI/challenge/2020/Pages/results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hyperlink" Target="https://www.itu.int/fr/myitu/Publications/2020/12/10/08/43/ITU-News-Magazine-no-5-202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hyperlink" Target="https://aiforgood.itu.in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20.emf"/><Relationship Id="rId4" Type="http://schemas.openxmlformats.org/officeDocument/2006/relationships/image" Target="../media/image8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en/ITU-T/webinars/Pages/qsdg.aspx" TargetMode="External"/><Relationship Id="rId3" Type="http://schemas.openxmlformats.org/officeDocument/2006/relationships/hyperlink" Target="https://aiforgood.itu.int/" TargetMode="External"/><Relationship Id="rId7" Type="http://schemas.openxmlformats.org/officeDocument/2006/relationships/hyperlink" Target="https://www.itu.int/en/ITU-T/webinars/20200805/Pages/default.asp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8.emf"/><Relationship Id="rId11" Type="http://schemas.openxmlformats.org/officeDocument/2006/relationships/image" Target="../media/image20.emf"/><Relationship Id="rId5" Type="http://schemas.openxmlformats.org/officeDocument/2006/relationships/image" Target="../media/image76.emf"/><Relationship Id="rId10" Type="http://schemas.openxmlformats.org/officeDocument/2006/relationships/image" Target="../media/image85.emf"/><Relationship Id="rId4" Type="http://schemas.openxmlformats.org/officeDocument/2006/relationships/hyperlink" Target="https://www.itu.int/en/ITU-T/webinars/Pages/dfs.aspx" TargetMode="External"/><Relationship Id="rId9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2020.ai4g.ieee-tems.org/" TargetMode="External"/><Relationship Id="rId3" Type="http://schemas.openxmlformats.org/officeDocument/2006/relationships/hyperlink" Target="https://www.itu.int/en/ITU-T/webinars/20201008/Pages/default.aspx" TargetMode="External"/><Relationship Id="rId7" Type="http://schemas.openxmlformats.org/officeDocument/2006/relationships/hyperlink" Target="https://www.itu.int/en/ITU-T/climatechange/Pages/202012.asp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7.xml"/><Relationship Id="rId6" Type="http://schemas.openxmlformats.org/officeDocument/2006/relationships/hyperlink" Target="https://www.itu.int/en/ITU-T/climatechange/Pages/20201207.aspx" TargetMode="External"/><Relationship Id="rId5" Type="http://schemas.openxmlformats.org/officeDocument/2006/relationships/image" Target="../media/image12.emf"/><Relationship Id="rId10" Type="http://schemas.openxmlformats.org/officeDocument/2006/relationships/image" Target="../media/image8.emf"/><Relationship Id="rId4" Type="http://schemas.openxmlformats.org/officeDocument/2006/relationships/image" Target="../media/image19.png"/><Relationship Id="rId9" Type="http://schemas.openxmlformats.org/officeDocument/2006/relationships/image" Target="../media/image7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emf"/><Relationship Id="rId4" Type="http://schemas.openxmlformats.org/officeDocument/2006/relationships/image" Target="../media/image8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3" Type="http://schemas.openxmlformats.org/officeDocument/2006/relationships/image" Target="../media/image91.emf"/><Relationship Id="rId7" Type="http://schemas.openxmlformats.org/officeDocument/2006/relationships/image" Target="../media/image9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92.emf"/><Relationship Id="rId10" Type="http://schemas.openxmlformats.org/officeDocument/2006/relationships/image" Target="../media/image9.emf"/><Relationship Id="rId4" Type="http://schemas.openxmlformats.org/officeDocument/2006/relationships/image" Target="../media/image87.emf"/><Relationship Id="rId9" Type="http://schemas.openxmlformats.org/officeDocument/2006/relationships/image" Target="../media/image9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md/meetingdoc.asp?lang=en&amp;parent=T17-TSAG-C-0171" TargetMode="External"/><Relationship Id="rId3" Type="http://schemas.openxmlformats.org/officeDocument/2006/relationships/image" Target="../media/image8.emf"/><Relationship Id="rId7" Type="http://schemas.openxmlformats.org/officeDocument/2006/relationships/hyperlink" Target="https://www.itu.int/md/meetingdoc.asp?lang=en&amp;parent=T17-TSAG-C-0173" TargetMode="External"/><Relationship Id="rId12" Type="http://schemas.openxmlformats.org/officeDocument/2006/relationships/hyperlink" Target="https://www.itu.int/md/T17-TSAG-210111-TD-GEN-1007/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7.xml"/><Relationship Id="rId6" Type="http://schemas.openxmlformats.org/officeDocument/2006/relationships/hyperlink" Target="https://www.itu.int/md/meetingdoc.asp?lang=en&amp;parent=T17-TSAG-C-0175" TargetMode="External"/><Relationship Id="rId11" Type="http://schemas.openxmlformats.org/officeDocument/2006/relationships/hyperlink" Target="https://www.itu.int/md/S20-SG-CIR-0051/en" TargetMode="External"/><Relationship Id="rId5" Type="http://schemas.openxmlformats.org/officeDocument/2006/relationships/hyperlink" Target="https://www.itu.int/md/meetingdoc.asp?lang=en&amp;parent=T17-TSAG-C-0176" TargetMode="External"/><Relationship Id="rId10" Type="http://schemas.openxmlformats.org/officeDocument/2006/relationships/hyperlink" Target="https://www.itu.int/md/S20-DM-CIR-01022/en" TargetMode="External"/><Relationship Id="rId4" Type="http://schemas.openxmlformats.org/officeDocument/2006/relationships/image" Target="../media/image9.emf"/><Relationship Id="rId9" Type="http://schemas.openxmlformats.org/officeDocument/2006/relationships/hyperlink" Target="https://www.itu.int/md/meetingdoc.asp?lang=en&amp;parent=T17-TSAG-C-017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22.emf"/><Relationship Id="rId4" Type="http://schemas.openxmlformats.org/officeDocument/2006/relationships/image" Target="../media/image9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9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9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3" Type="http://schemas.openxmlformats.org/officeDocument/2006/relationships/image" Target="../media/image99.emf"/><Relationship Id="rId7" Type="http://schemas.openxmlformats.org/officeDocument/2006/relationships/image" Target="../media/image10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emf"/><Relationship Id="rId11" Type="http://schemas.openxmlformats.org/officeDocument/2006/relationships/image" Target="../media/image12.emf"/><Relationship Id="rId5" Type="http://schemas.openxmlformats.org/officeDocument/2006/relationships/image" Target="../media/image101.emf"/><Relationship Id="rId10" Type="http://schemas.openxmlformats.org/officeDocument/2006/relationships/image" Target="../media/image9.emf"/><Relationship Id="rId4" Type="http://schemas.openxmlformats.org/officeDocument/2006/relationships/image" Target="../media/image100.emf"/><Relationship Id="rId9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5.emf"/><Relationship Id="rId4" Type="http://schemas.openxmlformats.org/officeDocument/2006/relationships/image" Target="../media/image10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emf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3.emf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5" Type="http://schemas.openxmlformats.org/officeDocument/2006/relationships/image" Target="../media/image2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tmp"/><Relationship Id="rId3" Type="http://schemas.openxmlformats.org/officeDocument/2006/relationships/image" Target="../media/image25.tmp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21" Type="http://schemas.openxmlformats.org/officeDocument/2006/relationships/image" Target="../media/image57.jpeg"/><Relationship Id="rId34" Type="http://schemas.openxmlformats.org/officeDocument/2006/relationships/image" Target="../media/image70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jpeg"/><Relationship Id="rId25" Type="http://schemas.openxmlformats.org/officeDocument/2006/relationships/image" Target="../media/image61.jpeg"/><Relationship Id="rId33" Type="http://schemas.openxmlformats.org/officeDocument/2006/relationships/image" Target="../media/image69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jpe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24" Type="http://schemas.openxmlformats.org/officeDocument/2006/relationships/image" Target="../media/image60.jpeg"/><Relationship Id="rId32" Type="http://schemas.openxmlformats.org/officeDocument/2006/relationships/image" Target="../media/image68.png"/><Relationship Id="rId37" Type="http://schemas.openxmlformats.org/officeDocument/2006/relationships/image" Target="../media/image73.png"/><Relationship Id="rId5" Type="http://schemas.openxmlformats.org/officeDocument/2006/relationships/image" Target="../media/image41.png"/><Relationship Id="rId15" Type="http://schemas.openxmlformats.org/officeDocument/2006/relationships/image" Target="../media/image51.jpe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36" Type="http://schemas.openxmlformats.org/officeDocument/2006/relationships/image" Target="../media/image72.jpe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31" Type="http://schemas.openxmlformats.org/officeDocument/2006/relationships/image" Target="../media/image67.jpeg"/><Relationship Id="rId4" Type="http://schemas.openxmlformats.org/officeDocument/2006/relationships/image" Target="../media/image9.emf"/><Relationship Id="rId9" Type="http://schemas.openxmlformats.org/officeDocument/2006/relationships/image" Target="../media/image45.jpeg"/><Relationship Id="rId14" Type="http://schemas.openxmlformats.org/officeDocument/2006/relationships/image" Target="../media/image50.png"/><Relationship Id="rId22" Type="http://schemas.openxmlformats.org/officeDocument/2006/relationships/image" Target="../media/image58.jpeg"/><Relationship Id="rId27" Type="http://schemas.openxmlformats.org/officeDocument/2006/relationships/image" Target="../media/image63.jpeg"/><Relationship Id="rId30" Type="http://schemas.openxmlformats.org/officeDocument/2006/relationships/image" Target="../media/image66.png"/><Relationship Id="rId35" Type="http://schemas.openxmlformats.org/officeDocument/2006/relationships/image" Target="../media/image71.jpeg"/><Relationship Id="rId8" Type="http://schemas.openxmlformats.org/officeDocument/2006/relationships/image" Target="../media/image44.png"/><Relationship Id="rId3" Type="http://schemas.openxmlformats.org/officeDocument/2006/relationships/image" Target="../media/image25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74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myworkspace/#/my-workspace/myevents" TargetMode="External"/><Relationship Id="rId13" Type="http://schemas.openxmlformats.org/officeDocument/2006/relationships/hyperlink" Target="https://www.itu.int/myworkspace/#/my-workspace/community" TargetMode="External"/><Relationship Id="rId18" Type="http://schemas.openxmlformats.org/officeDocument/2006/relationships/hyperlink" Target="https://www.itu.int/search#?target=Media&amp;ex=false&amp;q=TSAG&amp;fl=0" TargetMode="External"/><Relationship Id="rId3" Type="http://schemas.openxmlformats.org/officeDocument/2006/relationships/hyperlink" Target="https://itu.int/net4/itu-t/myworkspace" TargetMode="External"/><Relationship Id="rId7" Type="http://schemas.openxmlformats.org/officeDocument/2006/relationships/hyperlink" Target="https://www.itu.int/myworkspace/#/my-workspace/remote_participation" TargetMode="External"/><Relationship Id="rId12" Type="http://schemas.openxmlformats.org/officeDocument/2006/relationships/hyperlink" Target="https://www.itu.int/myworkspace/#/my-workspace/mails" TargetMode="External"/><Relationship Id="rId17" Type="http://schemas.openxmlformats.org/officeDocument/2006/relationships/hyperlink" Target="https://www.itu.int/search#?target=Social%20media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www.itu.int/search#?target=All&amp;ex=false&amp;q=TSAG&amp;fl=0" TargetMode="External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75.emf"/><Relationship Id="rId11" Type="http://schemas.openxmlformats.org/officeDocument/2006/relationships/hyperlink" Target="http://tsbcloud.itu.int/" TargetMode="External"/><Relationship Id="rId5" Type="http://schemas.openxmlformats.org/officeDocument/2006/relationships/image" Target="../media/image8.emf"/><Relationship Id="rId15" Type="http://schemas.openxmlformats.org/officeDocument/2006/relationships/hyperlink" Target="https://www.itu.int/search" TargetMode="External"/><Relationship Id="rId10" Type="http://schemas.openxmlformats.org/officeDocument/2006/relationships/hyperlink" Target="https://www.itu.int/myworkspace/#/my-workspace/translate" TargetMode="External"/><Relationship Id="rId19" Type="http://schemas.openxmlformats.org/officeDocument/2006/relationships/hyperlink" Target="https://www.itu.int/search#?target=Base%20text&amp;ex=false&amp;q=Resolution%2032&amp;fl=0&amp;sector=t&amp;group=all&amp;collection=General" TargetMode="External"/><Relationship Id="rId4" Type="http://schemas.openxmlformats.org/officeDocument/2006/relationships/image" Target="../media/image21.emf"/><Relationship Id="rId9" Type="http://schemas.openxmlformats.org/officeDocument/2006/relationships/hyperlink" Target="https://www.itu.int/myworkspace/#/my-workspace/allevent" TargetMode="External"/><Relationship Id="rId14" Type="http://schemas.openxmlformats.org/officeDocument/2006/relationships/hyperlink" Target="https://www.itu.int/myworkspace/#/profil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77.emf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-6095"/>
            <a:ext cx="12191997" cy="68640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2628" y="1297898"/>
            <a:ext cx="880782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7500" spc="-200" dirty="0">
                <a:solidFill>
                  <a:prstClr val="white"/>
                </a:solidFill>
                <a:latin typeface="Arial Black" panose="020B0A04020102020204" pitchFamily="34" charset="0"/>
                <a:cs typeface="Myriad Pro Cond"/>
              </a:rPr>
              <a:t>Activity report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2628" y="2544393"/>
            <a:ext cx="953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lnSpc>
                <a:spcPct val="90000"/>
              </a:lnSpc>
            </a:pPr>
            <a:r>
              <a:rPr lang="en-US" sz="4000" b="1" dirty="0">
                <a:solidFill>
                  <a:srgbClr val="BCD0F2"/>
                </a:solidFill>
                <a:latin typeface="Arial Black" panose="020B0A04020102020204" pitchFamily="34" charset="0"/>
                <a:cs typeface="Times"/>
              </a:rPr>
              <a:t>September-December 2020</a:t>
            </a:r>
            <a:endParaRPr lang="en-US" sz="4000" i="1" dirty="0">
              <a:solidFill>
                <a:srgbClr val="BCD0F2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20303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30245998-C1FB-45B1-ABE1-6AA38992B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415" y="119877"/>
            <a:ext cx="2285765" cy="11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D719A5-9335-4253-8B6D-5372A894243B}"/>
              </a:ext>
            </a:extLst>
          </p:cNvPr>
          <p:cNvSpPr txBox="1"/>
          <p:nvPr/>
        </p:nvSpPr>
        <p:spPr>
          <a:xfrm>
            <a:off x="2484991" y="1571804"/>
            <a:ext cx="8859864" cy="12802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Volume 1, Issue 1, December 2020</a:t>
            </a:r>
            <a:r>
              <a:rPr lang="en-GB" sz="2800" b="1" dirty="0">
                <a:solidFill>
                  <a:srgbClr val="3E8EDE"/>
                </a:solidFill>
                <a:latin typeface="AvenirNext LT Pro Regular" panose="020B05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vNext Regular"/>
                <a:ea typeface="+mn-ea"/>
                <a:cs typeface="+mn-cs"/>
                <a:hlinkClick r:id="rId4"/>
              </a:rPr>
              <a:t>Download first issue &gt;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vNext Regular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Upcoming special issues 2021: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Bio-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NanoThings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for healthcare, Internet of Everything, Terahertz communications, wireless communication systems beyond 5G, and AI and machine learning in networking.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  <a:hlinkClick r:id="rId5"/>
              </a:rPr>
              <a:t>Calls for Papers &gt;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542D80-7E35-4C41-B74E-3CB185CE93D3}"/>
              </a:ext>
            </a:extLst>
          </p:cNvPr>
          <p:cNvSpPr txBox="1"/>
          <p:nvPr/>
        </p:nvSpPr>
        <p:spPr>
          <a:xfrm>
            <a:off x="2712973" y="1772827"/>
            <a:ext cx="8017666" cy="4524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ED12C3-4DD5-4EAA-BD89-8FCC1A42372C}"/>
              </a:ext>
            </a:extLst>
          </p:cNvPr>
          <p:cNvSpPr txBox="1"/>
          <p:nvPr/>
        </p:nvSpPr>
        <p:spPr>
          <a:xfrm>
            <a:off x="6267450" y="406877"/>
            <a:ext cx="4681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https://www.itu.int/en/journal/j-fet/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34D85345-9E38-41B9-9B49-1180C2DA7C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61" y="1299627"/>
            <a:ext cx="2395230" cy="23952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9E9A8F-665C-4C1C-84F9-10F349079D72}"/>
              </a:ext>
            </a:extLst>
          </p:cNvPr>
          <p:cNvSpPr txBox="1"/>
          <p:nvPr/>
        </p:nvSpPr>
        <p:spPr>
          <a:xfrm>
            <a:off x="2432575" y="4159507"/>
            <a:ext cx="9579228" cy="18631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3E8EDE"/>
                </a:solidFill>
                <a:latin typeface="AvenirNext LT Pro Regular" panose="020B0504020202020204" pitchFamily="34" charset="0"/>
              </a:rPr>
              <a:t>ITU Kaleidoscope 2020 </a:t>
            </a:r>
            <a:r>
              <a:rPr lang="en-GB" sz="2400" b="1" dirty="0">
                <a:solidFill>
                  <a:srgbClr val="3E8EDE"/>
                </a:solidFill>
                <a:latin typeface="AvenirNext LT Pro Regular" panose="020B0504020202020204" pitchFamily="34" charset="0"/>
              </a:rPr>
              <a:t>Industry-driven digital transformation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b="1" i="0" dirty="0">
                <a:solidFill>
                  <a:srgbClr val="000000"/>
                </a:solidFill>
                <a:effectLst/>
                <a:latin typeface="AvNext Regular"/>
              </a:rPr>
              <a:t>1</a:t>
            </a:r>
            <a:r>
              <a:rPr lang="en-GB" sz="2400" b="1" i="0" baseline="30000" dirty="0">
                <a:solidFill>
                  <a:srgbClr val="000000"/>
                </a:solidFill>
                <a:effectLst/>
                <a:latin typeface="AvNext Regular"/>
              </a:rPr>
              <a:t>st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AvNext Regular"/>
              </a:rPr>
              <a:t> prize: </a:t>
            </a:r>
            <a:r>
              <a:rPr lang="en-GB" sz="2400" i="0" dirty="0">
                <a:solidFill>
                  <a:srgbClr val="212529"/>
                </a:solidFill>
                <a:effectLst/>
                <a:latin typeface="AvNext Regular"/>
              </a:rPr>
              <a:t>Automation of computational resource control of cyber-physical systems with machine learning, </a:t>
            </a:r>
            <a:r>
              <a:rPr lang="en-GB" sz="2400" b="0" i="1" dirty="0">
                <a:solidFill>
                  <a:srgbClr val="000000"/>
                </a:solidFill>
                <a:effectLst/>
                <a:latin typeface="AvNext Regular"/>
              </a:rPr>
              <a:t>NICT, Japan. </a:t>
            </a:r>
            <a:r>
              <a:rPr lang="en-GB" sz="2400" b="0" dirty="0">
                <a:solidFill>
                  <a:srgbClr val="000000"/>
                </a:solidFill>
                <a:effectLst/>
                <a:latin typeface="AvNext Regular"/>
                <a:hlinkClick r:id="rId8"/>
              </a:rPr>
              <a:t>Winners and runners up &gt;</a:t>
            </a:r>
            <a:endParaRPr lang="en-GB" sz="2400" b="0" dirty="0">
              <a:solidFill>
                <a:srgbClr val="000000"/>
              </a:solidFill>
              <a:effectLst/>
              <a:latin typeface="AvNext Regular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b="0" dirty="0">
                <a:solidFill>
                  <a:srgbClr val="000000"/>
                </a:solidFill>
                <a:effectLst/>
                <a:latin typeface="AvNext Regular"/>
              </a:rPr>
              <a:t>Partners IEEE and IEEE </a:t>
            </a:r>
            <a:r>
              <a:rPr lang="en-GB" sz="2400" b="0" dirty="0" err="1">
                <a:solidFill>
                  <a:srgbClr val="000000"/>
                </a:solidFill>
                <a:effectLst/>
                <a:latin typeface="AvNext Regular"/>
              </a:rPr>
              <a:t>ComSoc</a:t>
            </a:r>
            <a:r>
              <a:rPr lang="en-GB" sz="2400" b="0" dirty="0">
                <a:solidFill>
                  <a:srgbClr val="000000"/>
                </a:solidFill>
                <a:effectLst/>
                <a:latin typeface="AvNext Regular"/>
              </a:rPr>
              <a:t> joined in 2020 by new </a:t>
            </a:r>
            <a:r>
              <a:rPr lang="en-GB" sz="2400" b="0" dirty="0" err="1">
                <a:solidFill>
                  <a:srgbClr val="000000"/>
                </a:solidFill>
                <a:effectLst/>
                <a:latin typeface="AvNext Regular"/>
              </a:rPr>
              <a:t>partnerIEEE</a:t>
            </a:r>
            <a:r>
              <a:rPr lang="en-GB" sz="2400" b="0" dirty="0">
                <a:solidFill>
                  <a:srgbClr val="000000"/>
                </a:solidFill>
                <a:effectLst/>
                <a:latin typeface="AvNext Regular"/>
              </a:rPr>
              <a:t> TEMS </a:t>
            </a:r>
            <a:endParaRPr lang="en-GB" sz="2400" b="0" dirty="0">
              <a:solidFill>
                <a:srgbClr val="212529"/>
              </a:solidFill>
              <a:effectLst/>
              <a:latin typeface="AvNext Regular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D575EC-C94D-47FB-8722-0001475B96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</a:blip>
          <a:srcRect l="13890" r="15066"/>
          <a:stretch/>
        </p:blipFill>
        <p:spPr>
          <a:xfrm>
            <a:off x="329081" y="4005944"/>
            <a:ext cx="1916590" cy="200600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6373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3427" y="627719"/>
            <a:ext cx="6411406" cy="548495"/>
          </a:xfrm>
        </p:spPr>
        <p:txBody>
          <a:bodyPr>
            <a:noAutofit/>
          </a:bodyPr>
          <a:lstStyle/>
          <a:p>
            <a:r>
              <a:rPr lang="en-US" b="1" dirty="0">
                <a:latin typeface="AvenirNext LT Pro Regular" panose="020B0504020202020204"/>
              </a:rPr>
              <a:t>ITU AI/ML in 5G Challenge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8B0C84-9918-9E41-A94E-6D7FD2597B70}"/>
              </a:ext>
            </a:extLst>
          </p:cNvPr>
          <p:cNvSpPr txBox="1"/>
          <p:nvPr/>
        </p:nvSpPr>
        <p:spPr>
          <a:xfrm>
            <a:off x="4765246" y="2021962"/>
            <a:ext cx="7121954" cy="42083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1300+ participants, 62 countries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Addressing problem statements contributed by industry and academia in Brazil, China, India, Ireland, Japan, Russia, Spain, Turkey and U.S.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Demonstrating and validating new ITU Y.317x standards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Top teams recognized at Grand Finale, 15-17 December 2020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hlinkClick r:id="rId3"/>
              </a:rPr>
              <a:t>Challenge results &gt;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Read more about the Challenge in a dedicated issue of the ITU News Magazine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hlinkClick r:id="rId4"/>
              </a:rPr>
              <a:t>Issue no.5 2020 &gt;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AAC787-C68D-4E45-85C8-A1B26AC2A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7405" y="348186"/>
            <a:ext cx="1100641" cy="11075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7F4DDE-B82A-4096-9F1F-E6E1A49A7D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50" y="2247900"/>
            <a:ext cx="3523130" cy="336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0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0" y="585109"/>
            <a:ext cx="8115300" cy="548495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venirNext LT Pro Regular" panose="020B0504020202020204"/>
              </a:rPr>
              <a:t>Collaboration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8B0C84-9918-9E41-A94E-6D7FD2597B70}"/>
              </a:ext>
            </a:extLst>
          </p:cNvPr>
          <p:cNvSpPr txBox="1"/>
          <p:nvPr/>
        </p:nvSpPr>
        <p:spPr>
          <a:xfrm>
            <a:off x="2644698" y="1340372"/>
            <a:ext cx="9683035" cy="13302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>
                <a:solidFill>
                  <a:srgbClr val="3E8EDE"/>
                </a:solidFill>
                <a:latin typeface="AvenirNext LT Pro Regular" panose="020B0504020202020204" pitchFamily="34" charset="0"/>
              </a:rPr>
              <a:t>Smart cities and communities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vNext Regular"/>
              </a:rPr>
              <a:t>New ITU-ISO-IEC Joint Task Force</a:t>
            </a:r>
            <a:r>
              <a:rPr lang="en-US" sz="2400" b="1" dirty="0">
                <a:solidFill>
                  <a:srgbClr val="212529"/>
                </a:solidFill>
                <a:latin typeface="AvNext Regular"/>
              </a:rPr>
              <a:t> </a:t>
            </a:r>
            <a:r>
              <a:rPr lang="en-US" sz="2400" dirty="0">
                <a:solidFill>
                  <a:srgbClr val="212529"/>
                </a:solidFill>
                <a:latin typeface="AvNext Regular"/>
              </a:rPr>
              <a:t>for smart city standardization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212529"/>
                </a:solidFill>
                <a:latin typeface="AvNext Regular"/>
              </a:rPr>
              <a:t>New MoU with UN-Habitat </a:t>
            </a:r>
            <a:r>
              <a:rPr lang="en-US" sz="2400" dirty="0">
                <a:solidFill>
                  <a:srgbClr val="212529"/>
                </a:solidFill>
                <a:latin typeface="AvNext Regular"/>
              </a:rPr>
              <a:t>in support of New Urban Agenda and SDGs	 </a:t>
            </a:r>
          </a:p>
          <a:p>
            <a:endParaRPr lang="en-US" dirty="0">
              <a:solidFill>
                <a:srgbClr val="212529"/>
              </a:solidFill>
              <a:latin typeface="AvNext Regular"/>
            </a:endParaRPr>
          </a:p>
          <a:p>
            <a:r>
              <a:rPr lang="en-US" dirty="0">
                <a:solidFill>
                  <a:srgbClr val="212529"/>
                </a:solidFill>
                <a:latin typeface="AvNext Regular"/>
              </a:rPr>
              <a:t> </a:t>
            </a:r>
            <a:endParaRPr lang="en-GB" b="0" i="0" dirty="0">
              <a:solidFill>
                <a:srgbClr val="212529"/>
              </a:solidFill>
              <a:effectLst/>
              <a:latin typeface="AvNext 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EBBF31-3C93-4A29-8C46-490E3ADBD08E}"/>
              </a:ext>
            </a:extLst>
          </p:cNvPr>
          <p:cNvSpPr txBox="1"/>
          <p:nvPr/>
        </p:nvSpPr>
        <p:spPr>
          <a:xfrm>
            <a:off x="3449746" y="3207516"/>
            <a:ext cx="8435282" cy="1330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>
                <a:solidFill>
                  <a:srgbClr val="3E8EDE"/>
                </a:solidFill>
                <a:latin typeface="AvenirNext LT Pro Regular" panose="020B0504020202020204" pitchFamily="34" charset="0"/>
              </a:rPr>
              <a:t>Financial Inclusion Global Initiative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212529"/>
                </a:solidFill>
                <a:latin typeface="AvNext Regular"/>
              </a:rPr>
              <a:t>Final symposium </a:t>
            </a:r>
            <a:r>
              <a:rPr lang="en-US" sz="2400" dirty="0">
                <a:solidFill>
                  <a:srgbClr val="212529"/>
                </a:solidFill>
                <a:latin typeface="AvNext Regular"/>
              </a:rPr>
              <a:t>online over 6 weeks: </a:t>
            </a:r>
            <a:r>
              <a:rPr lang="en-GB" sz="2400" dirty="0">
                <a:solidFill>
                  <a:srgbClr val="212529"/>
                </a:solidFill>
                <a:latin typeface="AvNext Regular"/>
              </a:rPr>
              <a:t>18 May to 24 June 2021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212529"/>
                </a:solidFill>
                <a:latin typeface="AvNext Regular"/>
              </a:rPr>
              <a:t>Digital Currency Global Initiative </a:t>
            </a:r>
            <a:r>
              <a:rPr lang="en-GB" sz="2400" dirty="0">
                <a:solidFill>
                  <a:srgbClr val="212529"/>
                </a:solidFill>
                <a:latin typeface="AvNext Regular"/>
              </a:rPr>
              <a:t>regular working meetings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12529"/>
              </a:solidFill>
              <a:latin typeface="AvNext Regular"/>
            </a:endParaRPr>
          </a:p>
          <a:p>
            <a:endParaRPr lang="en-US" dirty="0">
              <a:solidFill>
                <a:srgbClr val="212529"/>
              </a:solidFill>
              <a:latin typeface="AvNext Regular"/>
            </a:endParaRPr>
          </a:p>
          <a:p>
            <a:r>
              <a:rPr lang="en-US" dirty="0">
                <a:solidFill>
                  <a:srgbClr val="212529"/>
                </a:solidFill>
                <a:latin typeface="AvNext Regular"/>
              </a:rPr>
              <a:t> </a:t>
            </a:r>
            <a:endParaRPr lang="en-GB" b="0" i="0" dirty="0">
              <a:solidFill>
                <a:srgbClr val="212529"/>
              </a:solidFill>
              <a:effectLst/>
              <a:latin typeface="AvNext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F0A96F-FFEE-43BD-BF14-3CD5530F6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69" y="1285203"/>
            <a:ext cx="1534553" cy="14027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8CB48E-9B96-4FB9-B71E-DB59E5405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72" y="3134928"/>
            <a:ext cx="2688697" cy="14027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1BACAC-0188-47D6-A5D2-A2F68C94E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7433" y="526393"/>
            <a:ext cx="1060746" cy="6659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3DE1EE-8BF1-47F5-9FF5-D0038DAE2A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981" y="4795519"/>
            <a:ext cx="1544841" cy="15545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7F5DB8C-A780-4877-9F22-1802BEE10606}"/>
              </a:ext>
            </a:extLst>
          </p:cNvPr>
          <p:cNvSpPr txBox="1"/>
          <p:nvPr/>
        </p:nvSpPr>
        <p:spPr>
          <a:xfrm>
            <a:off x="2644698" y="4725538"/>
            <a:ext cx="8435282" cy="1330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12529"/>
              </a:solidFill>
              <a:latin typeface="AvNext Regular"/>
            </a:endParaRPr>
          </a:p>
          <a:p>
            <a:r>
              <a:rPr lang="en-US" sz="2800" b="1" dirty="0">
                <a:solidFill>
                  <a:srgbClr val="3E8EDE"/>
                </a:solidFill>
                <a:latin typeface="AvenirNext LT Pro Regular" panose="020B0504020202020204" pitchFamily="34" charset="0"/>
              </a:rPr>
              <a:t>AI for Good Global Summit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212529"/>
                </a:solidFill>
                <a:latin typeface="AvNext Regular"/>
              </a:rPr>
              <a:t>Breakthrough Days </a:t>
            </a:r>
            <a:r>
              <a:rPr lang="en-US" sz="2400" dirty="0">
                <a:solidFill>
                  <a:srgbClr val="212529"/>
                </a:solidFill>
                <a:latin typeface="AvNext Regular"/>
              </a:rPr>
              <a:t>21-30 September 2020 </a:t>
            </a:r>
            <a:r>
              <a:rPr lang="en-US" sz="1800" dirty="0">
                <a:latin typeface="AvenirNext LT Pro Regular" panose="020B0504020202020204" pitchFamily="34" charset="0"/>
                <a:hlinkClick r:id="rId7"/>
              </a:rPr>
              <a:t>https://aiforgood.itu.int</a:t>
            </a:r>
            <a:r>
              <a:rPr lang="en-US" sz="1800" dirty="0">
                <a:latin typeface="AvenirNext LT Pro Regular" panose="020B0504020202020204" pitchFamily="34" charset="0"/>
              </a:rPr>
              <a:t> </a:t>
            </a:r>
            <a:endParaRPr lang="en-US" dirty="0">
              <a:solidFill>
                <a:srgbClr val="212529"/>
              </a:solidFill>
              <a:latin typeface="AvNext Regular"/>
            </a:endParaRPr>
          </a:p>
          <a:p>
            <a:r>
              <a:rPr lang="en-US" dirty="0">
                <a:solidFill>
                  <a:srgbClr val="212529"/>
                </a:solidFill>
                <a:latin typeface="AvNext Regular"/>
              </a:rPr>
              <a:t> </a:t>
            </a:r>
            <a:endParaRPr lang="en-GB" b="0" i="0" dirty="0">
              <a:solidFill>
                <a:srgbClr val="212529"/>
              </a:solidFill>
              <a:effectLst/>
              <a:latin typeface="Av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5715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8B0C84-9918-9E41-A94E-6D7FD2597B70}"/>
              </a:ext>
            </a:extLst>
          </p:cNvPr>
          <p:cNvSpPr txBox="1"/>
          <p:nvPr/>
        </p:nvSpPr>
        <p:spPr>
          <a:xfrm>
            <a:off x="2370812" y="1080573"/>
            <a:ext cx="7170996" cy="436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AI for Good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>
                <a:latin typeface="AvenirNext LT Pro Regular" panose="020B0504020202020204" pitchFamily="34" charset="0"/>
              </a:rPr>
              <a:t>Breakthrough Days 21-30 September </a:t>
            </a:r>
            <a:r>
              <a:rPr lang="en-US" sz="1400" dirty="0">
                <a:latin typeface="AvenirNext LT Pro Regular" panose="020B0504020202020204" pitchFamily="34" charset="0"/>
                <a:hlinkClick r:id="rId3"/>
              </a:rPr>
              <a:t>https://aiforgood.itu.int</a:t>
            </a:r>
            <a:endParaRPr kumimoji="0" lang="en-GB" sz="1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8B0C84-9918-9E41-A94E-6D7FD2597B70}"/>
              </a:ext>
            </a:extLst>
          </p:cNvPr>
          <p:cNvSpPr txBox="1"/>
          <p:nvPr/>
        </p:nvSpPr>
        <p:spPr>
          <a:xfrm>
            <a:off x="2370812" y="2379390"/>
            <a:ext cx="8538799" cy="436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accent1"/>
                </a:solidFill>
                <a:latin typeface="AvenirNext LT Pro Regular" panose="020B0504020202020204" pitchFamily="34" charset="0"/>
              </a:rPr>
              <a:t>Insights in DFS during COVID-19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dirty="0">
                <a:latin typeface="AvenirNext LT Pro Regular" panose="020B0504020202020204" pitchFamily="34" charset="0"/>
              </a:rPr>
              <a:t>12 Episodes </a:t>
            </a:r>
            <a:r>
              <a:rPr lang="en-GB" sz="1400" dirty="0">
                <a:latin typeface="AvenirNext LT Pro Regular" panose="020B0504020202020204" pitchFamily="34" charset="0"/>
                <a:hlinkClick r:id="rId4"/>
              </a:rPr>
              <a:t>https://www.itu.int/en/ITU-T/webinars/Pages/dfs.aspx</a:t>
            </a:r>
            <a:r>
              <a:rPr lang="en-GB" sz="1400" dirty="0">
                <a:latin typeface="AvenirNext LT Pro Regular" panose="020B0504020202020204" pitchFamily="34" charset="0"/>
              </a:rPr>
              <a:t> 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E0FCEF6-29C6-924F-857F-075C1A4588A0}"/>
              </a:ext>
            </a:extLst>
          </p:cNvPr>
          <p:cNvSpPr/>
          <p:nvPr/>
        </p:nvSpPr>
        <p:spPr>
          <a:xfrm>
            <a:off x="929067" y="942136"/>
            <a:ext cx="1162087" cy="1063690"/>
          </a:xfrm>
          <a:prstGeom prst="ellipse">
            <a:avLst/>
          </a:prstGeom>
          <a:noFill/>
          <a:ln w="57150" cap="flat" cmpd="sng" algn="ctr">
            <a:solidFill>
              <a:srgbClr val="3E8ED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CBA2921-D9EB-3C4F-805D-FE2911DF9FA7}"/>
              </a:ext>
            </a:extLst>
          </p:cNvPr>
          <p:cNvSpPr/>
          <p:nvPr/>
        </p:nvSpPr>
        <p:spPr>
          <a:xfrm>
            <a:off x="869703" y="2264108"/>
            <a:ext cx="1194634" cy="1103900"/>
          </a:xfrm>
          <a:prstGeom prst="ellipse">
            <a:avLst/>
          </a:prstGeom>
          <a:noFill/>
          <a:ln w="57150" cap="flat" cmpd="sng" algn="ctr">
            <a:solidFill>
              <a:srgbClr val="3E8ED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 txBox="1">
            <a:spLocks/>
          </p:cNvSpPr>
          <p:nvPr/>
        </p:nvSpPr>
        <p:spPr>
          <a:xfrm>
            <a:off x="8248261" y="278859"/>
            <a:ext cx="2716808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venirNext LT Pro Regular" panose="020B0504020202020204"/>
                <a:ea typeface="+mj-ea"/>
                <a:cs typeface="+mj-cs"/>
              </a:rPr>
              <a:t>Webinars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707BB-32EA-44E4-BDFD-5B5E08152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8725" y="1077835"/>
            <a:ext cx="655944" cy="830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4FE3C6-3E91-48E5-9214-AF5FF1578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3034" y="128804"/>
            <a:ext cx="1039996" cy="1037602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C8D40DEB-DCD9-43E0-B68F-1A76699D8ED9}"/>
              </a:ext>
            </a:extLst>
          </p:cNvPr>
          <p:cNvSpPr/>
          <p:nvPr/>
        </p:nvSpPr>
        <p:spPr>
          <a:xfrm>
            <a:off x="869703" y="3560152"/>
            <a:ext cx="1194634" cy="1107430"/>
          </a:xfrm>
          <a:prstGeom prst="ellipse">
            <a:avLst/>
          </a:prstGeom>
          <a:noFill/>
          <a:ln w="57150" cap="flat" cmpd="sng" algn="ctr">
            <a:solidFill>
              <a:srgbClr val="3E8ED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3DB30B-83BA-488A-8D7D-27E1AFCE2F63}"/>
              </a:ext>
            </a:extLst>
          </p:cNvPr>
          <p:cNvSpPr txBox="1"/>
          <p:nvPr/>
        </p:nvSpPr>
        <p:spPr>
          <a:xfrm>
            <a:off x="2370811" y="3736992"/>
            <a:ext cx="9298387" cy="436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Blockchain and 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DLT </a:t>
            </a:r>
            <a:r>
              <a:rPr lang="en-US" sz="2400" b="1" dirty="0">
                <a:solidFill>
                  <a:schemeClr val="accent1"/>
                </a:solidFill>
                <a:latin typeface="AvenirNext LT Pro Regular" panose="020B0504020202020204" pitchFamily="34" charset="0"/>
              </a:rPr>
              <a:t>meetups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>
                <a:latin typeface="AvenirNext LT Pro Regular" panose="020B0504020202020204" pitchFamily="34" charset="0"/>
              </a:rPr>
              <a:t>5 Episodes </a:t>
            </a:r>
            <a:r>
              <a:rPr lang="en-US" sz="1400" dirty="0">
                <a:latin typeface="AvenirNext LT Pro Regular" panose="020B0504020202020204" pitchFamily="34" charset="0"/>
                <a:hlinkClick r:id="rId7"/>
              </a:rPr>
              <a:t>https://www.itu.int/en/ITU-T/webinars/20200805/Pages/default.aspx</a:t>
            </a:r>
            <a:r>
              <a:rPr lang="en-US" sz="1400" dirty="0">
                <a:latin typeface="AvenirNext LT Pro Regular" panose="020B0504020202020204" pitchFamily="34" charset="0"/>
              </a:rPr>
              <a:t> 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D90E671-9536-42C7-A78E-A29D91B2D65A}"/>
              </a:ext>
            </a:extLst>
          </p:cNvPr>
          <p:cNvSpPr/>
          <p:nvPr/>
        </p:nvSpPr>
        <p:spPr>
          <a:xfrm>
            <a:off x="912662" y="4938321"/>
            <a:ext cx="1162088" cy="1103900"/>
          </a:xfrm>
          <a:prstGeom prst="ellipse">
            <a:avLst/>
          </a:prstGeom>
          <a:noFill/>
          <a:ln w="57150" cap="flat" cmpd="sng" algn="ctr">
            <a:solidFill>
              <a:srgbClr val="3E8ED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4DFD1F-F217-4DA8-B036-F05F74134765}"/>
              </a:ext>
            </a:extLst>
          </p:cNvPr>
          <p:cNvSpPr txBox="1"/>
          <p:nvPr/>
        </p:nvSpPr>
        <p:spPr>
          <a:xfrm>
            <a:off x="2370811" y="5094594"/>
            <a:ext cx="9298387" cy="436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defRPr/>
            </a:pPr>
            <a:r>
              <a:rPr lang="en-US" sz="2400" b="1" dirty="0">
                <a:solidFill>
                  <a:schemeClr val="accent1"/>
                </a:solidFill>
                <a:latin typeface="AvenirNext LT Pro Regular" panose="020B0504020202020204" pitchFamily="34" charset="0"/>
              </a:rPr>
              <a:t>Quality of Service Development Group</a:t>
            </a:r>
          </a:p>
          <a:p>
            <a:pPr marL="457200" lvl="0" indent="-4572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venirNext LT Pro Regular" panose="020B0504020202020204" pitchFamily="34" charset="0"/>
              </a:rPr>
              <a:t>3 Episodes </a:t>
            </a:r>
            <a:r>
              <a:rPr lang="en-US" sz="1400" dirty="0">
                <a:latin typeface="AvenirNext LT Pro Regular" panose="020B0504020202020204" pitchFamily="34" charset="0"/>
                <a:hlinkClick r:id="rId8"/>
              </a:rPr>
              <a:t>https://www.itu.int/en/ITU-T/webinars/Pages/qsdg.aspx</a:t>
            </a:r>
            <a:r>
              <a:rPr lang="en-US" sz="1400" dirty="0">
                <a:latin typeface="AvenirNext LT Pro Regular" panose="020B0504020202020204" pitchFamily="34" charset="0"/>
              </a:rPr>
              <a:t> 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9F56DA-6FF6-4671-A34A-97B6B187B8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4159" y="2437950"/>
            <a:ext cx="745722" cy="756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23FC5B-8C1F-4E1F-8E4E-1FBF2BE0D7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5064" y="5094594"/>
            <a:ext cx="836670" cy="7913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9DD74-C18C-4DA4-8E15-8D13A23DA2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3333" y="3840696"/>
            <a:ext cx="1060746" cy="66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5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48B0C84-9918-9E41-A94E-6D7FD2597B70}"/>
              </a:ext>
            </a:extLst>
          </p:cNvPr>
          <p:cNvSpPr txBox="1"/>
          <p:nvPr/>
        </p:nvSpPr>
        <p:spPr>
          <a:xfrm>
            <a:off x="2893613" y="4827321"/>
            <a:ext cx="10188275" cy="3993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ITU Smart Incubator and achieving the SDGs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8 October 2020 </a:t>
            </a:r>
            <a:r>
              <a:rPr lang="en-GB" sz="1400" dirty="0">
                <a:hlinkClick r:id="rId3"/>
              </a:rPr>
              <a:t>https://www.itu.int/en/ITU-T/webinars/20201008/Pages/default.aspx</a:t>
            </a:r>
            <a:r>
              <a:rPr lang="en-GB" sz="1400" dirty="0"/>
              <a:t> 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 txBox="1">
            <a:spLocks/>
          </p:cNvSpPr>
          <p:nvPr/>
        </p:nvSpPr>
        <p:spPr>
          <a:xfrm>
            <a:off x="8640147" y="278859"/>
            <a:ext cx="2324922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venirNext LT Pro Regular" panose="020B0504020202020204"/>
              <a:ea typeface="+mj-ea"/>
              <a:cs typeface="+mj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922D687-7294-429B-8D5F-641D7D16135C}"/>
              </a:ext>
            </a:extLst>
          </p:cNvPr>
          <p:cNvSpPr/>
          <p:nvPr/>
        </p:nvSpPr>
        <p:spPr>
          <a:xfrm>
            <a:off x="1335507" y="4725163"/>
            <a:ext cx="968188" cy="1003010"/>
          </a:xfrm>
          <a:prstGeom prst="ellipse">
            <a:avLst/>
          </a:prstGeom>
          <a:noFill/>
          <a:ln w="57150" cap="flat" cmpd="sng" algn="ctr">
            <a:solidFill>
              <a:srgbClr val="3E8ED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159D81A-5CB7-4646-838C-2ACCC3B67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48" y="4810498"/>
            <a:ext cx="640107" cy="85715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D9B99C1-13F2-4765-A41F-CFC33823263D}"/>
              </a:ext>
            </a:extLst>
          </p:cNvPr>
          <p:cNvGrpSpPr/>
          <p:nvPr/>
        </p:nvGrpSpPr>
        <p:grpSpPr>
          <a:xfrm>
            <a:off x="1188204" y="1503470"/>
            <a:ext cx="1126474" cy="1048106"/>
            <a:chOff x="6446409" y="2157873"/>
            <a:chExt cx="736783" cy="73678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0977F13-927B-4DB0-9017-CF8F32969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4366" y="2313886"/>
              <a:ext cx="460868" cy="424755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B9A26AE-20A3-4B91-93C3-79803FBF94CC}"/>
                </a:ext>
              </a:extLst>
            </p:cNvPr>
            <p:cNvSpPr/>
            <p:nvPr/>
          </p:nvSpPr>
          <p:spPr>
            <a:xfrm>
              <a:off x="6446409" y="2157873"/>
              <a:ext cx="736783" cy="736783"/>
            </a:xfrm>
            <a:prstGeom prst="ellipse">
              <a:avLst/>
            </a:prstGeom>
            <a:noFill/>
            <a:ln w="57150" cap="flat" cmpd="sng" algn="ctr">
              <a:solidFill>
                <a:srgbClr val="3E8ED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4991523-9466-41C3-858A-C94BAA27632E}"/>
              </a:ext>
            </a:extLst>
          </p:cNvPr>
          <p:cNvSpPr txBox="1"/>
          <p:nvPr/>
        </p:nvSpPr>
        <p:spPr>
          <a:xfrm>
            <a:off x="2893613" y="1394338"/>
            <a:ext cx="9298387" cy="436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defRPr/>
            </a:pPr>
            <a:r>
              <a:rPr lang="en-US" sz="2400" b="1" dirty="0">
                <a:solidFill>
                  <a:schemeClr val="accent1"/>
                </a:solidFill>
                <a:latin typeface="AvenirNext LT Pro Regular" panose="020B0504020202020204" pitchFamily="34" charset="0"/>
              </a:rPr>
              <a:t>Smart cities and communities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venirNext LT Pro Regular" panose="020B0504020202020204" pitchFamily="34" charset="0"/>
              </a:rPr>
              <a:t>ITU and UN-Habitat, 7 December </a:t>
            </a:r>
            <a:r>
              <a:rPr lang="en-US" sz="1400" dirty="0">
                <a:latin typeface="AvenirNext LT Pro Regular" panose="020B0504020202020204" pitchFamily="34" charset="0"/>
                <a:hlinkClick r:id="rId6"/>
              </a:rPr>
              <a:t>https://www.itu.int/en/ITU-T/climatechange/Pages/20201207.aspx</a:t>
            </a:r>
            <a:endParaRPr lang="en-US" sz="1400" dirty="0">
              <a:latin typeface="AvenirNext LT Pro Regular" panose="020B05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venirNext LT Pro Regular" panose="020B0504020202020204" pitchFamily="34" charset="0"/>
              </a:rPr>
              <a:t>ITU and NIC.br for Latin America, 8 December </a:t>
            </a:r>
            <a:r>
              <a:rPr lang="en-US" sz="1400" dirty="0">
                <a:latin typeface="AvenirNext LT Pro Regular" panose="020B0504020202020204" pitchFamily="34" charset="0"/>
                <a:hlinkClick r:id="rId7"/>
              </a:rPr>
              <a:t>https://www.itu.int/en/ITU-T/climatechange/Pages/202012.aspx</a:t>
            </a:r>
            <a:r>
              <a:rPr lang="en-US" sz="1400" dirty="0">
                <a:latin typeface="AvenirNext LT Pro Regular" panose="020B0504020202020204" pitchFamily="34" charset="0"/>
              </a:rPr>
              <a:t> </a:t>
            </a: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endParaRPr lang="en-US" sz="1400" dirty="0">
              <a:latin typeface="AvenirNext LT Pro Regular" panose="020B0504020202020204" pitchFamily="34" charset="0"/>
            </a:endParaRPr>
          </a:p>
          <a:p>
            <a:pPr lvl="0">
              <a:defRPr/>
            </a:pPr>
            <a:endParaRPr lang="en-US" sz="1400" dirty="0">
              <a:latin typeface="AvenirNext LT Pro Regular" panose="020B0504020202020204" pitchFamily="34" charset="0"/>
            </a:endParaRPr>
          </a:p>
          <a:p>
            <a:pPr lvl="0"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2D6169-ADA5-455A-8928-6045B67B4E90}"/>
              </a:ext>
            </a:extLst>
          </p:cNvPr>
          <p:cNvSpPr txBox="1"/>
          <p:nvPr/>
        </p:nvSpPr>
        <p:spPr>
          <a:xfrm>
            <a:off x="2893613" y="3387001"/>
            <a:ext cx="7170996" cy="436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International Conference on AI for Good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IEEE TEMS and ITU, 21 September 2020 </a:t>
            </a:r>
            <a:r>
              <a:rPr lang="en-GB" sz="1400" dirty="0">
                <a:hlinkClick r:id="rId8"/>
              </a:rPr>
              <a:t>https://2020.ai4g.ieee-tems.org/</a:t>
            </a:r>
            <a:r>
              <a:rPr lang="en-GB" sz="1400" dirty="0"/>
              <a:t>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4CC64C1-8A8F-43B4-A64F-16115ED5D90A}"/>
              </a:ext>
            </a:extLst>
          </p:cNvPr>
          <p:cNvSpPr/>
          <p:nvPr/>
        </p:nvSpPr>
        <p:spPr>
          <a:xfrm>
            <a:off x="1251578" y="3137560"/>
            <a:ext cx="1063100" cy="1048106"/>
          </a:xfrm>
          <a:prstGeom prst="ellipse">
            <a:avLst/>
          </a:prstGeom>
          <a:noFill/>
          <a:ln w="57150" cap="flat" cmpd="sng" algn="ctr">
            <a:solidFill>
              <a:srgbClr val="3E8ED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D69F5E5-0F25-45EB-A380-1DACE79858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9548" y="3236996"/>
            <a:ext cx="668887" cy="846634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4B6E2000-2801-4465-9BF4-7C9083A65459}"/>
              </a:ext>
            </a:extLst>
          </p:cNvPr>
          <p:cNvSpPr txBox="1">
            <a:spLocks/>
          </p:cNvSpPr>
          <p:nvPr/>
        </p:nvSpPr>
        <p:spPr>
          <a:xfrm>
            <a:off x="8248261" y="278859"/>
            <a:ext cx="2716808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venirNext LT Pro Regular" panose="020B0504020202020204"/>
                <a:ea typeface="+mj-ea"/>
                <a:cs typeface="+mj-cs"/>
              </a:rPr>
              <a:t>Webinars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F05E125-0595-47F3-BD18-9DE8583857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3034" y="128804"/>
            <a:ext cx="1039996" cy="103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6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631" y="384111"/>
            <a:ext cx="3093188" cy="548495"/>
          </a:xfrm>
        </p:spPr>
        <p:txBody>
          <a:bodyPr/>
          <a:lstStyle/>
          <a:p>
            <a:r>
              <a:rPr lang="en-GB" dirty="0"/>
              <a:t>Setting the standard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831696" y="1387461"/>
            <a:ext cx="8098096" cy="191370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spc="-150" dirty="0">
                <a:solidFill>
                  <a:prstClr val="white"/>
                </a:solidFill>
                <a:latin typeface="AvenirNext LT Pro Regular" panose="020B0504020202020204" pitchFamily="34" charset="0"/>
              </a:rPr>
              <a:t>120 + new and revised </a:t>
            </a:r>
            <a:br>
              <a:rPr lang="en-US" sz="5400" b="1" spc="-150" dirty="0">
                <a:solidFill>
                  <a:prstClr val="white"/>
                </a:solidFill>
                <a:latin typeface="AvenirNext LT Pro Regular" panose="020B0504020202020204" pitchFamily="34" charset="0"/>
              </a:rPr>
            </a:br>
            <a:r>
              <a:rPr lang="en-US" sz="5400" b="1" spc="-150" dirty="0">
                <a:solidFill>
                  <a:prstClr val="white"/>
                </a:solidFill>
                <a:latin typeface="AvenirNext LT Pro Regular" panose="020B0504020202020204" pitchFamily="34" charset="0"/>
              </a:rPr>
              <a:t>ITU standards approved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900" b="1" spc="-150" dirty="0">
                <a:solidFill>
                  <a:prstClr val="white"/>
                </a:solidFill>
                <a:latin typeface="AvenirNext LT Pro Regular" panose="020B0504020202020204" pitchFamily="34" charset="0"/>
              </a:rPr>
              <a:t>Sept-Dec 2020 </a:t>
            </a:r>
            <a:endParaRPr lang="en-GB" sz="3900" b="1" dirty="0">
              <a:solidFill>
                <a:prstClr val="white"/>
              </a:solidFill>
              <a:latin typeface="AvenirNext LT Pro Regular" panose="020B05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964" y="3301170"/>
            <a:ext cx="5902998" cy="325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3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077976" y="1201744"/>
            <a:ext cx="9821775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5G networking: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Information-centric networking 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(Y.3075 and Y.3076)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Fixed-mobile convergence 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(Y.3134 and Y. 3136)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Network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softwarization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(Y.3150)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Software-defined networking 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(Y.3155)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Managed and hybrid peer-to-peer comms 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(X.609.9, X.609.10 and Q.4100)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816" y="408201"/>
            <a:ext cx="3556099" cy="548495"/>
          </a:xfrm>
        </p:spPr>
        <p:txBody>
          <a:bodyPr>
            <a:noAutofit/>
          </a:bodyPr>
          <a:lstStyle/>
          <a:p>
            <a:r>
              <a:rPr lang="en-US" b="1" dirty="0"/>
              <a:t>IMT-2020/5G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69D52C-9237-4508-BD4F-DE4478D2E0B0}"/>
              </a:ext>
            </a:extLst>
          </p:cNvPr>
          <p:cNvGrpSpPr/>
          <p:nvPr/>
        </p:nvGrpSpPr>
        <p:grpSpPr>
          <a:xfrm>
            <a:off x="799346" y="1183798"/>
            <a:ext cx="1078246" cy="1000269"/>
            <a:chOff x="6446409" y="2157873"/>
            <a:chExt cx="736783" cy="73678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A82D9EB-3DB8-42B7-8C5D-F2DBBD079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4366" y="2313886"/>
              <a:ext cx="460868" cy="424755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E6354EC-6702-4A4B-B934-827669CEDEC6}"/>
                </a:ext>
              </a:extLst>
            </p:cNvPr>
            <p:cNvSpPr/>
            <p:nvPr/>
          </p:nvSpPr>
          <p:spPr>
            <a:xfrm>
              <a:off x="6446409" y="2157873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2C9D167-471E-4C03-87C1-9F490B3144E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885367" y="249123"/>
            <a:ext cx="873707" cy="866653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586D5C83-41B8-440C-9CC1-EBD352AA256D}"/>
              </a:ext>
            </a:extLst>
          </p:cNvPr>
          <p:cNvSpPr txBox="1">
            <a:spLocks/>
          </p:cNvSpPr>
          <p:nvPr/>
        </p:nvSpPr>
        <p:spPr>
          <a:xfrm>
            <a:off x="2077976" y="4642109"/>
            <a:ext cx="8426925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b="1" spc="0" dirty="0">
                <a:solidFill>
                  <a:srgbClr val="3E8EDE"/>
                </a:solidFill>
              </a:rPr>
              <a:t>M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achine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learning for 5G: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Network slicing with AI-assisted analysis 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(Y.3156)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indent="-457200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Machine learning marketplace integration 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(Y.3176)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*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800" dirty="0">
                <a:solidFill>
                  <a:schemeClr val="tx2"/>
                </a:solidFill>
                <a:latin typeface="AvenirNext LT Pro Regular" panose="020B0504020202020204" pitchFamily="34" charset="0"/>
              </a:rPr>
              <a:t>*Basis provided by Focus Group ML5G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 pitchFamily="34" charset="0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endParaRPr lang="en-GB" sz="2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A64E0D-01D2-4FE9-82CD-EBB776FF8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376" y="4436632"/>
            <a:ext cx="858187" cy="108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4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861771" y="2269234"/>
            <a:ext cx="8693942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800" spc="0" dirty="0">
                <a:solidFill>
                  <a:schemeClr val="bg2">
                    <a:lumMod val="50000"/>
                  </a:schemeClr>
                </a:solidFill>
              </a:rPr>
              <a:t>Transverse compatible DWDM applications for </a:t>
            </a:r>
            <a:r>
              <a:rPr lang="en-US" sz="2800" spc="0" dirty="0" err="1">
                <a:solidFill>
                  <a:schemeClr val="bg2">
                    <a:lumMod val="50000"/>
                  </a:schemeClr>
                </a:solidFill>
              </a:rPr>
              <a:t>repeatered</a:t>
            </a:r>
            <a:r>
              <a:rPr lang="en-US" sz="2800" spc="0" dirty="0">
                <a:solidFill>
                  <a:schemeClr val="bg2">
                    <a:lumMod val="50000"/>
                  </a:schemeClr>
                </a:solidFill>
              </a:rPr>
              <a:t> optical </a:t>
            </a:r>
            <a:r>
              <a:rPr lang="en-US" sz="2800" spc="0" dirty="0" err="1">
                <a:solidFill>
                  <a:schemeClr val="bg2">
                    <a:lumMod val="50000"/>
                  </a:schemeClr>
                </a:solidFill>
              </a:rPr>
              <a:t>fibre</a:t>
            </a:r>
            <a:r>
              <a:rPr lang="en-US" sz="2800" spc="0" dirty="0">
                <a:solidFill>
                  <a:schemeClr val="bg2">
                    <a:lumMod val="50000"/>
                  </a:schemeClr>
                </a:solidFill>
              </a:rPr>
              <a:t> submarine cable systems </a:t>
            </a:r>
            <a:r>
              <a:rPr kumimoji="0" lang="en-US" sz="1800" i="0" u="none" strike="noStrike" kern="1200" cap="none" spc="-15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(G.</a:t>
            </a:r>
            <a:r>
              <a:rPr lang="en-US" sz="1800" dirty="0">
                <a:solidFill>
                  <a:srgbClr val="ED334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977.1</a:t>
            </a:r>
            <a:r>
              <a:rPr kumimoji="0" lang="en-US" sz="1800" i="0" u="none" strike="noStrike" kern="1200" cap="none" spc="-15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r>
              <a:rPr lang="en-US" sz="2800" spc="0" dirty="0">
                <a:solidFill>
                  <a:schemeClr val="tx1"/>
                </a:solidFill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800" spc="0" dirty="0">
                <a:solidFill>
                  <a:schemeClr val="bg2">
                    <a:lumMod val="50000"/>
                  </a:schemeClr>
                </a:solidFill>
              </a:rPr>
              <a:t>Telecom infrastructure facility management </a:t>
            </a:r>
            <a:r>
              <a:rPr kumimoji="0" lang="en-US" sz="1800" i="0" u="none" strike="noStrike" kern="1200" cap="none" spc="-15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(L.330)</a:t>
            </a:r>
            <a:endParaRPr lang="en-US" sz="2800" spc="0" dirty="0">
              <a:solidFill>
                <a:schemeClr val="tx1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800" spc="0" dirty="0">
                <a:solidFill>
                  <a:schemeClr val="bg2">
                    <a:lumMod val="50000"/>
                  </a:schemeClr>
                </a:solidFill>
              </a:rPr>
              <a:t>Optical </a:t>
            </a:r>
            <a:r>
              <a:rPr lang="en-US" sz="2800" spc="0" dirty="0" err="1">
                <a:solidFill>
                  <a:schemeClr val="bg2">
                    <a:lumMod val="50000"/>
                  </a:schemeClr>
                </a:solidFill>
              </a:rPr>
              <a:t>fibre</a:t>
            </a:r>
            <a:r>
              <a:rPr lang="en-US" sz="2800" spc="0" dirty="0">
                <a:solidFill>
                  <a:schemeClr val="bg2">
                    <a:lumMod val="50000"/>
                  </a:schemeClr>
                </a:solidFill>
              </a:rPr>
              <a:t> cables for in-home applications 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(L.110)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spc="0" dirty="0">
                <a:solidFill>
                  <a:schemeClr val="bg2">
                    <a:lumMod val="50000"/>
                  </a:schemeClr>
                </a:solidFill>
              </a:rPr>
              <a:t>Use of G.hn technology for smart grid</a:t>
            </a:r>
            <a:r>
              <a:rPr lang="en-US" sz="2800" spc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kumimoji="0" lang="en-US" sz="1800" i="0" u="none" strike="noStrike" kern="1200" cap="none" spc="-15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(Tech Paper GSTP-HNSG)</a:t>
            </a:r>
          </a:p>
          <a:p>
            <a:endParaRPr lang="en-GB" sz="2800" spc="0" dirty="0">
              <a:solidFill>
                <a:schemeClr val="tx1"/>
              </a:solidFill>
            </a:endParaRPr>
          </a:p>
          <a:p>
            <a:endParaRPr lang="en-GB" sz="2800" spc="0" dirty="0">
              <a:solidFill>
                <a:schemeClr val="tx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152" y="408201"/>
            <a:ext cx="6365764" cy="548495"/>
          </a:xfrm>
        </p:spPr>
        <p:txBody>
          <a:bodyPr>
            <a:noAutofit/>
          </a:bodyPr>
          <a:lstStyle/>
          <a:p>
            <a:r>
              <a:rPr lang="en-US" b="1" dirty="0"/>
              <a:t>Transport, access and home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6B460B-4F1A-4562-9A3D-6B6D0190B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" y="2175626"/>
            <a:ext cx="2730811" cy="27308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D16767-C303-47E3-A892-78A1C4485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6916" y="304523"/>
            <a:ext cx="757594" cy="75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9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397701" y="1955938"/>
            <a:ext cx="723500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Terms and definitions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(X.1400)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*</a:t>
            </a: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Security guidelines for using DLT for decentralized identity management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(X.1403)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Security assurance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(X.1404)</a:t>
            </a: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Blockchain as a service in cloud context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(Y.3530)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*Basis provided by Focus Group DLT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F97477-F5AE-BE42-BD5A-A783DC4B8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050" y="588872"/>
            <a:ext cx="1342624" cy="842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5C73D-0037-4BBC-A46E-CEAFD1E77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151" y="1474720"/>
            <a:ext cx="924546" cy="8662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879364-C86F-41C5-BBAE-F6C0B4181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151" y="3028846"/>
            <a:ext cx="924546" cy="866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97D65E-293D-4492-B11E-C66780B23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151" y="4582972"/>
            <a:ext cx="924546" cy="86623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4CA132-E493-4B92-A3B5-5A61788E8471}"/>
              </a:ext>
            </a:extLst>
          </p:cNvPr>
          <p:cNvCxnSpPr>
            <a:cxnSpLocks/>
          </p:cNvCxnSpPr>
          <p:nvPr/>
        </p:nvCxnSpPr>
        <p:spPr>
          <a:xfrm>
            <a:off x="2081729" y="3868667"/>
            <a:ext cx="0" cy="9476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2FC108-2B9E-445D-877E-ACA9F6546D39}"/>
              </a:ext>
            </a:extLst>
          </p:cNvPr>
          <p:cNvCxnSpPr>
            <a:cxnSpLocks/>
          </p:cNvCxnSpPr>
          <p:nvPr/>
        </p:nvCxnSpPr>
        <p:spPr>
          <a:xfrm>
            <a:off x="2083055" y="2311537"/>
            <a:ext cx="0" cy="9476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CC9803-1650-4B2A-B38D-D9D052E98DB4}"/>
              </a:ext>
            </a:extLst>
          </p:cNvPr>
          <p:cNvCxnSpPr>
            <a:cxnSpLocks/>
          </p:cNvCxnSpPr>
          <p:nvPr/>
        </p:nvCxnSpPr>
        <p:spPr>
          <a:xfrm>
            <a:off x="2083243" y="5420307"/>
            <a:ext cx="0" cy="15746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8BBF48-6ACE-F64F-9F32-55FEEEB72040}"/>
              </a:ext>
            </a:extLst>
          </p:cNvPr>
          <p:cNvCxnSpPr>
            <a:cxnSpLocks/>
          </p:cNvCxnSpPr>
          <p:nvPr/>
        </p:nvCxnSpPr>
        <p:spPr>
          <a:xfrm>
            <a:off x="2081729" y="-307703"/>
            <a:ext cx="0" cy="19441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 txBox="1">
            <a:spLocks/>
          </p:cNvSpPr>
          <p:nvPr/>
        </p:nvSpPr>
        <p:spPr>
          <a:xfrm>
            <a:off x="5866232" y="561575"/>
            <a:ext cx="4766472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Blockchain and DLT</a:t>
            </a:r>
          </a:p>
        </p:txBody>
      </p:sp>
    </p:spTree>
    <p:extLst>
      <p:ext uri="{BB962C8B-B14F-4D97-AF65-F5344CB8AC3E}">
        <p14:creationId xmlns:p14="http://schemas.microsoft.com/office/powerpoint/2010/main" val="36491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A1AFF6-DBD2-41DE-ADA6-3941BD3386A7}"/>
              </a:ext>
            </a:extLst>
          </p:cNvPr>
          <p:cNvCxnSpPr/>
          <p:nvPr/>
        </p:nvCxnSpPr>
        <p:spPr>
          <a:xfrm>
            <a:off x="0" y="5413676"/>
            <a:ext cx="137280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31B54C-DAC1-4A43-AF17-A823171D4166}"/>
              </a:ext>
            </a:extLst>
          </p:cNvPr>
          <p:cNvCxnSpPr/>
          <p:nvPr/>
        </p:nvCxnSpPr>
        <p:spPr>
          <a:xfrm>
            <a:off x="-926430" y="6164751"/>
            <a:ext cx="13728031" cy="0"/>
          </a:xfrm>
          <a:prstGeom prst="line">
            <a:avLst/>
          </a:prstGeom>
          <a:ln w="57150">
            <a:solidFill>
              <a:schemeClr val="accent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02B9272-D9D7-4EDA-B1B3-10A4EC702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4039000" y="4114025"/>
            <a:ext cx="530205" cy="10215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562701-58A5-3048-A22F-32FEEAA36E4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933767" y="1337780"/>
            <a:ext cx="566579" cy="5620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55D463-4F6A-4E47-8332-DD4BE6BC7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0462" y="1261961"/>
            <a:ext cx="360751" cy="5756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4E36EC7-EE8A-6A4A-974F-BF11E3B91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2323" y="392828"/>
            <a:ext cx="692688" cy="689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38C4CB-FA78-6B48-814E-00833517C9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4871" y="443055"/>
            <a:ext cx="743200" cy="600734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CFAD3D62-1BFB-1240-8A81-64CC06BA4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8056" y="718059"/>
            <a:ext cx="6559897" cy="1326091"/>
          </a:xfrm>
        </p:spPr>
        <p:txBody>
          <a:bodyPr wrap="square">
            <a:noAutofit/>
          </a:bodyPr>
          <a:lstStyle/>
          <a:p>
            <a:r>
              <a:rPr lang="en-US" sz="4800" b="1" dirty="0"/>
              <a:t>Smart mobility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BA9D465-72C9-2840-A524-D31F3A9402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5690938" y="3625214"/>
            <a:ext cx="645859" cy="20602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0F983B-C840-0C48-BC2E-6C5F039CFB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31170" y="562938"/>
            <a:ext cx="561923" cy="5575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1B0EA5-F40B-334B-97B4-26C15066DE5C}"/>
              </a:ext>
            </a:extLst>
          </p:cNvPr>
          <p:cNvSpPr txBox="1"/>
          <p:nvPr/>
        </p:nvSpPr>
        <p:spPr>
          <a:xfrm>
            <a:off x="1009934" y="2438355"/>
            <a:ext cx="11288703" cy="696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Accessibility requirements for smart public transportation services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(Y.4211)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Security requirements and threats to connected vehicles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(X.1374)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Guidelines for intrusion-detection systems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(X.1375)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42EB11D-82BA-684D-A24E-21C718E550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345" y="2443564"/>
            <a:ext cx="534589" cy="5333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38CE117-4AD8-4311-9441-6968926F42C1}"/>
              </a:ext>
            </a:extLst>
          </p:cNvPr>
          <p:cNvSpPr txBox="1"/>
          <p:nvPr/>
        </p:nvSpPr>
        <p:spPr>
          <a:xfrm>
            <a:off x="1009934" y="4098092"/>
            <a:ext cx="89892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+Ongoing Focus Groups AI4AD and VM</a:t>
            </a:r>
          </a:p>
        </p:txBody>
      </p:sp>
    </p:spTree>
    <p:extLst>
      <p:ext uri="{BB962C8B-B14F-4D97-AF65-F5344CB8AC3E}">
        <p14:creationId xmlns:p14="http://schemas.microsoft.com/office/powerpoint/2010/main" val="397213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 txBox="1">
            <a:spLocks/>
          </p:cNvSpPr>
          <p:nvPr/>
        </p:nvSpPr>
        <p:spPr>
          <a:xfrm>
            <a:off x="5374433" y="278859"/>
            <a:ext cx="5590636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venirNext LT Pro Regular" panose="020B0504020202020204"/>
                <a:ea typeface="+mj-ea"/>
                <a:cs typeface="+mj-cs"/>
              </a:rPr>
              <a:t>WTSA: 1-9 March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4FE3C6-3E91-48E5-9214-AF5FF1578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034" y="128804"/>
            <a:ext cx="1039996" cy="1037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F679D3-0C10-41F0-8D5D-C6EC69841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02" y="1072601"/>
            <a:ext cx="566066" cy="564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2BD46A-2059-4A9E-8D5A-38FD8D303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02" y="4368456"/>
            <a:ext cx="566066" cy="5647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E22C68-010D-4192-9F87-D617FB067CAD}"/>
              </a:ext>
            </a:extLst>
          </p:cNvPr>
          <p:cNvSpPr txBox="1"/>
          <p:nvPr/>
        </p:nvSpPr>
        <p:spPr>
          <a:xfrm>
            <a:off x="1655753" y="4368456"/>
            <a:ext cx="10671746" cy="436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Updates on regional preparations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AST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  <a:hlinkClick r:id="rId5"/>
              </a:rPr>
              <a:t>C176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); CEPT (</a:t>
            </a:r>
            <a:r>
              <a:rPr lang="en-US" sz="2400" dirty="0">
                <a:solidFill>
                  <a:prstClr val="black"/>
                </a:solidFill>
                <a:latin typeface="AvenirNext LT Pro Regular" panose="020B0504020202020204" pitchFamily="34" charset="0"/>
                <a:hlinkClick r:id="rId6"/>
              </a:rPr>
              <a:t>C175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); RCC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  <a:hlinkClick r:id="rId7"/>
              </a:rPr>
              <a:t>C173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); APT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  <a:hlinkClick r:id="rId8"/>
              </a:rPr>
              <a:t>C171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); CITEL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  <a:hlinkClick r:id="rId9"/>
              </a:rPr>
              <a:t>C170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E04328-4C31-4E4B-879B-36805532E4A5}"/>
              </a:ext>
            </a:extLst>
          </p:cNvPr>
          <p:cNvSpPr txBox="1"/>
          <p:nvPr/>
        </p:nvSpPr>
        <p:spPr>
          <a:xfrm>
            <a:off x="1735494" y="1044452"/>
            <a:ext cx="922957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6 January 2021: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​</a:t>
            </a:r>
            <a:r>
              <a:rPr kumimoji="0" lang="en-GB" sz="1800" i="1" u="none" strike="noStrike" kern="1200" cap="none" spc="0" normalizeH="0" baseline="0" noProof="0" dirty="0">
                <a:ln>
                  <a:noFill/>
                </a:ln>
                <a:solidFill>
                  <a:srgbClr val="3789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0"/>
              </a:rPr>
              <a:t>DM-20/1022</a:t>
            </a:r>
            <a:r>
              <a:rPr kumimoji="0" lang="en-GB" sz="1800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Member States of ITU Council have supported rescheduling the next WTSA-20 from 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March to 9 March 2022 preceded by the Global Standards Symposium on 28 February 2022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and subject to the restoration of normal work and travel conditions in India and in other Member States.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i="1" u="none" strike="noStrike" kern="1200" cap="none" spc="0" normalizeH="0" baseline="0" noProof="0" dirty="0">
                <a:ln>
                  <a:noFill/>
                </a:ln>
                <a:solidFill>
                  <a:srgbClr val="3789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1"/>
              </a:rPr>
              <a:t>Circular letter CL-20/51</a:t>
            </a:r>
            <a:r>
              <a:rPr kumimoji="0" lang="en-GB" sz="1800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Pursuant to No. 46 of the ITU Convention, all Member States of ITU are invited to inform the Secretary General of their concurrence with the change of dates of WTSA-20. Deadline for Member States to reply to the consultation is 1 February 2021, 23:59 hours, Geneva time.​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52DAAF-A561-4505-BF5E-DE16375DB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02" y="5461194"/>
            <a:ext cx="566066" cy="5647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07853E9-4A60-4DD3-913B-73DADADBBB2D}"/>
              </a:ext>
            </a:extLst>
          </p:cNvPr>
          <p:cNvSpPr txBox="1"/>
          <p:nvPr/>
        </p:nvSpPr>
        <p:spPr>
          <a:xfrm>
            <a:off x="1648022" y="5461194"/>
            <a:ext cx="10671746" cy="436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Collection of activities of the regional organizations in their preparation of WTSA-20 with a mapping onto the WTSA Resolutions and ITU-T A-Series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TSAG RG RES-REVIEW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  <a:hlinkClick r:id="rId12"/>
              </a:rPr>
              <a:t>TD1007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00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2727" y="557283"/>
            <a:ext cx="6798320" cy="548495"/>
          </a:xfrm>
        </p:spPr>
        <p:txBody>
          <a:bodyPr>
            <a:noAutofit/>
          </a:bodyPr>
          <a:lstStyle/>
          <a:p>
            <a:r>
              <a:rPr lang="en-US" b="1" dirty="0"/>
              <a:t>Quantum information tech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15236" y="2174956"/>
            <a:ext cx="993330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Quantum Key Distribution networks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:</a:t>
            </a: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Functional architecture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(Y.3802)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Key management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(Y.3803)</a:t>
            </a: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Control and management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Y.3804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Security framework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X.1710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Key combination methods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(X.1714)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+Ongoing Focus Group QIT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363833" y="473826"/>
            <a:ext cx="899913" cy="848140"/>
            <a:chOff x="10915628" y="4818044"/>
            <a:chExt cx="736783" cy="736783"/>
          </a:xfrm>
        </p:grpSpPr>
        <p:pic>
          <p:nvPicPr>
            <p:cNvPr id="8" name="Picture 4" descr="Image result for quantum icon r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6812" y="4917507"/>
              <a:ext cx="536448" cy="536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A5F4110-2C67-8341-A2E6-622010AFC8EC}"/>
                </a:ext>
              </a:extLst>
            </p:cNvPr>
            <p:cNvSpPr/>
            <p:nvPr/>
          </p:nvSpPr>
          <p:spPr>
            <a:xfrm>
              <a:off x="10915628" y="4818044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44E20B0-4482-4D98-A6CA-5BD956491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965" y="2174956"/>
            <a:ext cx="594914" cy="59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0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589" y="414592"/>
            <a:ext cx="890703" cy="84245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9514" y="561575"/>
            <a:ext cx="6798320" cy="548495"/>
          </a:xfrm>
        </p:spPr>
        <p:txBody>
          <a:bodyPr>
            <a:noAutofit/>
          </a:bodyPr>
          <a:lstStyle/>
          <a:p>
            <a:r>
              <a:rPr lang="en-US" b="1" dirty="0"/>
              <a:t>Performance, </a:t>
            </a:r>
            <a:r>
              <a:rPr lang="en-US" b="1" dirty="0" err="1"/>
              <a:t>QoS</a:t>
            </a:r>
            <a:r>
              <a:rPr lang="en-US" b="1" dirty="0"/>
              <a:t> &amp; </a:t>
            </a:r>
            <a:r>
              <a:rPr lang="en-US" b="1" dirty="0" err="1"/>
              <a:t>QoE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B7F384-A132-9245-B9AE-C02257B64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4911">
            <a:off x="509299" y="2724013"/>
            <a:ext cx="1930395" cy="19215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B9F3F3-3947-1C4A-92C7-48DF8EB9E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329" y="3040828"/>
            <a:ext cx="872632" cy="7763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32603" y="1629070"/>
            <a:ext cx="902951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Application guide for Recommendation ITU-T E.804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(E.804.1)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QoS operational strategy for improved regulatory supervision on providers of mobile telecommunication services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(E.805.1)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Classification of virtual reality (VR) services and identification of the key QoE factors of VR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(G.1035)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ubjective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test methodologies for 360º video on head-mounted displays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(P.919)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F6A88E-E94C-43F3-B22B-520D0DC10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0856" y="1709393"/>
            <a:ext cx="423134" cy="42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5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1500" y="735213"/>
            <a:ext cx="8272830" cy="548495"/>
          </a:xfrm>
        </p:spPr>
        <p:txBody>
          <a:bodyPr>
            <a:noAutofit/>
          </a:bodyPr>
          <a:lstStyle/>
          <a:p>
            <a:r>
              <a:rPr lang="en-US" b="1" dirty="0">
                <a:latin typeface="AvenirNext LT Pro Regular" panose="020B0504020202020204"/>
              </a:rPr>
              <a:t>Environment and circular economy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90392" y="1859339"/>
            <a:ext cx="93139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Procurement criteria for sustainable data centres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(L.1304)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ssessment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method for circular scoring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(L.1023)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G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uideline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for achieving the e-waste targets of the Connect 2030 Agenda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(L.1031)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Scoring tool to assess the sustainability performance of office buildings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(L.Suppl.40)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48" descr="Image result for sustainable development goals logo">
            <a:extLst>
              <a:ext uri="{FF2B5EF4-FFF2-40B4-BE49-F238E27FC236}">
                <a16:creationId xmlns:a16="http://schemas.microsoft.com/office/drawing/2014/main" id="{F5A7233F-7834-46D4-86EC-8DF297B30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144" y="5351659"/>
            <a:ext cx="6293317" cy="133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34A185-4A19-4A81-A52A-92708717E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1303" y="496023"/>
            <a:ext cx="1223618" cy="1010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B18D0A-33B6-4879-9214-64EE0D8A9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103" y="1859339"/>
            <a:ext cx="423134" cy="42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0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732" y="735213"/>
            <a:ext cx="4517598" cy="548495"/>
          </a:xfrm>
        </p:spPr>
        <p:txBody>
          <a:bodyPr>
            <a:noAutofit/>
          </a:bodyPr>
          <a:lstStyle/>
          <a:p>
            <a:r>
              <a:rPr lang="en-US" b="1" dirty="0">
                <a:latin typeface="AvenirNext LT Pro Regular" panose="020B0504020202020204"/>
              </a:rPr>
              <a:t>Energy efficiency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05614" y="2151727"/>
            <a:ext cx="976223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Energy efficiency metrics and measurement methods for telecommunication equipment (L.1310)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(L.1310)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dirty="0">
                <a:solidFill>
                  <a:srgbClr val="595959">
                    <a:lumMod val="50000"/>
                  </a:srgbClr>
                </a:solidFill>
                <a:latin typeface="AvenirNext LT Pro Regular" panose="020B0504020202020204" pitchFamily="34" charset="0"/>
              </a:rPr>
              <a:t>A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ssessment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of mobile network energy efficiency (L.1331)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(L.1331)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dirty="0">
                <a:solidFill>
                  <a:srgbClr val="595959">
                    <a:lumMod val="50000"/>
                  </a:srgbClr>
                </a:solidFill>
                <a:latin typeface="AvenirNext LT Pro Regular" panose="020B0504020202020204" pitchFamily="34" charset="0"/>
              </a:rPr>
              <a:t>G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uidance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to ICT manufacturers on setting 1.5°C aligned targets compliant with Recommendation ITU-T L.1470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(L.Suppl.38)</a:t>
            </a:r>
          </a:p>
          <a:p>
            <a:pPr>
              <a:spcBef>
                <a:spcPts val="1200"/>
              </a:spcBef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+Ongoing Focus Group AI4EE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48" descr="Image result for sustainable development goals logo">
            <a:extLst>
              <a:ext uri="{FF2B5EF4-FFF2-40B4-BE49-F238E27FC236}">
                <a16:creationId xmlns:a16="http://schemas.microsoft.com/office/drawing/2014/main" id="{F5A7233F-7834-46D4-86EC-8DF297B30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144" y="5351659"/>
            <a:ext cx="6293317" cy="133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34A185-4A19-4A81-A52A-92708717E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1303" y="496023"/>
            <a:ext cx="1223618" cy="1010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B18D0A-33B6-4879-9214-64EE0D8A9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28" y="2151727"/>
            <a:ext cx="423134" cy="42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1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97850" y="2013228"/>
            <a:ext cx="930145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Multiservice surge protective device application guide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(K.148)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Passive intermodulation test methods of array antenna systems in mobile communication systems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(K.149)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Information on semiconductor devices required for the design of telecommunication equipment applying soft error mitigation measures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(K.150)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 txBox="1">
            <a:spLocks/>
          </p:cNvSpPr>
          <p:nvPr/>
        </p:nvSpPr>
        <p:spPr>
          <a:xfrm>
            <a:off x="7540283" y="567744"/>
            <a:ext cx="3459021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Resistibility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6C1937-5894-42DA-A1BC-2D73FB71D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343" y="381458"/>
            <a:ext cx="1037922" cy="1011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59E439-38C7-4713-B3E7-A15A15C609D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52941" y="2076204"/>
            <a:ext cx="901971" cy="89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0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6B2A6A8A-B615-4569-B506-FF4F600A65A4}"/>
              </a:ext>
            </a:extLst>
          </p:cNvPr>
          <p:cNvGrpSpPr/>
          <p:nvPr/>
        </p:nvGrpSpPr>
        <p:grpSpPr>
          <a:xfrm>
            <a:off x="363912" y="4714532"/>
            <a:ext cx="11320796" cy="1696214"/>
            <a:chOff x="363912" y="4475376"/>
            <a:chExt cx="11320796" cy="16962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2AD7A7F-CD37-4BCE-998C-A58930F15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32353" y="4475376"/>
              <a:ext cx="4026475" cy="168524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7F19CBF-A429-417E-92B5-4B8D2386D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3912" y="4681364"/>
              <a:ext cx="3323230" cy="1486731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8536A0D-866A-4F7C-B4FD-AA16345DA589}"/>
                </a:ext>
              </a:extLst>
            </p:cNvPr>
            <p:cNvCxnSpPr/>
            <p:nvPr/>
          </p:nvCxnSpPr>
          <p:spPr>
            <a:xfrm>
              <a:off x="7630293" y="6137241"/>
              <a:ext cx="4054415" cy="0"/>
            </a:xfrm>
            <a:prstGeom prst="line">
              <a:avLst/>
            </a:prstGeom>
            <a:ln w="38100">
              <a:solidFill>
                <a:srgbClr val="3E8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430FE0C8-62D1-405D-ACE7-6EAD62A28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07465" y="4896853"/>
              <a:ext cx="4044004" cy="127440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639856C1-6B63-449F-8AB6-285E1C132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84850" y="6045933"/>
              <a:ext cx="607829" cy="125657"/>
            </a:xfrm>
            <a:prstGeom prst="rect">
              <a:avLst/>
            </a:prstGeom>
          </p:spPr>
        </p:pic>
      </p:grpSp>
      <p:sp>
        <p:nvSpPr>
          <p:cNvPr id="16" name="Subtitle 2">
            <a:extLst>
              <a:ext uri="{FF2B5EF4-FFF2-40B4-BE49-F238E27FC236}">
                <a16:creationId xmlns:a16="http://schemas.microsoft.com/office/drawing/2014/main" id="{313098B5-C462-634A-83DB-E9842D3DA1FA}"/>
              </a:ext>
            </a:extLst>
          </p:cNvPr>
          <p:cNvSpPr txBox="1">
            <a:spLocks/>
          </p:cNvSpPr>
          <p:nvPr/>
        </p:nvSpPr>
        <p:spPr>
          <a:xfrm>
            <a:off x="1367526" y="1690944"/>
            <a:ext cx="10824474" cy="5758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marR="0" lvl="0" indent="-342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IoT message authentication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(X.1366)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  <a:p>
            <a:pPr marL="342000" marR="0" lvl="0" indent="-342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IoT error logs for IoT incident operations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(X.1367)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  <a:p>
            <a:pPr marL="342000" marR="0" lvl="0" indent="-342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Performance evaluation of e-health systems in IoT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(Y.4908)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  <a:p>
            <a:pPr marL="342000" marR="0" lvl="0" indent="-342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Base station inspection services using UAVs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(Y.4559)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  <a:p>
            <a:pPr marL="342000" marR="0" lvl="0" indent="-342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D94332-9894-44F3-8722-E0138C06839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0000"/>
          </a:blip>
          <a:stretch>
            <a:fillRect/>
          </a:stretch>
        </p:blipFill>
        <p:spPr>
          <a:xfrm>
            <a:off x="10709072" y="4804024"/>
            <a:ext cx="477900" cy="3476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079643-74D3-4616-98E0-6B5B41458B1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0000"/>
          </a:blip>
          <a:stretch>
            <a:fillRect/>
          </a:stretch>
        </p:blipFill>
        <p:spPr>
          <a:xfrm>
            <a:off x="2630848" y="5432616"/>
            <a:ext cx="477900" cy="347667"/>
          </a:xfrm>
          <a:prstGeom prst="rect">
            <a:avLst/>
          </a:prstGeom>
        </p:spPr>
      </p:pic>
      <p:sp>
        <p:nvSpPr>
          <p:cNvPr id="31" name="AutoShape 3">
            <a:extLst>
              <a:ext uri="{FF2B5EF4-FFF2-40B4-BE49-F238E27FC236}">
                <a16:creationId xmlns:a16="http://schemas.microsoft.com/office/drawing/2014/main" id="{95F8AF29-F0E1-43A2-B26E-D09C28EF9F5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60988" y="4704794"/>
            <a:ext cx="47783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DD6BE90-DBBE-40DC-802D-87262B74023C}"/>
              </a:ext>
            </a:extLst>
          </p:cNvPr>
          <p:cNvGrpSpPr/>
          <p:nvPr/>
        </p:nvGrpSpPr>
        <p:grpSpPr>
          <a:xfrm>
            <a:off x="5356505" y="4743395"/>
            <a:ext cx="522128" cy="350837"/>
            <a:chOff x="5364163" y="4462463"/>
            <a:chExt cx="474662" cy="350837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E65C7DB8-E0B4-4AC1-9005-ECEB69954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5" y="4700588"/>
              <a:ext cx="112712" cy="112712"/>
            </a:xfrm>
            <a:custGeom>
              <a:avLst/>
              <a:gdLst>
                <a:gd name="T0" fmla="*/ 18 w 33"/>
                <a:gd name="T1" fmla="*/ 1 h 33"/>
                <a:gd name="T2" fmla="*/ 0 w 33"/>
                <a:gd name="T3" fmla="*/ 15 h 33"/>
                <a:gd name="T4" fmla="*/ 15 w 33"/>
                <a:gd name="T5" fmla="*/ 33 h 33"/>
                <a:gd name="T6" fmla="*/ 32 w 33"/>
                <a:gd name="T7" fmla="*/ 18 h 33"/>
                <a:gd name="T8" fmla="*/ 18 w 33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8" y="1"/>
                  </a:moveTo>
                  <a:cubicBezTo>
                    <a:pt x="9" y="0"/>
                    <a:pt x="1" y="7"/>
                    <a:pt x="0" y="15"/>
                  </a:cubicBezTo>
                  <a:cubicBezTo>
                    <a:pt x="0" y="24"/>
                    <a:pt x="6" y="32"/>
                    <a:pt x="15" y="33"/>
                  </a:cubicBezTo>
                  <a:cubicBezTo>
                    <a:pt x="24" y="33"/>
                    <a:pt x="32" y="27"/>
                    <a:pt x="32" y="18"/>
                  </a:cubicBezTo>
                  <a:cubicBezTo>
                    <a:pt x="33" y="9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ED3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EF57D1EC-422F-4830-962D-085D0151E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950" y="4578350"/>
              <a:ext cx="315912" cy="125412"/>
            </a:xfrm>
            <a:custGeom>
              <a:avLst/>
              <a:gdLst>
                <a:gd name="T0" fmla="*/ 50 w 93"/>
                <a:gd name="T1" fmla="*/ 1 h 37"/>
                <a:gd name="T2" fmla="*/ 3 w 93"/>
                <a:gd name="T3" fmla="*/ 22 h 37"/>
                <a:gd name="T4" fmla="*/ 4 w 93"/>
                <a:gd name="T5" fmla="*/ 33 h 37"/>
                <a:gd name="T6" fmla="*/ 15 w 93"/>
                <a:gd name="T7" fmla="*/ 31 h 37"/>
                <a:gd name="T8" fmla="*/ 49 w 93"/>
                <a:gd name="T9" fmla="*/ 16 h 37"/>
                <a:gd name="T10" fmla="*/ 78 w 93"/>
                <a:gd name="T11" fmla="*/ 34 h 37"/>
                <a:gd name="T12" fmla="*/ 84 w 93"/>
                <a:gd name="T13" fmla="*/ 37 h 37"/>
                <a:gd name="T14" fmla="*/ 88 w 93"/>
                <a:gd name="T15" fmla="*/ 36 h 37"/>
                <a:gd name="T16" fmla="*/ 91 w 93"/>
                <a:gd name="T17" fmla="*/ 26 h 37"/>
                <a:gd name="T18" fmla="*/ 50 w 93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37">
                  <a:moveTo>
                    <a:pt x="50" y="1"/>
                  </a:moveTo>
                  <a:cubicBezTo>
                    <a:pt x="32" y="0"/>
                    <a:pt x="14" y="8"/>
                    <a:pt x="3" y="22"/>
                  </a:cubicBezTo>
                  <a:cubicBezTo>
                    <a:pt x="0" y="25"/>
                    <a:pt x="1" y="30"/>
                    <a:pt x="4" y="33"/>
                  </a:cubicBezTo>
                  <a:cubicBezTo>
                    <a:pt x="8" y="35"/>
                    <a:pt x="12" y="35"/>
                    <a:pt x="15" y="31"/>
                  </a:cubicBezTo>
                  <a:cubicBezTo>
                    <a:pt x="23" y="21"/>
                    <a:pt x="36" y="15"/>
                    <a:pt x="49" y="16"/>
                  </a:cubicBezTo>
                  <a:cubicBezTo>
                    <a:pt x="61" y="17"/>
                    <a:pt x="71" y="24"/>
                    <a:pt x="78" y="34"/>
                  </a:cubicBezTo>
                  <a:cubicBezTo>
                    <a:pt x="79" y="36"/>
                    <a:pt x="82" y="37"/>
                    <a:pt x="84" y="37"/>
                  </a:cubicBezTo>
                  <a:cubicBezTo>
                    <a:pt x="86" y="37"/>
                    <a:pt x="87" y="37"/>
                    <a:pt x="88" y="36"/>
                  </a:cubicBezTo>
                  <a:cubicBezTo>
                    <a:pt x="92" y="34"/>
                    <a:pt x="93" y="29"/>
                    <a:pt x="91" y="26"/>
                  </a:cubicBezTo>
                  <a:cubicBezTo>
                    <a:pt x="81" y="11"/>
                    <a:pt x="66" y="2"/>
                    <a:pt x="50" y="1"/>
                  </a:cubicBezTo>
                  <a:close/>
                </a:path>
              </a:pathLst>
            </a:custGeom>
            <a:solidFill>
              <a:srgbClr val="ED3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C76BB59F-493B-49E5-AD7E-66FA9ED5D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163" y="4462463"/>
              <a:ext cx="474662" cy="163512"/>
            </a:xfrm>
            <a:custGeom>
              <a:avLst/>
              <a:gdLst>
                <a:gd name="T0" fmla="*/ 75 w 140"/>
                <a:gd name="T1" fmla="*/ 2 h 48"/>
                <a:gd name="T2" fmla="*/ 3 w 140"/>
                <a:gd name="T3" fmla="*/ 31 h 48"/>
                <a:gd name="T4" fmla="*/ 3 w 140"/>
                <a:gd name="T5" fmla="*/ 42 h 48"/>
                <a:gd name="T6" fmla="*/ 14 w 140"/>
                <a:gd name="T7" fmla="*/ 42 h 48"/>
                <a:gd name="T8" fmla="*/ 74 w 140"/>
                <a:gd name="T9" fmla="*/ 18 h 48"/>
                <a:gd name="T10" fmla="*/ 125 w 140"/>
                <a:gd name="T11" fmla="*/ 45 h 48"/>
                <a:gd name="T12" fmla="*/ 131 w 140"/>
                <a:gd name="T13" fmla="*/ 48 h 48"/>
                <a:gd name="T14" fmla="*/ 136 w 140"/>
                <a:gd name="T15" fmla="*/ 46 h 48"/>
                <a:gd name="T16" fmla="*/ 137 w 140"/>
                <a:gd name="T17" fmla="*/ 36 h 48"/>
                <a:gd name="T18" fmla="*/ 75 w 140"/>
                <a:gd name="T1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48">
                  <a:moveTo>
                    <a:pt x="75" y="2"/>
                  </a:moveTo>
                  <a:cubicBezTo>
                    <a:pt x="50" y="0"/>
                    <a:pt x="22" y="12"/>
                    <a:pt x="3" y="31"/>
                  </a:cubicBezTo>
                  <a:cubicBezTo>
                    <a:pt x="0" y="34"/>
                    <a:pt x="0" y="39"/>
                    <a:pt x="3" y="42"/>
                  </a:cubicBezTo>
                  <a:cubicBezTo>
                    <a:pt x="6" y="45"/>
                    <a:pt x="11" y="45"/>
                    <a:pt x="14" y="42"/>
                  </a:cubicBezTo>
                  <a:cubicBezTo>
                    <a:pt x="30" y="26"/>
                    <a:pt x="53" y="16"/>
                    <a:pt x="74" y="18"/>
                  </a:cubicBezTo>
                  <a:cubicBezTo>
                    <a:pt x="96" y="19"/>
                    <a:pt x="113" y="28"/>
                    <a:pt x="125" y="45"/>
                  </a:cubicBezTo>
                  <a:cubicBezTo>
                    <a:pt x="126" y="47"/>
                    <a:pt x="129" y="48"/>
                    <a:pt x="131" y="48"/>
                  </a:cubicBezTo>
                  <a:cubicBezTo>
                    <a:pt x="133" y="48"/>
                    <a:pt x="134" y="47"/>
                    <a:pt x="136" y="46"/>
                  </a:cubicBezTo>
                  <a:cubicBezTo>
                    <a:pt x="139" y="44"/>
                    <a:pt x="140" y="39"/>
                    <a:pt x="137" y="36"/>
                  </a:cubicBezTo>
                  <a:cubicBezTo>
                    <a:pt x="122" y="15"/>
                    <a:pt x="101" y="4"/>
                    <a:pt x="75" y="2"/>
                  </a:cubicBezTo>
                  <a:close/>
                </a:path>
              </a:pathLst>
            </a:custGeom>
            <a:solidFill>
              <a:srgbClr val="ED3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C9C79D85-63FB-4BDE-A8AC-5EB38C54D8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6362" y="5287506"/>
            <a:ext cx="1085231" cy="1092667"/>
          </a:xfrm>
          <a:prstGeom prst="rect">
            <a:avLst/>
          </a:prstGeom>
        </p:spPr>
      </p:pic>
      <p:pic>
        <p:nvPicPr>
          <p:cNvPr id="45" name="Picture 48" descr="Image result for sustainable development goals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542" y="6280810"/>
            <a:ext cx="3264565" cy="69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794" y="1726399"/>
            <a:ext cx="423134" cy="422161"/>
          </a:xfrm>
          <a:prstGeom prst="rect">
            <a:avLst/>
          </a:prstGeom>
        </p:spPr>
      </p:pic>
      <p:sp>
        <p:nvSpPr>
          <p:cNvPr id="48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200" y="561575"/>
            <a:ext cx="4333504" cy="548495"/>
          </a:xfrm>
        </p:spPr>
        <p:txBody>
          <a:bodyPr>
            <a:noAutofit/>
          </a:bodyPr>
          <a:lstStyle/>
          <a:p>
            <a:r>
              <a:rPr lang="en-US" b="1" dirty="0"/>
              <a:t>Internet of Things 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313098B5-C462-634A-83DB-E9842D3DA1FA}"/>
              </a:ext>
            </a:extLst>
          </p:cNvPr>
          <p:cNvSpPr txBox="1">
            <a:spLocks/>
          </p:cNvSpPr>
          <p:nvPr/>
        </p:nvSpPr>
        <p:spPr>
          <a:xfrm>
            <a:off x="1622363" y="2567386"/>
            <a:ext cx="11685921" cy="5758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78B391B-08DA-43EF-8FE4-1642544AB178}"/>
              </a:ext>
            </a:extLst>
          </p:cNvPr>
          <p:cNvGrpSpPr/>
          <p:nvPr/>
        </p:nvGrpSpPr>
        <p:grpSpPr>
          <a:xfrm>
            <a:off x="10632704" y="481602"/>
            <a:ext cx="872955" cy="787865"/>
            <a:chOff x="6446409" y="2157873"/>
            <a:chExt cx="736783" cy="73678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B742A78-78FD-4FB7-B08D-54A791643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84366" y="2313886"/>
              <a:ext cx="460868" cy="424755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CAC5311-B317-47E8-AC30-D961221A9FB0}"/>
                </a:ext>
              </a:extLst>
            </p:cNvPr>
            <p:cNvSpPr/>
            <p:nvPr/>
          </p:nvSpPr>
          <p:spPr>
            <a:xfrm>
              <a:off x="6446409" y="2157873"/>
              <a:ext cx="736783" cy="736783"/>
            </a:xfrm>
            <a:prstGeom prst="ellipse">
              <a:avLst/>
            </a:prstGeom>
            <a:noFill/>
            <a:ln w="57150" cap="flat" cmpd="sng" algn="ctr">
              <a:solidFill>
                <a:srgbClr val="3E8ED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849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47821" y="1591491"/>
            <a:ext cx="98614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Enhanced user interface framework for IPTV terminal device, gesture control interface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(H.704)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Twin text with ISO/IEC provides guidance on alternative text for images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(T.701.11)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 txBox="1">
            <a:spLocks/>
          </p:cNvSpPr>
          <p:nvPr/>
        </p:nvSpPr>
        <p:spPr>
          <a:xfrm>
            <a:off x="4107766" y="629291"/>
            <a:ext cx="7379728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Multimedia and accessibility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AE5420-B2B7-417F-B4C1-BB72B55A07DE}"/>
              </a:ext>
            </a:extLst>
          </p:cNvPr>
          <p:cNvSpPr txBox="1"/>
          <p:nvPr/>
        </p:nvSpPr>
        <p:spPr>
          <a:xfrm>
            <a:off x="1519175" y="5213486"/>
            <a:ext cx="9629561" cy="7248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9584F8-DDC0-4A93-9F90-5E05A00C8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9273" y="3364405"/>
            <a:ext cx="1214152" cy="1183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638FCA-26C0-45E7-BA33-A3A46C33B2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4" y="4333948"/>
            <a:ext cx="4744175" cy="17590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78D75A-887F-4EC1-A05B-A108106AA375}"/>
              </a:ext>
            </a:extLst>
          </p:cNvPr>
          <p:cNvSpPr txBox="1"/>
          <p:nvPr/>
        </p:nvSpPr>
        <p:spPr>
          <a:xfrm>
            <a:off x="4894459" y="3843042"/>
            <a:ext cx="6928966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Telecoms management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Requirements and benefits of synergy management for cloud and SDN-based networks, detailing its structure and the composition of the function set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Batang" panose="02030600000101010101" pitchFamily="18" charset="-127"/>
                <a:cs typeface="+mn-cs"/>
              </a:rPr>
              <a:t>(M.3373)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4A6F2E-FC8F-4761-BF80-34FAB8B5A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2455" y="413239"/>
            <a:ext cx="1017014" cy="100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2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0145" y="1709496"/>
            <a:ext cx="1037059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dirty="0">
                <a:solidFill>
                  <a:srgbClr val="595959">
                    <a:lumMod val="50000"/>
                  </a:srgbClr>
                </a:solidFill>
                <a:latin typeface="AvenirNext LT Pro Regular" panose="020B0504020202020204" pitchFamily="34" charset="0"/>
              </a:rPr>
              <a:t>S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ignalling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architecture for the fast deployment emergency telecommunication network to be used in a natural disaster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(Q.3060)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Signalling architecture of orchestration in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NGNe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(Q.3058)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Protocol at the interface between two distributed ENUM servers for IMS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(Q.3645)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Signalling requirements for service function discovery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(Q.3059)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Procedures for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vBNG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acceleration with programmable acceleration card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(Q.3720)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 txBox="1">
            <a:spLocks/>
          </p:cNvSpPr>
          <p:nvPr/>
        </p:nvSpPr>
        <p:spPr>
          <a:xfrm>
            <a:off x="5233182" y="567744"/>
            <a:ext cx="5766122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Protocols and test specs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6C1937-5894-42DA-A1BC-2D73FB71D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526" y="250254"/>
            <a:ext cx="1214152" cy="118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0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91662" y="1433727"/>
            <a:ext cx="1097952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Testing procedures for augmented reality applications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(Q.4066)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dirty="0">
                <a:solidFill>
                  <a:srgbClr val="595959">
                    <a:lumMod val="50000"/>
                  </a:srgbClr>
                </a:solidFill>
                <a:latin typeface="AvenirNext LT Pro Regular" panose="020B0504020202020204" pitchFamily="34" charset="0"/>
              </a:rPr>
              <a:t>F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ramework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for IoT testing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(Q.4062)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Framework for the testing of identification systems used in IoT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(Q.4063)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Parameters of virtual broadband network gateway (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vBNG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) for monitoring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(Q.3915)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vBNG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interoperability testing requirements (Q.4064)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(Q.4064)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Parameters for evaluating bottlenecks in web-browsing services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(Q.3961)</a:t>
            </a:r>
            <a:endParaRPr lang="en-US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Combating counterfeiting and theft, addressing mobile devices with duplicate unique identifiers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(Q.5052)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 txBox="1">
            <a:spLocks/>
          </p:cNvSpPr>
          <p:nvPr/>
        </p:nvSpPr>
        <p:spPr>
          <a:xfrm>
            <a:off x="5106572" y="567744"/>
            <a:ext cx="5892732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Protocols and </a:t>
            </a:r>
            <a:r>
              <a:rPr kumimoji="0" lang="en-US" sz="4400" b="1" i="0" u="none" strike="noStrike" kern="1200" cap="none" spc="-150" normalizeH="0" baseline="0" noProof="0" dirty="0" err="1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tes</a:t>
            </a:r>
            <a:r>
              <a:rPr lang="en-US" b="1" dirty="0">
                <a:solidFill>
                  <a:srgbClr val="3E8EDE"/>
                </a:solidFill>
              </a:rPr>
              <a:t>t specs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6C1937-5894-42DA-A1BC-2D73FB71D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526" y="250254"/>
            <a:ext cx="1214152" cy="118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9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97471" y="1910876"/>
            <a:ext cx="1017451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Framework for trust-based personal data management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(Y.3055)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Framework for de-identification processes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(X.1148)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Enhanced authentication using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telebiometrics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with anti-spoofing detection mechanisms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(X.1279)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 txBox="1">
            <a:spLocks/>
          </p:cNvSpPr>
          <p:nvPr/>
        </p:nvSpPr>
        <p:spPr>
          <a:xfrm>
            <a:off x="3193365" y="864274"/>
            <a:ext cx="5382729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Security and trust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AB55A4-0E6E-419D-8B14-C5779B240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510" y="450482"/>
            <a:ext cx="4525784" cy="16780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8B7487-D40F-4129-8223-DC1EC5FD965F}"/>
              </a:ext>
            </a:extLst>
          </p:cNvPr>
          <p:cNvSpPr txBox="1"/>
          <p:nvPr/>
        </p:nvSpPr>
        <p:spPr>
          <a:xfrm>
            <a:off x="797471" y="4162054"/>
            <a:ext cx="110087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SDN/NFV security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(X.1046)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Cybersecurity incident evidence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(X.1216)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Malware analysis in a sandbox environment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(X.1218)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Technical framework for security services provided by operators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(X.1452)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40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1678" y="366427"/>
            <a:ext cx="3093188" cy="548495"/>
          </a:xfrm>
        </p:spPr>
        <p:txBody>
          <a:bodyPr/>
          <a:lstStyle/>
          <a:p>
            <a:r>
              <a:rPr lang="en-GB" dirty="0"/>
              <a:t>Setting the standard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287624" y="760112"/>
            <a:ext cx="10590366" cy="16927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800" b="1" spc="-150" dirty="0">
                <a:solidFill>
                  <a:prstClr val="white"/>
                </a:solidFill>
                <a:latin typeface="AvenirNext LT Pro Regular" panose="020B0504020202020204" pitchFamily="34" charset="0"/>
              </a:rPr>
              <a:t>Welcoming new 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communities 2017-2020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ECC8D8-8D87-D240-ABE7-EDA8387FCB0C}"/>
              </a:ext>
            </a:extLst>
          </p:cNvPr>
          <p:cNvSpPr/>
          <p:nvPr/>
        </p:nvSpPr>
        <p:spPr>
          <a:xfrm>
            <a:off x="0" y="1992389"/>
            <a:ext cx="12210616" cy="4879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5EF781F-08DA-164D-AE24-C5CDCE9EDD7F}"/>
              </a:ext>
            </a:extLst>
          </p:cNvPr>
          <p:cNvGrpSpPr/>
          <p:nvPr/>
        </p:nvGrpSpPr>
        <p:grpSpPr>
          <a:xfrm>
            <a:off x="957839" y="3016742"/>
            <a:ext cx="991479" cy="957509"/>
            <a:chOff x="3379413" y="2171839"/>
            <a:chExt cx="736783" cy="73678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A028929-9E5F-964D-A47D-2B9877A80C97}"/>
                </a:ext>
              </a:extLst>
            </p:cNvPr>
            <p:cNvSpPr/>
            <p:nvPr/>
          </p:nvSpPr>
          <p:spPr>
            <a:xfrm>
              <a:off x="3379413" y="2171839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C665AE0-09B4-F345-9CEC-59E7DBE0C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579642" flipH="1">
              <a:off x="3613305" y="2279135"/>
              <a:ext cx="252626" cy="51569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5450643-151D-B647-A836-42273319CD95}"/>
              </a:ext>
            </a:extLst>
          </p:cNvPr>
          <p:cNvGrpSpPr/>
          <p:nvPr/>
        </p:nvGrpSpPr>
        <p:grpSpPr>
          <a:xfrm>
            <a:off x="4028947" y="3038979"/>
            <a:ext cx="1056743" cy="973069"/>
            <a:chOff x="4855068" y="2168588"/>
            <a:chExt cx="736783" cy="736783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34D298F-DB73-214A-B5F3-0B0C68E85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97294" y="2327819"/>
              <a:ext cx="452179" cy="443135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CBA2921-D9EB-3C4F-805D-FE2911DF9FA7}"/>
                </a:ext>
              </a:extLst>
            </p:cNvPr>
            <p:cNvSpPr/>
            <p:nvPr/>
          </p:nvSpPr>
          <p:spPr>
            <a:xfrm>
              <a:off x="4855068" y="2168588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6A90725-3000-0540-9D8A-DD0EE1F6BCB6}"/>
              </a:ext>
            </a:extLst>
          </p:cNvPr>
          <p:cNvGrpSpPr/>
          <p:nvPr/>
        </p:nvGrpSpPr>
        <p:grpSpPr>
          <a:xfrm>
            <a:off x="5662762" y="3068480"/>
            <a:ext cx="1020617" cy="937015"/>
            <a:chOff x="6446409" y="2157873"/>
            <a:chExt cx="736783" cy="736783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1D2C3DC-95ED-E74E-9164-217EA978E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4366" y="2313886"/>
              <a:ext cx="460868" cy="424755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5CD635B-F678-AC4C-B604-F63D0CA6DBB8}"/>
                </a:ext>
              </a:extLst>
            </p:cNvPr>
            <p:cNvSpPr/>
            <p:nvPr/>
          </p:nvSpPr>
          <p:spPr>
            <a:xfrm>
              <a:off x="6446409" y="2157873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11E0856-5BD3-0A4A-9811-E665C30DC693}"/>
              </a:ext>
            </a:extLst>
          </p:cNvPr>
          <p:cNvGrpSpPr/>
          <p:nvPr/>
        </p:nvGrpSpPr>
        <p:grpSpPr>
          <a:xfrm>
            <a:off x="2498078" y="3061366"/>
            <a:ext cx="991673" cy="920367"/>
            <a:chOff x="8037750" y="2144354"/>
            <a:chExt cx="736783" cy="736783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A0288F3-9790-E440-ABAD-E7D03429A43E}"/>
                </a:ext>
              </a:extLst>
            </p:cNvPr>
            <p:cNvSpPr/>
            <p:nvPr/>
          </p:nvSpPr>
          <p:spPr>
            <a:xfrm>
              <a:off x="8037750" y="2144354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BF34CA9-6D95-9B46-9147-F332A5663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79383" y="2144354"/>
              <a:ext cx="595150" cy="592103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CCC4496-551E-5944-9549-1F59278E0270}"/>
              </a:ext>
            </a:extLst>
          </p:cNvPr>
          <p:cNvGrpSpPr/>
          <p:nvPr/>
        </p:nvGrpSpPr>
        <p:grpSpPr>
          <a:xfrm>
            <a:off x="8750719" y="3081640"/>
            <a:ext cx="1038875" cy="939051"/>
            <a:chOff x="9731083" y="2144354"/>
            <a:chExt cx="736783" cy="736783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5121814-8811-874E-8343-990C1F3C261F}"/>
                </a:ext>
              </a:extLst>
            </p:cNvPr>
            <p:cNvSpPr/>
            <p:nvPr/>
          </p:nvSpPr>
          <p:spPr>
            <a:xfrm>
              <a:off x="9731083" y="2144354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F1850B9-7BED-0843-96FE-F2C0DFD61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24570" y="2320908"/>
              <a:ext cx="370898" cy="370898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819B0B1-3E1C-2243-97CF-B199375E2B8E}"/>
              </a:ext>
            </a:extLst>
          </p:cNvPr>
          <p:cNvGrpSpPr/>
          <p:nvPr/>
        </p:nvGrpSpPr>
        <p:grpSpPr>
          <a:xfrm>
            <a:off x="10260276" y="3096696"/>
            <a:ext cx="946317" cy="920446"/>
            <a:chOff x="3371226" y="3358617"/>
            <a:chExt cx="736783" cy="736783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CA02535-5BB1-9B4B-BE3E-CAAEC769E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23437" y="3571199"/>
              <a:ext cx="448733" cy="311620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1D441C7-784A-D348-83E8-EB887D8763CC}"/>
                </a:ext>
              </a:extLst>
            </p:cNvPr>
            <p:cNvSpPr/>
            <p:nvPr/>
          </p:nvSpPr>
          <p:spPr>
            <a:xfrm>
              <a:off x="3371226" y="3358617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26E936FD-A82A-9146-8081-CC6162AB3D7B}"/>
              </a:ext>
            </a:extLst>
          </p:cNvPr>
          <p:cNvSpPr txBox="1">
            <a:spLocks/>
          </p:cNvSpPr>
          <p:nvPr/>
        </p:nvSpPr>
        <p:spPr>
          <a:xfrm>
            <a:off x="676355" y="2676757"/>
            <a:ext cx="1558059" cy="5173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Automotive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4AD8791C-C9C2-0D43-8395-6E23EE7029FF}"/>
              </a:ext>
            </a:extLst>
          </p:cNvPr>
          <p:cNvSpPr txBox="1">
            <a:spLocks/>
          </p:cNvSpPr>
          <p:nvPr/>
        </p:nvSpPr>
        <p:spPr>
          <a:xfrm>
            <a:off x="3492161" y="2710087"/>
            <a:ext cx="2055560" cy="5723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Fintech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D496018D-8FB3-7443-82DD-81259411172D}"/>
              </a:ext>
            </a:extLst>
          </p:cNvPr>
          <p:cNvSpPr txBox="1">
            <a:spLocks/>
          </p:cNvSpPr>
          <p:nvPr/>
        </p:nvSpPr>
        <p:spPr>
          <a:xfrm>
            <a:off x="5520931" y="2718972"/>
            <a:ext cx="1207422" cy="2451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IoT/M2M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B0F14A1C-5F36-F440-9AA1-B86F8B511FDE}"/>
              </a:ext>
            </a:extLst>
          </p:cNvPr>
          <p:cNvSpPr txBox="1">
            <a:spLocks/>
          </p:cNvSpPr>
          <p:nvPr/>
        </p:nvSpPr>
        <p:spPr>
          <a:xfrm>
            <a:off x="2565954" y="2679520"/>
            <a:ext cx="1012748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Space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98859D8E-63B6-4246-84D4-046AD9720E96}"/>
              </a:ext>
            </a:extLst>
          </p:cNvPr>
          <p:cNvSpPr txBox="1">
            <a:spLocks/>
          </p:cNvSpPr>
          <p:nvPr/>
        </p:nvSpPr>
        <p:spPr>
          <a:xfrm>
            <a:off x="8886520" y="2728394"/>
            <a:ext cx="874311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UAVs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804456C5-305A-2049-9163-2D63F1A1B827}"/>
              </a:ext>
            </a:extLst>
          </p:cNvPr>
          <p:cNvSpPr txBox="1">
            <a:spLocks/>
          </p:cNvSpPr>
          <p:nvPr/>
        </p:nvSpPr>
        <p:spPr>
          <a:xfrm>
            <a:off x="10374983" y="2709768"/>
            <a:ext cx="943273" cy="5484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OTTs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59950" y="4846609"/>
            <a:ext cx="978792" cy="929674"/>
            <a:chOff x="9682128" y="4786282"/>
            <a:chExt cx="736783" cy="7367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48F631A-A60F-6444-92A8-0D8044EBA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53793" y="4951937"/>
              <a:ext cx="409426" cy="409426"/>
            </a:xfrm>
            <a:prstGeom prst="rect">
              <a:avLst/>
            </a:prstGeom>
          </p:spPr>
        </p:pic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5F4110-2C67-8341-A2E6-622010AFC8EC}"/>
                </a:ext>
              </a:extLst>
            </p:cNvPr>
            <p:cNvSpPr/>
            <p:nvPr/>
          </p:nvSpPr>
          <p:spPr>
            <a:xfrm>
              <a:off x="9682128" y="4786282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5" name="Title 1">
            <a:extLst>
              <a:ext uri="{FF2B5EF4-FFF2-40B4-BE49-F238E27FC236}">
                <a16:creationId xmlns:a16="http://schemas.microsoft.com/office/drawing/2014/main" id="{0753D744-D610-C44D-B4DD-9433092EE89C}"/>
              </a:ext>
            </a:extLst>
          </p:cNvPr>
          <p:cNvSpPr txBox="1">
            <a:spLocks/>
          </p:cNvSpPr>
          <p:nvPr/>
        </p:nvSpPr>
        <p:spPr>
          <a:xfrm>
            <a:off x="4041104" y="4447376"/>
            <a:ext cx="1033077" cy="2742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Utilities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245601" y="3083277"/>
            <a:ext cx="1010419" cy="935776"/>
            <a:chOff x="10915628" y="4818044"/>
            <a:chExt cx="736783" cy="736783"/>
          </a:xfrm>
        </p:grpSpPr>
        <p:pic>
          <p:nvPicPr>
            <p:cNvPr id="36868" name="Picture 4" descr="Image result for quantum icon re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6812" y="4917507"/>
              <a:ext cx="536448" cy="536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A5F4110-2C67-8341-A2E6-622010AFC8EC}"/>
                </a:ext>
              </a:extLst>
            </p:cNvPr>
            <p:cNvSpPr/>
            <p:nvPr/>
          </p:nvSpPr>
          <p:spPr>
            <a:xfrm>
              <a:off x="10915628" y="4818044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0753D744-D610-C44D-B4DD-9433092EE89C}"/>
              </a:ext>
            </a:extLst>
          </p:cNvPr>
          <p:cNvSpPr txBox="1">
            <a:spLocks/>
          </p:cNvSpPr>
          <p:nvPr/>
        </p:nvSpPr>
        <p:spPr>
          <a:xfrm>
            <a:off x="7098980" y="2711811"/>
            <a:ext cx="1327327" cy="458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Quantum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27926" y="4820331"/>
            <a:ext cx="1013529" cy="949235"/>
            <a:chOff x="5767176" y="5916089"/>
            <a:chExt cx="736783" cy="7367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878057" y="6046778"/>
              <a:ext cx="515020" cy="475403"/>
            </a:xfrm>
            <a:prstGeom prst="rect">
              <a:avLst/>
            </a:prstGeom>
          </p:spPr>
        </p:pic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A5F4110-2C67-8341-A2E6-622010AFC8EC}"/>
                </a:ext>
              </a:extLst>
            </p:cNvPr>
            <p:cNvSpPr/>
            <p:nvPr/>
          </p:nvSpPr>
          <p:spPr>
            <a:xfrm>
              <a:off x="5767176" y="5916089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7" name="Title 1">
            <a:extLst>
              <a:ext uri="{FF2B5EF4-FFF2-40B4-BE49-F238E27FC236}">
                <a16:creationId xmlns:a16="http://schemas.microsoft.com/office/drawing/2014/main" id="{98859D8E-63B6-4246-84D4-046AD9720E96}"/>
              </a:ext>
            </a:extLst>
          </p:cNvPr>
          <p:cNvSpPr txBox="1">
            <a:spLocks/>
          </p:cNvSpPr>
          <p:nvPr/>
        </p:nvSpPr>
        <p:spPr>
          <a:xfrm>
            <a:off x="381518" y="4412085"/>
            <a:ext cx="1884216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MVNOs/MVNEs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E4BCA90-DADC-4BF8-A9A4-13414223712A}"/>
              </a:ext>
            </a:extLst>
          </p:cNvPr>
          <p:cNvSpPr/>
          <p:nvPr/>
        </p:nvSpPr>
        <p:spPr>
          <a:xfrm>
            <a:off x="5657988" y="4837801"/>
            <a:ext cx="978793" cy="92967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0A7810-0200-4848-A2BF-6BE6DA96D0D9}"/>
              </a:ext>
            </a:extLst>
          </p:cNvPr>
          <p:cNvSpPr/>
          <p:nvPr/>
        </p:nvSpPr>
        <p:spPr>
          <a:xfrm>
            <a:off x="7217653" y="4820011"/>
            <a:ext cx="978793" cy="92967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3E7653-9D00-4926-A425-5B31116B0292}"/>
              </a:ext>
            </a:extLst>
          </p:cNvPr>
          <p:cNvSpPr/>
          <p:nvPr/>
        </p:nvSpPr>
        <p:spPr>
          <a:xfrm>
            <a:off x="8722486" y="4831226"/>
            <a:ext cx="978793" cy="92967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C794A45-3BE2-4FB0-9313-D250B66C3547}"/>
              </a:ext>
            </a:extLst>
          </p:cNvPr>
          <p:cNvSpPr txBox="1">
            <a:spLocks/>
          </p:cNvSpPr>
          <p:nvPr/>
        </p:nvSpPr>
        <p:spPr>
          <a:xfrm>
            <a:off x="5615588" y="4432345"/>
            <a:ext cx="1033077" cy="2742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3E8EDE"/>
                </a:solidFill>
              </a:rPr>
              <a:t>Esports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EDF5E2C-9774-447C-B48A-8090B0B6991A}"/>
              </a:ext>
            </a:extLst>
          </p:cNvPr>
          <p:cNvSpPr txBox="1">
            <a:spLocks/>
          </p:cNvSpPr>
          <p:nvPr/>
        </p:nvSpPr>
        <p:spPr>
          <a:xfrm>
            <a:off x="7385469" y="4428194"/>
            <a:ext cx="1033077" cy="2742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LiFi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29A52B6-8327-4A28-9E8D-7EDED4D5E1AF}"/>
              </a:ext>
            </a:extLst>
          </p:cNvPr>
          <p:cNvSpPr txBox="1">
            <a:spLocks/>
          </p:cNvSpPr>
          <p:nvPr/>
        </p:nvSpPr>
        <p:spPr>
          <a:xfrm>
            <a:off x="8505231" y="4432347"/>
            <a:ext cx="1426740" cy="288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3E8EDE"/>
                </a:solidFill>
              </a:rPr>
              <a:t>Blockchain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DAE3C46-D950-4216-B309-A20630FF0C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51" y="4894704"/>
            <a:ext cx="498912" cy="732743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951CA3-73C1-4662-8363-59CB29C6BA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38468" y="5074156"/>
            <a:ext cx="755951" cy="4745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99C3598-4E71-46CD-B353-671354D352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03154" y="4977639"/>
            <a:ext cx="724105" cy="667614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3F68DD27-289C-4D3C-9217-06B0D5490C0F}"/>
              </a:ext>
            </a:extLst>
          </p:cNvPr>
          <p:cNvSpPr/>
          <p:nvPr/>
        </p:nvSpPr>
        <p:spPr>
          <a:xfrm>
            <a:off x="10217105" y="4820959"/>
            <a:ext cx="978793" cy="92967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4F13984-A511-4875-94A0-F698971FCDF2}"/>
              </a:ext>
            </a:extLst>
          </p:cNvPr>
          <p:cNvSpPr txBox="1">
            <a:spLocks/>
          </p:cNvSpPr>
          <p:nvPr/>
        </p:nvSpPr>
        <p:spPr>
          <a:xfrm>
            <a:off x="10125386" y="4425320"/>
            <a:ext cx="1426740" cy="288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IP speed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F404D79-B088-4721-B1F5-89E884AEEC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10761" y="5015596"/>
            <a:ext cx="628015" cy="55870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4B8845B-D46D-4E7E-8495-E9EC6E43391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94294" y="4792144"/>
            <a:ext cx="1038311" cy="1020988"/>
          </a:xfrm>
          <a:prstGeom prst="rect">
            <a:avLst/>
          </a:prstGeom>
        </p:spPr>
      </p:pic>
      <p:sp>
        <p:nvSpPr>
          <p:cNvPr id="72" name="Title 1">
            <a:extLst>
              <a:ext uri="{FF2B5EF4-FFF2-40B4-BE49-F238E27FC236}">
                <a16:creationId xmlns:a16="http://schemas.microsoft.com/office/drawing/2014/main" id="{00697F65-CA85-4C69-B7CF-7CFDE5106A92}"/>
              </a:ext>
            </a:extLst>
          </p:cNvPr>
          <p:cNvSpPr txBox="1">
            <a:spLocks/>
          </p:cNvSpPr>
          <p:nvPr/>
        </p:nvSpPr>
        <p:spPr>
          <a:xfrm>
            <a:off x="2292006" y="4424362"/>
            <a:ext cx="1442885" cy="2962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3E8EDE"/>
                </a:solidFill>
              </a:rPr>
              <a:t>Smart </a:t>
            </a:r>
            <a:r>
              <a:rPr lang="en-US" sz="2000" b="1" dirty="0" err="1">
                <a:solidFill>
                  <a:srgbClr val="3E8EDE"/>
                </a:solidFill>
              </a:rPr>
              <a:t>citie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63934495"/>
      </p:ext>
    </p:extLst>
  </p:cSld>
  <p:clrMapOvr>
    <a:masterClrMapping/>
  </p:clrMapOvr>
  <p:transition spd="slow" advClick="0" advTm="15000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9774" y="2000046"/>
            <a:ext cx="1095873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Security aspects of comms as a service application environments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(X.1606)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S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ecurity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of big data as a service for Big Data Service Providers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(X.1750)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S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ecurity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guidelines on big data lifecycle management for telecommunication operators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(X.1751)</a:t>
            </a:r>
            <a:endParaRPr lang="en-GB" sz="2800" dirty="0">
              <a:solidFill>
                <a:srgbClr val="595959">
                  <a:lumMod val="50000"/>
                </a:srgbClr>
              </a:solidFill>
              <a:latin typeface="AvenirNext LT Pro Regular" panose="020B0504020202020204" pitchFamily="34" charset="0"/>
              <a:ea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 txBox="1">
            <a:spLocks/>
          </p:cNvSpPr>
          <p:nvPr/>
        </p:nvSpPr>
        <p:spPr>
          <a:xfrm>
            <a:off x="3108960" y="864274"/>
            <a:ext cx="5467134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Cloud and bi</a:t>
            </a:r>
            <a:r>
              <a:rPr lang="en-US" b="1" dirty="0">
                <a:solidFill>
                  <a:srgbClr val="3E8EDE"/>
                </a:solidFill>
              </a:rPr>
              <a:t>g data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AB55A4-0E6E-419D-8B14-C5779B240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916" y="321947"/>
            <a:ext cx="4525784" cy="16780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89AB8D-4C42-478A-BB7C-5E257F794153}"/>
              </a:ext>
            </a:extLst>
          </p:cNvPr>
          <p:cNvSpPr txBox="1"/>
          <p:nvPr/>
        </p:nvSpPr>
        <p:spPr>
          <a:xfrm>
            <a:off x="369774" y="4323759"/>
            <a:ext cx="1195753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Requirements for cloud service development and operation management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(Y.3525)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Big data reference architecture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(Y.3605)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Functional requirements for blockchain as a service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(Y.3530)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and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machine learning as a service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(Y.3551)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9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25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>
            <a:extLst>
              <a:ext uri="{FF2B5EF4-FFF2-40B4-BE49-F238E27FC236}">
                <a16:creationId xmlns:a16="http://schemas.microsoft.com/office/drawing/2014/main" id="{324BF1C6-BE5F-9F4E-9839-B660311B73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080838" y="1844753"/>
            <a:ext cx="7632540" cy="417127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CC969C6E-2CCE-CA4D-950F-745B83ADBCAA}"/>
              </a:ext>
            </a:extLst>
          </p:cNvPr>
          <p:cNvSpPr txBox="1">
            <a:spLocks/>
          </p:cNvSpPr>
          <p:nvPr/>
        </p:nvSpPr>
        <p:spPr>
          <a:xfrm>
            <a:off x="1353033" y="905595"/>
            <a:ext cx="10570660" cy="821927"/>
          </a:xfrm>
          <a:prstGeom prst="rect">
            <a:avLst/>
          </a:prstGeom>
        </p:spPr>
        <p:txBody>
          <a:bodyPr vert="horz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3600" dirty="0">
                <a:solidFill>
                  <a:srgbClr val="3E8EDE"/>
                </a:solidFill>
                <a:latin typeface="AvenirNext LT Pro Regular" panose="020B0504020202020204"/>
              </a:rPr>
              <a:t>ITU-T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Sector Members and Associates </a:t>
            </a:r>
            <a:r>
              <a:rPr lang="en-GB" sz="3600" dirty="0">
                <a:solidFill>
                  <a:srgbClr val="3E8EDE"/>
                </a:solidFill>
                <a:latin typeface="AvenirNext LT Pro Regular" panose="020B0504020202020204"/>
              </a:rPr>
              <a:t>2017-2020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B6D5AC5-34E7-B14A-81D6-9D34124E9007}"/>
              </a:ext>
            </a:extLst>
          </p:cNvPr>
          <p:cNvSpPr txBox="1">
            <a:spLocks/>
          </p:cNvSpPr>
          <p:nvPr/>
        </p:nvSpPr>
        <p:spPr>
          <a:xfrm>
            <a:off x="1024648" y="2539040"/>
            <a:ext cx="2248929" cy="821927"/>
          </a:xfrm>
          <a:prstGeom prst="rect">
            <a:avLst/>
          </a:prstGeom>
        </p:spPr>
        <p:txBody>
          <a:bodyPr vert="horz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  <a:t>2017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916DA01-1615-8742-9170-22640B8A099E}"/>
              </a:ext>
            </a:extLst>
          </p:cNvPr>
          <p:cNvSpPr txBox="1">
            <a:spLocks/>
          </p:cNvSpPr>
          <p:nvPr/>
        </p:nvSpPr>
        <p:spPr>
          <a:xfrm>
            <a:off x="3431599" y="2538208"/>
            <a:ext cx="2320505" cy="499648"/>
          </a:xfrm>
          <a:prstGeom prst="rect">
            <a:avLst/>
          </a:prstGeom>
        </p:spPr>
        <p:txBody>
          <a:bodyPr vert="horz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  <a:t>2018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04" name="Subtitle 2">
            <a:extLst>
              <a:ext uri="{FF2B5EF4-FFF2-40B4-BE49-F238E27FC236}">
                <a16:creationId xmlns:a16="http://schemas.microsoft.com/office/drawing/2014/main" id="{8C7D430D-30CB-9444-9E7E-98BDFACC36A2}"/>
              </a:ext>
            </a:extLst>
          </p:cNvPr>
          <p:cNvSpPr txBox="1">
            <a:spLocks/>
          </p:cNvSpPr>
          <p:nvPr/>
        </p:nvSpPr>
        <p:spPr>
          <a:xfrm>
            <a:off x="7709305" y="2540127"/>
            <a:ext cx="3360307" cy="821927"/>
          </a:xfrm>
          <a:prstGeom prst="rect">
            <a:avLst/>
          </a:prstGeom>
        </p:spPr>
        <p:txBody>
          <a:bodyPr vert="horz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400" dirty="0">
                <a:solidFill>
                  <a:srgbClr val="3E8EDE"/>
                </a:solidFill>
              </a:rPr>
              <a:t>31 December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  <a:t> 2020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5F272D80-3186-044A-B7C6-FC61B5232A64}"/>
              </a:ext>
            </a:extLst>
          </p:cNvPr>
          <p:cNvCxnSpPr>
            <a:cxnSpLocks/>
          </p:cNvCxnSpPr>
          <p:nvPr/>
        </p:nvCxnSpPr>
        <p:spPr>
          <a:xfrm>
            <a:off x="890812" y="3109018"/>
            <a:ext cx="1023026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88C0718-E0EC-9D4C-9380-4D84A08A14A4}"/>
              </a:ext>
            </a:extLst>
          </p:cNvPr>
          <p:cNvCxnSpPr/>
          <p:nvPr/>
        </p:nvCxnSpPr>
        <p:spPr>
          <a:xfrm>
            <a:off x="3370109" y="1737682"/>
            <a:ext cx="19778" cy="4264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4762F71-160E-4345-92BB-2D1146EC2ADF}"/>
              </a:ext>
            </a:extLst>
          </p:cNvPr>
          <p:cNvCxnSpPr>
            <a:cxnSpLocks/>
          </p:cNvCxnSpPr>
          <p:nvPr/>
        </p:nvCxnSpPr>
        <p:spPr>
          <a:xfrm>
            <a:off x="5705544" y="1737682"/>
            <a:ext cx="16114" cy="4171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1BE44AB-7AE5-0B45-BFEF-718D2E788C3C}"/>
              </a:ext>
            </a:extLst>
          </p:cNvPr>
          <p:cNvGrpSpPr>
            <a:grpSpLocks noChangeAspect="1"/>
          </p:cNvGrpSpPr>
          <p:nvPr/>
        </p:nvGrpSpPr>
        <p:grpSpPr>
          <a:xfrm>
            <a:off x="6278084" y="3772456"/>
            <a:ext cx="1163492" cy="1163492"/>
            <a:chOff x="5863097" y="3311465"/>
            <a:chExt cx="1327140" cy="1327140"/>
          </a:xfrm>
          <a:solidFill>
            <a:schemeClr val="accent1">
              <a:lumMod val="75000"/>
            </a:schemeClr>
          </a:solidFill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AAB7024-1086-724B-8BCB-B1D091A2A6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3097" y="3311465"/>
              <a:ext cx="1327140" cy="1327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Subtitle 2">
              <a:extLst>
                <a:ext uri="{FF2B5EF4-FFF2-40B4-BE49-F238E27FC236}">
                  <a16:creationId xmlns:a16="http://schemas.microsoft.com/office/drawing/2014/main" id="{2E1CC0AA-84D9-FA4D-9F56-7911CA8C16B6}"/>
                </a:ext>
              </a:extLst>
            </p:cNvPr>
            <p:cNvSpPr txBox="1">
              <a:spLocks/>
            </p:cNvSpPr>
            <p:nvPr/>
          </p:nvSpPr>
          <p:spPr>
            <a:xfrm>
              <a:off x="5991797" y="3685099"/>
              <a:ext cx="1103196" cy="579871"/>
            </a:xfrm>
            <a:prstGeom prst="rect">
              <a:avLst/>
            </a:prstGeom>
            <a:grpFill/>
          </p:spPr>
          <p:txBody>
            <a:bodyPr vert="horz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LT Std 45 Book" panose="020B0502020203020204" pitchFamily="34" charset="0"/>
                  <a:ea typeface="+mn-ea"/>
                  <a:cs typeface="+mn-cs"/>
                </a:rPr>
                <a:t>448</a:t>
              </a:r>
              <a:endPara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72B70E6-A62D-4D47-8176-52CA1FF52405}"/>
              </a:ext>
            </a:extLst>
          </p:cNvPr>
          <p:cNvGrpSpPr/>
          <p:nvPr/>
        </p:nvGrpSpPr>
        <p:grpSpPr>
          <a:xfrm>
            <a:off x="3913729" y="3823318"/>
            <a:ext cx="1134308" cy="1134308"/>
            <a:chOff x="3266305" y="3389019"/>
            <a:chExt cx="1134308" cy="1134308"/>
          </a:xfrm>
          <a:solidFill>
            <a:schemeClr val="accent1">
              <a:lumMod val="75000"/>
            </a:schemeClr>
          </a:solidFill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B999FC3-E5B0-F544-9E03-442F596421C7}"/>
                </a:ext>
              </a:extLst>
            </p:cNvPr>
            <p:cNvSpPr/>
            <p:nvPr/>
          </p:nvSpPr>
          <p:spPr>
            <a:xfrm>
              <a:off x="3266305" y="3389019"/>
              <a:ext cx="1134308" cy="11343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Subtitle 2">
              <a:extLst>
                <a:ext uri="{FF2B5EF4-FFF2-40B4-BE49-F238E27FC236}">
                  <a16:creationId xmlns:a16="http://schemas.microsoft.com/office/drawing/2014/main" id="{169CA737-F822-CA46-914C-1B3E2B4FCD81}"/>
                </a:ext>
              </a:extLst>
            </p:cNvPr>
            <p:cNvSpPr txBox="1">
              <a:spLocks/>
            </p:cNvSpPr>
            <p:nvPr/>
          </p:nvSpPr>
          <p:spPr>
            <a:xfrm>
              <a:off x="3333423" y="3686499"/>
              <a:ext cx="1019849" cy="532862"/>
            </a:xfrm>
            <a:prstGeom prst="rect">
              <a:avLst/>
            </a:prstGeom>
            <a:grpFill/>
          </p:spPr>
          <p:txBody>
            <a:bodyPr vert="horz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Next LT Pro Regular" panose="020B0504020202020204" pitchFamily="34" charset="0"/>
                  <a:ea typeface="+mn-ea"/>
                  <a:cs typeface="+mn-cs"/>
                </a:rPr>
                <a:t>414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72B70E6-A62D-4D47-8176-52CA1FF52405}"/>
              </a:ext>
            </a:extLst>
          </p:cNvPr>
          <p:cNvGrpSpPr/>
          <p:nvPr/>
        </p:nvGrpSpPr>
        <p:grpSpPr>
          <a:xfrm>
            <a:off x="1513684" y="3806130"/>
            <a:ext cx="1134308" cy="1134308"/>
            <a:chOff x="3266305" y="3389019"/>
            <a:chExt cx="1134308" cy="1134308"/>
          </a:xfrm>
          <a:solidFill>
            <a:schemeClr val="accent1">
              <a:lumMod val="75000"/>
            </a:schemeClr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999FC3-E5B0-F544-9E03-442F596421C7}"/>
                </a:ext>
              </a:extLst>
            </p:cNvPr>
            <p:cNvSpPr/>
            <p:nvPr/>
          </p:nvSpPr>
          <p:spPr>
            <a:xfrm>
              <a:off x="3266305" y="3389019"/>
              <a:ext cx="1134308" cy="11343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169CA737-F822-CA46-914C-1B3E2B4FCD81}"/>
                </a:ext>
              </a:extLst>
            </p:cNvPr>
            <p:cNvSpPr txBox="1">
              <a:spLocks/>
            </p:cNvSpPr>
            <p:nvPr/>
          </p:nvSpPr>
          <p:spPr>
            <a:xfrm>
              <a:off x="3332911" y="3686499"/>
              <a:ext cx="968288" cy="509266"/>
            </a:xfrm>
            <a:prstGeom prst="rect">
              <a:avLst/>
            </a:prstGeom>
            <a:grpFill/>
          </p:spPr>
          <p:txBody>
            <a:bodyPr vert="horz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Next LT Pro Regular" panose="020B0504020202020204" pitchFamily="34" charset="0"/>
                  <a:ea typeface="+mn-ea"/>
                  <a:cs typeface="+mn-cs"/>
                </a:rPr>
                <a:t>394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9B19B0B-00D5-D044-9985-BF79ABBD44ED}"/>
              </a:ext>
            </a:extLst>
          </p:cNvPr>
          <p:cNvCxnSpPr>
            <a:cxnSpLocks/>
            <a:stCxn id="24" idx="6"/>
            <a:endCxn id="3" idx="2"/>
          </p:cNvCxnSpPr>
          <p:nvPr/>
        </p:nvCxnSpPr>
        <p:spPr>
          <a:xfrm flipV="1">
            <a:off x="2257702" y="6043150"/>
            <a:ext cx="2124478" cy="302476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65E704-2863-274F-AA74-16B2B8A414CF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4566924" y="5500537"/>
            <a:ext cx="2184315" cy="53983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0EC024B-EC05-7D4F-9712-9F886C89F209}"/>
              </a:ext>
            </a:extLst>
          </p:cNvPr>
          <p:cNvSpPr/>
          <p:nvPr/>
        </p:nvSpPr>
        <p:spPr>
          <a:xfrm>
            <a:off x="2040521" y="6246777"/>
            <a:ext cx="217181" cy="19769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7B407ED-F1CC-7548-ADFF-2FF4B0697D0B}"/>
              </a:ext>
            </a:extLst>
          </p:cNvPr>
          <p:cNvCxnSpPr>
            <a:cxnSpLocks/>
          </p:cNvCxnSpPr>
          <p:nvPr/>
        </p:nvCxnSpPr>
        <p:spPr>
          <a:xfrm flipV="1">
            <a:off x="6954808" y="4631722"/>
            <a:ext cx="2040652" cy="819095"/>
          </a:xfrm>
          <a:prstGeom prst="straightConnector1">
            <a:avLst/>
          </a:prstGeom>
          <a:ln w="12700" cmpd="sng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6518AD-4AFB-406C-8F50-3EE8D78D30B9}"/>
              </a:ext>
            </a:extLst>
          </p:cNvPr>
          <p:cNvCxnSpPr>
            <a:cxnSpLocks/>
          </p:cNvCxnSpPr>
          <p:nvPr/>
        </p:nvCxnSpPr>
        <p:spPr>
          <a:xfrm>
            <a:off x="8053429" y="1737682"/>
            <a:ext cx="16114" cy="4171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86A0BF4B-B5BC-4CD9-BFA8-8EC09C7DB530}"/>
              </a:ext>
            </a:extLst>
          </p:cNvPr>
          <p:cNvSpPr txBox="1">
            <a:spLocks/>
          </p:cNvSpPr>
          <p:nvPr/>
        </p:nvSpPr>
        <p:spPr>
          <a:xfrm>
            <a:off x="5714766" y="2538208"/>
            <a:ext cx="2320505" cy="499648"/>
          </a:xfrm>
          <a:prstGeom prst="rect">
            <a:avLst/>
          </a:prstGeom>
        </p:spPr>
        <p:txBody>
          <a:bodyPr vert="horz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  <a:t>2019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3A950D0-1942-4DFB-8B8D-81CC3F4CF5FB}"/>
              </a:ext>
            </a:extLst>
          </p:cNvPr>
          <p:cNvGrpSpPr/>
          <p:nvPr/>
        </p:nvGrpSpPr>
        <p:grpSpPr>
          <a:xfrm>
            <a:off x="9005739" y="3797049"/>
            <a:ext cx="1134308" cy="1134308"/>
            <a:chOff x="3266305" y="3389019"/>
            <a:chExt cx="1134308" cy="1134308"/>
          </a:xfrm>
          <a:solidFill>
            <a:schemeClr val="accent1">
              <a:lumMod val="75000"/>
            </a:schemeClr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CA40632-ED34-4032-9DCE-A3C189AA1725}"/>
                </a:ext>
              </a:extLst>
            </p:cNvPr>
            <p:cNvSpPr/>
            <p:nvPr/>
          </p:nvSpPr>
          <p:spPr>
            <a:xfrm>
              <a:off x="3266305" y="3389019"/>
              <a:ext cx="1134308" cy="11343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Subtitle 2">
              <a:extLst>
                <a:ext uri="{FF2B5EF4-FFF2-40B4-BE49-F238E27FC236}">
                  <a16:creationId xmlns:a16="http://schemas.microsoft.com/office/drawing/2014/main" id="{B5104A39-42CD-4545-B2C6-C439FFD116CF}"/>
                </a:ext>
              </a:extLst>
            </p:cNvPr>
            <p:cNvSpPr txBox="1">
              <a:spLocks/>
            </p:cNvSpPr>
            <p:nvPr/>
          </p:nvSpPr>
          <p:spPr>
            <a:xfrm>
              <a:off x="3332911" y="3686499"/>
              <a:ext cx="968288" cy="509266"/>
            </a:xfrm>
            <a:prstGeom prst="rect">
              <a:avLst/>
            </a:prstGeom>
            <a:grpFill/>
          </p:spPr>
          <p:txBody>
            <a:bodyPr vert="horz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3200" b="1" u="sng" dirty="0">
                  <a:solidFill>
                    <a:prstClr val="white"/>
                  </a:solidFill>
                  <a:latin typeface="AvenirNext LT Pro Regular" panose="020B0504020202020204" pitchFamily="34" charset="0"/>
                </a:rPr>
                <a:t>474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319D48A-7241-4589-9856-7C787FCDFD20}"/>
              </a:ext>
            </a:extLst>
          </p:cNvPr>
          <p:cNvSpPr/>
          <p:nvPr/>
        </p:nvSpPr>
        <p:spPr>
          <a:xfrm>
            <a:off x="4382180" y="5944301"/>
            <a:ext cx="217181" cy="19769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22D2A71-7D8C-4061-9E07-C72118FCFD17}"/>
              </a:ext>
            </a:extLst>
          </p:cNvPr>
          <p:cNvSpPr/>
          <p:nvPr/>
        </p:nvSpPr>
        <p:spPr>
          <a:xfrm>
            <a:off x="6751239" y="5401688"/>
            <a:ext cx="217181" cy="19769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553544"/>
      </p:ext>
    </p:extLst>
  </p:cSld>
  <p:clrMapOvr>
    <a:masterClrMapping/>
  </p:clrMapOvr>
  <p:transition spd="slow" advClick="0" advTm="10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7" y="88844"/>
            <a:ext cx="2322627" cy="7175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3F2DC5-5829-42D6-B725-89285CDE0C58}"/>
              </a:ext>
            </a:extLst>
          </p:cNvPr>
          <p:cNvSpPr/>
          <p:nvPr/>
        </p:nvSpPr>
        <p:spPr>
          <a:xfrm>
            <a:off x="2614407" y="646774"/>
            <a:ext cx="928069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15 new Sector Members in 2020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30227EBF-2E37-4DF7-B87E-47E906416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13" y="1693052"/>
            <a:ext cx="1477327" cy="5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Dahua | Brands of the World™ | Download vector logos and logotypes">
            <a:extLst>
              <a:ext uri="{FF2B5EF4-FFF2-40B4-BE49-F238E27FC236}">
                <a16:creationId xmlns:a16="http://schemas.microsoft.com/office/drawing/2014/main" id="{9012D5FB-B24C-4B08-8952-D4237981B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8" b="28048"/>
          <a:stretch/>
        </p:blipFill>
        <p:spPr bwMode="auto">
          <a:xfrm>
            <a:off x="3559924" y="1382403"/>
            <a:ext cx="1735467" cy="102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>
            <a:extLst>
              <a:ext uri="{FF2B5EF4-FFF2-40B4-BE49-F238E27FC236}">
                <a16:creationId xmlns:a16="http://schemas.microsoft.com/office/drawing/2014/main" id="{497F533A-14DD-4DFE-A323-9430AE130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554" y="1690979"/>
            <a:ext cx="1779743" cy="5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Asiainfo | LinkedIn">
            <a:extLst>
              <a:ext uri="{FF2B5EF4-FFF2-40B4-BE49-F238E27FC236}">
                <a16:creationId xmlns:a16="http://schemas.microsoft.com/office/drawing/2014/main" id="{16172675-429B-4C95-8C85-36174BF1E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305" y="2621635"/>
            <a:ext cx="1433413" cy="14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" descr="InterDigital - Create. Connect. Live. Inspire.">
            <a:extLst>
              <a:ext uri="{FF2B5EF4-FFF2-40B4-BE49-F238E27FC236}">
                <a16:creationId xmlns:a16="http://schemas.microsoft.com/office/drawing/2014/main" id="{1C00C52C-4D54-42BD-AED7-3B7AAEF3F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545" y="3013378"/>
            <a:ext cx="2366708" cy="55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 descr="Rakuten Mobile, Inc.">
            <a:extLst>
              <a:ext uri="{FF2B5EF4-FFF2-40B4-BE49-F238E27FC236}">
                <a16:creationId xmlns:a16="http://schemas.microsoft.com/office/drawing/2014/main" id="{A45A3D3F-D85C-41F6-9A86-55A8C87610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9" t="13564" r="17708" b="22281"/>
          <a:stretch/>
        </p:blipFill>
        <p:spPr bwMode="auto">
          <a:xfrm>
            <a:off x="4361894" y="2630075"/>
            <a:ext cx="2114549" cy="113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WSF Joins as Global Esports Federation Member – World Squash">
            <a:extLst>
              <a:ext uri="{FF2B5EF4-FFF2-40B4-BE49-F238E27FC236}">
                <a16:creationId xmlns:a16="http://schemas.microsoft.com/office/drawing/2014/main" id="{C3AB63FA-539D-4C8D-8733-47EE15271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7" t="10791" r="23728" b="11991"/>
          <a:stretch/>
        </p:blipFill>
        <p:spPr bwMode="auto">
          <a:xfrm>
            <a:off x="9414938" y="1160358"/>
            <a:ext cx="1192148" cy="13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6" descr="Five9 Logo | Virtual call center, Digital enterprise, Call center">
            <a:extLst>
              <a:ext uri="{FF2B5EF4-FFF2-40B4-BE49-F238E27FC236}">
                <a16:creationId xmlns:a16="http://schemas.microsoft.com/office/drawing/2014/main" id="{32944C6D-5E6B-4707-AEE2-577E68D75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863" y="2871101"/>
            <a:ext cx="1605894" cy="84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The APNIC Formal Logo – APNIC">
            <a:extLst>
              <a:ext uri="{FF2B5EF4-FFF2-40B4-BE49-F238E27FC236}">
                <a16:creationId xmlns:a16="http://schemas.microsoft.com/office/drawing/2014/main" id="{E658D24A-59D6-466C-821B-3B9B70B11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313" y="5547863"/>
            <a:ext cx="2592945" cy="95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African Organisation for Standardisation | WorldFish Partners">
            <a:extLst>
              <a:ext uri="{FF2B5EF4-FFF2-40B4-BE49-F238E27FC236}">
                <a16:creationId xmlns:a16="http://schemas.microsoft.com/office/drawing/2014/main" id="{68A17EA0-5417-470F-9BE0-464099F1B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00" y="3839108"/>
            <a:ext cx="1375470" cy="137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Media Kit - GCC Standardization Organization">
            <a:extLst>
              <a:ext uri="{FF2B5EF4-FFF2-40B4-BE49-F238E27FC236}">
                <a16:creationId xmlns:a16="http://schemas.microsoft.com/office/drawing/2014/main" id="{3120E9DD-C00A-4401-8F3E-236D57A7D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140" y="4104573"/>
            <a:ext cx="2444029" cy="84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Wireless World Research Forum | NGMN">
            <a:extLst>
              <a:ext uri="{FF2B5EF4-FFF2-40B4-BE49-F238E27FC236}">
                <a16:creationId xmlns:a16="http://schemas.microsoft.com/office/drawing/2014/main" id="{7A225118-9244-4BC0-AD50-C48D01F94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54" b="40721"/>
          <a:stretch/>
        </p:blipFill>
        <p:spPr bwMode="auto">
          <a:xfrm>
            <a:off x="7797356" y="4216436"/>
            <a:ext cx="2809730" cy="88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International Mobile Satellite Organization">
            <a:extLst>
              <a:ext uri="{FF2B5EF4-FFF2-40B4-BE49-F238E27FC236}">
                <a16:creationId xmlns:a16="http://schemas.microsoft.com/office/drawing/2014/main" id="{E8C40A52-224B-415B-BEAF-7A73D4C61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064" y="4003902"/>
            <a:ext cx="1308722" cy="130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 descr="Relationships – NIC.DO">
            <a:extLst>
              <a:ext uri="{FF2B5EF4-FFF2-40B4-BE49-F238E27FC236}">
                <a16:creationId xmlns:a16="http://schemas.microsoft.com/office/drawing/2014/main" id="{1ACA8EE0-11AA-4437-9843-A9022DD9C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69" y="5267776"/>
            <a:ext cx="2137914" cy="125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 descr="Logo, company name&#10;&#10;Description automatically generated">
            <a:extLst>
              <a:ext uri="{FF2B5EF4-FFF2-40B4-BE49-F238E27FC236}">
                <a16:creationId xmlns:a16="http://schemas.microsoft.com/office/drawing/2014/main" id="{AA44A333-E313-46FB-AD4E-22C27F9AB870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08" y="1189583"/>
            <a:ext cx="1505667" cy="136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3050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9070" y="6177473"/>
            <a:ext cx="1127783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19 Associates are now participating within the new SME fee structure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7" y="88844"/>
            <a:ext cx="2322627" cy="7175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3F2DC5-5829-42D6-B725-89285CDE0C58}"/>
              </a:ext>
            </a:extLst>
          </p:cNvPr>
          <p:cNvSpPr/>
          <p:nvPr/>
        </p:nvSpPr>
        <p:spPr>
          <a:xfrm>
            <a:off x="3401869" y="446502"/>
            <a:ext cx="928069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3E8EDE"/>
                </a:solidFill>
                <a:latin typeface="AvenirNext LT Pro Regular" panose="020B0504020202020204"/>
              </a:rPr>
              <a:t>34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new Associates in 2020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927038-3463-4ABC-B9A0-9F9E9ABF0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17" y="6098595"/>
            <a:ext cx="560299" cy="559009"/>
          </a:xfrm>
          <a:prstGeom prst="rect">
            <a:avLst/>
          </a:prstGeom>
        </p:spPr>
      </p:pic>
      <p:pic>
        <p:nvPicPr>
          <p:cNvPr id="10" name="Picture 9" descr="Tampnet | 3i Group">
            <a:extLst>
              <a:ext uri="{FF2B5EF4-FFF2-40B4-BE49-F238E27FC236}">
                <a16:creationId xmlns:a16="http://schemas.microsoft.com/office/drawing/2014/main" id="{F66087A5-FA54-437F-9C1B-7AB829AA922A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7" t="7932" r="14073" b="12135"/>
          <a:stretch/>
        </p:blipFill>
        <p:spPr bwMode="auto">
          <a:xfrm>
            <a:off x="484827" y="1091305"/>
            <a:ext cx="1398013" cy="939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elna (@TelnaGlobal) | Twitter">
            <a:extLst>
              <a:ext uri="{FF2B5EF4-FFF2-40B4-BE49-F238E27FC236}">
                <a16:creationId xmlns:a16="http://schemas.microsoft.com/office/drawing/2014/main" id="{9DF15FF9-F192-4F85-B67B-31FABF8D668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39" y="1215765"/>
            <a:ext cx="755650" cy="7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finna One | LinkedIn">
            <a:extLst>
              <a:ext uri="{FF2B5EF4-FFF2-40B4-BE49-F238E27FC236}">
                <a16:creationId xmlns:a16="http://schemas.microsoft.com/office/drawing/2014/main" id="{CB397398-2ED6-4CC4-83D2-31FF5A09F23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218" y="1091305"/>
            <a:ext cx="1022350" cy="102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floLIVE - Crunchbase Company Profile &amp; Funding">
            <a:extLst>
              <a:ext uri="{FF2B5EF4-FFF2-40B4-BE49-F238E27FC236}">
                <a16:creationId xmlns:a16="http://schemas.microsoft.com/office/drawing/2014/main" id="{8F6D4A87-1ABD-492B-85A1-ACA318F3AF5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21" y="1198375"/>
            <a:ext cx="1441450" cy="84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BankTel">
            <a:extLst>
              <a:ext uri="{FF2B5EF4-FFF2-40B4-BE49-F238E27FC236}">
                <a16:creationId xmlns:a16="http://schemas.microsoft.com/office/drawing/2014/main" id="{21D655FA-8F03-4892-A117-239C0D0BA8D4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1"/>
          <a:stretch/>
        </p:blipFill>
        <p:spPr bwMode="auto">
          <a:xfrm>
            <a:off x="6392565" y="1088693"/>
            <a:ext cx="735330" cy="1040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State Grid Corporation of China | LinkedIn">
            <a:extLst>
              <a:ext uri="{FF2B5EF4-FFF2-40B4-BE49-F238E27FC236}">
                <a16:creationId xmlns:a16="http://schemas.microsoft.com/office/drawing/2014/main" id="{82471568-BDF3-4B29-A60F-3FB044A12D69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889" y="1120429"/>
            <a:ext cx="1079500" cy="112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Mytelnet (@mytelnet) | Twitter">
            <a:extLst>
              <a:ext uri="{FF2B5EF4-FFF2-40B4-BE49-F238E27FC236}">
                <a16:creationId xmlns:a16="http://schemas.microsoft.com/office/drawing/2014/main" id="{CEFD2570-8941-487F-AAC9-9A0C3C09B084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59" y="2299538"/>
            <a:ext cx="869950" cy="86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Globalgig | LinkedIn">
            <a:extLst>
              <a:ext uri="{FF2B5EF4-FFF2-40B4-BE49-F238E27FC236}">
                <a16:creationId xmlns:a16="http://schemas.microsoft.com/office/drawing/2014/main" id="{31FD8EB3-AFC4-4BD6-A6F4-FD4EBE8A7B9A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292" y="2187966"/>
            <a:ext cx="1206105" cy="1093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A2E9FE-A0F8-4012-86D8-56CCC24EA47B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886" y="2646803"/>
            <a:ext cx="1206500" cy="554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GSMA | Halys SAS - Membership">
            <a:extLst>
              <a:ext uri="{FF2B5EF4-FFF2-40B4-BE49-F238E27FC236}">
                <a16:creationId xmlns:a16="http://schemas.microsoft.com/office/drawing/2014/main" id="{88E7A51B-9C6D-4A8F-B125-DA32CA616E8E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798" y="2489352"/>
            <a:ext cx="1441450" cy="680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Wavecontrol - EMF meter for EMF safety measurements">
            <a:extLst>
              <a:ext uri="{FF2B5EF4-FFF2-40B4-BE49-F238E27FC236}">
                <a16:creationId xmlns:a16="http://schemas.microsoft.com/office/drawing/2014/main" id="{0655C3CF-FF62-4458-B75A-350D0BEFA5BD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98" y="2668774"/>
            <a:ext cx="1605626" cy="533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Sky Group - Europe's leading direct-to-consumer media and entertainment  company | Sky Group">
            <a:extLst>
              <a:ext uri="{FF2B5EF4-FFF2-40B4-BE49-F238E27FC236}">
                <a16:creationId xmlns:a16="http://schemas.microsoft.com/office/drawing/2014/main" id="{F61B6D6E-D3C4-46AF-BFFD-1D7C05A18DE9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325" y="2572369"/>
            <a:ext cx="10795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336B34-04B7-46D2-B6BD-96409E4AD581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771" y="2593009"/>
            <a:ext cx="1732726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Speedchecker logo">
            <a:extLst>
              <a:ext uri="{FF2B5EF4-FFF2-40B4-BE49-F238E27FC236}">
                <a16:creationId xmlns:a16="http://schemas.microsoft.com/office/drawing/2014/main" id="{A773779C-BB5E-4955-AC38-3DD544FFBAD7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32" y="3529450"/>
            <a:ext cx="1301749" cy="57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C231229-79F0-4EEE-AD19-4B6132610175}"/>
              </a:ext>
            </a:extLst>
          </p:cNvPr>
          <p:cNvPicPr/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2" b="15069"/>
          <a:stretch/>
        </p:blipFill>
        <p:spPr bwMode="auto">
          <a:xfrm>
            <a:off x="2045292" y="3513735"/>
            <a:ext cx="1300871" cy="590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E876D15-6CF0-491A-8E44-98DE2FEC8FEF}"/>
              </a:ext>
            </a:extLst>
          </p:cNvPr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796" y="3538236"/>
            <a:ext cx="1784350" cy="47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Wuhan Rayton Network Technology Co.,Ltd">
            <a:extLst>
              <a:ext uri="{FF2B5EF4-FFF2-40B4-BE49-F238E27FC236}">
                <a16:creationId xmlns:a16="http://schemas.microsoft.com/office/drawing/2014/main" id="{82CBFA00-E304-4A52-A12E-C8606C068383}"/>
              </a:ext>
            </a:extLst>
          </p:cNvPr>
          <p:cNvPicPr/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6" t="4955" r="42708" b="65764"/>
          <a:stretch/>
        </p:blipFill>
        <p:spPr bwMode="auto">
          <a:xfrm>
            <a:off x="5482982" y="3439488"/>
            <a:ext cx="1234727" cy="680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World Bank Debars Chinese Fibre Optic Supplier over Fraud | Commsrisk">
            <a:extLst>
              <a:ext uri="{FF2B5EF4-FFF2-40B4-BE49-F238E27FC236}">
                <a16:creationId xmlns:a16="http://schemas.microsoft.com/office/drawing/2014/main" id="{386C5EC7-F11F-4755-A59A-285A824F91B7}"/>
              </a:ext>
            </a:extLst>
          </p:cNvPr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973" y="3529450"/>
            <a:ext cx="1024890" cy="67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Idea! Electronic Systems Information | Idea! Electronic Systems Profile">
            <a:extLst>
              <a:ext uri="{FF2B5EF4-FFF2-40B4-BE49-F238E27FC236}">
                <a16:creationId xmlns:a16="http://schemas.microsoft.com/office/drawing/2014/main" id="{18245E5E-9977-466F-AF21-E8A98112CAD4}"/>
              </a:ext>
            </a:extLst>
          </p:cNvPr>
          <p:cNvPicPr/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9" b="24334"/>
          <a:stretch/>
        </p:blipFill>
        <p:spPr bwMode="auto">
          <a:xfrm>
            <a:off x="8613459" y="3476604"/>
            <a:ext cx="1492250" cy="802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AEPONYX closes CAD 7.9 million financing round AEPONYX">
            <a:extLst>
              <a:ext uri="{FF2B5EF4-FFF2-40B4-BE49-F238E27FC236}">
                <a16:creationId xmlns:a16="http://schemas.microsoft.com/office/drawing/2014/main" id="{B5723C08-BC0E-4DA9-AE9B-7D0A86EDEAA8}"/>
              </a:ext>
            </a:extLst>
          </p:cNvPr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771" y="3281060"/>
            <a:ext cx="1612900" cy="730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Measnet">
            <a:extLst>
              <a:ext uri="{FF2B5EF4-FFF2-40B4-BE49-F238E27FC236}">
                <a16:creationId xmlns:a16="http://schemas.microsoft.com/office/drawing/2014/main" id="{04FEFE11-F20A-4E5A-AEBF-5629F84AA24E}"/>
              </a:ext>
            </a:extLst>
          </p:cNvPr>
          <p:cNvPicPr/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6" b="32875"/>
          <a:stretch/>
        </p:blipFill>
        <p:spPr bwMode="auto">
          <a:xfrm>
            <a:off x="438742" y="4357951"/>
            <a:ext cx="1606550" cy="6343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he company behind NEO: Onchain and its ultimate plan — DNA | Hacker Noon">
            <a:extLst>
              <a:ext uri="{FF2B5EF4-FFF2-40B4-BE49-F238E27FC236}">
                <a16:creationId xmlns:a16="http://schemas.microsoft.com/office/drawing/2014/main" id="{BB9514EE-7666-4A4E-AAAA-5CB12A9919AA}"/>
              </a:ext>
            </a:extLst>
          </p:cNvPr>
          <p:cNvPicPr/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r="10453" b="44915"/>
          <a:stretch/>
        </p:blipFill>
        <p:spPr bwMode="auto">
          <a:xfrm>
            <a:off x="2077554" y="4265351"/>
            <a:ext cx="1236345" cy="7904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7021CBE-9AB1-4BEE-AA12-9942D565A97D}"/>
              </a:ext>
            </a:extLst>
          </p:cNvPr>
          <p:cNvSpPr txBox="1"/>
          <p:nvPr/>
        </p:nvSpPr>
        <p:spPr>
          <a:xfrm>
            <a:off x="3469407" y="4402610"/>
            <a:ext cx="1688322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Beijing </a:t>
            </a:r>
            <a:r>
              <a:rPr lang="en-GB" sz="1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Zhongdun</a:t>
            </a: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Security Technology Development Co.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 descr="pwc-703x422 - Health2B - Health Tech Accelerator">
            <a:extLst>
              <a:ext uri="{FF2B5EF4-FFF2-40B4-BE49-F238E27FC236}">
                <a16:creationId xmlns:a16="http://schemas.microsoft.com/office/drawing/2014/main" id="{16B20F96-872A-4A47-B194-1806DFC45F5B}"/>
              </a:ext>
            </a:extLst>
          </p:cNvPr>
          <p:cNvPicPr/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3" t="17544" r="11246" b="30379"/>
          <a:stretch/>
        </p:blipFill>
        <p:spPr bwMode="auto">
          <a:xfrm>
            <a:off x="5329798" y="4402511"/>
            <a:ext cx="1485900" cy="646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RANSSION - Crunchbase Company Profile &amp; Funding">
            <a:extLst>
              <a:ext uri="{FF2B5EF4-FFF2-40B4-BE49-F238E27FC236}">
                <a16:creationId xmlns:a16="http://schemas.microsoft.com/office/drawing/2014/main" id="{3249249F-F013-4729-8220-A226D3EEBE1D}"/>
              </a:ext>
            </a:extLst>
          </p:cNvPr>
          <p:cNvPicPr/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8" b="32031"/>
          <a:stretch/>
        </p:blipFill>
        <p:spPr bwMode="auto">
          <a:xfrm>
            <a:off x="6886805" y="4265351"/>
            <a:ext cx="1688322" cy="920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EpaiLive.com - Beijing">
            <a:extLst>
              <a:ext uri="{FF2B5EF4-FFF2-40B4-BE49-F238E27FC236}">
                <a16:creationId xmlns:a16="http://schemas.microsoft.com/office/drawing/2014/main" id="{2248E02B-73BC-45F6-B5D6-7318C3CDF447}"/>
              </a:ext>
            </a:extLst>
          </p:cNvPr>
          <p:cNvPicPr/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9" t="24999" r="7991" b="24703"/>
          <a:stretch/>
        </p:blipFill>
        <p:spPr bwMode="auto">
          <a:xfrm>
            <a:off x="8613459" y="4246437"/>
            <a:ext cx="1651015" cy="802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Connecting different IT enterprise resources (IaaS and BaaS)">
            <a:extLst>
              <a:ext uri="{FF2B5EF4-FFF2-40B4-BE49-F238E27FC236}">
                <a16:creationId xmlns:a16="http://schemas.microsoft.com/office/drawing/2014/main" id="{ADDE8655-840C-4B79-B7DA-193F9E6188A6}"/>
              </a:ext>
            </a:extLst>
          </p:cNvPr>
          <p:cNvPicPr/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0" b="19618"/>
          <a:stretch/>
        </p:blipFill>
        <p:spPr bwMode="auto">
          <a:xfrm>
            <a:off x="10375858" y="4286778"/>
            <a:ext cx="1732725" cy="8536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Zennous | LinkedIn">
            <a:extLst>
              <a:ext uri="{FF2B5EF4-FFF2-40B4-BE49-F238E27FC236}">
                <a16:creationId xmlns:a16="http://schemas.microsoft.com/office/drawing/2014/main" id="{0760F86C-F5F0-469D-9C06-335B3F46E8B4}"/>
              </a:ext>
            </a:extLst>
          </p:cNvPr>
          <p:cNvPicPr/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0" b="15667"/>
          <a:stretch/>
        </p:blipFill>
        <p:spPr bwMode="auto">
          <a:xfrm>
            <a:off x="4162236" y="5275058"/>
            <a:ext cx="988970" cy="6343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95C7C30-8EAD-4AD4-8F30-6C5856D1685F}"/>
              </a:ext>
            </a:extLst>
          </p:cNvPr>
          <p:cNvPicPr/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21" y="5207792"/>
            <a:ext cx="829443" cy="81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 descr="Industrial Technology Research Institute to Exhibit at CES 2020 | Business  Wire">
            <a:extLst>
              <a:ext uri="{FF2B5EF4-FFF2-40B4-BE49-F238E27FC236}">
                <a16:creationId xmlns:a16="http://schemas.microsoft.com/office/drawing/2014/main" id="{0895DD01-C08B-4C55-B869-31CC73259BD5}"/>
              </a:ext>
            </a:extLst>
          </p:cNvPr>
          <p:cNvPicPr/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2" t="28363" r="21781" b="29980"/>
          <a:stretch/>
        </p:blipFill>
        <p:spPr bwMode="auto">
          <a:xfrm>
            <a:off x="6836778" y="5280057"/>
            <a:ext cx="1569472" cy="6343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Ascribe Announces BigchainDB, a Scalable Blockchain Database | by BigchainDB  | The BigchainDB Blog">
            <a:extLst>
              <a:ext uri="{FF2B5EF4-FFF2-40B4-BE49-F238E27FC236}">
                <a16:creationId xmlns:a16="http://schemas.microsoft.com/office/drawing/2014/main" id="{142722DC-616D-4292-BA12-67B1EB67D0D6}"/>
              </a:ext>
            </a:extLst>
          </p:cNvPr>
          <p:cNvPicPr/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389" y="5380864"/>
            <a:ext cx="2116036" cy="432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2" descr="Trusted Blockchain Summit 2019">
            <a:extLst>
              <a:ext uri="{FF2B5EF4-FFF2-40B4-BE49-F238E27FC236}">
                <a16:creationId xmlns:a16="http://schemas.microsoft.com/office/drawing/2014/main" id="{0DF0B7F1-CD29-436A-A1EF-7E3D91B89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5235661"/>
            <a:ext cx="1815960" cy="84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Podsystem Group Introduces New Brand and Latest Innovations in IoT  Connectivity -- Pod Group | PRLog">
            <a:extLst>
              <a:ext uri="{FF2B5EF4-FFF2-40B4-BE49-F238E27FC236}">
                <a16:creationId xmlns:a16="http://schemas.microsoft.com/office/drawing/2014/main" id="{B5984F79-AEE4-4A1D-8323-65C6EBB24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347" y="1434350"/>
            <a:ext cx="1360473" cy="48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>
            <a:extLst>
              <a:ext uri="{FF2B5EF4-FFF2-40B4-BE49-F238E27FC236}">
                <a16:creationId xmlns:a16="http://schemas.microsoft.com/office/drawing/2014/main" id="{CCA44041-426E-49B7-A32F-5ACEB1AA0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565" y="905640"/>
            <a:ext cx="1688322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64727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3CBA2921-D9EB-3C4F-805D-FE2911DF9FA7}"/>
              </a:ext>
            </a:extLst>
          </p:cNvPr>
          <p:cNvSpPr/>
          <p:nvPr/>
        </p:nvSpPr>
        <p:spPr>
          <a:xfrm>
            <a:off x="303853" y="5979323"/>
            <a:ext cx="491513" cy="502753"/>
          </a:xfrm>
          <a:prstGeom prst="ellipse">
            <a:avLst/>
          </a:prstGeom>
          <a:noFill/>
          <a:ln w="57150" cap="flat" cmpd="sng" algn="ctr">
            <a:solidFill>
              <a:srgbClr val="3E8ED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 txBox="1">
            <a:spLocks/>
          </p:cNvSpPr>
          <p:nvPr/>
        </p:nvSpPr>
        <p:spPr>
          <a:xfrm>
            <a:off x="5817704" y="278859"/>
            <a:ext cx="5147365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venirNext LT Pro Regular" panose="020B0504020202020204"/>
                <a:ea typeface="+mj-ea"/>
                <a:cs typeface="+mj-cs"/>
              </a:rPr>
              <a:t>Broader participation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A01151-731A-4C5D-A2A4-85543CAD3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15" y="6070405"/>
            <a:ext cx="390841" cy="360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4FE3C6-3E91-48E5-9214-AF5FF1578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034" y="128804"/>
            <a:ext cx="1039996" cy="103760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B514120-62CE-46C2-88D0-0A5FEDFD9BFD}"/>
              </a:ext>
            </a:extLst>
          </p:cNvPr>
          <p:cNvSpPr txBox="1"/>
          <p:nvPr/>
        </p:nvSpPr>
        <p:spPr>
          <a:xfrm>
            <a:off x="842030" y="6030645"/>
            <a:ext cx="11360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Virtual ITU-T workshops and symposia are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attracting broader participation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than previously (physical-virtual)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AF35D6-4B9D-4E77-A8FE-9253CCB20E4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55" y="1138220"/>
            <a:ext cx="9181079" cy="458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0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8B0C84-9918-9E41-A94E-6D7FD2597B70}"/>
              </a:ext>
            </a:extLst>
          </p:cNvPr>
          <p:cNvSpPr txBox="1"/>
          <p:nvPr/>
        </p:nvSpPr>
        <p:spPr>
          <a:xfrm>
            <a:off x="721458" y="948172"/>
            <a:ext cx="7170996" cy="436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/>
                </a:solidFill>
                <a:latin typeface="AvenirNext LT Pro Regular" panose="020B0504020202020204" pitchFamily="34" charset="0"/>
              </a:rPr>
              <a:t>MyWorkspace</a:t>
            </a:r>
            <a:r>
              <a:rPr lang="en-US" sz="3600" b="1" dirty="0">
                <a:solidFill>
                  <a:schemeClr val="accent1"/>
                </a:solidFill>
                <a:latin typeface="AvenirNext LT Pro Regular" panose="020B0504020202020204" pitchFamily="34" charset="0"/>
              </a:rPr>
              <a:t> </a:t>
            </a:r>
            <a:r>
              <a:rPr lang="en-GB" sz="1400" dirty="0">
                <a:solidFill>
                  <a:schemeClr val="accent1"/>
                </a:solidFill>
                <a:latin typeface="AvenirNext LT Pro Regular" panose="020B0504020202020204" pitchFamily="34" charset="0"/>
                <a:hlinkClick r:id="rId3"/>
              </a:rPr>
              <a:t>https://itu.int/net4/itu-t/myworkspace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venirNext LT Pro Regular" panose="020B05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CBA2921-D9EB-3C4F-805D-FE2911DF9FA7}"/>
              </a:ext>
            </a:extLst>
          </p:cNvPr>
          <p:cNvSpPr/>
          <p:nvPr/>
        </p:nvSpPr>
        <p:spPr>
          <a:xfrm>
            <a:off x="1781693" y="5827296"/>
            <a:ext cx="752802" cy="683022"/>
          </a:xfrm>
          <a:prstGeom prst="ellipse">
            <a:avLst/>
          </a:prstGeom>
          <a:noFill/>
          <a:ln w="57150" cap="flat" cmpd="sng" algn="ctr">
            <a:solidFill>
              <a:srgbClr val="3E8ED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 txBox="1">
            <a:spLocks/>
          </p:cNvSpPr>
          <p:nvPr/>
        </p:nvSpPr>
        <p:spPr>
          <a:xfrm>
            <a:off x="6830008" y="278859"/>
            <a:ext cx="4135062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5B9BD5"/>
                </a:solidFill>
                <a:latin typeface="AvenirNext LT Pro Regular" panose="020B0504020202020204"/>
              </a:rPr>
              <a:t>V</a:t>
            </a:r>
            <a:r>
              <a:rPr kumimoji="0" lang="en-US" sz="4400" b="1" i="0" u="none" strike="noStrike" kern="1200" cap="none" spc="-150" normalizeH="0" baseline="0" noProof="0" dirty="0" err="1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venirNext LT Pro Regular" panose="020B0504020202020204"/>
                <a:ea typeface="+mj-ea"/>
                <a:cs typeface="+mj-cs"/>
              </a:rPr>
              <a:t>irtual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venirNext LT Pro Regular" panose="020B0504020202020204"/>
                <a:ea typeface="+mj-ea"/>
                <a:cs typeface="+mj-cs"/>
              </a:rPr>
              <a:t> meeting</a:t>
            </a:r>
            <a:r>
              <a:rPr lang="en-US" b="1" dirty="0">
                <a:solidFill>
                  <a:srgbClr val="5B9BD5"/>
                </a:solidFill>
                <a:latin typeface="AvenirNext LT Pro Regular" panose="020B0504020202020204"/>
              </a:rPr>
              <a:t>s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venirNext LT Pro Regular" panose="020B0504020202020204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A01151-731A-4C5D-A2A4-85543CAD3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800" y="5917995"/>
            <a:ext cx="520260" cy="479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4FE3C6-3E91-48E5-9214-AF5FF1578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9052" y="128804"/>
            <a:ext cx="1039996" cy="10376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8A6E56-727C-4BA3-8184-55413DD3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449" y="2061855"/>
            <a:ext cx="1905426" cy="24101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0DDFAF-78D5-443D-AF62-5054D78FA186}"/>
              </a:ext>
            </a:extLst>
          </p:cNvPr>
          <p:cNvSpPr txBox="1"/>
          <p:nvPr/>
        </p:nvSpPr>
        <p:spPr>
          <a:xfrm>
            <a:off x="2381457" y="1709840"/>
            <a:ext cx="742908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u="sng" dirty="0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MyMeetings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remote participation </a:t>
            </a:r>
          </a:p>
          <a:p>
            <a:pPr lvl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u="sng" dirty="0" err="1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MyEvents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agenda and networking </a:t>
            </a:r>
          </a:p>
          <a:p>
            <a:pPr lvl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u="sng" dirty="0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All Events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calendar view</a:t>
            </a:r>
          </a:p>
          <a:p>
            <a:pPr lvl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u="sng" dirty="0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ITU Translate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trained on ITU documents</a:t>
            </a:r>
          </a:p>
          <a:p>
            <a:pPr lvl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u="sng" dirty="0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ITU-T Cloud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10GB per user</a:t>
            </a:r>
          </a:p>
          <a:p>
            <a:pPr lvl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u="sng" dirty="0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Mailing list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management with search </a:t>
            </a:r>
          </a:p>
          <a:p>
            <a:pPr lvl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u="sng" dirty="0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Community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user directory</a:t>
            </a:r>
          </a:p>
          <a:p>
            <a:pPr lvl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2000" u="sng" dirty="0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Profile</a:t>
            </a:r>
            <a:r>
              <a:rPr lang="en-US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for user information and interests</a:t>
            </a:r>
          </a:p>
          <a:p>
            <a:pPr hangingPunct="0">
              <a:lnSpc>
                <a:spcPct val="107000"/>
              </a:lnSpc>
              <a:spcBef>
                <a:spcPts val="600"/>
              </a:spcBef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b="1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+ Suggested meeting documents 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based on pre-set user interests &amp; option to </a:t>
            </a:r>
            <a:r>
              <a:rPr lang="en-GB" sz="2000" b="1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bookmark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favourites</a:t>
            </a:r>
          </a:p>
          <a:p>
            <a:pPr marL="342900" lvl="0" indent="-34290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504190" algn="l"/>
                <a:tab pos="756285" algn="l"/>
                <a:tab pos="1008380" algn="l"/>
                <a:tab pos="1260475" algn="l"/>
              </a:tabLst>
            </a:pPr>
            <a:endParaRPr lang="en-GB" sz="2000" b="1" dirty="0">
              <a:effectLst/>
              <a:latin typeface="AvenirNext LT Pro Regular" panose="020B0504020202020204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BF36BD-1AB0-4C04-BB35-36214079D4C8}"/>
              </a:ext>
            </a:extLst>
          </p:cNvPr>
          <p:cNvSpPr txBox="1"/>
          <p:nvPr/>
        </p:nvSpPr>
        <p:spPr>
          <a:xfrm>
            <a:off x="2626193" y="5935987"/>
            <a:ext cx="7875574" cy="436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Feedback </a:t>
            </a:r>
            <a:r>
              <a:rPr lang="en-US" sz="2400" b="1" dirty="0">
                <a:solidFill>
                  <a:schemeClr val="accent1"/>
                </a:solidFill>
                <a:latin typeface="AvenirNext LT Pro Regular" panose="020B0504020202020204" pitchFamily="34" charset="0"/>
              </a:rPr>
              <a:t>from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ITU-T Study Groups driving TSB development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478B6D-384C-4303-B99A-FD277726C3F5}"/>
              </a:ext>
            </a:extLst>
          </p:cNvPr>
          <p:cNvSpPr txBox="1"/>
          <p:nvPr/>
        </p:nvSpPr>
        <p:spPr>
          <a:xfrm>
            <a:off x="7082065" y="2061855"/>
            <a:ext cx="53591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4000" b="1" dirty="0">
                <a:solidFill>
                  <a:schemeClr val="accent1"/>
                </a:solidFill>
                <a:latin typeface="AvenirNext LT Pro Regular" panose="020B0504020202020204" pitchFamily="34" charset="0"/>
              </a:rPr>
              <a:t>ITUSearch</a:t>
            </a:r>
            <a:r>
              <a:rPr lang="en-US" sz="3600" b="1" dirty="0">
                <a:solidFill>
                  <a:schemeClr val="accent1"/>
                </a:solidFill>
                <a:latin typeface="AvenirNext LT Pro Regular" panose="020B0504020202020204" pitchFamily="34" charset="0"/>
              </a:rPr>
              <a:t> </a:t>
            </a:r>
            <a:r>
              <a:rPr lang="en-US" sz="1400" dirty="0">
                <a:solidFill>
                  <a:schemeClr val="accent1"/>
                </a:solidFill>
                <a:latin typeface="AvenirNext LT Pro Regular" panose="020B0504020202020204" pitchFamily="34" charset="0"/>
                <a:hlinkClick r:id="rId15"/>
              </a:rPr>
              <a:t>https://www.itu.int/search</a:t>
            </a:r>
            <a:r>
              <a:rPr lang="en-US" sz="1400" dirty="0">
                <a:solidFill>
                  <a:schemeClr val="accent1"/>
                </a:solidFill>
                <a:latin typeface="AvenirNext LT Pro Regular" panose="020B0504020202020204" pitchFamily="34" charset="0"/>
              </a:rPr>
              <a:t> </a:t>
            </a:r>
          </a:p>
          <a:p>
            <a:pPr lvl="0" hangingPunct="0"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u="sng" dirty="0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Search All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ITU resources by sector and type</a:t>
            </a:r>
          </a:p>
          <a:p>
            <a:pPr lvl="0" hangingPunct="0"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u="sng" dirty="0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Social media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search ITU Facebook and Twitter</a:t>
            </a:r>
          </a:p>
          <a:p>
            <a:pPr lvl="0" hangingPunct="0"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u="sng" dirty="0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Multimedia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search ITU Flickr and YouTube </a:t>
            </a:r>
          </a:p>
          <a:p>
            <a:pPr lvl="0" hangingPunct="0"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u="sng" dirty="0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ITU basic texts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full text 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84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 txBox="1">
            <a:spLocks/>
          </p:cNvSpPr>
          <p:nvPr/>
        </p:nvSpPr>
        <p:spPr>
          <a:xfrm>
            <a:off x="8640147" y="278859"/>
            <a:ext cx="2324922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venirNext LT Pro Regular" panose="020B0504020202020204"/>
              <a:ea typeface="+mj-ea"/>
              <a:cs typeface="+mj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991523-9466-41C3-858A-C94BAA27632E}"/>
              </a:ext>
            </a:extLst>
          </p:cNvPr>
          <p:cNvSpPr txBox="1"/>
          <p:nvPr/>
        </p:nvSpPr>
        <p:spPr>
          <a:xfrm>
            <a:off x="3033016" y="1437800"/>
            <a:ext cx="10493829" cy="436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Autonomous networks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Established 17 December under SG13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meeting: 2-4 February 2021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2D6169-ADA5-455A-8928-6045B67B4E90}"/>
              </a:ext>
            </a:extLst>
          </p:cNvPr>
          <p:cNvSpPr txBox="1"/>
          <p:nvPr/>
        </p:nvSpPr>
        <p:spPr>
          <a:xfrm>
            <a:off x="2981866" y="3429000"/>
            <a:ext cx="7846478" cy="436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AI for natural disaster management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Established 18 December under SG2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meeting: 15-17 March 2021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D69F5E5-0F25-45EB-A380-1DACE7985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573" y="1518857"/>
            <a:ext cx="1063293" cy="1345848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4B6E2000-2801-4465-9BF4-7C9083A65459}"/>
              </a:ext>
            </a:extLst>
          </p:cNvPr>
          <p:cNvSpPr txBox="1">
            <a:spLocks/>
          </p:cNvSpPr>
          <p:nvPr/>
        </p:nvSpPr>
        <p:spPr>
          <a:xfrm>
            <a:off x="6568751" y="278859"/>
            <a:ext cx="4396318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venirNext LT Pro Regular" panose="020B0504020202020204"/>
                <a:ea typeface="+mj-ea"/>
                <a:cs typeface="+mj-cs"/>
              </a:rPr>
              <a:t>New focus groups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1E389F2-E59C-436A-9BD7-8230DA31FD73}"/>
              </a:ext>
            </a:extLst>
          </p:cNvPr>
          <p:cNvSpPr/>
          <p:nvPr/>
        </p:nvSpPr>
        <p:spPr>
          <a:xfrm>
            <a:off x="10828344" y="176341"/>
            <a:ext cx="1025406" cy="957514"/>
          </a:xfrm>
          <a:prstGeom prst="ellipse">
            <a:avLst/>
          </a:prstGeom>
          <a:noFill/>
          <a:ln w="57150" cap="flat" cmpd="sng" algn="ctr">
            <a:solidFill>
              <a:srgbClr val="3E8ED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2437D01-219B-4435-B74D-953D27E51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5069" y="350262"/>
            <a:ext cx="741212" cy="68338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32F7BDA-4FC6-4272-AC5C-F82877CE0B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525" y="3278623"/>
            <a:ext cx="1128341" cy="109983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2E62935-3E21-4382-A705-64082ECA7FBC}"/>
              </a:ext>
            </a:extLst>
          </p:cNvPr>
          <p:cNvSpPr txBox="1"/>
          <p:nvPr/>
        </p:nvSpPr>
        <p:spPr>
          <a:xfrm>
            <a:off x="1319934" y="5357349"/>
            <a:ext cx="11170342" cy="549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Active groups: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AI for health;  AI for autonomous and assisted driving; vehicular multimedia; AI and energy efficiency, quantum information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16884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theme/theme1.xml><?xml version="1.0" encoding="utf-8"?>
<a:theme xmlns:a="http://schemas.openxmlformats.org/drawingml/2006/main" name="Office Theme">
  <a:themeElements>
    <a:clrScheme name="ITU">
      <a:dk1>
        <a:srgbClr val="3E8EDE"/>
      </a:dk1>
      <a:lt1>
        <a:sysClr val="window" lastClr="FFFFFF"/>
      </a:lt1>
      <a:dk2>
        <a:srgbClr val="ED334E"/>
      </a:dk2>
      <a:lt2>
        <a:srgbClr val="595959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BDD7EE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BDD7EE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18 powerpoint template_white" id="{60B3BD31-65B8-9747-8720-1863CC10568E}" vid="{57391263-339D-EE49-BF7F-A0FD5EDDBC0E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ITU">
      <a:dk1>
        <a:srgbClr val="3E8EDE"/>
      </a:dk1>
      <a:lt1>
        <a:sysClr val="window" lastClr="FFFFFF"/>
      </a:lt1>
      <a:dk2>
        <a:srgbClr val="ED334E"/>
      </a:dk2>
      <a:lt2>
        <a:srgbClr val="595959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52930</TotalTime>
  <Words>1936</Words>
  <Application>Microsoft Office PowerPoint</Application>
  <PresentationFormat>Widescreen</PresentationFormat>
  <Paragraphs>243</Paragraphs>
  <Slides>31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55" baseType="lpstr">
      <vt:lpstr>Arial</vt:lpstr>
      <vt:lpstr>Arial Black</vt:lpstr>
      <vt:lpstr>Arial Narrow</vt:lpstr>
      <vt:lpstr>Avenir LT Std 45 Book</vt:lpstr>
      <vt:lpstr>AvenirNext LT Pro Bold</vt:lpstr>
      <vt:lpstr>AvenirNext LT Pro Regular</vt:lpstr>
      <vt:lpstr>AvNext Regular</vt:lpstr>
      <vt:lpstr>Calibri</vt:lpstr>
      <vt:lpstr>Calibri Light</vt:lpstr>
      <vt:lpstr>Georgia</vt:lpstr>
      <vt:lpstr>Times</vt:lpstr>
      <vt:lpstr>Times New Roman</vt:lpstr>
      <vt:lpstr>Trebuchet MS</vt:lpstr>
      <vt:lpstr>Wingdings</vt:lpstr>
      <vt:lpstr>Office Theme</vt:lpstr>
      <vt:lpstr>1_Custom Design</vt:lpstr>
      <vt:lpstr>4_Office Theme</vt:lpstr>
      <vt:lpstr>5_Office Theme</vt:lpstr>
      <vt:lpstr>3_Office Theme</vt:lpstr>
      <vt:lpstr>6_Office Theme</vt:lpstr>
      <vt:lpstr>1_Office Theme</vt:lpstr>
      <vt:lpstr>7_Office Theme</vt:lpstr>
      <vt:lpstr>2_Office Theme</vt:lpstr>
      <vt:lpstr>Image</vt:lpstr>
      <vt:lpstr>PowerPoint Presentation</vt:lpstr>
      <vt:lpstr>PowerPoint Presentation</vt:lpstr>
      <vt:lpstr>Setting the standard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ITU AI/ML in 5G Challenge</vt:lpstr>
      <vt:lpstr>Collaboration</vt:lpstr>
      <vt:lpstr>PowerPoint Presentation</vt:lpstr>
      <vt:lpstr>PowerPoint Presentation</vt:lpstr>
      <vt:lpstr>Setting the standard</vt:lpstr>
      <vt:lpstr>IMT-2020/5G </vt:lpstr>
      <vt:lpstr>Transport, access and home</vt:lpstr>
      <vt:lpstr>PowerPoint Presentation</vt:lpstr>
      <vt:lpstr>Smart mobility </vt:lpstr>
      <vt:lpstr>Quantum information tech</vt:lpstr>
      <vt:lpstr>Performance, QoS &amp; QoE</vt:lpstr>
      <vt:lpstr>Environment and circular economy</vt:lpstr>
      <vt:lpstr>Energy efficiency</vt:lpstr>
      <vt:lpstr>PowerPoint Presentation</vt:lpstr>
      <vt:lpstr>Internet of Things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Scarks Design</dc:creator>
  <cp:lastModifiedBy>Al-Mnini, Lara</cp:lastModifiedBy>
  <cp:revision>1200</cp:revision>
  <cp:lastPrinted>2018-10-18T14:12:12Z</cp:lastPrinted>
  <dcterms:created xsi:type="dcterms:W3CDTF">2016-10-05T18:54:39Z</dcterms:created>
  <dcterms:modified xsi:type="dcterms:W3CDTF">2021-01-11T09:48:15Z</dcterms:modified>
</cp:coreProperties>
</file>