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5" r:id="rId5"/>
    <p:sldMasterId id="2147483667" r:id="rId6"/>
  </p:sldMasterIdLst>
  <p:notesMasterIdLst>
    <p:notesMasterId r:id="rId16"/>
  </p:notesMasterIdLst>
  <p:sldIdLst>
    <p:sldId id="833" r:id="rId7"/>
    <p:sldId id="835" r:id="rId8"/>
    <p:sldId id="838" r:id="rId9"/>
    <p:sldId id="840" r:id="rId10"/>
    <p:sldId id="841" r:id="rId11"/>
    <p:sldId id="842" r:id="rId12"/>
    <p:sldId id="843" r:id="rId13"/>
    <p:sldId id="625" r:id="rId14"/>
    <p:sldId id="80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spari, Alexandra" initials="GA" lastIdx="2" clrIdx="0">
    <p:extLst>
      <p:ext uri="{19B8F6BF-5375-455C-9EA6-DF929625EA0E}">
        <p15:presenceInfo xmlns:p15="http://schemas.microsoft.com/office/powerpoint/2012/main" userId="S::alexandra.gaspari@itu.int::9030d98a-d5b2-454c-970c-c63e7d1728e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7" autoAdjust="0"/>
    <p:restoredTop sz="94653"/>
  </p:normalViewPr>
  <p:slideViewPr>
    <p:cSldViewPr snapToGrid="0" snapToObjects="1" showGuides="1">
      <p:cViewPr varScale="1">
        <p:scale>
          <a:sx n="58" d="100"/>
          <a:sy n="58" d="100"/>
        </p:scale>
        <p:origin x="256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5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80EA8-104E-435F-8291-A5AF67A0605F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C2FED-0C72-41BB-A275-4B72DFF8B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469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049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593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85B3-8533-405D-804C-D13437D444B4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7607-921A-4373-A756-BD617B00E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52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85B3-8533-405D-804C-D13437D444B4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7607-921A-4373-A756-BD617B00E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991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85B3-8533-405D-804C-D13437D444B4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7607-921A-4373-A756-BD617B00E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199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85B3-8533-405D-804C-D13437D444B4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7607-921A-4373-A756-BD617B00E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59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85B3-8533-405D-804C-D13437D444B4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7607-921A-4373-A756-BD617B00E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514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85B3-8533-405D-804C-D13437D444B4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7607-921A-4373-A756-BD617B00E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191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85B3-8533-405D-804C-D13437D444B4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7607-921A-4373-A756-BD617B00E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669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85B3-8533-405D-804C-D13437D444B4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7607-921A-4373-A756-BD617B00E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80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77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74320" y="5615940"/>
            <a:ext cx="162306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4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74320" y="5615940"/>
            <a:ext cx="162306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74320" y="5615940"/>
            <a:ext cx="162306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88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74320" y="5615940"/>
            <a:ext cx="162306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83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74320" y="5615940"/>
            <a:ext cx="162306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6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74320" y="5615940"/>
            <a:ext cx="162306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02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1891" y="334861"/>
            <a:ext cx="9144000" cy="548495"/>
          </a:xfrm>
        </p:spPr>
        <p:txBody>
          <a:bodyPr anchor="t">
            <a:noAutofit/>
          </a:bodyPr>
          <a:lstStyle>
            <a:lvl1pPr algn="l">
              <a:defRPr sz="1800" spc="0" baseline="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r>
              <a:rPr lang="en-US" dirty="0"/>
              <a:t>Setting the standard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82" y="174213"/>
            <a:ext cx="543567" cy="5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9829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ally blank no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74421"/>
            <a:ext cx="12192000" cy="783579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972" y="6116634"/>
            <a:ext cx="554990" cy="61425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504202"/>
            <a:ext cx="3830128" cy="3566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38289" y="854579"/>
            <a:ext cx="3519488" cy="385566"/>
          </a:xfrm>
        </p:spPr>
        <p:txBody>
          <a:bodyPr/>
          <a:lstStyle>
            <a:lvl5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800" i="1"/>
            </a:lvl5pPr>
          </a:lstStyle>
          <a:p>
            <a:pPr marL="0" marR="0" lvl="4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sz="2000" b="1" kern="1200" dirty="0">
                <a:solidFill>
                  <a:srgbClr val="6A98D0"/>
                </a:solidFill>
                <a:latin typeface="Arial Narrow" panose="020B0606020202030204" pitchFamily="34" charset="0"/>
                <a:ea typeface="+mn-ea"/>
                <a:cs typeface="Myriad Pro Cond"/>
              </a:rPr>
              <a:t>Click</a:t>
            </a:r>
            <a:r>
              <a:rPr lang="en-US" sz="2000" b="1" kern="1200" baseline="0" dirty="0">
                <a:solidFill>
                  <a:srgbClr val="6A98D0"/>
                </a:solidFill>
                <a:latin typeface="Arial Narrow" panose="020B0606020202030204" pitchFamily="34" charset="0"/>
                <a:ea typeface="+mn-ea"/>
                <a:cs typeface="Myriad Pro Cond"/>
              </a:rPr>
              <a:t> here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35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676400" y="1274763"/>
            <a:ext cx="9144000" cy="548495"/>
          </a:xfrm>
        </p:spPr>
        <p:txBody>
          <a:bodyPr anchor="t">
            <a:normAutofit/>
          </a:bodyPr>
          <a:lstStyle>
            <a:lvl1pPr algn="l">
              <a:defRPr sz="4400" spc="-150">
                <a:latin typeface="AvenirNext LT Pro Regular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668087" y="1958889"/>
            <a:ext cx="9141229" cy="1655762"/>
          </a:xfrm>
        </p:spPr>
        <p:txBody>
          <a:bodyPr/>
          <a:lstStyle>
            <a:lvl1pPr marL="0" indent="0" algn="l">
              <a:buNone/>
              <a:defRPr sz="2400" spc="-150">
                <a:solidFill>
                  <a:schemeClr val="tx2"/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1" name="Title 1"/>
          <p:cNvSpPr txBox="1">
            <a:spLocks/>
          </p:cNvSpPr>
          <p:nvPr userDrawn="1"/>
        </p:nvSpPr>
        <p:spPr>
          <a:xfrm>
            <a:off x="1257300" y="744626"/>
            <a:ext cx="9144000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spc="0" baseline="0">
                <a:solidFill>
                  <a:schemeClr val="bg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867593" y="289742"/>
            <a:ext cx="2316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AvenirNext LT Pro Regular" panose="020B0504020202020204" pitchFamily="34" charset="0"/>
              </a:rPr>
              <a:t>Setting the standard</a:t>
            </a:r>
          </a:p>
        </p:txBody>
      </p:sp>
      <p:pic>
        <p:nvPicPr>
          <p:cNvPr id="14" name="Picture 2" descr="Image result for itu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0" y="102784"/>
            <a:ext cx="700088" cy="71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A8276E-197D-4D1D-8D52-01578428EF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431241"/>
            <a:ext cx="251460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588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74320" y="5615940"/>
            <a:ext cx="162306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74320" y="5615940"/>
            <a:ext cx="162306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74320" y="5615940"/>
            <a:ext cx="162306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74320" y="5615940"/>
            <a:ext cx="162306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85B3-8533-405D-804C-D13437D444B4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7607-921A-4373-A756-BD617B00E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50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85B3-8533-405D-804C-D13437D444B4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7607-921A-4373-A756-BD617B00E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723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85B3-8533-405D-804C-D13437D444B4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7607-921A-4373-A756-BD617B00E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66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7097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68501"/>
            <a:ext cx="109728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3600" y="617643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885B3-8533-405D-804C-D13437D444B4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67607-921A-4373-A756-BD617B00E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17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7097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68501"/>
            <a:ext cx="109728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3600" y="617643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1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en/ITU-T/wtsa20/irc/Pages/default.asp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itu.int/en/ITU-T/wtsa20/prepmeet/Pages/default.asp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Setting the standard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86628" y="883355"/>
            <a:ext cx="12105372" cy="563978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br>
              <a:rPr kumimoji="0" 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Std 45 Book" panose="020B0502020203020204" pitchFamily="34" charset="0"/>
                <a:ea typeface="+mn-ea"/>
                <a:cs typeface="+mn-cs"/>
              </a:rPr>
            </a:b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Std 45 Book" panose="020B0502020203020204" pitchFamily="34" charset="0"/>
                <a:ea typeface="+mn-ea"/>
                <a:cs typeface="+mn-cs"/>
              </a:rPr>
              <a:t>WTSA-20 </a:t>
            </a:r>
            <a:r>
              <a:rPr lang="en-US" sz="5600" b="1" dirty="0">
                <a:solidFill>
                  <a:prstClr val="white"/>
                </a:solidFill>
              </a:rPr>
              <a:t>updates of the regional preparations</a:t>
            </a:r>
          </a:p>
          <a:p>
            <a:pPr marL="0" indent="0" algn="ctr">
              <a:buNone/>
              <a:defRPr/>
            </a:pPr>
            <a:endParaRPr lang="en-US" sz="5600" b="1" dirty="0">
              <a:solidFill>
                <a:prstClr val="white"/>
              </a:solidFill>
            </a:endParaRPr>
          </a:p>
          <a:p>
            <a:pPr marL="0" lvl="0" indent="0" algn="ctr">
              <a:buNone/>
              <a:defRPr/>
            </a:pPr>
            <a:endParaRPr lang="en-GB" dirty="0">
              <a:solidFill>
                <a:schemeClr val="bg1"/>
              </a:solidFill>
            </a:endParaRPr>
          </a:p>
          <a:p>
            <a:pPr marL="0" lvl="0" indent="0" algn="ctr">
              <a:buNone/>
              <a:defRPr/>
            </a:pPr>
            <a:r>
              <a:rPr lang="en-GB" sz="3600" dirty="0">
                <a:solidFill>
                  <a:schemeClr val="bg1"/>
                </a:solidFill>
              </a:rPr>
              <a:t>Interregional Meeting for Preparation of WTSA-20 </a:t>
            </a:r>
            <a:br>
              <a:rPr lang="en-GB" sz="3600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  <a:p>
            <a:pPr marL="0" indent="0" algn="ctr">
              <a:buNone/>
              <a:defRPr/>
            </a:pPr>
            <a:r>
              <a:rPr lang="en-GB" dirty="0">
                <a:solidFill>
                  <a:schemeClr val="bg1"/>
                </a:solidFill>
              </a:rPr>
              <a:t>18 September 2020</a:t>
            </a:r>
          </a:p>
          <a:p>
            <a:pPr marL="0" lvl="0" indent="0" algn="ctr">
              <a:buNone/>
              <a:defRPr/>
            </a:pPr>
            <a:r>
              <a:rPr lang="en-GB" dirty="0">
                <a:solidFill>
                  <a:schemeClr val="bg1"/>
                </a:solidFill>
              </a:rPr>
              <a:t>Virtual Meeting, 1230 – 1500 CEST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51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558ED5"/>
                </a:solidFill>
                <a:latin typeface="Calibri"/>
                <a:cs typeface="Calibri"/>
              </a:rPr>
              <a:t>                   A new dedicated webpage to facilitate dialogue</a:t>
            </a:r>
            <a:br>
              <a:rPr lang="en-US" sz="3200" b="1" dirty="0">
                <a:solidFill>
                  <a:srgbClr val="558ED5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rgbClr val="558ED5"/>
                </a:solidFill>
                <a:latin typeface="Calibri"/>
                <a:cs typeface="Calibri"/>
              </a:rPr>
              <a:t> </a:t>
            </a:r>
            <a:endParaRPr lang="en-GB" sz="3200" dirty="0">
              <a:solidFill>
                <a:srgbClr val="558ED5"/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l">
              <a:buNone/>
            </a:pPr>
            <a:br>
              <a:rPr lang="en-US" b="1" u="sng" dirty="0">
                <a:solidFill>
                  <a:srgbClr val="558ED5"/>
                </a:solidFill>
                <a:cs typeface="Calibri"/>
              </a:rPr>
            </a:br>
            <a:br>
              <a:rPr lang="en-US" sz="2800" dirty="0">
                <a:solidFill>
                  <a:srgbClr val="FF0000"/>
                </a:solidFill>
                <a:cs typeface="Calibri"/>
              </a:rPr>
            </a:br>
            <a:endParaRPr lang="en-US" b="1" dirty="0">
              <a:solidFill>
                <a:srgbClr val="FF0000"/>
              </a:solidFill>
              <a:latin typeface="Calibri"/>
              <a:ea typeface="+mj-ea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3599"/>
            <a:ext cx="2680138" cy="747346"/>
          </a:xfrm>
          <a:prstGeom prst="rect">
            <a:avLst/>
          </a:prstGeom>
        </p:spPr>
      </p:pic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4F423BF7-EDA6-432B-A504-908288081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537" y="1310481"/>
            <a:ext cx="9686925" cy="53816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9827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4122"/>
            <a:ext cx="12076987" cy="102586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558ED5"/>
                </a:solidFill>
                <a:latin typeface="Calibri"/>
                <a:cs typeface="Calibri"/>
              </a:rPr>
              <a:t>A dedicated webpage </a:t>
            </a:r>
            <a:br>
              <a:rPr lang="en-US" sz="3200" b="1" dirty="0">
                <a:solidFill>
                  <a:srgbClr val="558ED5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rgbClr val="558ED5"/>
                </a:solidFill>
                <a:latin typeface="Calibri"/>
                <a:cs typeface="Calibri"/>
              </a:rPr>
              <a:t>for a quick overview of all meetings in each of the Regions </a:t>
            </a:r>
            <a:endParaRPr lang="en-GB" sz="3200" dirty="0">
              <a:solidFill>
                <a:srgbClr val="558ED5"/>
              </a:solidFill>
              <a:latin typeface="Calibri"/>
              <a:cs typeface="Calibri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2C7811B7-65C7-4FAF-B570-3299455F5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" y="2176462"/>
            <a:ext cx="11191875" cy="2505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598"/>
            <a:ext cx="2837447" cy="79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6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4122"/>
            <a:ext cx="12076987" cy="102586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558ED5"/>
                </a:solidFill>
                <a:latin typeface="Calibri"/>
                <a:cs typeface="Calibri"/>
              </a:rPr>
              <a:t>WTSA-20 – Status of the work in the Regions   </a:t>
            </a:r>
            <a:r>
              <a:rPr lang="en-US" sz="3200" dirty="0">
                <a:solidFill>
                  <a:srgbClr val="558ED5"/>
                </a:solidFill>
                <a:latin typeface="Calibri"/>
                <a:cs typeface="Calibri"/>
              </a:rPr>
              <a:t>1/3</a:t>
            </a:r>
            <a:endParaRPr lang="en-GB" sz="3200" dirty="0">
              <a:solidFill>
                <a:srgbClr val="558ED5"/>
              </a:solidFill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98"/>
            <a:ext cx="2837447" cy="791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337684-220F-4228-9F34-E01D9FA7F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167" y="1510514"/>
            <a:ext cx="5638800" cy="3667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5093D8-6458-4801-B1EA-9D22B9923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09" y="1510514"/>
            <a:ext cx="5457825" cy="39243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8551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4122"/>
            <a:ext cx="12076987" cy="102586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558ED5"/>
                </a:solidFill>
                <a:latin typeface="Calibri"/>
                <a:cs typeface="Calibri"/>
              </a:rPr>
              <a:t>WTSA-20 – Status of the work in the Regions    </a:t>
            </a:r>
            <a:r>
              <a:rPr lang="en-US" sz="3200" dirty="0">
                <a:solidFill>
                  <a:srgbClr val="558ED5"/>
                </a:solidFill>
                <a:latin typeface="Calibri"/>
                <a:cs typeface="Calibri"/>
              </a:rPr>
              <a:t>2/3</a:t>
            </a:r>
            <a:endParaRPr lang="en-GB" sz="3200" dirty="0">
              <a:solidFill>
                <a:srgbClr val="558ED5"/>
              </a:solidFill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98"/>
            <a:ext cx="2837447" cy="7912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90F873-C919-40E6-92A4-AD2D6615D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96" y="1433840"/>
            <a:ext cx="5572125" cy="2676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AF99B5-A58B-4488-AFD4-1CE31AC81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2154" y="1433840"/>
            <a:ext cx="5581650" cy="48101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1097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869" y="-117329"/>
            <a:ext cx="12076987" cy="102586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558ED5"/>
                </a:solidFill>
                <a:latin typeface="Calibri"/>
                <a:cs typeface="Calibri"/>
              </a:rPr>
              <a:t>WTSA-20 – Status of the work in the Regions</a:t>
            </a:r>
            <a:endParaRPr lang="en-GB" sz="3200" dirty="0">
              <a:solidFill>
                <a:srgbClr val="558ED5"/>
              </a:solidFill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37447" cy="791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2792F9-1F7B-4FE9-A3FA-BDE4E06C7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704" y="1234300"/>
            <a:ext cx="4734973" cy="54815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87F941-F3B4-47C8-8BF0-E3D8F266C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18" y="1234300"/>
            <a:ext cx="5166431" cy="52288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2258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06" y="1730797"/>
            <a:ext cx="12076987" cy="307867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558ED5"/>
                </a:solidFill>
                <a:latin typeface="Calibri"/>
                <a:cs typeface="Calibri"/>
              </a:rPr>
              <a:t>Kindly Notify TSB for any updates you may have </a:t>
            </a:r>
            <a:br>
              <a:rPr lang="en-US" sz="3200" dirty="0">
                <a:solidFill>
                  <a:srgbClr val="558ED5"/>
                </a:solidFill>
                <a:latin typeface="Calibri"/>
                <a:cs typeface="Calibri"/>
              </a:rPr>
            </a:br>
            <a:r>
              <a:rPr lang="en-US" sz="3200" dirty="0">
                <a:solidFill>
                  <a:srgbClr val="558ED5"/>
                </a:solidFill>
                <a:latin typeface="Calibri"/>
                <a:cs typeface="Calibri"/>
              </a:rPr>
              <a:t>for your next meetings. </a:t>
            </a:r>
            <a:br>
              <a:rPr lang="en-US" sz="3200" b="1" dirty="0">
                <a:solidFill>
                  <a:srgbClr val="558ED5"/>
                </a:solidFill>
                <a:latin typeface="Calibri"/>
                <a:cs typeface="Calibri"/>
              </a:rPr>
            </a:br>
            <a:br>
              <a:rPr lang="en-US" sz="3200" b="1" dirty="0">
                <a:solidFill>
                  <a:srgbClr val="558ED5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rgbClr val="558ED5"/>
                </a:solidFill>
                <a:latin typeface="Calibri"/>
                <a:cs typeface="Calibri"/>
              </a:rPr>
              <a:t>Thank you</a:t>
            </a:r>
            <a:endParaRPr lang="en-GB" sz="3200" dirty="0">
              <a:solidFill>
                <a:srgbClr val="558ED5"/>
              </a:solidFill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98"/>
            <a:ext cx="2837447" cy="79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7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Setting the standard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70280" y="1623710"/>
            <a:ext cx="12121720" cy="3063903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</a:rPr>
              <a:t>Thank you for your attention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45 Book" panose="020B0502020203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Std 45 Book" panose="020B0502020203020204" pitchFamily="34" charset="0"/>
                <a:ea typeface="+mn-ea"/>
                <a:cs typeface="+mn-cs"/>
              </a:rPr>
              <a:t>Questions?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45 Book" panose="020B05020202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45 Book" panose="020B05020202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22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411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 White Background.potx" id="{9694207F-B86C-4347-AF5B-E18AD6864DC7}" vid="{B9639EA1-9A26-4D10-99CD-41579998EC69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 White Background.potx" id="{9694207F-B86C-4347-AF5B-E18AD6864DC7}" vid="{B9639EA1-9A26-4D10-99CD-41579998EC6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E41CE3FCF996448956D1D7ACE1A4DB" ma:contentTypeVersion="7" ma:contentTypeDescription="Create a new document." ma:contentTypeScope="" ma:versionID="0b778e9b5a23d1df9c75bcdd43dc94dd">
  <xsd:schema xmlns:xsd="http://www.w3.org/2001/XMLSchema" xmlns:xs="http://www.w3.org/2001/XMLSchema" xmlns:p="http://schemas.microsoft.com/office/2006/metadata/properties" xmlns:ns3="db787c58-c6c7-4092-84ad-14d4686e718a" xmlns:ns4="828c3eb1-47f5-463e-b97c-8f440708d4da" targetNamespace="http://schemas.microsoft.com/office/2006/metadata/properties" ma:root="true" ma:fieldsID="49b2f349c549cb4efc5126fa40203ad7" ns3:_="" ns4:_="">
    <xsd:import namespace="db787c58-c6c7-4092-84ad-14d4686e718a"/>
    <xsd:import namespace="828c3eb1-47f5-463e-b97c-8f440708d4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787c58-c6c7-4092-84ad-14d4686e71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8c3eb1-47f5-463e-b97c-8f440708d4d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E5158B-67D5-49C5-8492-34A41D71BF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787c58-c6c7-4092-84ad-14d4686e718a"/>
    <ds:schemaRef ds:uri="828c3eb1-47f5-463e-b97c-8f440708d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16421C-7D30-4D66-9735-E2BFC02669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F91C86-BC7B-4A61-818A-E33E53919DBC}">
  <ds:schemaRefs>
    <ds:schemaRef ds:uri="http://schemas.microsoft.com/office/2006/metadata/properties"/>
    <ds:schemaRef ds:uri="db787c58-c6c7-4092-84ad-14d4686e718a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828c3eb1-47f5-463e-b97c-8f440708d4da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2505</TotalTime>
  <Words>115</Words>
  <Application>Microsoft Office PowerPoint</Application>
  <PresentationFormat>Widescreen</PresentationFormat>
  <Paragraphs>20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Narrow</vt:lpstr>
      <vt:lpstr>Avenir LT Std 45 Book</vt:lpstr>
      <vt:lpstr>AvenirNext LT Pro Regular</vt:lpstr>
      <vt:lpstr>Calibri</vt:lpstr>
      <vt:lpstr>Calibri Light</vt:lpstr>
      <vt:lpstr>Office Theme</vt:lpstr>
      <vt:lpstr>1_Office Theme</vt:lpstr>
      <vt:lpstr>2_Office Theme</vt:lpstr>
      <vt:lpstr>Setting the standard</vt:lpstr>
      <vt:lpstr>                   A new dedicated webpage to facilitate dialogue  </vt:lpstr>
      <vt:lpstr>A dedicated webpage  for a quick overview of all meetings in each of the Regions </vt:lpstr>
      <vt:lpstr>WTSA-20 – Status of the work in the Regions   1/3</vt:lpstr>
      <vt:lpstr>WTSA-20 – Status of the work in the Regions    2/3</vt:lpstr>
      <vt:lpstr>WTSA-20 – Status of the work in the Regions</vt:lpstr>
      <vt:lpstr>Kindly Notify TSB for any updates you may have  for your next meetings.   Thank you</vt:lpstr>
      <vt:lpstr>Setting the standard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Alexandra.Gaspari@itu.int</dc:creator>
  <cp:lastModifiedBy>Gaspari, Alexandra</cp:lastModifiedBy>
  <cp:revision>115</cp:revision>
  <dcterms:created xsi:type="dcterms:W3CDTF">2016-02-05T15:38:40Z</dcterms:created>
  <dcterms:modified xsi:type="dcterms:W3CDTF">2020-09-16T13:03:40Z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0x01010048E41CE3FCF996448956D1D7ACE1A4DB</vt:lpwstr>
  </property>
</Properties>
</file>