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0"/>
  </p:notesMasterIdLst>
  <p:sldIdLst>
    <p:sldId id="274" r:id="rId6"/>
    <p:sldId id="294" r:id="rId7"/>
    <p:sldId id="295" r:id="rId8"/>
    <p:sldId id="287" r:id="rId9"/>
    <p:sldId id="296" r:id="rId10"/>
    <p:sldId id="333" r:id="rId11"/>
    <p:sldId id="297" r:id="rId12"/>
    <p:sldId id="298" r:id="rId13"/>
    <p:sldId id="332" r:id="rId14"/>
    <p:sldId id="299" r:id="rId15"/>
    <p:sldId id="300" r:id="rId16"/>
    <p:sldId id="308" r:id="rId17"/>
    <p:sldId id="293" r:id="rId18"/>
    <p:sldId id="309" r:id="rId19"/>
    <p:sldId id="310" r:id="rId20"/>
    <p:sldId id="311" r:id="rId21"/>
    <p:sldId id="312" r:id="rId22"/>
    <p:sldId id="313" r:id="rId23"/>
    <p:sldId id="315" r:id="rId24"/>
    <p:sldId id="314" r:id="rId25"/>
    <p:sldId id="317" r:id="rId26"/>
    <p:sldId id="318" r:id="rId27"/>
    <p:sldId id="319" r:id="rId28"/>
    <p:sldId id="320" r:id="rId29"/>
    <p:sldId id="321" r:id="rId30"/>
    <p:sldId id="322" r:id="rId31"/>
    <p:sldId id="323" r:id="rId32"/>
    <p:sldId id="324" r:id="rId33"/>
    <p:sldId id="326" r:id="rId34"/>
    <p:sldId id="327" r:id="rId35"/>
    <p:sldId id="328" r:id="rId36"/>
    <p:sldId id="329" r:id="rId37"/>
    <p:sldId id="330" r:id="rId38"/>
    <p:sldId id="33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b" initials="HV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00" autoAdjust="0"/>
    <p:restoredTop sz="80106" autoAdjust="0"/>
  </p:normalViewPr>
  <p:slideViewPr>
    <p:cSldViewPr snapToGrid="0">
      <p:cViewPr varScale="1">
        <p:scale>
          <a:sx n="98" d="100"/>
          <a:sy n="98" d="100"/>
        </p:scale>
        <p:origin x="210" y="48"/>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5.xml"/><Relationship Id="rId1"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227EE-549F-4692-9090-64A5C3D9CB7C}"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3733-CD45-4CEA-A5EC-06AA3CC53339}" type="slidenum">
              <a:rPr lang="en-US" smtClean="0"/>
              <a:t>‹#›</a:t>
            </a:fld>
            <a:endParaRPr lang="en-US"/>
          </a:p>
        </p:txBody>
      </p:sp>
    </p:spTree>
    <p:extLst>
      <p:ext uri="{BB962C8B-B14F-4D97-AF65-F5344CB8AC3E}">
        <p14:creationId xmlns:p14="http://schemas.microsoft.com/office/powerpoint/2010/main" val="25211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a:t>
            </a:fld>
            <a:endParaRPr lang="en-US"/>
          </a:p>
        </p:txBody>
      </p:sp>
    </p:spTree>
    <p:extLst>
      <p:ext uri="{BB962C8B-B14F-4D97-AF65-F5344CB8AC3E}">
        <p14:creationId xmlns:p14="http://schemas.microsoft.com/office/powerpoint/2010/main" val="367949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7B7C1CAC-E0B6-4189-A724-826E480EA394}" type="slidenum">
              <a:rPr lang="en-US" altLang="en-US" sz="1200">
                <a:solidFill>
                  <a:srgbClr val="000000"/>
                </a:solidFill>
              </a:rPr>
              <a:pPr/>
              <a:t>16</a:t>
            </a:fld>
            <a:endParaRPr lang="en-US" altLang="en-US" sz="120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267458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dirty="0">
              <a:cs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CEEDC52D-E317-4CE9-AC99-309A3DF6ED6A}" type="slidenum">
              <a:rPr lang="en-US" altLang="en-US" sz="1200">
                <a:solidFill>
                  <a:srgbClr val="000000"/>
                </a:solidFill>
              </a:rPr>
              <a:pPr/>
              <a:t>21</a:t>
            </a:fld>
            <a:endParaRPr lang="en-US" altLang="en-US" sz="1200">
              <a:solidFill>
                <a:srgbClr val="000000"/>
              </a:solidFill>
            </a:endParaRPr>
          </a:p>
        </p:txBody>
      </p:sp>
    </p:spTree>
    <p:extLst>
      <p:ext uri="{BB962C8B-B14F-4D97-AF65-F5344CB8AC3E}">
        <p14:creationId xmlns:p14="http://schemas.microsoft.com/office/powerpoint/2010/main" val="218262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ACE8083-6C94-4D4E-8FD3-48ECB8F29FA1}" type="slidenum">
              <a:rPr lang="en-US" altLang="en-US" sz="1200">
                <a:solidFill>
                  <a:srgbClr val="000000"/>
                </a:solidFill>
              </a:rPr>
              <a:pPr/>
              <a:t>32</a:t>
            </a:fld>
            <a:endParaRPr lang="en-US" altLang="en-US" sz="1200">
              <a:solidFill>
                <a:srgbClr val="000000"/>
              </a:solidFill>
            </a:endParaRPr>
          </a:p>
        </p:txBody>
      </p:sp>
    </p:spTree>
    <p:extLst>
      <p:ext uri="{BB962C8B-B14F-4D97-AF65-F5344CB8AC3E}">
        <p14:creationId xmlns:p14="http://schemas.microsoft.com/office/powerpoint/2010/main" val="397159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3</a:t>
            </a:fld>
            <a:endParaRPr lang="en-US"/>
          </a:p>
        </p:txBody>
      </p:sp>
    </p:spTree>
    <p:extLst>
      <p:ext uri="{BB962C8B-B14F-4D97-AF65-F5344CB8AC3E}">
        <p14:creationId xmlns:p14="http://schemas.microsoft.com/office/powerpoint/2010/main" val="92794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5</a:t>
            </a:fld>
            <a:endParaRPr lang="en-US"/>
          </a:p>
        </p:txBody>
      </p:sp>
    </p:spTree>
    <p:extLst>
      <p:ext uri="{BB962C8B-B14F-4D97-AF65-F5344CB8AC3E}">
        <p14:creationId xmlns:p14="http://schemas.microsoft.com/office/powerpoint/2010/main" val="45961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6</a:t>
            </a:fld>
            <a:endParaRPr lang="en-US"/>
          </a:p>
        </p:txBody>
      </p:sp>
    </p:spTree>
    <p:extLst>
      <p:ext uri="{BB962C8B-B14F-4D97-AF65-F5344CB8AC3E}">
        <p14:creationId xmlns:p14="http://schemas.microsoft.com/office/powerpoint/2010/main" val="250200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5000"/>
              </a:lnSpc>
              <a:spcBef>
                <a:spcPts val="1200"/>
              </a:spcBef>
              <a:buFont typeface="Wingdings" panose="05000000000000000000" pitchFamily="2" charset="2"/>
              <a:buNone/>
            </a:pPr>
            <a:endParaRPr lang="en-GB" altLang="en-US" sz="1200" dirty="0"/>
          </a:p>
        </p:txBody>
      </p:sp>
      <p:sp>
        <p:nvSpPr>
          <p:cNvPr id="4" name="Slide Number Placeholder 3"/>
          <p:cNvSpPr>
            <a:spLocks noGrp="1"/>
          </p:cNvSpPr>
          <p:nvPr>
            <p:ph type="sldNum" sz="quarter" idx="10"/>
          </p:nvPr>
        </p:nvSpPr>
        <p:spPr/>
        <p:txBody>
          <a:bodyPr/>
          <a:lstStyle/>
          <a:p>
            <a:fld id="{E8963733-CD45-4CEA-A5EC-06AA3CC53339}" type="slidenum">
              <a:rPr lang="en-US" smtClean="0"/>
              <a:t>7</a:t>
            </a:fld>
            <a:endParaRPr lang="en-US"/>
          </a:p>
        </p:txBody>
      </p:sp>
    </p:spTree>
    <p:extLst>
      <p:ext uri="{BB962C8B-B14F-4D97-AF65-F5344CB8AC3E}">
        <p14:creationId xmlns:p14="http://schemas.microsoft.com/office/powerpoint/2010/main" val="391641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5000"/>
              </a:lnSpc>
              <a:spcBef>
                <a:spcPts val="1200"/>
              </a:spcBef>
              <a:buFont typeface="Wingdings" panose="05000000000000000000" pitchFamily="2" charset="2"/>
              <a:buNone/>
            </a:pPr>
            <a:endParaRPr lang="en-GB" altLang="en-US" sz="1200" dirty="0"/>
          </a:p>
        </p:txBody>
      </p:sp>
      <p:sp>
        <p:nvSpPr>
          <p:cNvPr id="4" name="Slide Number Placeholder 3"/>
          <p:cNvSpPr>
            <a:spLocks noGrp="1"/>
          </p:cNvSpPr>
          <p:nvPr>
            <p:ph type="sldNum" sz="quarter" idx="10"/>
          </p:nvPr>
        </p:nvSpPr>
        <p:spPr/>
        <p:txBody>
          <a:bodyPr/>
          <a:lstStyle/>
          <a:p>
            <a:fld id="{E8963733-CD45-4CEA-A5EC-06AA3CC53339}" type="slidenum">
              <a:rPr lang="en-US" smtClean="0"/>
              <a:t>8</a:t>
            </a:fld>
            <a:endParaRPr lang="en-US"/>
          </a:p>
        </p:txBody>
      </p:sp>
    </p:spTree>
    <p:extLst>
      <p:ext uri="{BB962C8B-B14F-4D97-AF65-F5344CB8AC3E}">
        <p14:creationId xmlns:p14="http://schemas.microsoft.com/office/powerpoint/2010/main" val="239610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9</a:t>
            </a:fld>
            <a:endParaRPr lang="en-US"/>
          </a:p>
        </p:txBody>
      </p:sp>
    </p:spTree>
    <p:extLst>
      <p:ext uri="{BB962C8B-B14F-4D97-AF65-F5344CB8AC3E}">
        <p14:creationId xmlns:p14="http://schemas.microsoft.com/office/powerpoint/2010/main" val="213319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10</a:t>
            </a:fld>
            <a:endParaRPr lang="en-US"/>
          </a:p>
        </p:txBody>
      </p:sp>
    </p:spTree>
    <p:extLst>
      <p:ext uri="{BB962C8B-B14F-4D97-AF65-F5344CB8AC3E}">
        <p14:creationId xmlns:p14="http://schemas.microsoft.com/office/powerpoint/2010/main" val="409518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11</a:t>
            </a:fld>
            <a:endParaRPr lang="en-US"/>
          </a:p>
        </p:txBody>
      </p:sp>
    </p:spTree>
    <p:extLst>
      <p:ext uri="{BB962C8B-B14F-4D97-AF65-F5344CB8AC3E}">
        <p14:creationId xmlns:p14="http://schemas.microsoft.com/office/powerpoint/2010/main" val="168076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56158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402650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03591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735517" y="22302"/>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870481" y="6266986"/>
            <a:ext cx="4082410" cy="500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75472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8907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8296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userDrawn="1"/>
        </p:nvSpPr>
        <p:spPr bwMode="auto">
          <a:xfrm>
            <a:off x="2336800" y="4365625"/>
            <a:ext cx="75184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20000"/>
              </a:spcBef>
              <a:spcAft>
                <a:spcPct val="0"/>
              </a:spcAft>
              <a:defRPr/>
            </a:pPr>
            <a:r>
              <a:rPr lang="en-GB" altLang="en-US" sz="3200" b="1">
                <a:solidFill>
                  <a:srgbClr val="000000"/>
                </a:solidFill>
                <a:latin typeface="Century Gothic" pitchFamily="34" charset="0"/>
              </a:rPr>
              <a:t>Summary of Results</a:t>
            </a:r>
          </a:p>
          <a:p>
            <a:pPr algn="ctr" fontAlgn="base">
              <a:spcBef>
                <a:spcPct val="20000"/>
              </a:spcBef>
              <a:spcAft>
                <a:spcPct val="0"/>
              </a:spcAft>
              <a:defRPr/>
            </a:pPr>
            <a:r>
              <a:rPr lang="en-GB" altLang="en-US" sz="3200" b="1">
                <a:solidFill>
                  <a:srgbClr val="000000"/>
                </a:solidFill>
                <a:latin typeface="Century Gothic" pitchFamily="34" charset="0"/>
              </a:rPr>
              <a:t>Study Period 2013-2016</a:t>
            </a:r>
            <a:endParaRPr lang="en-GB" altLang="en-US" sz="2400" b="1">
              <a:solidFill>
                <a:srgbClr val="000000"/>
              </a:solidFill>
              <a:latin typeface="Century Gothic" pitchFamily="34" charset="0"/>
            </a:endParaRPr>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7500" y="2632075"/>
            <a:ext cx="3666067"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9" name="Rectangle 13"/>
          <p:cNvSpPr>
            <a:spLocks noGrp="1" noChangeArrowheads="1"/>
          </p:cNvSpPr>
          <p:nvPr>
            <p:ph type="ctrTitle"/>
          </p:nvPr>
        </p:nvSpPr>
        <p:spPr>
          <a:xfrm>
            <a:off x="863600" y="533400"/>
            <a:ext cx="10464800" cy="1371600"/>
          </a:xfrm>
        </p:spPr>
        <p:txBody>
          <a:bodyPr anchorCtr="0"/>
          <a:lstStyle>
            <a:lvl1pPr>
              <a:defRPr/>
            </a:lvl1pPr>
          </a:lstStyle>
          <a:p>
            <a:pPr lvl="0"/>
            <a:r>
              <a:rPr lang="en-US" noProof="0"/>
              <a:t>ITU-T Study Group XX</a:t>
            </a:r>
            <a:br>
              <a:rPr lang="en-US" noProof="0"/>
            </a:br>
            <a:r>
              <a:rPr lang="en-US" noProof="0"/>
              <a:t>Title</a:t>
            </a:r>
            <a:endParaRPr lang="en-GB" noProof="0"/>
          </a:p>
        </p:txBody>
      </p:sp>
      <p:sp>
        <p:nvSpPr>
          <p:cNvPr id="326670" name="Rectangle 14"/>
          <p:cNvSpPr>
            <a:spLocks noGrp="1" noChangeArrowheads="1"/>
          </p:cNvSpPr>
          <p:nvPr>
            <p:ph type="subTitle" idx="1"/>
          </p:nvPr>
        </p:nvSpPr>
        <p:spPr>
          <a:xfrm>
            <a:off x="2032000" y="5638800"/>
            <a:ext cx="8534400" cy="609600"/>
          </a:xfrm>
        </p:spPr>
        <p:txBody>
          <a:bodyPr/>
          <a:lstStyle>
            <a:lvl1pPr marL="0" indent="0" algn="ctr">
              <a:buFontTx/>
              <a:buNone/>
              <a:defRPr/>
            </a:lvl1pPr>
          </a:lstStyle>
          <a:p>
            <a:pPr lvl="0"/>
            <a:r>
              <a:rPr lang="fr-CH" noProof="0"/>
              <a:t>Chairman’s name</a:t>
            </a:r>
            <a:endParaRPr lang="en-GB" noProof="0"/>
          </a:p>
        </p:txBody>
      </p:sp>
      <p:sp>
        <p:nvSpPr>
          <p:cNvPr id="7" name="Rectangle 15"/>
          <p:cNvSpPr>
            <a:spLocks noGrp="1" noChangeArrowheads="1"/>
          </p:cNvSpPr>
          <p:nvPr>
            <p:ph type="sldNum" sz="quarter" idx="10"/>
          </p:nvPr>
        </p:nvSpPr>
        <p:spPr bwMode="auto">
          <a:xfrm>
            <a:off x="9652000" y="6477000"/>
            <a:ext cx="2540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25D8C5C2-DE35-4DAA-9196-7C659CC96C93}" type="slidenum">
              <a:rPr lang="fr-FR" altLang="en-US">
                <a:solidFill>
                  <a:srgbClr val="000000"/>
                </a:solidFill>
              </a:rPr>
              <a:pPr fontAlgn="base">
                <a:spcBef>
                  <a:spcPct val="0"/>
                </a:spcBef>
                <a:spcAft>
                  <a:spcPct val="0"/>
                </a:spcAft>
                <a:defRPr/>
              </a:pPr>
              <a:t>‹#›</a:t>
            </a:fld>
            <a:endParaRPr lang="fr-FR" altLang="en-US">
              <a:solidFill>
                <a:srgbClr val="000000"/>
              </a:solidFill>
            </a:endParaRPr>
          </a:p>
        </p:txBody>
      </p:sp>
    </p:spTree>
    <p:extLst>
      <p:ext uri="{BB962C8B-B14F-4D97-AF65-F5344CB8AC3E}">
        <p14:creationId xmlns:p14="http://schemas.microsoft.com/office/powerpoint/2010/main" val="4097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765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057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76570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525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525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51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85310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705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016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579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75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9129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59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5694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8940800" cy="5694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978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2513"/>
          </a:xfrm>
        </p:spPr>
        <p:txBody>
          <a:bodyPr/>
          <a:lstStyle/>
          <a:p>
            <a:r>
              <a:rPr lang="en-US"/>
              <a:t>Click to edit Master title style</a:t>
            </a:r>
          </a:p>
        </p:txBody>
      </p:sp>
      <p:sp>
        <p:nvSpPr>
          <p:cNvPr id="3" name="Table Placeholder 2"/>
          <p:cNvSpPr>
            <a:spLocks noGrp="1"/>
          </p:cNvSpPr>
          <p:nvPr>
            <p:ph type="tbl" idx="1"/>
          </p:nvPr>
        </p:nvSpPr>
        <p:spPr>
          <a:xfrm>
            <a:off x="609600" y="1052513"/>
            <a:ext cx="10972800" cy="4641850"/>
          </a:xfrm>
        </p:spPr>
        <p:txBody>
          <a:bodyPr/>
          <a:lstStyle/>
          <a:p>
            <a:pPr lvl="0"/>
            <a:endParaRPr lang="en-US" noProof="0"/>
          </a:p>
        </p:txBody>
      </p:sp>
    </p:spTree>
    <p:extLst>
      <p:ext uri="{BB962C8B-B14F-4D97-AF65-F5344CB8AC3E}">
        <p14:creationId xmlns:p14="http://schemas.microsoft.com/office/powerpoint/2010/main" val="1411911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2513"/>
          </a:xfrm>
        </p:spPr>
        <p:txBody>
          <a:bodyPr/>
          <a:lstStyle/>
          <a:p>
            <a:r>
              <a:rPr lang="en-US"/>
              <a:t>Click to edit Master title style</a:t>
            </a:r>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a:p>
        </p:txBody>
      </p:sp>
      <p:sp>
        <p:nvSpPr>
          <p:cNvPr id="4" name="Text Placeholder 3"/>
          <p:cNvSpPr>
            <a:spLocks noGrp="1"/>
          </p:cNvSpPr>
          <p:nvPr>
            <p:ph type="body" sz="half" idx="2"/>
          </p:nvPr>
        </p:nvSpPr>
        <p:spPr>
          <a:xfrm>
            <a:off x="6197600" y="1052513"/>
            <a:ext cx="5384800" cy="464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51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84443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91544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25293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4359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96072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74247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258472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68F8D-03EF-4588-9F60-ACF73A1CBE67}" type="slidenum">
              <a:rPr lang="en-US" smtClean="0"/>
              <a:t>‹#›</a:t>
            </a:fld>
            <a:endParaRPr lang="en-US"/>
          </a:p>
        </p:txBody>
      </p:sp>
    </p:spTree>
    <p:extLst>
      <p:ext uri="{BB962C8B-B14F-4D97-AF65-F5344CB8AC3E}">
        <p14:creationId xmlns:p14="http://schemas.microsoft.com/office/powerpoint/2010/main" val="3944267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70" r:id="rId13"/>
    <p:sldLayoutId id="214748367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Watermark"/>
          <p:cNvPicPr>
            <a:picLocks noChangeAspect="1" noChangeArrowheads="1"/>
          </p:cNvPicPr>
          <p:nvPr userDrawn="1"/>
        </p:nvPicPr>
        <p:blipFill>
          <a:blip r:embed="rId16">
            <a:extLst>
              <a:ext uri="{28A0092B-C50C-407E-A947-70E740481C1C}">
                <a14:useLocalDpi xmlns:a14="http://schemas.microsoft.com/office/drawing/2010/main" val="0"/>
              </a:ext>
            </a:extLst>
          </a:blip>
          <a:srcRect l="6723" b="12773"/>
          <a:stretch>
            <a:fillRect/>
          </a:stretch>
        </p:blipFill>
        <p:spPr bwMode="auto">
          <a:xfrm>
            <a:off x="1" y="685800"/>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6"/>
          <p:cNvSpPr>
            <a:spLocks noGrp="1" noChangeArrowheads="1"/>
          </p:cNvSpPr>
          <p:nvPr>
            <p:ph type="title"/>
          </p:nvPr>
        </p:nvSpPr>
        <p:spPr bwMode="auto">
          <a:xfrm>
            <a:off x="0" y="1"/>
            <a:ext cx="121920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dirty="0"/>
              <a:t>Click to edit Master title style</a:t>
            </a:r>
          </a:p>
        </p:txBody>
      </p:sp>
      <p:sp>
        <p:nvSpPr>
          <p:cNvPr id="1028" name="Text Box 38"/>
          <p:cNvSpPr txBox="1">
            <a:spLocks noChangeArrowheads="1"/>
          </p:cNvSpPr>
          <p:nvPr userDrawn="1"/>
        </p:nvSpPr>
        <p:spPr bwMode="auto">
          <a:xfrm>
            <a:off x="10160001" y="6175376"/>
            <a:ext cx="129234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0" fontAlgn="base" hangingPunct="0">
              <a:lnSpc>
                <a:spcPct val="90000"/>
              </a:lnSpc>
              <a:spcBef>
                <a:spcPct val="0"/>
              </a:spcBef>
              <a:spcAft>
                <a:spcPct val="0"/>
              </a:spcAft>
              <a:defRPr/>
            </a:pPr>
            <a:r>
              <a:rPr lang="en-US" sz="1000">
                <a:solidFill>
                  <a:srgbClr val="FFFFFF"/>
                </a:solidFill>
                <a:latin typeface="Univers" pitchFamily="34" charset="0"/>
              </a:rPr>
              <a:t>International</a:t>
            </a:r>
            <a:br>
              <a:rPr lang="en-US" sz="1000">
                <a:solidFill>
                  <a:srgbClr val="FFFFFF"/>
                </a:solidFill>
                <a:latin typeface="Univers" pitchFamily="34" charset="0"/>
              </a:rPr>
            </a:br>
            <a:r>
              <a:rPr lang="en-US" sz="1000">
                <a:solidFill>
                  <a:srgbClr val="FFFFFF"/>
                </a:solidFill>
                <a:latin typeface="Univers" pitchFamily="34" charset="0"/>
              </a:rPr>
              <a:t>Telecommunication</a:t>
            </a:r>
            <a:br>
              <a:rPr lang="en-US" sz="1000">
                <a:solidFill>
                  <a:srgbClr val="FFFFFF"/>
                </a:solidFill>
                <a:latin typeface="Univers" pitchFamily="34" charset="0"/>
              </a:rPr>
            </a:br>
            <a:r>
              <a:rPr lang="en-US" sz="1000">
                <a:solidFill>
                  <a:srgbClr val="FFFFFF"/>
                </a:solidFill>
                <a:latin typeface="Univers" pitchFamily="34" charset="0"/>
              </a:rPr>
              <a:t>Union</a:t>
            </a:r>
          </a:p>
        </p:txBody>
      </p:sp>
      <p:sp>
        <p:nvSpPr>
          <p:cNvPr id="1029" name="Rectangle 41"/>
          <p:cNvSpPr>
            <a:spLocks noGrp="1" noChangeArrowheads="1"/>
          </p:cNvSpPr>
          <p:nvPr>
            <p:ph type="body" idx="1"/>
          </p:nvPr>
        </p:nvSpPr>
        <p:spPr bwMode="auto">
          <a:xfrm>
            <a:off x="609600" y="1052513"/>
            <a:ext cx="109728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43"/>
          <p:cNvSpPr>
            <a:spLocks noChangeArrowheads="1"/>
          </p:cNvSpPr>
          <p:nvPr/>
        </p:nvSpPr>
        <p:spPr bwMode="auto">
          <a:xfrm>
            <a:off x="9652000" y="6477000"/>
            <a:ext cx="254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r" fontAlgn="base">
              <a:spcBef>
                <a:spcPct val="0"/>
              </a:spcBef>
              <a:spcAft>
                <a:spcPct val="0"/>
              </a:spcAft>
              <a:defRPr/>
            </a:pPr>
            <a:fld id="{18E73EBC-FDBE-482D-8219-78DCBF90A168}" type="slidenum">
              <a:rPr lang="fr-FR" altLang="en-US" sz="1200" smtClean="0">
                <a:solidFill>
                  <a:srgbClr val="000000"/>
                </a:solidFill>
              </a:rPr>
              <a:pPr algn="r" fontAlgn="base">
                <a:spcBef>
                  <a:spcPct val="0"/>
                </a:spcBef>
                <a:spcAft>
                  <a:spcPct val="0"/>
                </a:spcAft>
                <a:defRPr/>
              </a:pPr>
              <a:t>‹#›</a:t>
            </a:fld>
            <a:endParaRPr lang="fr-FR" altLang="en-US" sz="1200">
              <a:solidFill>
                <a:srgbClr val="000000"/>
              </a:solidFill>
            </a:endParaRPr>
          </a:p>
        </p:txBody>
      </p:sp>
      <p:sp>
        <p:nvSpPr>
          <p:cNvPr id="1031" name="Rectangle 45"/>
          <p:cNvSpPr>
            <a:spLocks noChangeArrowheads="1"/>
          </p:cNvSpPr>
          <p:nvPr userDrawn="1"/>
        </p:nvSpPr>
        <p:spPr bwMode="auto">
          <a:xfrm>
            <a:off x="2235200" y="5829300"/>
            <a:ext cx="8534400" cy="838200"/>
          </a:xfrm>
          <a:prstGeom prst="rect">
            <a:avLst/>
          </a:prstGeom>
          <a:noFill/>
          <a:ln w="38100">
            <a:solidFill>
              <a:srgbClr val="00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342900" indent="-342900">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fontAlgn="base">
              <a:spcBef>
                <a:spcPct val="20000"/>
              </a:spcBef>
              <a:spcAft>
                <a:spcPct val="0"/>
              </a:spcAft>
              <a:defRPr/>
            </a:pPr>
            <a:r>
              <a:rPr lang="en-GB" altLang="en-US" sz="2400" b="1">
                <a:solidFill>
                  <a:srgbClr val="3333CC"/>
                </a:solidFill>
              </a:rPr>
              <a:t>ITU-T Study Group 17</a:t>
            </a:r>
          </a:p>
          <a:p>
            <a:pPr algn="ctr" fontAlgn="base">
              <a:spcBef>
                <a:spcPct val="0"/>
              </a:spcBef>
              <a:spcAft>
                <a:spcPct val="0"/>
              </a:spcAft>
              <a:defRPr/>
            </a:pPr>
            <a:r>
              <a:rPr lang="en-GB" altLang="en-US" sz="1400" b="1">
                <a:solidFill>
                  <a:srgbClr val="3333CC"/>
                </a:solidFill>
              </a:rPr>
              <a:t>Security</a:t>
            </a:r>
          </a:p>
        </p:txBody>
      </p:sp>
      <p:pic>
        <p:nvPicPr>
          <p:cNvPr id="5" name="그림 4" descr="그리기이(가) 표시된 사진&#10;&#10;자동 생성된 설명">
            <a:extLst>
              <a:ext uri="{FF2B5EF4-FFF2-40B4-BE49-F238E27FC236}">
                <a16:creationId xmlns:a16="http://schemas.microsoft.com/office/drawing/2014/main" id="{8156FE02-4D27-4B6F-AC4C-1B1C7F06EB9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8390" y="5708749"/>
            <a:ext cx="872307" cy="872307"/>
          </a:xfrm>
          <a:prstGeom prst="rect">
            <a:avLst/>
          </a:prstGeom>
        </p:spPr>
      </p:pic>
    </p:spTree>
    <p:extLst>
      <p:ext uri="{BB962C8B-B14F-4D97-AF65-F5344CB8AC3E}">
        <p14:creationId xmlns:p14="http://schemas.microsoft.com/office/powerpoint/2010/main" val="1975967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eaLnBrk="0" fontAlgn="base" hangingPunct="0">
        <a:spcBef>
          <a:spcPct val="0"/>
        </a:spcBef>
        <a:spcAft>
          <a:spcPct val="0"/>
        </a:spcAft>
        <a:defRPr sz="3600" b="1">
          <a:solidFill>
            <a:schemeClr val="bg2"/>
          </a:solidFill>
          <a:latin typeface="+mj-lt"/>
          <a:ea typeface="+mj-ea"/>
          <a:cs typeface="+mj-cs"/>
        </a:defRPr>
      </a:lvl1pPr>
      <a:lvl2pPr algn="ctr" rtl="0" eaLnBrk="0" fontAlgn="base" hangingPunct="0">
        <a:spcBef>
          <a:spcPct val="0"/>
        </a:spcBef>
        <a:spcAft>
          <a:spcPct val="0"/>
        </a:spcAft>
        <a:defRPr sz="3600" b="1">
          <a:solidFill>
            <a:schemeClr val="bg2"/>
          </a:solidFill>
          <a:latin typeface="Verdana" pitchFamily="34" charset="0"/>
        </a:defRPr>
      </a:lvl2pPr>
      <a:lvl3pPr algn="ctr" rtl="0" eaLnBrk="0" fontAlgn="base" hangingPunct="0">
        <a:spcBef>
          <a:spcPct val="0"/>
        </a:spcBef>
        <a:spcAft>
          <a:spcPct val="0"/>
        </a:spcAft>
        <a:defRPr sz="3600" b="1">
          <a:solidFill>
            <a:schemeClr val="bg2"/>
          </a:solidFill>
          <a:latin typeface="Verdana" pitchFamily="34" charset="0"/>
        </a:defRPr>
      </a:lvl3pPr>
      <a:lvl4pPr algn="ctr" rtl="0" eaLnBrk="0" fontAlgn="base" hangingPunct="0">
        <a:spcBef>
          <a:spcPct val="0"/>
        </a:spcBef>
        <a:spcAft>
          <a:spcPct val="0"/>
        </a:spcAft>
        <a:defRPr sz="3600" b="1">
          <a:solidFill>
            <a:schemeClr val="bg2"/>
          </a:solidFill>
          <a:latin typeface="Verdana" pitchFamily="34" charset="0"/>
        </a:defRPr>
      </a:lvl4pPr>
      <a:lvl5pPr algn="ctr" rtl="0" eaLnBrk="0" fontAlgn="base" hangingPunct="0">
        <a:spcBef>
          <a:spcPct val="0"/>
        </a:spcBef>
        <a:spcAft>
          <a:spcPct val="0"/>
        </a:spcAft>
        <a:defRPr sz="3600" b="1">
          <a:solidFill>
            <a:schemeClr val="bg2"/>
          </a:solidFill>
          <a:latin typeface="Verdana" pitchFamily="34" charset="0"/>
        </a:defRPr>
      </a:lvl5pPr>
      <a:lvl6pPr marL="457200" algn="ctr" rtl="0" eaLnBrk="0" fontAlgn="base" hangingPunct="0">
        <a:spcBef>
          <a:spcPct val="0"/>
        </a:spcBef>
        <a:spcAft>
          <a:spcPct val="0"/>
        </a:spcAft>
        <a:defRPr sz="3600" b="1">
          <a:solidFill>
            <a:schemeClr val="bg2"/>
          </a:solidFill>
          <a:latin typeface="Verdana" pitchFamily="34" charset="0"/>
        </a:defRPr>
      </a:lvl6pPr>
      <a:lvl7pPr marL="914400" algn="ctr" rtl="0" eaLnBrk="0" fontAlgn="base" hangingPunct="0">
        <a:spcBef>
          <a:spcPct val="0"/>
        </a:spcBef>
        <a:spcAft>
          <a:spcPct val="0"/>
        </a:spcAft>
        <a:defRPr sz="3600" b="1">
          <a:solidFill>
            <a:schemeClr val="bg2"/>
          </a:solidFill>
          <a:latin typeface="Verdana" pitchFamily="34" charset="0"/>
        </a:defRPr>
      </a:lvl7pPr>
      <a:lvl8pPr marL="1371600" algn="ctr" rtl="0" eaLnBrk="0" fontAlgn="base" hangingPunct="0">
        <a:spcBef>
          <a:spcPct val="0"/>
        </a:spcBef>
        <a:spcAft>
          <a:spcPct val="0"/>
        </a:spcAft>
        <a:defRPr sz="3600" b="1">
          <a:solidFill>
            <a:schemeClr val="bg2"/>
          </a:solidFill>
          <a:latin typeface="Verdana" pitchFamily="34" charset="0"/>
        </a:defRPr>
      </a:lvl8pPr>
      <a:lvl9pPr marL="1828800" algn="ctr" rtl="0" eaLnBrk="0" fontAlgn="base" hangingPunct="0">
        <a:spcBef>
          <a:spcPct val="0"/>
        </a:spcBef>
        <a:spcAft>
          <a:spcPct val="0"/>
        </a:spcAft>
        <a:defRPr sz="36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8"/>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SzPct val="70000"/>
        <a:buFont typeface="Verdana" panose="020B0604030504040204" pitchFamily="34" charset="0"/>
        <a:buChar char="–"/>
        <a:defRPr sz="2400">
          <a:solidFill>
            <a:schemeClr val="bg2"/>
          </a:solidFill>
          <a:latin typeface="+mn-lt"/>
        </a:defRPr>
      </a:lvl2pPr>
      <a:lvl3pPr marL="1143000" indent="-228600" algn="l" rtl="0" eaLnBrk="0" fontAlgn="base" hangingPunct="0">
        <a:spcBef>
          <a:spcPct val="20000"/>
        </a:spcBef>
        <a:spcAft>
          <a:spcPct val="0"/>
        </a:spcAft>
        <a:buSzPct val="60000"/>
        <a:buBlip>
          <a:blip r:embed="rId19"/>
        </a:buBlip>
        <a:defRPr sz="2000">
          <a:solidFill>
            <a:schemeClr val="bg2"/>
          </a:solidFill>
          <a:latin typeface="+mn-lt"/>
        </a:defRPr>
      </a:lvl3pPr>
      <a:lvl4pPr marL="1600200" indent="-228600" algn="l" rtl="0" eaLnBrk="0" fontAlgn="base" hangingPunct="0">
        <a:spcBef>
          <a:spcPct val="20000"/>
        </a:spcBef>
        <a:spcAft>
          <a:spcPct val="0"/>
        </a:spcAft>
        <a:buSzPct val="75000"/>
        <a:buBlip>
          <a:blip r:embed="rId20"/>
        </a:buBlip>
        <a:defRPr>
          <a:solidFill>
            <a:schemeClr val="bg2"/>
          </a:solidFill>
          <a:latin typeface="+mn-lt"/>
        </a:defRPr>
      </a:lvl4pPr>
      <a:lvl5pPr marL="20574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5pPr>
      <a:lvl6pPr marL="25146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6pPr>
      <a:lvl7pPr marL="29718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7pPr>
      <a:lvl8pPr marL="34290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8pPr>
      <a:lvl9pPr marL="38862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oid-info.com/" TargetMode="External"/><Relationship Id="rId2" Type="http://schemas.openxmlformats.org/officeDocument/2006/relationships/hyperlink" Target="http://www.itu.int/ITU-T/asn1/database"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087" y="3520125"/>
            <a:ext cx="5261736" cy="646331"/>
          </a:xfrm>
          <a:prstGeom prst="rect">
            <a:avLst/>
          </a:prstGeom>
          <a:noFill/>
        </p:spPr>
        <p:txBody>
          <a:bodyPr wrap="square" rtlCol="0">
            <a:spAutoFit/>
          </a:bodyPr>
          <a:lstStyle/>
          <a:p>
            <a:pPr algn="ctr"/>
            <a:r>
              <a:rPr lang="en-US" sz="3600" b="1" dirty="0">
                <a:solidFill>
                  <a:schemeClr val="tx2"/>
                </a:solidFill>
                <a:latin typeface="Lato Black" charset="0"/>
                <a:ea typeface="Lato Black" charset="0"/>
                <a:cs typeface="Lato Black" charset="0"/>
              </a:rPr>
              <a:t>Security</a:t>
            </a:r>
            <a:endParaRPr lang="en-US" sz="6800" b="1" dirty="0">
              <a:solidFill>
                <a:schemeClr val="tx2"/>
              </a:solidFill>
              <a:latin typeface="Lato Black" charset="0"/>
              <a:ea typeface="Lato Black" charset="0"/>
              <a:cs typeface="Lato Black" charset="0"/>
            </a:endParaRPr>
          </a:p>
        </p:txBody>
      </p:sp>
      <p:sp>
        <p:nvSpPr>
          <p:cNvPr id="6" name="TextBox 5"/>
          <p:cNvSpPr txBox="1"/>
          <p:nvPr/>
        </p:nvSpPr>
        <p:spPr>
          <a:xfrm>
            <a:off x="845073" y="1816174"/>
            <a:ext cx="5088701" cy="1446550"/>
          </a:xfrm>
          <a:prstGeom prst="rect">
            <a:avLst/>
          </a:prstGeom>
          <a:noFill/>
        </p:spPr>
        <p:txBody>
          <a:bodyPr wrap="none" rtlCol="0">
            <a:spAutoFit/>
          </a:bodyPr>
          <a:lstStyle/>
          <a:p>
            <a:pPr algn="ctr"/>
            <a:r>
              <a:rPr lang="en-US" sz="4400" b="1" dirty="0">
                <a:solidFill>
                  <a:schemeClr val="accent1">
                    <a:lumMod val="75000"/>
                  </a:schemeClr>
                </a:solidFill>
                <a:latin typeface="Lato Black" charset="0"/>
                <a:ea typeface="Lato Black" charset="0"/>
                <a:cs typeface="Lato Black" charset="0"/>
              </a:rPr>
              <a:t>ITU-T</a:t>
            </a:r>
            <a:br>
              <a:rPr lang="en-US" sz="4400" b="1" dirty="0">
                <a:solidFill>
                  <a:schemeClr val="accent1">
                    <a:lumMod val="75000"/>
                  </a:schemeClr>
                </a:solidFill>
                <a:latin typeface="Lato Black" charset="0"/>
                <a:ea typeface="Lato Black" charset="0"/>
                <a:cs typeface="Lato Black" charset="0"/>
              </a:rPr>
            </a:br>
            <a:r>
              <a:rPr lang="en-US" sz="4400" b="1" dirty="0">
                <a:solidFill>
                  <a:schemeClr val="accent1">
                    <a:lumMod val="75000"/>
                  </a:schemeClr>
                </a:solidFill>
                <a:latin typeface="Lato Black" charset="0"/>
                <a:ea typeface="Lato Black" charset="0"/>
                <a:cs typeface="Lato Black" charset="0"/>
              </a:rPr>
              <a:t>STUDY GROUP 17</a:t>
            </a:r>
          </a:p>
        </p:txBody>
      </p:sp>
      <p:sp>
        <p:nvSpPr>
          <p:cNvPr id="3" name="Rectangle 2"/>
          <p:cNvSpPr/>
          <p:nvPr/>
        </p:nvSpPr>
        <p:spPr>
          <a:xfrm>
            <a:off x="3767740" y="6104021"/>
            <a:ext cx="4317481" cy="75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830419" y="4565137"/>
            <a:ext cx="3987815" cy="830997"/>
          </a:xfrm>
          <a:prstGeom prst="rect">
            <a:avLst/>
          </a:prstGeom>
          <a:noFill/>
        </p:spPr>
        <p:txBody>
          <a:bodyPr wrap="square" rtlCol="0">
            <a:spAutoFit/>
          </a:bodyPr>
          <a:lstStyle/>
          <a:p>
            <a:r>
              <a:rPr lang="en-US" altLang="ko-KR" sz="2800" b="1" dirty="0">
                <a:solidFill>
                  <a:schemeClr val="accent1">
                    <a:lumMod val="75000"/>
                  </a:schemeClr>
                </a:solidFill>
                <a:latin typeface="Lato Black" charset="0"/>
                <a:ea typeface="Lato Black" charset="0"/>
                <a:cs typeface="Lato Black" charset="0"/>
              </a:rPr>
              <a:t>Heung Youl YOUM</a:t>
            </a:r>
          </a:p>
          <a:p>
            <a:r>
              <a:rPr lang="en-US" sz="2000" b="1" dirty="0">
                <a:solidFill>
                  <a:schemeClr val="accent1">
                    <a:lumMod val="75000"/>
                  </a:schemeClr>
                </a:solidFill>
                <a:latin typeface="Lato Black" charset="0"/>
                <a:ea typeface="Lato Black" charset="0"/>
                <a:cs typeface="Lato Black" charset="0"/>
              </a:rPr>
              <a:t>Chairman, SG17</a:t>
            </a:r>
          </a:p>
        </p:txBody>
      </p:sp>
      <p:pic>
        <p:nvPicPr>
          <p:cNvPr id="8" name="Picture 7"/>
          <p:cNvPicPr>
            <a:picLocks noChangeAspect="1"/>
          </p:cNvPicPr>
          <p:nvPr/>
        </p:nvPicPr>
        <p:blipFill>
          <a:blip r:embed="rId3"/>
          <a:stretch>
            <a:fillRect/>
          </a:stretch>
        </p:blipFill>
        <p:spPr>
          <a:xfrm>
            <a:off x="383046" y="5961123"/>
            <a:ext cx="924054" cy="724001"/>
          </a:xfrm>
          <a:prstGeom prst="rect">
            <a:avLst/>
          </a:prstGeom>
        </p:spPr>
      </p:pic>
      <p:sp>
        <p:nvSpPr>
          <p:cNvPr id="10" name="TextBox 9"/>
          <p:cNvSpPr txBox="1"/>
          <p:nvPr/>
        </p:nvSpPr>
        <p:spPr>
          <a:xfrm>
            <a:off x="6830419" y="5773124"/>
            <a:ext cx="3987815" cy="707886"/>
          </a:xfrm>
          <a:prstGeom prst="rect">
            <a:avLst/>
          </a:prstGeom>
          <a:noFill/>
        </p:spPr>
        <p:txBody>
          <a:bodyPr wrap="square" rtlCol="0">
            <a:spAutoFit/>
          </a:bodyPr>
          <a:lstStyle/>
          <a:p>
            <a:r>
              <a:rPr lang="en-US" sz="2000" b="1" dirty="0">
                <a:solidFill>
                  <a:schemeClr val="accent1">
                    <a:lumMod val="75000"/>
                  </a:schemeClr>
                </a:solidFill>
                <a:latin typeface="Lato Black" charset="0"/>
                <a:ea typeface="Lato Black" charset="0"/>
                <a:cs typeface="Lato Black" charset="0"/>
              </a:rPr>
              <a:t>Summary of Results</a:t>
            </a:r>
            <a:br>
              <a:rPr lang="en-US" sz="2000" b="1" dirty="0">
                <a:solidFill>
                  <a:schemeClr val="accent1">
                    <a:lumMod val="75000"/>
                  </a:schemeClr>
                </a:solidFill>
                <a:latin typeface="Lato Black" charset="0"/>
                <a:ea typeface="Lato Black" charset="0"/>
                <a:cs typeface="Lato Black" charset="0"/>
              </a:rPr>
            </a:br>
            <a:r>
              <a:rPr lang="en-US" sz="2000" b="1" dirty="0">
                <a:solidFill>
                  <a:schemeClr val="accent1">
                    <a:lumMod val="75000"/>
                  </a:schemeClr>
                </a:solidFill>
                <a:latin typeface="Lato Black" charset="0"/>
                <a:ea typeface="Lato Black" charset="0"/>
                <a:cs typeface="Lato Black" charset="0"/>
              </a:rPr>
              <a:t>Study Period 2017-2020</a:t>
            </a:r>
          </a:p>
        </p:txBody>
      </p:sp>
      <p:pic>
        <p:nvPicPr>
          <p:cNvPr id="7" name="그림 6">
            <a:extLst>
              <a:ext uri="{FF2B5EF4-FFF2-40B4-BE49-F238E27FC236}">
                <a16:creationId xmlns:a16="http://schemas.microsoft.com/office/drawing/2014/main" id="{43FFE47E-2384-4A8D-8317-DC7C8D2B1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329" y="710346"/>
            <a:ext cx="4915586" cy="1362265"/>
          </a:xfrm>
          <a:prstGeom prst="rect">
            <a:avLst/>
          </a:prstGeom>
        </p:spPr>
      </p:pic>
    </p:spTree>
    <p:extLst>
      <p:ext uri="{BB962C8B-B14F-4D97-AF65-F5344CB8AC3E}">
        <p14:creationId xmlns:p14="http://schemas.microsoft.com/office/powerpoint/2010/main" val="51394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249254"/>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LSG – JCAs – Projects</a:t>
            </a:r>
            <a:endParaRPr lang="id-ID" sz="4000" b="1" dirty="0">
              <a:solidFill>
                <a:schemeClr val="tx2"/>
              </a:solidFill>
              <a:latin typeface="Lato Regular"/>
              <a:cs typeface="Lato Regular"/>
            </a:endParaRPr>
          </a:p>
        </p:txBody>
      </p:sp>
      <p:sp>
        <p:nvSpPr>
          <p:cNvPr id="16" name="Rectangle 15"/>
          <p:cNvSpPr/>
          <p:nvPr/>
        </p:nvSpPr>
        <p:spPr>
          <a:xfrm>
            <a:off x="1040862" y="2067313"/>
            <a:ext cx="3642673"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should be the lead study group responsible for:</a:t>
            </a:r>
            <a:endParaRPr lang="en-GB" altLang="ja-JP" sz="2000" b="1" dirty="0">
              <a:solidFill>
                <a:schemeClr val="tx2"/>
              </a:solidFill>
              <a:latin typeface="Lato" charset="0"/>
              <a:ea typeface="Lato" charset="0"/>
              <a:cs typeface="Lato" charset="0"/>
            </a:endParaRPr>
          </a:p>
        </p:txBody>
      </p:sp>
      <p:pic>
        <p:nvPicPr>
          <p:cNvPr id="3" name="Picture 2"/>
          <p:cNvPicPr>
            <a:picLocks noChangeAspect="1"/>
          </p:cNvPicPr>
          <p:nvPr/>
        </p:nvPicPr>
        <p:blipFill>
          <a:blip r:embed="rId3"/>
          <a:stretch>
            <a:fillRect/>
          </a:stretch>
        </p:blipFill>
        <p:spPr>
          <a:xfrm>
            <a:off x="1040862" y="2922605"/>
            <a:ext cx="1684602" cy="1184144"/>
          </a:xfrm>
          <a:prstGeom prst="rect">
            <a:avLst/>
          </a:prstGeom>
        </p:spPr>
      </p:pic>
      <p:pic>
        <p:nvPicPr>
          <p:cNvPr id="7" name="Picture 6"/>
          <p:cNvPicPr>
            <a:picLocks noChangeAspect="1"/>
          </p:cNvPicPr>
          <p:nvPr/>
        </p:nvPicPr>
        <p:blipFill>
          <a:blip r:embed="rId4"/>
          <a:stretch>
            <a:fillRect/>
          </a:stretch>
        </p:blipFill>
        <p:spPr>
          <a:xfrm>
            <a:off x="1223666" y="4284933"/>
            <a:ext cx="3277064" cy="1051595"/>
          </a:xfrm>
          <a:prstGeom prst="rect">
            <a:avLst/>
          </a:prstGeom>
        </p:spPr>
      </p:pic>
      <p:sp>
        <p:nvSpPr>
          <p:cNvPr id="9" name="Rectangle 8"/>
          <p:cNvSpPr/>
          <p:nvPr/>
        </p:nvSpPr>
        <p:spPr>
          <a:xfrm>
            <a:off x="2947373" y="2852957"/>
            <a:ext cx="1636987" cy="1323439"/>
          </a:xfrm>
          <a:prstGeom prst="rect">
            <a:avLst/>
          </a:prstGeom>
          <a:ln w="57150">
            <a:solidFill>
              <a:schemeClr val="tx2"/>
            </a:solidFill>
          </a:ln>
        </p:spPr>
        <p:txBody>
          <a:bodyPr wrap="none">
            <a:spAutoFit/>
          </a:bodyPr>
          <a:lstStyle/>
          <a:p>
            <a:pPr algn="ctr"/>
            <a:r>
              <a:rPr lang="en-GB" altLang="ko-KR" sz="2000" b="1" dirty="0">
                <a:solidFill>
                  <a:schemeClr val="tx2"/>
                </a:solidFill>
                <a:latin typeface="Lato" charset="0"/>
                <a:ea typeface="Lato" charset="0"/>
                <a:cs typeface="Lato" charset="0"/>
              </a:rPr>
              <a:t>Languages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and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description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techniques</a:t>
            </a:r>
            <a:endParaRPr lang="en-US" sz="2000" b="1" dirty="0">
              <a:solidFill>
                <a:schemeClr val="tx2"/>
              </a:solidFill>
              <a:latin typeface="Lato" charset="0"/>
              <a:ea typeface="Lato" charset="0"/>
              <a:cs typeface="Lato" charset="0"/>
            </a:endParaRPr>
          </a:p>
        </p:txBody>
      </p:sp>
      <p:sp>
        <p:nvSpPr>
          <p:cNvPr id="10" name="Rectangle 9"/>
          <p:cNvSpPr/>
          <p:nvPr/>
        </p:nvSpPr>
        <p:spPr>
          <a:xfrm>
            <a:off x="5533771" y="3168666"/>
            <a:ext cx="5655531" cy="1557349"/>
          </a:xfrm>
          <a:prstGeom prst="rect">
            <a:avLst/>
          </a:prstGeom>
          <a:ln w="38100">
            <a:solidFill>
              <a:srgbClr val="00B0F0"/>
            </a:solidFill>
          </a:ln>
        </p:spPr>
        <p:txBody>
          <a:bodyPr wrap="square">
            <a:spAutoFit/>
          </a:bodyPr>
          <a:lstStyle/>
          <a:p>
            <a:pPr algn="ctr">
              <a:lnSpc>
                <a:spcPct val="85000"/>
              </a:lnSpc>
              <a:spcBef>
                <a:spcPts val="1200"/>
              </a:spcBef>
            </a:pPr>
            <a:r>
              <a:rPr lang="en-GB" altLang="en-US" sz="2800" b="1" dirty="0" err="1">
                <a:solidFill>
                  <a:schemeClr val="tx2"/>
                </a:solidFill>
                <a:latin typeface="Lato" charset="0"/>
                <a:ea typeface="Lato" charset="0"/>
                <a:cs typeface="Lato" charset="0"/>
              </a:rPr>
              <a:t>JCA-IdM</a:t>
            </a:r>
            <a:r>
              <a:rPr lang="en-GB" altLang="en-US" sz="2800" b="1" dirty="0">
                <a:solidFill>
                  <a:schemeClr val="tx2"/>
                </a:solidFill>
                <a:latin typeface="Lato" charset="0"/>
                <a:ea typeface="Lato" charset="0"/>
                <a:cs typeface="Lato" charset="0"/>
              </a:rPr>
              <a:t> and JCA-COP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as well as ASN.1 &amp; OID </a:t>
            </a:r>
            <a:r>
              <a:rPr lang="en-GB" altLang="en-US" sz="2800" b="1" dirty="0">
                <a:solidFill>
                  <a:srgbClr val="00B0F0"/>
                </a:solidFill>
                <a:latin typeface="Lato" charset="0"/>
                <a:ea typeface="Lato" charset="0"/>
                <a:cs typeface="Lato" charset="0"/>
              </a:rPr>
              <a:t>Projects</a:t>
            </a:r>
            <a:r>
              <a:rPr lang="en-GB" altLang="en-US" sz="2800" b="1" dirty="0">
                <a:solidFill>
                  <a:schemeClr val="tx2"/>
                </a:solidFill>
                <a:latin typeface="Lato" charset="0"/>
                <a:ea typeface="Lato" charset="0"/>
                <a:cs typeface="Lato" charset="0"/>
              </a:rPr>
              <a:t>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need to continue given their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important contributions.</a:t>
            </a:r>
          </a:p>
        </p:txBody>
      </p:sp>
      <p:sp>
        <p:nvSpPr>
          <p:cNvPr id="6" name="슬라이드 번호 개체 틀 3">
            <a:extLst>
              <a:ext uri="{FF2B5EF4-FFF2-40B4-BE49-F238E27FC236}">
                <a16:creationId xmlns:a16="http://schemas.microsoft.com/office/drawing/2014/main" id="{A5CFC7D9-9AEC-4B8E-97C6-134442AACF8A}"/>
              </a:ext>
            </a:extLst>
          </p:cNvPr>
          <p:cNvSpPr txBox="1">
            <a:spLocks/>
          </p:cNvSpPr>
          <p:nvPr/>
        </p:nvSpPr>
        <p:spPr>
          <a:xfrm>
            <a:off x="9424753"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10</a:t>
            </a:fld>
            <a:endParaRPr lang="en-US" sz="1400" dirty="0">
              <a:solidFill>
                <a:schemeClr val="accent1">
                  <a:lumMod val="50000"/>
                </a:schemeClr>
              </a:solidFill>
            </a:endParaRPr>
          </a:p>
        </p:txBody>
      </p:sp>
    </p:spTree>
    <p:extLst>
      <p:ext uri="{BB962C8B-B14F-4D97-AF65-F5344CB8AC3E}">
        <p14:creationId xmlns:p14="http://schemas.microsoft.com/office/powerpoint/2010/main" val="212114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30319" y="1310484"/>
            <a:ext cx="2976927" cy="149579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0" lvl="1" algn="ctr">
              <a:lnSpc>
                <a:spcPct val="95000"/>
              </a:lnSpc>
              <a:spcBef>
                <a:spcPts val="500"/>
              </a:spcBef>
              <a:buSzPct val="75000"/>
              <a:defRPr/>
            </a:pPr>
            <a:r>
              <a:rPr lang="en-US" altLang="ja-JP" sz="2400" b="1" dirty="0">
                <a:solidFill>
                  <a:schemeClr val="bg1"/>
                </a:solidFill>
                <a:latin typeface="Lato" charset="0"/>
                <a:ea typeface="Lato" charset="0"/>
                <a:cs typeface="Lato" charset="0"/>
              </a:rPr>
              <a:t>Increased Participation</a:t>
            </a:r>
            <a:br>
              <a:rPr lang="en-US" altLang="ja-JP" sz="2400" b="1" dirty="0">
                <a:solidFill>
                  <a:schemeClr val="bg1"/>
                </a:solidFill>
                <a:latin typeface="Lato" charset="0"/>
                <a:ea typeface="Lato" charset="0"/>
                <a:cs typeface="Lato" charset="0"/>
              </a:rPr>
            </a:br>
            <a:r>
              <a:rPr lang="en-US" altLang="ja-JP" sz="2400" b="1" dirty="0">
                <a:solidFill>
                  <a:schemeClr val="bg1"/>
                </a:solidFill>
                <a:latin typeface="Lato" charset="0"/>
                <a:ea typeface="Lato" charset="0"/>
                <a:cs typeface="Lato" charset="0"/>
              </a:rPr>
              <a:t>with maximum 262 participants</a:t>
            </a:r>
            <a:endParaRPr lang="en-GB" altLang="ja-JP" sz="2400" b="1" dirty="0">
              <a:solidFill>
                <a:schemeClr val="bg1"/>
              </a:solidFill>
              <a:latin typeface="Lato" charset="0"/>
              <a:ea typeface="Lato" charset="0"/>
              <a:cs typeface="Lato" charset="0"/>
            </a:endParaRPr>
          </a:p>
        </p:txBody>
      </p:sp>
      <p:pic>
        <p:nvPicPr>
          <p:cNvPr id="2" name="Picture 1"/>
          <p:cNvPicPr>
            <a:picLocks noChangeAspect="1"/>
          </p:cNvPicPr>
          <p:nvPr/>
        </p:nvPicPr>
        <p:blipFill>
          <a:blip r:embed="rId3"/>
          <a:stretch>
            <a:fillRect/>
          </a:stretch>
        </p:blipFill>
        <p:spPr>
          <a:xfrm>
            <a:off x="4408539" y="57228"/>
            <a:ext cx="3229426" cy="1533739"/>
          </a:xfrm>
          <a:prstGeom prst="rect">
            <a:avLst/>
          </a:prstGeom>
        </p:spPr>
      </p:pic>
      <p:sp>
        <p:nvSpPr>
          <p:cNvPr id="4" name="Bent-Up Arrow 3"/>
          <p:cNvSpPr/>
          <p:nvPr/>
        </p:nvSpPr>
        <p:spPr>
          <a:xfrm>
            <a:off x="952279" y="1310485"/>
            <a:ext cx="554569" cy="149579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3310" y="3152524"/>
            <a:ext cx="4637285" cy="384721"/>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successfully </a:t>
            </a:r>
            <a:r>
              <a:rPr lang="en-US" altLang="ja-JP" sz="2000" b="1" dirty="0">
                <a:solidFill>
                  <a:srgbClr val="00B0F0"/>
                </a:solidFill>
                <a:latin typeface="Lato" charset="0"/>
                <a:ea typeface="Lato" charset="0"/>
                <a:cs typeface="Lato" charset="0"/>
              </a:rPr>
              <a:t>evolved</a:t>
            </a:r>
            <a:r>
              <a:rPr lang="en-US" altLang="ja-JP" sz="2000" b="1" dirty="0">
                <a:solidFill>
                  <a:schemeClr val="tx2"/>
                </a:solidFill>
                <a:latin typeface="Lato" charset="0"/>
                <a:ea typeface="Lato" charset="0"/>
                <a:cs typeface="Lato" charset="0"/>
              </a:rPr>
              <a:t> to: </a:t>
            </a:r>
            <a:endParaRPr lang="en-GB" altLang="ja-JP" sz="2000" b="1" dirty="0">
              <a:solidFill>
                <a:schemeClr val="tx2"/>
              </a:solidFill>
              <a:latin typeface="Lato" charset="0"/>
              <a:ea typeface="Lato" charset="0"/>
              <a:cs typeface="Lato" charset="0"/>
            </a:endParaRPr>
          </a:p>
        </p:txBody>
      </p:sp>
      <p:sp>
        <p:nvSpPr>
          <p:cNvPr id="12" name="Rectangle 11"/>
          <p:cNvSpPr/>
          <p:nvPr/>
        </p:nvSpPr>
        <p:spPr>
          <a:xfrm>
            <a:off x="703624" y="3650448"/>
            <a:ext cx="4296639" cy="677108"/>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Emerging issues, such as Quantum based security and OTT security </a:t>
            </a:r>
            <a:endParaRPr lang="en-GB" altLang="ja-JP" sz="2000" b="1" dirty="0">
              <a:solidFill>
                <a:schemeClr val="tx2"/>
              </a:solidFill>
              <a:latin typeface="Lato" charset="0"/>
              <a:ea typeface="Lato" charset="0"/>
              <a:cs typeface="Lato" charset="0"/>
            </a:endParaRPr>
          </a:p>
        </p:txBody>
      </p:sp>
      <p:sp>
        <p:nvSpPr>
          <p:cNvPr id="13" name="Rectangle 12"/>
          <p:cNvSpPr/>
          <p:nvPr/>
        </p:nvSpPr>
        <p:spPr>
          <a:xfrm>
            <a:off x="703624" y="4499406"/>
            <a:ext cx="4296639" cy="388835"/>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address new security challenges </a:t>
            </a:r>
            <a:endParaRPr lang="en-GB" altLang="ja-JP" sz="2000" b="1" dirty="0">
              <a:solidFill>
                <a:schemeClr val="tx2"/>
              </a:solidFill>
              <a:latin typeface="Lato" charset="0"/>
              <a:ea typeface="Lato" charset="0"/>
              <a:cs typeface="Lato" charset="0"/>
            </a:endParaRPr>
          </a:p>
        </p:txBody>
      </p:sp>
      <p:sp>
        <p:nvSpPr>
          <p:cNvPr id="14" name="Rectangle 13"/>
          <p:cNvSpPr/>
          <p:nvPr/>
        </p:nvSpPr>
        <p:spPr>
          <a:xfrm>
            <a:off x="583310" y="5037040"/>
            <a:ext cx="4958127" cy="384721"/>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with security experts in core Questions.</a:t>
            </a:r>
            <a:endParaRPr lang="en-GB" altLang="ja-JP" sz="2000" b="1" dirty="0">
              <a:solidFill>
                <a:schemeClr val="tx2"/>
              </a:solidFill>
              <a:latin typeface="Lato" charset="0"/>
              <a:ea typeface="Lato" charset="0"/>
              <a:cs typeface="Lato" charset="0"/>
            </a:endParaRPr>
          </a:p>
        </p:txBody>
      </p:sp>
      <p:sp>
        <p:nvSpPr>
          <p:cNvPr id="17" name="Rectangle 16"/>
          <p:cNvSpPr/>
          <p:nvPr/>
        </p:nvSpPr>
        <p:spPr>
          <a:xfrm>
            <a:off x="6239261" y="1516635"/>
            <a:ext cx="4637285" cy="677108"/>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achieved significantly </a:t>
            </a:r>
            <a:r>
              <a:rPr lang="en-US" altLang="ja-JP" sz="2000" b="1" dirty="0">
                <a:solidFill>
                  <a:srgbClr val="00B0F0"/>
                </a:solidFill>
                <a:latin typeface="Lato" charset="0"/>
                <a:ea typeface="Lato" charset="0"/>
                <a:cs typeface="Lato" charset="0"/>
              </a:rPr>
              <a:t>build-up</a:t>
            </a:r>
            <a:r>
              <a:rPr lang="en-US" altLang="ja-JP" sz="2000" b="1" dirty="0">
                <a:solidFill>
                  <a:schemeClr val="tx2"/>
                </a:solidFill>
                <a:latin typeface="Lato" charset="0"/>
                <a:ea typeface="Lato" charset="0"/>
                <a:cs typeface="Lato" charset="0"/>
              </a:rPr>
              <a:t> of participation and energy in:</a:t>
            </a:r>
            <a:endParaRPr lang="en-GB" altLang="ja-JP" sz="2000" b="1" dirty="0">
              <a:solidFill>
                <a:schemeClr val="tx2"/>
              </a:solidFill>
              <a:latin typeface="Lato" charset="0"/>
              <a:ea typeface="Lato" charset="0"/>
              <a:cs typeface="Lato" charset="0"/>
            </a:endParaRPr>
          </a:p>
        </p:txBody>
      </p:sp>
      <p:sp>
        <p:nvSpPr>
          <p:cNvPr id="18" name="Rectangle 17"/>
          <p:cNvSpPr/>
          <p:nvPr/>
        </p:nvSpPr>
        <p:spPr>
          <a:xfrm>
            <a:off x="6668386" y="2268994"/>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Identity Management</a:t>
            </a:r>
            <a:endParaRPr lang="en-GB" altLang="ja-JP" sz="2000" b="1" dirty="0">
              <a:solidFill>
                <a:schemeClr val="tx2"/>
              </a:solidFill>
              <a:latin typeface="Lato" charset="0"/>
              <a:ea typeface="Lato" charset="0"/>
              <a:cs typeface="Lato" charset="0"/>
            </a:endParaRPr>
          </a:p>
        </p:txBody>
      </p:sp>
      <p:sp>
        <p:nvSpPr>
          <p:cNvPr id="19" name="Rectangle 18"/>
          <p:cNvSpPr/>
          <p:nvPr/>
        </p:nvSpPr>
        <p:spPr>
          <a:xfrm>
            <a:off x="6668386" y="2807601"/>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Cybersecurity </a:t>
            </a:r>
            <a:endParaRPr lang="en-GB" altLang="ja-JP" sz="2000" b="1" dirty="0">
              <a:solidFill>
                <a:schemeClr val="tx2"/>
              </a:solidFill>
              <a:latin typeface="Lato" charset="0"/>
              <a:ea typeface="Lato" charset="0"/>
              <a:cs typeface="Lato" charset="0"/>
            </a:endParaRPr>
          </a:p>
        </p:txBody>
      </p:sp>
      <p:sp>
        <p:nvSpPr>
          <p:cNvPr id="20" name="Rectangle 19"/>
          <p:cNvSpPr/>
          <p:nvPr/>
        </p:nvSpPr>
        <p:spPr>
          <a:xfrm>
            <a:off x="6668386" y="3346208"/>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Cloud Computing Security</a:t>
            </a:r>
            <a:endParaRPr lang="en-GB" altLang="ja-JP" sz="2000" b="1" dirty="0">
              <a:solidFill>
                <a:schemeClr val="tx2"/>
              </a:solidFill>
              <a:latin typeface="Lato" charset="0"/>
              <a:ea typeface="Lato" charset="0"/>
              <a:cs typeface="Lato" charset="0"/>
            </a:endParaRPr>
          </a:p>
        </p:txBody>
      </p:sp>
      <p:sp>
        <p:nvSpPr>
          <p:cNvPr id="21" name="Rectangle 20"/>
          <p:cNvSpPr/>
          <p:nvPr/>
        </p:nvSpPr>
        <p:spPr>
          <a:xfrm>
            <a:off x="6239261" y="4356352"/>
            <a:ext cx="4637285" cy="1261884"/>
          </a:xfrm>
          <a:prstGeom prst="rect">
            <a:avLst/>
          </a:prstGeom>
          <a:noFill/>
          <a:ln w="127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a:t>
            </a:r>
            <a:r>
              <a:rPr lang="en-US" altLang="ja-JP" sz="2000" b="1" dirty="0">
                <a:solidFill>
                  <a:srgbClr val="00B0F0"/>
                </a:solidFill>
                <a:latin typeface="Lato" charset="0"/>
                <a:ea typeface="Lato" charset="0"/>
                <a:cs typeface="Lato" charset="0"/>
              </a:rPr>
              <a:t>built strong relations </a:t>
            </a:r>
            <a:r>
              <a:rPr lang="en-US" altLang="ja-JP" sz="2000" b="1" dirty="0">
                <a:solidFill>
                  <a:schemeClr val="tx2"/>
                </a:solidFill>
                <a:latin typeface="Lato" charset="0"/>
                <a:ea typeface="Lato" charset="0"/>
                <a:cs typeface="Lato" charset="0"/>
              </a:rPr>
              <a:t>with other key bodies working on security and conducted numerous </a:t>
            </a:r>
            <a:r>
              <a:rPr lang="en-US" altLang="ja-JP" sz="2000" b="1" dirty="0">
                <a:solidFill>
                  <a:srgbClr val="00B0F0"/>
                </a:solidFill>
                <a:latin typeface="Lato" charset="0"/>
                <a:ea typeface="Lato" charset="0"/>
                <a:cs typeface="Lato" charset="0"/>
              </a:rPr>
              <a:t>collaborative</a:t>
            </a:r>
            <a:r>
              <a:rPr lang="en-US" altLang="ja-JP" sz="2000" b="1" dirty="0">
                <a:solidFill>
                  <a:schemeClr val="tx2"/>
                </a:solidFill>
                <a:latin typeface="Lato" charset="0"/>
                <a:ea typeface="Lato" charset="0"/>
                <a:cs typeface="Lato" charset="0"/>
              </a:rPr>
              <a:t> efforts</a:t>
            </a:r>
            <a:endParaRPr lang="en-GB" altLang="ja-JP" sz="2000" b="1" dirty="0">
              <a:solidFill>
                <a:schemeClr val="tx2"/>
              </a:solidFill>
              <a:latin typeface="Lato" charset="0"/>
              <a:ea typeface="Lato" charset="0"/>
              <a:cs typeface="Lato" charset="0"/>
            </a:endParaRPr>
          </a:p>
        </p:txBody>
      </p:sp>
      <p:sp>
        <p:nvSpPr>
          <p:cNvPr id="22" name="Rectangle 21"/>
          <p:cNvSpPr/>
          <p:nvPr/>
        </p:nvSpPr>
        <p:spPr>
          <a:xfrm>
            <a:off x="3704610" y="5790086"/>
            <a:ext cx="4637285" cy="677108"/>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a:t>
            </a:r>
            <a:r>
              <a:rPr lang="en-US" altLang="ja-JP" sz="2000" b="1" dirty="0">
                <a:solidFill>
                  <a:srgbClr val="00B0F0"/>
                </a:solidFill>
                <a:latin typeface="Lato" charset="0"/>
                <a:ea typeface="Lato" charset="0"/>
                <a:cs typeface="Lato" charset="0"/>
              </a:rPr>
              <a:t>promoted</a:t>
            </a:r>
            <a:r>
              <a:rPr lang="en-US" altLang="ja-JP" sz="2000" b="1" dirty="0">
                <a:solidFill>
                  <a:schemeClr val="tx2"/>
                </a:solidFill>
                <a:latin typeface="Lato" charset="0"/>
                <a:ea typeface="Lato" charset="0"/>
                <a:cs typeface="Lato" charset="0"/>
              </a:rPr>
              <a:t> and </a:t>
            </a:r>
            <a:r>
              <a:rPr lang="en-US" altLang="ja-JP" sz="2000" b="1" dirty="0">
                <a:solidFill>
                  <a:srgbClr val="00B0F0"/>
                </a:solidFill>
                <a:latin typeface="Lato" charset="0"/>
                <a:ea typeface="Lato" charset="0"/>
                <a:cs typeface="Lato" charset="0"/>
              </a:rPr>
              <a:t>disseminated </a:t>
            </a:r>
            <a:r>
              <a:rPr lang="en-US" altLang="ja-JP" sz="2000" b="1" dirty="0">
                <a:solidFill>
                  <a:schemeClr val="tx2"/>
                </a:solidFill>
                <a:latin typeface="Lato" charset="0"/>
                <a:ea typeface="Lato" charset="0"/>
                <a:cs typeface="Lato" charset="0"/>
              </a:rPr>
              <a:t>ITU-T security work </a:t>
            </a:r>
            <a:endParaRPr lang="en-GB" altLang="ja-JP" sz="2000" b="1" dirty="0">
              <a:solidFill>
                <a:schemeClr val="tx2"/>
              </a:solidFill>
              <a:latin typeface="Lato" charset="0"/>
              <a:ea typeface="Lato" charset="0"/>
              <a:cs typeface="Lato" charset="0"/>
            </a:endParaRPr>
          </a:p>
        </p:txBody>
      </p:sp>
      <p:sp>
        <p:nvSpPr>
          <p:cNvPr id="3" name="Rectangle 19">
            <a:extLst>
              <a:ext uri="{FF2B5EF4-FFF2-40B4-BE49-F238E27FC236}">
                <a16:creationId xmlns:a16="http://schemas.microsoft.com/office/drawing/2014/main" id="{AC947371-B1A9-4193-ACE5-7D3E7CF67992}"/>
              </a:ext>
            </a:extLst>
          </p:cNvPr>
          <p:cNvSpPr/>
          <p:nvPr/>
        </p:nvSpPr>
        <p:spPr>
          <a:xfrm>
            <a:off x="6668386" y="3817745"/>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DLT Security</a:t>
            </a:r>
            <a:endParaRPr lang="en-GB" altLang="ja-JP" sz="2000" b="1" dirty="0">
              <a:solidFill>
                <a:schemeClr val="tx2"/>
              </a:solidFill>
              <a:latin typeface="Lato" charset="0"/>
              <a:ea typeface="Lato" charset="0"/>
              <a:cs typeface="Lato" charset="0"/>
            </a:endParaRPr>
          </a:p>
        </p:txBody>
      </p:sp>
      <p:sp>
        <p:nvSpPr>
          <p:cNvPr id="5" name="슬라이드 번호 개체 틀 3">
            <a:extLst>
              <a:ext uri="{FF2B5EF4-FFF2-40B4-BE49-F238E27FC236}">
                <a16:creationId xmlns:a16="http://schemas.microsoft.com/office/drawing/2014/main" id="{B87C11AF-C2ED-471E-BCB5-5EA1C46A44FC}"/>
              </a:ext>
            </a:extLst>
          </p:cNvPr>
          <p:cNvSpPr txBox="1">
            <a:spLocks/>
          </p:cNvSpPr>
          <p:nvPr/>
        </p:nvSpPr>
        <p:spPr>
          <a:xfrm>
            <a:off x="9424753"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11</a:t>
            </a:fld>
            <a:endParaRPr lang="en-US" sz="1400" dirty="0">
              <a:solidFill>
                <a:schemeClr val="accent1">
                  <a:lumMod val="50000"/>
                </a:schemeClr>
              </a:solidFill>
            </a:endParaRPr>
          </a:p>
        </p:txBody>
      </p:sp>
    </p:spTree>
    <p:extLst>
      <p:ext uri="{BB962C8B-B14F-4D97-AF65-F5344CB8AC3E}">
        <p14:creationId xmlns:p14="http://schemas.microsoft.com/office/powerpoint/2010/main" val="385557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4339"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14340" name="Rectangle 4"/>
          <p:cNvSpPr>
            <a:spLocks noGrp="1" noChangeArrowheads="1"/>
          </p:cNvSpPr>
          <p:nvPr>
            <p:ph type="title"/>
          </p:nvPr>
        </p:nvSpPr>
        <p:spPr/>
        <p:txBody>
          <a:bodyPr/>
          <a:lstStyle/>
          <a:p>
            <a:r>
              <a:rPr lang="en-US" altLang="en-US"/>
              <a:t>Acknowledgements</a:t>
            </a:r>
            <a:endParaRPr lang="en-GB" altLang="en-US"/>
          </a:p>
        </p:txBody>
      </p:sp>
      <p:sp>
        <p:nvSpPr>
          <p:cNvPr id="14341" name="Rectangle 5"/>
          <p:cNvSpPr>
            <a:spLocks noGrp="1" noChangeArrowheads="1"/>
          </p:cNvSpPr>
          <p:nvPr>
            <p:ph idx="1"/>
          </p:nvPr>
        </p:nvSpPr>
        <p:spPr>
          <a:xfrm>
            <a:off x="1992313" y="2781301"/>
            <a:ext cx="8229600" cy="2232025"/>
          </a:xfrm>
        </p:spPr>
        <p:txBody>
          <a:bodyPr/>
          <a:lstStyle/>
          <a:p>
            <a:pPr>
              <a:lnSpc>
                <a:spcPct val="80000"/>
              </a:lnSpc>
            </a:pPr>
            <a:r>
              <a:rPr lang="en-GB" altLang="en-US" sz="2000"/>
              <a:t>Delegates with their many contributions</a:t>
            </a:r>
          </a:p>
          <a:p>
            <a:pPr>
              <a:lnSpc>
                <a:spcPct val="80000"/>
              </a:lnSpc>
            </a:pPr>
            <a:r>
              <a:rPr lang="en-GB" altLang="en-US" sz="2000"/>
              <a:t>Editors in drafting texts for Recommendations </a:t>
            </a:r>
          </a:p>
          <a:p>
            <a:pPr>
              <a:lnSpc>
                <a:spcPct val="80000"/>
              </a:lnSpc>
            </a:pPr>
            <a:r>
              <a:rPr lang="en-GB" altLang="en-US" sz="2000"/>
              <a:t>Rapporteurs in leading work efforts</a:t>
            </a:r>
          </a:p>
          <a:p>
            <a:pPr>
              <a:lnSpc>
                <a:spcPct val="80000"/>
              </a:lnSpc>
            </a:pPr>
            <a:r>
              <a:rPr lang="en-GB" altLang="en-US" sz="2000"/>
              <a:t>Liaison officers in coordinating efforts with other bodies</a:t>
            </a:r>
          </a:p>
          <a:p>
            <a:pPr>
              <a:lnSpc>
                <a:spcPct val="80000"/>
              </a:lnSpc>
            </a:pPr>
            <a:r>
              <a:rPr lang="en-GB" altLang="en-US" sz="2000"/>
              <a:t>Project leaders and JCA leaders</a:t>
            </a:r>
          </a:p>
          <a:p>
            <a:pPr>
              <a:lnSpc>
                <a:spcPct val="80000"/>
              </a:lnSpc>
            </a:pPr>
            <a:r>
              <a:rPr lang="en-GB" altLang="en-US" sz="2000"/>
              <a:t>Management team including Working Party chairmen</a:t>
            </a:r>
          </a:p>
          <a:p>
            <a:pPr>
              <a:lnSpc>
                <a:spcPct val="80000"/>
              </a:lnSpc>
            </a:pPr>
            <a:r>
              <a:rPr lang="en-GB" altLang="en-US" sz="2000"/>
              <a:t>TSB support – Counsellors, Assistants and other staff</a:t>
            </a:r>
          </a:p>
        </p:txBody>
      </p:sp>
      <p:sp>
        <p:nvSpPr>
          <p:cNvPr id="14342" name="Text Box 6"/>
          <p:cNvSpPr txBox="1">
            <a:spLocks noChangeArrowheads="1"/>
          </p:cNvSpPr>
          <p:nvPr/>
        </p:nvSpPr>
        <p:spPr bwMode="auto">
          <a:xfrm>
            <a:off x="1992313" y="1125539"/>
            <a:ext cx="8280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FontTx/>
              <a:buNone/>
            </a:pPr>
            <a:r>
              <a:rPr lang="en-GB" altLang="en-US">
                <a:solidFill>
                  <a:srgbClr val="000099"/>
                </a:solidFill>
              </a:rPr>
              <a:t>Great thanks are due to the many people who have contributed to the enormous success of SG17 during this study period:</a:t>
            </a:r>
            <a:endParaRPr lang="en-US" altLang="en-US">
              <a:solidFill>
                <a:srgbClr val="000000"/>
              </a:solidFill>
            </a:endParaRPr>
          </a:p>
        </p:txBody>
      </p:sp>
      <p:sp>
        <p:nvSpPr>
          <p:cNvPr id="14343" name="Text Box 7"/>
          <p:cNvSpPr txBox="1">
            <a:spLocks noChangeArrowheads="1"/>
          </p:cNvSpPr>
          <p:nvPr/>
        </p:nvSpPr>
        <p:spPr bwMode="auto">
          <a:xfrm>
            <a:off x="1992314" y="5084763"/>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Bef>
                <a:spcPct val="50000"/>
              </a:spcBef>
              <a:spcAft>
                <a:spcPct val="0"/>
              </a:spcAft>
              <a:buSzTx/>
              <a:buFontTx/>
              <a:buNone/>
            </a:pPr>
            <a:r>
              <a:rPr lang="en-US" altLang="en-US" sz="2400">
                <a:solidFill>
                  <a:srgbClr val="000099"/>
                </a:solidFill>
              </a:rPr>
              <a:t>Best wishes to all for the next study period.</a:t>
            </a:r>
          </a:p>
        </p:txBody>
      </p:sp>
    </p:spTree>
    <p:extLst>
      <p:ext uri="{BB962C8B-B14F-4D97-AF65-F5344CB8AC3E}">
        <p14:creationId xmlns:p14="http://schemas.microsoft.com/office/powerpoint/2010/main" val="263570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4534" y="2283136"/>
            <a:ext cx="9261819" cy="1154154"/>
          </a:xfrm>
          <a:prstGeom prst="rect">
            <a:avLst/>
          </a:prstGeom>
          <a:noFill/>
        </p:spPr>
        <p:txBody>
          <a:bodyPr wrap="square" lIns="45711" tIns="22856" rIns="45711" bIns="22856" rtlCol="0">
            <a:spAutoFit/>
          </a:bodyPr>
          <a:lstStyle/>
          <a:p>
            <a:pPr algn="ctr"/>
            <a:r>
              <a:rPr lang="en-US" sz="7200" b="1" dirty="0">
                <a:solidFill>
                  <a:schemeClr val="tx2"/>
                </a:solidFill>
                <a:latin typeface="Lato Regular"/>
                <a:cs typeface="Lato Regular"/>
              </a:rPr>
              <a:t>Additional Slides</a:t>
            </a:r>
            <a:endParaRPr lang="id-ID" sz="4800" b="1" dirty="0">
              <a:solidFill>
                <a:schemeClr val="tx2"/>
              </a:solidFill>
              <a:latin typeface="Lato Regular"/>
              <a:cs typeface="Lato Regular"/>
            </a:endParaRPr>
          </a:p>
        </p:txBody>
      </p:sp>
      <p:sp>
        <p:nvSpPr>
          <p:cNvPr id="2" name="TextBox 1">
            <a:extLst>
              <a:ext uri="{FF2B5EF4-FFF2-40B4-BE49-F238E27FC236}">
                <a16:creationId xmlns:a16="http://schemas.microsoft.com/office/drawing/2014/main" id="{F03D8EF9-A67C-4321-8200-9F6006CF484F}"/>
              </a:ext>
            </a:extLst>
          </p:cNvPr>
          <p:cNvSpPr txBox="1"/>
          <p:nvPr/>
        </p:nvSpPr>
        <p:spPr>
          <a:xfrm>
            <a:off x="3893127" y="5107532"/>
            <a:ext cx="7620000" cy="1077218"/>
          </a:xfrm>
          <a:prstGeom prst="rect">
            <a:avLst/>
          </a:prstGeom>
          <a:noFill/>
        </p:spPr>
        <p:txBody>
          <a:bodyPr wrap="square" rtlCol="0">
            <a:spAutoFit/>
          </a:bodyPr>
          <a:lstStyle/>
          <a:p>
            <a:r>
              <a:rPr lang="en-US" altLang="ko-KR" sz="2000" dirty="0">
                <a:solidFill>
                  <a:srgbClr val="C00000"/>
                </a:solidFill>
              </a:rPr>
              <a:t>NOTE: The statistics in these additional slides represents the</a:t>
            </a:r>
            <a:r>
              <a:rPr lang="ko-KR" altLang="en-US" sz="2000" dirty="0">
                <a:solidFill>
                  <a:srgbClr val="C00000"/>
                </a:solidFill>
              </a:rPr>
              <a:t> </a:t>
            </a:r>
            <a:r>
              <a:rPr lang="en-US" altLang="ko-KR" sz="2000" dirty="0">
                <a:solidFill>
                  <a:srgbClr val="C00000"/>
                </a:solidFill>
              </a:rPr>
              <a:t>status as of 3 September</a:t>
            </a:r>
            <a:r>
              <a:rPr lang="ko-KR" altLang="en-US" sz="2000" dirty="0">
                <a:solidFill>
                  <a:srgbClr val="C00000"/>
                </a:solidFill>
              </a:rPr>
              <a:t> </a:t>
            </a:r>
            <a:r>
              <a:rPr lang="en-US" altLang="ko-KR" sz="2000" dirty="0">
                <a:solidFill>
                  <a:srgbClr val="C00000"/>
                </a:solidFill>
              </a:rPr>
              <a:t>2020. They will be updated after Jan 2021 SG17 Special e-plenary.</a:t>
            </a:r>
            <a:r>
              <a:rPr lang="en-US" altLang="ko-KR" sz="2400" dirty="0">
                <a:solidFill>
                  <a:schemeClr val="bg2"/>
                </a:solidFill>
              </a:rPr>
              <a:t>.</a:t>
            </a:r>
            <a:endParaRPr lang="ko-KR" altLang="en-US" sz="2400" dirty="0">
              <a:solidFill>
                <a:schemeClr val="bg2"/>
              </a:solidFill>
            </a:endParaRPr>
          </a:p>
        </p:txBody>
      </p:sp>
      <p:sp>
        <p:nvSpPr>
          <p:cNvPr id="4" name="슬라이드 번호 개체 틀 3">
            <a:extLst>
              <a:ext uri="{FF2B5EF4-FFF2-40B4-BE49-F238E27FC236}">
                <a16:creationId xmlns:a16="http://schemas.microsoft.com/office/drawing/2014/main" id="{F2612091-DF00-41E2-9025-07395B96D06C}"/>
              </a:ext>
            </a:extLst>
          </p:cNvPr>
          <p:cNvSpPr>
            <a:spLocks noGrp="1"/>
          </p:cNvSpPr>
          <p:nvPr>
            <p:ph type="sldNum" sz="quarter" idx="12"/>
          </p:nvPr>
        </p:nvSpPr>
        <p:spPr>
          <a:xfrm>
            <a:off x="9424753" y="6492875"/>
            <a:ext cx="2743200" cy="365125"/>
          </a:xfrm>
        </p:spPr>
        <p:txBody>
          <a:bodyPr/>
          <a:lstStyle/>
          <a:p>
            <a:fld id="{8D268F8D-03EF-4588-9F60-ACF73A1CBE67}" type="slidenum">
              <a:rPr lang="en-US" sz="1400" smtClean="0">
                <a:solidFill>
                  <a:schemeClr val="tx2">
                    <a:lumMod val="50000"/>
                  </a:schemeClr>
                </a:solidFill>
              </a:rPr>
              <a:t>13</a:t>
            </a:fld>
            <a:endParaRPr lang="en-US" sz="1400" dirty="0">
              <a:solidFill>
                <a:schemeClr val="tx2">
                  <a:lumMod val="50000"/>
                </a:schemeClr>
              </a:solidFill>
            </a:endParaRPr>
          </a:p>
        </p:txBody>
      </p:sp>
    </p:spTree>
    <p:extLst>
      <p:ext uri="{BB962C8B-B14F-4D97-AF65-F5344CB8AC3E}">
        <p14:creationId xmlns:p14="http://schemas.microsoft.com/office/powerpoint/2010/main" val="188890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1125538"/>
          </a:xfrm>
        </p:spPr>
        <p:txBody>
          <a:bodyPr/>
          <a:lstStyle/>
          <a:p>
            <a:r>
              <a:rPr lang="en-US" altLang="en-US"/>
              <a:t>Supplemental Slides</a:t>
            </a:r>
            <a:endParaRPr lang="en-GB" altLang="en-US"/>
          </a:p>
        </p:txBody>
      </p:sp>
      <p:sp>
        <p:nvSpPr>
          <p:cNvPr id="15363" name="Rectangle 3"/>
          <p:cNvSpPr>
            <a:spLocks noGrp="1" noChangeArrowheads="1"/>
          </p:cNvSpPr>
          <p:nvPr>
            <p:ph idx="1"/>
          </p:nvPr>
        </p:nvSpPr>
        <p:spPr>
          <a:xfrm>
            <a:off x="1636295" y="1412875"/>
            <a:ext cx="9372600" cy="4248150"/>
          </a:xfrm>
        </p:spPr>
        <p:txBody>
          <a:bodyPr/>
          <a:lstStyle/>
          <a:p>
            <a:r>
              <a:rPr lang="en-GB" altLang="en-US" sz="2400" dirty="0"/>
              <a:t>Terms of reference</a:t>
            </a:r>
          </a:p>
          <a:p>
            <a:r>
              <a:rPr lang="en-US" altLang="en-US" sz="2400" dirty="0"/>
              <a:t>Management team</a:t>
            </a:r>
          </a:p>
          <a:p>
            <a:r>
              <a:rPr lang="en-US" altLang="en-US" sz="2400" dirty="0"/>
              <a:t>Structure</a:t>
            </a:r>
          </a:p>
          <a:p>
            <a:r>
              <a:rPr lang="en-US" altLang="en-US" sz="2400" dirty="0"/>
              <a:t>Other groups (JCAs and Regional Groups)</a:t>
            </a:r>
          </a:p>
          <a:p>
            <a:r>
              <a:rPr lang="en-GB" altLang="en-US" sz="2400" dirty="0"/>
              <a:t>Highlights of achievements / </a:t>
            </a:r>
            <a:r>
              <a:rPr lang="en-US" altLang="en-US" sz="2400" dirty="0"/>
              <a:t>Projects</a:t>
            </a:r>
          </a:p>
          <a:p>
            <a:r>
              <a:rPr lang="en-US" altLang="en-US" sz="2400" dirty="0"/>
              <a:t>Highlights of WP1, WP2, WP3, WP4/17 and Q1/17 </a:t>
            </a:r>
          </a:p>
          <a:p>
            <a:r>
              <a:rPr lang="en-US" altLang="en-US" sz="2400" dirty="0"/>
              <a:t>Statistics</a:t>
            </a:r>
          </a:p>
          <a:p>
            <a:r>
              <a:rPr lang="en-US" altLang="en-US" sz="2400" dirty="0"/>
              <a:t>Workshops (with SG17 leadership / participation).</a:t>
            </a:r>
          </a:p>
        </p:txBody>
      </p:sp>
    </p:spTree>
    <p:extLst>
      <p:ext uri="{BB962C8B-B14F-4D97-AF65-F5344CB8AC3E}">
        <p14:creationId xmlns:p14="http://schemas.microsoft.com/office/powerpoint/2010/main" val="213195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Terms of Reference</a:t>
            </a:r>
            <a:endParaRPr lang="en-GB" altLang="en-US"/>
          </a:p>
        </p:txBody>
      </p:sp>
      <p:sp>
        <p:nvSpPr>
          <p:cNvPr id="16387" name="Rectangle 3"/>
          <p:cNvSpPr>
            <a:spLocks noGrp="1" noChangeArrowheads="1"/>
          </p:cNvSpPr>
          <p:nvPr>
            <p:ph idx="1"/>
          </p:nvPr>
        </p:nvSpPr>
        <p:spPr>
          <a:xfrm>
            <a:off x="846881" y="1093646"/>
            <a:ext cx="10498238" cy="4253777"/>
          </a:xfrm>
        </p:spPr>
        <p:txBody>
          <a:bodyPr/>
          <a:lstStyle/>
          <a:p>
            <a:r>
              <a:rPr lang="en-US" altLang="en-US" sz="1700" dirty="0"/>
              <a:t>Original: ITU-T Study Group 17 is responsible for building confidence and security in the use of information and communication technologies (ICT). This includes studies relating to </a:t>
            </a:r>
            <a:r>
              <a:rPr lang="en-US" altLang="en-US" sz="1700" b="1" dirty="0"/>
              <a:t>cybersecurity, security management, countering spam and identity management</a:t>
            </a:r>
            <a:r>
              <a:rPr lang="en-US" altLang="en-US" sz="1700" dirty="0"/>
              <a:t>. It also includes </a:t>
            </a:r>
            <a:r>
              <a:rPr lang="en-US" altLang="en-US" sz="1700" b="1" dirty="0"/>
              <a:t>security architecture and framework, protection of personally identifiable information</a:t>
            </a:r>
            <a:r>
              <a:rPr lang="en-US" altLang="en-US" sz="1700" dirty="0"/>
              <a:t>, and </a:t>
            </a:r>
            <a:r>
              <a:rPr lang="en-US" altLang="en-US" sz="1700" b="1" dirty="0"/>
              <a:t>security of applications and services for the Internet of things (IoT</a:t>
            </a:r>
            <a:r>
              <a:rPr lang="en-US" altLang="en-US" sz="1700" dirty="0"/>
              <a:t>), smart grid, smartphone, software-defined networking (SDN), Internet protocol television (IPTV), web services, social network, </a:t>
            </a:r>
            <a:r>
              <a:rPr lang="en-US" altLang="en-US" sz="1700" b="1" dirty="0"/>
              <a:t>cloud computing</a:t>
            </a:r>
            <a:r>
              <a:rPr lang="en-US" altLang="en-US" sz="1700" dirty="0"/>
              <a:t>, big data analytics, mobile financial system and </a:t>
            </a:r>
            <a:r>
              <a:rPr lang="en-US" altLang="en-US" sz="1700" dirty="0" err="1"/>
              <a:t>telebiometrics</a:t>
            </a:r>
            <a:r>
              <a:rPr lang="en-US" altLang="en-US" sz="1700" dirty="0"/>
              <a:t>.</a:t>
            </a:r>
          </a:p>
          <a:p>
            <a:r>
              <a:rPr lang="en-US" altLang="en-US" sz="1700" dirty="0"/>
              <a:t>Study Group 17 is also responsible for the application of open system communications, including directory and object identifiers, and for technical languages, the method for their usage and other issues related to the software aspects of telecommunication systems and test specification languages in support of conformance testing to improve the quality of Recommendations.</a:t>
            </a:r>
          </a:p>
          <a:p>
            <a:r>
              <a:rPr lang="en-US" altLang="en-US" sz="1800" dirty="0"/>
              <a:t>Added: Intelligent Transport System security, Security </a:t>
            </a:r>
            <a:r>
              <a:rPr lang="en-US" altLang="en-US" sz="1700" dirty="0"/>
              <a:t>aspects of </a:t>
            </a:r>
            <a:r>
              <a:rPr lang="en-GB" altLang="en-US" sz="1800" dirty="0"/>
              <a:t>DLT, Quantum based communications, and AI/ML.</a:t>
            </a:r>
            <a:r>
              <a:rPr lang="en-US" altLang="en-US" sz="2000" dirty="0"/>
              <a:t> </a:t>
            </a:r>
            <a:endParaRPr lang="en-GB" altLang="en-US" sz="2000" dirty="0"/>
          </a:p>
        </p:txBody>
      </p:sp>
    </p:spTree>
    <p:extLst>
      <p:ext uri="{BB962C8B-B14F-4D97-AF65-F5344CB8AC3E}">
        <p14:creationId xmlns:p14="http://schemas.microsoft.com/office/powerpoint/2010/main" val="15683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7411" name="Rectangle 3"/>
          <p:cNvSpPr>
            <a:spLocks noGrp="1" noChangeArrowheads="1"/>
          </p:cNvSpPr>
          <p:nvPr>
            <p:ph type="title"/>
          </p:nvPr>
        </p:nvSpPr>
        <p:spPr/>
        <p:txBody>
          <a:bodyPr/>
          <a:lstStyle/>
          <a:p>
            <a:r>
              <a:rPr lang="en-US" altLang="en-US"/>
              <a:t>Management Team (I)</a:t>
            </a:r>
            <a:endParaRPr lang="en-GB" altLang="en-US"/>
          </a:p>
        </p:txBody>
      </p:sp>
      <p:graphicFrame>
        <p:nvGraphicFramePr>
          <p:cNvPr id="388180" name="Group 84"/>
          <p:cNvGraphicFramePr>
            <a:graphicFrameLocks noGrp="1"/>
          </p:cNvGraphicFramePr>
          <p:nvPr>
            <p:ph type="tbl" idx="1"/>
            <p:extLst>
              <p:ext uri="{D42A27DB-BD31-4B8C-83A1-F6EECF244321}">
                <p14:modId xmlns:p14="http://schemas.microsoft.com/office/powerpoint/2010/main" val="3017823611"/>
              </p:ext>
            </p:extLst>
          </p:nvPr>
        </p:nvGraphicFramePr>
        <p:xfrm>
          <a:off x="758027" y="867024"/>
          <a:ext cx="10675945" cy="4874570"/>
        </p:xfrm>
        <a:graphic>
          <a:graphicData uri="http://schemas.openxmlformats.org/drawingml/2006/table">
            <a:tbl>
              <a:tblPr/>
              <a:tblGrid>
                <a:gridCol w="1941675">
                  <a:extLst>
                    <a:ext uri="{9D8B030D-6E8A-4147-A177-3AD203B41FA5}">
                      <a16:colId xmlns:a16="http://schemas.microsoft.com/office/drawing/2014/main" val="20000"/>
                    </a:ext>
                  </a:extLst>
                </a:gridCol>
                <a:gridCol w="5868936">
                  <a:extLst>
                    <a:ext uri="{9D8B030D-6E8A-4147-A177-3AD203B41FA5}">
                      <a16:colId xmlns:a16="http://schemas.microsoft.com/office/drawing/2014/main" val="20001"/>
                    </a:ext>
                  </a:extLst>
                </a:gridCol>
                <a:gridCol w="2865334">
                  <a:extLst>
                    <a:ext uri="{9D8B030D-6E8A-4147-A177-3AD203B41FA5}">
                      <a16:colId xmlns:a16="http://schemas.microsoft.com/office/drawing/2014/main" val="20002"/>
                    </a:ext>
                  </a:extLst>
                </a:gridCol>
              </a:tblGrid>
              <a:tr h="516106">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Chairman</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ko-KR" sz="2000" b="0" i="0" u="none" strike="noStrike" kern="1200" cap="none" normalizeH="0" baseline="0" dirty="0">
                          <a:ln>
                            <a:noFill/>
                          </a:ln>
                          <a:solidFill>
                            <a:schemeClr val="bg2"/>
                          </a:solidFill>
                          <a:effectLst/>
                          <a:latin typeface="Verdana" pitchFamily="34" charset="0"/>
                          <a:ea typeface="+mn-ea"/>
                          <a:cs typeface="+mn-cs"/>
                        </a:rPr>
                        <a:t>YOUM Heung Youl </a:t>
                      </a:r>
                      <a:endParaRPr kumimoji="0" lang="en-GB" altLang="en-US" sz="2000" b="0" i="0" u="none" strike="noStrike" kern="1200" cap="none" normalizeH="0" baseline="0" dirty="0">
                        <a:ln>
                          <a:noFill/>
                        </a:ln>
                        <a:solidFill>
                          <a:schemeClr val="bg2"/>
                        </a:solidFill>
                        <a:effectLst/>
                        <a:latin typeface="Verdana" pitchFamily="34" charset="0"/>
                        <a:ea typeface="+mn-ea"/>
                        <a:cs typeface="+mn-cs"/>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Korea (Republic of)</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31448">
                <a:tc rowSpan="2">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Vice-Chairmen</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DOLMATOV </a:t>
                      </a:r>
                      <a:r>
                        <a:rPr kumimoji="0" lang="en-US" altLang="en-US" sz="2000" b="0" i="0" u="none" strike="noStrike" cap="none" normalizeH="0" baseline="0" dirty="0" err="1">
                          <a:ln>
                            <a:noFill/>
                          </a:ln>
                          <a:solidFill>
                            <a:schemeClr val="bg2"/>
                          </a:solidFill>
                          <a:effectLst/>
                          <a:latin typeface="Verdana" pitchFamily="34" charset="0"/>
                        </a:rPr>
                        <a:t>Vasiliy</a:t>
                      </a:r>
                      <a:r>
                        <a:rPr kumimoji="0" lang="en-US" altLang="en-US" sz="2000" b="0" i="0" u="none" strike="noStrike" cap="none" normalizeH="0" baseline="0" dirty="0">
                          <a:ln>
                            <a:noFill/>
                          </a:ln>
                          <a:solidFill>
                            <a:schemeClr val="bg2"/>
                          </a:solidFill>
                          <a:effectLst/>
                          <a:latin typeface="Verdana" pitchFamily="34" charset="0"/>
                        </a:rPr>
                        <a:t> </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Russian Federation</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708831">
                <a:tc vMerge="1">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ISHAG </a:t>
                      </a:r>
                      <a:r>
                        <a:rPr kumimoji="0" lang="en-US" altLang="en-US" sz="2000" b="0" i="0" u="none" strike="noStrike" cap="none" normalizeH="0" baseline="0" dirty="0" err="1">
                          <a:ln>
                            <a:noFill/>
                          </a:ln>
                          <a:solidFill>
                            <a:schemeClr val="bg2"/>
                          </a:solidFill>
                          <a:effectLst/>
                          <a:latin typeface="Verdana" pitchFamily="34" charset="0"/>
                        </a:rPr>
                        <a:t>Muataz</a:t>
                      </a:r>
                      <a:r>
                        <a:rPr kumimoji="0" lang="en-US" altLang="en-US" sz="2000" b="0" i="0" u="none" strike="noStrike" cap="none" normalizeH="0" baseline="0" dirty="0">
                          <a:ln>
                            <a:noFill/>
                          </a:ln>
                          <a:solidFill>
                            <a:schemeClr val="bg2"/>
                          </a:solidFill>
                          <a:effectLst/>
                          <a:latin typeface="Verdana" pitchFamily="34" charset="0"/>
                        </a:rPr>
                        <a:t> </a:t>
                      </a:r>
                      <a:r>
                        <a:rPr kumimoji="0" lang="en-US" altLang="en-US" sz="2000" b="0" i="0" u="none" strike="noStrike" cap="none" normalizeH="0" baseline="0" dirty="0" err="1">
                          <a:ln>
                            <a:noFill/>
                          </a:ln>
                          <a:solidFill>
                            <a:schemeClr val="bg2"/>
                          </a:solidFill>
                          <a:effectLst/>
                          <a:latin typeface="Verdana" pitchFamily="34" charset="0"/>
                        </a:rPr>
                        <a:t>Elsadig</a:t>
                      </a:r>
                      <a:r>
                        <a:rPr kumimoji="0" lang="en-US" altLang="en-US" sz="2000" b="0" i="0" u="none" strike="noStrike" cap="none" normalizeH="0" baseline="0" dirty="0">
                          <a:ln>
                            <a:noFill/>
                          </a:ln>
                          <a:solidFill>
                            <a:schemeClr val="bg2"/>
                          </a:solidFill>
                          <a:effectLst/>
                          <a:latin typeface="Verdana" pitchFamily="34" charset="0"/>
                        </a:rPr>
                        <a:t> </a:t>
                      </a:r>
                    </a:p>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EVREN </a:t>
                      </a:r>
                      <a:r>
                        <a:rPr kumimoji="0" lang="en-GB" altLang="en-US" sz="2000" b="0" i="0" u="none" strike="noStrike" cap="none" normalizeH="0" baseline="0" dirty="0" err="1">
                          <a:ln>
                            <a:noFill/>
                          </a:ln>
                          <a:solidFill>
                            <a:schemeClr val="bg2"/>
                          </a:solidFill>
                          <a:effectLst/>
                          <a:latin typeface="Verdana" pitchFamily="34" charset="0"/>
                        </a:rPr>
                        <a:t>Gökhan</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Sudan</a:t>
                      </a:r>
                    </a:p>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Turkey</a:t>
                      </a:r>
                      <a:endParaRPr kumimoji="0" lang="en-US"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07484">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GONZALES Juan* </a:t>
                      </a:r>
                      <a:r>
                        <a:rPr kumimoji="0" lang="en-US" altLang="en-US" sz="1800" b="0" i="0" u="none" strike="noStrike" cap="none" normalizeH="0" baseline="0" dirty="0">
                          <a:ln>
                            <a:noFill/>
                          </a:ln>
                          <a:solidFill>
                            <a:schemeClr val="bg2"/>
                          </a:solidFill>
                          <a:effectLst/>
                          <a:latin typeface="Verdana" pitchFamily="34" charset="0"/>
                        </a:rPr>
                        <a:t>(FUREY </a:t>
                      </a:r>
                      <a:r>
                        <a:rPr kumimoji="0" lang="en-US" altLang="en-US" sz="1800" b="0" i="0" u="none" strike="noStrike" cap="none" normalizeH="0" baseline="0" dirty="0" err="1">
                          <a:ln>
                            <a:noFill/>
                          </a:ln>
                          <a:solidFill>
                            <a:schemeClr val="bg2"/>
                          </a:solidFill>
                          <a:effectLst/>
                          <a:latin typeface="Verdana" pitchFamily="34" charset="0"/>
                        </a:rPr>
                        <a:t>Inette</a:t>
                      </a:r>
                      <a:r>
                        <a:rPr kumimoji="0" lang="en-US" altLang="en-US" sz="1800" b="0" i="0" u="none" strike="noStrike" cap="none" normalizeH="0" baseline="0" dirty="0">
                          <a:ln>
                            <a:noFill/>
                          </a:ln>
                          <a:solidFill>
                            <a:schemeClr val="bg2"/>
                          </a:solidFill>
                          <a:effectLst/>
                          <a:latin typeface="Verdana" pitchFamily="34" charset="0"/>
                        </a:rPr>
                        <a:t>)</a:t>
                      </a:r>
                    </a:p>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LATROUS Wala </a:t>
                      </a:r>
                      <a:r>
                        <a:rPr kumimoji="0" lang="en-US" altLang="en-US" sz="2000" b="0" i="0" u="none" strike="noStrike" cap="none" normalizeH="0" baseline="0" dirty="0" err="1">
                          <a:ln>
                            <a:noFill/>
                          </a:ln>
                          <a:solidFill>
                            <a:schemeClr val="bg2"/>
                          </a:solidFill>
                          <a:effectLst/>
                          <a:latin typeface="Verdana" pitchFamily="34" charset="0"/>
                        </a:rPr>
                        <a:t>Turki</a:t>
                      </a:r>
                      <a:r>
                        <a:rPr kumimoji="0" lang="en-US" altLang="en-US" sz="2000" b="0" i="0" u="none" strike="noStrike" cap="none" normalizeH="0" baseline="0" dirty="0">
                          <a:ln>
                            <a:noFill/>
                          </a:ln>
                          <a:solidFill>
                            <a:schemeClr val="bg2"/>
                          </a:solidFill>
                          <a:effectLst/>
                          <a:latin typeface="Verdana" pitchFamily="34" charset="0"/>
                        </a:rPr>
                        <a:t>  </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USA</a:t>
                      </a:r>
                    </a:p>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Tunisia</a:t>
                      </a: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5373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2"/>
                          </a:solidFill>
                          <a:effectLst/>
                          <a:latin typeface="Verdana" pitchFamily="34" charset="0"/>
                        </a:rPr>
                        <a:t>LIN </a:t>
                      </a:r>
                      <a:r>
                        <a:rPr kumimoji="0" lang="en-US" altLang="en-US" sz="2000" b="0" i="0" u="none" strike="noStrike" cap="none" normalizeH="0" baseline="0" dirty="0" err="1">
                          <a:ln>
                            <a:noFill/>
                          </a:ln>
                          <a:solidFill>
                            <a:schemeClr val="bg2"/>
                          </a:solidFill>
                          <a:effectLst/>
                          <a:latin typeface="Verdana" pitchFamily="34" charset="0"/>
                        </a:rPr>
                        <a:t>Zhaoji</a:t>
                      </a:r>
                      <a:endParaRPr kumimoji="0" lang="en-US"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2"/>
                          </a:solidFill>
                          <a:effectLst/>
                          <a:latin typeface="Verdana" pitchFamily="34" charset="0"/>
                        </a:rPr>
                        <a:t>China (P.R.)</a:t>
                      </a: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5373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MOLINARI Lia* </a:t>
                      </a:r>
                      <a:r>
                        <a:rPr kumimoji="0" lang="en-US" altLang="en-US" sz="1800" b="0" i="0" u="none" strike="noStrike" cap="none" normalizeH="0" baseline="0" dirty="0">
                          <a:ln>
                            <a:noFill/>
                          </a:ln>
                          <a:solidFill>
                            <a:schemeClr val="bg2"/>
                          </a:solidFill>
                          <a:effectLst/>
                          <a:latin typeface="Verdana" pitchFamily="34" charset="0"/>
                        </a:rPr>
                        <a:t>(</a:t>
                      </a:r>
                      <a:r>
                        <a:rPr lang="en-GB" sz="1800" kern="1200" dirty="0">
                          <a:solidFill>
                            <a:schemeClr val="bg2">
                              <a:lumMod val="75000"/>
                            </a:schemeClr>
                          </a:solidFill>
                          <a:effectLst/>
                          <a:latin typeface="Verdana" pitchFamily="34" charset="0"/>
                          <a:ea typeface="+mn-ea"/>
                          <a:cs typeface="+mn-cs"/>
                        </a:rPr>
                        <a:t>MIGUAL </a:t>
                      </a:r>
                      <a:r>
                        <a:rPr kumimoji="0" lang="en-US" altLang="en-US" sz="1800" b="0" i="0" u="none" strike="noStrike" cap="none" normalizeH="0" baseline="0" dirty="0">
                          <a:ln>
                            <a:noFill/>
                          </a:ln>
                          <a:solidFill>
                            <a:schemeClr val="bg2">
                              <a:lumMod val="75000"/>
                            </a:schemeClr>
                          </a:solidFill>
                          <a:effectLst/>
                          <a:latin typeface="Verdana" pitchFamily="34" charset="0"/>
                        </a:rPr>
                        <a:t>H</a:t>
                      </a:r>
                      <a:r>
                        <a:rPr kumimoji="0" lang="en-US" altLang="en-US" sz="1800" b="0" i="0" u="none" strike="noStrike" cap="none" normalizeH="0" baseline="0" dirty="0">
                          <a:ln>
                            <a:noFill/>
                          </a:ln>
                          <a:solidFill>
                            <a:schemeClr val="bg2"/>
                          </a:solidFill>
                          <a:effectLst/>
                          <a:latin typeface="Verdana" pitchFamily="34" charset="0"/>
                        </a:rPr>
                        <a:t>ugo Darío) </a:t>
                      </a:r>
                      <a:endParaRPr kumimoji="0" lang="en-GB" altLang="en-US" sz="18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Argentina</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5373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MIYAKE Yutaka</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a:ln>
                            <a:noFill/>
                          </a:ln>
                          <a:solidFill>
                            <a:schemeClr val="bg2"/>
                          </a:solidFill>
                          <a:effectLst/>
                          <a:latin typeface="Verdana" pitchFamily="34" charset="0"/>
                        </a:rPr>
                        <a:t>Japan</a:t>
                      </a:r>
                      <a:endParaRPr kumimoji="0" lang="en-GB" altLang="en-US" sz="2000" b="0" i="0" u="none" strike="noStrike" cap="none" normalizeH="0" baseline="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84366">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ko-KR" sz="2000" b="0" i="0" u="none" strike="noStrike" kern="1200" cap="none" normalizeH="0" baseline="0" dirty="0">
                          <a:ln>
                            <a:noFill/>
                          </a:ln>
                          <a:solidFill>
                            <a:schemeClr val="bg2"/>
                          </a:solidFill>
                          <a:effectLst/>
                          <a:latin typeface="Verdana" pitchFamily="34" charset="0"/>
                          <a:ea typeface="+mn-ea"/>
                          <a:cs typeface="+mn-cs"/>
                        </a:rPr>
                        <a:t>MBATHAS Eric </a:t>
                      </a:r>
                      <a:r>
                        <a:rPr kumimoji="0" lang="en-US" altLang="ko-KR" sz="2000" b="0" i="0" u="none" strike="noStrike" kern="1200" cap="none" normalizeH="0" baseline="0" dirty="0" err="1">
                          <a:ln>
                            <a:noFill/>
                          </a:ln>
                          <a:solidFill>
                            <a:schemeClr val="bg2"/>
                          </a:solidFill>
                          <a:effectLst/>
                          <a:latin typeface="Verdana" pitchFamily="34" charset="0"/>
                          <a:ea typeface="+mn-ea"/>
                          <a:cs typeface="+mn-cs"/>
                        </a:rPr>
                        <a:t>Anicet</a:t>
                      </a:r>
                      <a:r>
                        <a:rPr kumimoji="0" lang="en-US" altLang="ko-KR" sz="2000" b="0" i="0" u="none" strike="noStrike" kern="1200" cap="none" normalizeH="0" baseline="0" dirty="0">
                          <a:ln>
                            <a:noFill/>
                          </a:ln>
                          <a:solidFill>
                            <a:schemeClr val="bg2"/>
                          </a:solidFill>
                          <a:effectLst/>
                          <a:latin typeface="Verdana" pitchFamily="34" charset="0"/>
                          <a:ea typeface="+mn-ea"/>
                          <a:cs typeface="+mn-cs"/>
                        </a:rPr>
                        <a:t>* </a:t>
                      </a:r>
                      <a:r>
                        <a:rPr kumimoji="0" lang="en-US" altLang="ko-KR" sz="1800" b="0" i="0" u="none" strike="noStrike" kern="1200" cap="none" normalizeH="0" baseline="0" dirty="0">
                          <a:ln>
                            <a:noFill/>
                          </a:ln>
                          <a:solidFill>
                            <a:schemeClr val="bg2"/>
                          </a:solidFill>
                          <a:effectLst/>
                          <a:latin typeface="Verdana" pitchFamily="34" charset="0"/>
                          <a:ea typeface="+mn-ea"/>
                          <a:cs typeface="+mn-cs"/>
                        </a:rPr>
                        <a:t>(</a:t>
                      </a:r>
                      <a:r>
                        <a:rPr kumimoji="0" lang="en-GB" altLang="en-US" sz="1800" b="0" i="0" u="none" strike="noStrike" kern="1200" cap="none" normalizeH="0" baseline="0" dirty="0">
                          <a:ln>
                            <a:noFill/>
                          </a:ln>
                          <a:solidFill>
                            <a:schemeClr val="bg2"/>
                          </a:solidFill>
                          <a:effectLst/>
                          <a:latin typeface="Verdana" pitchFamily="34" charset="0"/>
                          <a:ea typeface="+mn-ea"/>
                          <a:cs typeface="+mn-cs"/>
                        </a:rPr>
                        <a:t>KETTIN ZANGA Patrick-Kennedy) </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Central Africa</a:t>
                      </a: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5373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gridSpan="2">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10000"/>
                        </a:spcAft>
                        <a:buClrTx/>
                        <a:buSzPct val="75000"/>
                        <a:buFontTx/>
                        <a:buNone/>
                        <a:tabLst/>
                      </a:pPr>
                      <a:r>
                        <a:rPr kumimoji="0" lang="en-GB" altLang="en-US" sz="1400" b="0" i="0" u="none" strike="noStrike" cap="none" normalizeH="0" baseline="0" dirty="0">
                          <a:ln>
                            <a:noFill/>
                          </a:ln>
                          <a:solidFill>
                            <a:schemeClr val="accent5">
                              <a:lumMod val="50000"/>
                            </a:schemeClr>
                          </a:solidFill>
                          <a:effectLst/>
                          <a:latin typeface="Verdana" pitchFamily="34" charset="0"/>
                        </a:rPr>
                        <a:t>* Replaced the previous vice-chairman in () from that member state appointed by WTSA16 during this study period</a:t>
                      </a:r>
                      <a:r>
                        <a:rPr kumimoji="0" lang="en-GB" altLang="en-US" sz="1400" b="0" i="0" u="none" strike="noStrike" cap="none" normalizeH="0" baseline="0" dirty="0">
                          <a:ln>
                            <a:noFill/>
                          </a:ln>
                          <a:solidFill>
                            <a:schemeClr val="bg2"/>
                          </a:solidFill>
                          <a:effectLst/>
                          <a:latin typeface="Verdana" pitchFamily="34" charset="0"/>
                        </a:rPr>
                        <a:t>.</a:t>
                      </a:r>
                    </a:p>
                  </a:txBody>
                  <a:tcPr marT="45709" marB="45709" horzOverflow="overflow">
                    <a:lnL>
                      <a:noFill/>
                    </a:lnL>
                    <a:lnR>
                      <a:noFill/>
                    </a:lnR>
                    <a:lnT>
                      <a:noFill/>
                    </a:lnT>
                    <a:lnB>
                      <a:noFill/>
                    </a:lnB>
                    <a:lnTlToBr>
                      <a:noFill/>
                    </a:lnTlToBr>
                    <a:lnBlToTr>
                      <a:noFill/>
                    </a:lnBlToTr>
                    <a:noFill/>
                  </a:tcPr>
                </a:tc>
                <a:tc hMerge="1">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10000"/>
                        </a:spcAft>
                        <a:buClrTx/>
                        <a:buSzPct val="75000"/>
                        <a:buFontTx/>
                        <a:buNone/>
                        <a:tabLst/>
                      </a:pPr>
                      <a:endParaRPr kumimoji="0" lang="en-GB" altLang="en-US" sz="14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4417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9459" name="Rectangle 5"/>
          <p:cNvSpPr>
            <a:spLocks noChangeArrowheads="1"/>
          </p:cNvSpPr>
          <p:nvPr/>
        </p:nvSpPr>
        <p:spPr bwMode="auto">
          <a:xfrm>
            <a:off x="1524000" y="1"/>
            <a:ext cx="91440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algn="ctr" eaLnBrk="0" fontAlgn="base" hangingPunct="0">
              <a:spcBef>
                <a:spcPct val="0"/>
              </a:spcBef>
              <a:spcAft>
                <a:spcPct val="0"/>
              </a:spcAft>
              <a:buSzTx/>
              <a:buFontTx/>
              <a:buNone/>
            </a:pPr>
            <a:r>
              <a:rPr lang="en-US" altLang="en-US" sz="3600" b="1">
                <a:solidFill>
                  <a:srgbClr val="000099"/>
                </a:solidFill>
              </a:rPr>
              <a:t>Management Team (II)</a:t>
            </a:r>
            <a:endParaRPr lang="en-GB" altLang="en-US" sz="3600" b="1">
              <a:solidFill>
                <a:srgbClr val="000099"/>
              </a:solidFill>
            </a:endParaRPr>
          </a:p>
        </p:txBody>
      </p:sp>
      <p:graphicFrame>
        <p:nvGraphicFramePr>
          <p:cNvPr id="401519" name="Group 111"/>
          <p:cNvGraphicFramePr>
            <a:graphicFrameLocks noGrp="1"/>
          </p:cNvGraphicFramePr>
          <p:nvPr>
            <p:extLst>
              <p:ext uri="{D42A27DB-BD31-4B8C-83A1-F6EECF244321}">
                <p14:modId xmlns:p14="http://schemas.microsoft.com/office/powerpoint/2010/main" val="3080072428"/>
              </p:ext>
            </p:extLst>
          </p:nvPr>
        </p:nvGraphicFramePr>
        <p:xfrm>
          <a:off x="958771" y="1052514"/>
          <a:ext cx="10534890" cy="4653284"/>
        </p:xfrm>
        <a:graphic>
          <a:graphicData uri="http://schemas.openxmlformats.org/drawingml/2006/table">
            <a:tbl>
              <a:tblPr/>
              <a:tblGrid>
                <a:gridCol w="2107816">
                  <a:extLst>
                    <a:ext uri="{9D8B030D-6E8A-4147-A177-3AD203B41FA5}">
                      <a16:colId xmlns:a16="http://schemas.microsoft.com/office/drawing/2014/main" val="20000"/>
                    </a:ext>
                  </a:extLst>
                </a:gridCol>
                <a:gridCol w="3889798">
                  <a:extLst>
                    <a:ext uri="{9D8B030D-6E8A-4147-A177-3AD203B41FA5}">
                      <a16:colId xmlns:a16="http://schemas.microsoft.com/office/drawing/2014/main" val="20001"/>
                    </a:ext>
                  </a:extLst>
                </a:gridCol>
                <a:gridCol w="4213185">
                  <a:extLst>
                    <a:ext uri="{9D8B030D-6E8A-4147-A177-3AD203B41FA5}">
                      <a16:colId xmlns:a16="http://schemas.microsoft.com/office/drawing/2014/main" val="20002"/>
                    </a:ext>
                  </a:extLst>
                </a:gridCol>
                <a:gridCol w="324091">
                  <a:extLst>
                    <a:ext uri="{9D8B030D-6E8A-4147-A177-3AD203B41FA5}">
                      <a16:colId xmlns:a16="http://schemas.microsoft.com/office/drawing/2014/main" val="3611077981"/>
                    </a:ext>
                  </a:extLst>
                </a:gridCol>
              </a:tblGrid>
              <a:tr h="411454">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WP Chairmen</a:t>
                      </a:r>
                      <a:endParaRPr kumimoji="0" lang="en-US"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WP </a:t>
                      </a:r>
                      <a:r>
                        <a:rPr kumimoji="0" lang="en-US" altLang="ko-KR" sz="2000" b="0" i="0" u="none" strike="noStrike" cap="none" normalizeH="0" baseline="0" dirty="0">
                          <a:ln>
                            <a:noFill/>
                          </a:ln>
                          <a:solidFill>
                            <a:schemeClr val="bg2"/>
                          </a:solidFill>
                          <a:effectLst/>
                          <a:latin typeface="Verdana" pitchFamily="34" charset="0"/>
                        </a:rPr>
                        <a:t>vice-chairmen</a:t>
                      </a:r>
                      <a:r>
                        <a:rPr kumimoji="0" lang="ko-KR" altLang="en-US" sz="2000" b="0" i="0" u="none" strike="noStrike" cap="none" normalizeH="0" baseline="0" dirty="0">
                          <a:ln>
                            <a:noFill/>
                          </a:ln>
                          <a:solidFill>
                            <a:schemeClr val="bg2"/>
                          </a:solidFill>
                          <a:effectLst/>
                          <a:latin typeface="Verdana" pitchFamily="34" charset="0"/>
                        </a:rPr>
                        <a:t> </a:t>
                      </a:r>
                      <a:endParaRPr kumimoji="0" lang="en-GB"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6004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1/17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US" altLang="en-US" sz="1600" b="0" i="0" u="none" strike="noStrike" cap="none" normalizeH="0" baseline="0" dirty="0">
                          <a:ln>
                            <a:noFill/>
                          </a:ln>
                          <a:solidFill>
                            <a:schemeClr val="bg2">
                              <a:lumMod val="75000"/>
                            </a:schemeClr>
                          </a:solidFill>
                          <a:effectLst/>
                          <a:latin typeface="Verdana" pitchFamily="34" charset="0"/>
                        </a:rPr>
                        <a:t>MIYAKE Yutaka (</a:t>
                      </a:r>
                      <a:r>
                        <a:rPr kumimoji="0" lang="en-GB" altLang="en-US" sz="1600" b="0" i="0" u="none" strike="noStrike" cap="none" normalizeH="0" baseline="0" dirty="0">
                          <a:ln>
                            <a:noFill/>
                          </a:ln>
                          <a:solidFill>
                            <a:schemeClr val="bg2">
                              <a:lumMod val="75000"/>
                            </a:schemeClr>
                          </a:solidFill>
                          <a:effectLst/>
                          <a:latin typeface="Verdana" pitchFamily="34" charset="0"/>
                        </a:rPr>
                        <a:t>Japan</a:t>
                      </a:r>
                      <a:r>
                        <a:rPr kumimoji="0" lang="en-US" altLang="en-US" sz="1600" b="0" i="0" u="none" strike="noStrike" cap="none" normalizeH="0" baseline="0" dirty="0">
                          <a:ln>
                            <a:noFill/>
                          </a:ln>
                          <a:solidFill>
                            <a:schemeClr val="bg2">
                              <a:lumMod val="75000"/>
                            </a:schemeClr>
                          </a:solidFill>
                          <a:effectLst/>
                          <a:latin typeface="Verdana" pitchFamily="34" charset="0"/>
                        </a:rPr>
                        <a:t>)</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DOLMATOV </a:t>
                      </a:r>
                      <a:r>
                        <a:rPr kumimoji="0" lang="en-GB" altLang="en-US" sz="1600" b="0" i="0" u="none" strike="noStrike" kern="1200" cap="none" normalizeH="0" baseline="0" dirty="0" err="1">
                          <a:ln>
                            <a:noFill/>
                          </a:ln>
                          <a:solidFill>
                            <a:schemeClr val="bg2">
                              <a:lumMod val="75000"/>
                            </a:schemeClr>
                          </a:solidFill>
                          <a:effectLst/>
                          <a:latin typeface="Verdana" pitchFamily="34" charset="0"/>
                          <a:ea typeface="+mn-ea"/>
                          <a:cs typeface="+mn-cs"/>
                        </a:rPr>
                        <a:t>Vasiliy</a:t>
                      </a:r>
                      <a:r>
                        <a:rPr kumimoji="0" lang="en-GB" altLang="en-US" sz="1600" b="0" i="0" u="none" strike="noStrike" kern="1200" cap="none" normalizeH="0" baseline="0" dirty="0">
                          <a:ln>
                            <a:noFill/>
                          </a:ln>
                          <a:solidFill>
                            <a:schemeClr val="bg2">
                              <a:lumMod val="75000"/>
                            </a:schemeClr>
                          </a:solidFill>
                          <a:effectLst/>
                          <a:latin typeface="Verdana" pitchFamily="34" charset="0"/>
                          <a:ea typeface="+mn-ea"/>
                          <a:cs typeface="+mn-cs"/>
                        </a:rPr>
                        <a:t> (Russian Federation), </a:t>
                      </a:r>
                      <a:r>
                        <a:rPr kumimoji="0" lang="en-GB" altLang="ko-KR" sz="1600" b="0" i="0" u="none" strike="noStrike" kern="1200" cap="none" normalizeH="0" baseline="0" dirty="0">
                          <a:ln>
                            <a:noFill/>
                          </a:ln>
                          <a:solidFill>
                            <a:schemeClr val="bg2">
                              <a:lumMod val="75000"/>
                            </a:schemeClr>
                          </a:solidFill>
                          <a:effectLst/>
                          <a:latin typeface="Verdana" pitchFamily="34" charset="0"/>
                          <a:ea typeface="+mn-ea"/>
                          <a:cs typeface="+mn-cs"/>
                        </a:rPr>
                        <a:t>EVREN </a:t>
                      </a:r>
                      <a:r>
                        <a:rPr kumimoji="0" lang="en-GB" altLang="ko-KR" sz="1600" b="0" i="0" u="none" strike="noStrike" kern="1200" cap="none" normalizeH="0" baseline="0" dirty="0" err="1">
                          <a:ln>
                            <a:noFill/>
                          </a:ln>
                          <a:solidFill>
                            <a:schemeClr val="bg2">
                              <a:lumMod val="75000"/>
                            </a:schemeClr>
                          </a:solidFill>
                          <a:effectLst/>
                          <a:latin typeface="Verdana" pitchFamily="34" charset="0"/>
                          <a:ea typeface="+mn-ea"/>
                          <a:cs typeface="+mn-cs"/>
                        </a:rPr>
                        <a:t>Gökhan</a:t>
                      </a:r>
                      <a:r>
                        <a:rPr kumimoji="0" lang="en-GB" altLang="ko-KR" sz="1600" b="0" i="0" u="none" strike="noStrike" kern="1200" cap="none" normalizeH="0" baseline="0" dirty="0">
                          <a:ln>
                            <a:noFill/>
                          </a:ln>
                          <a:solidFill>
                            <a:schemeClr val="bg2">
                              <a:lumMod val="75000"/>
                            </a:schemeClr>
                          </a:solidFill>
                          <a:effectLst/>
                          <a:latin typeface="Verdana" pitchFamily="34" charset="0"/>
                          <a:ea typeface="+mn-ea"/>
                          <a:cs typeface="+mn-cs"/>
                        </a:rPr>
                        <a:t> (Turkey)</a:t>
                      </a:r>
                      <a:r>
                        <a:rPr kumimoji="0" lang="en-GB" altLang="en-US" sz="1600" b="0" i="0" u="none" strike="noStrike" kern="1200" cap="none" normalizeH="0" baseline="0" dirty="0">
                          <a:ln>
                            <a:noFill/>
                          </a:ln>
                          <a:solidFill>
                            <a:schemeClr val="bg2">
                              <a:lumMod val="75000"/>
                            </a:schemeClr>
                          </a:solidFill>
                          <a:effectLst/>
                          <a:latin typeface="Verdana" pitchFamily="34" charset="0"/>
                          <a:ea typeface="+mn-ea"/>
                          <a:cs typeface="+mn-cs"/>
                        </a:rPr>
                        <a:t> </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004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2/17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NAKAO Koji (</a:t>
                      </a:r>
                      <a:r>
                        <a:rPr kumimoji="0" lang="en-GB" altLang="en-US" sz="1600" b="0" i="0" u="none" strike="noStrike" cap="none" normalizeH="0" baseline="0" dirty="0">
                          <a:ln>
                            <a:noFill/>
                          </a:ln>
                          <a:solidFill>
                            <a:schemeClr val="bg2">
                              <a:lumMod val="75000"/>
                            </a:schemeClr>
                          </a:solidFill>
                          <a:effectLst/>
                          <a:latin typeface="Verdana" pitchFamily="34" charset="0"/>
                        </a:rPr>
                        <a:t>Japan</a:t>
                      </a:r>
                      <a:r>
                        <a:rPr kumimoji="0" lang="en-US" altLang="en-US" sz="1600" b="0" i="0" u="none" strike="noStrike" cap="none" normalizeH="0" baseline="0" dirty="0">
                          <a:ln>
                            <a:noFill/>
                          </a:ln>
                          <a:solidFill>
                            <a:schemeClr val="bg2">
                              <a:lumMod val="75000"/>
                            </a:schemeClr>
                          </a:solidFill>
                          <a:effectLst/>
                          <a:latin typeface="Verdana" pitchFamily="34" charset="0"/>
                        </a:rPr>
                        <a:t>)</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GONZALEZ Juan (USA), FUREY </a:t>
                      </a:r>
                      <a:r>
                        <a:rPr kumimoji="0" lang="en-GB" altLang="en-US" sz="1600" b="0" i="0" u="none" strike="noStrike" cap="none" normalizeH="0" baseline="0" dirty="0" err="1">
                          <a:ln>
                            <a:noFill/>
                          </a:ln>
                          <a:solidFill>
                            <a:schemeClr val="bg2">
                              <a:lumMod val="75000"/>
                            </a:schemeClr>
                          </a:solidFill>
                          <a:effectLst/>
                          <a:latin typeface="Verdana" pitchFamily="34" charset="0"/>
                        </a:rPr>
                        <a:t>Inette</a:t>
                      </a:r>
                      <a:r>
                        <a:rPr kumimoji="0" lang="en-GB" altLang="en-US" sz="1600" b="0" i="0" u="none" strike="noStrike" cap="none" normalizeH="0" baseline="0" dirty="0">
                          <a:ln>
                            <a:noFill/>
                          </a:ln>
                          <a:solidFill>
                            <a:schemeClr val="bg2">
                              <a:lumMod val="75000"/>
                            </a:schemeClr>
                          </a:solidFill>
                          <a:effectLst/>
                          <a:latin typeface="Verdana" pitchFamily="34" charset="0"/>
                        </a:rPr>
                        <a:t>* (USA)</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04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3/17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GB" altLang="en-US" sz="1600" b="0" i="0" u="none" strike="noStrike" cap="none" normalizeH="0" baseline="0" dirty="0">
                          <a:ln>
                            <a:noFill/>
                          </a:ln>
                          <a:solidFill>
                            <a:schemeClr val="bg2">
                              <a:lumMod val="75000"/>
                            </a:schemeClr>
                          </a:solidFill>
                          <a:effectLst/>
                          <a:latin typeface="Verdana" pitchFamily="34" charset="0"/>
                        </a:rPr>
                        <a:t>TADDEI Arnaud (Broadcom)</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BAI </a:t>
                      </a:r>
                      <a:r>
                        <a:rPr kumimoji="0" lang="en-US" altLang="en-US" sz="1600" b="0" i="0" u="none" strike="noStrike" cap="none" normalizeH="0" baseline="0" dirty="0" err="1">
                          <a:ln>
                            <a:noFill/>
                          </a:ln>
                          <a:solidFill>
                            <a:schemeClr val="bg2">
                              <a:lumMod val="75000"/>
                            </a:schemeClr>
                          </a:solidFill>
                          <a:effectLst/>
                          <a:latin typeface="Verdana" pitchFamily="34" charset="0"/>
                        </a:rPr>
                        <a:t>Xiaoyuan</a:t>
                      </a:r>
                      <a:r>
                        <a:rPr kumimoji="0" lang="en-US" altLang="en-US" sz="1600" b="0" i="0" u="none" strike="noStrike" cap="none" normalizeH="0" baseline="0" dirty="0">
                          <a:ln>
                            <a:noFill/>
                          </a:ln>
                          <a:solidFill>
                            <a:schemeClr val="bg2">
                              <a:lumMod val="75000"/>
                            </a:schemeClr>
                          </a:solidFill>
                          <a:effectLst/>
                          <a:latin typeface="Verdana" pitchFamily="34" charset="0"/>
                        </a:rPr>
                        <a:t> (China), LIN </a:t>
                      </a:r>
                      <a:r>
                        <a:rPr kumimoji="0" lang="en-US" altLang="en-US" sz="1600" b="0" i="0" u="none" strike="noStrike" cap="none" normalizeH="0" baseline="0" dirty="0" err="1">
                          <a:ln>
                            <a:noFill/>
                          </a:ln>
                          <a:solidFill>
                            <a:schemeClr val="bg2">
                              <a:lumMod val="75000"/>
                            </a:schemeClr>
                          </a:solidFill>
                          <a:effectLst/>
                          <a:latin typeface="Verdana" pitchFamily="34" charset="0"/>
                        </a:rPr>
                        <a:t>Zhaoji</a:t>
                      </a:r>
                      <a:r>
                        <a:rPr kumimoji="0" lang="en-US" altLang="en-US" sz="1600" b="0" i="0" u="none" strike="noStrike" cap="none" normalizeH="0" baseline="0" dirty="0">
                          <a:ln>
                            <a:noFill/>
                          </a:ln>
                          <a:solidFill>
                            <a:schemeClr val="bg2">
                              <a:lumMod val="75000"/>
                            </a:schemeClr>
                          </a:solidFill>
                          <a:effectLst/>
                          <a:latin typeface="Verdana" pitchFamily="34" charset="0"/>
                        </a:rPr>
                        <a:t>* (China) </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90378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a:ln>
                            <a:noFill/>
                          </a:ln>
                          <a:solidFill>
                            <a:schemeClr val="bg2"/>
                          </a:solidFill>
                          <a:effectLst/>
                          <a:latin typeface="Verdana" pitchFamily="34" charset="0"/>
                        </a:rPr>
                        <a:t>WP 4/17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NAH Jae </a:t>
                      </a:r>
                      <a:r>
                        <a:rPr kumimoji="0" lang="en-GB" altLang="en-US" sz="1600" b="0" i="0" u="none" strike="noStrike" cap="none" normalizeH="0" baseline="0" dirty="0" err="1">
                          <a:ln>
                            <a:noFill/>
                          </a:ln>
                          <a:solidFill>
                            <a:schemeClr val="bg2">
                              <a:lumMod val="75000"/>
                            </a:schemeClr>
                          </a:solidFill>
                          <a:effectLst/>
                          <a:latin typeface="Verdana" pitchFamily="34" charset="0"/>
                        </a:rPr>
                        <a:t>Hoon</a:t>
                      </a:r>
                      <a:r>
                        <a:rPr kumimoji="0" lang="en-GB" altLang="en-US" sz="1600" b="0" i="0" u="none" strike="noStrike" cap="none" normalizeH="0" baseline="0" dirty="0">
                          <a:ln>
                            <a:noFill/>
                          </a:ln>
                          <a:solidFill>
                            <a:schemeClr val="bg2">
                              <a:lumMod val="75000"/>
                            </a:schemeClr>
                          </a:solidFill>
                          <a:effectLst/>
                          <a:latin typeface="Verdana" pitchFamily="34" charset="0"/>
                        </a:rPr>
                        <a:t> (Korea, Republic of) </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LIN </a:t>
                      </a:r>
                      <a:r>
                        <a:rPr kumimoji="0" lang="en-GB" altLang="en-US" sz="1600" b="0" i="0" u="none" strike="noStrike" cap="none" normalizeH="0" baseline="0" dirty="0" err="1">
                          <a:ln>
                            <a:noFill/>
                          </a:ln>
                          <a:solidFill>
                            <a:schemeClr val="bg2">
                              <a:lumMod val="75000"/>
                            </a:schemeClr>
                          </a:solidFill>
                          <a:effectLst/>
                          <a:latin typeface="Verdana" pitchFamily="34" charset="0"/>
                        </a:rPr>
                        <a:t>Zhaoji</a:t>
                      </a:r>
                      <a:r>
                        <a:rPr kumimoji="0" lang="en-GB" altLang="en-US" sz="1600" b="0" i="0" u="none" strike="noStrike" cap="none" normalizeH="0" baseline="0" dirty="0">
                          <a:ln>
                            <a:noFill/>
                          </a:ln>
                          <a:solidFill>
                            <a:schemeClr val="bg2">
                              <a:lumMod val="75000"/>
                            </a:schemeClr>
                          </a:solidFill>
                          <a:effectLst/>
                          <a:latin typeface="Verdana" pitchFamily="34" charset="0"/>
                        </a:rPr>
                        <a:t> (China), LI Kepeng* (Alibaba)</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90021">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rgbClr val="00B050"/>
                          </a:solidFill>
                          <a:effectLst/>
                          <a:latin typeface="Verdana" pitchFamily="34" charset="0"/>
                        </a:rPr>
                        <a:t>* Replaced by the new leader during this study period.</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33396">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1600" b="0" i="0" u="none" strike="noStrike" cap="none" normalizeH="0" baseline="0">
                          <a:ln>
                            <a:noFill/>
                          </a:ln>
                          <a:solidFill>
                            <a:schemeClr val="bg2"/>
                          </a:solidFill>
                          <a:effectLst/>
                          <a:latin typeface="Verdana" pitchFamily="34" charset="0"/>
                        </a:rPr>
                        <a:t>TSB</a:t>
                      </a:r>
                      <a:endParaRPr kumimoji="0" lang="en-GB" altLang="en-US" sz="1600" b="0" i="0" u="none" strike="noStrike" cap="none" normalizeH="0" baseline="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YANG Xiaoya</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Counsellor</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11454">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BILANI </a:t>
                      </a:r>
                      <a:r>
                        <a:rPr kumimoji="0" lang="en-GB" altLang="en-US" sz="1600" b="0" i="0" u="none" strike="noStrike" cap="none" normalizeH="0" baseline="0" dirty="0" err="1">
                          <a:ln>
                            <a:noFill/>
                          </a:ln>
                          <a:solidFill>
                            <a:schemeClr val="bg2">
                              <a:lumMod val="75000"/>
                            </a:schemeClr>
                          </a:solidFill>
                          <a:effectLst/>
                          <a:latin typeface="Verdana" pitchFamily="34" charset="0"/>
                        </a:rPr>
                        <a:t>Joumana</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Administrative assistant</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5061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0483" name="Rectangle 3"/>
          <p:cNvSpPr>
            <a:spLocks noGrp="1" noChangeArrowheads="1"/>
          </p:cNvSpPr>
          <p:nvPr>
            <p:ph type="title"/>
          </p:nvPr>
        </p:nvSpPr>
        <p:spPr/>
        <p:txBody>
          <a:bodyPr/>
          <a:lstStyle/>
          <a:p>
            <a:r>
              <a:rPr lang="en-US" altLang="en-US" dirty="0"/>
              <a:t>Study Group Structure</a:t>
            </a:r>
            <a:endParaRPr lang="en-GB" altLang="en-US" dirty="0"/>
          </a:p>
        </p:txBody>
      </p:sp>
      <p:sp>
        <p:nvSpPr>
          <p:cNvPr id="20484" name="Rectangle 4"/>
          <p:cNvSpPr>
            <a:spLocks noGrp="1" noChangeArrowheads="1"/>
          </p:cNvSpPr>
          <p:nvPr>
            <p:ph idx="1"/>
          </p:nvPr>
        </p:nvSpPr>
        <p:spPr>
          <a:xfrm>
            <a:off x="445143" y="890469"/>
            <a:ext cx="11569379" cy="4838999"/>
          </a:xfrm>
        </p:spPr>
        <p:txBody>
          <a:bodyPr/>
          <a:lstStyle/>
          <a:p>
            <a:pPr>
              <a:lnSpc>
                <a:spcPct val="90000"/>
              </a:lnSpc>
            </a:pPr>
            <a:r>
              <a:rPr lang="en-GB" altLang="en-US" sz="2400" dirty="0"/>
              <a:t>WP 1/17</a:t>
            </a:r>
            <a:r>
              <a:rPr lang="en-GB" altLang="en-US" sz="2000" dirty="0"/>
              <a:t>, </a:t>
            </a:r>
            <a:r>
              <a:rPr lang="en-GB" altLang="en-US" sz="2000" b="1" dirty="0"/>
              <a:t>Telecommunication/ICT Security</a:t>
            </a:r>
            <a:endParaRPr lang="en-US" altLang="en-US" sz="2000" b="1" dirty="0"/>
          </a:p>
          <a:p>
            <a:pPr>
              <a:lnSpc>
                <a:spcPct val="90000"/>
              </a:lnSpc>
              <a:spcBef>
                <a:spcPct val="25000"/>
              </a:spcBef>
              <a:spcAft>
                <a:spcPct val="25000"/>
              </a:spcAft>
              <a:buFontTx/>
              <a:buNone/>
            </a:pPr>
            <a:r>
              <a:rPr lang="en-US" altLang="en-US" sz="2000" dirty="0"/>
              <a:t>	</a:t>
            </a:r>
            <a:r>
              <a:rPr lang="en-US" altLang="en-US" sz="1800" dirty="0">
                <a:solidFill>
                  <a:schemeClr val="bg2">
                    <a:lumMod val="75000"/>
                  </a:schemeClr>
                </a:solidFill>
              </a:rPr>
              <a:t>Security architectures/frameworks, Telecommunications information security management, Security aspects of telecommunication services, networks and Internet of Things, Security aspects for Intelligent Transport </a:t>
            </a:r>
            <a:r>
              <a:rPr lang="en-US" altLang="en-US" sz="1800" dirty="0"/>
              <a:t>System.</a:t>
            </a:r>
          </a:p>
          <a:p>
            <a:pPr>
              <a:lnSpc>
                <a:spcPct val="90000"/>
              </a:lnSpc>
            </a:pPr>
            <a:r>
              <a:rPr lang="en-GB" altLang="en-US" sz="2400" dirty="0"/>
              <a:t>WP 2/17</a:t>
            </a:r>
            <a:r>
              <a:rPr lang="en-GB" altLang="en-US" sz="2000" dirty="0"/>
              <a:t>, </a:t>
            </a:r>
            <a:r>
              <a:rPr lang="en-GB" altLang="en-US" sz="2000" b="1" dirty="0"/>
              <a:t>Cyberspace security</a:t>
            </a:r>
          </a:p>
          <a:p>
            <a:pPr>
              <a:lnSpc>
                <a:spcPct val="90000"/>
              </a:lnSpc>
              <a:spcBef>
                <a:spcPct val="25000"/>
              </a:spcBef>
              <a:spcAft>
                <a:spcPct val="25000"/>
              </a:spcAft>
              <a:buFontTx/>
              <a:buNone/>
            </a:pPr>
            <a:r>
              <a:rPr lang="en-US" altLang="en-US" sz="2000" dirty="0"/>
              <a:t>	</a:t>
            </a:r>
            <a:r>
              <a:rPr lang="en-US" altLang="en-US" sz="1800" dirty="0">
                <a:solidFill>
                  <a:schemeClr val="bg2">
                    <a:lumMod val="75000"/>
                  </a:schemeClr>
                </a:solidFill>
              </a:rPr>
              <a:t>Cybersecurity, Countering </a:t>
            </a:r>
            <a:r>
              <a:rPr lang="en-US" altLang="en-US" sz="1800" dirty="0"/>
              <a:t>spam, Security aspects for Distributed Ledger Technologies.</a:t>
            </a:r>
            <a:endParaRPr lang="en-GB" altLang="en-US" sz="1800" dirty="0"/>
          </a:p>
          <a:p>
            <a:pPr>
              <a:lnSpc>
                <a:spcPct val="90000"/>
              </a:lnSpc>
            </a:pPr>
            <a:r>
              <a:rPr lang="en-GB" altLang="en-US" sz="2400" dirty="0"/>
              <a:t>WP </a:t>
            </a:r>
            <a:r>
              <a:rPr lang="en-US" altLang="en-US" sz="2400" dirty="0"/>
              <a:t>3/17</a:t>
            </a:r>
            <a:r>
              <a:rPr lang="en-GB" altLang="en-US" sz="2000" dirty="0"/>
              <a:t>, </a:t>
            </a:r>
            <a:r>
              <a:rPr lang="en-US" altLang="en-US" sz="2000" b="1" dirty="0"/>
              <a:t>Application security</a:t>
            </a:r>
            <a:endParaRPr lang="en-GB" altLang="en-US" sz="2000" b="1" dirty="0"/>
          </a:p>
          <a:p>
            <a:pPr>
              <a:lnSpc>
                <a:spcPct val="90000"/>
              </a:lnSpc>
              <a:spcBef>
                <a:spcPct val="25000"/>
              </a:spcBef>
              <a:spcAft>
                <a:spcPct val="25000"/>
              </a:spcAft>
              <a:buFontTx/>
              <a:buNone/>
            </a:pPr>
            <a:r>
              <a:rPr lang="en-US" altLang="en-US" sz="2000" dirty="0"/>
              <a:t>	</a:t>
            </a:r>
            <a:r>
              <a:rPr lang="en-US" altLang="en-US" sz="1800" dirty="0"/>
              <a:t>Secure application services, Cloud computing security, Formal languages for telecommunication software and testing</a:t>
            </a:r>
            <a:r>
              <a:rPr lang="en-US" altLang="en-US" sz="2000" dirty="0"/>
              <a:t>.</a:t>
            </a:r>
          </a:p>
          <a:p>
            <a:pPr>
              <a:lnSpc>
                <a:spcPct val="90000"/>
              </a:lnSpc>
            </a:pPr>
            <a:r>
              <a:rPr lang="en-GB" altLang="en-US" sz="2400" dirty="0"/>
              <a:t>WP 4</a:t>
            </a:r>
            <a:r>
              <a:rPr lang="en-US" altLang="en-US" sz="2400" dirty="0"/>
              <a:t>/17</a:t>
            </a:r>
            <a:r>
              <a:rPr lang="en-GB" altLang="en-US" sz="2000" dirty="0"/>
              <a:t>, </a:t>
            </a:r>
            <a:r>
              <a:rPr lang="en-US" altLang="en-US" sz="2000" b="1" dirty="0"/>
              <a:t>Identity management and authentication</a:t>
            </a:r>
            <a:endParaRPr lang="en-GB" altLang="en-US" sz="2000" b="1" dirty="0"/>
          </a:p>
          <a:p>
            <a:pPr>
              <a:lnSpc>
                <a:spcPct val="90000"/>
              </a:lnSpc>
              <a:spcBef>
                <a:spcPct val="25000"/>
              </a:spcBef>
              <a:spcAft>
                <a:spcPct val="25000"/>
              </a:spcAft>
              <a:buFontTx/>
              <a:buNone/>
            </a:pPr>
            <a:r>
              <a:rPr lang="en-US" altLang="en-US" sz="2000" dirty="0"/>
              <a:t>	</a:t>
            </a:r>
            <a:r>
              <a:rPr lang="en-US" altLang="en-US" sz="1800" dirty="0" err="1"/>
              <a:t>Telebiometrics</a:t>
            </a:r>
            <a:r>
              <a:rPr lang="en-US" altLang="en-US" sz="1800" dirty="0"/>
              <a:t>, identity management and architectures, Generic technologies to support secure applications</a:t>
            </a:r>
            <a:r>
              <a:rPr lang="en-US" altLang="en-US" sz="2000" dirty="0"/>
              <a:t>.</a:t>
            </a:r>
          </a:p>
          <a:p>
            <a:pPr>
              <a:lnSpc>
                <a:spcPct val="90000"/>
              </a:lnSpc>
            </a:pPr>
            <a:r>
              <a:rPr lang="en-US" altLang="en-US" sz="2400" dirty="0"/>
              <a:t>Q1/17, </a:t>
            </a:r>
            <a:r>
              <a:rPr lang="en-US" altLang="en-US" sz="2000" dirty="0"/>
              <a:t>Telecommunication/ICT security coordination</a:t>
            </a:r>
          </a:p>
        </p:txBody>
      </p:sp>
    </p:spTree>
    <p:extLst>
      <p:ext uri="{BB962C8B-B14F-4D97-AF65-F5344CB8AC3E}">
        <p14:creationId xmlns:p14="http://schemas.microsoft.com/office/powerpoint/2010/main" val="74022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136207"/>
            <a:ext cx="9144000" cy="1052513"/>
          </a:xfrm>
        </p:spPr>
        <p:txBody>
          <a:bodyPr/>
          <a:lstStyle/>
          <a:p>
            <a:r>
              <a:rPr lang="en-US" altLang="en-US" dirty="0"/>
              <a:t>SG 17-related other groups (I)</a:t>
            </a:r>
          </a:p>
        </p:txBody>
      </p:sp>
      <p:sp>
        <p:nvSpPr>
          <p:cNvPr id="22531" name="Rectangle 3"/>
          <p:cNvSpPr>
            <a:spLocks noGrp="1" noChangeArrowheads="1"/>
          </p:cNvSpPr>
          <p:nvPr>
            <p:ph idx="1"/>
          </p:nvPr>
        </p:nvSpPr>
        <p:spPr>
          <a:xfrm>
            <a:off x="701040" y="1385889"/>
            <a:ext cx="11140440" cy="4283391"/>
          </a:xfrm>
        </p:spPr>
        <p:txBody>
          <a:bodyPr/>
          <a:lstStyle/>
          <a:p>
            <a:r>
              <a:rPr lang="en-US" altLang="en-US" sz="2400" dirty="0">
                <a:solidFill>
                  <a:schemeClr val="bg2">
                    <a:lumMod val="75000"/>
                  </a:schemeClr>
                </a:solidFill>
              </a:rPr>
              <a:t>JCA-</a:t>
            </a:r>
            <a:r>
              <a:rPr lang="en-US" altLang="en-US" sz="2400" dirty="0" err="1">
                <a:solidFill>
                  <a:schemeClr val="bg2">
                    <a:lumMod val="75000"/>
                  </a:schemeClr>
                </a:solidFill>
              </a:rPr>
              <a:t>IdM</a:t>
            </a:r>
            <a:r>
              <a:rPr lang="en-US" altLang="en-US" sz="2400" dirty="0">
                <a:solidFill>
                  <a:schemeClr val="bg2">
                    <a:lumMod val="75000"/>
                  </a:schemeClr>
                </a:solidFill>
              </a:rPr>
              <a:t> (Identity Management)</a:t>
            </a:r>
          </a:p>
          <a:p>
            <a:pPr lvl="1">
              <a:spcBef>
                <a:spcPts val="1200"/>
              </a:spcBef>
            </a:pPr>
            <a:r>
              <a:rPr lang="en-US" altLang="en-US" sz="2000" dirty="0">
                <a:solidFill>
                  <a:schemeClr val="bg2">
                    <a:lumMod val="75000"/>
                  </a:schemeClr>
                </a:solidFill>
              </a:rPr>
              <a:t>Co-Chairmen: Mr BARBIR Abbie, Aetna,</a:t>
            </a:r>
            <a:br>
              <a:rPr lang="en-US" altLang="en-US" sz="2000" dirty="0">
                <a:solidFill>
                  <a:schemeClr val="bg2">
                    <a:lumMod val="75000"/>
                  </a:schemeClr>
                </a:solidFill>
              </a:rPr>
            </a:br>
            <a:r>
              <a:rPr lang="en-US" altLang="en-US" sz="2000" dirty="0">
                <a:solidFill>
                  <a:schemeClr val="bg2">
                    <a:lumMod val="75000"/>
                  </a:schemeClr>
                </a:solidFill>
              </a:rPr>
              <a:t>                     Mr TAKECHI Hiroshi, NEC</a:t>
            </a:r>
            <a:br>
              <a:rPr lang="en-US" altLang="en-US" sz="2000" dirty="0">
                <a:solidFill>
                  <a:schemeClr val="bg2">
                    <a:lumMod val="75000"/>
                  </a:schemeClr>
                </a:solidFill>
              </a:rPr>
            </a:br>
            <a:r>
              <a:rPr lang="en-US" altLang="en-US" sz="2000" dirty="0">
                <a:solidFill>
                  <a:schemeClr val="bg2">
                    <a:lumMod val="75000"/>
                  </a:schemeClr>
                </a:solidFill>
              </a:rPr>
              <a:t>                     Mr PARK </a:t>
            </a:r>
            <a:r>
              <a:rPr lang="en-US" altLang="en-US" sz="2000" dirty="0" err="1">
                <a:solidFill>
                  <a:schemeClr val="bg2">
                    <a:lumMod val="75000"/>
                  </a:schemeClr>
                </a:solidFill>
              </a:rPr>
              <a:t>Keundug</a:t>
            </a:r>
            <a:r>
              <a:rPr lang="en-US" altLang="en-US" sz="2000" dirty="0">
                <a:solidFill>
                  <a:schemeClr val="bg2">
                    <a:lumMod val="75000"/>
                  </a:schemeClr>
                </a:solidFill>
              </a:rPr>
              <a:t>, Korea (Republic of) </a:t>
            </a:r>
          </a:p>
          <a:p>
            <a:pPr lvl="1">
              <a:spcBef>
                <a:spcPts val="1200"/>
              </a:spcBef>
            </a:pPr>
            <a:r>
              <a:rPr lang="en-US" altLang="en-US" sz="2000" dirty="0">
                <a:solidFill>
                  <a:schemeClr val="bg2">
                    <a:lumMod val="75000"/>
                  </a:schemeClr>
                </a:solidFill>
              </a:rPr>
              <a:t>Represented: SGs 2, 3, 5, 9, 12, 13, 15, 16, 17, Decentralized Identify Foundation, FIDO Alliance, ISO/IEC JTC 1/SC 27/WG 5, ISO TC 307, </a:t>
            </a:r>
            <a:r>
              <a:rPr lang="en-US" altLang="en-US" sz="2000" dirty="0" err="1">
                <a:solidFill>
                  <a:schemeClr val="bg2">
                    <a:lumMod val="75000"/>
                  </a:schemeClr>
                </a:solidFill>
              </a:rPr>
              <a:t>Kantara</a:t>
            </a:r>
            <a:r>
              <a:rPr lang="en-US" altLang="en-US" sz="2000" dirty="0">
                <a:solidFill>
                  <a:schemeClr val="bg2">
                    <a:lumMod val="75000"/>
                  </a:schemeClr>
                </a:solidFill>
              </a:rPr>
              <a:t> Initiative, Mobile Driving License, NH-ISAC Identity working group, OASIS, </a:t>
            </a:r>
            <a:r>
              <a:rPr lang="en-US" altLang="en-US" sz="2000" dirty="0" err="1">
                <a:solidFill>
                  <a:schemeClr val="bg2">
                    <a:lumMod val="75000"/>
                  </a:schemeClr>
                </a:solidFill>
              </a:rPr>
              <a:t>OpenIdD</a:t>
            </a:r>
            <a:r>
              <a:rPr lang="en-US" altLang="en-US" sz="2000" dirty="0">
                <a:solidFill>
                  <a:schemeClr val="bg2">
                    <a:lumMod val="75000"/>
                  </a:schemeClr>
                </a:solidFill>
              </a:rPr>
              <a:t> Foundation, </a:t>
            </a:r>
            <a:r>
              <a:rPr lang="en-US" altLang="en-US" sz="2000" dirty="0" err="1">
                <a:solidFill>
                  <a:schemeClr val="bg2">
                    <a:lumMod val="75000"/>
                  </a:schemeClr>
                </a:solidFill>
              </a:rPr>
              <a:t>Soverin</a:t>
            </a:r>
            <a:r>
              <a:rPr lang="en-US" altLang="en-US" sz="2000" dirty="0">
                <a:solidFill>
                  <a:schemeClr val="bg2">
                    <a:lumMod val="75000"/>
                  </a:schemeClr>
                </a:solidFill>
              </a:rPr>
              <a:t> Foundation, SSI Open Standards and UPU,…</a:t>
            </a:r>
          </a:p>
          <a:p>
            <a:pPr lvl="1">
              <a:spcBef>
                <a:spcPts val="1200"/>
              </a:spcBef>
            </a:pPr>
            <a:r>
              <a:rPr lang="en-US" altLang="en-US" sz="2000" dirty="0">
                <a:solidFill>
                  <a:schemeClr val="bg2">
                    <a:lumMod val="75000"/>
                  </a:schemeClr>
                </a:solidFill>
              </a:rPr>
              <a:t>4 meetings</a:t>
            </a:r>
          </a:p>
          <a:p>
            <a:r>
              <a:rPr lang="en-US" altLang="en-US" sz="2400" dirty="0">
                <a:solidFill>
                  <a:schemeClr val="bg2">
                    <a:lumMod val="75000"/>
                  </a:schemeClr>
                </a:solidFill>
              </a:rPr>
              <a:t>JCA-COP (Child Online Protection)</a:t>
            </a:r>
          </a:p>
          <a:p>
            <a:pPr lvl="1">
              <a:spcBef>
                <a:spcPts val="1200"/>
              </a:spcBef>
            </a:pPr>
            <a:r>
              <a:rPr lang="en-US" altLang="en-US" sz="2000" dirty="0">
                <a:solidFill>
                  <a:schemeClr val="bg2">
                    <a:lumMod val="75000"/>
                  </a:schemeClr>
                </a:solidFill>
              </a:rPr>
              <a:t>Established April </a:t>
            </a:r>
            <a:r>
              <a:rPr lang="en-US" altLang="en-US" sz="2000" dirty="0"/>
              <a:t>2012</a:t>
            </a:r>
            <a:endParaRPr lang="en-US" altLang="en-US" sz="2400" dirty="0"/>
          </a:p>
        </p:txBody>
      </p:sp>
    </p:spTree>
    <p:extLst>
      <p:ext uri="{BB962C8B-B14F-4D97-AF65-F5344CB8AC3E}">
        <p14:creationId xmlns:p14="http://schemas.microsoft.com/office/powerpoint/2010/main" val="174768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3135" y="1832734"/>
            <a:ext cx="2341995" cy="1701744"/>
            <a:chOff x="2381525" y="3891133"/>
            <a:chExt cx="4683989" cy="3403490"/>
          </a:xfrm>
        </p:grpSpPr>
        <p:sp>
          <p:nvSpPr>
            <p:cNvPr id="34" name="Freeform 7"/>
            <p:cNvSpPr>
              <a:spLocks noEditPoints="1"/>
            </p:cNvSpPr>
            <p:nvPr/>
          </p:nvSpPr>
          <p:spPr bwMode="auto">
            <a:xfrm>
              <a:off x="3977627" y="3891133"/>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sp>
          <p:nvSpPr>
            <p:cNvPr id="79" name="TextBox 78"/>
            <p:cNvSpPr txBox="1"/>
            <p:nvPr/>
          </p:nvSpPr>
          <p:spPr>
            <a:xfrm>
              <a:off x="2381525" y="5797068"/>
              <a:ext cx="4683989" cy="1497555"/>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Study Group 17 Security</a:t>
              </a:r>
            </a:p>
          </p:txBody>
        </p:sp>
        <p:sp>
          <p:nvSpPr>
            <p:cNvPr id="122" name="TextBox 121"/>
            <p:cNvSpPr txBox="1"/>
            <p:nvPr/>
          </p:nvSpPr>
          <p:spPr>
            <a:xfrm>
              <a:off x="4061519" y="4085139"/>
              <a:ext cx="1039814" cy="830960"/>
            </a:xfrm>
            <a:prstGeom prst="rect">
              <a:avLst/>
            </a:prstGeom>
            <a:noFill/>
          </p:spPr>
          <p:txBody>
            <a:bodyPr wrap="square" lIns="91421" tIns="45711" rIns="91421" bIns="45711" rtlCol="0">
              <a:spAutoFit/>
            </a:bodyPr>
            <a:lstStyle/>
            <a:p>
              <a:pPr algn="ctr"/>
              <a:r>
                <a:rPr lang="id-ID" sz="2100" b="1" dirty="0">
                  <a:solidFill>
                    <a:schemeClr val="accent1"/>
                  </a:solidFill>
                  <a:latin typeface="Lato Regular"/>
                  <a:cs typeface="Lato Regular"/>
                </a:rPr>
                <a:t>1</a:t>
              </a:r>
              <a:endParaRPr lang="en-US" sz="2100" b="1" dirty="0">
                <a:solidFill>
                  <a:schemeClr val="accent1"/>
                </a:solidFill>
                <a:latin typeface="Lato Regular"/>
                <a:cs typeface="Lato Regular"/>
              </a:endParaRPr>
            </a:p>
          </p:txBody>
        </p:sp>
      </p:grpSp>
      <p:grpSp>
        <p:nvGrpSpPr>
          <p:cNvPr id="5" name="Group 4"/>
          <p:cNvGrpSpPr/>
          <p:nvPr/>
        </p:nvGrpSpPr>
        <p:grpSpPr>
          <a:xfrm>
            <a:off x="6508293" y="1853762"/>
            <a:ext cx="1914961" cy="1392142"/>
            <a:chOff x="10412434" y="3890311"/>
            <a:chExt cx="3829922" cy="2784284"/>
          </a:xfrm>
        </p:grpSpPr>
        <p:sp>
          <p:nvSpPr>
            <p:cNvPr id="72" name="Freeform 6"/>
            <p:cNvSpPr>
              <a:spLocks noEditPoints="1"/>
            </p:cNvSpPr>
            <p:nvPr/>
          </p:nvSpPr>
          <p:spPr bwMode="auto">
            <a:xfrm>
              <a:off x="11586693" y="3890311"/>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sp>
          <p:nvSpPr>
            <p:cNvPr id="85" name="TextBox 84"/>
            <p:cNvSpPr txBox="1"/>
            <p:nvPr/>
          </p:nvSpPr>
          <p:spPr>
            <a:xfrm>
              <a:off x="10412434" y="5833503"/>
              <a:ext cx="3829922" cy="841092"/>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Conclusions</a:t>
              </a:r>
              <a:endParaRPr lang="en-US" sz="2100" b="1" dirty="0">
                <a:solidFill>
                  <a:schemeClr val="tx2"/>
                </a:solidFill>
                <a:latin typeface="Lato Regular"/>
                <a:cs typeface="Lato Regular"/>
              </a:endParaRPr>
            </a:p>
          </p:txBody>
        </p:sp>
        <p:sp>
          <p:nvSpPr>
            <p:cNvPr id="124" name="TextBox 123"/>
            <p:cNvSpPr txBox="1"/>
            <p:nvPr/>
          </p:nvSpPr>
          <p:spPr>
            <a:xfrm>
              <a:off x="11660880" y="4085141"/>
              <a:ext cx="1039814" cy="830960"/>
            </a:xfrm>
            <a:prstGeom prst="rect">
              <a:avLst/>
            </a:prstGeom>
            <a:noFill/>
          </p:spPr>
          <p:txBody>
            <a:bodyPr wrap="square" lIns="91421" tIns="45711" rIns="91421" bIns="45711" rtlCol="0">
              <a:spAutoFit/>
            </a:bodyPr>
            <a:lstStyle/>
            <a:p>
              <a:pPr algn="ctr"/>
              <a:r>
                <a:rPr lang="id-ID" sz="2100" b="1" dirty="0">
                  <a:solidFill>
                    <a:schemeClr val="accent3"/>
                  </a:solidFill>
                  <a:latin typeface="Lato Regular"/>
                  <a:cs typeface="Lato Regular"/>
                </a:rPr>
                <a:t>3</a:t>
              </a:r>
              <a:endParaRPr lang="en-US" sz="2100" b="1" dirty="0">
                <a:solidFill>
                  <a:schemeClr val="accent3"/>
                </a:solidFill>
                <a:latin typeface="Lato Regular"/>
                <a:cs typeface="Lato Regular"/>
              </a:endParaRPr>
            </a:p>
          </p:txBody>
        </p:sp>
      </p:grpSp>
      <p:grpSp>
        <p:nvGrpSpPr>
          <p:cNvPr id="6" name="Group 5"/>
          <p:cNvGrpSpPr/>
          <p:nvPr/>
        </p:nvGrpSpPr>
        <p:grpSpPr>
          <a:xfrm>
            <a:off x="8867864" y="1878855"/>
            <a:ext cx="2733468" cy="1367049"/>
            <a:chOff x="13520940" y="3909336"/>
            <a:chExt cx="5466936" cy="2734101"/>
          </a:xfrm>
        </p:grpSpPr>
        <p:sp>
          <p:nvSpPr>
            <p:cNvPr id="107" name="Freeform 7"/>
            <p:cNvSpPr>
              <a:spLocks noEditPoints="1"/>
            </p:cNvSpPr>
            <p:nvPr/>
          </p:nvSpPr>
          <p:spPr bwMode="auto">
            <a:xfrm>
              <a:off x="15408102" y="3909336"/>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sp>
          <p:nvSpPr>
            <p:cNvPr id="117" name="TextBox 116"/>
            <p:cNvSpPr txBox="1"/>
            <p:nvPr/>
          </p:nvSpPr>
          <p:spPr>
            <a:xfrm>
              <a:off x="13520940" y="5802344"/>
              <a:ext cx="5466936" cy="841093"/>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Acknowledgements</a:t>
              </a:r>
              <a:endParaRPr lang="en-US" sz="2100" b="1" dirty="0">
                <a:solidFill>
                  <a:schemeClr val="tx2"/>
                </a:solidFill>
                <a:latin typeface="Lato Regular"/>
                <a:cs typeface="Lato Regular"/>
              </a:endParaRPr>
            </a:p>
          </p:txBody>
        </p:sp>
        <p:sp>
          <p:nvSpPr>
            <p:cNvPr id="125" name="TextBox 124"/>
            <p:cNvSpPr txBox="1"/>
            <p:nvPr/>
          </p:nvSpPr>
          <p:spPr>
            <a:xfrm>
              <a:off x="15493268" y="4085138"/>
              <a:ext cx="1039814" cy="830961"/>
            </a:xfrm>
            <a:prstGeom prst="rect">
              <a:avLst/>
            </a:prstGeom>
            <a:noFill/>
          </p:spPr>
          <p:txBody>
            <a:bodyPr wrap="square" lIns="91421" tIns="45711" rIns="91421" bIns="45711" rtlCol="0">
              <a:spAutoFit/>
            </a:bodyPr>
            <a:lstStyle/>
            <a:p>
              <a:pPr algn="ctr"/>
              <a:r>
                <a:rPr lang="id-ID" sz="2100" b="1" dirty="0">
                  <a:solidFill>
                    <a:schemeClr val="accent4"/>
                  </a:solidFill>
                  <a:latin typeface="Lato Regular"/>
                  <a:cs typeface="Lato Regular"/>
                </a:rPr>
                <a:t>4</a:t>
              </a:r>
              <a:endParaRPr lang="en-US" sz="2100" b="1" dirty="0">
                <a:solidFill>
                  <a:schemeClr val="accent4"/>
                </a:solidFill>
                <a:latin typeface="Lato Regular"/>
                <a:cs typeface="Lato Regular"/>
              </a:endParaRPr>
            </a:p>
          </p:txBody>
        </p:sp>
      </p:grpSp>
      <p:cxnSp>
        <p:nvCxnSpPr>
          <p:cNvPr id="3" name="Straight Arrow Connector 2"/>
          <p:cNvCxnSpPr/>
          <p:nvPr/>
        </p:nvCxnSpPr>
        <p:spPr>
          <a:xfrm flipV="1">
            <a:off x="2629991" y="2141902"/>
            <a:ext cx="1597177" cy="13328"/>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a:off x="5431003" y="2155230"/>
            <a:ext cx="1455487"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flipV="1">
            <a:off x="8072272" y="2155230"/>
            <a:ext cx="1374971" cy="4856"/>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901202" y="1854590"/>
            <a:ext cx="2257545" cy="2362081"/>
            <a:chOff x="6225485" y="3897022"/>
            <a:chExt cx="4515090" cy="4724162"/>
          </a:xfrm>
        </p:grpSpPr>
        <p:sp>
          <p:nvSpPr>
            <p:cNvPr id="82" name="TextBox 81"/>
            <p:cNvSpPr txBox="1"/>
            <p:nvPr/>
          </p:nvSpPr>
          <p:spPr>
            <a:xfrm>
              <a:off x="6225485" y="5820838"/>
              <a:ext cx="4515090" cy="2800346"/>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Future perspective </a:t>
              </a:r>
              <a:br>
                <a:rPr lang="en-US" sz="2133" b="1" dirty="0">
                  <a:solidFill>
                    <a:schemeClr val="tx2"/>
                  </a:solidFill>
                  <a:latin typeface="Lato Regular"/>
                  <a:cs typeface="Lato Regular"/>
                </a:rPr>
              </a:br>
              <a:r>
                <a:rPr lang="en-US" sz="2133" b="1" dirty="0">
                  <a:solidFill>
                    <a:schemeClr val="tx2"/>
                  </a:solidFill>
                  <a:latin typeface="Lato Regular"/>
                  <a:cs typeface="Lato Regular"/>
                </a:rPr>
                <a:t>of SG17</a:t>
              </a:r>
            </a:p>
            <a:p>
              <a:pPr algn="ctr"/>
              <a:endParaRPr lang="en-US" sz="2100" b="1" dirty="0">
                <a:solidFill>
                  <a:schemeClr val="tx2"/>
                </a:solidFill>
                <a:latin typeface="Lato Regular"/>
                <a:cs typeface="Lato Regular"/>
              </a:endParaRPr>
            </a:p>
          </p:txBody>
        </p:sp>
        <p:sp>
          <p:nvSpPr>
            <p:cNvPr id="123" name="TextBox 122"/>
            <p:cNvSpPr txBox="1"/>
            <p:nvPr/>
          </p:nvSpPr>
          <p:spPr>
            <a:xfrm>
              <a:off x="7847693" y="4062860"/>
              <a:ext cx="1039814" cy="830960"/>
            </a:xfrm>
            <a:prstGeom prst="rect">
              <a:avLst/>
            </a:prstGeom>
            <a:noFill/>
          </p:spPr>
          <p:txBody>
            <a:bodyPr wrap="square" lIns="91421" tIns="45711" rIns="91421" bIns="45711" rtlCol="0">
              <a:spAutoFit/>
            </a:bodyPr>
            <a:lstStyle/>
            <a:p>
              <a:pPr algn="ctr"/>
              <a:r>
                <a:rPr lang="id-ID" sz="2100" b="1" dirty="0">
                  <a:solidFill>
                    <a:schemeClr val="accent2"/>
                  </a:solidFill>
                  <a:latin typeface="Lato Regular"/>
                  <a:cs typeface="Lato Regular"/>
                </a:rPr>
                <a:t>2</a:t>
              </a:r>
              <a:endParaRPr lang="en-US" sz="2100" b="1" dirty="0">
                <a:solidFill>
                  <a:schemeClr val="accent2"/>
                </a:solidFill>
                <a:latin typeface="Lato Regular"/>
                <a:cs typeface="Lato Regular"/>
              </a:endParaRPr>
            </a:p>
          </p:txBody>
        </p:sp>
        <p:sp>
          <p:nvSpPr>
            <p:cNvPr id="70"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grpSp>
      <p:sp>
        <p:nvSpPr>
          <p:cNvPr id="87" name="TextBox 86"/>
          <p:cNvSpPr txBox="1"/>
          <p:nvPr/>
        </p:nvSpPr>
        <p:spPr>
          <a:xfrm>
            <a:off x="860426" y="241509"/>
            <a:ext cx="10467181" cy="723267"/>
          </a:xfrm>
          <a:prstGeom prst="rect">
            <a:avLst/>
          </a:prstGeom>
          <a:noFill/>
        </p:spPr>
        <p:txBody>
          <a:bodyPr wrap="square" lIns="45711" tIns="22856" rIns="45711" bIns="22856" rtlCol="0">
            <a:spAutoFit/>
          </a:bodyPr>
          <a:lstStyle/>
          <a:p>
            <a:pPr algn="ctr"/>
            <a:r>
              <a:rPr lang="en-US" sz="4400" b="1" dirty="0">
                <a:solidFill>
                  <a:schemeClr val="tx2"/>
                </a:solidFill>
                <a:latin typeface="Lato Regular"/>
                <a:cs typeface="Lato Regular"/>
              </a:rPr>
              <a:t>Contents</a:t>
            </a:r>
            <a:endParaRPr lang="id-ID" sz="4400" b="1" dirty="0">
              <a:solidFill>
                <a:schemeClr val="tx2"/>
              </a:solidFill>
              <a:latin typeface="Lato Regular"/>
              <a:cs typeface="Lato Regular"/>
            </a:endParaRPr>
          </a:p>
        </p:txBody>
      </p:sp>
      <p:sp>
        <p:nvSpPr>
          <p:cNvPr id="61" name="TextBox 60"/>
          <p:cNvSpPr txBox="1"/>
          <p:nvPr/>
        </p:nvSpPr>
        <p:spPr>
          <a:xfrm>
            <a:off x="884489" y="4556801"/>
            <a:ext cx="1914961" cy="748777"/>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Additional Slides</a:t>
            </a:r>
            <a:endParaRPr lang="en-US" sz="2100" b="1" dirty="0">
              <a:solidFill>
                <a:schemeClr val="tx2"/>
              </a:solidFill>
              <a:latin typeface="Lato Regular"/>
              <a:cs typeface="Lato Regular"/>
            </a:endParaRPr>
          </a:p>
        </p:txBody>
      </p:sp>
      <p:sp>
        <p:nvSpPr>
          <p:cNvPr id="62" name="TextBox 61"/>
          <p:cNvSpPr txBox="1"/>
          <p:nvPr/>
        </p:nvSpPr>
        <p:spPr>
          <a:xfrm>
            <a:off x="3132812" y="4695386"/>
            <a:ext cx="6678633" cy="2062085"/>
          </a:xfrm>
          <a:prstGeom prst="rect">
            <a:avLst/>
          </a:prstGeom>
          <a:noFill/>
        </p:spPr>
        <p:txBody>
          <a:bodyPr wrap="square" lIns="91421" tIns="45711" rIns="91421" bIns="45711" rtlCol="0">
            <a:spAutoFit/>
          </a:bodyPr>
          <a:lstStyle/>
          <a:p>
            <a:pPr marL="742950" lvl="1" indent="-285750">
              <a:buFont typeface="Wingdings" panose="05000000000000000000" pitchFamily="2" charset="2"/>
              <a:buChar char="q"/>
              <a:defRPr/>
            </a:pPr>
            <a:r>
              <a:rPr lang="en-US" sz="1600" dirty="0">
                <a:solidFill>
                  <a:schemeClr val="tx2"/>
                </a:solidFill>
                <a:latin typeface="Lato Regular"/>
                <a:cs typeface="Lato Regular"/>
              </a:rPr>
              <a:t>Terms of reference</a:t>
            </a:r>
          </a:p>
          <a:p>
            <a:pPr marL="742950" lvl="1" indent="-285750">
              <a:buFont typeface="Wingdings" panose="05000000000000000000" pitchFamily="2" charset="2"/>
              <a:buChar char="q"/>
              <a:defRPr/>
            </a:pPr>
            <a:r>
              <a:rPr lang="en-US" sz="1600" dirty="0">
                <a:solidFill>
                  <a:schemeClr val="tx2"/>
                </a:solidFill>
                <a:latin typeface="Lato Regular"/>
                <a:cs typeface="Lato Regular"/>
              </a:rPr>
              <a:t>Management team</a:t>
            </a:r>
          </a:p>
          <a:p>
            <a:pPr marL="742950" lvl="1" indent="-285750">
              <a:buFont typeface="Wingdings" panose="05000000000000000000" pitchFamily="2" charset="2"/>
              <a:buChar char="q"/>
              <a:defRPr/>
            </a:pPr>
            <a:r>
              <a:rPr lang="en-US" sz="1600" dirty="0">
                <a:solidFill>
                  <a:schemeClr val="tx2"/>
                </a:solidFill>
                <a:latin typeface="Lato Regular"/>
                <a:cs typeface="Lato Regular"/>
              </a:rPr>
              <a:t>Structure</a:t>
            </a:r>
          </a:p>
          <a:p>
            <a:pPr marL="742950" lvl="1" indent="-285750">
              <a:buFont typeface="Wingdings" panose="05000000000000000000" pitchFamily="2" charset="2"/>
              <a:buChar char="q"/>
              <a:defRPr/>
            </a:pPr>
            <a:r>
              <a:rPr lang="en-US" sz="1600" dirty="0">
                <a:solidFill>
                  <a:schemeClr val="tx2"/>
                </a:solidFill>
                <a:latin typeface="Lato Regular"/>
              </a:rPr>
              <a:t>Other groups (JCAs and Regional Groups)</a:t>
            </a:r>
          </a:p>
          <a:p>
            <a:pPr marL="742950" lvl="1" indent="-285750">
              <a:buFont typeface="Wingdings" panose="05000000000000000000" pitchFamily="2" charset="2"/>
              <a:buChar char="q"/>
              <a:defRPr/>
            </a:pPr>
            <a:r>
              <a:rPr lang="en-GB" sz="1600" dirty="0">
                <a:solidFill>
                  <a:schemeClr val="tx2"/>
                </a:solidFill>
                <a:latin typeface="Lato Regular"/>
              </a:rPr>
              <a:t>Highlights of achievements / </a:t>
            </a:r>
            <a:r>
              <a:rPr lang="en-US" sz="1600" dirty="0">
                <a:solidFill>
                  <a:schemeClr val="tx2"/>
                </a:solidFill>
                <a:latin typeface="Lato Regular"/>
              </a:rPr>
              <a:t>Projects</a:t>
            </a:r>
          </a:p>
          <a:p>
            <a:pPr marL="742950" lvl="1" indent="-285750">
              <a:buFont typeface="Wingdings" panose="05000000000000000000" pitchFamily="2" charset="2"/>
              <a:buChar char="q"/>
              <a:defRPr/>
            </a:pPr>
            <a:r>
              <a:rPr lang="en-US" sz="1600" dirty="0">
                <a:solidFill>
                  <a:schemeClr val="tx2"/>
                </a:solidFill>
                <a:latin typeface="Lato Regular"/>
              </a:rPr>
              <a:t>Highlights of WP1, WP2, WP3, WP4, Q1/17</a:t>
            </a:r>
          </a:p>
          <a:p>
            <a:pPr marL="742950" lvl="1" indent="-285750">
              <a:buFont typeface="Wingdings" panose="05000000000000000000" pitchFamily="2" charset="2"/>
              <a:buChar char="q"/>
              <a:defRPr/>
            </a:pPr>
            <a:r>
              <a:rPr lang="en-US" sz="1600" dirty="0">
                <a:solidFill>
                  <a:schemeClr val="tx2"/>
                </a:solidFill>
                <a:latin typeface="Lato Regular"/>
                <a:cs typeface="Lato Regular"/>
              </a:rPr>
              <a:t>Statistics</a:t>
            </a:r>
          </a:p>
          <a:p>
            <a:pPr marL="742950" lvl="1" indent="-285750">
              <a:buFont typeface="Wingdings" panose="05000000000000000000" pitchFamily="2" charset="2"/>
              <a:buChar char="q"/>
              <a:defRPr/>
            </a:pPr>
            <a:r>
              <a:rPr lang="en-US" sz="1600" dirty="0">
                <a:solidFill>
                  <a:schemeClr val="tx2"/>
                </a:solidFill>
                <a:latin typeface="Lato Regular"/>
                <a:cs typeface="Lato Regular"/>
              </a:rPr>
              <a:t>Workshops (with SG17 leadership / participation)</a:t>
            </a:r>
          </a:p>
        </p:txBody>
      </p:sp>
      <p:sp>
        <p:nvSpPr>
          <p:cNvPr id="7" name="슬라이드 번호 개체 틀 3">
            <a:extLst>
              <a:ext uri="{FF2B5EF4-FFF2-40B4-BE49-F238E27FC236}">
                <a16:creationId xmlns:a16="http://schemas.microsoft.com/office/drawing/2014/main" id="{EAE3BEDB-3CE4-4522-A68C-AEF1F2AD0484}"/>
              </a:ext>
            </a:extLst>
          </p:cNvPr>
          <p:cNvSpPr txBox="1">
            <a:spLocks/>
          </p:cNvSpPr>
          <p:nvPr/>
        </p:nvSpPr>
        <p:spPr>
          <a:xfrm>
            <a:off x="9424753"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2</a:t>
            </a:fld>
            <a:endParaRPr lang="en-US" sz="1400" dirty="0">
              <a:solidFill>
                <a:schemeClr val="accent1">
                  <a:lumMod val="50000"/>
                </a:schemeClr>
              </a:solidFill>
            </a:endParaRPr>
          </a:p>
        </p:txBody>
      </p:sp>
    </p:spTree>
    <p:extLst>
      <p:ext uri="{BB962C8B-B14F-4D97-AF65-F5344CB8AC3E}">
        <p14:creationId xmlns:p14="http://schemas.microsoft.com/office/powerpoint/2010/main" val="295196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1507" name="Rectangle 3"/>
          <p:cNvSpPr>
            <a:spLocks noGrp="1" noChangeArrowheads="1"/>
          </p:cNvSpPr>
          <p:nvPr>
            <p:ph type="title"/>
          </p:nvPr>
        </p:nvSpPr>
        <p:spPr>
          <a:xfrm>
            <a:off x="589547" y="300789"/>
            <a:ext cx="10756232" cy="986590"/>
          </a:xfrm>
        </p:spPr>
        <p:txBody>
          <a:bodyPr/>
          <a:lstStyle/>
          <a:p>
            <a:r>
              <a:rPr lang="en-US" altLang="en-US" dirty="0">
                <a:solidFill>
                  <a:schemeClr val="bg2">
                    <a:lumMod val="75000"/>
                  </a:schemeClr>
                </a:solidFill>
              </a:rPr>
              <a:t>SG 17-related other groups (III)</a:t>
            </a:r>
            <a:endParaRPr lang="en-GB" altLang="en-US" dirty="0">
              <a:solidFill>
                <a:schemeClr val="bg2">
                  <a:lumMod val="75000"/>
                </a:schemeClr>
              </a:solidFill>
            </a:endParaRPr>
          </a:p>
        </p:txBody>
      </p:sp>
      <p:sp>
        <p:nvSpPr>
          <p:cNvPr id="20484" name="Rectangle 4"/>
          <p:cNvSpPr>
            <a:spLocks noGrp="1" noChangeArrowheads="1"/>
          </p:cNvSpPr>
          <p:nvPr>
            <p:ph idx="1"/>
          </p:nvPr>
        </p:nvSpPr>
        <p:spPr>
          <a:xfrm>
            <a:off x="1992313" y="1600201"/>
            <a:ext cx="8496300" cy="4060824"/>
          </a:xfrm>
        </p:spPr>
        <p:txBody>
          <a:bodyPr/>
          <a:lstStyle/>
          <a:p>
            <a:pPr>
              <a:lnSpc>
                <a:spcPct val="90000"/>
              </a:lnSpc>
              <a:spcBef>
                <a:spcPts val="600"/>
              </a:spcBef>
              <a:spcAft>
                <a:spcPts val="600"/>
              </a:spcAft>
              <a:buNone/>
              <a:defRPr/>
            </a:pPr>
            <a:r>
              <a:rPr lang="en-US" altLang="en-US" sz="2000" dirty="0"/>
              <a:t>	</a:t>
            </a:r>
            <a:endParaRPr lang="en-GB" altLang="en-US" sz="400" dirty="0"/>
          </a:p>
          <a:p>
            <a:pPr>
              <a:lnSpc>
                <a:spcPct val="90000"/>
              </a:lnSpc>
              <a:spcBef>
                <a:spcPts val="600"/>
              </a:spcBef>
              <a:spcAft>
                <a:spcPts val="600"/>
              </a:spcAft>
              <a:defRPr/>
            </a:pPr>
            <a:r>
              <a:rPr lang="en-GB" altLang="en-US" sz="2300" dirty="0"/>
              <a:t>SG17 Regional Group for Africa.</a:t>
            </a:r>
            <a:endParaRPr lang="en-US" altLang="en-US" sz="2300" dirty="0"/>
          </a:p>
          <a:p>
            <a:pPr lvl="1">
              <a:lnSpc>
                <a:spcPct val="90000"/>
              </a:lnSpc>
              <a:buFont typeface="Arial" panose="020B0604020202020204" pitchFamily="34" charset="0"/>
              <a:buChar char="•"/>
              <a:defRPr/>
            </a:pPr>
            <a:r>
              <a:rPr lang="en-GB" sz="2000" dirty="0">
                <a:ea typeface="+mn-ea"/>
                <a:cs typeface="+mn-cs"/>
              </a:rPr>
              <a:t>Created April 2015 in last study period </a:t>
            </a:r>
          </a:p>
          <a:p>
            <a:pPr lvl="1">
              <a:lnSpc>
                <a:spcPct val="90000"/>
              </a:lnSpc>
              <a:buFont typeface="Arial" panose="020B0604020202020204" pitchFamily="34" charset="0"/>
              <a:buChar char="•"/>
              <a:defRPr/>
            </a:pPr>
            <a:r>
              <a:rPr lang="en-GB" altLang="en-US" sz="2000" dirty="0">
                <a:ea typeface="+mn-ea"/>
                <a:cs typeface="+mn-cs"/>
              </a:rPr>
              <a:t>Held 1 meeting this study period</a:t>
            </a:r>
          </a:p>
          <a:p>
            <a:pPr>
              <a:lnSpc>
                <a:spcPct val="90000"/>
              </a:lnSpc>
              <a:buFontTx/>
              <a:buNone/>
              <a:defRPr/>
            </a:pPr>
            <a:endParaRPr lang="en-GB" altLang="en-US" sz="2000" dirty="0">
              <a:solidFill>
                <a:schemeClr val="bg2">
                  <a:lumMod val="75000"/>
                </a:schemeClr>
              </a:solidFill>
            </a:endParaRPr>
          </a:p>
          <a:p>
            <a:pPr>
              <a:lnSpc>
                <a:spcPct val="90000"/>
              </a:lnSpc>
              <a:spcBef>
                <a:spcPts val="600"/>
              </a:spcBef>
              <a:spcAft>
                <a:spcPts val="600"/>
              </a:spcAft>
              <a:defRPr/>
            </a:pPr>
            <a:r>
              <a:rPr lang="en-GB" altLang="en-US" sz="2300" dirty="0"/>
              <a:t>SG17 Regional Group for Arab.</a:t>
            </a:r>
            <a:endParaRPr lang="en-US" altLang="en-US" sz="2300" dirty="0"/>
          </a:p>
          <a:p>
            <a:pPr lvl="1">
              <a:lnSpc>
                <a:spcPct val="90000"/>
              </a:lnSpc>
              <a:buFont typeface="Arial" panose="020B0604020202020204" pitchFamily="34" charset="0"/>
              <a:buChar char="•"/>
              <a:defRPr/>
            </a:pPr>
            <a:r>
              <a:rPr lang="en-GB" altLang="en-US" sz="2000" dirty="0">
                <a:ea typeface="+mn-ea"/>
                <a:cs typeface="+mn-cs"/>
              </a:rPr>
              <a:t>Created March 2017</a:t>
            </a:r>
          </a:p>
          <a:p>
            <a:pPr lvl="1">
              <a:lnSpc>
                <a:spcPct val="90000"/>
              </a:lnSpc>
              <a:buFont typeface="Arial" panose="020B0604020202020204" pitchFamily="34" charset="0"/>
              <a:buChar char="•"/>
              <a:defRPr/>
            </a:pPr>
            <a:r>
              <a:rPr lang="en-GB" altLang="en-US" sz="2000" dirty="0">
                <a:ea typeface="+mn-ea"/>
                <a:cs typeface="+mn-cs"/>
              </a:rPr>
              <a:t>Held 3 meetings this study period</a:t>
            </a:r>
          </a:p>
        </p:txBody>
      </p:sp>
    </p:spTree>
    <p:extLst>
      <p:ext uri="{BB962C8B-B14F-4D97-AF65-F5344CB8AC3E}">
        <p14:creationId xmlns:p14="http://schemas.microsoft.com/office/powerpoint/2010/main" val="119839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4579"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4580" name="Rectangle 4"/>
          <p:cNvSpPr>
            <a:spLocks noGrp="1" noChangeArrowheads="1"/>
          </p:cNvSpPr>
          <p:nvPr>
            <p:ph type="title"/>
          </p:nvPr>
        </p:nvSpPr>
        <p:spPr/>
        <p:txBody>
          <a:bodyPr/>
          <a:lstStyle/>
          <a:p>
            <a:r>
              <a:rPr lang="en-GB" altLang="en-US"/>
              <a:t>Highlights of achievements (I)</a:t>
            </a:r>
          </a:p>
        </p:txBody>
      </p:sp>
      <p:sp>
        <p:nvSpPr>
          <p:cNvPr id="24581" name="Rectangle 5"/>
          <p:cNvSpPr>
            <a:spLocks noGrp="1" noChangeArrowheads="1"/>
          </p:cNvSpPr>
          <p:nvPr>
            <p:ph idx="1"/>
          </p:nvPr>
        </p:nvSpPr>
        <p:spPr>
          <a:xfrm>
            <a:off x="975148" y="1052514"/>
            <a:ext cx="10654144" cy="4752975"/>
          </a:xfrm>
        </p:spPr>
        <p:txBody>
          <a:bodyPr/>
          <a:lstStyle/>
          <a:p>
            <a:pPr>
              <a:lnSpc>
                <a:spcPct val="85000"/>
              </a:lnSpc>
              <a:spcBef>
                <a:spcPts val="1200"/>
              </a:spcBef>
            </a:pPr>
            <a:r>
              <a:rPr lang="en-US" altLang="en-US" sz="2300" dirty="0"/>
              <a:t>SG17 successfully transitioned into a core competency center on security attracting 130/181/262 (Min/Average/Max) participants.</a:t>
            </a:r>
          </a:p>
          <a:p>
            <a:pPr>
              <a:lnSpc>
                <a:spcPct val="85000"/>
              </a:lnSpc>
              <a:spcBef>
                <a:spcPts val="1200"/>
              </a:spcBef>
            </a:pPr>
            <a:r>
              <a:rPr lang="en-US" altLang="en-US" sz="2300" dirty="0"/>
              <a:t>SG17 examined 941 Contributions and 3,405 TDs.</a:t>
            </a:r>
          </a:p>
          <a:p>
            <a:pPr>
              <a:lnSpc>
                <a:spcPct val="85000"/>
              </a:lnSpc>
              <a:spcBef>
                <a:spcPts val="1200"/>
              </a:spcBef>
            </a:pPr>
            <a:r>
              <a:rPr lang="en-US" altLang="en-US" sz="2300" dirty="0"/>
              <a:t>64 new Recommendations, 38 revised Recommendations, 4 amended Recommendations, 7 new Supplements, 18 Technical Corrigenda, and 7 Technical Reports were approved under AAP, TAP or agreement.</a:t>
            </a:r>
          </a:p>
          <a:p>
            <a:pPr>
              <a:lnSpc>
                <a:spcPct val="85000"/>
              </a:lnSpc>
              <a:spcBef>
                <a:spcPts val="1200"/>
              </a:spcBef>
            </a:pPr>
            <a:r>
              <a:rPr lang="en-US" altLang="en-US" sz="2300" dirty="0"/>
              <a:t>4 Recommendations under TAP and 32 AAP consent</a:t>
            </a:r>
          </a:p>
          <a:p>
            <a:pPr>
              <a:lnSpc>
                <a:spcPct val="85000"/>
              </a:lnSpc>
              <a:spcBef>
                <a:spcPts val="1200"/>
              </a:spcBef>
            </a:pPr>
            <a:r>
              <a:rPr lang="en-US" altLang="en-US" sz="2300" dirty="0"/>
              <a:t>140 new work items established.</a:t>
            </a:r>
          </a:p>
          <a:p>
            <a:pPr>
              <a:lnSpc>
                <a:spcPct val="85000"/>
              </a:lnSpc>
              <a:spcBef>
                <a:spcPts val="1200"/>
              </a:spcBef>
            </a:pPr>
            <a:r>
              <a:rPr lang="en-US" altLang="en-US" sz="2300" dirty="0"/>
              <a:t>3 Lead Study Group responsibilities</a:t>
            </a:r>
          </a:p>
          <a:p>
            <a:pPr>
              <a:lnSpc>
                <a:spcPct val="85000"/>
              </a:lnSpc>
              <a:spcBef>
                <a:spcPts val="1200"/>
              </a:spcBef>
            </a:pPr>
            <a:r>
              <a:rPr lang="en-US" altLang="en-US" sz="2300" dirty="0"/>
              <a:t>2 JCAs and 2 Projects </a:t>
            </a:r>
          </a:p>
          <a:p>
            <a:pPr>
              <a:lnSpc>
                <a:spcPct val="85000"/>
              </a:lnSpc>
              <a:spcBef>
                <a:spcPts val="1200"/>
              </a:spcBef>
            </a:pPr>
            <a:r>
              <a:rPr lang="en-US" altLang="en-US" sz="2300" dirty="0"/>
              <a:t>Increased collaboration with SDOs (e.g., joint texts).</a:t>
            </a:r>
          </a:p>
        </p:txBody>
      </p:sp>
    </p:spTree>
    <p:extLst>
      <p:ext uri="{BB962C8B-B14F-4D97-AF65-F5344CB8AC3E}">
        <p14:creationId xmlns:p14="http://schemas.microsoft.com/office/powerpoint/2010/main" val="35235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6627"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6628" name="Rectangle 4"/>
          <p:cNvSpPr>
            <a:spLocks noGrp="1" noChangeArrowheads="1"/>
          </p:cNvSpPr>
          <p:nvPr>
            <p:ph type="title"/>
          </p:nvPr>
        </p:nvSpPr>
        <p:spPr/>
        <p:txBody>
          <a:bodyPr/>
          <a:lstStyle/>
          <a:p>
            <a:r>
              <a:rPr lang="en-GB" altLang="en-US"/>
              <a:t>Highlights of achievements (I</a:t>
            </a:r>
            <a:r>
              <a:rPr lang="en-US" altLang="en-US"/>
              <a:t>I</a:t>
            </a:r>
            <a:r>
              <a:rPr lang="en-GB" altLang="en-US"/>
              <a:t>)</a:t>
            </a:r>
          </a:p>
        </p:txBody>
      </p:sp>
      <p:sp>
        <p:nvSpPr>
          <p:cNvPr id="26629" name="Rectangle 5"/>
          <p:cNvSpPr>
            <a:spLocks noGrp="1" noChangeArrowheads="1"/>
          </p:cNvSpPr>
          <p:nvPr>
            <p:ph idx="1"/>
          </p:nvPr>
        </p:nvSpPr>
        <p:spPr>
          <a:xfrm>
            <a:off x="1981200" y="1123951"/>
            <a:ext cx="8578850" cy="4570413"/>
          </a:xfrm>
        </p:spPr>
        <p:txBody>
          <a:bodyPr/>
          <a:lstStyle/>
          <a:p>
            <a:pPr>
              <a:lnSpc>
                <a:spcPct val="80000"/>
              </a:lnSpc>
            </a:pPr>
            <a:r>
              <a:rPr lang="en-GB" altLang="en-US" sz="2400" dirty="0"/>
              <a:t>Lead study group for Security </a:t>
            </a:r>
          </a:p>
          <a:p>
            <a:pPr lvl="1">
              <a:lnSpc>
                <a:spcPct val="82000"/>
              </a:lnSpc>
              <a:spcBef>
                <a:spcPts val="1200"/>
              </a:spcBef>
            </a:pPr>
            <a:r>
              <a:rPr lang="en-US" altLang="en-US" sz="2000" dirty="0">
                <a:ea typeface="+mn-ea"/>
                <a:cs typeface="+mn-cs"/>
              </a:rPr>
              <a:t>Close coordination and collaboration with other SGs and SDOs on security and PII protection; </a:t>
            </a:r>
            <a:r>
              <a:rPr lang="en-GB" altLang="en-US" sz="2000" dirty="0">
                <a:ea typeface="+mn-ea"/>
                <a:cs typeface="+mn-cs"/>
              </a:rPr>
              <a:t>particular focus has been placed upon partnerships and avoiding potential conflicts in the work.</a:t>
            </a:r>
          </a:p>
          <a:p>
            <a:pPr lvl="1">
              <a:lnSpc>
                <a:spcPct val="82000"/>
              </a:lnSpc>
              <a:spcBef>
                <a:spcPts val="1200"/>
              </a:spcBef>
            </a:pPr>
            <a:r>
              <a:rPr lang="en-GB" altLang="en-US" sz="2000" dirty="0">
                <a:ea typeface="+mn-ea"/>
                <a:cs typeface="+mn-cs"/>
              </a:rPr>
              <a:t>Joint work with several SCs in ISO/IEC JTC 1.</a:t>
            </a:r>
          </a:p>
          <a:p>
            <a:pPr lvl="1">
              <a:lnSpc>
                <a:spcPct val="82000"/>
              </a:lnSpc>
              <a:spcBef>
                <a:spcPts val="1200"/>
              </a:spcBef>
            </a:pPr>
            <a:r>
              <a:rPr lang="en-US" altLang="en-US" sz="2000" dirty="0">
                <a:ea typeface="+mn-ea"/>
                <a:cs typeface="+mn-cs"/>
              </a:rPr>
              <a:t>Produced 7th edition of the “Security Manual” that promotes ITU-T’s security work.</a:t>
            </a:r>
          </a:p>
          <a:p>
            <a:pPr lvl="1">
              <a:lnSpc>
                <a:spcPct val="82000"/>
              </a:lnSpc>
              <a:spcBef>
                <a:spcPts val="1200"/>
              </a:spcBef>
            </a:pPr>
            <a:r>
              <a:rPr lang="en-US" altLang="en-US" sz="2000" dirty="0">
                <a:ea typeface="+mn-ea"/>
                <a:cs typeface="+mn-cs"/>
              </a:rPr>
              <a:t>Produced 2nd edition of the Technical Report on successful use of security standards</a:t>
            </a:r>
          </a:p>
          <a:p>
            <a:pPr lvl="1">
              <a:lnSpc>
                <a:spcPct val="82000"/>
              </a:lnSpc>
              <a:spcBef>
                <a:spcPts val="1200"/>
              </a:spcBef>
            </a:pPr>
            <a:r>
              <a:rPr lang="en-US" altLang="en-US" sz="2000" dirty="0">
                <a:ea typeface="+mn-ea"/>
                <a:cs typeface="+mn-cs"/>
              </a:rPr>
              <a:t>Security Standards Roadmap and Security Compendium kept up-to-date.</a:t>
            </a:r>
          </a:p>
        </p:txBody>
      </p:sp>
    </p:spTree>
    <p:extLst>
      <p:ext uri="{BB962C8B-B14F-4D97-AF65-F5344CB8AC3E}">
        <p14:creationId xmlns:p14="http://schemas.microsoft.com/office/powerpoint/2010/main" val="4163292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7651"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7652" name="Rectangle 4"/>
          <p:cNvSpPr>
            <a:spLocks noGrp="1" noChangeArrowheads="1"/>
          </p:cNvSpPr>
          <p:nvPr>
            <p:ph type="title"/>
          </p:nvPr>
        </p:nvSpPr>
        <p:spPr/>
        <p:txBody>
          <a:bodyPr/>
          <a:lstStyle/>
          <a:p>
            <a:r>
              <a:rPr lang="en-GB" altLang="en-US"/>
              <a:t>Highlights of achievements (II</a:t>
            </a:r>
            <a:r>
              <a:rPr lang="en-US" altLang="en-US"/>
              <a:t>I</a:t>
            </a:r>
            <a:r>
              <a:rPr lang="en-GB" altLang="en-US"/>
              <a:t>)</a:t>
            </a:r>
          </a:p>
        </p:txBody>
      </p:sp>
      <p:sp>
        <p:nvSpPr>
          <p:cNvPr id="27653" name="Rectangle 5"/>
          <p:cNvSpPr>
            <a:spLocks noGrp="1" noChangeArrowheads="1"/>
          </p:cNvSpPr>
          <p:nvPr>
            <p:ph idx="1"/>
          </p:nvPr>
        </p:nvSpPr>
        <p:spPr>
          <a:xfrm>
            <a:off x="1981200" y="1196975"/>
            <a:ext cx="8578850" cy="4497388"/>
          </a:xfrm>
        </p:spPr>
        <p:txBody>
          <a:bodyPr/>
          <a:lstStyle/>
          <a:p>
            <a:pPr>
              <a:lnSpc>
                <a:spcPct val="80000"/>
              </a:lnSpc>
            </a:pPr>
            <a:r>
              <a:rPr lang="en-GB" altLang="en-US" sz="2400" dirty="0"/>
              <a:t>Lead study group for Security </a:t>
            </a:r>
          </a:p>
          <a:p>
            <a:pPr lvl="1">
              <a:lnSpc>
                <a:spcPct val="82000"/>
              </a:lnSpc>
              <a:spcBef>
                <a:spcPts val="1200"/>
              </a:spcBef>
            </a:pPr>
            <a:r>
              <a:rPr lang="en-US" altLang="en-US" sz="2300" dirty="0"/>
              <a:t>Security collaboration arrangements between SG17 and SG13 on cloud computing security and Quantum key distribution, and between SG17 and SG20 on IoT security. </a:t>
            </a:r>
          </a:p>
          <a:p>
            <a:pPr lvl="1">
              <a:lnSpc>
                <a:spcPct val="82000"/>
              </a:lnSpc>
              <a:spcBef>
                <a:spcPts val="1200"/>
              </a:spcBef>
            </a:pPr>
            <a:r>
              <a:rPr lang="en-US" altLang="en-US" sz="2300" dirty="0"/>
              <a:t>Nine workshops held on security.</a:t>
            </a:r>
          </a:p>
          <a:p>
            <a:pPr lvl="1">
              <a:lnSpc>
                <a:spcPct val="82000"/>
              </a:lnSpc>
              <a:spcBef>
                <a:spcPts val="1200"/>
              </a:spcBef>
            </a:pPr>
            <a:r>
              <a:rPr lang="en-GB" altLang="en-US" sz="2300" dirty="0"/>
              <a:t>Maintained an on-line listing of SG17 relationships with TCs of ISO and IEC and SCs of ISO/IEC JTC 1 (identifies nature of relation of joint work, common/twin text, cooperation mode, etc)</a:t>
            </a:r>
            <a:br>
              <a:rPr lang="en-GB" altLang="en-US" sz="2300" dirty="0"/>
            </a:br>
            <a:r>
              <a:rPr lang="en-GB" altLang="en-US" sz="2300" dirty="0"/>
              <a:t>(In response to WTSA-16 Resolution 7).</a:t>
            </a:r>
            <a:endParaRPr lang="en-US" altLang="en-US" sz="2300" dirty="0"/>
          </a:p>
        </p:txBody>
      </p:sp>
    </p:spTree>
    <p:extLst>
      <p:ext uri="{BB962C8B-B14F-4D97-AF65-F5344CB8AC3E}">
        <p14:creationId xmlns:p14="http://schemas.microsoft.com/office/powerpoint/2010/main" val="83099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8675"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8676" name="Rectangle 4"/>
          <p:cNvSpPr>
            <a:spLocks noGrp="1" noChangeArrowheads="1"/>
          </p:cNvSpPr>
          <p:nvPr>
            <p:ph type="title"/>
          </p:nvPr>
        </p:nvSpPr>
        <p:spPr/>
        <p:txBody>
          <a:bodyPr/>
          <a:lstStyle/>
          <a:p>
            <a:r>
              <a:rPr lang="en-GB" altLang="en-US"/>
              <a:t>Highlights of achievements (IV)</a:t>
            </a:r>
          </a:p>
        </p:txBody>
      </p:sp>
      <p:sp>
        <p:nvSpPr>
          <p:cNvPr id="28677" name="Rectangle 5"/>
          <p:cNvSpPr>
            <a:spLocks noGrp="1" noChangeArrowheads="1"/>
          </p:cNvSpPr>
          <p:nvPr>
            <p:ph idx="1"/>
          </p:nvPr>
        </p:nvSpPr>
        <p:spPr>
          <a:xfrm>
            <a:off x="1524000" y="1179095"/>
            <a:ext cx="9144000" cy="4626394"/>
          </a:xfrm>
        </p:spPr>
        <p:txBody>
          <a:bodyPr/>
          <a:lstStyle/>
          <a:p>
            <a:pPr>
              <a:lnSpc>
                <a:spcPct val="80000"/>
              </a:lnSpc>
              <a:spcBef>
                <a:spcPts val="1200"/>
              </a:spcBef>
            </a:pPr>
            <a:r>
              <a:rPr lang="en-GB" altLang="en-US" sz="2400" dirty="0"/>
              <a:t>Lead study group for Identity Management </a:t>
            </a:r>
          </a:p>
          <a:p>
            <a:pPr lvl="1">
              <a:lnSpc>
                <a:spcPct val="80000"/>
              </a:lnSpc>
              <a:spcBef>
                <a:spcPts val="1200"/>
              </a:spcBef>
            </a:pPr>
            <a:r>
              <a:rPr lang="en-GB" altLang="en-US" sz="2300" dirty="0"/>
              <a:t>Continued collaboration with OASIS and FIDO on </a:t>
            </a:r>
            <a:r>
              <a:rPr lang="en-GB" altLang="en-US" sz="2300" dirty="0" err="1"/>
              <a:t>IdM</a:t>
            </a:r>
            <a:r>
              <a:rPr lang="en-GB" altLang="en-US" sz="2300" dirty="0"/>
              <a:t>.</a:t>
            </a:r>
          </a:p>
          <a:p>
            <a:pPr lvl="1">
              <a:lnSpc>
                <a:spcPct val="80000"/>
              </a:lnSpc>
              <a:spcBef>
                <a:spcPts val="1200"/>
              </a:spcBef>
            </a:pPr>
            <a:r>
              <a:rPr lang="en-GB" altLang="en-US" sz="2300" dirty="0"/>
              <a:t>Continuation of Joint Coordination Activity on Identity Management (JCA-</a:t>
            </a:r>
            <a:r>
              <a:rPr lang="en-GB" altLang="en-US" sz="2300" dirty="0" err="1"/>
              <a:t>IdM</a:t>
            </a:r>
            <a:r>
              <a:rPr lang="en-GB" altLang="en-US" sz="2300" dirty="0"/>
              <a:t>).</a:t>
            </a:r>
          </a:p>
          <a:p>
            <a:pPr>
              <a:lnSpc>
                <a:spcPct val="80000"/>
              </a:lnSpc>
              <a:spcBef>
                <a:spcPts val="2400"/>
              </a:spcBef>
            </a:pPr>
            <a:r>
              <a:rPr lang="en-GB" altLang="en-US" sz="2400" dirty="0"/>
              <a:t>Lead study group for Languages and Description Techniques </a:t>
            </a:r>
          </a:p>
          <a:p>
            <a:pPr lvl="1">
              <a:lnSpc>
                <a:spcPct val="80000"/>
              </a:lnSpc>
              <a:spcBef>
                <a:spcPts val="1200"/>
              </a:spcBef>
            </a:pPr>
            <a:r>
              <a:rPr lang="en-GB" altLang="en-US" sz="2300" dirty="0"/>
              <a:t>Collaboration with ETSI MTS on TTCN-3.</a:t>
            </a:r>
          </a:p>
          <a:p>
            <a:pPr lvl="1">
              <a:lnSpc>
                <a:spcPct val="80000"/>
              </a:lnSpc>
              <a:spcBef>
                <a:spcPts val="1200"/>
              </a:spcBef>
            </a:pPr>
            <a:r>
              <a:rPr lang="en-GB" altLang="en-US" sz="2300" dirty="0"/>
              <a:t>Collaboration with JTC 1/SC 6 on ASN.1, OIDs and registration.</a:t>
            </a:r>
          </a:p>
          <a:p>
            <a:pPr lvl="1">
              <a:lnSpc>
                <a:spcPct val="80000"/>
              </a:lnSpc>
              <a:spcBef>
                <a:spcPts val="1200"/>
              </a:spcBef>
            </a:pPr>
            <a:r>
              <a:rPr lang="en-GB" altLang="en-US" sz="2300" dirty="0"/>
              <a:t>Collaboration with SDL Forum Society on SDL</a:t>
            </a:r>
            <a:r>
              <a:rPr lang="en-GB" altLang="en-US" sz="2200" dirty="0">
                <a:solidFill>
                  <a:schemeClr val="bg2">
                    <a:lumMod val="75000"/>
                  </a:schemeClr>
                </a:solidFill>
              </a:rPr>
              <a:t>.</a:t>
            </a:r>
          </a:p>
        </p:txBody>
      </p:sp>
    </p:spTree>
    <p:extLst>
      <p:ext uri="{BB962C8B-B14F-4D97-AF65-F5344CB8AC3E}">
        <p14:creationId xmlns:p14="http://schemas.microsoft.com/office/powerpoint/2010/main" val="302142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0"/>
            <a:ext cx="9144000" cy="1125538"/>
          </a:xfrm>
        </p:spPr>
        <p:txBody>
          <a:bodyPr/>
          <a:lstStyle/>
          <a:p>
            <a:r>
              <a:rPr lang="en-US" altLang="en-US" dirty="0"/>
              <a:t>Telecommunication/ICT Security</a:t>
            </a:r>
            <a:br>
              <a:rPr lang="en-US" altLang="en-US" dirty="0"/>
            </a:br>
            <a:r>
              <a:rPr lang="en-US" altLang="en-US" sz="3200" dirty="0"/>
              <a:t>(WP 1/17) Highlights</a:t>
            </a:r>
          </a:p>
        </p:txBody>
      </p:sp>
      <p:sp>
        <p:nvSpPr>
          <p:cNvPr id="29699" name="Rectangle 3"/>
          <p:cNvSpPr>
            <a:spLocks noGrp="1" noChangeArrowheads="1"/>
          </p:cNvSpPr>
          <p:nvPr>
            <p:ph idx="1"/>
          </p:nvPr>
        </p:nvSpPr>
        <p:spPr>
          <a:xfrm>
            <a:off x="462951" y="1332572"/>
            <a:ext cx="11266098" cy="4498885"/>
          </a:xfrm>
        </p:spPr>
        <p:txBody>
          <a:bodyPr/>
          <a:lstStyle/>
          <a:p>
            <a:pPr>
              <a:lnSpc>
                <a:spcPct val="80000"/>
              </a:lnSpc>
              <a:spcBef>
                <a:spcPts val="1200"/>
              </a:spcBef>
            </a:pPr>
            <a:r>
              <a:rPr lang="en-US" altLang="en-US" sz="2400" b="1" dirty="0"/>
              <a:t>Security architecture and framework</a:t>
            </a:r>
          </a:p>
          <a:p>
            <a:pPr lvl="1">
              <a:lnSpc>
                <a:spcPct val="80000"/>
              </a:lnSpc>
            </a:pPr>
            <a:r>
              <a:rPr lang="en-US" altLang="en-US" sz="1900" dirty="0"/>
              <a:t>Network security architecture, SDN/NFV security, …</a:t>
            </a:r>
          </a:p>
          <a:p>
            <a:pPr lvl="1">
              <a:lnSpc>
                <a:spcPct val="80000"/>
              </a:lnSpc>
            </a:pPr>
            <a:r>
              <a:rPr lang="en-US" altLang="en-US" sz="1900" dirty="0"/>
              <a:t>6 new Recs, 1 new Supplement.</a:t>
            </a:r>
            <a:endParaRPr lang="en-US" altLang="en-US" sz="1900" b="1" dirty="0"/>
          </a:p>
          <a:p>
            <a:pPr>
              <a:lnSpc>
                <a:spcPct val="80000"/>
              </a:lnSpc>
              <a:spcBef>
                <a:spcPts val="1200"/>
              </a:spcBef>
            </a:pPr>
            <a:r>
              <a:rPr lang="en-US" altLang="en-US" sz="2400" b="1" dirty="0"/>
              <a:t>Telecommunications information security management</a:t>
            </a:r>
          </a:p>
          <a:p>
            <a:pPr lvl="1">
              <a:lnSpc>
                <a:spcPct val="80000"/>
              </a:lnSpc>
            </a:pPr>
            <a:r>
              <a:rPr lang="en-US" altLang="en-US" sz="1900" dirty="0"/>
              <a:t>ISM framework, risk/asset/incident management, PII code of practice, …</a:t>
            </a:r>
          </a:p>
          <a:p>
            <a:pPr lvl="1">
              <a:lnSpc>
                <a:spcPct val="80000"/>
              </a:lnSpc>
            </a:pPr>
            <a:r>
              <a:rPr lang="en-US" altLang="en-US" sz="1900" dirty="0"/>
              <a:t>3 new Recommendations, 1 revised Rec, 2 new Supplement, 1 Corrigendum.</a:t>
            </a:r>
          </a:p>
          <a:p>
            <a:pPr>
              <a:lnSpc>
                <a:spcPct val="80000"/>
              </a:lnSpc>
            </a:pPr>
            <a:r>
              <a:rPr lang="en-US" altLang="en-US" sz="2400" b="1" dirty="0"/>
              <a:t>Security aspects of telecommunication services, networks and Internet of Things</a:t>
            </a:r>
          </a:p>
          <a:p>
            <a:pPr lvl="1">
              <a:lnSpc>
                <a:spcPct val="80000"/>
              </a:lnSpc>
              <a:spcBef>
                <a:spcPts val="200"/>
              </a:spcBef>
            </a:pPr>
            <a:r>
              <a:rPr lang="en-US" altLang="en-US" sz="1900" dirty="0"/>
              <a:t>IoT security, SDN security, smart-grid security, 5G security, IPTV security, …</a:t>
            </a:r>
          </a:p>
          <a:p>
            <a:pPr lvl="1">
              <a:lnSpc>
                <a:spcPct val="80000"/>
              </a:lnSpc>
              <a:spcBef>
                <a:spcPts val="200"/>
              </a:spcBef>
            </a:pPr>
            <a:r>
              <a:rPr lang="en-US" altLang="en-US" sz="1900" dirty="0"/>
              <a:t>12 new Recs; 1 Amendment; 1 Corrigendum; 1 new Supplements</a:t>
            </a:r>
          </a:p>
          <a:p>
            <a:pPr>
              <a:lnSpc>
                <a:spcPct val="80000"/>
              </a:lnSpc>
            </a:pPr>
            <a:r>
              <a:rPr lang="en-US" altLang="en-US" sz="2400" b="1" dirty="0"/>
              <a:t>Security aspects for Intelligent Transport System</a:t>
            </a:r>
          </a:p>
          <a:p>
            <a:pPr lvl="1">
              <a:lnSpc>
                <a:spcPct val="80000"/>
              </a:lnSpc>
              <a:spcBef>
                <a:spcPts val="200"/>
              </a:spcBef>
            </a:pPr>
            <a:r>
              <a:rPr lang="en-US" altLang="en-US" sz="1900" dirty="0"/>
              <a:t>ITS security</a:t>
            </a:r>
          </a:p>
          <a:p>
            <a:pPr lvl="1">
              <a:lnSpc>
                <a:spcPct val="80000"/>
              </a:lnSpc>
              <a:spcBef>
                <a:spcPts val="200"/>
              </a:spcBef>
            </a:pPr>
            <a:r>
              <a:rPr lang="en-US" altLang="en-US" sz="1900" dirty="0"/>
              <a:t>3 new Recs; </a:t>
            </a:r>
          </a:p>
        </p:txBody>
      </p:sp>
    </p:spTree>
    <p:extLst>
      <p:ext uri="{BB962C8B-B14F-4D97-AF65-F5344CB8AC3E}">
        <p14:creationId xmlns:p14="http://schemas.microsoft.com/office/powerpoint/2010/main" val="324239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64695"/>
            <a:ext cx="12192000" cy="1010652"/>
          </a:xfrm>
        </p:spPr>
        <p:txBody>
          <a:bodyPr/>
          <a:lstStyle/>
          <a:p>
            <a:r>
              <a:rPr lang="en-US" altLang="en-US" dirty="0"/>
              <a:t>Cyberspace security</a:t>
            </a:r>
            <a:br>
              <a:rPr lang="en-US" altLang="en-US" dirty="0"/>
            </a:br>
            <a:r>
              <a:rPr lang="en-US" altLang="en-US" sz="3200" dirty="0"/>
              <a:t>(WP 2/17) Highlights (II)</a:t>
            </a:r>
          </a:p>
        </p:txBody>
      </p:sp>
      <p:sp>
        <p:nvSpPr>
          <p:cNvPr id="30723" name="Rectangle 3"/>
          <p:cNvSpPr>
            <a:spLocks noGrp="1" noChangeArrowheads="1"/>
          </p:cNvSpPr>
          <p:nvPr>
            <p:ph idx="1"/>
          </p:nvPr>
        </p:nvSpPr>
        <p:spPr>
          <a:xfrm>
            <a:off x="1058697" y="1515979"/>
            <a:ext cx="10412867" cy="3763740"/>
          </a:xfrm>
        </p:spPr>
        <p:txBody>
          <a:bodyPr/>
          <a:lstStyle/>
          <a:p>
            <a:pPr>
              <a:lnSpc>
                <a:spcPct val="80000"/>
              </a:lnSpc>
            </a:pPr>
            <a:r>
              <a:rPr lang="en-US" altLang="en-US" sz="2400" b="1" dirty="0"/>
              <a:t>Cybersecurity</a:t>
            </a:r>
          </a:p>
          <a:p>
            <a:pPr lvl="1">
              <a:lnSpc>
                <a:spcPct val="80000"/>
              </a:lnSpc>
            </a:pPr>
            <a:r>
              <a:rPr lang="en-US" altLang="en-US" sz="2000" dirty="0"/>
              <a:t>In support of WTSA-12 Resolution 50.</a:t>
            </a:r>
          </a:p>
          <a:p>
            <a:pPr lvl="1">
              <a:lnSpc>
                <a:spcPct val="80000"/>
              </a:lnSpc>
            </a:pPr>
            <a:r>
              <a:rPr lang="en-US" altLang="en-US" sz="2000" dirty="0"/>
              <a:t>Cybersecurity information exchange framework.</a:t>
            </a:r>
          </a:p>
          <a:p>
            <a:pPr lvl="1">
              <a:lnSpc>
                <a:spcPct val="80000"/>
              </a:lnSpc>
            </a:pPr>
            <a:r>
              <a:rPr lang="en-US" altLang="en-US" sz="2000" dirty="0"/>
              <a:t>7 new Recs, 1 revised Recs, 2 new Amendment, 4 new Technical Report.</a:t>
            </a:r>
          </a:p>
          <a:p>
            <a:pPr>
              <a:lnSpc>
                <a:spcPct val="80000"/>
              </a:lnSpc>
              <a:spcBef>
                <a:spcPts val="1200"/>
              </a:spcBef>
            </a:pPr>
            <a:r>
              <a:rPr lang="en-US" altLang="en-US" sz="2400" b="1" dirty="0"/>
              <a:t>Countering spam by technical means</a:t>
            </a:r>
          </a:p>
          <a:p>
            <a:pPr lvl="1">
              <a:lnSpc>
                <a:spcPct val="80000"/>
              </a:lnSpc>
            </a:pPr>
            <a:r>
              <a:rPr lang="en-US" altLang="en-US" sz="2000" dirty="0"/>
              <a:t>In support WTSA-12 Resolution 52</a:t>
            </a:r>
          </a:p>
          <a:p>
            <a:pPr lvl="1">
              <a:lnSpc>
                <a:spcPct val="80000"/>
              </a:lnSpc>
            </a:pPr>
            <a:r>
              <a:rPr lang="en-US" altLang="en-US" sz="2000" dirty="0"/>
              <a:t>Countering spam in voice spam, mobile messaging spam, …</a:t>
            </a:r>
          </a:p>
          <a:p>
            <a:pPr lvl="1">
              <a:lnSpc>
                <a:spcPct val="80000"/>
              </a:lnSpc>
            </a:pPr>
            <a:r>
              <a:rPr lang="en-US" altLang="en-US" sz="2000" dirty="0"/>
              <a:t>2 new Recs, 2 new Supplements </a:t>
            </a:r>
          </a:p>
          <a:p>
            <a:pPr>
              <a:lnSpc>
                <a:spcPct val="80000"/>
              </a:lnSpc>
              <a:spcBef>
                <a:spcPts val="1200"/>
              </a:spcBef>
            </a:pPr>
            <a:r>
              <a:rPr lang="en-US" altLang="en-US" sz="2400" b="1" dirty="0"/>
              <a:t>Security aspects for Distributed Ledger Technologies</a:t>
            </a:r>
          </a:p>
          <a:p>
            <a:pPr lvl="1">
              <a:lnSpc>
                <a:spcPct val="80000"/>
              </a:lnSpc>
            </a:pPr>
            <a:r>
              <a:rPr lang="en-US" altLang="en-US" sz="2000" dirty="0"/>
              <a:t>3 new Recs, </a:t>
            </a:r>
          </a:p>
          <a:p>
            <a:pPr>
              <a:lnSpc>
                <a:spcPct val="80000"/>
              </a:lnSpc>
            </a:pPr>
            <a:endParaRPr lang="en-US" altLang="en-US" sz="2400" dirty="0"/>
          </a:p>
        </p:txBody>
      </p:sp>
    </p:spTree>
    <p:extLst>
      <p:ext uri="{BB962C8B-B14F-4D97-AF65-F5344CB8AC3E}">
        <p14:creationId xmlns:p14="http://schemas.microsoft.com/office/powerpoint/2010/main" val="315323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0"/>
            <a:ext cx="9144000" cy="1500996"/>
          </a:xfrm>
        </p:spPr>
        <p:txBody>
          <a:bodyPr/>
          <a:lstStyle/>
          <a:p>
            <a:r>
              <a:rPr lang="en-US" altLang="en-US" dirty="0"/>
              <a:t>Application security</a:t>
            </a:r>
            <a:br>
              <a:rPr lang="en-US" altLang="en-US" dirty="0"/>
            </a:br>
            <a:r>
              <a:rPr lang="en-US" altLang="en-US" sz="3200" dirty="0"/>
              <a:t>(WP 3/17) Highlights</a:t>
            </a:r>
          </a:p>
        </p:txBody>
      </p:sp>
      <p:sp>
        <p:nvSpPr>
          <p:cNvPr id="31747" name="Rectangle 3"/>
          <p:cNvSpPr>
            <a:spLocks noGrp="1" noChangeArrowheads="1"/>
          </p:cNvSpPr>
          <p:nvPr>
            <p:ph idx="1"/>
          </p:nvPr>
        </p:nvSpPr>
        <p:spPr>
          <a:xfrm>
            <a:off x="966159" y="1207698"/>
            <a:ext cx="10834776" cy="4088591"/>
          </a:xfrm>
        </p:spPr>
        <p:txBody>
          <a:bodyPr/>
          <a:lstStyle/>
          <a:p>
            <a:pPr>
              <a:lnSpc>
                <a:spcPct val="80000"/>
              </a:lnSpc>
              <a:spcBef>
                <a:spcPts val="1200"/>
              </a:spcBef>
            </a:pPr>
            <a:endParaRPr lang="en-US" altLang="en-US" sz="2400" b="1" dirty="0"/>
          </a:p>
          <a:p>
            <a:pPr>
              <a:lnSpc>
                <a:spcPct val="80000"/>
              </a:lnSpc>
              <a:spcBef>
                <a:spcPts val="600"/>
              </a:spcBef>
            </a:pPr>
            <a:r>
              <a:rPr lang="en-US" altLang="en-US" sz="2400" b="1" dirty="0"/>
              <a:t>Secure applications services</a:t>
            </a:r>
          </a:p>
          <a:p>
            <a:pPr lvl="1">
              <a:lnSpc>
                <a:spcPct val="80000"/>
              </a:lnSpc>
              <a:spcBef>
                <a:spcPts val="200"/>
              </a:spcBef>
            </a:pPr>
            <a:r>
              <a:rPr lang="en-US" altLang="en-US" sz="1900" dirty="0"/>
              <a:t>Application security, Fintech security…</a:t>
            </a:r>
          </a:p>
          <a:p>
            <a:pPr lvl="1">
              <a:lnSpc>
                <a:spcPct val="80000"/>
              </a:lnSpc>
              <a:spcBef>
                <a:spcPts val="200"/>
              </a:spcBef>
            </a:pPr>
            <a:r>
              <a:rPr lang="en-US" altLang="en-US" sz="1900" dirty="0"/>
              <a:t>7 new Recs</a:t>
            </a:r>
          </a:p>
          <a:p>
            <a:pPr>
              <a:lnSpc>
                <a:spcPct val="80000"/>
              </a:lnSpc>
              <a:spcBef>
                <a:spcPts val="600"/>
              </a:spcBef>
            </a:pPr>
            <a:r>
              <a:rPr lang="en-US" altLang="en-US" sz="2400" b="1" dirty="0"/>
              <a:t>Cloud computing and Big data infrastructure security</a:t>
            </a:r>
          </a:p>
          <a:p>
            <a:pPr lvl="1">
              <a:lnSpc>
                <a:spcPct val="80000"/>
              </a:lnSpc>
              <a:spcBef>
                <a:spcPts val="200"/>
              </a:spcBef>
            </a:pPr>
            <a:r>
              <a:rPr lang="en-US" altLang="en-US" sz="1900" dirty="0"/>
              <a:t>Cloud computing security framework, </a:t>
            </a:r>
            <a:r>
              <a:rPr lang="en-GB" altLang="en-US" sz="1900" dirty="0"/>
              <a:t>software as a service security, CaaS/IaaS/</a:t>
            </a:r>
            <a:r>
              <a:rPr lang="en-GB" altLang="en-US" sz="1900" dirty="0" err="1"/>
              <a:t>NaaS</a:t>
            </a:r>
            <a:r>
              <a:rPr lang="en-GB" altLang="en-US" sz="1900" dirty="0"/>
              <a:t> security, </a:t>
            </a:r>
            <a:r>
              <a:rPr lang="en-US" altLang="en-US" sz="1900" dirty="0"/>
              <a:t>Big Data as a Service, … </a:t>
            </a:r>
          </a:p>
          <a:p>
            <a:pPr lvl="1">
              <a:lnSpc>
                <a:spcPct val="80000"/>
              </a:lnSpc>
            </a:pPr>
            <a:r>
              <a:rPr lang="en-US" altLang="en-US" sz="1900" dirty="0"/>
              <a:t>6 new Recs.</a:t>
            </a:r>
          </a:p>
          <a:p>
            <a:pPr>
              <a:lnSpc>
                <a:spcPct val="80000"/>
              </a:lnSpc>
              <a:spcBef>
                <a:spcPts val="800"/>
              </a:spcBef>
            </a:pPr>
            <a:r>
              <a:rPr lang="en-US" altLang="en-US" sz="2400" b="1" dirty="0"/>
              <a:t>Formal languages for telecommunication software and testing</a:t>
            </a:r>
          </a:p>
          <a:p>
            <a:pPr lvl="1">
              <a:lnSpc>
                <a:spcPct val="80000"/>
              </a:lnSpc>
              <a:spcBef>
                <a:spcPts val="400"/>
              </a:spcBef>
            </a:pPr>
            <a:r>
              <a:rPr lang="en-US" altLang="en-US" sz="1900" dirty="0"/>
              <a:t>SDL-2010, UML, MSC, URN, Testing and Test Control Notation (TTCN-3), …</a:t>
            </a:r>
          </a:p>
          <a:p>
            <a:pPr lvl="1">
              <a:lnSpc>
                <a:spcPct val="80000"/>
              </a:lnSpc>
            </a:pPr>
            <a:r>
              <a:rPr lang="en-US" altLang="en-US" sz="1900" dirty="0"/>
              <a:t>44 revised Recs; 2 implementation guides.</a:t>
            </a:r>
          </a:p>
          <a:p>
            <a:pPr lvl="1">
              <a:lnSpc>
                <a:spcPct val="80000"/>
              </a:lnSpc>
            </a:pPr>
            <a:endParaRPr lang="en-US" altLang="en-US" sz="1900" dirty="0"/>
          </a:p>
        </p:txBody>
      </p:sp>
    </p:spTree>
    <p:extLst>
      <p:ext uri="{BB962C8B-B14F-4D97-AF65-F5344CB8AC3E}">
        <p14:creationId xmlns:p14="http://schemas.microsoft.com/office/powerpoint/2010/main" val="417224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Identity management and authentication</a:t>
            </a:r>
            <a:br>
              <a:rPr lang="en-US" altLang="en-US" dirty="0"/>
            </a:br>
            <a:r>
              <a:rPr lang="en-US" altLang="en-US" sz="3200" dirty="0"/>
              <a:t>(WP 4/17) Highlights</a:t>
            </a:r>
          </a:p>
        </p:txBody>
      </p:sp>
      <p:sp>
        <p:nvSpPr>
          <p:cNvPr id="32771" name="Rectangle 3"/>
          <p:cNvSpPr>
            <a:spLocks noGrp="1" noChangeArrowheads="1"/>
          </p:cNvSpPr>
          <p:nvPr>
            <p:ph idx="1"/>
          </p:nvPr>
        </p:nvSpPr>
        <p:spPr>
          <a:xfrm>
            <a:off x="1362975" y="1052515"/>
            <a:ext cx="9834112" cy="4244104"/>
          </a:xfrm>
        </p:spPr>
        <p:txBody>
          <a:bodyPr/>
          <a:lstStyle/>
          <a:p>
            <a:pPr>
              <a:lnSpc>
                <a:spcPct val="80000"/>
              </a:lnSpc>
              <a:spcBef>
                <a:spcPts val="600"/>
              </a:spcBef>
            </a:pPr>
            <a:r>
              <a:rPr lang="en-US" altLang="en-US" sz="2400" b="1" dirty="0" err="1"/>
              <a:t>Telebiometrics</a:t>
            </a:r>
            <a:endParaRPr lang="en-US" altLang="en-US" sz="2400" b="1" dirty="0"/>
          </a:p>
          <a:p>
            <a:pPr lvl="1">
              <a:lnSpc>
                <a:spcPct val="80000"/>
              </a:lnSpc>
              <a:spcBef>
                <a:spcPts val="200"/>
              </a:spcBef>
            </a:pPr>
            <a:r>
              <a:rPr lang="en-US" altLang="en-US" sz="1900" dirty="0" err="1"/>
              <a:t>Telebiometrics</a:t>
            </a:r>
            <a:r>
              <a:rPr lang="en-US" altLang="en-US" sz="1900" dirty="0"/>
              <a:t>, e-Health &amp; </a:t>
            </a:r>
            <a:r>
              <a:rPr lang="en-US" altLang="en-US" sz="1900" dirty="0" err="1"/>
              <a:t>telemedicines</a:t>
            </a:r>
            <a:r>
              <a:rPr lang="en-US" altLang="en-US" sz="1900" dirty="0"/>
              <a:t> security protocols</a:t>
            </a:r>
          </a:p>
          <a:p>
            <a:pPr lvl="1">
              <a:lnSpc>
                <a:spcPct val="80000"/>
              </a:lnSpc>
              <a:spcBef>
                <a:spcPts val="200"/>
              </a:spcBef>
            </a:pPr>
            <a:r>
              <a:rPr lang="en-US" altLang="en-US" sz="1900" dirty="0"/>
              <a:t>3 new Recs, q revised Recs, a Corrigendum.</a:t>
            </a:r>
            <a:endParaRPr lang="en-US" altLang="en-US" sz="2400" b="1" dirty="0"/>
          </a:p>
          <a:p>
            <a:pPr>
              <a:lnSpc>
                <a:spcPct val="80000"/>
              </a:lnSpc>
            </a:pPr>
            <a:r>
              <a:rPr lang="en-US" altLang="en-US" sz="2400" b="1" dirty="0"/>
              <a:t>Identity management architecture and mechanisms</a:t>
            </a:r>
          </a:p>
          <a:p>
            <a:pPr lvl="1">
              <a:lnSpc>
                <a:spcPct val="80000"/>
              </a:lnSpc>
            </a:pPr>
            <a:r>
              <a:rPr lang="en-US" altLang="en-US" sz="1900" dirty="0"/>
              <a:t>entity authentication assurance, FIDO authentications, …</a:t>
            </a:r>
          </a:p>
          <a:p>
            <a:pPr lvl="1">
              <a:lnSpc>
                <a:spcPct val="80000"/>
              </a:lnSpc>
            </a:pPr>
            <a:r>
              <a:rPr lang="en-US" altLang="en-US" sz="1900" dirty="0"/>
              <a:t>5 new Recs, 1 Supplements.</a:t>
            </a:r>
            <a:endParaRPr lang="en-US" altLang="en-US" sz="1900" b="1" dirty="0"/>
          </a:p>
          <a:p>
            <a:pPr>
              <a:lnSpc>
                <a:spcPct val="80000"/>
              </a:lnSpc>
              <a:spcBef>
                <a:spcPts val="1200"/>
              </a:spcBef>
            </a:pPr>
            <a:r>
              <a:rPr lang="en-US" altLang="en-US" sz="2400" b="1" dirty="0"/>
              <a:t>Generic technologies to support secure applications</a:t>
            </a:r>
          </a:p>
          <a:p>
            <a:pPr lvl="1">
              <a:lnSpc>
                <a:spcPct val="80000"/>
              </a:lnSpc>
            </a:pPr>
            <a:r>
              <a:rPr lang="en-US" altLang="en-US" sz="1900" dirty="0"/>
              <a:t>X.500-series on Directory including X.509 on PKI, Abstract Syntax Notation One (</a:t>
            </a:r>
            <a:r>
              <a:rPr lang="en-US" altLang="en-US" sz="1900" dirty="0">
                <a:solidFill>
                  <a:schemeClr val="accent6">
                    <a:lumMod val="75000"/>
                  </a:schemeClr>
                </a:solidFill>
              </a:rPr>
              <a:t>ASN.1), Object Identifiers (OIDs) and associated registration authorities, certified e-mail.</a:t>
            </a:r>
          </a:p>
          <a:p>
            <a:pPr lvl="1">
              <a:lnSpc>
                <a:spcPct val="80000"/>
              </a:lnSpc>
            </a:pPr>
            <a:r>
              <a:rPr lang="en-US" altLang="en-US" sz="1900" dirty="0">
                <a:solidFill>
                  <a:schemeClr val="accent6">
                    <a:lumMod val="75000"/>
                  </a:schemeClr>
                </a:solidFill>
              </a:rPr>
              <a:t>ASN.1 and OID project (see separate slide)</a:t>
            </a:r>
          </a:p>
          <a:p>
            <a:pPr lvl="1">
              <a:lnSpc>
                <a:spcPct val="80000"/>
              </a:lnSpc>
            </a:pPr>
            <a:r>
              <a:rPr lang="en-US" altLang="en-US" sz="1900" dirty="0">
                <a:solidFill>
                  <a:schemeClr val="accent6">
                    <a:lumMod val="75000"/>
                  </a:schemeClr>
                </a:solidFill>
              </a:rPr>
              <a:t>5 new Recs, 20 revised Recs, 14 technical corrigenda to ASN.1; 1 TR; 1 Supplement</a:t>
            </a:r>
            <a:endParaRPr lang="en-US" altLang="en-US" sz="2300" dirty="0">
              <a:solidFill>
                <a:schemeClr val="accent6">
                  <a:lumMod val="75000"/>
                </a:schemeClr>
              </a:solidFill>
            </a:endParaRPr>
          </a:p>
        </p:txBody>
      </p:sp>
    </p:spTree>
    <p:extLst>
      <p:ext uri="{BB962C8B-B14F-4D97-AF65-F5344CB8AC3E}">
        <p14:creationId xmlns:p14="http://schemas.microsoft.com/office/powerpoint/2010/main" val="704268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186905" y="69010"/>
            <a:ext cx="11818189" cy="910475"/>
          </a:xfrm>
        </p:spPr>
        <p:txBody>
          <a:bodyPr/>
          <a:lstStyle/>
          <a:p>
            <a:r>
              <a:rPr lang="en-US" altLang="en-US" sz="2800" dirty="0"/>
              <a:t>Telecommunication/ICT security coordination (Q1/17) </a:t>
            </a:r>
            <a:br>
              <a:rPr lang="en-US" altLang="en-US" dirty="0"/>
            </a:br>
            <a:r>
              <a:rPr lang="en-US" altLang="en-US" sz="2000" dirty="0"/>
              <a:t>(Major focus is on coordination and outreach)</a:t>
            </a:r>
          </a:p>
        </p:txBody>
      </p:sp>
      <p:sp>
        <p:nvSpPr>
          <p:cNvPr id="34819" name="Rectangle 6"/>
          <p:cNvSpPr>
            <a:spLocks noGrp="1" noChangeArrowheads="1"/>
          </p:cNvSpPr>
          <p:nvPr>
            <p:ph idx="1"/>
          </p:nvPr>
        </p:nvSpPr>
        <p:spPr>
          <a:xfrm>
            <a:off x="1217632" y="979485"/>
            <a:ext cx="10230928" cy="4977970"/>
          </a:xfrm>
        </p:spPr>
        <p:txBody>
          <a:bodyPr>
            <a:normAutofit lnSpcReduction="10000"/>
          </a:bodyPr>
          <a:lstStyle/>
          <a:p>
            <a:pPr marL="342900" lvl="1" indent="-342900">
              <a:lnSpc>
                <a:spcPct val="90000"/>
              </a:lnSpc>
              <a:spcBef>
                <a:spcPts val="800"/>
              </a:spcBef>
              <a:buSzPct val="75000"/>
              <a:buBlip>
                <a:blip r:embed="rId2"/>
              </a:buBlip>
            </a:pPr>
            <a:r>
              <a:rPr lang="en-US" altLang="en-US" sz="2000" b="1" dirty="0">
                <a:ea typeface="+mn-ea"/>
                <a:cs typeface="+mn-cs"/>
              </a:rPr>
              <a:t>Management support</a:t>
            </a:r>
          </a:p>
          <a:p>
            <a:pPr>
              <a:lnSpc>
                <a:spcPct val="80000"/>
              </a:lnSpc>
              <a:spcBef>
                <a:spcPts val="800"/>
              </a:spcBef>
            </a:pPr>
            <a:r>
              <a:rPr lang="en-US" altLang="en-US" sz="2000" b="1" dirty="0"/>
              <a:t>Security coordination</a:t>
            </a:r>
          </a:p>
          <a:p>
            <a:pPr lvl="1">
              <a:lnSpc>
                <a:spcPct val="80000"/>
              </a:lnSpc>
              <a:spcBef>
                <a:spcPts val="600"/>
              </a:spcBef>
            </a:pPr>
            <a:r>
              <a:rPr lang="en-US" altLang="en-US" sz="1700" dirty="0"/>
              <a:t>Within SG17, with ITU-T SGs, with ITU-D and externally.</a:t>
            </a:r>
          </a:p>
          <a:p>
            <a:pPr lvl="1">
              <a:lnSpc>
                <a:spcPct val="80000"/>
              </a:lnSpc>
              <a:spcBef>
                <a:spcPts val="600"/>
              </a:spcBef>
            </a:pPr>
            <a:r>
              <a:rPr lang="en-US" altLang="en-US" sz="1700" dirty="0"/>
              <a:t>Kept TSAG informed on security efforts.</a:t>
            </a:r>
          </a:p>
          <a:p>
            <a:pPr lvl="1">
              <a:lnSpc>
                <a:spcPct val="80000"/>
              </a:lnSpc>
              <a:spcBef>
                <a:spcPts val="600"/>
              </a:spcBef>
            </a:pPr>
            <a:r>
              <a:rPr lang="en-US" altLang="en-US" sz="1700" dirty="0"/>
              <a:t>Made presentations to workshops/seminars.</a:t>
            </a:r>
          </a:p>
          <a:p>
            <a:pPr lvl="1">
              <a:lnSpc>
                <a:spcPct val="80000"/>
              </a:lnSpc>
              <a:spcBef>
                <a:spcPts val="600"/>
              </a:spcBef>
            </a:pPr>
            <a:r>
              <a:rPr lang="en-US" altLang="en-US" sz="1700" dirty="0"/>
              <a:t>Maintained reference information on the LSG on security webpage.</a:t>
            </a:r>
          </a:p>
          <a:p>
            <a:pPr>
              <a:lnSpc>
                <a:spcPct val="80000"/>
              </a:lnSpc>
              <a:spcBef>
                <a:spcPts val="800"/>
              </a:spcBef>
            </a:pPr>
            <a:r>
              <a:rPr lang="en-US" altLang="en-US" sz="2000" b="1" dirty="0"/>
              <a:t>Compendium of Security Recommendations </a:t>
            </a:r>
          </a:p>
          <a:p>
            <a:pPr lvl="1">
              <a:lnSpc>
                <a:spcPct val="85000"/>
              </a:lnSpc>
              <a:spcBef>
                <a:spcPts val="600"/>
              </a:spcBef>
            </a:pPr>
            <a:r>
              <a:rPr lang="en-US" altLang="en-US" sz="1700" dirty="0"/>
              <a:t>Includes catalogs of approved security-related Recommendations and security definitions extracted from approved Recommendations.</a:t>
            </a:r>
          </a:p>
          <a:p>
            <a:pPr>
              <a:lnSpc>
                <a:spcPct val="80000"/>
              </a:lnSpc>
              <a:spcBef>
                <a:spcPts val="800"/>
              </a:spcBef>
            </a:pPr>
            <a:r>
              <a:rPr lang="en-US" altLang="en-US" sz="2000" b="1" dirty="0"/>
              <a:t>Security Standards Roadmap</a:t>
            </a:r>
          </a:p>
          <a:p>
            <a:pPr lvl="1">
              <a:lnSpc>
                <a:spcPct val="85000"/>
              </a:lnSpc>
              <a:spcBef>
                <a:spcPts val="600"/>
              </a:spcBef>
            </a:pPr>
            <a:r>
              <a:rPr lang="en-US" altLang="en-US" sz="1700" dirty="0"/>
              <a:t>Includes searchable database of approved ICT security standards from ITU-T and others (e.g., ATIS, ENISA, ETSI, IEEE</a:t>
            </a:r>
            <a:r>
              <a:rPr lang="en-US" altLang="en-US" sz="1700" dirty="0">
                <a:solidFill>
                  <a:srgbClr val="FF0000"/>
                </a:solidFill>
              </a:rPr>
              <a:t>, </a:t>
            </a:r>
            <a:r>
              <a:rPr lang="en-US" altLang="en-US" sz="1700" dirty="0"/>
              <a:t>ISO/IEC JTC 1, IETF, OASIS, 3GPP, 3GPP2).</a:t>
            </a:r>
          </a:p>
          <a:p>
            <a:pPr>
              <a:lnSpc>
                <a:spcPct val="80000"/>
              </a:lnSpc>
              <a:spcBef>
                <a:spcPts val="800"/>
              </a:spcBef>
            </a:pPr>
            <a:r>
              <a:rPr lang="en-US" altLang="en-US" sz="2000" b="1" dirty="0"/>
              <a:t>Security manual</a:t>
            </a:r>
          </a:p>
          <a:p>
            <a:pPr lvl="1">
              <a:lnSpc>
                <a:spcPct val="80000"/>
              </a:lnSpc>
              <a:spcBef>
                <a:spcPts val="600"/>
              </a:spcBef>
            </a:pPr>
            <a:r>
              <a:rPr lang="en-US" altLang="en-US" sz="1700" dirty="0"/>
              <a:t>7</a:t>
            </a:r>
            <a:r>
              <a:rPr lang="en-US" altLang="en-US" sz="1700" baseline="30000" dirty="0"/>
              <a:t>th</a:t>
            </a:r>
            <a:r>
              <a:rPr lang="en-US" altLang="en-US" sz="1700" dirty="0"/>
              <a:t> edition produced.</a:t>
            </a:r>
          </a:p>
          <a:p>
            <a:pPr>
              <a:lnSpc>
                <a:spcPct val="80000"/>
              </a:lnSpc>
              <a:spcBef>
                <a:spcPts val="800"/>
              </a:spcBef>
            </a:pPr>
            <a:r>
              <a:rPr lang="en-US" altLang="en-US" sz="2100" b="1" dirty="0"/>
              <a:t>Successful Use of Security Standards</a:t>
            </a:r>
          </a:p>
          <a:p>
            <a:pPr lvl="1">
              <a:lnSpc>
                <a:spcPct val="80000"/>
              </a:lnSpc>
              <a:spcBef>
                <a:spcPts val="600"/>
              </a:spcBef>
            </a:pPr>
            <a:r>
              <a:rPr lang="en-US" altLang="en-US" sz="1700" dirty="0"/>
              <a:t>2nd edition produced on how approved security-related ITU-T Recommendations can be successfully deployed </a:t>
            </a:r>
          </a:p>
        </p:txBody>
      </p:sp>
    </p:spTree>
    <p:extLst>
      <p:ext uri="{BB962C8B-B14F-4D97-AF65-F5344CB8AC3E}">
        <p14:creationId xmlns:p14="http://schemas.microsoft.com/office/powerpoint/2010/main" val="148977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55327" y="323911"/>
            <a:ext cx="10481470" cy="1092599"/>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Study Group 17- Security</a:t>
            </a:r>
            <a:br>
              <a:rPr lang="en-US" sz="4400" b="1" dirty="0">
                <a:solidFill>
                  <a:schemeClr val="tx2"/>
                </a:solidFill>
                <a:latin typeface="Lato Regular"/>
                <a:cs typeface="Lato Regular"/>
              </a:rPr>
            </a:br>
            <a:r>
              <a:rPr lang="en-US" sz="2800" b="1" dirty="0">
                <a:solidFill>
                  <a:srgbClr val="00B0F0"/>
                </a:solidFill>
                <a:latin typeface="Lato Regular"/>
                <a:cs typeface="Lato Regular"/>
              </a:rPr>
              <a:t>Building confidence and security in the use of ICTs</a:t>
            </a:r>
            <a:endParaRPr lang="id-ID" sz="4000" b="1" dirty="0">
              <a:solidFill>
                <a:srgbClr val="00B0F0"/>
              </a:solidFill>
              <a:latin typeface="Lato Regular"/>
              <a:cs typeface="Lato Regular"/>
            </a:endParaRPr>
          </a:p>
        </p:txBody>
      </p:sp>
      <p:sp>
        <p:nvSpPr>
          <p:cNvPr id="5" name="Rectangle 4"/>
          <p:cNvSpPr/>
          <p:nvPr/>
        </p:nvSpPr>
        <p:spPr>
          <a:xfrm>
            <a:off x="1150586" y="2852099"/>
            <a:ext cx="288939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Cloud computing </a:t>
            </a:r>
            <a:br>
              <a:rPr lang="en-GB" altLang="ja-JP" sz="2000" b="1" dirty="0">
                <a:solidFill>
                  <a:schemeClr val="tx2"/>
                </a:solidFill>
                <a:latin typeface="Lato" charset="0"/>
                <a:ea typeface="Lato" charset="0"/>
                <a:cs typeface="Lato" charset="0"/>
              </a:rPr>
            </a:br>
            <a:r>
              <a:rPr lang="en-GB" altLang="ja-JP" sz="2000" b="1" dirty="0">
                <a:solidFill>
                  <a:schemeClr val="tx2"/>
                </a:solidFill>
                <a:latin typeface="Lato" charset="0"/>
                <a:ea typeface="Lato" charset="0"/>
                <a:cs typeface="Lato" charset="0"/>
              </a:rPr>
              <a:t>security</a:t>
            </a:r>
          </a:p>
        </p:txBody>
      </p:sp>
      <p:sp>
        <p:nvSpPr>
          <p:cNvPr id="70" name="Rectangle 69"/>
          <p:cNvSpPr/>
          <p:nvPr/>
        </p:nvSpPr>
        <p:spPr>
          <a:xfrm>
            <a:off x="1150586" y="1648203"/>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Cybersecurity</a:t>
            </a:r>
          </a:p>
        </p:txBody>
      </p:sp>
      <p:sp>
        <p:nvSpPr>
          <p:cNvPr id="72" name="Rectangle 71"/>
          <p:cNvSpPr/>
          <p:nvPr/>
        </p:nvSpPr>
        <p:spPr>
          <a:xfrm>
            <a:off x="1150586" y="4180891"/>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ITS security</a:t>
            </a:r>
          </a:p>
        </p:txBody>
      </p:sp>
      <p:sp>
        <p:nvSpPr>
          <p:cNvPr id="76" name="Rectangle 75"/>
          <p:cNvSpPr/>
          <p:nvPr/>
        </p:nvSpPr>
        <p:spPr>
          <a:xfrm>
            <a:off x="1150586" y="2226176"/>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Countering spam</a:t>
            </a:r>
          </a:p>
        </p:txBody>
      </p:sp>
      <p:sp>
        <p:nvSpPr>
          <p:cNvPr id="3" name="Rectangle 2"/>
          <p:cNvSpPr/>
          <p:nvPr/>
        </p:nvSpPr>
        <p:spPr>
          <a:xfrm>
            <a:off x="1150586" y="3654994"/>
            <a:ext cx="2889390" cy="400110"/>
          </a:xfrm>
          <a:prstGeom prst="rect">
            <a:avLst/>
          </a:prstGeom>
          <a:solidFill>
            <a:schemeClr val="accent1">
              <a:lumMod val="20000"/>
              <a:lumOff val="80000"/>
            </a:schemeClr>
          </a:solidFill>
        </p:spPr>
        <p:txBody>
          <a:bodyPr wrap="square">
            <a:spAutoFit/>
          </a:bodyPr>
          <a:lstStyle/>
          <a:p>
            <a:pPr algn="ctr"/>
            <a:r>
              <a:rPr lang="en-US" altLang="ja-JP" sz="2000" b="1" dirty="0" err="1">
                <a:solidFill>
                  <a:schemeClr val="tx2"/>
                </a:solidFill>
                <a:latin typeface="Lato" charset="0"/>
                <a:ea typeface="Lato" charset="0"/>
                <a:cs typeface="Lato" charset="0"/>
              </a:rPr>
              <a:t>IoT</a:t>
            </a:r>
            <a:r>
              <a:rPr lang="en-US" altLang="ja-JP" sz="2000" b="1" dirty="0">
                <a:solidFill>
                  <a:schemeClr val="tx2"/>
                </a:solidFill>
                <a:latin typeface="Lato" charset="0"/>
                <a:ea typeface="Lato" charset="0"/>
                <a:cs typeface="Lato" charset="0"/>
              </a:rPr>
              <a:t> security</a:t>
            </a:r>
          </a:p>
        </p:txBody>
      </p:sp>
      <p:sp>
        <p:nvSpPr>
          <p:cNvPr id="12" name="Rectangle 11"/>
          <p:cNvSpPr/>
          <p:nvPr/>
        </p:nvSpPr>
        <p:spPr>
          <a:xfrm>
            <a:off x="1142850" y="4671548"/>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SDN/NFV security</a:t>
            </a:r>
          </a:p>
        </p:txBody>
      </p:sp>
      <p:sp>
        <p:nvSpPr>
          <p:cNvPr id="13" name="Rectangle 12"/>
          <p:cNvSpPr/>
          <p:nvPr/>
        </p:nvSpPr>
        <p:spPr>
          <a:xfrm>
            <a:off x="1150586" y="5192656"/>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Mobile (5G) security</a:t>
            </a:r>
          </a:p>
        </p:txBody>
      </p:sp>
      <p:sp>
        <p:nvSpPr>
          <p:cNvPr id="14" name="Rectangle 13"/>
          <p:cNvSpPr/>
          <p:nvPr/>
        </p:nvSpPr>
        <p:spPr>
          <a:xfrm>
            <a:off x="4651066" y="4901047"/>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Smart-grid security</a:t>
            </a:r>
          </a:p>
        </p:txBody>
      </p:sp>
      <p:sp>
        <p:nvSpPr>
          <p:cNvPr id="15" name="Rectangle 14"/>
          <p:cNvSpPr/>
          <p:nvPr/>
        </p:nvSpPr>
        <p:spPr>
          <a:xfrm>
            <a:off x="4651066" y="1659605"/>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Identity management</a:t>
            </a:r>
          </a:p>
        </p:txBody>
      </p:sp>
      <p:sp>
        <p:nvSpPr>
          <p:cNvPr id="16" name="Rectangle 15"/>
          <p:cNvSpPr/>
          <p:nvPr/>
        </p:nvSpPr>
        <p:spPr>
          <a:xfrm>
            <a:off x="4651066" y="2226176"/>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Information Security Management</a:t>
            </a:r>
          </a:p>
        </p:txBody>
      </p:sp>
      <p:sp>
        <p:nvSpPr>
          <p:cNvPr id="17" name="Rectangle 16"/>
          <p:cNvSpPr/>
          <p:nvPr/>
        </p:nvSpPr>
        <p:spPr>
          <a:xfrm>
            <a:off x="4651066" y="2999833"/>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Application security</a:t>
            </a:r>
          </a:p>
        </p:txBody>
      </p:sp>
      <p:sp>
        <p:nvSpPr>
          <p:cNvPr id="18" name="Rectangle 17"/>
          <p:cNvSpPr/>
          <p:nvPr/>
        </p:nvSpPr>
        <p:spPr>
          <a:xfrm>
            <a:off x="4651066" y="3584654"/>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Big Data analytics security</a:t>
            </a:r>
          </a:p>
        </p:txBody>
      </p:sp>
      <p:sp>
        <p:nvSpPr>
          <p:cNvPr id="19" name="Rectangle 18"/>
          <p:cNvSpPr/>
          <p:nvPr/>
        </p:nvSpPr>
        <p:spPr>
          <a:xfrm>
            <a:off x="8171518" y="4037917"/>
            <a:ext cx="3308922" cy="61863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Languages </a:t>
            </a:r>
            <a:br>
              <a:rPr lang="en-US" altLang="ja-JP" sz="2000" b="1" dirty="0">
                <a:solidFill>
                  <a:schemeClr val="tx2"/>
                </a:solidFill>
                <a:latin typeface="Lato" charset="0"/>
                <a:ea typeface="Lato" charset="0"/>
                <a:cs typeface="Lato" charset="0"/>
              </a:rPr>
            </a:br>
            <a:r>
              <a:rPr lang="en-US" altLang="ja-JP" sz="1600" b="1" dirty="0">
                <a:solidFill>
                  <a:schemeClr val="tx2"/>
                </a:solidFill>
                <a:latin typeface="Lato" charset="0"/>
                <a:ea typeface="Lato" charset="0"/>
                <a:cs typeface="Lato" charset="0"/>
              </a:rPr>
              <a:t>(ASN.1, SDL, MSC, TTCN-3 …)</a:t>
            </a:r>
          </a:p>
        </p:txBody>
      </p:sp>
      <p:sp>
        <p:nvSpPr>
          <p:cNvPr id="20" name="Rectangle 19"/>
          <p:cNvSpPr/>
          <p:nvPr/>
        </p:nvSpPr>
        <p:spPr>
          <a:xfrm>
            <a:off x="8171518" y="4803806"/>
            <a:ext cx="3328414" cy="61863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rPr>
              <a:t>Incubation</a:t>
            </a:r>
            <a:br>
              <a:rPr lang="en-US" altLang="ja-JP" sz="2000" b="1" dirty="0">
                <a:solidFill>
                  <a:srgbClr val="FF0000"/>
                </a:solidFill>
                <a:latin typeface="Lato" charset="0"/>
                <a:ea typeface="Lato" charset="0"/>
                <a:cs typeface="Lato" charset="0"/>
              </a:rPr>
            </a:br>
            <a:r>
              <a:rPr lang="en-US" altLang="ja-JP" sz="1600" b="1" dirty="0">
                <a:solidFill>
                  <a:schemeClr val="tx2"/>
                </a:solidFill>
                <a:latin typeface="Lato" charset="0"/>
              </a:rPr>
              <a:t>(emerging technologies)</a:t>
            </a:r>
          </a:p>
        </p:txBody>
      </p:sp>
      <p:sp>
        <p:nvSpPr>
          <p:cNvPr id="21" name="Rectangle 20"/>
          <p:cNvSpPr/>
          <p:nvPr/>
        </p:nvSpPr>
        <p:spPr>
          <a:xfrm>
            <a:off x="8171518" y="3436359"/>
            <a:ext cx="3308921"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PKI, PMI, Directory</a:t>
            </a:r>
          </a:p>
        </p:txBody>
      </p:sp>
      <p:sp>
        <p:nvSpPr>
          <p:cNvPr id="2" name="Rectangle 18">
            <a:extLst>
              <a:ext uri="{FF2B5EF4-FFF2-40B4-BE49-F238E27FC236}">
                <a16:creationId xmlns:a16="http://schemas.microsoft.com/office/drawing/2014/main" id="{CC0B3BE1-D271-4BC5-84C2-25D5EC5630B0}"/>
              </a:ext>
            </a:extLst>
          </p:cNvPr>
          <p:cNvSpPr/>
          <p:nvPr/>
        </p:nvSpPr>
        <p:spPr>
          <a:xfrm>
            <a:off x="4651066" y="4375737"/>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DLT security</a:t>
            </a:r>
          </a:p>
        </p:txBody>
      </p:sp>
      <p:sp>
        <p:nvSpPr>
          <p:cNvPr id="4" name="Rectangle 14">
            <a:extLst>
              <a:ext uri="{FF2B5EF4-FFF2-40B4-BE49-F238E27FC236}">
                <a16:creationId xmlns:a16="http://schemas.microsoft.com/office/drawing/2014/main" id="{FF1489B4-E7FF-49E9-AE8E-05341E967D86}"/>
              </a:ext>
            </a:extLst>
          </p:cNvPr>
          <p:cNvSpPr/>
          <p:nvPr/>
        </p:nvSpPr>
        <p:spPr>
          <a:xfrm>
            <a:off x="8152506" y="1648203"/>
            <a:ext cx="3327934"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ko-KR" sz="2000" b="1" dirty="0">
                <a:solidFill>
                  <a:schemeClr val="tx2"/>
                </a:solidFill>
                <a:latin typeface="Lato" charset="0"/>
                <a:ea typeface="Lato" charset="0"/>
                <a:cs typeface="Lato" charset="0"/>
              </a:rPr>
              <a:t>Quantum</a:t>
            </a:r>
            <a:r>
              <a:rPr lang="ko-KR" altLang="en-US" sz="2000" b="1" dirty="0">
                <a:solidFill>
                  <a:schemeClr val="tx2"/>
                </a:solidFill>
                <a:latin typeface="Lato" charset="0"/>
                <a:ea typeface="Lato" charset="0"/>
                <a:cs typeface="Lato" charset="0"/>
              </a:rPr>
              <a:t> </a:t>
            </a:r>
            <a:r>
              <a:rPr lang="en-US" altLang="ko-KR" sz="2000" b="1" dirty="0">
                <a:solidFill>
                  <a:schemeClr val="tx2"/>
                </a:solidFill>
                <a:latin typeface="Lato" charset="0"/>
                <a:ea typeface="Lato" charset="0"/>
                <a:cs typeface="Lato" charset="0"/>
              </a:rPr>
              <a:t>Key Distribution</a:t>
            </a:r>
            <a:endParaRPr lang="en-US" altLang="ja-JP" sz="2000" b="1" dirty="0">
              <a:solidFill>
                <a:schemeClr val="tx2"/>
              </a:solidFill>
              <a:latin typeface="Lato" charset="0"/>
              <a:ea typeface="Lato" charset="0"/>
              <a:cs typeface="Lato" charset="0"/>
            </a:endParaRPr>
          </a:p>
        </p:txBody>
      </p:sp>
      <p:sp>
        <p:nvSpPr>
          <p:cNvPr id="6" name="Rectangle 13">
            <a:extLst>
              <a:ext uri="{FF2B5EF4-FFF2-40B4-BE49-F238E27FC236}">
                <a16:creationId xmlns:a16="http://schemas.microsoft.com/office/drawing/2014/main" id="{38222163-73AD-4C8C-AFDB-0A8F6B8BAC91}"/>
              </a:ext>
            </a:extLst>
          </p:cNvPr>
          <p:cNvSpPr/>
          <p:nvPr/>
        </p:nvSpPr>
        <p:spPr>
          <a:xfrm>
            <a:off x="8152506" y="2184202"/>
            <a:ext cx="3327934"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Fintech security</a:t>
            </a:r>
          </a:p>
        </p:txBody>
      </p:sp>
      <p:sp>
        <p:nvSpPr>
          <p:cNvPr id="7" name="Rectangle 13">
            <a:extLst>
              <a:ext uri="{FF2B5EF4-FFF2-40B4-BE49-F238E27FC236}">
                <a16:creationId xmlns:a16="http://schemas.microsoft.com/office/drawing/2014/main" id="{9F0EDC94-999F-4F1C-A7E8-96D235698354}"/>
              </a:ext>
            </a:extLst>
          </p:cNvPr>
          <p:cNvSpPr/>
          <p:nvPr/>
        </p:nvSpPr>
        <p:spPr>
          <a:xfrm>
            <a:off x="8152506" y="2834802"/>
            <a:ext cx="3327934"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err="1">
                <a:solidFill>
                  <a:schemeClr val="tx2"/>
                </a:solidFill>
                <a:latin typeface="Lato" charset="0"/>
                <a:ea typeface="Lato" charset="0"/>
                <a:cs typeface="Lato" charset="0"/>
              </a:rPr>
              <a:t>Telebiometrics</a:t>
            </a:r>
            <a:endParaRPr lang="en-US" altLang="ja-JP" sz="2000" b="1" dirty="0">
              <a:solidFill>
                <a:schemeClr val="tx2"/>
              </a:solidFill>
              <a:latin typeface="Lato" charset="0"/>
              <a:ea typeface="Lato" charset="0"/>
              <a:cs typeface="Lato" charset="0"/>
            </a:endParaRPr>
          </a:p>
        </p:txBody>
      </p:sp>
      <p:sp>
        <p:nvSpPr>
          <p:cNvPr id="8" name="Rectangle 14">
            <a:extLst>
              <a:ext uri="{FF2B5EF4-FFF2-40B4-BE49-F238E27FC236}">
                <a16:creationId xmlns:a16="http://schemas.microsoft.com/office/drawing/2014/main" id="{FC3E1652-58EE-44D6-907B-0593775C3B69}"/>
              </a:ext>
            </a:extLst>
          </p:cNvPr>
          <p:cNvSpPr/>
          <p:nvPr/>
        </p:nvSpPr>
        <p:spPr>
          <a:xfrm>
            <a:off x="3225686" y="5971223"/>
            <a:ext cx="6470326" cy="384721"/>
          </a:xfrm>
          <a:prstGeom prst="rect">
            <a:avLst/>
          </a:prstGeom>
          <a:solidFill>
            <a:srgbClr val="FFFF99"/>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Security is Absolutely First Everywhere (SAFE)</a:t>
            </a:r>
          </a:p>
        </p:txBody>
      </p:sp>
      <p:sp>
        <p:nvSpPr>
          <p:cNvPr id="9" name="화살표: 아래쪽 8">
            <a:extLst>
              <a:ext uri="{FF2B5EF4-FFF2-40B4-BE49-F238E27FC236}">
                <a16:creationId xmlns:a16="http://schemas.microsoft.com/office/drawing/2014/main" id="{BF3FF4D3-0C30-483A-B5CF-E11C07D05D98}"/>
              </a:ext>
            </a:extLst>
          </p:cNvPr>
          <p:cNvSpPr/>
          <p:nvPr/>
        </p:nvSpPr>
        <p:spPr>
          <a:xfrm>
            <a:off x="2718532" y="5551647"/>
            <a:ext cx="7290670" cy="317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말풍선: 모서리가 둥근 사각형 9">
            <a:extLst>
              <a:ext uri="{FF2B5EF4-FFF2-40B4-BE49-F238E27FC236}">
                <a16:creationId xmlns:a16="http://schemas.microsoft.com/office/drawing/2014/main" id="{A008DC73-D3B1-4B11-9B08-B76117D0B316}"/>
              </a:ext>
            </a:extLst>
          </p:cNvPr>
          <p:cNvSpPr/>
          <p:nvPr/>
        </p:nvSpPr>
        <p:spPr>
          <a:xfrm>
            <a:off x="10321636" y="5639274"/>
            <a:ext cx="1759527" cy="601557"/>
          </a:xfrm>
          <a:prstGeom prst="wedgeRoundRectCallout">
            <a:avLst>
              <a:gd name="adj1" fmla="val -35902"/>
              <a:gd name="adj2" fmla="val -728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0" i="0" dirty="0">
                <a:solidFill>
                  <a:srgbClr val="FFFF99"/>
                </a:solidFill>
                <a:effectLst/>
                <a:latin typeface="Arial" panose="020B0604020202020204" pitchFamily="34" charset="0"/>
              </a:rPr>
              <a:t>in Q4/17 from CG activity on XSS</a:t>
            </a:r>
            <a:endParaRPr lang="ko-KR" altLang="en-US" sz="1400" dirty="0">
              <a:solidFill>
                <a:srgbClr val="FFFF99"/>
              </a:solidFill>
            </a:endParaRPr>
          </a:p>
        </p:txBody>
      </p:sp>
      <p:sp>
        <p:nvSpPr>
          <p:cNvPr id="11" name="슬라이드 번호 개체 틀 3">
            <a:extLst>
              <a:ext uri="{FF2B5EF4-FFF2-40B4-BE49-F238E27FC236}">
                <a16:creationId xmlns:a16="http://schemas.microsoft.com/office/drawing/2014/main" id="{C87E9276-BB99-4CF8-B92D-714452A6E131}"/>
              </a:ext>
            </a:extLst>
          </p:cNvPr>
          <p:cNvSpPr txBox="1">
            <a:spLocks/>
          </p:cNvSpPr>
          <p:nvPr/>
        </p:nvSpPr>
        <p:spPr>
          <a:xfrm>
            <a:off x="9424753"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3</a:t>
            </a:fld>
            <a:endParaRPr lang="en-US" sz="1400" dirty="0">
              <a:solidFill>
                <a:schemeClr val="accent1">
                  <a:lumMod val="50000"/>
                </a:schemeClr>
              </a:solidFill>
            </a:endParaRPr>
          </a:p>
        </p:txBody>
      </p:sp>
    </p:spTree>
    <p:extLst>
      <p:ext uri="{BB962C8B-B14F-4D97-AF65-F5344CB8AC3E}">
        <p14:creationId xmlns:p14="http://schemas.microsoft.com/office/powerpoint/2010/main" val="217471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188913"/>
            <a:ext cx="9144000" cy="647700"/>
          </a:xfrm>
        </p:spPr>
        <p:txBody>
          <a:bodyPr/>
          <a:lstStyle/>
          <a:p>
            <a:r>
              <a:rPr lang="en-US" altLang="en-US" dirty="0"/>
              <a:t>ASN.1 and OID </a:t>
            </a:r>
            <a:r>
              <a:rPr lang="en-US" altLang="en-US" dirty="0">
                <a:solidFill>
                  <a:schemeClr val="accent6">
                    <a:lumMod val="75000"/>
                  </a:schemeClr>
                </a:solidFill>
              </a:rPr>
              <a:t>Projects</a:t>
            </a:r>
          </a:p>
        </p:txBody>
      </p:sp>
      <p:sp>
        <p:nvSpPr>
          <p:cNvPr id="35843" name="Rectangle 3"/>
          <p:cNvSpPr>
            <a:spLocks noGrp="1" noChangeArrowheads="1"/>
          </p:cNvSpPr>
          <p:nvPr>
            <p:ph idx="1"/>
          </p:nvPr>
        </p:nvSpPr>
        <p:spPr>
          <a:xfrm>
            <a:off x="1066801" y="908051"/>
            <a:ext cx="10293926" cy="4824413"/>
          </a:xfrm>
        </p:spPr>
        <p:txBody>
          <a:bodyPr/>
          <a:lstStyle/>
          <a:p>
            <a:pPr>
              <a:spcBef>
                <a:spcPts val="1200"/>
              </a:spcBef>
            </a:pPr>
            <a:r>
              <a:rPr lang="en-GB" altLang="en-US" sz="2000" dirty="0">
                <a:solidFill>
                  <a:schemeClr val="accent6">
                    <a:lumMod val="75000"/>
                  </a:schemeClr>
                </a:solidFill>
              </a:rPr>
              <a:t>The SG17 ASN.1 project &amp; the OID project continue to assist:</a:t>
            </a:r>
            <a:endParaRPr lang="en-US" altLang="en-US" sz="2000" dirty="0">
              <a:solidFill>
                <a:schemeClr val="accent6">
                  <a:lumMod val="75000"/>
                </a:schemeClr>
              </a:solidFill>
            </a:endParaRPr>
          </a:p>
          <a:p>
            <a:pPr lvl="1">
              <a:spcBef>
                <a:spcPts val="800"/>
              </a:spcBef>
            </a:pPr>
            <a:r>
              <a:rPr lang="en-GB" altLang="en-US" sz="1400" b="1" dirty="0">
                <a:solidFill>
                  <a:schemeClr val="accent6">
                    <a:lumMod val="75000"/>
                  </a:schemeClr>
                </a:solidFill>
                <a:ea typeface="+mn-ea"/>
                <a:cs typeface="+mn-cs"/>
              </a:rPr>
              <a:t>Existing users of ASN.1 and object identifiers (OID), within and outside of ITU‑T (e.g., ITU‑T SG 16, ISO/IEC JTC 1/SC 27, ISO TC 215, 3GPP, etc.).</a:t>
            </a:r>
            <a:endParaRPr lang="en-US" altLang="en-US" sz="1400" b="1" dirty="0">
              <a:solidFill>
                <a:schemeClr val="accent6">
                  <a:lumMod val="75000"/>
                </a:schemeClr>
              </a:solidFill>
              <a:ea typeface="+mn-ea"/>
              <a:cs typeface="+mn-cs"/>
            </a:endParaRPr>
          </a:p>
          <a:p>
            <a:pPr lvl="1">
              <a:spcBef>
                <a:spcPts val="800"/>
              </a:spcBef>
            </a:pPr>
            <a:r>
              <a:rPr lang="en-GB" altLang="en-US" sz="1400" b="1" dirty="0">
                <a:solidFill>
                  <a:schemeClr val="accent6">
                    <a:lumMod val="75000"/>
                  </a:schemeClr>
                </a:solidFill>
                <a:ea typeface="+mn-ea"/>
                <a:cs typeface="+mn-cs"/>
              </a:rPr>
              <a:t>Countries (e.g., Algeria, Andorra, Argentina, </a:t>
            </a:r>
            <a:r>
              <a:rPr lang="sv-SE" altLang="en-US" sz="1400" b="1" dirty="0">
                <a:solidFill>
                  <a:schemeClr val="accent6">
                    <a:lumMod val="75000"/>
                  </a:schemeClr>
                </a:solidFill>
                <a:ea typeface="+mn-ea"/>
                <a:cs typeface="+mn-cs"/>
              </a:rPr>
              <a:t>Bolivia, Bosnia and Herzegovina, Brazil, Honduras, Lithuania, Malaysia, Mongolia, Nicaragua, Oman, Philippines, Rwanda, and Sri Lank</a:t>
            </a:r>
            <a:r>
              <a:rPr lang="en-GB" altLang="en-US" sz="1400" b="1" dirty="0">
                <a:solidFill>
                  <a:schemeClr val="accent6">
                    <a:lumMod val="75000"/>
                  </a:schemeClr>
                </a:solidFill>
                <a:ea typeface="+mn-ea"/>
                <a:cs typeface="+mn-cs"/>
              </a:rPr>
              <a:t>), and in particular developing countries, in setting a national registration authority for OIDs.</a:t>
            </a:r>
            <a:endParaRPr lang="en-US" altLang="en-US" sz="1400" b="1" dirty="0">
              <a:solidFill>
                <a:schemeClr val="accent6">
                  <a:lumMod val="75000"/>
                </a:schemeClr>
              </a:solidFill>
              <a:ea typeface="+mn-ea"/>
              <a:cs typeface="+mn-cs"/>
            </a:endParaRPr>
          </a:p>
          <a:p>
            <a:pPr>
              <a:lnSpc>
                <a:spcPct val="80000"/>
              </a:lnSpc>
              <a:spcBef>
                <a:spcPts val="1200"/>
              </a:spcBef>
            </a:pPr>
            <a:r>
              <a:rPr lang="en-GB" altLang="en-US" sz="2000" dirty="0">
                <a:solidFill>
                  <a:schemeClr val="accent6">
                    <a:lumMod val="75000"/>
                  </a:schemeClr>
                </a:solidFill>
              </a:rPr>
              <a:t>These projects provided speakers and tutorial material and coordinates the provision of tool support to users and the contents of related websites.</a:t>
            </a:r>
            <a:endParaRPr lang="en-US" altLang="en-US" sz="2000" dirty="0">
              <a:solidFill>
                <a:schemeClr val="accent6">
                  <a:lumMod val="75000"/>
                </a:schemeClr>
              </a:solidFill>
            </a:endParaRPr>
          </a:p>
          <a:p>
            <a:pPr>
              <a:lnSpc>
                <a:spcPct val="80000"/>
              </a:lnSpc>
              <a:spcBef>
                <a:spcPts val="1200"/>
              </a:spcBef>
            </a:pPr>
            <a:r>
              <a:rPr lang="en-GB" altLang="en-US" sz="2000" dirty="0">
                <a:solidFill>
                  <a:schemeClr val="accent6">
                    <a:lumMod val="75000"/>
                  </a:schemeClr>
                </a:solidFill>
              </a:rPr>
              <a:t>In cooperation with the TSB, a database is being maintained that contains a machine-processable copy of the current version of all ASN.1 modules that are included in ITU‑T Recommendations.  Contains modules from over 200 ITU-T Recommendations.  </a:t>
            </a:r>
            <a:r>
              <a:rPr lang="en-US" altLang="en-US" sz="1800" dirty="0">
                <a:solidFill>
                  <a:schemeClr val="accent6">
                    <a:lumMod val="75000"/>
                  </a:schemeClr>
                </a:solidFill>
              </a:rPr>
              <a:t>Database: </a:t>
            </a:r>
            <a:r>
              <a:rPr lang="en-US" altLang="en-US" sz="1800" dirty="0">
                <a:solidFill>
                  <a:schemeClr val="accent6">
                    <a:lumMod val="75000"/>
                  </a:schemeClr>
                </a:solidFill>
                <a:hlinkClick r:id="rId2">
                  <a:extLst>
                    <a:ext uri="{A12FA001-AC4F-418D-AE19-62706E023703}">
                      <ahyp:hlinkClr xmlns:ahyp="http://schemas.microsoft.com/office/drawing/2018/hyperlinkcolor" val="tx"/>
                    </a:ext>
                  </a:extLst>
                </a:hlinkClick>
              </a:rPr>
              <a:t>http://www.itu.int/ITU-T/asn1/database</a:t>
            </a:r>
            <a:r>
              <a:rPr lang="en-US" altLang="en-US" sz="1800" dirty="0">
                <a:solidFill>
                  <a:schemeClr val="accent6">
                    <a:lumMod val="75000"/>
                  </a:schemeClr>
                </a:solidFill>
              </a:rPr>
              <a:t> </a:t>
            </a:r>
            <a:endParaRPr lang="en-GB" altLang="en-US" sz="1800" dirty="0">
              <a:solidFill>
                <a:schemeClr val="accent6">
                  <a:lumMod val="75000"/>
                </a:schemeClr>
              </a:solidFill>
            </a:endParaRPr>
          </a:p>
          <a:p>
            <a:pPr>
              <a:lnSpc>
                <a:spcPct val="80000"/>
              </a:lnSpc>
              <a:spcBef>
                <a:spcPts val="1200"/>
              </a:spcBef>
            </a:pPr>
            <a:r>
              <a:rPr lang="en-GB" sz="2000" dirty="0">
                <a:solidFill>
                  <a:schemeClr val="accent6">
                    <a:lumMod val="75000"/>
                  </a:schemeClr>
                </a:solidFill>
              </a:rPr>
              <a:t>The International OID tree has more than 1,521,745</a:t>
            </a:r>
            <a:r>
              <a:rPr lang="en-GB" sz="2000" b="1" dirty="0">
                <a:solidFill>
                  <a:schemeClr val="accent6">
                    <a:lumMod val="75000"/>
                  </a:schemeClr>
                </a:solidFill>
              </a:rPr>
              <a:t> </a:t>
            </a:r>
            <a:r>
              <a:rPr lang="en-GB" sz="2000" dirty="0">
                <a:solidFill>
                  <a:schemeClr val="accent6">
                    <a:lumMod val="75000"/>
                  </a:schemeClr>
                </a:solidFill>
              </a:rPr>
              <a:t>registrations as of 15 July 2020.   </a:t>
            </a:r>
            <a:r>
              <a:rPr lang="en-US" altLang="en-US" sz="2000" dirty="0">
                <a:solidFill>
                  <a:schemeClr val="accent6">
                    <a:lumMod val="75000"/>
                  </a:schemeClr>
                </a:solidFill>
              </a:rPr>
              <a:t>OID Repository</a:t>
            </a:r>
            <a:r>
              <a:rPr lang="en-US" altLang="en-US" sz="2000" dirty="0"/>
              <a:t>: </a:t>
            </a:r>
            <a:r>
              <a:rPr lang="en-US" altLang="en-US" sz="2000" dirty="0">
                <a:hlinkClick r:id="rId3"/>
              </a:rPr>
              <a:t>http://www.oid-info.com</a:t>
            </a:r>
            <a:r>
              <a:rPr lang="en-US" altLang="en-US" sz="2000" dirty="0"/>
              <a:t>.</a:t>
            </a:r>
          </a:p>
        </p:txBody>
      </p:sp>
    </p:spTree>
    <p:extLst>
      <p:ext uri="{BB962C8B-B14F-4D97-AF65-F5344CB8AC3E}">
        <p14:creationId xmlns:p14="http://schemas.microsoft.com/office/powerpoint/2010/main" val="7952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Statistics (I)</a:t>
            </a:r>
            <a:endParaRPr lang="en-GB" altLang="en-US"/>
          </a:p>
        </p:txBody>
      </p:sp>
      <p:sp>
        <p:nvSpPr>
          <p:cNvPr id="36867" name="Rectangle 3"/>
          <p:cNvSpPr>
            <a:spLocks noGrp="1" noChangeArrowheads="1"/>
          </p:cNvSpPr>
          <p:nvPr>
            <p:ph idx="1"/>
          </p:nvPr>
        </p:nvSpPr>
        <p:spPr>
          <a:xfrm>
            <a:off x="1052423" y="1052513"/>
            <a:ext cx="10041147" cy="4641850"/>
          </a:xfrm>
        </p:spPr>
        <p:txBody>
          <a:bodyPr/>
          <a:lstStyle/>
          <a:p>
            <a:pPr>
              <a:spcBef>
                <a:spcPts val="1200"/>
              </a:spcBef>
            </a:pPr>
            <a:r>
              <a:rPr lang="en-US" altLang="en-US" dirty="0"/>
              <a:t>60 Rapporteur group meetings held</a:t>
            </a:r>
            <a:br>
              <a:rPr lang="en-US" altLang="en-US" dirty="0"/>
            </a:br>
            <a:r>
              <a:rPr lang="en-US" altLang="en-US" sz="2000" dirty="0"/>
              <a:t>(stand-alone, e-meetings, or collaborative with ISO/IEC JTC 1/SC 6, 27)</a:t>
            </a:r>
          </a:p>
          <a:p>
            <a:pPr>
              <a:spcBef>
                <a:spcPts val="1200"/>
              </a:spcBef>
            </a:pPr>
            <a:r>
              <a:rPr lang="en-US" altLang="en-US" dirty="0"/>
              <a:t>941 </a:t>
            </a:r>
            <a:r>
              <a:rPr lang="en-GB" altLang="en-US" dirty="0"/>
              <a:t>contributions received</a:t>
            </a:r>
            <a:br>
              <a:rPr lang="en-GB" altLang="en-US" dirty="0"/>
            </a:br>
            <a:r>
              <a:rPr lang="en-GB" altLang="en-US" sz="2000" dirty="0"/>
              <a:t>(excluding Rapporteur meetings)</a:t>
            </a:r>
          </a:p>
          <a:p>
            <a:pPr>
              <a:spcBef>
                <a:spcPts val="1200"/>
              </a:spcBef>
            </a:pPr>
            <a:r>
              <a:rPr lang="en-GB" altLang="en-US" dirty="0"/>
              <a:t>8 SG17 meetings and 2 special e-plenary meetings held</a:t>
            </a:r>
          </a:p>
          <a:p>
            <a:pPr>
              <a:spcBef>
                <a:spcPts val="1200"/>
              </a:spcBef>
            </a:pPr>
            <a:r>
              <a:rPr lang="en-GB" altLang="en-US" dirty="0"/>
              <a:t>8 WP 1, 2, 3, 4/17 meetings held in conjunction with SG17 meetings</a:t>
            </a:r>
          </a:p>
          <a:p>
            <a:pPr>
              <a:spcBef>
                <a:spcPts val="1200"/>
              </a:spcBef>
            </a:pPr>
            <a:r>
              <a:rPr lang="en-US" altLang="en-US" dirty="0"/>
              <a:t>Min/Average/Max SG participants: 130/181/262.</a:t>
            </a:r>
            <a:endParaRPr lang="en-GB" altLang="en-US" dirty="0"/>
          </a:p>
        </p:txBody>
      </p:sp>
    </p:spTree>
    <p:extLst>
      <p:ext uri="{BB962C8B-B14F-4D97-AF65-F5344CB8AC3E}">
        <p14:creationId xmlns:p14="http://schemas.microsoft.com/office/powerpoint/2010/main" val="2624641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Statistics (II)</a:t>
            </a:r>
            <a:endParaRPr lang="en-GB" altLang="en-US"/>
          </a:p>
        </p:txBody>
      </p:sp>
      <p:sp>
        <p:nvSpPr>
          <p:cNvPr id="37891" name="Rectangle 3"/>
          <p:cNvSpPr>
            <a:spLocks noGrp="1" noChangeArrowheads="1"/>
          </p:cNvSpPr>
          <p:nvPr>
            <p:ph idx="1"/>
          </p:nvPr>
        </p:nvSpPr>
        <p:spPr>
          <a:xfrm>
            <a:off x="1219201" y="1196975"/>
            <a:ext cx="10363200" cy="4497388"/>
          </a:xfrm>
        </p:spPr>
        <p:txBody>
          <a:bodyPr/>
          <a:lstStyle/>
          <a:p>
            <a:pPr>
              <a:lnSpc>
                <a:spcPct val="90000"/>
              </a:lnSpc>
              <a:spcBef>
                <a:spcPts val="1200"/>
              </a:spcBef>
            </a:pPr>
            <a:r>
              <a:rPr lang="en-US" altLang="en-US" dirty="0"/>
              <a:t>102 New/Revised Recommendations approved.</a:t>
            </a:r>
          </a:p>
          <a:p>
            <a:pPr>
              <a:lnSpc>
                <a:spcPct val="90000"/>
              </a:lnSpc>
              <a:spcBef>
                <a:spcPts val="1200"/>
              </a:spcBef>
            </a:pPr>
            <a:r>
              <a:rPr lang="en-US" altLang="en-US" dirty="0"/>
              <a:t>12 Questions assigned by WTSA-16.</a:t>
            </a:r>
          </a:p>
          <a:p>
            <a:pPr>
              <a:lnSpc>
                <a:spcPct val="90000"/>
              </a:lnSpc>
              <a:spcBef>
                <a:spcPts val="1200"/>
              </a:spcBef>
            </a:pPr>
            <a:r>
              <a:rPr lang="en-US" altLang="en-US" dirty="0"/>
              <a:t>2 Questions generated during study period.</a:t>
            </a:r>
          </a:p>
          <a:p>
            <a:pPr>
              <a:lnSpc>
                <a:spcPct val="90000"/>
              </a:lnSpc>
              <a:spcBef>
                <a:spcPts val="1200"/>
              </a:spcBef>
            </a:pPr>
            <a:r>
              <a:rPr lang="en-US" altLang="en-US" dirty="0"/>
              <a:t>140 new work items</a:t>
            </a:r>
          </a:p>
          <a:p>
            <a:pPr>
              <a:lnSpc>
                <a:spcPct val="90000"/>
              </a:lnSpc>
              <a:spcBef>
                <a:spcPts val="1200"/>
              </a:spcBef>
            </a:pPr>
            <a:r>
              <a:rPr lang="en-US" altLang="en-US" dirty="0"/>
              <a:t>3,405 TDs</a:t>
            </a:r>
          </a:p>
          <a:p>
            <a:pPr>
              <a:lnSpc>
                <a:spcPct val="90000"/>
              </a:lnSpc>
              <a:spcBef>
                <a:spcPts val="1200"/>
              </a:spcBef>
            </a:pPr>
            <a:r>
              <a:rPr lang="en-US" altLang="en-US" dirty="0"/>
              <a:t>12 Questions proposed for next period.</a:t>
            </a:r>
          </a:p>
          <a:p>
            <a:pPr>
              <a:lnSpc>
                <a:spcPct val="90000"/>
              </a:lnSpc>
              <a:spcBef>
                <a:spcPts val="1200"/>
              </a:spcBef>
            </a:pPr>
            <a:r>
              <a:rPr lang="en-US" altLang="en-US" dirty="0"/>
              <a:t>9 Workshop held on security of emerging technologies</a:t>
            </a:r>
          </a:p>
          <a:p>
            <a:pPr>
              <a:lnSpc>
                <a:spcPct val="90000"/>
              </a:lnSpc>
              <a:spcBef>
                <a:spcPts val="1200"/>
              </a:spcBef>
            </a:pPr>
            <a:r>
              <a:rPr lang="en-US" altLang="en-US" dirty="0"/>
              <a:t>Maintained an on-line listing of SG17 relationships </a:t>
            </a:r>
            <a:endParaRPr lang="en-GB" altLang="en-US" dirty="0"/>
          </a:p>
        </p:txBody>
      </p:sp>
    </p:spTree>
    <p:extLst>
      <p:ext uri="{BB962C8B-B14F-4D97-AF65-F5344CB8AC3E}">
        <p14:creationId xmlns:p14="http://schemas.microsoft.com/office/powerpoint/2010/main" val="866453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Workshops (I)</a:t>
            </a:r>
            <a:endParaRPr lang="en-GB" altLang="en-US"/>
          </a:p>
        </p:txBody>
      </p:sp>
      <p:sp>
        <p:nvSpPr>
          <p:cNvPr id="39939" name="Rectangle 3"/>
          <p:cNvSpPr>
            <a:spLocks noGrp="1" noChangeArrowheads="1"/>
          </p:cNvSpPr>
          <p:nvPr>
            <p:ph idx="1"/>
          </p:nvPr>
        </p:nvSpPr>
        <p:spPr>
          <a:xfrm>
            <a:off x="609601" y="981075"/>
            <a:ext cx="11398370" cy="5041900"/>
          </a:xfrm>
        </p:spPr>
        <p:txBody>
          <a:bodyPr/>
          <a:lstStyle/>
          <a:p>
            <a:pPr marL="0" indent="0">
              <a:lnSpc>
                <a:spcPct val="80000"/>
              </a:lnSpc>
              <a:buNone/>
            </a:pPr>
            <a:r>
              <a:rPr lang="en-US" altLang="en-US" dirty="0"/>
              <a:t>SG17 organized seven ITU workshops:</a:t>
            </a:r>
          </a:p>
          <a:p>
            <a:pPr marL="0" indent="0">
              <a:lnSpc>
                <a:spcPct val="80000"/>
              </a:lnSpc>
              <a:buNone/>
            </a:pPr>
            <a:endParaRPr lang="en-US" altLang="en-US" sz="1600" b="1" dirty="0"/>
          </a:p>
          <a:p>
            <a:pPr marL="0" indent="0">
              <a:lnSpc>
                <a:spcPct val="80000"/>
              </a:lnSpc>
            </a:pPr>
            <a:r>
              <a:rPr lang="en-US" altLang="en-US" sz="2000" b="1" dirty="0"/>
              <a:t> Fintech Security</a:t>
            </a:r>
            <a:br>
              <a:rPr lang="en-US" altLang="en-US" sz="2000" b="1" dirty="0"/>
            </a:br>
            <a:r>
              <a:rPr lang="en-US" altLang="en-US" sz="2000" b="1" dirty="0"/>
              <a:t>   </a:t>
            </a:r>
            <a:r>
              <a:rPr lang="en-US" altLang="en-US" sz="2000" dirty="0"/>
              <a:t>Geneva, Switzerland, 26 August 2019</a:t>
            </a:r>
            <a:r>
              <a:rPr lang="en-GB" altLang="en-US" sz="2000" dirty="0"/>
              <a:t>.</a:t>
            </a:r>
            <a:r>
              <a:rPr lang="en-US" altLang="en-US" sz="2000" b="1" dirty="0"/>
              <a:t> </a:t>
            </a:r>
          </a:p>
          <a:p>
            <a:pPr marL="0" indent="0">
              <a:lnSpc>
                <a:spcPct val="80000"/>
              </a:lnSpc>
            </a:pPr>
            <a:r>
              <a:rPr lang="en-US" altLang="en-US" sz="2000" b="1" dirty="0"/>
              <a:t>Quantum Information Technology (QIT) for Networks</a:t>
            </a:r>
          </a:p>
          <a:p>
            <a:pPr marL="0" indent="0">
              <a:lnSpc>
                <a:spcPct val="80000"/>
              </a:lnSpc>
              <a:buNone/>
            </a:pPr>
            <a:r>
              <a:rPr lang="en-US" altLang="en-US" sz="2000" dirty="0"/>
              <a:t>   Shanghai, China, 5-7 June 2019</a:t>
            </a:r>
          </a:p>
          <a:p>
            <a:pPr marL="0" indent="0">
              <a:lnSpc>
                <a:spcPct val="80000"/>
              </a:lnSpc>
            </a:pPr>
            <a:r>
              <a:rPr lang="en-US" altLang="en-US" sz="2000" b="1" dirty="0"/>
              <a:t> Artificial Intelligence/Machine Learning and Security</a:t>
            </a:r>
            <a:br>
              <a:rPr lang="en-GB" altLang="en-US" sz="2000" dirty="0"/>
            </a:br>
            <a:r>
              <a:rPr lang="en-GB" altLang="en-US" sz="2000" dirty="0"/>
              <a:t>   Geneva, Switzerland, 21 Jan 2019.</a:t>
            </a:r>
            <a:endParaRPr lang="en-US" altLang="en-US" sz="2000" b="1" dirty="0"/>
          </a:p>
          <a:p>
            <a:pPr marL="0" indent="0">
              <a:lnSpc>
                <a:spcPct val="80000"/>
              </a:lnSpc>
            </a:pPr>
            <a:r>
              <a:rPr lang="en-US" altLang="en-US" sz="2000" b="1" dirty="0"/>
              <a:t> Advanced Cybersecurity Attacks and Ransomware</a:t>
            </a:r>
            <a:br>
              <a:rPr lang="en-GB" altLang="en-US" sz="2000" b="1" i="1" dirty="0"/>
            </a:br>
            <a:r>
              <a:rPr lang="en-GB" altLang="en-US" sz="2000" b="1" i="1" dirty="0"/>
              <a:t>   </a:t>
            </a:r>
            <a:r>
              <a:rPr lang="en-GB" altLang="en-US" sz="2000" dirty="0"/>
              <a:t>Geneva, Switzerland, 28 August 2018.</a:t>
            </a:r>
            <a:endParaRPr lang="en-GB" altLang="en-US" sz="2000" b="1" dirty="0"/>
          </a:p>
          <a:p>
            <a:pPr marL="0" indent="0">
              <a:lnSpc>
                <a:spcPct val="80000"/>
              </a:lnSpc>
            </a:pPr>
            <a:r>
              <a:rPr lang="en-US" altLang="en-US" sz="2000" b="1" dirty="0"/>
              <a:t> 5G Security</a:t>
            </a:r>
            <a:br>
              <a:rPr lang="en-US" altLang="en-US" sz="2000" b="1" dirty="0"/>
            </a:br>
            <a:r>
              <a:rPr lang="en-US" altLang="en-US" sz="2000" b="1" dirty="0"/>
              <a:t>   </a:t>
            </a:r>
            <a:r>
              <a:rPr lang="en-US" altLang="en-US" sz="2000" dirty="0"/>
              <a:t>Geneva, Switzerland, 19 March 2018.</a:t>
            </a:r>
            <a:endParaRPr lang="en-US" altLang="en-US" sz="2000" b="1" dirty="0"/>
          </a:p>
          <a:p>
            <a:pPr marL="0" indent="0">
              <a:lnSpc>
                <a:spcPct val="80000"/>
              </a:lnSpc>
            </a:pPr>
            <a:r>
              <a:rPr lang="en-US" altLang="en-US" sz="2000" b="1" dirty="0"/>
              <a:t> Security Aspects of Intelligent Transport System</a:t>
            </a:r>
            <a:br>
              <a:rPr lang="en-US" altLang="en-US" sz="2000" b="1" dirty="0"/>
            </a:br>
            <a:r>
              <a:rPr lang="en-US" altLang="en-US" sz="2000" b="1" dirty="0"/>
              <a:t>   </a:t>
            </a:r>
            <a:r>
              <a:rPr lang="en-US" altLang="en-US" sz="2000" dirty="0"/>
              <a:t>Geneva, Switzerland, 28 August 2017.</a:t>
            </a:r>
          </a:p>
          <a:p>
            <a:pPr marL="0" indent="0">
              <a:lnSpc>
                <a:spcPct val="80000"/>
              </a:lnSpc>
            </a:pPr>
            <a:r>
              <a:rPr lang="en-US" altLang="en-US" sz="2000" b="1" dirty="0"/>
              <a:t> Security Aspects of Blockchain</a:t>
            </a:r>
          </a:p>
          <a:p>
            <a:pPr marL="0" indent="0">
              <a:lnSpc>
                <a:spcPct val="80000"/>
              </a:lnSpc>
              <a:buNone/>
            </a:pPr>
            <a:r>
              <a:rPr lang="en-US" altLang="en-US" sz="2000" dirty="0"/>
              <a:t>   Geneva, Switzerland, 21 March 2017</a:t>
            </a:r>
          </a:p>
        </p:txBody>
      </p:sp>
    </p:spTree>
    <p:extLst>
      <p:ext uri="{BB962C8B-B14F-4D97-AF65-F5344CB8AC3E}">
        <p14:creationId xmlns:p14="http://schemas.microsoft.com/office/powerpoint/2010/main" val="370877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Workshops (II)</a:t>
            </a:r>
            <a:endParaRPr lang="en-GB" altLang="en-US"/>
          </a:p>
        </p:txBody>
      </p:sp>
      <p:sp>
        <p:nvSpPr>
          <p:cNvPr id="40963" name="Rectangle 3"/>
          <p:cNvSpPr>
            <a:spLocks noGrp="1" noChangeArrowheads="1"/>
          </p:cNvSpPr>
          <p:nvPr>
            <p:ph idx="1"/>
          </p:nvPr>
        </p:nvSpPr>
        <p:spPr>
          <a:xfrm>
            <a:off x="1510145" y="981075"/>
            <a:ext cx="8978469" cy="4679950"/>
          </a:xfrm>
        </p:spPr>
        <p:txBody>
          <a:bodyPr/>
          <a:lstStyle/>
          <a:p>
            <a:pPr marL="0" indent="0">
              <a:lnSpc>
                <a:spcPct val="80000"/>
              </a:lnSpc>
              <a:buNone/>
            </a:pPr>
            <a:r>
              <a:rPr lang="en-US" altLang="en-US" dirty="0"/>
              <a:t>SG17 organized two mini workshops:</a:t>
            </a:r>
          </a:p>
          <a:p>
            <a:pPr marL="0" indent="0">
              <a:spcBef>
                <a:spcPts val="1000"/>
              </a:spcBef>
            </a:pPr>
            <a:r>
              <a:rPr lang="en-GB" altLang="en-US" sz="1800" b="1" dirty="0"/>
              <a:t> </a:t>
            </a:r>
            <a:r>
              <a:rPr lang="en-US" altLang="en-US" sz="1800" b="1" dirty="0"/>
              <a:t> </a:t>
            </a:r>
            <a:r>
              <a:rPr lang="en-US" altLang="en-US" sz="1800" b="1" dirty="0">
                <a:solidFill>
                  <a:schemeClr val="accent6">
                    <a:lumMod val="75000"/>
                  </a:schemeClr>
                </a:solidFill>
              </a:rPr>
              <a:t>Cybersecurity Challenges in Automated Driving</a:t>
            </a:r>
            <a:br>
              <a:rPr lang="en-US" altLang="en-US" sz="1800" b="1" dirty="0">
                <a:solidFill>
                  <a:schemeClr val="accent6">
                    <a:lumMod val="75000"/>
                  </a:schemeClr>
                </a:solidFill>
              </a:rPr>
            </a:br>
            <a:r>
              <a:rPr lang="en-US" altLang="en-US" sz="1800" b="1" dirty="0">
                <a:solidFill>
                  <a:schemeClr val="accent6">
                    <a:lumMod val="75000"/>
                  </a:schemeClr>
                </a:solidFill>
              </a:rPr>
              <a:t>    </a:t>
            </a:r>
            <a:r>
              <a:rPr lang="en-US" altLang="en-US" sz="1800" dirty="0">
                <a:solidFill>
                  <a:schemeClr val="accent6">
                    <a:lumMod val="75000"/>
                  </a:schemeClr>
                </a:solidFill>
              </a:rPr>
              <a:t>Geneva, 26 August 2019, 14:30-17:30.</a:t>
            </a:r>
            <a:endParaRPr lang="en-GB" altLang="en-US" sz="1800" dirty="0">
              <a:solidFill>
                <a:schemeClr val="accent6">
                  <a:lumMod val="75000"/>
                </a:schemeClr>
              </a:solidFill>
            </a:endParaRPr>
          </a:p>
          <a:p>
            <a:pPr marL="0" indent="0"/>
            <a:r>
              <a:rPr lang="en-GB" altLang="en-US" sz="1800" b="1" dirty="0">
                <a:solidFill>
                  <a:schemeClr val="accent6">
                    <a:lumMod val="75000"/>
                  </a:schemeClr>
                </a:solidFill>
              </a:rPr>
              <a:t>  Secure Quantum Communications</a:t>
            </a:r>
            <a:br>
              <a:rPr lang="en-GB" altLang="en-US" sz="1800" b="1" dirty="0">
                <a:solidFill>
                  <a:schemeClr val="accent6">
                    <a:lumMod val="75000"/>
                  </a:schemeClr>
                </a:solidFill>
              </a:rPr>
            </a:br>
            <a:r>
              <a:rPr lang="en-GB" altLang="en-US" sz="1800" b="1" dirty="0">
                <a:solidFill>
                  <a:schemeClr val="accent6">
                    <a:lumMod val="75000"/>
                  </a:schemeClr>
                </a:solidFill>
              </a:rPr>
              <a:t>    </a:t>
            </a:r>
            <a:r>
              <a:rPr lang="en-US" altLang="en-US" sz="1800" dirty="0">
                <a:solidFill>
                  <a:schemeClr val="accent6">
                    <a:lumMod val="75000"/>
                  </a:schemeClr>
                </a:solidFill>
              </a:rPr>
              <a:t>Geneva, 24 January 2019, 14:30-17:30</a:t>
            </a:r>
            <a:r>
              <a:rPr lang="en-GB" altLang="en-US" sz="1800" dirty="0"/>
              <a:t>.</a:t>
            </a:r>
          </a:p>
        </p:txBody>
      </p:sp>
    </p:spTree>
    <p:extLst>
      <p:ext uri="{BB962C8B-B14F-4D97-AF65-F5344CB8AC3E}">
        <p14:creationId xmlns:p14="http://schemas.microsoft.com/office/powerpoint/2010/main" val="100851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37495" y="1721915"/>
            <a:ext cx="954504" cy="3143250"/>
          </a:xfrm>
          <a:prstGeom prst="rect">
            <a:avLst/>
          </a:prstGeom>
          <a:solidFill>
            <a:schemeClr val="accent1">
              <a:lumMod val="5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4" name="Rectangle 3"/>
          <p:cNvSpPr/>
          <p:nvPr/>
        </p:nvSpPr>
        <p:spPr>
          <a:xfrm>
            <a:off x="0" y="1721915"/>
            <a:ext cx="11702716" cy="3143250"/>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7" name="TextBox 6"/>
          <p:cNvSpPr txBox="1"/>
          <p:nvPr/>
        </p:nvSpPr>
        <p:spPr>
          <a:xfrm>
            <a:off x="1048508" y="2948551"/>
            <a:ext cx="9605700" cy="877155"/>
          </a:xfrm>
          <a:prstGeom prst="rect">
            <a:avLst/>
          </a:prstGeom>
          <a:noFill/>
        </p:spPr>
        <p:txBody>
          <a:bodyPr wrap="square" lIns="45711" tIns="22856" rIns="45711" bIns="22856" rtlCol="0">
            <a:spAutoFit/>
          </a:bodyPr>
          <a:lstStyle/>
          <a:p>
            <a:pPr algn="ctr"/>
            <a:r>
              <a:rPr lang="en-US" sz="5400" b="1" dirty="0">
                <a:solidFill>
                  <a:schemeClr val="bg1"/>
                </a:solidFill>
                <a:latin typeface="Lato Regular"/>
                <a:cs typeface="Lato Regular"/>
              </a:rPr>
              <a:t>Future Perspective of SG17</a:t>
            </a:r>
            <a:endParaRPr lang="id-ID" sz="5400" b="1" dirty="0">
              <a:solidFill>
                <a:schemeClr val="bg1"/>
              </a:solidFill>
              <a:latin typeface="Lato Regular"/>
              <a:cs typeface="Lato Regular"/>
            </a:endParaRPr>
          </a:p>
        </p:txBody>
      </p:sp>
      <p:sp>
        <p:nvSpPr>
          <p:cNvPr id="9" name="Subtitle 2"/>
          <p:cNvSpPr txBox="1">
            <a:spLocks/>
          </p:cNvSpPr>
          <p:nvPr/>
        </p:nvSpPr>
        <p:spPr>
          <a:xfrm>
            <a:off x="1637387" y="3614725"/>
            <a:ext cx="6250350" cy="421963"/>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550" dirty="0">
              <a:solidFill>
                <a:schemeClr val="bg1"/>
              </a:solidFill>
              <a:latin typeface="Lato Light"/>
              <a:cs typeface="Lato Light"/>
            </a:endParaRPr>
          </a:p>
        </p:txBody>
      </p:sp>
    </p:spTree>
    <p:extLst>
      <p:ext uri="{BB962C8B-B14F-4D97-AF65-F5344CB8AC3E}">
        <p14:creationId xmlns:p14="http://schemas.microsoft.com/office/powerpoint/2010/main" val="65619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369332" y="80442"/>
            <a:ext cx="11822668"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Visions for security and data protection (I)</a:t>
            </a:r>
            <a:endParaRPr lang="id-ID" sz="4000" b="1" dirty="0">
              <a:solidFill>
                <a:srgbClr val="00B0F0"/>
              </a:solidFill>
              <a:latin typeface="Lato Regular"/>
              <a:cs typeface="Lato Regular"/>
            </a:endParaRPr>
          </a:p>
        </p:txBody>
      </p:sp>
      <p:sp>
        <p:nvSpPr>
          <p:cNvPr id="76" name="Rectangle 75"/>
          <p:cNvSpPr/>
          <p:nvPr/>
        </p:nvSpPr>
        <p:spPr>
          <a:xfrm>
            <a:off x="101519" y="2867593"/>
            <a:ext cx="3286418"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Global Security Experts</a:t>
            </a:r>
          </a:p>
        </p:txBody>
      </p:sp>
      <p:sp>
        <p:nvSpPr>
          <p:cNvPr id="25" name="Rectangle 24"/>
          <p:cNvSpPr/>
          <p:nvPr/>
        </p:nvSpPr>
        <p:spPr>
          <a:xfrm>
            <a:off x="101519" y="3404372"/>
            <a:ext cx="3286418"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Centre of security excellence</a:t>
            </a:r>
          </a:p>
        </p:txBody>
      </p:sp>
      <p:pic>
        <p:nvPicPr>
          <p:cNvPr id="2" name="Picture 1"/>
          <p:cNvPicPr>
            <a:picLocks noChangeAspect="1"/>
          </p:cNvPicPr>
          <p:nvPr/>
        </p:nvPicPr>
        <p:blipFill>
          <a:blip r:embed="rId3"/>
          <a:stretch>
            <a:fillRect/>
          </a:stretch>
        </p:blipFill>
        <p:spPr>
          <a:xfrm>
            <a:off x="4591062" y="996469"/>
            <a:ext cx="1863374" cy="1420510"/>
          </a:xfrm>
          <a:prstGeom prst="rect">
            <a:avLst/>
          </a:prstGeom>
        </p:spPr>
      </p:pic>
      <p:pic>
        <p:nvPicPr>
          <p:cNvPr id="9" name="Picture 8"/>
          <p:cNvPicPr>
            <a:picLocks noChangeAspect="1"/>
          </p:cNvPicPr>
          <p:nvPr/>
        </p:nvPicPr>
        <p:blipFill>
          <a:blip r:embed="rId4"/>
          <a:stretch>
            <a:fillRect/>
          </a:stretch>
        </p:blipFill>
        <p:spPr>
          <a:xfrm>
            <a:off x="833292" y="4314033"/>
            <a:ext cx="1692861" cy="1292730"/>
          </a:xfrm>
          <a:prstGeom prst="rect">
            <a:avLst/>
          </a:prstGeom>
        </p:spPr>
      </p:pic>
      <p:pic>
        <p:nvPicPr>
          <p:cNvPr id="28" name="Picture 27"/>
          <p:cNvPicPr>
            <a:picLocks noChangeAspect="1"/>
          </p:cNvPicPr>
          <p:nvPr/>
        </p:nvPicPr>
        <p:blipFill>
          <a:blip r:embed="rId5"/>
          <a:stretch>
            <a:fillRect/>
          </a:stretch>
        </p:blipFill>
        <p:spPr>
          <a:xfrm>
            <a:off x="545093" y="888888"/>
            <a:ext cx="2557326" cy="1555517"/>
          </a:xfrm>
          <a:prstGeom prst="rect">
            <a:avLst/>
          </a:prstGeom>
        </p:spPr>
      </p:pic>
      <p:sp>
        <p:nvSpPr>
          <p:cNvPr id="3" name="Rectangle 75">
            <a:extLst>
              <a:ext uri="{FF2B5EF4-FFF2-40B4-BE49-F238E27FC236}">
                <a16:creationId xmlns:a16="http://schemas.microsoft.com/office/drawing/2014/main" id="{52CAB09B-6D47-42CB-B192-2ABD0001D46E}"/>
              </a:ext>
            </a:extLst>
          </p:cNvPr>
          <p:cNvSpPr/>
          <p:nvPr/>
        </p:nvSpPr>
        <p:spPr>
          <a:xfrm>
            <a:off x="3509414" y="2975742"/>
            <a:ext cx="363597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Addressing existing and emerging threats</a:t>
            </a:r>
          </a:p>
        </p:txBody>
      </p:sp>
      <p:sp>
        <p:nvSpPr>
          <p:cNvPr id="10" name="슬라이드 번호 개체 틀 3">
            <a:extLst>
              <a:ext uri="{FF2B5EF4-FFF2-40B4-BE49-F238E27FC236}">
                <a16:creationId xmlns:a16="http://schemas.microsoft.com/office/drawing/2014/main" id="{27A031EB-E62E-46E6-8C40-4554F8403245}"/>
              </a:ext>
            </a:extLst>
          </p:cNvPr>
          <p:cNvSpPr txBox="1">
            <a:spLocks/>
          </p:cNvSpPr>
          <p:nvPr/>
        </p:nvSpPr>
        <p:spPr>
          <a:xfrm>
            <a:off x="9424753"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5</a:t>
            </a:fld>
            <a:endParaRPr lang="en-US" sz="1400" dirty="0">
              <a:solidFill>
                <a:schemeClr val="accent1">
                  <a:lumMod val="50000"/>
                </a:schemeClr>
              </a:solidFill>
            </a:endParaRPr>
          </a:p>
        </p:txBody>
      </p:sp>
      <p:sp>
        <p:nvSpPr>
          <p:cNvPr id="12" name="Rectangle 23">
            <a:extLst>
              <a:ext uri="{FF2B5EF4-FFF2-40B4-BE49-F238E27FC236}">
                <a16:creationId xmlns:a16="http://schemas.microsoft.com/office/drawing/2014/main" id="{60236737-F228-4090-994D-353E07A98637}"/>
              </a:ext>
            </a:extLst>
          </p:cNvPr>
          <p:cNvSpPr/>
          <p:nvPr/>
        </p:nvSpPr>
        <p:spPr>
          <a:xfrm>
            <a:off x="3509414" y="3791922"/>
            <a:ext cx="363597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Building confidence and security in use of ICTs</a:t>
            </a:r>
          </a:p>
        </p:txBody>
      </p:sp>
      <p:sp>
        <p:nvSpPr>
          <p:cNvPr id="14" name="Rectangle 23">
            <a:extLst>
              <a:ext uri="{FF2B5EF4-FFF2-40B4-BE49-F238E27FC236}">
                <a16:creationId xmlns:a16="http://schemas.microsoft.com/office/drawing/2014/main" id="{150A0B76-F7C8-49C4-94F3-CD0C759DA053}"/>
              </a:ext>
            </a:extLst>
          </p:cNvPr>
          <p:cNvSpPr/>
          <p:nvPr/>
        </p:nvSpPr>
        <p:spPr>
          <a:xfrm>
            <a:off x="7877160" y="2529039"/>
            <a:ext cx="4055011"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Security of and for telecommunications and ICT </a:t>
            </a:r>
            <a:endParaRPr lang="en-GB" altLang="ja-JP" sz="2000" b="1" dirty="0">
              <a:solidFill>
                <a:schemeClr val="tx2"/>
              </a:solidFill>
              <a:latin typeface="Lato" charset="0"/>
              <a:ea typeface="Lato" charset="0"/>
              <a:cs typeface="Lato" charset="0"/>
            </a:endParaRPr>
          </a:p>
        </p:txBody>
      </p:sp>
      <p:sp>
        <p:nvSpPr>
          <p:cNvPr id="15" name="Rectangle 23">
            <a:extLst>
              <a:ext uri="{FF2B5EF4-FFF2-40B4-BE49-F238E27FC236}">
                <a16:creationId xmlns:a16="http://schemas.microsoft.com/office/drawing/2014/main" id="{B590A1AB-1F97-411B-8D14-7107DE507AD9}"/>
              </a:ext>
            </a:extLst>
          </p:cNvPr>
          <p:cNvSpPr/>
          <p:nvPr/>
        </p:nvSpPr>
        <p:spPr>
          <a:xfrm>
            <a:off x="7910944" y="4107429"/>
            <a:ext cx="4021227" cy="969496"/>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Managing new emerging threats in telecommunication and ICTs infrastructure </a:t>
            </a:r>
            <a:endParaRPr lang="en-GB" altLang="ja-JP" sz="2000" b="1" dirty="0">
              <a:solidFill>
                <a:schemeClr val="tx2"/>
              </a:solidFill>
              <a:latin typeface="Lato" charset="0"/>
              <a:ea typeface="Lato" charset="0"/>
              <a:cs typeface="Lato" charset="0"/>
            </a:endParaRPr>
          </a:p>
        </p:txBody>
      </p:sp>
      <p:sp>
        <p:nvSpPr>
          <p:cNvPr id="19" name="Rectangle 23">
            <a:extLst>
              <a:ext uri="{FF2B5EF4-FFF2-40B4-BE49-F238E27FC236}">
                <a16:creationId xmlns:a16="http://schemas.microsoft.com/office/drawing/2014/main" id="{2D7718E5-F88A-4317-8E2F-1EF2B41223F9}"/>
              </a:ext>
            </a:extLst>
          </p:cNvPr>
          <p:cNvSpPr/>
          <p:nvPr/>
        </p:nvSpPr>
        <p:spPr>
          <a:xfrm>
            <a:off x="7910944" y="3314296"/>
            <a:ext cx="4021227"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Strengthening the security framework and cybersecurity</a:t>
            </a:r>
            <a:endParaRPr lang="en-GB" altLang="ja-JP" sz="2000" b="1" dirty="0">
              <a:solidFill>
                <a:schemeClr val="tx2"/>
              </a:solidFill>
              <a:latin typeface="Lato" charset="0"/>
              <a:ea typeface="Lato" charset="0"/>
              <a:cs typeface="Lato" charset="0"/>
            </a:endParaRPr>
          </a:p>
        </p:txBody>
      </p:sp>
      <p:sp>
        <p:nvSpPr>
          <p:cNvPr id="36" name="Rectangle 69">
            <a:extLst>
              <a:ext uri="{FF2B5EF4-FFF2-40B4-BE49-F238E27FC236}">
                <a16:creationId xmlns:a16="http://schemas.microsoft.com/office/drawing/2014/main" id="{FA1E409C-81B8-4881-9E8E-183A87673F11}"/>
              </a:ext>
            </a:extLst>
          </p:cNvPr>
          <p:cNvSpPr/>
          <p:nvPr/>
        </p:nvSpPr>
        <p:spPr>
          <a:xfrm>
            <a:off x="3509414" y="4637268"/>
            <a:ext cx="3635972" cy="969495"/>
          </a:xfrm>
          <a:prstGeom prst="rect">
            <a:avLst/>
          </a:prstGeom>
          <a:solidFill>
            <a:schemeClr val="accent1">
              <a:lumMod val="20000"/>
              <a:lumOff val="80000"/>
            </a:schemeClr>
          </a:solidFill>
        </p:spPr>
        <p:txBody>
          <a:bodyPr wrap="square" anchor="ctr" anchorCtr="0">
            <a:no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New security risk assessment-based approaches and measures </a:t>
            </a:r>
            <a:endParaRPr lang="en-GB" altLang="ja-JP" sz="2000" b="1" dirty="0">
              <a:solidFill>
                <a:schemeClr val="tx2"/>
              </a:solidFill>
              <a:latin typeface="Lato" charset="0"/>
              <a:ea typeface="Lato" charset="0"/>
              <a:cs typeface="Lato" charset="0"/>
            </a:endParaRPr>
          </a:p>
        </p:txBody>
      </p:sp>
      <p:sp>
        <p:nvSpPr>
          <p:cNvPr id="38" name="화살표: 오른쪽 37">
            <a:extLst>
              <a:ext uri="{FF2B5EF4-FFF2-40B4-BE49-F238E27FC236}">
                <a16:creationId xmlns:a16="http://schemas.microsoft.com/office/drawing/2014/main" id="{D9415091-439E-45FF-BCBC-1CB1DBD67E6F}"/>
              </a:ext>
            </a:extLst>
          </p:cNvPr>
          <p:cNvSpPr/>
          <p:nvPr/>
        </p:nvSpPr>
        <p:spPr>
          <a:xfrm>
            <a:off x="7388343" y="2645839"/>
            <a:ext cx="314783" cy="3380888"/>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0" name="Picture 3">
            <a:extLst>
              <a:ext uri="{FF2B5EF4-FFF2-40B4-BE49-F238E27FC236}">
                <a16:creationId xmlns:a16="http://schemas.microsoft.com/office/drawing/2014/main" id="{DDAB5484-9D97-4DB2-B791-BACE67241B14}"/>
              </a:ext>
            </a:extLst>
          </p:cNvPr>
          <p:cNvPicPr>
            <a:picLocks noChangeAspect="1"/>
          </p:cNvPicPr>
          <p:nvPr/>
        </p:nvPicPr>
        <p:blipFill>
          <a:blip r:embed="rId6"/>
          <a:stretch>
            <a:fillRect/>
          </a:stretch>
        </p:blipFill>
        <p:spPr>
          <a:xfrm>
            <a:off x="8075075" y="1155368"/>
            <a:ext cx="1863374" cy="941098"/>
          </a:xfrm>
          <a:prstGeom prst="rect">
            <a:avLst/>
          </a:prstGeom>
        </p:spPr>
      </p:pic>
      <p:sp>
        <p:nvSpPr>
          <p:cNvPr id="42" name="Rectangle 23">
            <a:extLst>
              <a:ext uri="{FF2B5EF4-FFF2-40B4-BE49-F238E27FC236}">
                <a16:creationId xmlns:a16="http://schemas.microsoft.com/office/drawing/2014/main" id="{9C399419-7B7E-4541-9C55-A66C19F9B7EB}"/>
              </a:ext>
            </a:extLst>
          </p:cNvPr>
          <p:cNvSpPr/>
          <p:nvPr/>
        </p:nvSpPr>
        <p:spPr>
          <a:xfrm>
            <a:off x="7877160" y="5192950"/>
            <a:ext cx="4055011" cy="969496"/>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Addressing PII protection and  technical and operational aspects of data protection</a:t>
            </a:r>
            <a:endParaRPr lang="en-GB" altLang="ja-JP" sz="2000" b="1" dirty="0">
              <a:solidFill>
                <a:schemeClr val="tx2"/>
              </a:solidFill>
              <a:latin typeface="Lato" charset="0"/>
              <a:ea typeface="Lato" charset="0"/>
              <a:cs typeface="Lato" charset="0"/>
            </a:endParaRPr>
          </a:p>
        </p:txBody>
      </p:sp>
      <p:pic>
        <p:nvPicPr>
          <p:cNvPr id="43" name="Picture 2">
            <a:extLst>
              <a:ext uri="{FF2B5EF4-FFF2-40B4-BE49-F238E27FC236}">
                <a16:creationId xmlns:a16="http://schemas.microsoft.com/office/drawing/2014/main" id="{E71BADC3-6A7F-4D1A-A534-2AF0535152A1}"/>
              </a:ext>
            </a:extLst>
          </p:cNvPr>
          <p:cNvPicPr>
            <a:picLocks noChangeAspect="1"/>
          </p:cNvPicPr>
          <p:nvPr/>
        </p:nvPicPr>
        <p:blipFill>
          <a:blip r:embed="rId7"/>
          <a:stretch>
            <a:fillRect/>
          </a:stretch>
        </p:blipFill>
        <p:spPr>
          <a:xfrm>
            <a:off x="10335218" y="1134065"/>
            <a:ext cx="1311689" cy="962401"/>
          </a:xfrm>
          <a:prstGeom prst="rect">
            <a:avLst/>
          </a:prstGeom>
        </p:spPr>
      </p:pic>
    </p:spTree>
    <p:extLst>
      <p:ext uri="{BB962C8B-B14F-4D97-AF65-F5344CB8AC3E}">
        <p14:creationId xmlns:p14="http://schemas.microsoft.com/office/powerpoint/2010/main" val="872368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67759" y="135369"/>
            <a:ext cx="11889286" cy="661712"/>
          </a:xfrm>
          <a:prstGeom prst="rect">
            <a:avLst/>
          </a:prstGeom>
          <a:noFill/>
        </p:spPr>
        <p:txBody>
          <a:bodyPr wrap="square" lIns="45711" tIns="22856" rIns="45711" bIns="22856" rtlCol="0">
            <a:spAutoFit/>
          </a:bodyPr>
          <a:lstStyle/>
          <a:p>
            <a:pPr algn="ctr"/>
            <a:r>
              <a:rPr lang="en-US" altLang="ko-KR" sz="4000" b="1" dirty="0">
                <a:solidFill>
                  <a:schemeClr val="tx2"/>
                </a:solidFill>
                <a:latin typeface="Lato Regular"/>
                <a:cs typeface="Lato Regular"/>
              </a:rPr>
              <a:t>Vision for security and data protection</a:t>
            </a:r>
            <a:r>
              <a:rPr lang="en-US" sz="4000" b="1" dirty="0">
                <a:solidFill>
                  <a:schemeClr val="tx2"/>
                </a:solidFill>
                <a:latin typeface="Lato Regular"/>
                <a:cs typeface="Lato Regular"/>
              </a:rPr>
              <a:t>(II)</a:t>
            </a:r>
            <a:endParaRPr lang="id-ID" sz="4000" b="1" dirty="0">
              <a:solidFill>
                <a:srgbClr val="00B0F0"/>
              </a:solidFill>
              <a:latin typeface="Lato Regular"/>
              <a:cs typeface="Lato Regular"/>
            </a:endParaRPr>
          </a:p>
        </p:txBody>
      </p:sp>
      <p:sp>
        <p:nvSpPr>
          <p:cNvPr id="70" name="Rectangle 69"/>
          <p:cNvSpPr/>
          <p:nvPr/>
        </p:nvSpPr>
        <p:spPr>
          <a:xfrm>
            <a:off x="403339" y="2061060"/>
            <a:ext cx="3721027" cy="653588"/>
          </a:xfrm>
          <a:prstGeom prst="rect">
            <a:avLst/>
          </a:prstGeom>
          <a:solidFill>
            <a:schemeClr val="accent1">
              <a:lumMod val="20000"/>
              <a:lumOff val="80000"/>
            </a:schemeClr>
          </a:solidFill>
        </p:spPr>
        <p:txBody>
          <a:bodyPr wrap="square" anchor="ctr" anchorCtr="0">
            <a:no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Key Recommendations for security/PII/data protection</a:t>
            </a:r>
          </a:p>
        </p:txBody>
      </p:sp>
      <p:sp>
        <p:nvSpPr>
          <p:cNvPr id="22" name="Rectangle 21"/>
          <p:cNvSpPr/>
          <p:nvPr/>
        </p:nvSpPr>
        <p:spPr>
          <a:xfrm>
            <a:off x="9227725" y="2073634"/>
            <a:ext cx="282932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Attractiveness of participation</a:t>
            </a:r>
          </a:p>
        </p:txBody>
      </p:sp>
      <p:sp>
        <p:nvSpPr>
          <p:cNvPr id="23" name="Rectangle 22"/>
          <p:cNvSpPr/>
          <p:nvPr/>
        </p:nvSpPr>
        <p:spPr>
          <a:xfrm>
            <a:off x="4386543" y="2750742"/>
            <a:ext cx="3618015"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Separation of security responsibilities within ITU-T</a:t>
            </a:r>
          </a:p>
        </p:txBody>
      </p:sp>
      <p:sp>
        <p:nvSpPr>
          <p:cNvPr id="24" name="Rectangle 23"/>
          <p:cNvSpPr/>
          <p:nvPr/>
        </p:nvSpPr>
        <p:spPr>
          <a:xfrm>
            <a:off x="4386543" y="3727826"/>
            <a:ext cx="3607814"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Collaboration within ITU-T</a:t>
            </a:r>
          </a:p>
        </p:txBody>
      </p:sp>
      <p:pic>
        <p:nvPicPr>
          <p:cNvPr id="4" name="Picture 3"/>
          <p:cNvPicPr>
            <a:picLocks noChangeAspect="1"/>
          </p:cNvPicPr>
          <p:nvPr/>
        </p:nvPicPr>
        <p:blipFill>
          <a:blip r:embed="rId3"/>
          <a:stretch>
            <a:fillRect/>
          </a:stretch>
        </p:blipFill>
        <p:spPr>
          <a:xfrm>
            <a:off x="4775790" y="1059437"/>
            <a:ext cx="2829320" cy="1428949"/>
          </a:xfrm>
          <a:prstGeom prst="rect">
            <a:avLst/>
          </a:prstGeom>
        </p:spPr>
      </p:pic>
      <p:sp>
        <p:nvSpPr>
          <p:cNvPr id="6" name="Rectangle 5"/>
          <p:cNvSpPr/>
          <p:nvPr/>
        </p:nvSpPr>
        <p:spPr>
          <a:xfrm>
            <a:off x="8040474" y="3590275"/>
            <a:ext cx="97174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SG13</a:t>
            </a:r>
            <a:endParaRPr lang="en-US" sz="2400" dirty="0">
              <a:solidFill>
                <a:srgbClr val="00B0F0"/>
              </a:solidFill>
            </a:endParaRPr>
          </a:p>
        </p:txBody>
      </p:sp>
      <p:sp>
        <p:nvSpPr>
          <p:cNvPr id="27" name="Rectangle 26"/>
          <p:cNvSpPr/>
          <p:nvPr/>
        </p:nvSpPr>
        <p:spPr>
          <a:xfrm>
            <a:off x="8081855" y="3978628"/>
            <a:ext cx="97174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SG20</a:t>
            </a:r>
            <a:endParaRPr lang="en-US" dirty="0">
              <a:solidFill>
                <a:srgbClr val="00B0F0"/>
              </a:solidFill>
            </a:endParaRPr>
          </a:p>
        </p:txBody>
      </p:sp>
      <p:cxnSp>
        <p:nvCxnSpPr>
          <p:cNvPr id="8" name="Straight Connector 7"/>
          <p:cNvCxnSpPr/>
          <p:nvPr/>
        </p:nvCxnSpPr>
        <p:spPr>
          <a:xfrm>
            <a:off x="8085349" y="3994443"/>
            <a:ext cx="8484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9473201" y="3255971"/>
            <a:ext cx="2416085" cy="1591939"/>
          </a:xfrm>
          <a:prstGeom prst="rect">
            <a:avLst/>
          </a:prstGeom>
        </p:spPr>
      </p:pic>
      <p:sp>
        <p:nvSpPr>
          <p:cNvPr id="17" name="Rectangle 16"/>
          <p:cNvSpPr/>
          <p:nvPr/>
        </p:nvSpPr>
        <p:spPr>
          <a:xfrm>
            <a:off x="8040475" y="2817675"/>
            <a:ext cx="97174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SG17</a:t>
            </a:r>
            <a:endParaRPr lang="en-US" sz="2400" dirty="0">
              <a:solidFill>
                <a:srgbClr val="00B0F0"/>
              </a:solidFill>
            </a:endParaRPr>
          </a:p>
        </p:txBody>
      </p:sp>
      <p:cxnSp>
        <p:nvCxnSpPr>
          <p:cNvPr id="18" name="Straight Connector 17"/>
          <p:cNvCxnSpPr/>
          <p:nvPr/>
        </p:nvCxnSpPr>
        <p:spPr>
          <a:xfrm flipH="1" flipV="1">
            <a:off x="8035738" y="3682607"/>
            <a:ext cx="5100" cy="55656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26">
            <a:extLst>
              <a:ext uri="{FF2B5EF4-FFF2-40B4-BE49-F238E27FC236}">
                <a16:creationId xmlns:a16="http://schemas.microsoft.com/office/drawing/2014/main" id="{E982A0C7-6F49-473F-A3CE-DDAB15B511CC}"/>
              </a:ext>
            </a:extLst>
          </p:cNvPr>
          <p:cNvSpPr/>
          <p:nvPr/>
        </p:nvSpPr>
        <p:spPr>
          <a:xfrm>
            <a:off x="8081855" y="4408588"/>
            <a:ext cx="72648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SC6</a:t>
            </a:r>
            <a:endParaRPr lang="en-US" dirty="0">
              <a:solidFill>
                <a:srgbClr val="00B0F0"/>
              </a:solidFill>
            </a:endParaRPr>
          </a:p>
        </p:txBody>
      </p:sp>
      <p:cxnSp>
        <p:nvCxnSpPr>
          <p:cNvPr id="26" name="Straight Connector 17">
            <a:extLst>
              <a:ext uri="{FF2B5EF4-FFF2-40B4-BE49-F238E27FC236}">
                <a16:creationId xmlns:a16="http://schemas.microsoft.com/office/drawing/2014/main" id="{B5A2210F-20DE-4B3D-9443-C0DDE45279D2}"/>
              </a:ext>
            </a:extLst>
          </p:cNvPr>
          <p:cNvCxnSpPr>
            <a:cxnSpLocks/>
          </p:cNvCxnSpPr>
          <p:nvPr/>
        </p:nvCxnSpPr>
        <p:spPr>
          <a:xfrm flipH="1" flipV="1">
            <a:off x="8044560" y="4584079"/>
            <a:ext cx="56453" cy="2150096"/>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6">
            <a:extLst>
              <a:ext uri="{FF2B5EF4-FFF2-40B4-BE49-F238E27FC236}">
                <a16:creationId xmlns:a16="http://schemas.microsoft.com/office/drawing/2014/main" id="{87581E8D-3306-4D2B-9DF9-563F431677E7}"/>
              </a:ext>
            </a:extLst>
          </p:cNvPr>
          <p:cNvSpPr/>
          <p:nvPr/>
        </p:nvSpPr>
        <p:spPr>
          <a:xfrm>
            <a:off x="8081855" y="5317935"/>
            <a:ext cx="1076320"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TC307</a:t>
            </a:r>
            <a:endParaRPr lang="en-US" dirty="0">
              <a:solidFill>
                <a:srgbClr val="00B0F0"/>
              </a:solidFill>
            </a:endParaRPr>
          </a:p>
        </p:txBody>
      </p:sp>
      <p:cxnSp>
        <p:nvCxnSpPr>
          <p:cNvPr id="30" name="Straight Connector 7">
            <a:extLst>
              <a:ext uri="{FF2B5EF4-FFF2-40B4-BE49-F238E27FC236}">
                <a16:creationId xmlns:a16="http://schemas.microsoft.com/office/drawing/2014/main" id="{44BDE91E-7609-4658-884B-24962909C9EC}"/>
              </a:ext>
            </a:extLst>
          </p:cNvPr>
          <p:cNvCxnSpPr/>
          <p:nvPr/>
        </p:nvCxnSpPr>
        <p:spPr>
          <a:xfrm>
            <a:off x="8126429" y="4846785"/>
            <a:ext cx="8484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슬라이드 번호 개체 틀 3">
            <a:extLst>
              <a:ext uri="{FF2B5EF4-FFF2-40B4-BE49-F238E27FC236}">
                <a16:creationId xmlns:a16="http://schemas.microsoft.com/office/drawing/2014/main" id="{27A031EB-E62E-46E6-8C40-4554F8403245}"/>
              </a:ext>
            </a:extLst>
          </p:cNvPr>
          <p:cNvSpPr txBox="1">
            <a:spLocks/>
          </p:cNvSpPr>
          <p:nvPr/>
        </p:nvSpPr>
        <p:spPr>
          <a:xfrm>
            <a:off x="9448800" y="639700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6</a:t>
            </a:fld>
            <a:endParaRPr lang="en-US" sz="1400" dirty="0">
              <a:solidFill>
                <a:schemeClr val="accent1">
                  <a:lumMod val="50000"/>
                </a:schemeClr>
              </a:solidFill>
            </a:endParaRPr>
          </a:p>
        </p:txBody>
      </p:sp>
      <p:sp>
        <p:nvSpPr>
          <p:cNvPr id="14" name="Rectangle 24">
            <a:extLst>
              <a:ext uri="{FF2B5EF4-FFF2-40B4-BE49-F238E27FC236}">
                <a16:creationId xmlns:a16="http://schemas.microsoft.com/office/drawing/2014/main" id="{2D70223A-9B31-44DC-B2E0-55BCBE163541}"/>
              </a:ext>
            </a:extLst>
          </p:cNvPr>
          <p:cNvSpPr/>
          <p:nvPr/>
        </p:nvSpPr>
        <p:spPr>
          <a:xfrm>
            <a:off x="403339" y="2966072"/>
            <a:ext cx="3721027" cy="969496"/>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Trust for realizing highly connected Information Society </a:t>
            </a:r>
          </a:p>
        </p:txBody>
      </p:sp>
      <p:pic>
        <p:nvPicPr>
          <p:cNvPr id="15" name="Picture 11">
            <a:extLst>
              <a:ext uri="{FF2B5EF4-FFF2-40B4-BE49-F238E27FC236}">
                <a16:creationId xmlns:a16="http://schemas.microsoft.com/office/drawing/2014/main" id="{0714770F-3EC3-4263-A7CC-1678377519BB}"/>
              </a:ext>
            </a:extLst>
          </p:cNvPr>
          <p:cNvPicPr>
            <a:picLocks noChangeAspect="1"/>
          </p:cNvPicPr>
          <p:nvPr/>
        </p:nvPicPr>
        <p:blipFill>
          <a:blip r:embed="rId5"/>
          <a:stretch>
            <a:fillRect/>
          </a:stretch>
        </p:blipFill>
        <p:spPr>
          <a:xfrm>
            <a:off x="1147098" y="4078283"/>
            <a:ext cx="1891612" cy="1337762"/>
          </a:xfrm>
          <a:prstGeom prst="rect">
            <a:avLst/>
          </a:prstGeom>
        </p:spPr>
      </p:pic>
      <p:cxnSp>
        <p:nvCxnSpPr>
          <p:cNvPr id="25" name="Straight Connector 7">
            <a:extLst>
              <a:ext uri="{FF2B5EF4-FFF2-40B4-BE49-F238E27FC236}">
                <a16:creationId xmlns:a16="http://schemas.microsoft.com/office/drawing/2014/main" id="{794F2275-1823-487F-AA7D-E91F34B5456B}"/>
              </a:ext>
            </a:extLst>
          </p:cNvPr>
          <p:cNvCxnSpPr/>
          <p:nvPr/>
        </p:nvCxnSpPr>
        <p:spPr>
          <a:xfrm>
            <a:off x="8136178" y="5331918"/>
            <a:ext cx="84848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6">
            <a:extLst>
              <a:ext uri="{FF2B5EF4-FFF2-40B4-BE49-F238E27FC236}">
                <a16:creationId xmlns:a16="http://schemas.microsoft.com/office/drawing/2014/main" id="{C89934A7-F5E8-4B53-B9F6-C7EECB5A21E4}"/>
              </a:ext>
            </a:extLst>
          </p:cNvPr>
          <p:cNvSpPr/>
          <p:nvPr/>
        </p:nvSpPr>
        <p:spPr>
          <a:xfrm>
            <a:off x="8106183" y="4864706"/>
            <a:ext cx="90281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SC27</a:t>
            </a:r>
            <a:endParaRPr lang="en-US" dirty="0">
              <a:solidFill>
                <a:srgbClr val="00B0F0"/>
              </a:solidFill>
            </a:endParaRPr>
          </a:p>
        </p:txBody>
      </p:sp>
      <p:sp>
        <p:nvSpPr>
          <p:cNvPr id="9" name="Rectangle 26">
            <a:extLst>
              <a:ext uri="{FF2B5EF4-FFF2-40B4-BE49-F238E27FC236}">
                <a16:creationId xmlns:a16="http://schemas.microsoft.com/office/drawing/2014/main" id="{2CD83CB8-FE08-444C-A25D-333AA23940FF}"/>
              </a:ext>
            </a:extLst>
          </p:cNvPr>
          <p:cNvSpPr/>
          <p:nvPr/>
        </p:nvSpPr>
        <p:spPr>
          <a:xfrm>
            <a:off x="8105381" y="5795954"/>
            <a:ext cx="904415"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FIDO</a:t>
            </a:r>
            <a:endParaRPr lang="en-US" dirty="0">
              <a:solidFill>
                <a:srgbClr val="00B0F0"/>
              </a:solidFill>
            </a:endParaRPr>
          </a:p>
        </p:txBody>
      </p:sp>
      <p:sp>
        <p:nvSpPr>
          <p:cNvPr id="12" name="Rectangle 26">
            <a:extLst>
              <a:ext uri="{FF2B5EF4-FFF2-40B4-BE49-F238E27FC236}">
                <a16:creationId xmlns:a16="http://schemas.microsoft.com/office/drawing/2014/main" id="{23BF8E25-3231-40A4-A409-36B8C9724C2B}"/>
              </a:ext>
            </a:extLst>
          </p:cNvPr>
          <p:cNvSpPr/>
          <p:nvPr/>
        </p:nvSpPr>
        <p:spPr>
          <a:xfrm>
            <a:off x="8101013" y="6259185"/>
            <a:ext cx="1081356" cy="461665"/>
          </a:xfrm>
          <a:prstGeom prst="rect">
            <a:avLst/>
          </a:prstGeom>
        </p:spPr>
        <p:txBody>
          <a:bodyPr wrap="square">
            <a:spAutoFit/>
          </a:bodyPr>
          <a:lstStyle/>
          <a:p>
            <a:r>
              <a:rPr lang="en-GB" altLang="ja-JP" sz="2400" b="1" dirty="0">
                <a:solidFill>
                  <a:srgbClr val="00B0F0"/>
                </a:solidFill>
                <a:latin typeface="Lato" charset="0"/>
                <a:ea typeface="Lato" charset="0"/>
                <a:cs typeface="Lato" charset="0"/>
              </a:rPr>
              <a:t>OASIS</a:t>
            </a:r>
            <a:endParaRPr lang="en-US" dirty="0">
              <a:solidFill>
                <a:srgbClr val="00B0F0"/>
              </a:solidFill>
            </a:endParaRPr>
          </a:p>
        </p:txBody>
      </p:sp>
      <p:cxnSp>
        <p:nvCxnSpPr>
          <p:cNvPr id="32" name="Straight Connector 7">
            <a:extLst>
              <a:ext uri="{FF2B5EF4-FFF2-40B4-BE49-F238E27FC236}">
                <a16:creationId xmlns:a16="http://schemas.microsoft.com/office/drawing/2014/main" id="{56955495-56C0-41C2-BF06-FB61B807636E}"/>
              </a:ext>
            </a:extLst>
          </p:cNvPr>
          <p:cNvCxnSpPr/>
          <p:nvPr/>
        </p:nvCxnSpPr>
        <p:spPr>
          <a:xfrm>
            <a:off x="8136178" y="5788036"/>
            <a:ext cx="848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D25F0091-5CD8-42CE-8A55-4AD1C884C224}"/>
              </a:ext>
            </a:extLst>
          </p:cNvPr>
          <p:cNvCxnSpPr/>
          <p:nvPr/>
        </p:nvCxnSpPr>
        <p:spPr>
          <a:xfrm>
            <a:off x="8153591" y="6254239"/>
            <a:ext cx="848488"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23">
            <a:extLst>
              <a:ext uri="{FF2B5EF4-FFF2-40B4-BE49-F238E27FC236}">
                <a16:creationId xmlns:a16="http://schemas.microsoft.com/office/drawing/2014/main" id="{D945DD73-25AB-4AB2-A17E-E7CC7367AC34}"/>
              </a:ext>
            </a:extLst>
          </p:cNvPr>
          <p:cNvSpPr/>
          <p:nvPr/>
        </p:nvSpPr>
        <p:spPr>
          <a:xfrm>
            <a:off x="4396744" y="4622246"/>
            <a:ext cx="3607814"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Collaboration with outside SDOs</a:t>
            </a:r>
          </a:p>
        </p:txBody>
      </p:sp>
    </p:spTree>
    <p:extLst>
      <p:ext uri="{BB962C8B-B14F-4D97-AF65-F5344CB8AC3E}">
        <p14:creationId xmlns:p14="http://schemas.microsoft.com/office/powerpoint/2010/main" val="317476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440856" y="80442"/>
            <a:ext cx="11566042"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Key objectives and outcomes</a:t>
            </a:r>
            <a:endParaRPr lang="id-ID" sz="4000" b="1" dirty="0">
              <a:solidFill>
                <a:srgbClr val="00B0F0"/>
              </a:solidFill>
              <a:latin typeface="Lato Regular"/>
              <a:cs typeface="Lato Regular"/>
            </a:endParaRPr>
          </a:p>
        </p:txBody>
      </p:sp>
      <p:sp>
        <p:nvSpPr>
          <p:cNvPr id="70" name="Rectangle 69"/>
          <p:cNvSpPr/>
          <p:nvPr/>
        </p:nvSpPr>
        <p:spPr>
          <a:xfrm>
            <a:off x="2879890" y="2940406"/>
            <a:ext cx="3070628"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Cybersecurity and key security techniques </a:t>
            </a:r>
          </a:p>
        </p:txBody>
      </p:sp>
      <p:sp>
        <p:nvSpPr>
          <p:cNvPr id="76" name="Rectangle 75"/>
          <p:cNvSpPr/>
          <p:nvPr/>
        </p:nvSpPr>
        <p:spPr>
          <a:xfrm>
            <a:off x="4762918" y="1876213"/>
            <a:ext cx="3220344"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SG17 as centre of security competence </a:t>
            </a:r>
          </a:p>
        </p:txBody>
      </p:sp>
      <p:sp>
        <p:nvSpPr>
          <p:cNvPr id="22" name="Rectangle 21"/>
          <p:cNvSpPr/>
          <p:nvPr/>
        </p:nvSpPr>
        <p:spPr>
          <a:xfrm>
            <a:off x="2867203" y="3708169"/>
            <a:ext cx="3070628"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Adoption of security by design approaches </a:t>
            </a:r>
          </a:p>
        </p:txBody>
      </p:sp>
      <p:sp>
        <p:nvSpPr>
          <p:cNvPr id="23" name="Rectangle 22"/>
          <p:cNvSpPr/>
          <p:nvPr/>
        </p:nvSpPr>
        <p:spPr>
          <a:xfrm>
            <a:off x="6096000" y="3728958"/>
            <a:ext cx="3364121"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rPr>
              <a:t>Incubation mechanisms for emerging technologies</a:t>
            </a:r>
          </a:p>
        </p:txBody>
      </p:sp>
      <p:sp>
        <p:nvSpPr>
          <p:cNvPr id="24" name="Rectangle 23"/>
          <p:cNvSpPr/>
          <p:nvPr/>
        </p:nvSpPr>
        <p:spPr>
          <a:xfrm>
            <a:off x="6096000" y="2907407"/>
            <a:ext cx="336412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Producing high quality implementable ITU-T Recs</a:t>
            </a:r>
          </a:p>
        </p:txBody>
      </p:sp>
      <p:sp>
        <p:nvSpPr>
          <p:cNvPr id="25" name="Rectangle 24"/>
          <p:cNvSpPr/>
          <p:nvPr/>
        </p:nvSpPr>
        <p:spPr>
          <a:xfrm>
            <a:off x="2894693" y="4871007"/>
            <a:ext cx="6530060" cy="395549"/>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Efficient SG17 structure</a:t>
            </a:r>
          </a:p>
        </p:txBody>
      </p:sp>
      <p:pic>
        <p:nvPicPr>
          <p:cNvPr id="10" name="Picture 9"/>
          <p:cNvPicPr>
            <a:picLocks noChangeAspect="1"/>
          </p:cNvPicPr>
          <p:nvPr/>
        </p:nvPicPr>
        <p:blipFill>
          <a:blip r:embed="rId3"/>
          <a:stretch>
            <a:fillRect/>
          </a:stretch>
        </p:blipFill>
        <p:spPr>
          <a:xfrm>
            <a:off x="9805244" y="4000342"/>
            <a:ext cx="2162478" cy="1520925"/>
          </a:xfrm>
          <a:prstGeom prst="rect">
            <a:avLst/>
          </a:prstGeom>
        </p:spPr>
      </p:pic>
      <p:pic>
        <p:nvPicPr>
          <p:cNvPr id="12" name="Picture 11"/>
          <p:cNvPicPr>
            <a:picLocks noChangeAspect="1"/>
          </p:cNvPicPr>
          <p:nvPr/>
        </p:nvPicPr>
        <p:blipFill>
          <a:blip r:embed="rId4"/>
          <a:stretch>
            <a:fillRect/>
          </a:stretch>
        </p:blipFill>
        <p:spPr>
          <a:xfrm>
            <a:off x="5278071" y="5266556"/>
            <a:ext cx="1891612" cy="1337762"/>
          </a:xfrm>
          <a:prstGeom prst="rect">
            <a:avLst/>
          </a:prstGeom>
        </p:spPr>
      </p:pic>
      <p:pic>
        <p:nvPicPr>
          <p:cNvPr id="13" name="Picture 12"/>
          <p:cNvPicPr>
            <a:picLocks noChangeAspect="1"/>
          </p:cNvPicPr>
          <p:nvPr/>
        </p:nvPicPr>
        <p:blipFill>
          <a:blip r:embed="rId5"/>
          <a:stretch>
            <a:fillRect/>
          </a:stretch>
        </p:blipFill>
        <p:spPr>
          <a:xfrm>
            <a:off x="440856" y="3367524"/>
            <a:ext cx="2162477" cy="1514686"/>
          </a:xfrm>
          <a:prstGeom prst="rect">
            <a:avLst/>
          </a:prstGeom>
        </p:spPr>
      </p:pic>
      <p:sp>
        <p:nvSpPr>
          <p:cNvPr id="14" name="Rectangle 13"/>
          <p:cNvSpPr/>
          <p:nvPr/>
        </p:nvSpPr>
        <p:spPr>
          <a:xfrm>
            <a:off x="2270376" y="1786155"/>
            <a:ext cx="1638590" cy="707886"/>
          </a:xfrm>
          <a:prstGeom prst="rect">
            <a:avLst/>
          </a:prstGeom>
          <a:ln w="38100">
            <a:solidFill>
              <a:schemeClr val="tx2"/>
            </a:solidFill>
          </a:ln>
        </p:spPr>
        <p:txBody>
          <a:bodyPr wrap="none">
            <a:spAutoFit/>
          </a:bodyPr>
          <a:lstStyle/>
          <a:p>
            <a:pPr algn="ctr"/>
            <a:r>
              <a:rPr lang="en-US" sz="4000" b="1" dirty="0">
                <a:solidFill>
                  <a:schemeClr val="accent1"/>
                </a:solidFill>
                <a:latin typeface="Lato Regular"/>
                <a:cs typeface="Lato Regular"/>
              </a:rPr>
              <a:t>SG17 </a:t>
            </a:r>
            <a:endParaRPr lang="en-US" dirty="0">
              <a:solidFill>
                <a:schemeClr val="accent1"/>
              </a:solidFill>
            </a:endParaRPr>
          </a:p>
        </p:txBody>
      </p:sp>
      <p:pic>
        <p:nvPicPr>
          <p:cNvPr id="4" name="그림 3" descr="스크린샷이(가) 표시된 사진&#10;&#10;자동 생성된 설명">
            <a:extLst>
              <a:ext uri="{FF2B5EF4-FFF2-40B4-BE49-F238E27FC236}">
                <a16:creationId xmlns:a16="http://schemas.microsoft.com/office/drawing/2014/main" id="{5DCBFB93-1587-4D4E-9DC0-D6EFFEF62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21624" y="1188072"/>
            <a:ext cx="1638590" cy="2332980"/>
          </a:xfrm>
          <a:prstGeom prst="rect">
            <a:avLst/>
          </a:prstGeom>
        </p:spPr>
      </p:pic>
      <p:sp>
        <p:nvSpPr>
          <p:cNvPr id="2" name="슬라이드 번호 개체 틀 3">
            <a:extLst>
              <a:ext uri="{FF2B5EF4-FFF2-40B4-BE49-F238E27FC236}">
                <a16:creationId xmlns:a16="http://schemas.microsoft.com/office/drawing/2014/main" id="{82A5E214-A674-48DD-994C-E384A47708C2}"/>
              </a:ext>
            </a:extLst>
          </p:cNvPr>
          <p:cNvSpPr txBox="1">
            <a:spLocks/>
          </p:cNvSpPr>
          <p:nvPr/>
        </p:nvSpPr>
        <p:spPr>
          <a:xfrm>
            <a:off x="9424753"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7</a:t>
            </a:fld>
            <a:endParaRPr lang="en-US" sz="1400" dirty="0">
              <a:solidFill>
                <a:schemeClr val="accent1">
                  <a:lumMod val="50000"/>
                </a:schemeClr>
              </a:solidFill>
            </a:endParaRPr>
          </a:p>
        </p:txBody>
      </p:sp>
      <p:sp>
        <p:nvSpPr>
          <p:cNvPr id="5" name="화살표: 오른쪽 4">
            <a:extLst>
              <a:ext uri="{FF2B5EF4-FFF2-40B4-BE49-F238E27FC236}">
                <a16:creationId xmlns:a16="http://schemas.microsoft.com/office/drawing/2014/main" id="{9D2EC505-6771-4DAD-8040-52AB9C2DE09E}"/>
              </a:ext>
            </a:extLst>
          </p:cNvPr>
          <p:cNvSpPr/>
          <p:nvPr/>
        </p:nvSpPr>
        <p:spPr>
          <a:xfrm rot="16200000">
            <a:off x="5930225" y="2964875"/>
            <a:ext cx="314783" cy="3380888"/>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9038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80442"/>
            <a:ext cx="10481470" cy="1277265"/>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Major topics to address existing and new threats </a:t>
            </a:r>
          </a:p>
        </p:txBody>
      </p:sp>
      <p:sp>
        <p:nvSpPr>
          <p:cNvPr id="70" name="Rectangle 69"/>
          <p:cNvSpPr/>
          <p:nvPr/>
        </p:nvSpPr>
        <p:spPr>
          <a:xfrm>
            <a:off x="6478147" y="3623506"/>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Internet of things</a:t>
            </a:r>
          </a:p>
        </p:txBody>
      </p:sp>
      <p:sp>
        <p:nvSpPr>
          <p:cNvPr id="22" name="Rectangle 21"/>
          <p:cNvSpPr/>
          <p:nvPr/>
        </p:nvSpPr>
        <p:spPr>
          <a:xfrm>
            <a:off x="2599579" y="3769361"/>
            <a:ext cx="3441151"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Operational and technical aspects for data protection</a:t>
            </a:r>
          </a:p>
        </p:txBody>
      </p:sp>
      <p:sp>
        <p:nvSpPr>
          <p:cNvPr id="23" name="Rectangle 22"/>
          <p:cNvSpPr/>
          <p:nvPr/>
        </p:nvSpPr>
        <p:spPr>
          <a:xfrm>
            <a:off x="2590901" y="2988613"/>
            <a:ext cx="3449829" cy="61863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b="1" dirty="0">
                <a:solidFill>
                  <a:schemeClr val="tx2"/>
                </a:solidFill>
                <a:latin typeface="Lato" charset="0"/>
                <a:ea typeface="Lato" charset="0"/>
                <a:cs typeface="Lato" charset="0"/>
              </a:rPr>
              <a:t>Protection of Personally Identifiable Information (PII) </a:t>
            </a:r>
          </a:p>
        </p:txBody>
      </p:sp>
      <p:sp>
        <p:nvSpPr>
          <p:cNvPr id="24" name="Rectangle 23"/>
          <p:cNvSpPr/>
          <p:nvPr/>
        </p:nvSpPr>
        <p:spPr>
          <a:xfrm>
            <a:off x="6478147" y="1814689"/>
            <a:ext cx="289706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Quantum key distribution</a:t>
            </a:r>
          </a:p>
        </p:txBody>
      </p:sp>
      <p:sp>
        <p:nvSpPr>
          <p:cNvPr id="25" name="Rectangle 24"/>
          <p:cNvSpPr/>
          <p:nvPr/>
        </p:nvSpPr>
        <p:spPr>
          <a:xfrm>
            <a:off x="2590901" y="2410021"/>
            <a:ext cx="3428349"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Distributed Identity (</a:t>
            </a:r>
            <a:r>
              <a:rPr lang="en-GB" altLang="ja-JP" sz="2000" b="1" dirty="0" err="1">
                <a:solidFill>
                  <a:schemeClr val="tx2"/>
                </a:solidFill>
                <a:latin typeface="Lato" charset="0"/>
                <a:ea typeface="Lato" charset="0"/>
                <a:cs typeface="Lato" charset="0"/>
              </a:rPr>
              <a:t>DiD</a:t>
            </a:r>
            <a:r>
              <a:rPr lang="en-GB" altLang="ja-JP" sz="2000" b="1" dirty="0">
                <a:solidFill>
                  <a:schemeClr val="tx2"/>
                </a:solidFill>
                <a:latin typeface="Lato" charset="0"/>
                <a:ea typeface="Lato" charset="0"/>
                <a:cs typeface="Lato" charset="0"/>
              </a:rPr>
              <a:t>)</a:t>
            </a:r>
          </a:p>
        </p:txBody>
      </p:sp>
      <p:pic>
        <p:nvPicPr>
          <p:cNvPr id="2" name="Picture 1"/>
          <p:cNvPicPr>
            <a:picLocks noChangeAspect="1"/>
          </p:cNvPicPr>
          <p:nvPr/>
        </p:nvPicPr>
        <p:blipFill>
          <a:blip r:embed="rId3"/>
          <a:stretch>
            <a:fillRect/>
          </a:stretch>
        </p:blipFill>
        <p:spPr>
          <a:xfrm>
            <a:off x="9216447" y="5219913"/>
            <a:ext cx="2084157" cy="1166653"/>
          </a:xfrm>
          <a:prstGeom prst="rect">
            <a:avLst/>
          </a:prstGeom>
        </p:spPr>
      </p:pic>
      <p:pic>
        <p:nvPicPr>
          <p:cNvPr id="4" name="Picture 3"/>
          <p:cNvPicPr>
            <a:picLocks noChangeAspect="1"/>
          </p:cNvPicPr>
          <p:nvPr/>
        </p:nvPicPr>
        <p:blipFill>
          <a:blip r:embed="rId4"/>
          <a:stretch>
            <a:fillRect/>
          </a:stretch>
        </p:blipFill>
        <p:spPr>
          <a:xfrm>
            <a:off x="9791144" y="2456396"/>
            <a:ext cx="2099711" cy="1464799"/>
          </a:xfrm>
          <a:prstGeom prst="rect">
            <a:avLst/>
          </a:prstGeom>
        </p:spPr>
      </p:pic>
      <p:pic>
        <p:nvPicPr>
          <p:cNvPr id="6" name="Picture 5"/>
          <p:cNvPicPr>
            <a:picLocks noChangeAspect="1"/>
          </p:cNvPicPr>
          <p:nvPr/>
        </p:nvPicPr>
        <p:blipFill>
          <a:blip r:embed="rId5"/>
          <a:stretch>
            <a:fillRect/>
          </a:stretch>
        </p:blipFill>
        <p:spPr>
          <a:xfrm>
            <a:off x="6963190" y="5263755"/>
            <a:ext cx="1818499" cy="1058459"/>
          </a:xfrm>
          <a:prstGeom prst="rect">
            <a:avLst/>
          </a:prstGeom>
        </p:spPr>
      </p:pic>
      <p:sp>
        <p:nvSpPr>
          <p:cNvPr id="19" name="Rectangle 18"/>
          <p:cNvSpPr/>
          <p:nvPr/>
        </p:nvSpPr>
        <p:spPr>
          <a:xfrm>
            <a:off x="9791144" y="1300861"/>
            <a:ext cx="1638590" cy="707886"/>
          </a:xfrm>
          <a:prstGeom prst="rect">
            <a:avLst/>
          </a:prstGeom>
          <a:ln w="38100">
            <a:solidFill>
              <a:schemeClr val="tx2"/>
            </a:solidFill>
          </a:ln>
        </p:spPr>
        <p:txBody>
          <a:bodyPr wrap="none">
            <a:spAutoFit/>
          </a:bodyPr>
          <a:lstStyle/>
          <a:p>
            <a:pPr algn="ctr"/>
            <a:r>
              <a:rPr lang="en-US" sz="4000" b="1" dirty="0">
                <a:solidFill>
                  <a:schemeClr val="accent1"/>
                </a:solidFill>
                <a:latin typeface="Lato Regular"/>
                <a:cs typeface="Lato Regular"/>
              </a:rPr>
              <a:t>SG17 </a:t>
            </a:r>
            <a:endParaRPr lang="en-US" dirty="0">
              <a:solidFill>
                <a:schemeClr val="accent1"/>
              </a:solidFill>
            </a:endParaRPr>
          </a:p>
        </p:txBody>
      </p:sp>
      <p:pic>
        <p:nvPicPr>
          <p:cNvPr id="8" name="Picture 7"/>
          <p:cNvPicPr>
            <a:picLocks noChangeAspect="1"/>
          </p:cNvPicPr>
          <p:nvPr/>
        </p:nvPicPr>
        <p:blipFill>
          <a:blip r:embed="rId6"/>
          <a:stretch>
            <a:fillRect/>
          </a:stretch>
        </p:blipFill>
        <p:spPr>
          <a:xfrm>
            <a:off x="1218412" y="5079366"/>
            <a:ext cx="1923727" cy="1409056"/>
          </a:xfrm>
          <a:prstGeom prst="rect">
            <a:avLst/>
          </a:prstGeom>
        </p:spPr>
      </p:pic>
      <p:pic>
        <p:nvPicPr>
          <p:cNvPr id="7" name="Picture 6"/>
          <p:cNvPicPr>
            <a:picLocks noChangeAspect="1"/>
          </p:cNvPicPr>
          <p:nvPr/>
        </p:nvPicPr>
        <p:blipFill>
          <a:blip r:embed="rId7"/>
          <a:stretch>
            <a:fillRect/>
          </a:stretch>
        </p:blipFill>
        <p:spPr>
          <a:xfrm>
            <a:off x="383321" y="1103680"/>
            <a:ext cx="2047567" cy="984487"/>
          </a:xfrm>
          <a:prstGeom prst="rect">
            <a:avLst/>
          </a:prstGeom>
        </p:spPr>
      </p:pic>
      <p:sp>
        <p:nvSpPr>
          <p:cNvPr id="3" name="Rectangle 69">
            <a:extLst>
              <a:ext uri="{FF2B5EF4-FFF2-40B4-BE49-F238E27FC236}">
                <a16:creationId xmlns:a16="http://schemas.microsoft.com/office/drawing/2014/main" id="{7DEAE496-BCF9-41E5-A131-0C93C972563A}"/>
              </a:ext>
            </a:extLst>
          </p:cNvPr>
          <p:cNvSpPr/>
          <p:nvPr/>
        </p:nvSpPr>
        <p:spPr>
          <a:xfrm>
            <a:off x="6501580" y="4112075"/>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Security for 5G/6G</a:t>
            </a:r>
          </a:p>
        </p:txBody>
      </p:sp>
      <p:pic>
        <p:nvPicPr>
          <p:cNvPr id="9" name="그림 8" descr="스크린샷이(가) 표시된 사진&#10;&#10;자동 생성된 설명">
            <a:extLst>
              <a:ext uri="{FF2B5EF4-FFF2-40B4-BE49-F238E27FC236}">
                <a16:creationId xmlns:a16="http://schemas.microsoft.com/office/drawing/2014/main" id="{57C1E7DA-7610-4C15-86A9-73078FEFCA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872" y="2295016"/>
            <a:ext cx="1593081" cy="2267968"/>
          </a:xfrm>
          <a:prstGeom prst="rect">
            <a:avLst/>
          </a:prstGeom>
        </p:spPr>
      </p:pic>
      <p:sp>
        <p:nvSpPr>
          <p:cNvPr id="5" name="Rectangle 23">
            <a:extLst>
              <a:ext uri="{FF2B5EF4-FFF2-40B4-BE49-F238E27FC236}">
                <a16:creationId xmlns:a16="http://schemas.microsoft.com/office/drawing/2014/main" id="{3FA6EAD7-7BBA-417E-B386-0D6510570515}"/>
              </a:ext>
            </a:extLst>
          </p:cNvPr>
          <p:cNvSpPr/>
          <p:nvPr/>
        </p:nvSpPr>
        <p:spPr>
          <a:xfrm>
            <a:off x="6478147" y="2625013"/>
            <a:ext cx="2897062"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AI/ML security</a:t>
            </a:r>
          </a:p>
        </p:txBody>
      </p:sp>
      <p:sp>
        <p:nvSpPr>
          <p:cNvPr id="10" name="Rectangle 23">
            <a:extLst>
              <a:ext uri="{FF2B5EF4-FFF2-40B4-BE49-F238E27FC236}">
                <a16:creationId xmlns:a16="http://schemas.microsoft.com/office/drawing/2014/main" id="{482540F2-B13C-43A8-A03D-92B1439C5333}"/>
              </a:ext>
            </a:extLst>
          </p:cNvPr>
          <p:cNvSpPr/>
          <p:nvPr/>
        </p:nvSpPr>
        <p:spPr>
          <a:xfrm>
            <a:off x="6521216" y="3105569"/>
            <a:ext cx="2897062"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DLT security</a:t>
            </a:r>
          </a:p>
        </p:txBody>
      </p:sp>
      <p:sp>
        <p:nvSpPr>
          <p:cNvPr id="11" name="Rectangle 24">
            <a:extLst>
              <a:ext uri="{FF2B5EF4-FFF2-40B4-BE49-F238E27FC236}">
                <a16:creationId xmlns:a16="http://schemas.microsoft.com/office/drawing/2014/main" id="{C7B672E9-576A-48D2-A7DC-3C156984FB28}"/>
              </a:ext>
            </a:extLst>
          </p:cNvPr>
          <p:cNvSpPr/>
          <p:nvPr/>
        </p:nvSpPr>
        <p:spPr>
          <a:xfrm>
            <a:off x="2590901" y="1883864"/>
            <a:ext cx="3428349"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Public key infrastructure</a:t>
            </a:r>
          </a:p>
        </p:txBody>
      </p:sp>
      <p:pic>
        <p:nvPicPr>
          <p:cNvPr id="13" name="그림 12" descr="신문, 건물이(가) 표시된 사진&#10;&#10;자동 생성된 설명">
            <a:extLst>
              <a:ext uri="{FF2B5EF4-FFF2-40B4-BE49-F238E27FC236}">
                <a16:creationId xmlns:a16="http://schemas.microsoft.com/office/drawing/2014/main" id="{B4AD6DDD-23C3-4A7C-9AC8-19F60916F3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4600" y="5131923"/>
            <a:ext cx="1976129" cy="1322125"/>
          </a:xfrm>
          <a:prstGeom prst="rect">
            <a:avLst/>
          </a:prstGeom>
        </p:spPr>
      </p:pic>
      <p:sp>
        <p:nvSpPr>
          <p:cNvPr id="12" name="슬라이드 번호 개체 틀 3">
            <a:extLst>
              <a:ext uri="{FF2B5EF4-FFF2-40B4-BE49-F238E27FC236}">
                <a16:creationId xmlns:a16="http://schemas.microsoft.com/office/drawing/2014/main" id="{DCE806E4-CD18-4894-A9BE-E7668A4BA0A6}"/>
              </a:ext>
            </a:extLst>
          </p:cNvPr>
          <p:cNvSpPr txBox="1">
            <a:spLocks/>
          </p:cNvSpPr>
          <p:nvPr/>
        </p:nvSpPr>
        <p:spPr>
          <a:xfrm>
            <a:off x="9424753"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8</a:t>
            </a:fld>
            <a:endParaRPr lang="en-US" sz="1400" dirty="0">
              <a:solidFill>
                <a:schemeClr val="accent1">
                  <a:lumMod val="50000"/>
                </a:schemeClr>
              </a:solidFill>
            </a:endParaRPr>
          </a:p>
        </p:txBody>
      </p:sp>
      <p:sp>
        <p:nvSpPr>
          <p:cNvPr id="14" name="Rectangle 24">
            <a:extLst>
              <a:ext uri="{FF2B5EF4-FFF2-40B4-BE49-F238E27FC236}">
                <a16:creationId xmlns:a16="http://schemas.microsoft.com/office/drawing/2014/main" id="{E2714B0A-723D-4673-A25F-C47A0ED941BF}"/>
              </a:ext>
            </a:extLst>
          </p:cNvPr>
          <p:cNvSpPr/>
          <p:nvPr/>
        </p:nvSpPr>
        <p:spPr>
          <a:xfrm>
            <a:off x="4367573" y="1337026"/>
            <a:ext cx="3428349"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Key security techniques</a:t>
            </a:r>
          </a:p>
        </p:txBody>
      </p:sp>
      <p:sp>
        <p:nvSpPr>
          <p:cNvPr id="15" name="Rectangle 69">
            <a:extLst>
              <a:ext uri="{FF2B5EF4-FFF2-40B4-BE49-F238E27FC236}">
                <a16:creationId xmlns:a16="http://schemas.microsoft.com/office/drawing/2014/main" id="{43F9FCBB-8F4C-4A8A-BB4A-D95DC483F17E}"/>
              </a:ext>
            </a:extLst>
          </p:cNvPr>
          <p:cNvSpPr/>
          <p:nvPr/>
        </p:nvSpPr>
        <p:spPr>
          <a:xfrm>
            <a:off x="4449988" y="4621999"/>
            <a:ext cx="3263517"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Fintech and OTT security</a:t>
            </a:r>
          </a:p>
        </p:txBody>
      </p:sp>
    </p:spTree>
    <p:extLst>
      <p:ext uri="{BB962C8B-B14F-4D97-AF65-F5344CB8AC3E}">
        <p14:creationId xmlns:p14="http://schemas.microsoft.com/office/powerpoint/2010/main" val="2842493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249254"/>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Proposed Questions</a:t>
            </a:r>
            <a:endParaRPr lang="id-ID" sz="4000" b="1" dirty="0">
              <a:solidFill>
                <a:schemeClr val="tx2"/>
              </a:solidFill>
              <a:latin typeface="Lato Regular"/>
              <a:cs typeface="Lato Regular"/>
            </a:endParaRPr>
          </a:p>
        </p:txBody>
      </p:sp>
      <p:sp>
        <p:nvSpPr>
          <p:cNvPr id="15" name="Rectangle 14"/>
          <p:cNvSpPr/>
          <p:nvPr/>
        </p:nvSpPr>
        <p:spPr>
          <a:xfrm>
            <a:off x="945926" y="1348864"/>
            <a:ext cx="10300148" cy="501676"/>
          </a:xfrm>
          <a:prstGeom prst="rect">
            <a:avLst/>
          </a:prstGeom>
          <a:no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SG17 proposed </a:t>
            </a:r>
            <a:r>
              <a:rPr lang="en-GB" altLang="ja-JP" sz="2800" b="1" dirty="0">
                <a:solidFill>
                  <a:schemeClr val="accent1"/>
                </a:solidFill>
                <a:latin typeface="Lato" charset="0"/>
                <a:ea typeface="Lato" charset="0"/>
                <a:cs typeface="Lato" charset="0"/>
              </a:rPr>
              <a:t>12</a:t>
            </a:r>
            <a:r>
              <a:rPr lang="en-GB" altLang="ja-JP" sz="2800" b="1" dirty="0">
                <a:solidFill>
                  <a:schemeClr val="tx2"/>
                </a:solidFill>
                <a:latin typeface="Lato" charset="0"/>
                <a:ea typeface="Lato" charset="0"/>
                <a:cs typeface="Lato" charset="0"/>
              </a:rPr>
              <a:t> </a:t>
            </a:r>
            <a:r>
              <a:rPr lang="en-GB" altLang="ja-JP" sz="2000" b="1" dirty="0">
                <a:solidFill>
                  <a:schemeClr val="tx2"/>
                </a:solidFill>
                <a:latin typeface="Lato" charset="0"/>
                <a:ea typeface="Lato" charset="0"/>
                <a:cs typeface="Lato" charset="0"/>
              </a:rPr>
              <a:t>Questions </a:t>
            </a:r>
            <a:r>
              <a:rPr lang="en-US" altLang="ja-JP" sz="2000" b="1" dirty="0">
                <a:solidFill>
                  <a:schemeClr val="tx2"/>
                </a:solidFill>
                <a:latin typeface="Lato" charset="0"/>
                <a:ea typeface="Lato" charset="0"/>
                <a:cs typeface="Lato" charset="0"/>
              </a:rPr>
              <a:t>for the next study period (2021-2024).</a:t>
            </a:r>
            <a:endParaRPr lang="en-GB" altLang="ja-JP" sz="2000" b="1" dirty="0">
              <a:solidFill>
                <a:schemeClr val="tx2"/>
              </a:solidFill>
              <a:latin typeface="Lato" charset="0"/>
              <a:ea typeface="Lato" charset="0"/>
              <a:cs typeface="Lato" charset="0"/>
            </a:endParaRPr>
          </a:p>
        </p:txBody>
      </p:sp>
      <p:sp>
        <p:nvSpPr>
          <p:cNvPr id="2" name="Rectangle 23">
            <a:extLst>
              <a:ext uri="{FF2B5EF4-FFF2-40B4-BE49-F238E27FC236}">
                <a16:creationId xmlns:a16="http://schemas.microsoft.com/office/drawing/2014/main" id="{D996CE70-A079-4224-9FBF-2F816C96B2E8}"/>
              </a:ext>
            </a:extLst>
          </p:cNvPr>
          <p:cNvSpPr/>
          <p:nvPr/>
        </p:nvSpPr>
        <p:spPr>
          <a:xfrm>
            <a:off x="5605400" y="2108433"/>
            <a:ext cx="6247211" cy="661712"/>
          </a:xfrm>
          <a:prstGeom prst="rect">
            <a:avLst/>
          </a:prstGeom>
          <a:solidFill>
            <a:schemeClr val="accent1">
              <a:lumMod val="20000"/>
              <a:lumOff val="80000"/>
            </a:schemeClr>
          </a:solidFill>
        </p:spPr>
        <p:txBody>
          <a:bodyPr wrap="square" anchor="ctr" anchorCtr="0">
            <a:noAutofit/>
          </a:bodyPr>
          <a:lstStyle/>
          <a:p>
            <a:pPr marL="0" lvl="1" algn="ctr">
              <a:lnSpc>
                <a:spcPct val="95000"/>
              </a:lnSpc>
              <a:spcBef>
                <a:spcPts val="500"/>
              </a:spcBef>
              <a:buSzPct val="75000"/>
              <a:defRPr/>
            </a:pPr>
            <a:r>
              <a:rPr lang="en-GB" altLang="ja-JP" sz="2000" b="1" dirty="0">
                <a:solidFill>
                  <a:schemeClr val="tx2"/>
                </a:solidFill>
                <a:latin typeface="Lato" charset="0"/>
              </a:rPr>
              <a:t>1 new Question, Emerging technologies security</a:t>
            </a:r>
          </a:p>
        </p:txBody>
      </p:sp>
      <p:sp>
        <p:nvSpPr>
          <p:cNvPr id="4" name="Rectangle 23">
            <a:extLst>
              <a:ext uri="{FF2B5EF4-FFF2-40B4-BE49-F238E27FC236}">
                <a16:creationId xmlns:a16="http://schemas.microsoft.com/office/drawing/2014/main" id="{C9AF8FF6-FB90-4708-9CD9-B4DE83FB5010}"/>
              </a:ext>
            </a:extLst>
          </p:cNvPr>
          <p:cNvSpPr/>
          <p:nvPr/>
        </p:nvSpPr>
        <p:spPr>
          <a:xfrm>
            <a:off x="380324" y="2093037"/>
            <a:ext cx="4376109" cy="677108"/>
          </a:xfrm>
          <a:prstGeom prst="rect">
            <a:avLst/>
          </a:prstGeom>
          <a:solidFill>
            <a:schemeClr val="accent1">
              <a:lumMod val="20000"/>
              <a:lumOff val="80000"/>
            </a:schemeClr>
          </a:solidFill>
        </p:spPr>
        <p:txBody>
          <a:bodyPr wrap="square" anchor="ctr" anchorCtr="0">
            <a:noAutofit/>
          </a:bodyPr>
          <a:lstStyle/>
          <a:p>
            <a:pPr marL="0" lvl="1" algn="ctr">
              <a:lnSpc>
                <a:spcPct val="95000"/>
              </a:lnSpc>
              <a:spcBef>
                <a:spcPts val="500"/>
              </a:spcBef>
              <a:buSzPct val="75000"/>
              <a:defRPr/>
            </a:pPr>
            <a:r>
              <a:rPr lang="en-GB" altLang="ja-JP" sz="2000" b="1" dirty="0">
                <a:solidFill>
                  <a:schemeClr val="tx2"/>
                </a:solidFill>
                <a:latin typeface="Lato" charset="0"/>
              </a:rPr>
              <a:t>11 Restructured (of 14 existing) Questions  </a:t>
            </a:r>
          </a:p>
        </p:txBody>
      </p:sp>
      <p:sp>
        <p:nvSpPr>
          <p:cNvPr id="5" name="더하기 기호 4">
            <a:extLst>
              <a:ext uri="{FF2B5EF4-FFF2-40B4-BE49-F238E27FC236}">
                <a16:creationId xmlns:a16="http://schemas.microsoft.com/office/drawing/2014/main" id="{05D3E1AB-2B63-4FCA-B6A2-EA6197416EB1}"/>
              </a:ext>
            </a:extLst>
          </p:cNvPr>
          <p:cNvSpPr/>
          <p:nvPr/>
        </p:nvSpPr>
        <p:spPr>
          <a:xfrm>
            <a:off x="5009080" y="2257489"/>
            <a:ext cx="422195" cy="32111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슬라이드 번호 개체 틀 3">
            <a:extLst>
              <a:ext uri="{FF2B5EF4-FFF2-40B4-BE49-F238E27FC236}">
                <a16:creationId xmlns:a16="http://schemas.microsoft.com/office/drawing/2014/main" id="{A5CFC7D9-9AEC-4B8E-97C6-134442AACF8A}"/>
              </a:ext>
            </a:extLst>
          </p:cNvPr>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D268F8D-03EF-4588-9F60-ACF73A1CBE67}" type="slidenum">
              <a:rPr lang="en-US" sz="1400" smtClean="0">
                <a:solidFill>
                  <a:schemeClr val="accent1">
                    <a:lumMod val="50000"/>
                  </a:schemeClr>
                </a:solidFill>
              </a:rPr>
              <a:pPr algn="r"/>
              <a:t>9</a:t>
            </a:fld>
            <a:endParaRPr lang="en-US" sz="1400" dirty="0">
              <a:solidFill>
                <a:schemeClr val="accent1">
                  <a:lumMod val="50000"/>
                </a:schemeClr>
              </a:solidFill>
            </a:endParaRPr>
          </a:p>
        </p:txBody>
      </p:sp>
      <p:graphicFrame>
        <p:nvGraphicFramePr>
          <p:cNvPr id="8" name="표 10">
            <a:extLst>
              <a:ext uri="{FF2B5EF4-FFF2-40B4-BE49-F238E27FC236}">
                <a16:creationId xmlns:a16="http://schemas.microsoft.com/office/drawing/2014/main" id="{FC958AA8-640F-4F77-A2F5-3C751DDD229F}"/>
              </a:ext>
            </a:extLst>
          </p:cNvPr>
          <p:cNvGraphicFramePr>
            <a:graphicFrameLocks noGrp="1"/>
          </p:cNvGraphicFramePr>
          <p:nvPr>
            <p:extLst>
              <p:ext uri="{D42A27DB-BD31-4B8C-83A1-F6EECF244321}">
                <p14:modId xmlns:p14="http://schemas.microsoft.com/office/powerpoint/2010/main" val="2743997900"/>
              </p:ext>
            </p:extLst>
          </p:nvPr>
        </p:nvGraphicFramePr>
        <p:xfrm>
          <a:off x="1558636" y="2985549"/>
          <a:ext cx="9074728" cy="3225800"/>
        </p:xfrm>
        <a:graphic>
          <a:graphicData uri="http://schemas.openxmlformats.org/drawingml/2006/table">
            <a:tbl>
              <a:tblPr firstRow="1" bandRow="1">
                <a:tableStyleId>{5C22544A-7EE6-4342-B048-85BDC9FD1C3A}</a:tableStyleId>
              </a:tblPr>
              <a:tblGrid>
                <a:gridCol w="4537364">
                  <a:extLst>
                    <a:ext uri="{9D8B030D-6E8A-4147-A177-3AD203B41FA5}">
                      <a16:colId xmlns:a16="http://schemas.microsoft.com/office/drawing/2014/main" val="3435388466"/>
                    </a:ext>
                  </a:extLst>
                </a:gridCol>
                <a:gridCol w="4537364">
                  <a:extLst>
                    <a:ext uri="{9D8B030D-6E8A-4147-A177-3AD203B41FA5}">
                      <a16:colId xmlns:a16="http://schemas.microsoft.com/office/drawing/2014/main" val="2901559256"/>
                    </a:ext>
                  </a:extLst>
                </a:gridCol>
              </a:tblGrid>
              <a:tr h="370840">
                <a:tc gridSpan="2">
                  <a:txBody>
                    <a:bodyPr/>
                    <a:lstStyle/>
                    <a:p>
                      <a:pPr algn="ctr" latinLnBrk="1"/>
                      <a:r>
                        <a:rPr lang="en-US" altLang="ko-KR" dirty="0"/>
                        <a:t>12 Questions</a:t>
                      </a:r>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3002510344"/>
                  </a:ext>
                </a:extLst>
              </a:tr>
              <a:tr h="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standardization strategy and coordination</a:t>
                      </a:r>
                      <a:endParaRPr lang="ko-KR" altLang="en-US" sz="1400" b="1" kern="1200" dirty="0">
                        <a:solidFill>
                          <a:schemeClr val="tx2"/>
                        </a:solidFill>
                        <a:latin typeface="Lato" charset="0"/>
                      </a:endParaRPr>
                    </a:p>
                  </a:txBody>
                  <a:tcPr/>
                </a:tc>
                <a:tc>
                  <a:txBody>
                    <a:bodyPr/>
                    <a:lstStyle/>
                    <a:p>
                      <a:pPr marL="0" marR="0" lvl="1" indent="0" algn="ctr" defTabSz="914400" rtl="0" eaLnBrk="1" fontAlgn="auto" latinLnBrk="0" hangingPunct="1">
                        <a:lnSpc>
                          <a:spcPct val="95000"/>
                        </a:lnSpc>
                        <a:spcBef>
                          <a:spcPts val="500"/>
                        </a:spcBef>
                        <a:spcAft>
                          <a:spcPts val="0"/>
                        </a:spcAft>
                        <a:buClrTx/>
                        <a:buSzPct val="75000"/>
                        <a:buFontTx/>
                        <a:buNone/>
                        <a:tabLst/>
                        <a:defRPr/>
                      </a:pPr>
                      <a:r>
                        <a:rPr lang="en-GB" altLang="ko-KR" sz="1400" b="1" kern="1200" dirty="0">
                          <a:solidFill>
                            <a:schemeClr val="tx2"/>
                          </a:solidFill>
                          <a:latin typeface="Lato" charset="0"/>
                          <a:ea typeface="+mn-ea"/>
                          <a:cs typeface="+mn-cs"/>
                        </a:rPr>
                        <a:t>Cloud computing and Big data infrastructure security</a:t>
                      </a:r>
                      <a:endParaRPr lang="ko-KR" altLang="en-US" sz="1400" b="1" kern="1200" dirty="0">
                        <a:solidFill>
                          <a:schemeClr val="tx2"/>
                        </a:solidFill>
                        <a:latin typeface="Lato" charset="0"/>
                      </a:endParaRPr>
                    </a:p>
                  </a:txBody>
                  <a:tcPr/>
                </a:tc>
                <a:extLst>
                  <a:ext uri="{0D108BD9-81ED-4DB2-BD59-A6C34878D82A}">
                    <a16:rowId xmlns:a16="http://schemas.microsoft.com/office/drawing/2014/main" val="190422016"/>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architecture and network security</a:t>
                      </a:r>
                      <a:endParaRPr lang="ko-KR" altLang="en-US" sz="1400" b="1" kern="1200" dirty="0">
                        <a:solidFill>
                          <a:schemeClr val="tx2"/>
                        </a:solidFill>
                        <a:latin typeface="Lato" charset="0"/>
                      </a:endParaRPr>
                    </a:p>
                  </a:txBody>
                  <a:tcP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Identity management and </a:t>
                      </a:r>
                      <a:r>
                        <a:rPr lang="en-GB" altLang="ko-KR" sz="1400" b="1" kern="1200" dirty="0" err="1">
                          <a:solidFill>
                            <a:schemeClr val="tx2"/>
                          </a:solidFill>
                          <a:latin typeface="Lato" charset="0"/>
                          <a:ea typeface="+mn-ea"/>
                          <a:cs typeface="+mn-cs"/>
                        </a:rPr>
                        <a:t>telebiometrics</a:t>
                      </a:r>
                      <a:r>
                        <a:rPr lang="en-GB" altLang="ko-KR" sz="1400" b="1" kern="1200" dirty="0">
                          <a:solidFill>
                            <a:schemeClr val="tx2"/>
                          </a:solidFill>
                          <a:latin typeface="Lato" charset="0"/>
                          <a:ea typeface="+mn-ea"/>
                          <a:cs typeface="+mn-cs"/>
                        </a:rPr>
                        <a:t> architecture and mechanisms</a:t>
                      </a:r>
                      <a:endParaRPr lang="ko-KR" altLang="en-US" sz="1400" b="1" kern="1200" dirty="0">
                        <a:solidFill>
                          <a:schemeClr val="tx2"/>
                        </a:solidFill>
                        <a:latin typeface="Lato" charset="0"/>
                      </a:endParaRPr>
                    </a:p>
                  </a:txBody>
                  <a:tcPr/>
                </a:tc>
                <a:extLst>
                  <a:ext uri="{0D108BD9-81ED-4DB2-BD59-A6C34878D82A}">
                    <a16:rowId xmlns:a16="http://schemas.microsoft.com/office/drawing/2014/main" val="435158329"/>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Telecommunication information security management and security services</a:t>
                      </a:r>
                      <a:endParaRPr lang="ko-KR" altLang="en-US" sz="1400" b="1" kern="1200" dirty="0">
                        <a:solidFill>
                          <a:schemeClr val="tx2"/>
                        </a:solidFill>
                        <a:latin typeface="Lato" charset="0"/>
                      </a:endParaRPr>
                    </a:p>
                  </a:txBody>
                  <a:tcP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Generic technologies to support secure applications</a:t>
                      </a:r>
                      <a:endParaRPr lang="ko-KR" altLang="en-US" sz="1400" b="1" kern="1200" dirty="0">
                        <a:solidFill>
                          <a:schemeClr val="tx2"/>
                        </a:solidFill>
                        <a:latin typeface="Lato" charset="0"/>
                      </a:endParaRPr>
                    </a:p>
                  </a:txBody>
                  <a:tcPr/>
                </a:tc>
                <a:extLst>
                  <a:ext uri="{0D108BD9-81ED-4DB2-BD59-A6C34878D82A}">
                    <a16:rowId xmlns:a16="http://schemas.microsoft.com/office/drawing/2014/main" val="1205835468"/>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Cybersecurity and countering spam</a:t>
                      </a:r>
                      <a:endParaRPr lang="ko-KR" altLang="en-US" sz="1400" b="1" kern="1200" dirty="0">
                        <a:solidFill>
                          <a:schemeClr val="tx2"/>
                        </a:solidFill>
                        <a:latin typeface="Lato" charset="0"/>
                      </a:endParaRPr>
                    </a:p>
                  </a:txBody>
                  <a:tcP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Intelligent transport system security</a:t>
                      </a:r>
                      <a:endParaRPr lang="ko-KR" altLang="en-US" sz="1400" b="1" kern="1200" dirty="0">
                        <a:solidFill>
                          <a:schemeClr val="tx2"/>
                        </a:solidFill>
                        <a:latin typeface="Lato" charset="0"/>
                      </a:endParaRPr>
                    </a:p>
                  </a:txBody>
                  <a:tcPr/>
                </a:tc>
                <a:extLst>
                  <a:ext uri="{0D108BD9-81ED-4DB2-BD59-A6C34878D82A}">
                    <a16:rowId xmlns:a16="http://schemas.microsoft.com/office/drawing/2014/main" val="2347522046"/>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for telecommunication services and Internet of Things</a:t>
                      </a:r>
                      <a:endParaRPr lang="ko-KR" altLang="en-US" sz="1400" b="1" kern="1200" dirty="0">
                        <a:solidFill>
                          <a:schemeClr val="tx2"/>
                        </a:solidFill>
                        <a:latin typeface="Lato" charset="0"/>
                      </a:endParaRPr>
                    </a:p>
                  </a:txBody>
                  <a:tcP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Distributed Ledger Technology (DLT) security</a:t>
                      </a:r>
                      <a:endParaRPr lang="ko-KR" altLang="en-US" sz="1400" b="1" kern="1200" dirty="0">
                        <a:solidFill>
                          <a:schemeClr val="tx2"/>
                        </a:solidFill>
                        <a:latin typeface="Lato" charset="0"/>
                      </a:endParaRPr>
                    </a:p>
                  </a:txBody>
                  <a:tcPr/>
                </a:tc>
                <a:extLst>
                  <a:ext uri="{0D108BD9-81ED-4DB2-BD59-A6C34878D82A}">
                    <a16:rowId xmlns:a16="http://schemas.microsoft.com/office/drawing/2014/main" val="2923702316"/>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Secure application services</a:t>
                      </a:r>
                      <a:endParaRPr lang="ko-KR" altLang="en-US" sz="1400" b="1" kern="1200" dirty="0">
                        <a:solidFill>
                          <a:schemeClr val="tx2"/>
                        </a:solidFill>
                        <a:latin typeface="Lato" charset="0"/>
                      </a:endParaRPr>
                    </a:p>
                  </a:txBody>
                  <a:tcP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for/by emerging technologies including quantum-based security</a:t>
                      </a:r>
                      <a:endParaRPr lang="ko-KR" altLang="en-US" sz="1400" b="1" kern="1200" dirty="0">
                        <a:solidFill>
                          <a:schemeClr val="tx2"/>
                        </a:solidFill>
                        <a:latin typeface="Lato" charset="0"/>
                      </a:endParaRPr>
                    </a:p>
                  </a:txBody>
                  <a:tcPr/>
                </a:tc>
                <a:extLst>
                  <a:ext uri="{0D108BD9-81ED-4DB2-BD59-A6C34878D82A}">
                    <a16:rowId xmlns:a16="http://schemas.microsoft.com/office/drawing/2014/main" val="2468254189"/>
                  </a:ext>
                </a:extLst>
              </a:tr>
            </a:tbl>
          </a:graphicData>
        </a:graphic>
      </p:graphicFrame>
      <p:sp>
        <p:nvSpPr>
          <p:cNvPr id="11" name="말풍선: 타원형 10">
            <a:extLst>
              <a:ext uri="{FF2B5EF4-FFF2-40B4-BE49-F238E27FC236}">
                <a16:creationId xmlns:a16="http://schemas.microsoft.com/office/drawing/2014/main" id="{942C6359-69F3-4741-AB0D-6CFD24B8CF8F}"/>
              </a:ext>
            </a:extLst>
          </p:cNvPr>
          <p:cNvSpPr/>
          <p:nvPr/>
        </p:nvSpPr>
        <p:spPr>
          <a:xfrm>
            <a:off x="10633365" y="5171053"/>
            <a:ext cx="1461654" cy="661711"/>
          </a:xfrm>
          <a:prstGeom prst="wedgeEllipseCallout">
            <a:avLst>
              <a:gd name="adj1" fmla="val -49164"/>
              <a:gd name="adj2" fmla="val 6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rgbClr val="FFFF99"/>
                </a:solidFill>
                <a:latin typeface="Lato" charset="0"/>
              </a:rPr>
              <a:t>Incubation</a:t>
            </a:r>
            <a:r>
              <a:rPr lang="en-US" altLang="ko-KR" sz="1200" b="1" dirty="0">
                <a:solidFill>
                  <a:srgbClr val="FFFF99"/>
                </a:solidFill>
                <a:highlight>
                  <a:srgbClr val="FFFF00"/>
                </a:highlight>
                <a:latin typeface="Lato" charset="0"/>
              </a:rPr>
              <a:t> </a:t>
            </a:r>
            <a:endParaRPr lang="ko-KR" altLang="en-US" sz="1200" b="1" dirty="0">
              <a:solidFill>
                <a:srgbClr val="FFFF99"/>
              </a:solidFill>
              <a:highlight>
                <a:srgbClr val="FFFF00"/>
              </a:highlight>
              <a:latin typeface="Lato" charset="0"/>
            </a:endParaRPr>
          </a:p>
        </p:txBody>
      </p:sp>
    </p:spTree>
    <p:extLst>
      <p:ext uri="{BB962C8B-B14F-4D97-AF65-F5344CB8AC3E}">
        <p14:creationId xmlns:p14="http://schemas.microsoft.com/office/powerpoint/2010/main" val="345945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U-e">
  <a:themeElements>
    <a:clrScheme name="ITU-e 5">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99CC00"/>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6666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8000"/>
        </a:hlink>
        <a:folHlink>
          <a:srgbClr val="99CC00"/>
        </a:folHlink>
      </a:clrScheme>
      <a:clrMap bg1="lt1" tx1="dk1" bg2="lt2" tx2="dk2" accent1="accent1" accent2="accent2" accent3="accent3" accent4="accent4" accent5="accent5" accent6="accent6" hlink="hlink" folHlink="folHlink"/>
    </a:extraClrScheme>
    <a:extraClrScheme>
      <a:clrScheme name="ITU-e 5">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68931A6B455448096185B52C4590C" ma:contentTypeVersion="1" ma:contentTypeDescription="Create a new document." ma:contentTypeScope="" ma:versionID="6d4bce9a11d7407a5aa2b81ab4d4068c">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53C3DE-7628-4620-A5CA-FF46362F3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353DFB-0229-4A71-B909-C5E7D8A7285D}">
  <ds:schemaRefs>
    <ds:schemaRef ds:uri="http://schemas.microsoft.com/sharepoint/v3/contenttype/forms"/>
  </ds:schemaRefs>
</ds:datastoreItem>
</file>

<file path=customXml/itemProps3.xml><?xml version="1.0" encoding="utf-8"?>
<ds:datastoreItem xmlns:ds="http://schemas.openxmlformats.org/officeDocument/2006/customXml" ds:itemID="{694F6732-AFEC-4C65-8C46-3D1CECE4FDA2}">
  <ds:schemaRefs>
    <ds:schemaRef ds:uri="http://www.w3.org/XML/1998/namespace"/>
    <ds:schemaRef ds:uri="http://purl.org/dc/terms/"/>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1527</TotalTime>
  <Words>2845</Words>
  <Application>Microsoft Office PowerPoint</Application>
  <PresentationFormat>와이드스크린</PresentationFormat>
  <Paragraphs>372</Paragraphs>
  <Slides>34</Slides>
  <Notes>12</Notes>
  <HiddenSlides>0</HiddenSlides>
  <MMClips>0</MMClips>
  <ScaleCrop>false</ScaleCrop>
  <HeadingPairs>
    <vt:vector size="6" baseType="variant">
      <vt:variant>
        <vt:lpstr>사용한 글꼴</vt:lpstr>
      </vt:variant>
      <vt:variant>
        <vt:i4>13</vt:i4>
      </vt:variant>
      <vt:variant>
        <vt:lpstr>테마</vt:lpstr>
      </vt:variant>
      <vt:variant>
        <vt:i4>2</vt:i4>
      </vt:variant>
      <vt:variant>
        <vt:lpstr>슬라이드 제목</vt:lpstr>
      </vt:variant>
      <vt:variant>
        <vt:i4>34</vt:i4>
      </vt:variant>
    </vt:vector>
  </HeadingPairs>
  <TitlesOfParts>
    <vt:vector size="49" baseType="lpstr">
      <vt:lpstr>Lato</vt:lpstr>
      <vt:lpstr>Lato Black</vt:lpstr>
      <vt:lpstr>Lato Light</vt:lpstr>
      <vt:lpstr>Lato Regular</vt:lpstr>
      <vt:lpstr>ZapfDingbats BT</vt:lpstr>
      <vt:lpstr>Arial</vt:lpstr>
      <vt:lpstr>Calibri</vt:lpstr>
      <vt:lpstr>Calibri Light</vt:lpstr>
      <vt:lpstr>Century Gothic</vt:lpstr>
      <vt:lpstr>Times New Roman</vt:lpstr>
      <vt:lpstr>Univers</vt:lpstr>
      <vt:lpstr>Verdana</vt:lpstr>
      <vt:lpstr>Wingdings</vt:lpstr>
      <vt:lpstr>Office Theme</vt:lpstr>
      <vt:lpstr>ITU-e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Acknowledgements</vt:lpstr>
      <vt:lpstr>PowerPoint 프레젠테이션</vt:lpstr>
      <vt:lpstr>Supplemental Slides</vt:lpstr>
      <vt:lpstr>Terms of Reference</vt:lpstr>
      <vt:lpstr>Management Team (I)</vt:lpstr>
      <vt:lpstr>PowerPoint 프레젠테이션</vt:lpstr>
      <vt:lpstr>Study Group Structure</vt:lpstr>
      <vt:lpstr>SG 17-related other groups (I)</vt:lpstr>
      <vt:lpstr>SG 17-related other groups (III)</vt:lpstr>
      <vt:lpstr>Highlights of achievements (I)</vt:lpstr>
      <vt:lpstr>Highlights of achievements (II)</vt:lpstr>
      <vt:lpstr>Highlights of achievements (III)</vt:lpstr>
      <vt:lpstr>Highlights of achievements (IV)</vt:lpstr>
      <vt:lpstr>Telecommunication/ICT Security (WP 1/17) Highlights</vt:lpstr>
      <vt:lpstr>Cyberspace security (WP 2/17) Highlights (II)</vt:lpstr>
      <vt:lpstr>Application security (WP 3/17) Highlights</vt:lpstr>
      <vt:lpstr>Identity management and authentication (WP 4/17) Highlights</vt:lpstr>
      <vt:lpstr>Telecommunication/ICT security coordination (Q1/17)  (Major focus is on coordination and outreach)</vt:lpstr>
      <vt:lpstr>ASN.1 and OID Projects</vt:lpstr>
      <vt:lpstr>Statistics (I)</vt:lpstr>
      <vt:lpstr>Statistics (II)</vt:lpstr>
      <vt:lpstr>Workshops (I)</vt:lpstr>
      <vt:lpstr>Workshops (II)</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Meshkurti, Ana Maria</dc:creator>
  <cp:lastModifiedBy>YoumHeung Youl</cp:lastModifiedBy>
  <cp:revision>221</cp:revision>
  <dcterms:created xsi:type="dcterms:W3CDTF">2016-10-03T13:51:04Z</dcterms:created>
  <dcterms:modified xsi:type="dcterms:W3CDTF">2020-09-17T12:32:57Z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0x01010057F68931A6B455448096185B52C4590C</vt:lpwstr>
  </property>
</Properties>
</file>