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Lst>
  <p:notesMasterIdLst>
    <p:notesMasterId r:id="rId29"/>
  </p:notesMasterIdLst>
  <p:handoutMasterIdLst>
    <p:handoutMasterId r:id="rId30"/>
  </p:handoutMasterIdLst>
  <p:sldIdLst>
    <p:sldId id="257" r:id="rId5"/>
    <p:sldId id="279" r:id="rId6"/>
    <p:sldId id="313" r:id="rId7"/>
    <p:sldId id="340" r:id="rId8"/>
    <p:sldId id="322" r:id="rId9"/>
    <p:sldId id="310" r:id="rId10"/>
    <p:sldId id="341" r:id="rId11"/>
    <p:sldId id="347" r:id="rId12"/>
    <p:sldId id="348" r:id="rId13"/>
    <p:sldId id="349" r:id="rId14"/>
    <p:sldId id="350" r:id="rId15"/>
    <p:sldId id="358" r:id="rId16"/>
    <p:sldId id="316" r:id="rId17"/>
    <p:sldId id="352" r:id="rId18"/>
    <p:sldId id="363" r:id="rId19"/>
    <p:sldId id="334" r:id="rId20"/>
    <p:sldId id="317" r:id="rId21"/>
    <p:sldId id="355" r:id="rId22"/>
    <p:sldId id="362" r:id="rId23"/>
    <p:sldId id="361" r:id="rId24"/>
    <p:sldId id="360" r:id="rId25"/>
    <p:sldId id="301" r:id="rId26"/>
    <p:sldId id="302" r:id="rId27"/>
    <p:sldId id="303" r:id="rId2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Main deck" id="{39069500-490A-AC47-BA23-69417AF67B92}">
          <p14:sldIdLst>
            <p14:sldId id="257"/>
            <p14:sldId id="279"/>
            <p14:sldId id="313"/>
            <p14:sldId id="340"/>
            <p14:sldId id="322"/>
            <p14:sldId id="310"/>
            <p14:sldId id="341"/>
            <p14:sldId id="347"/>
            <p14:sldId id="348"/>
            <p14:sldId id="349"/>
            <p14:sldId id="350"/>
            <p14:sldId id="358"/>
            <p14:sldId id="316"/>
            <p14:sldId id="352"/>
            <p14:sldId id="363"/>
            <p14:sldId id="334"/>
          </p14:sldIdLst>
        </p14:section>
        <p14:section name="Backup slides" id="{56459C05-B306-438C-9AD8-89C76C03F206}">
          <p14:sldIdLst>
            <p14:sldId id="317"/>
            <p14:sldId id="355"/>
            <p14:sldId id="362"/>
            <p14:sldId id="361"/>
            <p14:sldId id="360"/>
            <p14:sldId id="301"/>
            <p14:sldId id="302"/>
            <p14:sldId id="30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Adolph" initials="MA" lastIdx="4" clrIdx="0">
    <p:extLst>
      <p:ext uri="{19B8F6BF-5375-455C-9EA6-DF929625EA0E}">
        <p15:presenceInfo xmlns:p15="http://schemas.microsoft.com/office/powerpoint/2012/main" userId="Martin Adolph" providerId="None"/>
      </p:ext>
    </p:extLst>
  </p:cmAuthor>
  <p:cmAuthor id="2" name="Makamara, Gillian" initials="MG" lastIdx="1" clrIdx="1">
    <p:extLst>
      <p:ext uri="{19B8F6BF-5375-455C-9EA6-DF929625EA0E}">
        <p15:presenceInfo xmlns:p15="http://schemas.microsoft.com/office/powerpoint/2012/main" userId="S::gillian.makamara@itu.int::685f023c-72da-4aa6-8e9b-fc567b141614" providerId="AD"/>
      </p:ext>
    </p:extLst>
  </p:cmAuthor>
  <p:cmAuthor id="3" name="SG12" initials="MG" lastIdx="2" clrIdx="2">
    <p:extLst>
      <p:ext uri="{19B8F6BF-5375-455C-9EA6-DF929625EA0E}">
        <p15:presenceInfo xmlns:p15="http://schemas.microsoft.com/office/powerpoint/2012/main" userId="SG12" providerId="None"/>
      </p:ext>
    </p:extLst>
  </p:cmAuthor>
  <p:cmAuthor id="4" name="Makamara, Gillian" initials="MG [2]" lastIdx="3" clrIdx="3">
    <p:extLst>
      <p:ext uri="{19B8F6BF-5375-455C-9EA6-DF929625EA0E}">
        <p15:presenceInfo xmlns:p15="http://schemas.microsoft.com/office/powerpoint/2012/main" userId="Makamara, Gill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FAFAFA"/>
    <a:srgbClr val="F8F8F8"/>
    <a:srgbClr val="FBFBFB"/>
    <a:srgbClr val="FDFDFC"/>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D3A444-3E0A-4F72-9B98-E32FA305004D}" v="1598" dt="2020-09-17T17:21:46.338"/>
    <p1510:client id="{7E09C73C-3EEB-4DD8-B411-DC163DEBB25E}" v="1814" dt="2020-09-17T12:24:57.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116" y="4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F32452-3746-3341-95BE-425B043A057A}" type="datetimeFigureOut">
              <a:rPr lang="en-US" smtClean="0"/>
              <a:t>9/18/2020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305D90-E57A-6D45-8000-6A252EE59F0F}" type="slidenum">
              <a:rPr lang="en-US" smtClean="0"/>
              <a:t>‹#›</a:t>
            </a:fld>
            <a:endParaRPr lang="en-US"/>
          </a:p>
        </p:txBody>
      </p:sp>
    </p:spTree>
    <p:extLst>
      <p:ext uri="{BB962C8B-B14F-4D97-AF65-F5344CB8AC3E}">
        <p14:creationId xmlns:p14="http://schemas.microsoft.com/office/powerpoint/2010/main" val="152264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07C42-881F-814E-AAD7-5E4ACF7C9EFB}" type="datetimeFigureOut">
              <a:rPr lang="en-US" smtClean="0"/>
              <a:t>9/18/2020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FE37A-7181-164D-A063-912F8E130180}"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1FE37A-7181-164D-A063-912F8E130180}" type="slidenum">
              <a:rPr lang="en-US" smtClean="0"/>
              <a:t>3</a:t>
            </a:fld>
            <a:endParaRPr lang="en-US"/>
          </a:p>
        </p:txBody>
      </p:sp>
    </p:spTree>
    <p:extLst>
      <p:ext uri="{BB962C8B-B14F-4D97-AF65-F5344CB8AC3E}">
        <p14:creationId xmlns:p14="http://schemas.microsoft.com/office/powerpoint/2010/main" val="427602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1FE37A-7181-164D-A063-912F8E130180}" type="slidenum">
              <a:rPr lang="en-US" smtClean="0"/>
              <a:t>15</a:t>
            </a:fld>
            <a:endParaRPr lang="en-US"/>
          </a:p>
        </p:txBody>
      </p:sp>
    </p:spTree>
    <p:extLst>
      <p:ext uri="{BB962C8B-B14F-4D97-AF65-F5344CB8AC3E}">
        <p14:creationId xmlns:p14="http://schemas.microsoft.com/office/powerpoint/2010/main" val="61312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1FE37A-7181-164D-A063-912F8E130180}" type="slidenum">
              <a:rPr lang="en-US" smtClean="0"/>
              <a:t>4</a:t>
            </a:fld>
            <a:endParaRPr lang="en-US"/>
          </a:p>
        </p:txBody>
      </p:sp>
    </p:spTree>
    <p:extLst>
      <p:ext uri="{BB962C8B-B14F-4D97-AF65-F5344CB8AC3E}">
        <p14:creationId xmlns:p14="http://schemas.microsoft.com/office/powerpoint/2010/main" val="134514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1FE37A-7181-164D-A063-912F8E130180}" type="slidenum">
              <a:rPr lang="en-US" smtClean="0"/>
              <a:t>7</a:t>
            </a:fld>
            <a:endParaRPr lang="en-US"/>
          </a:p>
        </p:txBody>
      </p:sp>
    </p:spTree>
    <p:extLst>
      <p:ext uri="{BB962C8B-B14F-4D97-AF65-F5344CB8AC3E}">
        <p14:creationId xmlns:p14="http://schemas.microsoft.com/office/powerpoint/2010/main" val="424717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Ookla</a:t>
            </a:r>
            <a:r>
              <a:rPr lang="en-US"/>
              <a:t>, </a:t>
            </a:r>
            <a:r>
              <a:rPr lang="en-US" err="1"/>
              <a:t>Opensignal</a:t>
            </a:r>
            <a:r>
              <a:rPr lang="en-US"/>
              <a:t>, </a:t>
            </a:r>
            <a:r>
              <a:rPr lang="en-US" err="1"/>
              <a:t>Speedchecker</a:t>
            </a:r>
            <a:r>
              <a:rPr lang="en-US"/>
              <a:t>, umlaut</a:t>
            </a:r>
            <a:endParaRPr lang="en-GB"/>
          </a:p>
        </p:txBody>
      </p:sp>
      <p:sp>
        <p:nvSpPr>
          <p:cNvPr id="4" name="Slide Number Placeholder 3"/>
          <p:cNvSpPr>
            <a:spLocks noGrp="1"/>
          </p:cNvSpPr>
          <p:nvPr>
            <p:ph type="sldNum" sz="quarter" idx="5"/>
          </p:nvPr>
        </p:nvSpPr>
        <p:spPr/>
        <p:txBody>
          <a:bodyPr/>
          <a:lstStyle/>
          <a:p>
            <a:fld id="{841FE37A-7181-164D-A063-912F8E130180}" type="slidenum">
              <a:rPr lang="en-US" smtClean="0"/>
              <a:t>8</a:t>
            </a:fld>
            <a:endParaRPr lang="en-US"/>
          </a:p>
        </p:txBody>
      </p:sp>
    </p:spTree>
    <p:extLst>
      <p:ext uri="{BB962C8B-B14F-4D97-AF65-F5344CB8AC3E}">
        <p14:creationId xmlns:p14="http://schemas.microsoft.com/office/powerpoint/2010/main" val="21145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41FE37A-7181-164D-A063-912F8E130180}" type="slidenum">
              <a:rPr lang="en-US" smtClean="0"/>
              <a:t>9</a:t>
            </a:fld>
            <a:endParaRPr lang="en-US"/>
          </a:p>
        </p:txBody>
      </p:sp>
    </p:spTree>
    <p:extLst>
      <p:ext uri="{BB962C8B-B14F-4D97-AF65-F5344CB8AC3E}">
        <p14:creationId xmlns:p14="http://schemas.microsoft.com/office/powerpoint/2010/main" val="3664653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41FE37A-7181-164D-A063-912F8E130180}" type="slidenum">
              <a:rPr lang="en-US" smtClean="0"/>
              <a:t>10</a:t>
            </a:fld>
            <a:endParaRPr lang="en-US"/>
          </a:p>
        </p:txBody>
      </p:sp>
    </p:spTree>
    <p:extLst>
      <p:ext uri="{BB962C8B-B14F-4D97-AF65-F5344CB8AC3E}">
        <p14:creationId xmlns:p14="http://schemas.microsoft.com/office/powerpoint/2010/main" val="273082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41FE37A-7181-164D-A063-912F8E130180}" type="slidenum">
              <a:rPr lang="en-US" smtClean="0"/>
              <a:t>11</a:t>
            </a:fld>
            <a:endParaRPr lang="en-US"/>
          </a:p>
        </p:txBody>
      </p:sp>
    </p:spTree>
    <p:extLst>
      <p:ext uri="{BB962C8B-B14F-4D97-AF65-F5344CB8AC3E}">
        <p14:creationId xmlns:p14="http://schemas.microsoft.com/office/powerpoint/2010/main" val="306395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41FE37A-7181-164D-A063-912F8E130180}" type="slidenum">
              <a:rPr lang="en-US" smtClean="0"/>
              <a:t>12</a:t>
            </a:fld>
            <a:endParaRPr lang="en-US"/>
          </a:p>
        </p:txBody>
      </p:sp>
    </p:spTree>
    <p:extLst>
      <p:ext uri="{BB962C8B-B14F-4D97-AF65-F5344CB8AC3E}">
        <p14:creationId xmlns:p14="http://schemas.microsoft.com/office/powerpoint/2010/main" val="3607959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41FE37A-7181-164D-A063-912F8E130180}" type="slidenum">
              <a:rPr lang="en-US" smtClean="0"/>
              <a:t>14</a:t>
            </a:fld>
            <a:endParaRPr lang="en-US"/>
          </a:p>
        </p:txBody>
      </p:sp>
    </p:spTree>
    <p:extLst>
      <p:ext uri="{BB962C8B-B14F-4D97-AF65-F5344CB8AC3E}">
        <p14:creationId xmlns:p14="http://schemas.microsoft.com/office/powerpoint/2010/main" val="278719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5769-E512-4677-8A3C-F1B44ECE0F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153938-67BE-4B81-BAA5-8A182BDFD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FF0776-419E-49FF-96C0-FB50325827A5}"/>
              </a:ext>
            </a:extLst>
          </p:cNvPr>
          <p:cNvSpPr>
            <a:spLocks noGrp="1"/>
          </p:cNvSpPr>
          <p:nvPr>
            <p:ph type="dt" sz="half" idx="10"/>
          </p:nvPr>
        </p:nvSpPr>
        <p:spPr/>
        <p:txBody>
          <a:bodyPr/>
          <a:lstStyle/>
          <a:p>
            <a:fld id="{82E1806C-0674-4F1B-86C4-9A6619C15038}" type="datetimeFigureOut">
              <a:rPr lang="en-GB" smtClean="0"/>
              <a:t>18/09/2020</a:t>
            </a:fld>
            <a:endParaRPr lang="en-GB"/>
          </a:p>
        </p:txBody>
      </p:sp>
      <p:sp>
        <p:nvSpPr>
          <p:cNvPr id="5" name="Footer Placeholder 4">
            <a:extLst>
              <a:ext uri="{FF2B5EF4-FFF2-40B4-BE49-F238E27FC236}">
                <a16:creationId xmlns:a16="http://schemas.microsoft.com/office/drawing/2014/main" id="{14F374E0-8DB8-48A1-8751-9FA8FB72F8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BD1192-594F-435D-A0EE-E526EFAEAF51}"/>
              </a:ext>
            </a:extLst>
          </p:cNvPr>
          <p:cNvSpPr>
            <a:spLocks noGrp="1"/>
          </p:cNvSpPr>
          <p:nvPr>
            <p:ph type="sldNum" sz="quarter" idx="12"/>
          </p:nvPr>
        </p:nvSpPr>
        <p:spPr/>
        <p:txBody>
          <a:bodyPr/>
          <a:lstStyle/>
          <a:p>
            <a:fld id="{618AA943-06DF-48EB-9430-633E14A9AF17}" type="slidenum">
              <a:rPr lang="en-GB" smtClean="0"/>
              <a:t>‹#›</a:t>
            </a:fld>
            <a:endParaRPr lang="en-GB"/>
          </a:p>
        </p:txBody>
      </p:sp>
    </p:spTree>
    <p:extLst>
      <p:ext uri="{BB962C8B-B14F-4D97-AF65-F5344CB8AC3E}">
        <p14:creationId xmlns:p14="http://schemas.microsoft.com/office/powerpoint/2010/main" val="165417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BC95-074D-4C94-9DC6-A744DCB11F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19AEEB-A432-4914-BBAE-84A3B000E6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DF950C-A80C-4254-8E22-3BC9EC38541B}"/>
              </a:ext>
            </a:extLst>
          </p:cNvPr>
          <p:cNvSpPr>
            <a:spLocks noGrp="1"/>
          </p:cNvSpPr>
          <p:nvPr>
            <p:ph type="dt" sz="half" idx="10"/>
          </p:nvPr>
        </p:nvSpPr>
        <p:spPr/>
        <p:txBody>
          <a:bodyPr/>
          <a:lstStyle/>
          <a:p>
            <a:fld id="{82E1806C-0674-4F1B-86C4-9A6619C15038}" type="datetimeFigureOut">
              <a:rPr lang="en-GB" smtClean="0"/>
              <a:t>18/09/2020</a:t>
            </a:fld>
            <a:endParaRPr lang="en-GB"/>
          </a:p>
        </p:txBody>
      </p:sp>
      <p:sp>
        <p:nvSpPr>
          <p:cNvPr id="5" name="Footer Placeholder 4">
            <a:extLst>
              <a:ext uri="{FF2B5EF4-FFF2-40B4-BE49-F238E27FC236}">
                <a16:creationId xmlns:a16="http://schemas.microsoft.com/office/drawing/2014/main" id="{F7CB81A7-2038-43A3-BB7D-EE226DE338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4B9526-CA0E-4C5A-A3F9-BEDD7B19850D}"/>
              </a:ext>
            </a:extLst>
          </p:cNvPr>
          <p:cNvSpPr>
            <a:spLocks noGrp="1"/>
          </p:cNvSpPr>
          <p:nvPr>
            <p:ph type="sldNum" sz="quarter" idx="12"/>
          </p:nvPr>
        </p:nvSpPr>
        <p:spPr/>
        <p:txBody>
          <a:bodyPr/>
          <a:lstStyle/>
          <a:p>
            <a:fld id="{618AA943-06DF-48EB-9430-633E14A9AF17}" type="slidenum">
              <a:rPr lang="en-GB" smtClean="0"/>
              <a:t>‹#›</a:t>
            </a:fld>
            <a:endParaRPr lang="en-GB"/>
          </a:p>
        </p:txBody>
      </p:sp>
    </p:spTree>
    <p:extLst>
      <p:ext uri="{BB962C8B-B14F-4D97-AF65-F5344CB8AC3E}">
        <p14:creationId xmlns:p14="http://schemas.microsoft.com/office/powerpoint/2010/main" val="282998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86A8F4-8538-4AC8-98B2-13542DADD7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BB4D35-D839-45CE-8660-6F0EBD0B4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4967E1-0405-4538-B211-73DB6BB986AF}"/>
              </a:ext>
            </a:extLst>
          </p:cNvPr>
          <p:cNvSpPr>
            <a:spLocks noGrp="1"/>
          </p:cNvSpPr>
          <p:nvPr>
            <p:ph type="dt" sz="half" idx="10"/>
          </p:nvPr>
        </p:nvSpPr>
        <p:spPr/>
        <p:txBody>
          <a:bodyPr/>
          <a:lstStyle/>
          <a:p>
            <a:fld id="{82E1806C-0674-4F1B-86C4-9A6619C15038}" type="datetimeFigureOut">
              <a:rPr lang="en-GB" smtClean="0"/>
              <a:t>18/09/2020</a:t>
            </a:fld>
            <a:endParaRPr lang="en-GB"/>
          </a:p>
        </p:txBody>
      </p:sp>
      <p:sp>
        <p:nvSpPr>
          <p:cNvPr id="5" name="Footer Placeholder 4">
            <a:extLst>
              <a:ext uri="{FF2B5EF4-FFF2-40B4-BE49-F238E27FC236}">
                <a16:creationId xmlns:a16="http://schemas.microsoft.com/office/drawing/2014/main" id="{94147FD7-63A6-407A-BD6F-A4D583426E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5575B5-B982-4050-9125-3981F2FA4DB9}"/>
              </a:ext>
            </a:extLst>
          </p:cNvPr>
          <p:cNvSpPr>
            <a:spLocks noGrp="1"/>
          </p:cNvSpPr>
          <p:nvPr>
            <p:ph type="sldNum" sz="quarter" idx="12"/>
          </p:nvPr>
        </p:nvSpPr>
        <p:spPr/>
        <p:txBody>
          <a:bodyPr/>
          <a:lstStyle/>
          <a:p>
            <a:fld id="{618AA943-06DF-48EB-9430-633E14A9AF17}" type="slidenum">
              <a:rPr lang="en-GB" smtClean="0"/>
              <a:t>‹#›</a:t>
            </a:fld>
            <a:endParaRPr lang="en-GB"/>
          </a:p>
        </p:txBody>
      </p:sp>
    </p:spTree>
    <p:extLst>
      <p:ext uri="{BB962C8B-B14F-4D97-AF65-F5344CB8AC3E}">
        <p14:creationId xmlns:p14="http://schemas.microsoft.com/office/powerpoint/2010/main" val="145238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BF093-4846-434F-B93B-37CC4F469C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894DE5-CC47-41FF-A29A-A8C1F491E5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BBFD65-89C5-4017-8E96-6A3643378931}"/>
              </a:ext>
            </a:extLst>
          </p:cNvPr>
          <p:cNvSpPr>
            <a:spLocks noGrp="1"/>
          </p:cNvSpPr>
          <p:nvPr>
            <p:ph type="dt" sz="half" idx="10"/>
          </p:nvPr>
        </p:nvSpPr>
        <p:spPr/>
        <p:txBody>
          <a:bodyPr/>
          <a:lstStyle/>
          <a:p>
            <a:fld id="{82E1806C-0674-4F1B-86C4-9A6619C15038}" type="datetimeFigureOut">
              <a:rPr lang="en-GB" smtClean="0"/>
              <a:t>18/09/2020</a:t>
            </a:fld>
            <a:endParaRPr lang="en-GB"/>
          </a:p>
        </p:txBody>
      </p:sp>
      <p:sp>
        <p:nvSpPr>
          <p:cNvPr id="5" name="Footer Placeholder 4">
            <a:extLst>
              <a:ext uri="{FF2B5EF4-FFF2-40B4-BE49-F238E27FC236}">
                <a16:creationId xmlns:a16="http://schemas.microsoft.com/office/drawing/2014/main" id="{53324C0B-6AAA-4359-990A-A77EFA3AF0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94B878-D67C-4E34-ABA5-D4D329F440F4}"/>
              </a:ext>
            </a:extLst>
          </p:cNvPr>
          <p:cNvSpPr>
            <a:spLocks noGrp="1"/>
          </p:cNvSpPr>
          <p:nvPr>
            <p:ph type="sldNum" sz="quarter" idx="12"/>
          </p:nvPr>
        </p:nvSpPr>
        <p:spPr/>
        <p:txBody>
          <a:bodyPr/>
          <a:lstStyle/>
          <a:p>
            <a:fld id="{618AA943-06DF-48EB-9430-633E14A9AF17}" type="slidenum">
              <a:rPr lang="en-GB" smtClean="0"/>
              <a:t>‹#›</a:t>
            </a:fld>
            <a:endParaRPr lang="en-GB"/>
          </a:p>
        </p:txBody>
      </p:sp>
    </p:spTree>
    <p:extLst>
      <p:ext uri="{BB962C8B-B14F-4D97-AF65-F5344CB8AC3E}">
        <p14:creationId xmlns:p14="http://schemas.microsoft.com/office/powerpoint/2010/main" val="31555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D2A89-54E6-4F69-AB57-AE10BB48D8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521760-3B0A-4C74-84CB-50E4A8DCA7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1A5528-B44E-4061-B742-825F4E520359}"/>
              </a:ext>
            </a:extLst>
          </p:cNvPr>
          <p:cNvSpPr>
            <a:spLocks noGrp="1"/>
          </p:cNvSpPr>
          <p:nvPr>
            <p:ph type="dt" sz="half" idx="10"/>
          </p:nvPr>
        </p:nvSpPr>
        <p:spPr/>
        <p:txBody>
          <a:bodyPr/>
          <a:lstStyle/>
          <a:p>
            <a:fld id="{82E1806C-0674-4F1B-86C4-9A6619C15038}" type="datetimeFigureOut">
              <a:rPr lang="en-GB" smtClean="0"/>
              <a:t>18/09/2020</a:t>
            </a:fld>
            <a:endParaRPr lang="en-GB"/>
          </a:p>
        </p:txBody>
      </p:sp>
      <p:sp>
        <p:nvSpPr>
          <p:cNvPr id="5" name="Footer Placeholder 4">
            <a:extLst>
              <a:ext uri="{FF2B5EF4-FFF2-40B4-BE49-F238E27FC236}">
                <a16:creationId xmlns:a16="http://schemas.microsoft.com/office/drawing/2014/main" id="{D6A25799-A3AA-43E8-9378-5D4EF74D42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C6DD0B-9538-4817-96E7-CC6F4FFE9CA1}"/>
              </a:ext>
            </a:extLst>
          </p:cNvPr>
          <p:cNvSpPr>
            <a:spLocks noGrp="1"/>
          </p:cNvSpPr>
          <p:nvPr>
            <p:ph type="sldNum" sz="quarter" idx="12"/>
          </p:nvPr>
        </p:nvSpPr>
        <p:spPr/>
        <p:txBody>
          <a:bodyPr/>
          <a:lstStyle/>
          <a:p>
            <a:fld id="{618AA943-06DF-48EB-9430-633E14A9AF17}" type="slidenum">
              <a:rPr lang="en-GB" smtClean="0"/>
              <a:t>‹#›</a:t>
            </a:fld>
            <a:endParaRPr lang="en-GB"/>
          </a:p>
        </p:txBody>
      </p:sp>
    </p:spTree>
    <p:extLst>
      <p:ext uri="{BB962C8B-B14F-4D97-AF65-F5344CB8AC3E}">
        <p14:creationId xmlns:p14="http://schemas.microsoft.com/office/powerpoint/2010/main" val="357783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C2B2-2470-455F-9B93-5A9A98C483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FDB855-E1B7-40BF-A472-CFFABCFBD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6A4A87-66BD-43EC-8D3B-02CE1368A4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73931E-35A4-4D8A-9F53-280B554F1EEC}"/>
              </a:ext>
            </a:extLst>
          </p:cNvPr>
          <p:cNvSpPr>
            <a:spLocks noGrp="1"/>
          </p:cNvSpPr>
          <p:nvPr>
            <p:ph type="dt" sz="half" idx="10"/>
          </p:nvPr>
        </p:nvSpPr>
        <p:spPr/>
        <p:txBody>
          <a:bodyPr/>
          <a:lstStyle/>
          <a:p>
            <a:fld id="{82E1806C-0674-4F1B-86C4-9A6619C15038}" type="datetimeFigureOut">
              <a:rPr lang="en-GB" smtClean="0"/>
              <a:t>18/09/2020</a:t>
            </a:fld>
            <a:endParaRPr lang="en-GB"/>
          </a:p>
        </p:txBody>
      </p:sp>
      <p:sp>
        <p:nvSpPr>
          <p:cNvPr id="6" name="Footer Placeholder 5">
            <a:extLst>
              <a:ext uri="{FF2B5EF4-FFF2-40B4-BE49-F238E27FC236}">
                <a16:creationId xmlns:a16="http://schemas.microsoft.com/office/drawing/2014/main" id="{920BACE1-5EAD-4AF0-805D-C5998DA228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42E7F4-E47C-43C9-9F0B-811A6A9DE46F}"/>
              </a:ext>
            </a:extLst>
          </p:cNvPr>
          <p:cNvSpPr>
            <a:spLocks noGrp="1"/>
          </p:cNvSpPr>
          <p:nvPr>
            <p:ph type="sldNum" sz="quarter" idx="12"/>
          </p:nvPr>
        </p:nvSpPr>
        <p:spPr/>
        <p:txBody>
          <a:bodyPr/>
          <a:lstStyle/>
          <a:p>
            <a:fld id="{618AA943-06DF-48EB-9430-633E14A9AF17}" type="slidenum">
              <a:rPr lang="en-GB" smtClean="0"/>
              <a:t>‹#›</a:t>
            </a:fld>
            <a:endParaRPr lang="en-GB"/>
          </a:p>
        </p:txBody>
      </p:sp>
    </p:spTree>
    <p:extLst>
      <p:ext uri="{BB962C8B-B14F-4D97-AF65-F5344CB8AC3E}">
        <p14:creationId xmlns:p14="http://schemas.microsoft.com/office/powerpoint/2010/main" val="330283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BA515-B5CF-4D74-9AF9-11994E66DA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50C606-C1D8-4A48-9285-2FA4AE71FD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EF6B50-849D-465E-8B71-32A3DCA81C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2E7B19-2428-4285-B787-E8AB732AD3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AC9D4C-C220-4F77-AB75-C3FB12F89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4E90B8-F43E-4E38-BC9D-6A574F8E79BA}"/>
              </a:ext>
            </a:extLst>
          </p:cNvPr>
          <p:cNvSpPr>
            <a:spLocks noGrp="1"/>
          </p:cNvSpPr>
          <p:nvPr>
            <p:ph type="dt" sz="half" idx="10"/>
          </p:nvPr>
        </p:nvSpPr>
        <p:spPr/>
        <p:txBody>
          <a:bodyPr/>
          <a:lstStyle/>
          <a:p>
            <a:fld id="{82E1806C-0674-4F1B-86C4-9A6619C15038}" type="datetimeFigureOut">
              <a:rPr lang="en-GB" smtClean="0"/>
              <a:t>18/09/2020</a:t>
            </a:fld>
            <a:endParaRPr lang="en-GB"/>
          </a:p>
        </p:txBody>
      </p:sp>
      <p:sp>
        <p:nvSpPr>
          <p:cNvPr id="8" name="Footer Placeholder 7">
            <a:extLst>
              <a:ext uri="{FF2B5EF4-FFF2-40B4-BE49-F238E27FC236}">
                <a16:creationId xmlns:a16="http://schemas.microsoft.com/office/drawing/2014/main" id="{CB01D09E-42D6-4337-8654-F2181B2871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DF8962-A7DD-480A-9459-B4C6983D7435}"/>
              </a:ext>
            </a:extLst>
          </p:cNvPr>
          <p:cNvSpPr>
            <a:spLocks noGrp="1"/>
          </p:cNvSpPr>
          <p:nvPr>
            <p:ph type="sldNum" sz="quarter" idx="12"/>
          </p:nvPr>
        </p:nvSpPr>
        <p:spPr/>
        <p:txBody>
          <a:bodyPr/>
          <a:lstStyle/>
          <a:p>
            <a:fld id="{618AA943-06DF-48EB-9430-633E14A9AF17}" type="slidenum">
              <a:rPr lang="en-GB" smtClean="0"/>
              <a:t>‹#›</a:t>
            </a:fld>
            <a:endParaRPr lang="en-GB"/>
          </a:p>
        </p:txBody>
      </p:sp>
    </p:spTree>
    <p:extLst>
      <p:ext uri="{BB962C8B-B14F-4D97-AF65-F5344CB8AC3E}">
        <p14:creationId xmlns:p14="http://schemas.microsoft.com/office/powerpoint/2010/main" val="275225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966CD-93BE-4162-94D8-AEC2410EE7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4A5A71-585F-40DF-9439-31AF37C84DE2}"/>
              </a:ext>
            </a:extLst>
          </p:cNvPr>
          <p:cNvSpPr>
            <a:spLocks noGrp="1"/>
          </p:cNvSpPr>
          <p:nvPr>
            <p:ph type="dt" sz="half" idx="10"/>
          </p:nvPr>
        </p:nvSpPr>
        <p:spPr/>
        <p:txBody>
          <a:bodyPr/>
          <a:lstStyle/>
          <a:p>
            <a:fld id="{82E1806C-0674-4F1B-86C4-9A6619C15038}" type="datetimeFigureOut">
              <a:rPr lang="en-GB" smtClean="0"/>
              <a:t>18/09/2020</a:t>
            </a:fld>
            <a:endParaRPr lang="en-GB"/>
          </a:p>
        </p:txBody>
      </p:sp>
      <p:sp>
        <p:nvSpPr>
          <p:cNvPr id="4" name="Footer Placeholder 3">
            <a:extLst>
              <a:ext uri="{FF2B5EF4-FFF2-40B4-BE49-F238E27FC236}">
                <a16:creationId xmlns:a16="http://schemas.microsoft.com/office/drawing/2014/main" id="{2EA8E51A-A795-4EF8-99A2-C19FCB5E2C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FA72A8-7153-4568-9071-499935B7E26E}"/>
              </a:ext>
            </a:extLst>
          </p:cNvPr>
          <p:cNvSpPr>
            <a:spLocks noGrp="1"/>
          </p:cNvSpPr>
          <p:nvPr>
            <p:ph type="sldNum" sz="quarter" idx="12"/>
          </p:nvPr>
        </p:nvSpPr>
        <p:spPr/>
        <p:txBody>
          <a:bodyPr/>
          <a:lstStyle/>
          <a:p>
            <a:fld id="{618AA943-06DF-48EB-9430-633E14A9AF17}" type="slidenum">
              <a:rPr lang="en-GB" smtClean="0"/>
              <a:t>‹#›</a:t>
            </a:fld>
            <a:endParaRPr lang="en-GB"/>
          </a:p>
        </p:txBody>
      </p:sp>
    </p:spTree>
    <p:extLst>
      <p:ext uri="{BB962C8B-B14F-4D97-AF65-F5344CB8AC3E}">
        <p14:creationId xmlns:p14="http://schemas.microsoft.com/office/powerpoint/2010/main" val="323592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AA5F-23EE-4AF2-A89A-538EB15252AA}"/>
              </a:ext>
            </a:extLst>
          </p:cNvPr>
          <p:cNvSpPr>
            <a:spLocks noGrp="1"/>
          </p:cNvSpPr>
          <p:nvPr>
            <p:ph type="dt" sz="half" idx="10"/>
          </p:nvPr>
        </p:nvSpPr>
        <p:spPr/>
        <p:txBody>
          <a:bodyPr/>
          <a:lstStyle/>
          <a:p>
            <a:fld id="{82E1806C-0674-4F1B-86C4-9A6619C15038}" type="datetimeFigureOut">
              <a:rPr lang="en-GB" smtClean="0"/>
              <a:t>18/09/2020</a:t>
            </a:fld>
            <a:endParaRPr lang="en-GB"/>
          </a:p>
        </p:txBody>
      </p:sp>
      <p:sp>
        <p:nvSpPr>
          <p:cNvPr id="3" name="Footer Placeholder 2">
            <a:extLst>
              <a:ext uri="{FF2B5EF4-FFF2-40B4-BE49-F238E27FC236}">
                <a16:creationId xmlns:a16="http://schemas.microsoft.com/office/drawing/2014/main" id="{DB48E78F-C2F2-47DC-9017-F6E3246CCC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5A90D0-3B74-4587-8F14-74A3A667E6F3}"/>
              </a:ext>
            </a:extLst>
          </p:cNvPr>
          <p:cNvSpPr>
            <a:spLocks noGrp="1"/>
          </p:cNvSpPr>
          <p:nvPr>
            <p:ph type="sldNum" sz="quarter" idx="12"/>
          </p:nvPr>
        </p:nvSpPr>
        <p:spPr/>
        <p:txBody>
          <a:bodyPr/>
          <a:lstStyle/>
          <a:p>
            <a:fld id="{618AA943-06DF-48EB-9430-633E14A9AF17}" type="slidenum">
              <a:rPr lang="en-GB" smtClean="0"/>
              <a:t>‹#›</a:t>
            </a:fld>
            <a:endParaRPr lang="en-GB"/>
          </a:p>
        </p:txBody>
      </p:sp>
    </p:spTree>
    <p:extLst>
      <p:ext uri="{BB962C8B-B14F-4D97-AF65-F5344CB8AC3E}">
        <p14:creationId xmlns:p14="http://schemas.microsoft.com/office/powerpoint/2010/main" val="414514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C170-E6CE-435B-982F-1D83081A3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4C05E6-A9DF-40E5-B625-95464D63B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F9FAB1-6BD4-4D2E-9B82-18F3FA633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D2C922-B91A-4DC2-8CEE-5BB2A78AFDA8}"/>
              </a:ext>
            </a:extLst>
          </p:cNvPr>
          <p:cNvSpPr>
            <a:spLocks noGrp="1"/>
          </p:cNvSpPr>
          <p:nvPr>
            <p:ph type="dt" sz="half" idx="10"/>
          </p:nvPr>
        </p:nvSpPr>
        <p:spPr/>
        <p:txBody>
          <a:bodyPr/>
          <a:lstStyle/>
          <a:p>
            <a:fld id="{82E1806C-0674-4F1B-86C4-9A6619C15038}" type="datetimeFigureOut">
              <a:rPr lang="en-GB" smtClean="0"/>
              <a:t>18/09/2020</a:t>
            </a:fld>
            <a:endParaRPr lang="en-GB"/>
          </a:p>
        </p:txBody>
      </p:sp>
      <p:sp>
        <p:nvSpPr>
          <p:cNvPr id="6" name="Footer Placeholder 5">
            <a:extLst>
              <a:ext uri="{FF2B5EF4-FFF2-40B4-BE49-F238E27FC236}">
                <a16:creationId xmlns:a16="http://schemas.microsoft.com/office/drawing/2014/main" id="{1968854B-7E30-47CF-931F-19C9CA69B7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B2B567-B1DE-4AEE-B92E-1CA92210E1D7}"/>
              </a:ext>
            </a:extLst>
          </p:cNvPr>
          <p:cNvSpPr>
            <a:spLocks noGrp="1"/>
          </p:cNvSpPr>
          <p:nvPr>
            <p:ph type="sldNum" sz="quarter" idx="12"/>
          </p:nvPr>
        </p:nvSpPr>
        <p:spPr/>
        <p:txBody>
          <a:bodyPr/>
          <a:lstStyle/>
          <a:p>
            <a:fld id="{618AA943-06DF-48EB-9430-633E14A9AF17}" type="slidenum">
              <a:rPr lang="en-GB" smtClean="0"/>
              <a:t>‹#›</a:t>
            </a:fld>
            <a:endParaRPr lang="en-GB"/>
          </a:p>
        </p:txBody>
      </p:sp>
    </p:spTree>
    <p:extLst>
      <p:ext uri="{BB962C8B-B14F-4D97-AF65-F5344CB8AC3E}">
        <p14:creationId xmlns:p14="http://schemas.microsoft.com/office/powerpoint/2010/main" val="347424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5885-A07E-47A9-8C84-3BCC1AEB99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FD357C-0BD5-4DF0-9B34-666A2CC3B8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D50DC5-41E7-4776-9274-9F3BE422E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74F7A-3DE6-4A9B-9A46-1CFB623780DF}"/>
              </a:ext>
            </a:extLst>
          </p:cNvPr>
          <p:cNvSpPr>
            <a:spLocks noGrp="1"/>
          </p:cNvSpPr>
          <p:nvPr>
            <p:ph type="dt" sz="half" idx="10"/>
          </p:nvPr>
        </p:nvSpPr>
        <p:spPr/>
        <p:txBody>
          <a:bodyPr/>
          <a:lstStyle/>
          <a:p>
            <a:fld id="{82E1806C-0674-4F1B-86C4-9A6619C15038}" type="datetimeFigureOut">
              <a:rPr lang="en-GB" smtClean="0"/>
              <a:t>18/09/2020</a:t>
            </a:fld>
            <a:endParaRPr lang="en-GB"/>
          </a:p>
        </p:txBody>
      </p:sp>
      <p:sp>
        <p:nvSpPr>
          <p:cNvPr id="6" name="Footer Placeholder 5">
            <a:extLst>
              <a:ext uri="{FF2B5EF4-FFF2-40B4-BE49-F238E27FC236}">
                <a16:creationId xmlns:a16="http://schemas.microsoft.com/office/drawing/2014/main" id="{7601B8B7-1F54-4194-B814-F37A8821DD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4CC19C-46F3-4206-87D9-5DC95617B07F}"/>
              </a:ext>
            </a:extLst>
          </p:cNvPr>
          <p:cNvSpPr>
            <a:spLocks noGrp="1"/>
          </p:cNvSpPr>
          <p:nvPr>
            <p:ph type="sldNum" sz="quarter" idx="12"/>
          </p:nvPr>
        </p:nvSpPr>
        <p:spPr/>
        <p:txBody>
          <a:bodyPr/>
          <a:lstStyle/>
          <a:p>
            <a:fld id="{618AA943-06DF-48EB-9430-633E14A9AF17}" type="slidenum">
              <a:rPr lang="en-GB" smtClean="0"/>
              <a:t>‹#›</a:t>
            </a:fld>
            <a:endParaRPr lang="en-GB"/>
          </a:p>
        </p:txBody>
      </p:sp>
    </p:spTree>
    <p:extLst>
      <p:ext uri="{BB962C8B-B14F-4D97-AF65-F5344CB8AC3E}">
        <p14:creationId xmlns:p14="http://schemas.microsoft.com/office/powerpoint/2010/main" val="3610875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A317B-6CC9-4210-BE81-611886537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0ADF86-53F9-4972-9E80-547A032EE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922D56-C569-4FB0-A0C7-FE24A9782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1806C-0674-4F1B-86C4-9A6619C15038}" type="datetimeFigureOut">
              <a:rPr lang="en-GB" smtClean="0"/>
              <a:t>18/09/2020</a:t>
            </a:fld>
            <a:endParaRPr lang="en-GB"/>
          </a:p>
        </p:txBody>
      </p:sp>
      <p:sp>
        <p:nvSpPr>
          <p:cNvPr id="5" name="Footer Placeholder 4">
            <a:extLst>
              <a:ext uri="{FF2B5EF4-FFF2-40B4-BE49-F238E27FC236}">
                <a16:creationId xmlns:a16="http://schemas.microsoft.com/office/drawing/2014/main" id="{085A06CE-8F88-48A8-85C1-44E0D08105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AB05B-7276-44DC-BF19-F7636A8C71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AA943-06DF-48EB-9430-633E14A9AF17}" type="slidenum">
              <a:rPr lang="en-GB" smtClean="0"/>
              <a:t>‹#›</a:t>
            </a:fld>
            <a:endParaRPr lang="en-GB"/>
          </a:p>
        </p:txBody>
      </p:sp>
    </p:spTree>
    <p:extLst>
      <p:ext uri="{BB962C8B-B14F-4D97-AF65-F5344CB8AC3E}">
        <p14:creationId xmlns:p14="http://schemas.microsoft.com/office/powerpoint/2010/main" val="124926883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hyperlink" Target="http://handle.itu.int/11.1002/1000/13949" TargetMode="External"/><Relationship Id="rId13" Type="http://schemas.openxmlformats.org/officeDocument/2006/relationships/hyperlink" Target="http://handle.itu.int/11.1002/1000/13831" TargetMode="External"/><Relationship Id="rId18" Type="http://schemas.openxmlformats.org/officeDocument/2006/relationships/hyperlink" Target="http://handle.itu.int/11.1002/1000/13169" TargetMode="External"/><Relationship Id="rId3" Type="http://schemas.openxmlformats.org/officeDocument/2006/relationships/hyperlink" Target="http://handle.itu.int/11.1002/1000/14149" TargetMode="External"/><Relationship Id="rId21" Type="http://schemas.openxmlformats.org/officeDocument/2006/relationships/hyperlink" Target="http://handle.itu.int/11.1002/1000/14150" TargetMode="External"/><Relationship Id="rId7" Type="http://schemas.openxmlformats.org/officeDocument/2006/relationships/hyperlink" Target="http://handle.itu.int/11.1002/1000/13923" TargetMode="External"/><Relationship Id="rId12" Type="http://schemas.openxmlformats.org/officeDocument/2006/relationships/hyperlink" Target="http://handle.itu.int/11.1002/1000/13168" TargetMode="External"/><Relationship Id="rId17" Type="http://schemas.openxmlformats.org/officeDocument/2006/relationships/hyperlink" Target="http://handle.itu.int/11.1002/1000/13396" TargetMode="External"/><Relationship Id="rId2" Type="http://schemas.openxmlformats.org/officeDocument/2006/relationships/hyperlink" Target="http://handle.itu.int/11.1002/1000/14148" TargetMode="External"/><Relationship Id="rId16" Type="http://schemas.openxmlformats.org/officeDocument/2006/relationships/hyperlink" Target="http://handle.itu.int/11.1002/1000/13621" TargetMode="External"/><Relationship Id="rId20" Type="http://schemas.openxmlformats.org/officeDocument/2006/relationships/hyperlink" Target="http://handle.itu.int/11.1002/1000/13925" TargetMode="External"/><Relationship Id="rId1" Type="http://schemas.openxmlformats.org/officeDocument/2006/relationships/slideLayout" Target="../slideLayouts/slideLayout7.xml"/><Relationship Id="rId6" Type="http://schemas.openxmlformats.org/officeDocument/2006/relationships/hyperlink" Target="http://handle.itu.int/11.1002/1000/13620" TargetMode="External"/><Relationship Id="rId11" Type="http://schemas.openxmlformats.org/officeDocument/2006/relationships/hyperlink" Target="http://handle.itu.int/11.1002/1000/13927" TargetMode="External"/><Relationship Id="rId5" Type="http://schemas.openxmlformats.org/officeDocument/2006/relationships/hyperlink" Target="http://handle.itu.int/11.1002/1000/13926" TargetMode="External"/><Relationship Id="rId15" Type="http://schemas.openxmlformats.org/officeDocument/2006/relationships/hyperlink" Target="http://handle.itu.int/11.1002/1000/13928" TargetMode="External"/><Relationship Id="rId23" Type="http://schemas.openxmlformats.org/officeDocument/2006/relationships/image" Target="../media/image3.png"/><Relationship Id="rId10" Type="http://schemas.openxmlformats.org/officeDocument/2006/relationships/hyperlink" Target="http://handle.itu.int/11.1002/1000/13924" TargetMode="External"/><Relationship Id="rId19" Type="http://schemas.openxmlformats.org/officeDocument/2006/relationships/hyperlink" Target="http://handle.itu.int/11.1002/1000/14065" TargetMode="External"/><Relationship Id="rId4" Type="http://schemas.openxmlformats.org/officeDocument/2006/relationships/hyperlink" Target="http://handle.itu.int/11.1002/1000/13167" TargetMode="External"/><Relationship Id="rId9" Type="http://schemas.openxmlformats.org/officeDocument/2006/relationships/hyperlink" Target="http://handle.itu.int/11.1002/1000/13830" TargetMode="External"/><Relationship Id="rId14" Type="http://schemas.openxmlformats.org/officeDocument/2006/relationships/hyperlink" Target="http://handle.itu.int/11.1002/1000/14272" TargetMode="External"/><Relationship Id="rId22"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hyperlink" Target="http://handle.itu.int/11.1002/1000/14151" TargetMode="External"/><Relationship Id="rId13" Type="http://schemas.openxmlformats.org/officeDocument/2006/relationships/hyperlink" Target="http://handle.itu.int/11.1002/1000/13931" TargetMode="External"/><Relationship Id="rId18" Type="http://schemas.openxmlformats.org/officeDocument/2006/relationships/hyperlink" Target="http://handle.itu.int/11.1002/1000/13841" TargetMode="External"/><Relationship Id="rId3" Type="http://schemas.openxmlformats.org/officeDocument/2006/relationships/hyperlink" Target="http://handle.itu.int/11.1002/1000/13173" TargetMode="External"/><Relationship Id="rId21" Type="http://schemas.openxmlformats.org/officeDocument/2006/relationships/hyperlink" Target="http://handle.itu.int/11.1002/1000/13842" TargetMode="External"/><Relationship Id="rId7" Type="http://schemas.openxmlformats.org/officeDocument/2006/relationships/hyperlink" Target="http://handle.itu.int/11.1002/1000/14271" TargetMode="External"/><Relationship Id="rId12" Type="http://schemas.openxmlformats.org/officeDocument/2006/relationships/hyperlink" Target="http://handle.itu.int/11.1002/1000/13408" TargetMode="External"/><Relationship Id="rId17" Type="http://schemas.openxmlformats.org/officeDocument/2006/relationships/hyperlink" Target="http://handle.itu.int/11.1002/1000/13625" TargetMode="External"/><Relationship Id="rId2" Type="http://schemas.openxmlformats.org/officeDocument/2006/relationships/hyperlink" Target="http://handle.itu.int/11.1002/1000/14274" TargetMode="External"/><Relationship Id="rId16" Type="http://schemas.openxmlformats.org/officeDocument/2006/relationships/hyperlink" Target="http://handle.itu.int/11.1002/1000/13930" TargetMode="External"/><Relationship Id="rId20" Type="http://schemas.openxmlformats.org/officeDocument/2006/relationships/hyperlink" Target="http://handle.itu.int/11.1002/1000/13172" TargetMode="External"/><Relationship Id="rId1" Type="http://schemas.openxmlformats.org/officeDocument/2006/relationships/slideLayout" Target="../slideLayouts/slideLayout7.xml"/><Relationship Id="rId6" Type="http://schemas.openxmlformats.org/officeDocument/2006/relationships/hyperlink" Target="http://handle.itu.int/11.1002/1000/13125" TargetMode="External"/><Relationship Id="rId11" Type="http://schemas.openxmlformats.org/officeDocument/2006/relationships/hyperlink" Target="http://handle.itu.int/11.1002/1000/13624" TargetMode="External"/><Relationship Id="rId5" Type="http://schemas.openxmlformats.org/officeDocument/2006/relationships/hyperlink" Target="http://handle.itu.int/11.1002/1000/13623" TargetMode="External"/><Relationship Id="rId15" Type="http://schemas.openxmlformats.org/officeDocument/2006/relationships/hyperlink" Target="http://handle.itu.int/11.1002/1000/13397" TargetMode="External"/><Relationship Id="rId23" Type="http://schemas.openxmlformats.org/officeDocument/2006/relationships/image" Target="../media/image3.png"/><Relationship Id="rId10" Type="http://schemas.openxmlformats.org/officeDocument/2006/relationships/hyperlink" Target="http://handle.itu.int/11.1002/1000/13619" TargetMode="External"/><Relationship Id="rId19" Type="http://schemas.openxmlformats.org/officeDocument/2006/relationships/hyperlink" Target="http://handle.itu.int/11.1002/1000/13626" TargetMode="External"/><Relationship Id="rId4" Type="http://schemas.openxmlformats.org/officeDocument/2006/relationships/hyperlink" Target="http://handle.itu.int/11.1002/1000/13622" TargetMode="External"/><Relationship Id="rId9" Type="http://schemas.openxmlformats.org/officeDocument/2006/relationships/hyperlink" Target="http://handle.itu.int/11.1002/1000/14152" TargetMode="External"/><Relationship Id="rId14" Type="http://schemas.openxmlformats.org/officeDocument/2006/relationships/hyperlink" Target="http://handle.itu.int/11.1002/1000/13929" TargetMode="External"/><Relationship Id="rId22"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hyperlink" Target="http://handle.itu.int/11.1002/1000/14283" TargetMode="External"/><Relationship Id="rId13" Type="http://schemas.openxmlformats.org/officeDocument/2006/relationships/hyperlink" Target="http://handle.itu.int/11.1002/1000/13166" TargetMode="External"/><Relationship Id="rId18" Type="http://schemas.openxmlformats.org/officeDocument/2006/relationships/hyperlink" Target="http://handle.itu.int/11.1002/1000/13844" TargetMode="External"/><Relationship Id="rId3" Type="http://schemas.openxmlformats.org/officeDocument/2006/relationships/hyperlink" Target="http://handle.itu.int/11.1002/1000/13847" TargetMode="External"/><Relationship Id="rId21" Type="http://schemas.openxmlformats.org/officeDocument/2006/relationships/hyperlink" Target="http://handle.itu.int/11.1002/1000/13845" TargetMode="External"/><Relationship Id="rId7" Type="http://schemas.openxmlformats.org/officeDocument/2006/relationships/hyperlink" Target="http://handle.itu.int/11.1002/1000/13177" TargetMode="External"/><Relationship Id="rId12" Type="http://schemas.openxmlformats.org/officeDocument/2006/relationships/hyperlink" Target="http://handle.itu.int/11.1002/1000/13843" TargetMode="External"/><Relationship Id="rId17" Type="http://schemas.openxmlformats.org/officeDocument/2006/relationships/hyperlink" Target="http://handle.itu.int/11.1002/1000/13159" TargetMode="External"/><Relationship Id="rId2" Type="http://schemas.openxmlformats.org/officeDocument/2006/relationships/hyperlink" Target="http://handle.itu.int/11.1002/1000/13569" TargetMode="External"/><Relationship Id="rId16" Type="http://schemas.openxmlformats.org/officeDocument/2006/relationships/hyperlink" Target="http://handle.itu.int/11.1002/1000/13174" TargetMode="External"/><Relationship Id="rId20" Type="http://schemas.openxmlformats.org/officeDocument/2006/relationships/hyperlink" Target="http://handle.itu.int/11.1002/1000/13175" TargetMode="External"/><Relationship Id="rId1" Type="http://schemas.openxmlformats.org/officeDocument/2006/relationships/slideLayout" Target="../slideLayouts/slideLayout7.xml"/><Relationship Id="rId6" Type="http://schemas.openxmlformats.org/officeDocument/2006/relationships/hyperlink" Target="http://handle.itu.int/11.1002/1000/13570" TargetMode="External"/><Relationship Id="rId11" Type="http://schemas.openxmlformats.org/officeDocument/2006/relationships/hyperlink" Target="http://handle.itu.int/11.1002/1000/13932" TargetMode="External"/><Relationship Id="rId5" Type="http://schemas.openxmlformats.org/officeDocument/2006/relationships/hyperlink" Target="http://handle.itu.int/11.1002/1000/13176" TargetMode="External"/><Relationship Id="rId15" Type="http://schemas.openxmlformats.org/officeDocument/2006/relationships/hyperlink" Target="http://handle.itu.int/11.1002/1000/13399" TargetMode="External"/><Relationship Id="rId23" Type="http://schemas.openxmlformats.org/officeDocument/2006/relationships/image" Target="../media/image3.png"/><Relationship Id="rId10" Type="http://schemas.openxmlformats.org/officeDocument/2006/relationships/hyperlink" Target="http://handle.itu.int/11.1002/1000/13966" TargetMode="External"/><Relationship Id="rId19" Type="http://schemas.openxmlformats.org/officeDocument/2006/relationships/hyperlink" Target="http://handle.itu.int/11.1002/1000/13400" TargetMode="External"/><Relationship Id="rId4" Type="http://schemas.openxmlformats.org/officeDocument/2006/relationships/hyperlink" Target="http://handle.itu.int/11.1002/1000/13398" TargetMode="External"/><Relationship Id="rId9" Type="http://schemas.openxmlformats.org/officeDocument/2006/relationships/hyperlink" Target="http://handle.itu.int/11.1002/1000/14154" TargetMode="External"/><Relationship Id="rId14" Type="http://schemas.openxmlformats.org/officeDocument/2006/relationships/hyperlink" Target="http://handle.itu.int/11.1002/1000/14153" TargetMode="External"/><Relationship Id="rId22"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hyperlink" Target="http://handle.itu.int/11.1002/1000/13402" TargetMode="External"/><Relationship Id="rId13" Type="http://schemas.openxmlformats.org/officeDocument/2006/relationships/hyperlink" Target="http://handle.itu.int/11.1002/1000/14161" TargetMode="External"/><Relationship Id="rId18" Type="http://schemas.openxmlformats.org/officeDocument/2006/relationships/hyperlink" Target="http://handle.itu.int/11.1002/1000/14157" TargetMode="External"/><Relationship Id="rId3" Type="http://schemas.openxmlformats.org/officeDocument/2006/relationships/hyperlink" Target="http://handle.itu.int/11.1002/1000/13403" TargetMode="External"/><Relationship Id="rId21" Type="http://schemas.openxmlformats.org/officeDocument/2006/relationships/hyperlink" Target="http://handle.itu.int/11.1002/1000/13848" TargetMode="External"/><Relationship Id="rId7" Type="http://schemas.openxmlformats.org/officeDocument/2006/relationships/hyperlink" Target="http://handle.itu.int/11.1002/1000/14159" TargetMode="External"/><Relationship Id="rId12" Type="http://schemas.openxmlformats.org/officeDocument/2006/relationships/hyperlink" Target="http://handle.itu.int/11.1002/1000/14284" TargetMode="External"/><Relationship Id="rId17" Type="http://schemas.openxmlformats.org/officeDocument/2006/relationships/hyperlink" Target="http://handle.itu.int/11.1002/1000/13199" TargetMode="External"/><Relationship Id="rId2" Type="http://schemas.openxmlformats.org/officeDocument/2006/relationships/hyperlink" Target="http://handle.itu.int/11.1002/1000/13160" TargetMode="External"/><Relationship Id="rId16" Type="http://schemas.openxmlformats.org/officeDocument/2006/relationships/hyperlink" Target="http://handle.itu.int/11.1002/1000/14156" TargetMode="External"/><Relationship Id="rId20" Type="http://schemas.openxmlformats.org/officeDocument/2006/relationships/hyperlink" Target="http://handle.itu.int/11.1002/1000/14158" TargetMode="External"/><Relationship Id="rId1" Type="http://schemas.openxmlformats.org/officeDocument/2006/relationships/slideLayout" Target="../slideLayouts/slideLayout7.xml"/><Relationship Id="rId6" Type="http://schemas.openxmlformats.org/officeDocument/2006/relationships/hyperlink" Target="http://handle.itu.int/11.1002/1000/13161" TargetMode="External"/><Relationship Id="rId11" Type="http://schemas.openxmlformats.org/officeDocument/2006/relationships/hyperlink" Target="http://handle.itu.int/11.1002/1000/13933" TargetMode="External"/><Relationship Id="rId5" Type="http://schemas.openxmlformats.org/officeDocument/2006/relationships/hyperlink" Target="http://handle.itu.int/11.1002/1000/13181" TargetMode="External"/><Relationship Id="rId15" Type="http://schemas.openxmlformats.org/officeDocument/2006/relationships/hyperlink" Target="http://handle.itu.int/11.1002/1000/13627" TargetMode="External"/><Relationship Id="rId23" Type="http://schemas.openxmlformats.org/officeDocument/2006/relationships/image" Target="../media/image3.png"/><Relationship Id="rId10" Type="http://schemas.openxmlformats.org/officeDocument/2006/relationships/hyperlink" Target="http://handle.itu.int/11.1002/1000/13846" TargetMode="External"/><Relationship Id="rId19" Type="http://schemas.openxmlformats.org/officeDocument/2006/relationships/hyperlink" Target="http://handle.itu.int/11.1002/1000/13628" TargetMode="External"/><Relationship Id="rId4" Type="http://schemas.openxmlformats.org/officeDocument/2006/relationships/hyperlink" Target="http://handle.itu.int/11.1002/1000/13401" TargetMode="External"/><Relationship Id="rId9" Type="http://schemas.openxmlformats.org/officeDocument/2006/relationships/hyperlink" Target="http://handle.itu.int/11.1002/1000/14160" TargetMode="External"/><Relationship Id="rId14" Type="http://schemas.openxmlformats.org/officeDocument/2006/relationships/hyperlink" Target="http://handle.itu.int/11.1002/1000/14155" TargetMode="External"/><Relationship Id="rId22"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hyperlink" Target="http://www.itu.int/itu-t/workprog/wp_item.aspx?isn=16444" TargetMode="External"/><Relationship Id="rId3" Type="http://schemas.openxmlformats.org/officeDocument/2006/relationships/hyperlink" Target="http://handle.itu.int/11.1002/1000/13392" TargetMode="External"/><Relationship Id="rId7" Type="http://schemas.openxmlformats.org/officeDocument/2006/relationships/hyperlink" Target="http://www.itu.int/itu-t/workprog/wp_item.aspx?isn=14642" TargetMode="External"/><Relationship Id="rId2" Type="http://schemas.openxmlformats.org/officeDocument/2006/relationships/hyperlink" Target="http://handle.itu.int/11.1002/1000/13393" TargetMode="External"/><Relationship Id="rId1" Type="http://schemas.openxmlformats.org/officeDocument/2006/relationships/slideLayout" Target="../slideLayouts/slideLayout7.xml"/><Relationship Id="rId6" Type="http://schemas.openxmlformats.org/officeDocument/2006/relationships/hyperlink" Target="http://www.itu.int/itu-t/workprog/wp_item.aspx?isn=13806" TargetMode="External"/><Relationship Id="rId11" Type="http://schemas.openxmlformats.org/officeDocument/2006/relationships/image" Target="../media/image11.png"/><Relationship Id="rId5" Type="http://schemas.openxmlformats.org/officeDocument/2006/relationships/hyperlink" Target="http://handle.itu.int/11.1002/1000/14285" TargetMode="External"/><Relationship Id="rId10" Type="http://schemas.openxmlformats.org/officeDocument/2006/relationships/image" Target="../media/image3.png"/><Relationship Id="rId4" Type="http://schemas.openxmlformats.org/officeDocument/2006/relationships/hyperlink" Target="http://handle.itu.int/11.1002/1000/13242" TargetMode="External"/><Relationship Id="rId9" Type="http://schemas.openxmlformats.org/officeDocument/2006/relationships/hyperlink" Target="http://www.itu.int/itu-t/workprog/wp_item.aspx?isn=1645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www.itu.int/en/ITU-T/Workshops-and-Seminars/qos/201809/Pages/default.aspx" TargetMode="External"/><Relationship Id="rId13" Type="http://schemas.openxmlformats.org/officeDocument/2006/relationships/image" Target="../media/image3.png"/><Relationship Id="rId3" Type="http://schemas.openxmlformats.org/officeDocument/2006/relationships/hyperlink" Target="https://www.itu.int/en/ITU-T/Workshops-and-Seminars/qos/201908/Pages/default.aspx" TargetMode="External"/><Relationship Id="rId7" Type="http://schemas.openxmlformats.org/officeDocument/2006/relationships/hyperlink" Target="https://www.itu.int/en/ITU-T/webinars/20200820/Pages/default.aspx" TargetMode="External"/><Relationship Id="rId12" Type="http://schemas.openxmlformats.org/officeDocument/2006/relationships/hyperlink" Target="https://www.itu.int/en/ITU-T/Workshops-and-Seminars/qos/201903/Pages/default.aspx" TargetMode="External"/><Relationship Id="rId2" Type="http://schemas.openxmlformats.org/officeDocument/2006/relationships/hyperlink" Target="https://www.itu.int/en/ITU-T/Workshops-and-Seminars/qos/201707/Pages/default.aspx" TargetMode="External"/><Relationship Id="rId1" Type="http://schemas.openxmlformats.org/officeDocument/2006/relationships/slideLayout" Target="../slideLayouts/slideLayout7.xml"/><Relationship Id="rId6" Type="http://schemas.openxmlformats.org/officeDocument/2006/relationships/hyperlink" Target="https://www.itu.int/en/ITU-T/Workshops-and-Seminars/qos/201803/Pages/default.aspx" TargetMode="External"/><Relationship Id="rId11" Type="http://schemas.openxmlformats.org/officeDocument/2006/relationships/hyperlink" Target="https://www.itu.int/en/ITU-T/webinars/20200903/Pages/default.aspx" TargetMode="External"/><Relationship Id="rId5" Type="http://schemas.openxmlformats.org/officeDocument/2006/relationships/hyperlink" Target="https://www.itu.int/en/ITU-T/Workshops-and-Seminars/qos/202003/Pages/default.aspx" TargetMode="External"/><Relationship Id="rId10" Type="http://schemas.openxmlformats.org/officeDocument/2006/relationships/hyperlink" Target="https://www.itu.int/en/ITU-T/Workshops-and-Seminars/qos/201811/Pages/default.aspx" TargetMode="External"/><Relationship Id="rId4" Type="http://schemas.openxmlformats.org/officeDocument/2006/relationships/hyperlink" Target="https://www.itu.int/en/ITU-T/Workshops-and-Seminars/qos/201711/Pages/default.aspx" TargetMode="External"/><Relationship Id="rId9" Type="http://schemas.openxmlformats.org/officeDocument/2006/relationships/hyperlink" Target="https://www.itu.int/en/ITU-T/webinars/20200827/Pages/default.aspx" TargetMode="External"/><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microsoft.com/office/2007/relationships/hdphoto" Target="../media/hdphoto2.wdp"/><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erson wearing a suit and tie&#10;&#10;Description automatically generated">
            <a:extLst>
              <a:ext uri="{FF2B5EF4-FFF2-40B4-BE49-F238E27FC236}">
                <a16:creationId xmlns:a16="http://schemas.microsoft.com/office/drawing/2014/main" id="{657F66A8-C76C-4E3E-BBA8-8D3CBACF5BD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3592" b="99884" l="2431" r="97656">
                        <a14:backgroundMark x1="46007" y1="37825" x2="46007" y2="37825"/>
                        <a14:backgroundMark x1="44618" y1="25564" x2="70920" y2="71949"/>
                        <a14:backgroundMark x1="70920" y1="71949" x2="32552" y2="79699"/>
                        <a14:backgroundMark x1="32552" y1="79699" x2="21962" y2="79699"/>
                        <a14:backgroundMark x1="21962" y1="79699" x2="13889" y2="72759"/>
                        <a14:backgroundMark x1="13889" y1="72759" x2="22049" y2="58994"/>
                        <a14:backgroundMark x1="22049" y1="58994" x2="33767" y2="50607"/>
                        <a14:backgroundMark x1="33767" y1="50607" x2="46701" y2="45749"/>
                        <a14:backgroundMark x1="46701" y1="45749" x2="49045" y2="35685"/>
                        <a14:backgroundMark x1="49045" y1="35685" x2="44358" y2="27935"/>
                        <a14:backgroundMark x1="15538" y1="61885" x2="71094" y2="58126"/>
                        <a14:backgroundMark x1="71094" y1="58126" x2="84028" y2="58415"/>
                        <a14:backgroundMark x1="84028" y1="58415" x2="88281" y2="67206"/>
                        <a14:backgroundMark x1="88281" y1="67206" x2="80122" y2="88086"/>
                        <a14:backgroundMark x1="80122" y1="88086" x2="49826" y2="92886"/>
                        <a14:backgroundMark x1="49826" y1="92886" x2="19184" y2="91324"/>
                        <a14:backgroundMark x1="19184" y1="91324" x2="12240" y2="82302"/>
                        <a14:backgroundMark x1="12240" y1="82302" x2="9896" y2="74783"/>
                        <a14:backgroundMark x1="9896" y1="74783" x2="12934" y2="69289"/>
                        <a14:backgroundMark x1="23438" y1="21573" x2="67708" y2="25622"/>
                        <a14:backgroundMark x1="67708" y1="25622" x2="75174" y2="36206"/>
                        <a14:backgroundMark x1="75174" y1="36206" x2="78733" y2="62348"/>
                        <a14:backgroundMark x1="78733" y1="62348" x2="85851" y2="69636"/>
                        <a14:backgroundMark x1="85851" y1="69636" x2="94444" y2="73569"/>
                        <a14:backgroundMark x1="94444" y1="73569" x2="92622" y2="82418"/>
                        <a14:backgroundMark x1="92622" y1="82418" x2="80556" y2="91324"/>
                        <a14:backgroundMark x1="80556" y1="91324" x2="49913" y2="96877"/>
                        <a14:backgroundMark x1="49913" y1="96877" x2="15104" y2="95836"/>
                        <a14:backgroundMark x1="15104" y1="95836" x2="9028" y2="87565"/>
                        <a14:backgroundMark x1="9028" y1="87565" x2="8507" y2="69057"/>
                        <a14:backgroundMark x1="8507" y1="69057" x2="16927" y2="58531"/>
                        <a14:backgroundMark x1="16927" y1="58531" x2="49132" y2="48005"/>
                        <a14:backgroundMark x1="49132" y1="48005" x2="55990" y2="42626"/>
                        <a14:backgroundMark x1="55990" y1="42626" x2="57378" y2="35685"/>
                        <a14:backgroundMark x1="57378" y1="35685" x2="55469" y2="27820"/>
                        <a14:backgroundMark x1="55469" y1="27820" x2="43403" y2="23887"/>
                        <a14:backgroundMark x1="43403" y1="23887" x2="47830" y2="18913"/>
                        <a14:backgroundMark x1="16667" y1="70098" x2="87413" y2="67727"/>
                        <a14:backgroundMark x1="87413" y1="67727" x2="83941" y2="61134"/>
                        <a14:backgroundMark x1="83941" y1="61134" x2="72396" y2="59977"/>
                        <a14:backgroundMark x1="72396" y1="59977" x2="33854" y2="64951"/>
                        <a14:backgroundMark x1="33854" y1="64951" x2="23264" y2="63447"/>
                        <a14:backgroundMark x1="23264" y1="63447" x2="19010" y2="69809"/>
                        <a14:backgroundMark x1="19010" y1="69809" x2="19010" y2="71486"/>
                        <a14:backgroundMark x1="58767" y1="47600" x2="79514" y2="52169"/>
                        <a14:backgroundMark x1="79514" y1="52169" x2="87153" y2="57895"/>
                        <a14:backgroundMark x1="87153" y1="57895" x2="88368" y2="65934"/>
                        <a14:backgroundMark x1="88368" y1="65934" x2="98438" y2="69404"/>
                        <a14:backgroundMark x1="98438" y1="69404" x2="98264" y2="78947"/>
                        <a14:backgroundMark x1="98264" y1="78947" x2="87847" y2="93349"/>
                        <a14:backgroundMark x1="87847" y1="93349" x2="45486" y2="97050"/>
                        <a14:backgroundMark x1="45486" y1="97050" x2="29948" y2="95951"/>
                        <a14:backgroundMark x1="29948" y1="95951" x2="33507" y2="88837"/>
                        <a14:backgroundMark x1="33507" y1="88837" x2="45833" y2="80798"/>
                        <a14:backgroundMark x1="45833" y1="80798" x2="74306" y2="73453"/>
                        <a14:backgroundMark x1="74306" y1="73453" x2="80729" y2="66570"/>
                        <a14:backgroundMark x1="80729" y1="66570" x2="78559" y2="59630"/>
                        <a14:backgroundMark x1="78559" y1="59630" x2="91927" y2="58936"/>
                        <a14:backgroundMark x1="91927" y1="58936" x2="99045" y2="64662"/>
                        <a14:backgroundMark x1="99045" y1="64662" x2="96701" y2="69173"/>
                        <a14:backgroundMark x1="5035" y1="79063" x2="5729" y2="93696"/>
                        <a14:backgroundMark x1="5729" y1="93696" x2="24653" y2="95720"/>
                        <a14:backgroundMark x1="24653" y1="95720" x2="49045" y2="95026"/>
                        <a14:backgroundMark x1="49045" y1="95026" x2="73351" y2="95373"/>
                        <a14:backgroundMark x1="73351" y1="95373" x2="95486" y2="92886"/>
                        <a14:backgroundMark x1="95486" y1="92886" x2="96354" y2="84615"/>
                        <a14:backgroundMark x1="96354" y1="84615" x2="85503" y2="79931"/>
                        <a14:backgroundMark x1="85503" y1="79931" x2="347" y2="92250"/>
                        <a14:backgroundMark x1="12674" y1="66223" x2="34375" y2="89879"/>
                        <a14:backgroundMark x1="34375" y1="89879" x2="71788" y2="86350"/>
                        <a14:backgroundMark x1="71788" y1="86350" x2="97309" y2="81839"/>
                        <a14:backgroundMark x1="97309" y1="81839" x2="92535" y2="90283"/>
                        <a14:backgroundMark x1="92535" y1="90283" x2="73524" y2="98265"/>
                        <a14:backgroundMark x1="73524" y1="98265" x2="24826" y2="99422"/>
                        <a14:backgroundMark x1="24826" y1="99422" x2="14844" y2="95431"/>
                        <a14:backgroundMark x1="14844" y1="95431" x2="3906" y2="98843"/>
                        <a14:backgroundMark x1="3906" y1="98843" x2="29601" y2="97918"/>
                        <a14:backgroundMark x1="29601" y1="97918" x2="78646" y2="99595"/>
                        <a14:backgroundMark x1="78646" y1="99595" x2="99740" y2="94621"/>
                        <a14:backgroundMark x1="99740" y1="94621" x2="97830" y2="61249"/>
                        <a14:backgroundMark x1="97830" y1="61249" x2="89323" y2="65529"/>
                        <a14:backgroundMark x1="89323" y1="65529" x2="88021" y2="75072"/>
                        <a14:backgroundMark x1="88021" y1="75072" x2="96788" y2="64662"/>
                        <a14:backgroundMark x1="96788" y1="64662" x2="86806" y2="70850"/>
                        <a14:backgroundMark x1="86806" y1="70850" x2="70573" y2="89358"/>
                        <a14:backgroundMark x1="70573" y1="89358" x2="93403" y2="61191"/>
                        <a14:backgroundMark x1="93403" y1="61191" x2="68142" y2="88780"/>
                        <a14:backgroundMark x1="68142" y1="88780" x2="71267" y2="74899"/>
                        <a14:backgroundMark x1="71267" y1="74899" x2="80035" y2="68652"/>
                        <a14:backgroundMark x1="80035" y1="68652" x2="63194" y2="89416"/>
                        <a14:backgroundMark x1="63194" y1="89416" x2="76997" y2="75188"/>
                        <a14:backgroundMark x1="76997" y1="75188" x2="67188" y2="80335"/>
                        <a14:backgroundMark x1="67188" y1="80335" x2="88281" y2="44245"/>
                        <a14:backgroundMark x1="88281" y1="44245" x2="59896" y2="75477"/>
                        <a14:backgroundMark x1="59896" y1="75477" x2="72222" y2="62117"/>
                        <a14:backgroundMark x1="72222" y1="62117" x2="39236" y2="99075"/>
                        <a14:backgroundMark x1="39236" y1="99075" x2="71875" y2="50087"/>
                        <a14:backgroundMark x1="71875" y1="50087" x2="51736" y2="68652"/>
                        <a14:backgroundMark x1="51736" y1="68652" x2="87934" y2="42337"/>
                        <a14:backgroundMark x1="87934" y1="42337" x2="55382" y2="71544"/>
                        <a14:backgroundMark x1="55382" y1="71544" x2="76649" y2="43898"/>
                        <a14:backgroundMark x1="76649" y1="43898" x2="43403" y2="73626"/>
                        <a14:backgroundMark x1="43403" y1="73626" x2="70139" y2="51880"/>
                        <a14:backgroundMark x1="70139" y1="51880" x2="34462" y2="79699"/>
                        <a14:backgroundMark x1="34462" y1="79699" x2="37500" y2="72296"/>
                        <a14:backgroundMark x1="37500" y1="72296" x2="71528" y2="34471"/>
                        <a14:backgroundMark x1="71528" y1="34471" x2="27951" y2="86987"/>
                        <a14:backgroundMark x1="27951" y1="86987" x2="96267" y2="19665"/>
                        <a14:backgroundMark x1="96267" y1="19665" x2="30208" y2="64025"/>
                        <a14:backgroundMark x1="30208" y1="64025" x2="40017" y2="48005"/>
                        <a14:backgroundMark x1="40017" y1="48005" x2="52604" y2="38346"/>
                        <a14:backgroundMark x1="52604" y1="38346" x2="29688" y2="76750"/>
                        <a14:backgroundMark x1="29688" y1="76750" x2="51910" y2="52400"/>
                        <a14:backgroundMark x1="51910" y1="52400" x2="19531" y2="81608"/>
                        <a14:backgroundMark x1="19531" y1="81608" x2="52517" y2="41006"/>
                        <a14:backgroundMark x1="52517" y1="41006" x2="22135" y2="74031"/>
                        <a14:backgroundMark x1="22135" y1="74031" x2="30295" y2="61596"/>
                        <a14:backgroundMark x1="30295" y1="61596" x2="10243" y2="81724"/>
                        <a14:backgroundMark x1="10243" y1="81724" x2="25521" y2="54309"/>
                        <a14:backgroundMark x1="25521" y1="54309" x2="11892" y2="76865"/>
                        <a14:backgroundMark x1="11892" y1="76865" x2="29167" y2="55176"/>
                        <a14:backgroundMark x1="29167" y1="55176" x2="6597" y2="74378"/>
                        <a14:backgroundMark x1="6597" y1="74378" x2="13281" y2="64835"/>
                        <a14:backgroundMark x1="13281" y1="64835" x2="174" y2="83864"/>
                        <a14:backgroundMark x1="174" y1="83864" x2="34549" y2="45171"/>
                        <a14:backgroundMark x1="34549" y1="45171" x2="1823" y2="73279"/>
                        <a14:backgroundMark x1="1823" y1="73279" x2="23438" y2="49393"/>
                        <a14:backgroundMark x1="23438" y1="49393" x2="4253" y2="74436"/>
                        <a14:backgroundMark x1="4253" y1="74436" x2="28646" y2="57201"/>
                        <a14:backgroundMark x1="28646" y1="57201" x2="14844" y2="85830"/>
                        <a14:backgroundMark x1="14844" y1="85830" x2="42535" y2="67264"/>
                        <a14:backgroundMark x1="42535" y1="67264" x2="34983" y2="82996"/>
                        <a14:backgroundMark x1="34983" y1="82996" x2="59722" y2="69636"/>
                        <a14:backgroundMark x1="59722" y1="69636" x2="21615" y2="89879"/>
                        <a14:backgroundMark x1="21615" y1="89879" x2="41406" y2="79584"/>
                        <a14:backgroundMark x1="41406" y1="79584" x2="27865" y2="88317"/>
                        <a14:backgroundMark x1="27865" y1="88317" x2="48090" y2="84384"/>
                        <a14:backgroundMark x1="48090" y1="84384" x2="13542" y2="89358"/>
                        <a14:backgroundMark x1="13542" y1="89358" x2="45747" y2="82013"/>
                        <a14:backgroundMark x1="45747" y1="82013" x2="32899" y2="93522"/>
                        <a14:backgroundMark x1="32899" y1="93522" x2="22569" y2="98959"/>
                        <a14:backgroundMark x1="22569" y1="98959" x2="97049" y2="78369"/>
                        <a14:backgroundMark x1="97049" y1="78369" x2="78038" y2="85309"/>
                        <a14:backgroundMark x1="78038" y1="85309" x2="66406" y2="93175"/>
                        <a14:backgroundMark x1="66406" y1="93175" x2="75434" y2="96877"/>
                        <a14:backgroundMark x1="75434" y1="96877" x2="86806" y2="97050"/>
                        <a14:backgroundMark x1="86806" y1="97050" x2="96701" y2="94043"/>
                        <a14:backgroundMark x1="96701" y1="94043" x2="86458" y2="99826"/>
                        <a14:backgroundMark x1="86458" y1="99826" x2="86458" y2="99826"/>
                        <a14:backgroundMark x1="36892" y1="32736" x2="41927" y2="45402"/>
                        <a14:backgroundMark x1="41927" y1="45402" x2="32465" y2="13071"/>
                        <a14:backgroundMark x1="32465" y1="13071" x2="37847" y2="43667"/>
                        <a14:backgroundMark x1="37847" y1="43667" x2="62326" y2="23366"/>
                        <a14:backgroundMark x1="62326" y1="23366" x2="55208" y2="37825"/>
                        <a14:backgroundMark x1="55208" y1="37825" x2="41146" y2="48872"/>
                        <a14:backgroundMark x1="41146" y1="48872" x2="31944" y2="39271"/>
                        <a14:backgroundMark x1="31944" y1="39271" x2="41927" y2="13939"/>
                        <a14:backgroundMark x1="41927" y1="13939" x2="48785" y2="5899"/>
                        <a14:backgroundMark x1="48785" y1="5899" x2="44531" y2="17987"/>
                        <a14:backgroundMark x1="44531" y1="17987" x2="37674" y2="25622"/>
                        <a14:backgroundMark x1="37674" y1="25622" x2="71267" y2="11220"/>
                        <a14:backgroundMark x1="71267" y1="11220" x2="21962" y2="29960"/>
                        <a14:backgroundMark x1="21962" y1="29960" x2="53299" y2="13071"/>
                        <a14:backgroundMark x1="53299" y1="13071" x2="69271" y2="9196"/>
                        <a14:backgroundMark x1="69271" y1="9196" x2="31076" y2="31405"/>
                        <a14:backgroundMark x1="31076" y1="31405" x2="60677" y2="19491"/>
                        <a14:backgroundMark x1="60677" y1="19491" x2="40017" y2="33256"/>
                        <a14:backgroundMark x1="40017" y1="33256" x2="73611" y2="22961"/>
                        <a14:backgroundMark x1="73611" y1="22961" x2="85764" y2="22267"/>
                        <a14:backgroundMark x1="85764" y1="22267" x2="68576" y2="33256"/>
                        <a14:backgroundMark x1="68576" y1="33256" x2="42361" y2="40949"/>
                        <a14:backgroundMark x1="42361" y1="40949" x2="53472" y2="33545"/>
                        <a14:backgroundMark x1="53472" y1="33545" x2="65538" y2="31810"/>
                        <a14:backgroundMark x1="65538" y1="31810" x2="58941" y2="40717"/>
                        <a14:backgroundMark x1="58941" y1="40717" x2="31510" y2="52516"/>
                        <a14:backgroundMark x1="31510" y1="52516" x2="39410" y2="42337"/>
                        <a14:backgroundMark x1="39410" y1="42337" x2="58160" y2="35917"/>
                        <a14:backgroundMark x1="58160" y1="35917" x2="43142" y2="48930"/>
                        <a14:backgroundMark x1="43142" y1="48930" x2="18403" y2="52921"/>
                        <a14:backgroundMark x1="18403" y1="52921" x2="39410" y2="40602"/>
                        <a14:backgroundMark x1="39410" y1="40602" x2="68750" y2="59630"/>
                        <a14:backgroundMark x1="68750" y1="59630" x2="50260" y2="63794"/>
                        <a14:backgroundMark x1="50260" y1="63794" x2="51823" y2="34644"/>
                        <a14:backgroundMark x1="51823" y1="34644" x2="58594" y2="42394"/>
                        <a14:backgroundMark x1="58594" y1="42394" x2="86719" y2="47947"/>
                        <a14:backgroundMark x1="86719" y1="47947" x2="91319" y2="57663"/>
                        <a14:backgroundMark x1="91319" y1="57663" x2="90538" y2="45286"/>
                        <a14:backgroundMark x1="90538" y1="45286" x2="90278" y2="63505"/>
                        <a14:backgroundMark x1="90278" y1="63505" x2="83594" y2="46617"/>
                        <a14:backgroundMark x1="83594" y1="46617" x2="92795" y2="56449"/>
                        <a14:backgroundMark x1="92795" y1="56449" x2="97483" y2="68305"/>
                        <a14:backgroundMark x1="97483" y1="68305" x2="74306" y2="52169"/>
                        <a14:backgroundMark x1="74306" y1="52169" x2="98611" y2="73337"/>
                        <a14:backgroundMark x1="98611" y1="73337" x2="91840" y2="67958"/>
                        <a14:backgroundMark x1="91840" y1="67958" x2="87934" y2="57259"/>
                        <a14:backgroundMark x1="87934" y1="57259" x2="91840" y2="93869"/>
                        <a14:backgroundMark x1="91840" y1="93869" x2="99306" y2="80451"/>
                        <a14:backgroundMark x1="99306" y1="80451" x2="99479" y2="92019"/>
                        <a14:backgroundMark x1="99479" y1="92019" x2="41753" y2="96298"/>
                        <a14:backgroundMark x1="41753" y1="96298" x2="47309" y2="87854"/>
                        <a14:backgroundMark x1="47309" y1="87854" x2="63455" y2="83401"/>
                        <a14:backgroundMark x1="63455" y1="83401" x2="24913" y2="92366"/>
                        <a14:backgroundMark x1="24913" y1="92366" x2="12240" y2="91903"/>
                        <a14:backgroundMark x1="12240" y1="91903" x2="21267" y2="83574"/>
                        <a14:backgroundMark x1="21267" y1="83574" x2="47743" y2="73279"/>
                        <a14:backgroundMark x1="47743" y1="73279" x2="44097" y2="80972"/>
                        <a14:backgroundMark x1="44097" y1="80972" x2="16667" y2="88028"/>
                        <a14:backgroundMark x1="16667" y1="88028" x2="21181" y2="79699"/>
                        <a14:backgroundMark x1="21181" y1="79699" x2="39583" y2="75593"/>
                        <a14:backgroundMark x1="39583" y1="75593" x2="24045" y2="95026"/>
                        <a14:backgroundMark x1="24045" y1="95026" x2="14931" y2="98959"/>
                        <a14:backgroundMark x1="14931" y1="98959" x2="24479" y2="90168"/>
                        <a14:backgroundMark x1="24479" y1="90168" x2="9462" y2="96761"/>
                        <a14:backgroundMark x1="9462" y1="96761" x2="30122" y2="78485"/>
                        <a14:backgroundMark x1="30122" y1="78485" x2="7205" y2="87449"/>
                        <a14:backgroundMark x1="7205" y1="87449" x2="4861" y2="79815"/>
                        <a14:backgroundMark x1="4861" y1="79815" x2="608" y2="96588"/>
                        <a14:backgroundMark x1="608" y1="96588" x2="15885" y2="71833"/>
                        <a14:backgroundMark x1="15885" y1="71833" x2="9201" y2="87912"/>
                        <a14:backgroundMark x1="45486" y1="12551" x2="68142" y2="22036"/>
                        <a14:backgroundMark x1="68142" y1="22036" x2="65538" y2="29092"/>
                        <a14:backgroundMark x1="65538" y1="29092" x2="55903" y2="23019"/>
                        <a14:backgroundMark x1="55903" y1="23019" x2="53993" y2="16021"/>
                        <a14:backgroundMark x1="53993" y1="16021" x2="71181" y2="34644"/>
                        <a14:backgroundMark x1="71181" y1="34644" x2="70313" y2="25101"/>
                        <a14:backgroundMark x1="70313" y1="25101" x2="67101" y2="36553"/>
                        <a14:backgroundMark x1="67101" y1="36553" x2="55729" y2="9196"/>
                        <a14:backgroundMark x1="55729" y1="9196" x2="66493" y2="27877"/>
                        <a14:backgroundMark x1="66493" y1="27877" x2="69010" y2="4049"/>
                        <a14:backgroundMark x1="69010" y1="4049" x2="67622" y2="70503"/>
                        <a14:backgroundMark x1="67622" y1="70503" x2="80556" y2="14112"/>
                        <a14:backgroundMark x1="80556" y1="14112" x2="88021" y2="66223"/>
                        <a14:backgroundMark x1="88021" y1="66223" x2="86111" y2="75709"/>
                        <a14:backgroundMark x1="86111" y1="75709" x2="84635" y2="28514"/>
                        <a14:backgroundMark x1="84635" y1="28514" x2="96528" y2="76865"/>
                        <a14:backgroundMark x1="96528" y1="76865" x2="95052" y2="44477"/>
                        <a14:backgroundMark x1="95052" y1="44477" x2="98785" y2="65298"/>
                        <a14:backgroundMark x1="98785" y1="65298" x2="98611" y2="55003"/>
                        <a14:backgroundMark x1="98611" y1="55003" x2="99045" y2="66339"/>
                        <a14:backgroundMark x1="99045" y1="66339" x2="98698" y2="54482"/>
                        <a14:backgroundMark x1="98698" y1="54482" x2="98524" y2="98612"/>
                        <a14:backgroundMark x1="98524" y1="98612" x2="53819" y2="92481"/>
                        <a14:backgroundMark x1="53819" y1="92481" x2="99479" y2="82765"/>
                        <a14:backgroundMark x1="99479" y1="82765" x2="66753" y2="87796"/>
                        <a14:backgroundMark x1="66753" y1="87796" x2="84549" y2="93464"/>
                        <a14:backgroundMark x1="84549" y1="93464" x2="95226" y2="91671"/>
                        <a14:backgroundMark x1="95226" y1="91671" x2="80816" y2="97571"/>
                        <a14:backgroundMark x1="80816" y1="97571" x2="90017" y2="90399"/>
                        <a14:backgroundMark x1="90017" y1="90399" x2="94271" y2="83459"/>
                        <a14:backgroundMark x1="94271" y1="83459" x2="85851" y2="90457"/>
                        <a14:backgroundMark x1="85851" y1="90457" x2="97049" y2="84905"/>
                        <a14:backgroundMark x1="97049" y1="84905" x2="90799" y2="91035"/>
                        <a14:backgroundMark x1="90799" y1="91035" x2="61024" y2="93407"/>
                        <a14:backgroundMark x1="61024" y1="93407" x2="98958" y2="72007"/>
                        <a14:backgroundMark x1="98958" y1="72007" x2="68229" y2="89647"/>
                        <a14:backgroundMark x1="68229" y1="89647" x2="87934" y2="76981"/>
                        <a14:backgroundMark x1="87934" y1="76981" x2="56944" y2="92308"/>
                        <a14:backgroundMark x1="56944" y1="92308" x2="69444" y2="81492"/>
                        <a14:backgroundMark x1="69444" y1="81492" x2="62760" y2="88317"/>
                        <a14:backgroundMark x1="62760" y1="88317" x2="92188" y2="65124"/>
                        <a14:backgroundMark x1="92188" y1="65124" x2="56424" y2="95720"/>
                        <a14:backgroundMark x1="56424" y1="95720" x2="78299" y2="91440"/>
                        <a14:backgroundMark x1="78299" y1="91440" x2="73177" y2="97629"/>
                        <a14:backgroundMark x1="73177" y1="97629" x2="79514" y2="88433"/>
                        <a14:backgroundMark x1="79514" y1="88433" x2="68663" y2="90746"/>
                        <a14:backgroundMark x1="68663" y1="90746" x2="98785" y2="56912"/>
                        <a14:backgroundMark x1="98785" y1="56912" x2="53212" y2="80451"/>
                        <a14:backgroundMark x1="53212" y1="80451" x2="83420" y2="61134"/>
                        <a14:backgroundMark x1="83420" y1="61134" x2="59375" y2="78600"/>
                        <a14:backgroundMark x1="59375" y1="78600" x2="83420" y2="62464"/>
                        <a14:backgroundMark x1="83420" y1="62464" x2="68750" y2="71024"/>
                        <a14:backgroundMark x1="68750" y1="71024" x2="96875" y2="55523"/>
                        <a14:backgroundMark x1="96875" y1="55523" x2="76389" y2="68999"/>
                        <a14:backgroundMark x1="76389" y1="68999" x2="97743" y2="46674"/>
                        <a14:backgroundMark x1="97743" y1="46674" x2="71788" y2="67669"/>
                        <a14:backgroundMark x1="71788" y1="67669" x2="86632" y2="53730"/>
                        <a14:backgroundMark x1="86632" y1="53730" x2="78038" y2="59283"/>
                        <a14:backgroundMark x1="78038" y1="59283" x2="95833" y2="47600"/>
                        <a14:backgroundMark x1="95833" y1="47600" x2="73003" y2="57837"/>
                        <a14:backgroundMark x1="73003" y1="57837" x2="84462" y2="48294"/>
                        <a14:backgroundMark x1="84462" y1="48294" x2="72396" y2="56854"/>
                        <a14:backgroundMark x1="72396" y1="56854" x2="84549" y2="48872"/>
                        <a14:backgroundMark x1="84549" y1="48872" x2="63542" y2="64025"/>
                        <a14:backgroundMark x1="63542" y1="64025" x2="82292" y2="41006"/>
                        <a14:backgroundMark x1="82292" y1="41006" x2="70399" y2="48757"/>
                        <a14:backgroundMark x1="70399" y1="48757" x2="81944" y2="46443"/>
                        <a14:backgroundMark x1="81944" y1="46443" x2="67882" y2="59688"/>
                        <a14:backgroundMark x1="67882" y1="59688" x2="75087" y2="54193"/>
                        <a14:backgroundMark x1="75087" y1="54193" x2="54948" y2="68999"/>
                        <a14:backgroundMark x1="54948" y1="68999" x2="81510" y2="48120"/>
                        <a14:backgroundMark x1="81510" y1="48120" x2="57031" y2="76865"/>
                        <a14:backgroundMark x1="57031" y1="76865" x2="81858" y2="61654"/>
                        <a14:backgroundMark x1="81858" y1="61654" x2="64583" y2="74494"/>
                        <a14:backgroundMark x1="64583" y1="74494" x2="83941" y2="55986"/>
                        <a14:backgroundMark x1="83941" y1="55986" x2="61024" y2="73453"/>
                        <a14:backgroundMark x1="61024" y1="73453" x2="70833" y2="65356"/>
                        <a14:backgroundMark x1="70833" y1="65356" x2="49132" y2="80451"/>
                        <a14:backgroundMark x1="49132" y1="80451" x2="70226" y2="65067"/>
                        <a14:backgroundMark x1="70226" y1="65067" x2="57465" y2="73453"/>
                        <a14:backgroundMark x1="57465" y1="73453" x2="64149" y2="66917"/>
                        <a14:backgroundMark x1="64149" y1="66917" x2="50260" y2="77039"/>
                        <a14:backgroundMark x1="50260" y1="77039" x2="68663" y2="64893"/>
                        <a14:backgroundMark x1="68663" y1="64893" x2="50347" y2="82302"/>
                        <a14:backgroundMark x1="50347" y1="82302" x2="65799" y2="74783"/>
                        <a14:backgroundMark x1="65799" y1="74783" x2="49913" y2="79641"/>
                        <a14:backgroundMark x1="49913" y1="79641" x2="66406" y2="81145"/>
                        <a14:backgroundMark x1="66406" y1="81145" x2="47743" y2="80856"/>
                        <a14:backgroundMark x1="47743" y1="80856" x2="58247" y2="77964"/>
                        <a14:backgroundMark x1="58247" y1="77964" x2="16927" y2="97629"/>
                        <a14:backgroundMark x1="16927" y1="97629" x2="23611" y2="74494"/>
                        <a14:backgroundMark x1="23611" y1="74494" x2="35677" y2="58531"/>
                        <a14:backgroundMark x1="35677" y1="58531" x2="17795" y2="80451"/>
                        <a14:backgroundMark x1="17795" y1="80451" x2="37674" y2="77733"/>
                        <a14:backgroundMark x1="37674" y1="77733" x2="28472" y2="84905"/>
                        <a14:backgroundMark x1="28472" y1="84905" x2="42101" y2="77444"/>
                        <a14:backgroundMark x1="42101" y1="77444" x2="14236" y2="88375"/>
                        <a14:backgroundMark x1="14236" y1="88375" x2="32292" y2="83169"/>
                        <a14:backgroundMark x1="32292" y1="83169" x2="23785" y2="88490"/>
                        <a14:backgroundMark x1="23785" y1="88490" x2="30556" y2="78369"/>
                        <a14:backgroundMark x1="30556" y1="78369" x2="11198" y2="85194"/>
                        <a14:backgroundMark x1="11198" y1="85194" x2="33247" y2="77154"/>
                        <a14:backgroundMark x1="33247" y1="77154" x2="23090" y2="86350"/>
                        <a14:backgroundMark x1="23090" y1="86350" x2="11372" y2="86987"/>
                        <a14:backgroundMark x1="11372" y1="86987" x2="23611" y2="82186"/>
                        <a14:backgroundMark x1="23611" y1="82186" x2="7726" y2="89589"/>
                        <a14:backgroundMark x1="7726" y1="89589" x2="6597" y2="81377"/>
                        <a14:backgroundMark x1="6597" y1="81377" x2="15885" y2="74783"/>
                        <a14:backgroundMark x1="15885" y1="74783" x2="16493" y2="85946"/>
                        <a14:backgroundMark x1="16493" y1="85946" x2="6250" y2="92019"/>
                        <a14:backgroundMark x1="6250" y1="92019" x2="7205" y2="74899"/>
                        <a14:backgroundMark x1="7205" y1="74899" x2="10764" y2="86698"/>
                        <a14:backgroundMark x1="10764" y1="86698" x2="13802" y2="74147"/>
                        <a14:backgroundMark x1="13802" y1="74147" x2="4774" y2="92423"/>
                        <a14:backgroundMark x1="4774" y1="92423" x2="10417" y2="73626"/>
                        <a14:backgroundMark x1="10417" y1="73626" x2="11806" y2="91556"/>
                        <a14:backgroundMark x1="11806" y1="91556" x2="14236" y2="75072"/>
                        <a14:backgroundMark x1="14236" y1="75072" x2="6597" y2="96183"/>
                        <a14:backgroundMark x1="6597" y1="96183" x2="23785" y2="80740"/>
                        <a14:backgroundMark x1="23785" y1="80740" x2="10417" y2="97108"/>
                        <a14:backgroundMark x1="10417" y1="97108" x2="18142" y2="89763"/>
                        <a14:backgroundMark x1="18142" y1="89763" x2="8507" y2="97108"/>
                        <a14:backgroundMark x1="8507" y1="97108" x2="16753" y2="88548"/>
                        <a14:backgroundMark x1="16753" y1="88548" x2="2083" y2="99595"/>
                        <a14:backgroundMark x1="2083" y1="99595" x2="16753" y2="88317"/>
                        <a14:backgroundMark x1="16753" y1="88317" x2="2691" y2="96356"/>
                        <a14:backgroundMark x1="2691" y1="96356" x2="11111" y2="88143"/>
                        <a14:backgroundMark x1="11111" y1="88143" x2="2257" y2="98149"/>
                        <a14:backgroundMark x1="2257" y1="98149" x2="17101" y2="90283"/>
                        <a14:backgroundMark x1="17101" y1="90283" x2="6163" y2="99537"/>
                        <a14:backgroundMark x1="6163" y1="99537" x2="25781" y2="94216"/>
                        <a14:backgroundMark x1="25781" y1="94216" x2="49740" y2="28861"/>
                        <a14:backgroundMark x1="49740" y1="28861" x2="78299" y2="289"/>
                        <a14:backgroundMark x1="78299" y1="289" x2="46354" y2="33372"/>
                        <a14:backgroundMark x1="46354" y1="33372" x2="65972" y2="22672"/>
                        <a14:backgroundMark x1="65972" y1="22672" x2="41319" y2="39676"/>
                        <a14:backgroundMark x1="41319" y1="39676" x2="48524" y2="30191"/>
                        <a14:backgroundMark x1="48524" y1="30191" x2="59635" y2="30364"/>
                        <a14:backgroundMark x1="59635" y1="30364" x2="52431" y2="14401"/>
                        <a14:backgroundMark x1="52431" y1="14401" x2="65191" y2="30364"/>
                        <a14:backgroundMark x1="65191" y1="30364" x2="57986" y2="10468"/>
                        <a14:backgroundMark x1="57986" y1="10468" x2="69705" y2="27530"/>
                        <a14:backgroundMark x1="69705" y1="27530" x2="52517" y2="12551"/>
                        <a14:backgroundMark x1="52517" y1="12551" x2="70920" y2="27646"/>
                        <a14:backgroundMark x1="70920" y1="27646" x2="63021" y2="22499"/>
                        <a14:backgroundMark x1="63021" y1="22499" x2="60764" y2="13013"/>
                        <a14:backgroundMark x1="60764" y1="13013" x2="67274" y2="23250"/>
                        <a14:backgroundMark x1="67274" y1="23250" x2="66493" y2="22961"/>
                        <a14:backgroundMark x1="26215" y1="59225" x2="39670" y2="54772"/>
                        <a14:backgroundMark x1="39670" y1="54772" x2="29601" y2="51822"/>
                        <a14:backgroundMark x1="29601" y1="51822" x2="21615" y2="60150"/>
                        <a14:backgroundMark x1="21615" y1="60150" x2="36892" y2="60208"/>
                        <a14:backgroundMark x1="36892" y1="60208" x2="26563" y2="57259"/>
                        <a14:backgroundMark x1="26563" y1="57259" x2="38715" y2="51128"/>
                        <a14:backgroundMark x1="38715" y1="51128" x2="22569" y2="61307"/>
                        <a14:backgroundMark x1="22569" y1="61307" x2="77951" y2="39213"/>
                        <a14:backgroundMark x1="77951" y1="39213" x2="49132" y2="47195"/>
                        <a14:backgroundMark x1="49132" y1="47195" x2="37066" y2="47195"/>
                        <a14:backgroundMark x1="37066" y1="47195" x2="50955" y2="50607"/>
                        <a14:backgroundMark x1="50955" y1="50607" x2="26736" y2="46674"/>
                        <a14:backgroundMark x1="26736" y1="46674" x2="15538" y2="47600"/>
                        <a14:backgroundMark x1="15538" y1="47600" x2="29080" y2="46212"/>
                        <a14:backgroundMark x1="29080" y1="46212" x2="46441" y2="36090"/>
                        <a14:backgroundMark x1="46441" y1="36090" x2="34288" y2="48467"/>
                        <a14:backgroundMark x1="34288" y1="48467" x2="34635" y2="60613"/>
                        <a14:backgroundMark x1="34635" y1="60613" x2="46181" y2="44997"/>
                        <a14:backgroundMark x1="46181" y1="44997" x2="42188" y2="75130"/>
                        <a14:backgroundMark x1="42188" y1="75130" x2="52865" y2="73337"/>
                        <a14:backgroundMark x1="52865" y1="73337" x2="95747" y2="35338"/>
                        <a14:backgroundMark x1="95747" y1="35338" x2="91753" y2="50318"/>
                        <a14:backgroundMark x1="91753" y1="50318" x2="61458" y2="87912"/>
                        <a14:backgroundMark x1="61458" y1="87912" x2="78038" y2="57548"/>
                        <a14:backgroundMark x1="78038" y1="57548" x2="59288" y2="91093"/>
                        <a14:backgroundMark x1="59288" y1="91093" x2="95399" y2="66455"/>
                        <a14:backgroundMark x1="95399" y1="66455" x2="82899" y2="77501"/>
                        <a14:backgroundMark x1="82899" y1="77501" x2="91146" y2="62753"/>
                        <a14:backgroundMark x1="91146" y1="62753" x2="98785" y2="56275"/>
                        <a14:backgroundMark x1="98785" y1="56275" x2="82639" y2="80856"/>
                        <a14:backgroundMark x1="82639" y1="80856" x2="95747" y2="67958"/>
                        <a14:backgroundMark x1="95747" y1="67958" x2="91319" y2="75709"/>
                        <a14:backgroundMark x1="91319" y1="75709" x2="78559" y2="82533"/>
                        <a14:backgroundMark x1="78559" y1="82533" x2="89063" y2="70503"/>
                        <a14:backgroundMark x1="89063" y1="70503" x2="78038" y2="78832"/>
                        <a14:backgroundMark x1="78038" y1="78832" x2="92882" y2="65356"/>
                        <a14:backgroundMark x1="92882" y1="65356" x2="74653" y2="77906"/>
                        <a14:backgroundMark x1="74653" y1="77906" x2="87413" y2="66339"/>
                        <a14:backgroundMark x1="87413" y1="66339" x2="75347" y2="73742"/>
                        <a14:backgroundMark x1="75347" y1="73742" x2="90104" y2="63274"/>
                        <a14:backgroundMark x1="90104" y1="63274" x2="75608" y2="68710"/>
                        <a14:backgroundMark x1="75608" y1="68710" x2="85938" y2="64141"/>
                        <a14:backgroundMark x1="85938" y1="64141" x2="68663" y2="76518"/>
                        <a14:backgroundMark x1="68663" y1="76518" x2="78212" y2="69231"/>
                        <a14:backgroundMark x1="78212" y1="69231" x2="54601" y2="82186"/>
                        <a14:backgroundMark x1="54601" y1="82186" x2="78819" y2="69693"/>
                        <a14:backgroundMark x1="78819" y1="69693" x2="53212" y2="87334"/>
                        <a14:backgroundMark x1="53212" y1="87334" x2="37500" y2="93060"/>
                        <a14:backgroundMark x1="37500" y1="93060" x2="49045" y2="73279"/>
                        <a14:backgroundMark x1="49045" y1="73279" x2="61892" y2="67958"/>
                        <a14:backgroundMark x1="61892" y1="67958" x2="58073" y2="75361"/>
                        <a14:backgroundMark x1="58073" y1="75361" x2="48524" y2="84442"/>
                        <a14:backgroundMark x1="48524" y1="84442" x2="36285" y2="84558"/>
                        <a14:backgroundMark x1="36285" y1="84558" x2="46441" y2="77964"/>
                        <a14:backgroundMark x1="46441" y1="77964" x2="52257" y2="75940"/>
                        <a14:backgroundMark x1="63628" y1="76750" x2="14844" y2="89763"/>
                        <a14:backgroundMark x1="14844" y1="89763" x2="36979" y2="79179"/>
                        <a14:backgroundMark x1="36979" y1="79179" x2="47917" y2="76518"/>
                        <a14:backgroundMark x1="47917" y1="76518" x2="38802" y2="86582"/>
                        <a14:backgroundMark x1="38802" y1="86582" x2="46094" y2="79237"/>
                        <a14:backgroundMark x1="46094" y1="79237" x2="57292" y2="72874"/>
                        <a14:backgroundMark x1="57292" y1="72874" x2="62153" y2="66339"/>
                        <a14:backgroundMark x1="62153" y1="66339" x2="78125" y2="65471"/>
                        <a14:backgroundMark x1="78125" y1="65471" x2="90799" y2="60440"/>
                        <a14:backgroundMark x1="90799" y1="60440" x2="88628" y2="49046"/>
                        <a14:backgroundMark x1="88628" y1="49046" x2="75868" y2="40833"/>
                        <a14:backgroundMark x1="75868" y1="40833" x2="45139" y2="30133"/>
                        <a14:backgroundMark x1="45139" y1="30133" x2="57378" y2="18161"/>
                        <a14:backgroundMark x1="57378" y1="18161" x2="70573" y2="13592"/>
                        <a14:backgroundMark x1="70573" y1="13592" x2="37760" y2="25564"/>
                        <a14:backgroundMark x1="37760" y1="25564" x2="20399" y2="28861"/>
                        <a14:backgroundMark x1="20399" y1="28861" x2="32986" y2="10931"/>
                        <a14:backgroundMark x1="32986" y1="10931" x2="13368" y2="33372"/>
                        <a14:backgroundMark x1="13368" y1="33372" x2="27083" y2="45460"/>
                        <a14:backgroundMark x1="27083" y1="45460" x2="35243" y2="48352"/>
                        <a14:backgroundMark x1="70920" y1="53499" x2="72309" y2="53036"/>
                        <a14:backgroundMark x1="43663" y1="16599" x2="71788" y2="10816"/>
                        <a14:backgroundMark x1="71788" y1="10816" x2="44531" y2="10121"/>
                        <a14:backgroundMark x1="44531" y1="10121" x2="57031" y2="14691"/>
                        <a14:backgroundMark x1="57031" y1="14691" x2="34115" y2="12955"/>
                        <a14:backgroundMark x1="34115" y1="12955" x2="50868" y2="13823"/>
                        <a14:backgroundMark x1="50868" y1="13823" x2="36372" y2="20301"/>
                        <a14:backgroundMark x1="36372" y1="20301" x2="54167" y2="17293"/>
                        <a14:backgroundMark x1="54167" y1="17293" x2="40712" y2="18566"/>
                        <a14:backgroundMark x1="40712" y1="18566" x2="60417" y2="12377"/>
                        <a14:backgroundMark x1="60417" y1="12377" x2="33767" y2="17872"/>
                        <a14:backgroundMark x1="33767" y1="17872" x2="53125" y2="12261"/>
                        <a14:backgroundMark x1="53125" y1="12261" x2="44618" y2="19144"/>
                        <a14:backgroundMark x1="44618" y1="19144" x2="49913" y2="19202"/>
                      </a14:backgroundRemoval>
                    </a14:imgEffect>
                  </a14:imgLayer>
                </a14:imgProps>
              </a:ext>
              <a:ext uri="{28A0092B-C50C-407E-A947-70E740481C1C}">
                <a14:useLocalDpi xmlns:a14="http://schemas.microsoft.com/office/drawing/2010/main" val="0"/>
              </a:ext>
            </a:extLst>
          </a:blip>
          <a:srcRect t="11389"/>
          <a:stretch/>
        </p:blipFill>
        <p:spPr>
          <a:xfrm>
            <a:off x="12337740" y="876742"/>
            <a:ext cx="4569356" cy="6076950"/>
          </a:xfrm>
          <a:prstGeom prst="rect">
            <a:avLst/>
          </a:prstGeom>
        </p:spPr>
      </p:pic>
      <p:sp>
        <p:nvSpPr>
          <p:cNvPr id="25" name="TextBox 24">
            <a:extLst>
              <a:ext uri="{FF2B5EF4-FFF2-40B4-BE49-F238E27FC236}">
                <a16:creationId xmlns:a16="http://schemas.microsoft.com/office/drawing/2014/main" id="{8B94B09F-883B-4112-ADB5-DE70E18479C7}"/>
              </a:ext>
            </a:extLst>
          </p:cNvPr>
          <p:cNvSpPr txBox="1"/>
          <p:nvPr/>
        </p:nvSpPr>
        <p:spPr>
          <a:xfrm>
            <a:off x="-831463" y="5674751"/>
            <a:ext cx="640077" cy="107722"/>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Kwame</a:t>
            </a:r>
            <a:r>
              <a:rPr kumimoji="0" lang="en-US" sz="100" b="1"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 </a:t>
            </a:r>
            <a:r>
              <a:rPr kumimoji="0" lang="en-US" sz="1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Baah-Acheamfuor, SG12 Chairman</a:t>
            </a:r>
            <a:r>
              <a:rPr kumimoji="0" lang="en-US" sz="100" b="1"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endParaRPr kumimoji="0" lang="en-US" sz="100" b="1" i="0" u="none" strike="noStrike" kern="1200" cap="none" spc="0" normalizeH="0" baseline="0" noProof="0">
              <a:ln>
                <a:noFill/>
              </a:ln>
              <a:solidFill>
                <a:prstClr val="black"/>
              </a:solidFill>
              <a:effectLst/>
              <a:uLnTx/>
              <a:uFillTx/>
              <a:latin typeface="&amp;quot"/>
              <a:ea typeface="+mn-ea"/>
              <a:cs typeface="+mn-cs"/>
            </a:endParaRPr>
          </a:p>
        </p:txBody>
      </p:sp>
      <p:sp>
        <p:nvSpPr>
          <p:cNvPr id="15" name="TextBox 14">
            <a:extLst>
              <a:ext uri="{FF2B5EF4-FFF2-40B4-BE49-F238E27FC236}">
                <a16:creationId xmlns:a16="http://schemas.microsoft.com/office/drawing/2014/main" id="{13071EE1-5855-4F37-8947-8FA84A5965BB}"/>
              </a:ext>
            </a:extLst>
          </p:cNvPr>
          <p:cNvSpPr txBox="1"/>
          <p:nvPr/>
        </p:nvSpPr>
        <p:spPr>
          <a:xfrm>
            <a:off x="2127228" y="5146795"/>
            <a:ext cx="793754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ITU-T Study Group 12 highlights of the 2017-2020 Study Period</a:t>
            </a:r>
            <a:endParaRPr kumimoji="0" lang="en-GB"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pic>
        <p:nvPicPr>
          <p:cNvPr id="21" name="Picture 20" descr="A picture containing drawing&#10;&#10;Description automatically generated">
            <a:extLst>
              <a:ext uri="{FF2B5EF4-FFF2-40B4-BE49-F238E27FC236}">
                <a16:creationId xmlns:a16="http://schemas.microsoft.com/office/drawing/2014/main" id="{5DE2914F-9B91-4F06-8B09-0950871E01B6}"/>
              </a:ext>
            </a:extLst>
          </p:cNvPr>
          <p:cNvPicPr>
            <a:picLocks noChangeAspect="1"/>
          </p:cNvPicPr>
          <p:nvPr/>
        </p:nvPicPr>
        <p:blipFill rotWithShape="1">
          <a:blip r:embed="rId4">
            <a:extLst>
              <a:ext uri="{28A0092B-C50C-407E-A947-70E740481C1C}">
                <a14:useLocalDpi xmlns:a14="http://schemas.microsoft.com/office/drawing/2010/main" val="0"/>
              </a:ext>
            </a:extLst>
          </a:blip>
          <a:srcRect t="22351" b="24844"/>
          <a:stretch/>
        </p:blipFill>
        <p:spPr>
          <a:xfrm>
            <a:off x="5212198" y="876300"/>
            <a:ext cx="1767605" cy="1320850"/>
          </a:xfrm>
          <a:prstGeom prst="rect">
            <a:avLst/>
          </a:prstGeom>
        </p:spPr>
      </p:pic>
      <p:sp>
        <p:nvSpPr>
          <p:cNvPr id="2" name="Rectangle 1">
            <a:extLst>
              <a:ext uri="{FF2B5EF4-FFF2-40B4-BE49-F238E27FC236}">
                <a16:creationId xmlns:a16="http://schemas.microsoft.com/office/drawing/2014/main" id="{C25E79CC-0E10-4A94-83DB-5391EA2F5E52}"/>
              </a:ext>
            </a:extLst>
          </p:cNvPr>
          <p:cNvSpPr/>
          <p:nvPr/>
        </p:nvSpPr>
        <p:spPr>
          <a:xfrm>
            <a:off x="0" y="6403662"/>
            <a:ext cx="12192000" cy="557080"/>
          </a:xfrm>
          <a:prstGeom prst="rect">
            <a:avLst/>
          </a:prstGeom>
          <a:solidFill>
            <a:srgbClr val="00A3E0"/>
          </a:solidFill>
          <a:ln>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drawing&#10;&#10;Description automatically generated">
            <a:extLst>
              <a:ext uri="{FF2B5EF4-FFF2-40B4-BE49-F238E27FC236}">
                <a16:creationId xmlns:a16="http://schemas.microsoft.com/office/drawing/2014/main" id="{1A96DEC2-3613-462F-AC84-8667E4BED719}"/>
              </a:ext>
            </a:extLst>
          </p:cNvPr>
          <p:cNvPicPr>
            <a:picLocks noChangeAspect="1"/>
          </p:cNvPicPr>
          <p:nvPr/>
        </p:nvPicPr>
        <p:blipFill>
          <a:blip r:embed="rId5"/>
          <a:stretch>
            <a:fillRect/>
          </a:stretch>
        </p:blipFill>
        <p:spPr>
          <a:xfrm>
            <a:off x="1953409" y="2249563"/>
            <a:ext cx="8285182" cy="1609483"/>
          </a:xfrm>
          <a:prstGeom prst="rect">
            <a:avLst/>
          </a:prstGeom>
        </p:spPr>
      </p:pic>
      <p:sp>
        <p:nvSpPr>
          <p:cNvPr id="10" name="TextBox 9">
            <a:extLst>
              <a:ext uri="{FF2B5EF4-FFF2-40B4-BE49-F238E27FC236}">
                <a16:creationId xmlns:a16="http://schemas.microsoft.com/office/drawing/2014/main" id="{D7890D38-31DE-4770-8956-EF8F0B258B35}"/>
              </a:ext>
            </a:extLst>
          </p:cNvPr>
          <p:cNvSpPr txBox="1"/>
          <p:nvPr/>
        </p:nvSpPr>
        <p:spPr>
          <a:xfrm>
            <a:off x="2127228" y="3675358"/>
            <a:ext cx="7937545" cy="1077218"/>
          </a:xfrm>
          <a:prstGeom prst="rect">
            <a:avLst/>
          </a:prstGeom>
          <a:noFill/>
        </p:spPr>
        <p:txBody>
          <a:bodyPr wrap="square" rtlCol="0">
            <a:spAutoFit/>
          </a:bodyPr>
          <a:lstStyle/>
          <a:p>
            <a:pPr algn="ctr"/>
            <a:r>
              <a:rPr lang="en-US" sz="3200" b="1" dirty="0">
                <a:latin typeface="AvenirNext LT Pro Medium" panose="020B0804020202020204" pitchFamily="34" charset="0"/>
              </a:rPr>
              <a:t>Performance, Quality of Service, Quality of Experience </a:t>
            </a:r>
            <a:endParaRPr lang="en-GB" sz="3200" b="1" dirty="0">
              <a:latin typeface="AvenirNext LT Pro Medium" panose="020B0804020202020204" pitchFamily="34" charset="0"/>
            </a:endParaRPr>
          </a:p>
        </p:txBody>
      </p:sp>
    </p:spTree>
    <p:extLst>
      <p:ext uri="{BB962C8B-B14F-4D97-AF65-F5344CB8AC3E}">
        <p14:creationId xmlns:p14="http://schemas.microsoft.com/office/powerpoint/2010/main" val="2808966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3071EE1-5855-4F37-8947-8FA84A5965BB}"/>
              </a:ext>
            </a:extLst>
          </p:cNvPr>
          <p:cNvSpPr txBox="1"/>
          <p:nvPr/>
        </p:nvSpPr>
        <p:spPr>
          <a:xfrm>
            <a:off x="-1112957" y="4819531"/>
            <a:ext cx="538800" cy="123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ITU-T Study Group 12 highlights of the 2017-2020 Study Period</a:t>
            </a:r>
            <a:endParaRPr kumimoji="0" lang="en-GB" sz="1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grpSp>
        <p:nvGrpSpPr>
          <p:cNvPr id="12" name="Group 11">
            <a:extLst>
              <a:ext uri="{FF2B5EF4-FFF2-40B4-BE49-F238E27FC236}">
                <a16:creationId xmlns:a16="http://schemas.microsoft.com/office/drawing/2014/main" id="{061DCF54-630F-48E3-B89C-4942350B624A}"/>
              </a:ext>
            </a:extLst>
          </p:cNvPr>
          <p:cNvGrpSpPr/>
          <p:nvPr/>
        </p:nvGrpSpPr>
        <p:grpSpPr>
          <a:xfrm flipH="1">
            <a:off x="-916919" y="5705272"/>
            <a:ext cx="73362" cy="158155"/>
            <a:chOff x="248007" y="6347154"/>
            <a:chExt cx="3604802" cy="469750"/>
          </a:xfrm>
        </p:grpSpPr>
        <p:pic>
          <p:nvPicPr>
            <p:cNvPr id="13" name="Picture 12">
              <a:extLst>
                <a:ext uri="{FF2B5EF4-FFF2-40B4-BE49-F238E27FC236}">
                  <a16:creationId xmlns:a16="http://schemas.microsoft.com/office/drawing/2014/main" id="{B5F0E96F-F3AD-4B91-B21C-935451255E93}"/>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backgroundRemoval t="9804" b="89216" l="9701" r="94030">
                          <a14:foregroundMark x1="29478" y1="56863" x2="29478" y2="56863"/>
                          <a14:foregroundMark x1="85821" y1="45098" x2="85821" y2="45098"/>
                          <a14:foregroundMark x1="71269" y1="64706" x2="71269" y2="64706"/>
                          <a14:foregroundMark x1="11567" y1="50000" x2="11567" y2="50000"/>
                          <a14:foregroundMark x1="94030" y1="26471" x2="94030" y2="26471"/>
                        </a14:backgroundRemoval>
                      </a14:imgEffect>
                    </a14:imgLayer>
                  </a14:imgProps>
                </a:ext>
              </a:extLst>
            </a:blip>
            <a:stretch>
              <a:fillRect/>
            </a:stretch>
          </p:blipFill>
          <p:spPr>
            <a:xfrm>
              <a:off x="248007" y="6408013"/>
              <a:ext cx="1074342" cy="408891"/>
            </a:xfrm>
            <a:prstGeom prst="rect">
              <a:avLst/>
            </a:prstGeom>
          </p:spPr>
        </p:pic>
        <p:sp>
          <p:nvSpPr>
            <p:cNvPr id="14" name="TextBox 13">
              <a:extLst>
                <a:ext uri="{FF2B5EF4-FFF2-40B4-BE49-F238E27FC236}">
                  <a16:creationId xmlns:a16="http://schemas.microsoft.com/office/drawing/2014/main" id="{F1BD809F-C736-46FC-B706-DDCF37739306}"/>
                </a:ext>
              </a:extLst>
            </p:cNvPr>
            <p:cNvSpPr txBox="1"/>
            <p:nvPr/>
          </p:nvSpPr>
          <p:spPr>
            <a:xfrm>
              <a:off x="1244267" y="6347154"/>
              <a:ext cx="2608542" cy="16045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 b="1" i="0" u="none" strike="noStrike" kern="1200" cap="none" spc="0" normalizeH="0" baseline="0" noProof="0">
                  <a:ln>
                    <a:noFill/>
                  </a:ln>
                  <a:solidFill>
                    <a:prstClr val="white"/>
                  </a:solidFill>
                  <a:effectLst/>
                  <a:uLnTx/>
                  <a:uFillTx/>
                  <a:latin typeface="AvenirNext LT Pro Medium" panose="020B0804020202020204" pitchFamily="34" charset="0"/>
                  <a:ea typeface="Times New Roman" panose="02020603050405020304" pitchFamily="18" charset="0"/>
                  <a:cs typeface="Times New Roman" panose="02020603050405020304" pitchFamily="18" charset="0"/>
                </a:rPr>
                <a:t>SG12</a:t>
              </a:r>
              <a:endParaRPr kumimoji="0" lang="en-GB" sz="1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C3A7CF6B-38C3-4B3C-AE9A-B88E709A11E1}"/>
              </a:ext>
            </a:extLst>
          </p:cNvPr>
          <p:cNvGrpSpPr/>
          <p:nvPr/>
        </p:nvGrpSpPr>
        <p:grpSpPr>
          <a:xfrm>
            <a:off x="-877349" y="6516384"/>
            <a:ext cx="45719" cy="152779"/>
            <a:chOff x="330200" y="6380506"/>
            <a:chExt cx="2361629" cy="2568383"/>
          </a:xfrm>
        </p:grpSpPr>
        <p:sp>
          <p:nvSpPr>
            <p:cNvPr id="17" name="TextBox 16">
              <a:extLst>
                <a:ext uri="{FF2B5EF4-FFF2-40B4-BE49-F238E27FC236}">
                  <a16:creationId xmlns:a16="http://schemas.microsoft.com/office/drawing/2014/main" id="{528BBC5B-B16F-45D7-B55D-E4B10BADBF3F}"/>
                </a:ext>
              </a:extLst>
            </p:cNvPr>
            <p:cNvSpPr txBox="1"/>
            <p:nvPr/>
          </p:nvSpPr>
          <p:spPr>
            <a:xfrm>
              <a:off x="1322084" y="6380506"/>
              <a:ext cx="1369745" cy="256838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 b="1" i="0" u="none" strike="noStrike" kern="1200" cap="none" spc="0" normalizeH="0" baseline="0" noProof="0">
                  <a:ln>
                    <a:noFill/>
                  </a:ln>
                  <a:solidFill>
                    <a:prstClr val="black"/>
                  </a:solidFill>
                  <a:effectLst/>
                  <a:uLnTx/>
                  <a:uFillTx/>
                  <a:latin typeface="AvenirNext LT Pro Medium" panose="020B0804020202020204" pitchFamily="34" charset="0"/>
                  <a:ea typeface="Times New Roman" panose="02020603050405020304" pitchFamily="18" charset="0"/>
                  <a:cs typeface="Times New Roman" panose="02020603050405020304" pitchFamily="18" charset="0"/>
                </a:rPr>
                <a:t>SG12</a:t>
              </a:r>
            </a:p>
          </p:txBody>
        </p:sp>
        <p:pic>
          <p:nvPicPr>
            <p:cNvPr id="18" name="Picture 17">
              <a:extLst>
                <a:ext uri="{FF2B5EF4-FFF2-40B4-BE49-F238E27FC236}">
                  <a16:creationId xmlns:a16="http://schemas.microsoft.com/office/drawing/2014/main" id="{00BA7804-FA40-431B-BAD1-DECC7D27F358}"/>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backgroundRemoval t="9804" b="89216" l="9701" r="94030">
                          <a14:foregroundMark x1="29478" y1="56863" x2="29478" y2="56863"/>
                          <a14:foregroundMark x1="85821" y1="45098" x2="85821" y2="45098"/>
                          <a14:foregroundMark x1="71269" y1="64706" x2="71269" y2="64706"/>
                          <a14:foregroundMark x1="11567" y1="50000" x2="11567" y2="50000"/>
                          <a14:foregroundMark x1="94030" y1="26471" x2="94030" y2="26471"/>
                        </a14:backgroundRemoval>
                      </a14:imgEffect>
                    </a14:imgLayer>
                  </a14:imgProps>
                </a:ext>
              </a:extLst>
            </a:blip>
            <a:stretch>
              <a:fillRect/>
            </a:stretch>
          </p:blipFill>
          <p:spPr>
            <a:xfrm>
              <a:off x="330200" y="6441365"/>
              <a:ext cx="1074342" cy="408891"/>
            </a:xfrm>
            <a:prstGeom prst="rect">
              <a:avLst/>
            </a:prstGeom>
          </p:spPr>
        </p:pic>
      </p:grpSp>
      <p:sp>
        <p:nvSpPr>
          <p:cNvPr id="3" name="TextBox 2">
            <a:extLst>
              <a:ext uri="{FF2B5EF4-FFF2-40B4-BE49-F238E27FC236}">
                <a16:creationId xmlns:a16="http://schemas.microsoft.com/office/drawing/2014/main" id="{4661464E-ED00-4E45-8857-2081062D2FFE}"/>
              </a:ext>
            </a:extLst>
          </p:cNvPr>
          <p:cNvSpPr txBox="1"/>
          <p:nvPr/>
        </p:nvSpPr>
        <p:spPr>
          <a:xfrm>
            <a:off x="330201" y="1085172"/>
            <a:ext cx="9779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a:solidFill>
                  <a:prstClr val="black"/>
                </a:solidFill>
                <a:latin typeface="AvenirNext LT Pro Medium" panose="020B0804020202020204" pitchFamily="34" charset="0"/>
              </a:rPr>
              <a:t>Quality assessment of video communications and applications</a:t>
            </a:r>
          </a:p>
        </p:txBody>
      </p:sp>
      <p:sp>
        <p:nvSpPr>
          <p:cNvPr id="27" name="TextBox 26">
            <a:extLst>
              <a:ext uri="{FF2B5EF4-FFF2-40B4-BE49-F238E27FC236}">
                <a16:creationId xmlns:a16="http://schemas.microsoft.com/office/drawing/2014/main" id="{E06AB285-3282-4D2A-A004-7D0BE59DCE7B}"/>
              </a:ext>
            </a:extLst>
          </p:cNvPr>
          <p:cNvSpPr txBox="1"/>
          <p:nvPr/>
        </p:nvSpPr>
        <p:spPr>
          <a:xfrm>
            <a:off x="311097" y="2244387"/>
            <a:ext cx="10408153" cy="4007251"/>
          </a:xfrm>
          <a:prstGeom prst="rect">
            <a:avLst/>
          </a:prstGeom>
          <a:noFill/>
        </p:spPr>
        <p:txBody>
          <a:bodyPr wrap="square">
            <a:spAutoFit/>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600" b="0" i="0" u="none" strike="noStrike" kern="1200" cap="none" spc="0" normalizeH="0" baseline="0" noProof="0">
                <a:ln>
                  <a:noFill/>
                </a:ln>
                <a:solidFill>
                  <a:srgbClr val="00A3E0"/>
                </a:solidFill>
                <a:effectLst/>
                <a:uLnTx/>
                <a:uFillTx/>
                <a:latin typeface="AvenirNext LT Pro Medium" panose="020B0804020202020204" pitchFamily="34" charset="0"/>
                <a:ea typeface="+mn-ea"/>
                <a:cs typeface="Arial" charset="0"/>
              </a:rPr>
              <a:t>Adopted the world’s first international standards to:  </a:t>
            </a:r>
          </a:p>
          <a:p>
            <a:pPr marL="800100" marR="0" lvl="1"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Calculate the quality of HTTP adaptive streaming sessions (e.g., YouTube, Netflix)</a:t>
            </a:r>
          </a:p>
          <a:p>
            <a:pPr marL="800100" marR="0" lvl="1"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Calculate video quality for H.264, H.265 and VP9 in 4K/UHD resolution</a:t>
            </a:r>
          </a:p>
          <a:p>
            <a:pPr marL="800100" marR="0" lvl="1"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Predict video gaming quality for cloud gaming services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600" b="0" i="0" u="none" strike="noStrike" kern="1200" cap="none" spc="0" normalizeH="0" baseline="0" noProof="0">
                <a:ln>
                  <a:noFill/>
                </a:ln>
                <a:solidFill>
                  <a:srgbClr val="00A3E0"/>
                </a:solidFill>
                <a:effectLst/>
                <a:uLnTx/>
                <a:uFillTx/>
                <a:latin typeface="AvenirNext LT Pro Medium" panose="020B0804020202020204" pitchFamily="34" charset="0"/>
                <a:ea typeface="+mn-ea"/>
                <a:cs typeface="Arial" charset="0"/>
              </a:rPr>
              <a:t>Provided guidance on:</a:t>
            </a:r>
          </a:p>
          <a:p>
            <a:pPr marL="800100" marR="0" lvl="1"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Factors influencing video gaming and virtual reality quality of experience</a:t>
            </a:r>
          </a:p>
          <a:p>
            <a:pPr marL="800100" marR="0" lvl="1"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Subjective tests to assess the quality of experience of video gaming services and 360-deg video on head-mounted displays (e.g., Oculus Rift)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600" b="0" i="0" u="none" strike="noStrike" kern="1200" cap="none" spc="0" normalizeH="0" baseline="0" noProof="0">
                <a:ln>
                  <a:noFill/>
                </a:ln>
                <a:solidFill>
                  <a:srgbClr val="00A3E0"/>
                </a:solidFill>
                <a:effectLst/>
                <a:uLnTx/>
                <a:uFillTx/>
                <a:latin typeface="AvenirNext LT Pro Medium" panose="020B0804020202020204" pitchFamily="34" charset="0"/>
                <a:ea typeface="+mn-ea"/>
                <a:cs typeface="Arial" charset="0"/>
              </a:rPr>
              <a:t>Open source implementation available for many of the quality assessment models</a:t>
            </a:r>
          </a:p>
        </p:txBody>
      </p:sp>
      <p:pic>
        <p:nvPicPr>
          <p:cNvPr id="4" name="Picture 3" descr="A picture containing drawing&#10;&#10;Description automatically generated">
            <a:extLst>
              <a:ext uri="{FF2B5EF4-FFF2-40B4-BE49-F238E27FC236}">
                <a16:creationId xmlns:a16="http://schemas.microsoft.com/office/drawing/2014/main" id="{27DA0DBE-D638-4C5E-B586-7D6F3706F5E0}"/>
              </a:ext>
            </a:extLst>
          </p:cNvPr>
          <p:cNvPicPr>
            <a:picLocks noChangeAspect="1"/>
          </p:cNvPicPr>
          <p:nvPr/>
        </p:nvPicPr>
        <p:blipFill rotWithShape="1">
          <a:blip r:embed="rId5"/>
          <a:srcRect b="25725"/>
          <a:stretch/>
        </p:blipFill>
        <p:spPr>
          <a:xfrm>
            <a:off x="330200" y="-113688"/>
            <a:ext cx="8285182" cy="1195443"/>
          </a:xfrm>
          <a:prstGeom prst="rect">
            <a:avLst/>
          </a:prstGeom>
        </p:spPr>
      </p:pic>
      <p:pic>
        <p:nvPicPr>
          <p:cNvPr id="5" name="Picture 4">
            <a:extLst>
              <a:ext uri="{FF2B5EF4-FFF2-40B4-BE49-F238E27FC236}">
                <a16:creationId xmlns:a16="http://schemas.microsoft.com/office/drawing/2014/main" id="{28DFCB88-5C09-41FB-86D0-77ABD779B9EE}"/>
              </a:ext>
            </a:extLst>
          </p:cNvPr>
          <p:cNvPicPr>
            <a:picLocks noChangeAspect="1"/>
          </p:cNvPicPr>
          <p:nvPr/>
        </p:nvPicPr>
        <p:blipFill>
          <a:blip r:embed="rId6"/>
          <a:stretch>
            <a:fillRect/>
          </a:stretch>
        </p:blipFill>
        <p:spPr>
          <a:xfrm>
            <a:off x="-805" y="6255055"/>
            <a:ext cx="12192000" cy="767329"/>
          </a:xfrm>
          <a:prstGeom prst="rect">
            <a:avLst/>
          </a:prstGeom>
        </p:spPr>
      </p:pic>
    </p:spTree>
    <p:extLst>
      <p:ext uri="{BB962C8B-B14F-4D97-AF65-F5344CB8AC3E}">
        <p14:creationId xmlns:p14="http://schemas.microsoft.com/office/powerpoint/2010/main" val="202124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61464E-ED00-4E45-8857-2081062D2FFE}"/>
              </a:ext>
            </a:extLst>
          </p:cNvPr>
          <p:cNvSpPr txBox="1"/>
          <p:nvPr/>
        </p:nvSpPr>
        <p:spPr>
          <a:xfrm>
            <a:off x="330201" y="1085172"/>
            <a:ext cx="1040815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a:solidFill>
                  <a:prstClr val="black"/>
                </a:solidFill>
                <a:latin typeface="AvenirNext LT Pro Medium" panose="020B0804020202020204" pitchFamily="34" charset="0"/>
              </a:rPr>
              <a:t>Hands-free and in-car communication systems: reducing driver distraction and saving lives</a:t>
            </a:r>
          </a:p>
        </p:txBody>
      </p:sp>
      <p:sp>
        <p:nvSpPr>
          <p:cNvPr id="27" name="TextBox 26">
            <a:extLst>
              <a:ext uri="{FF2B5EF4-FFF2-40B4-BE49-F238E27FC236}">
                <a16:creationId xmlns:a16="http://schemas.microsoft.com/office/drawing/2014/main" id="{E06AB285-3282-4D2A-A004-7D0BE59DCE7B}"/>
              </a:ext>
            </a:extLst>
          </p:cNvPr>
          <p:cNvSpPr txBox="1"/>
          <p:nvPr/>
        </p:nvSpPr>
        <p:spPr>
          <a:xfrm>
            <a:off x="311097" y="2244387"/>
            <a:ext cx="10408153" cy="3317831"/>
          </a:xfrm>
          <a:prstGeom prst="rect">
            <a:avLst/>
          </a:prstGeom>
          <a:noFill/>
        </p:spPr>
        <p:txBody>
          <a:bodyPr wrap="square">
            <a:spAutoFit/>
          </a:bodyPr>
          <a:lstStyle/>
          <a:p>
            <a:pPr marL="342900" indent="-342900" eaLnBrk="1" hangingPunct="1">
              <a:spcBef>
                <a:spcPct val="20000"/>
              </a:spcBef>
              <a:buFont typeface="Arial" charset="0"/>
              <a:buChar char="•"/>
              <a:defRPr/>
            </a:pPr>
            <a:r>
              <a:rPr lang="en-GB" sz="2600">
                <a:solidFill>
                  <a:srgbClr val="00A3E0"/>
                </a:solidFill>
                <a:latin typeface="AvenirNext LT Pro Medium" panose="020B0804020202020204" pitchFamily="34" charset="0"/>
                <a:cs typeface="Arial" charset="0"/>
              </a:rPr>
              <a:t>New in-car communication specification </a:t>
            </a:r>
            <a:r>
              <a:rPr lang="en-GB" sz="2000">
                <a:solidFill>
                  <a:prstClr val="black"/>
                </a:solidFill>
                <a:latin typeface="Avenir Next LT Pro" panose="020B0504020202020204" pitchFamily="34" charset="0"/>
                <a:cs typeface="Arial" charset="0"/>
              </a:rPr>
              <a:t>describes acoustics inside a vehicle to help everyone hear each other – drivers can keep their eyes on the road</a:t>
            </a:r>
          </a:p>
          <a:p>
            <a:pPr marL="342900" indent="-342900" eaLnBrk="1" hangingPunct="1">
              <a:spcBef>
                <a:spcPct val="20000"/>
              </a:spcBef>
              <a:buFont typeface="Arial" charset="0"/>
              <a:buChar char="•"/>
              <a:defRPr/>
            </a:pPr>
            <a:r>
              <a:rPr lang="en-GB" sz="2600">
                <a:solidFill>
                  <a:srgbClr val="00A3E0"/>
                </a:solidFill>
                <a:latin typeface="AvenirNext LT Pro Medium" panose="020B0804020202020204" pitchFamily="34" charset="0"/>
                <a:cs typeface="Arial" charset="0"/>
              </a:rPr>
              <a:t>Requirements and test methods for hands-free systems in vehicles</a:t>
            </a:r>
            <a:r>
              <a:rPr lang="en-GB" sz="2000">
                <a:solidFill>
                  <a:prstClr val="black"/>
                </a:solidFill>
                <a:latin typeface="Avenir Next LT Pro" panose="020B0504020202020204" pitchFamily="34" charset="0"/>
                <a:cs typeface="Arial" charset="0"/>
              </a:rPr>
              <a:t> updated</a:t>
            </a:r>
          </a:p>
          <a:p>
            <a:pPr marL="342900" indent="-342900" eaLnBrk="1" hangingPunct="1">
              <a:spcBef>
                <a:spcPct val="20000"/>
              </a:spcBef>
              <a:buFont typeface="Arial" charset="0"/>
              <a:buChar char="•"/>
              <a:defRPr/>
            </a:pPr>
            <a:r>
              <a:rPr lang="en-GB" sz="2600">
                <a:solidFill>
                  <a:srgbClr val="00A3E0"/>
                </a:solidFill>
                <a:latin typeface="AvenirNext LT Pro Medium" panose="020B0804020202020204" pitchFamily="34" charset="0"/>
                <a:cs typeface="Arial" charset="0"/>
              </a:rPr>
              <a:t>UN Regulation references SG12 work </a:t>
            </a:r>
            <a:r>
              <a:rPr lang="en-GB" sz="2000">
                <a:solidFill>
                  <a:prstClr val="black"/>
                </a:solidFill>
                <a:latin typeface="Avenir Next LT Pro" panose="020B0504020202020204" pitchFamily="34" charset="0"/>
                <a:cs typeface="Arial" charset="0"/>
              </a:rPr>
              <a:t>on accident emergency call systems</a:t>
            </a:r>
          </a:p>
          <a:p>
            <a:pPr marL="342900" indent="-342900" eaLnBrk="1" hangingPunct="1">
              <a:spcBef>
                <a:spcPct val="20000"/>
              </a:spcBef>
              <a:buFont typeface="Arial" charset="0"/>
              <a:buChar char="•"/>
              <a:defRPr/>
            </a:pPr>
            <a:r>
              <a:rPr lang="en-GB" sz="2600">
                <a:solidFill>
                  <a:srgbClr val="00A3E0"/>
                </a:solidFill>
                <a:latin typeface="AvenirNext LT Pro Medium" panose="020B0804020202020204" pitchFamily="34" charset="0"/>
                <a:cs typeface="Arial" charset="0"/>
              </a:rPr>
              <a:t>2 leading automotive suppliers join as Associates</a:t>
            </a:r>
            <a:endParaRPr lang="en-GB" sz="2600">
              <a:solidFill>
                <a:prstClr val="black"/>
              </a:solidFill>
              <a:latin typeface="Avenir Next LT Pro" panose="020B0504020202020204" pitchFamily="34" charset="0"/>
              <a:cs typeface="Arial" charset="0"/>
            </a:endParaRPr>
          </a:p>
          <a:p>
            <a:pPr marL="800100" lvl="1" indent="-342900" eaLnBrk="1" hangingPunct="1">
              <a:spcBef>
                <a:spcPct val="20000"/>
              </a:spcBef>
              <a:buFont typeface="Arial" charset="0"/>
              <a:buChar char="•"/>
              <a:defRPr/>
            </a:pPr>
            <a:r>
              <a:rPr lang="en-GB" sz="2000">
                <a:solidFill>
                  <a:prstClr val="black"/>
                </a:solidFill>
                <a:latin typeface="Avenir Next LT Pro" panose="020B0504020202020204" pitchFamily="34" charset="0"/>
                <a:cs typeface="Arial" charset="0"/>
              </a:rPr>
              <a:t>1 leading car manufacturer as Sector Member, to participate in SG12</a:t>
            </a:r>
          </a:p>
        </p:txBody>
      </p:sp>
      <p:pic>
        <p:nvPicPr>
          <p:cNvPr id="4" name="Picture 3" descr="A picture containing drawing&#10;&#10;Description automatically generated">
            <a:extLst>
              <a:ext uri="{FF2B5EF4-FFF2-40B4-BE49-F238E27FC236}">
                <a16:creationId xmlns:a16="http://schemas.microsoft.com/office/drawing/2014/main" id="{24E26852-A1DD-44CF-ACE5-9F9411F991C9}"/>
              </a:ext>
            </a:extLst>
          </p:cNvPr>
          <p:cNvPicPr>
            <a:picLocks noChangeAspect="1"/>
          </p:cNvPicPr>
          <p:nvPr/>
        </p:nvPicPr>
        <p:blipFill rotWithShape="1">
          <a:blip r:embed="rId3"/>
          <a:srcRect b="25512"/>
          <a:stretch/>
        </p:blipFill>
        <p:spPr>
          <a:xfrm>
            <a:off x="330200" y="-113687"/>
            <a:ext cx="8285182" cy="1198860"/>
          </a:xfrm>
          <a:prstGeom prst="rect">
            <a:avLst/>
          </a:prstGeom>
        </p:spPr>
      </p:pic>
      <p:pic>
        <p:nvPicPr>
          <p:cNvPr id="5" name="Picture 4">
            <a:extLst>
              <a:ext uri="{FF2B5EF4-FFF2-40B4-BE49-F238E27FC236}">
                <a16:creationId xmlns:a16="http://schemas.microsoft.com/office/drawing/2014/main" id="{47277B01-3615-4DB4-AAE1-02A5DE31FE3F}"/>
              </a:ext>
            </a:extLst>
          </p:cNvPr>
          <p:cNvPicPr>
            <a:picLocks noChangeAspect="1"/>
          </p:cNvPicPr>
          <p:nvPr/>
        </p:nvPicPr>
        <p:blipFill>
          <a:blip r:embed="rId4"/>
          <a:stretch>
            <a:fillRect/>
          </a:stretch>
        </p:blipFill>
        <p:spPr>
          <a:xfrm>
            <a:off x="-805" y="6255055"/>
            <a:ext cx="12192000" cy="767329"/>
          </a:xfrm>
          <a:prstGeom prst="rect">
            <a:avLst/>
          </a:prstGeom>
        </p:spPr>
      </p:pic>
    </p:spTree>
    <p:extLst>
      <p:ext uri="{BB962C8B-B14F-4D97-AF65-F5344CB8AC3E}">
        <p14:creationId xmlns:p14="http://schemas.microsoft.com/office/powerpoint/2010/main" val="3761127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61464E-ED00-4E45-8857-2081062D2FFE}"/>
              </a:ext>
            </a:extLst>
          </p:cNvPr>
          <p:cNvSpPr txBox="1"/>
          <p:nvPr/>
        </p:nvSpPr>
        <p:spPr>
          <a:xfrm>
            <a:off x="330201" y="1085172"/>
            <a:ext cx="10005602" cy="1077218"/>
          </a:xfrm>
          <a:prstGeom prst="rect">
            <a:avLst/>
          </a:prstGeom>
          <a:noFill/>
        </p:spPr>
        <p:txBody>
          <a:bodyPr wrap="square" rtlCol="0">
            <a:spAutoFit/>
          </a:bodyPr>
          <a:lstStyle/>
          <a:p>
            <a:pPr defTabSz="914400" eaLnBrk="1" fontAlgn="auto" hangingPunct="1">
              <a:spcBef>
                <a:spcPts val="0"/>
              </a:spcBef>
              <a:spcAft>
                <a:spcPts val="0"/>
              </a:spcAft>
              <a:defRPr/>
            </a:pPr>
            <a:r>
              <a:rPr lang="en-GB" sz="3200" b="1">
                <a:solidFill>
                  <a:prstClr val="black"/>
                </a:solidFill>
                <a:latin typeface="AvenirNext LT Pro Medium" panose="020B0804020202020204" pitchFamily="34" charset="0"/>
              </a:rPr>
              <a:t>Other accomplishments and activities in the 2017-2020 Study Period</a:t>
            </a:r>
          </a:p>
        </p:txBody>
      </p:sp>
      <p:sp>
        <p:nvSpPr>
          <p:cNvPr id="27" name="TextBox 26">
            <a:extLst>
              <a:ext uri="{FF2B5EF4-FFF2-40B4-BE49-F238E27FC236}">
                <a16:creationId xmlns:a16="http://schemas.microsoft.com/office/drawing/2014/main" id="{E06AB285-3282-4D2A-A004-7D0BE59DCE7B}"/>
              </a:ext>
            </a:extLst>
          </p:cNvPr>
          <p:cNvSpPr txBox="1"/>
          <p:nvPr/>
        </p:nvSpPr>
        <p:spPr>
          <a:xfrm>
            <a:off x="311097" y="2244387"/>
            <a:ext cx="10408153" cy="2653034"/>
          </a:xfrm>
          <a:prstGeom prst="rect">
            <a:avLst/>
          </a:prstGeom>
          <a:noFill/>
        </p:spPr>
        <p:txBody>
          <a:bodyPr wrap="square">
            <a:spAutoFit/>
          </a:bodyPr>
          <a:lstStyle/>
          <a:p>
            <a:pPr marL="342900" indent="-342900" eaLnBrk="1" hangingPunct="1">
              <a:spcBef>
                <a:spcPct val="20000"/>
              </a:spcBef>
              <a:buFont typeface="Arial" charset="0"/>
              <a:buChar char="•"/>
              <a:defRPr/>
            </a:pPr>
            <a:r>
              <a:rPr lang="en-GB" sz="2600">
                <a:solidFill>
                  <a:srgbClr val="00A3E0"/>
                </a:solidFill>
                <a:latin typeface="AvenirNext LT Pro Medium" panose="020B0804020202020204" pitchFamily="34" charset="0"/>
                <a:cs typeface="Arial" charset="0"/>
              </a:rPr>
              <a:t>Welcomed and onboarded numerous newcomers </a:t>
            </a:r>
            <a:r>
              <a:rPr lang="en-GB" sz="2600">
                <a:solidFill>
                  <a:prstClr val="black"/>
                </a:solidFill>
                <a:latin typeface="Avenir Next LT Pro" panose="020B0504020202020204" pitchFamily="34" charset="0"/>
                <a:cs typeface="Arial" charset="0"/>
              </a:rPr>
              <a:t>including young professionals, and increased the number of women participating.</a:t>
            </a:r>
          </a:p>
          <a:p>
            <a:pPr marL="342900" indent="-342900" eaLnBrk="1" hangingPunct="1">
              <a:spcBef>
                <a:spcPct val="20000"/>
              </a:spcBef>
              <a:buFont typeface="Arial" charset="0"/>
              <a:buChar char="•"/>
              <a:defRPr/>
            </a:pPr>
            <a:r>
              <a:rPr lang="en-GB" sz="2600">
                <a:solidFill>
                  <a:srgbClr val="00A3E0"/>
                </a:solidFill>
                <a:latin typeface="AvenirNext LT Pro Medium" panose="020B0804020202020204" pitchFamily="34" charset="0"/>
                <a:cs typeface="Arial" charset="0"/>
              </a:rPr>
              <a:t>Increased the visibility of activities and standards </a:t>
            </a:r>
            <a:r>
              <a:rPr lang="en-GB" sz="2600">
                <a:solidFill>
                  <a:prstClr val="black"/>
                </a:solidFill>
                <a:latin typeface="Avenir Next LT Pro" panose="020B0504020202020204" pitchFamily="34" charset="0"/>
                <a:cs typeface="Arial" charset="0"/>
              </a:rPr>
              <a:t>in the QoS departments of telecommunications regulators.</a:t>
            </a:r>
          </a:p>
          <a:p>
            <a:pPr marL="342900" indent="-342900" eaLnBrk="1" hangingPunct="1">
              <a:spcBef>
                <a:spcPct val="20000"/>
              </a:spcBef>
              <a:buClr>
                <a:srgbClr val="00A3E0"/>
              </a:buClr>
              <a:buFont typeface="Arial" charset="0"/>
              <a:buChar char="•"/>
              <a:defRPr/>
            </a:pPr>
            <a:r>
              <a:rPr lang="en-GB" sz="2600">
                <a:solidFill>
                  <a:prstClr val="black"/>
                </a:solidFill>
                <a:latin typeface="Avenir Next LT Pro" panose="020B0504020202020204" pitchFamily="34" charset="0"/>
                <a:cs typeface="Arial" charset="0"/>
              </a:rPr>
              <a:t>Leveraged the ITU Regional Offices and contributed to respective ITU-D and BDT activities to </a:t>
            </a:r>
            <a:r>
              <a:rPr lang="en-GB" sz="2600">
                <a:solidFill>
                  <a:srgbClr val="00A3E0"/>
                </a:solidFill>
                <a:latin typeface="AvenirNext LT Pro Medium" panose="020B0804020202020204" pitchFamily="34" charset="0"/>
                <a:cs typeface="Arial" charset="0"/>
              </a:rPr>
              <a:t>raise awareness on our standards.</a:t>
            </a:r>
            <a:endParaRPr lang="en-GB" sz="2600" dirty="0">
              <a:solidFill>
                <a:srgbClr val="00A3E0"/>
              </a:solidFill>
              <a:latin typeface="AvenirNext LT Pro Medium" panose="020B0804020202020204" pitchFamily="34" charset="0"/>
              <a:cs typeface="Arial" charset="0"/>
            </a:endParaRPr>
          </a:p>
        </p:txBody>
      </p:sp>
      <p:pic>
        <p:nvPicPr>
          <p:cNvPr id="4" name="Picture 3" descr="A picture containing drawing&#10;&#10;Description automatically generated">
            <a:extLst>
              <a:ext uri="{FF2B5EF4-FFF2-40B4-BE49-F238E27FC236}">
                <a16:creationId xmlns:a16="http://schemas.microsoft.com/office/drawing/2014/main" id="{FE3A01A3-752B-49D5-886C-99C7EC9D7C99}"/>
              </a:ext>
            </a:extLst>
          </p:cNvPr>
          <p:cNvPicPr>
            <a:picLocks noChangeAspect="1"/>
          </p:cNvPicPr>
          <p:nvPr/>
        </p:nvPicPr>
        <p:blipFill rotWithShape="1">
          <a:blip r:embed="rId3"/>
          <a:srcRect b="25512"/>
          <a:stretch/>
        </p:blipFill>
        <p:spPr>
          <a:xfrm>
            <a:off x="330200" y="-113687"/>
            <a:ext cx="8285182" cy="1198860"/>
          </a:xfrm>
          <a:prstGeom prst="rect">
            <a:avLst/>
          </a:prstGeom>
        </p:spPr>
      </p:pic>
      <p:pic>
        <p:nvPicPr>
          <p:cNvPr id="5" name="Picture 4">
            <a:extLst>
              <a:ext uri="{FF2B5EF4-FFF2-40B4-BE49-F238E27FC236}">
                <a16:creationId xmlns:a16="http://schemas.microsoft.com/office/drawing/2014/main" id="{DE4E0D46-3402-44A5-85D5-67458D2FD159}"/>
              </a:ext>
            </a:extLst>
          </p:cNvPr>
          <p:cNvPicPr>
            <a:picLocks noChangeAspect="1"/>
          </p:cNvPicPr>
          <p:nvPr/>
        </p:nvPicPr>
        <p:blipFill>
          <a:blip r:embed="rId4"/>
          <a:stretch>
            <a:fillRect/>
          </a:stretch>
        </p:blipFill>
        <p:spPr>
          <a:xfrm>
            <a:off x="-805" y="6255055"/>
            <a:ext cx="12192000" cy="767329"/>
          </a:xfrm>
          <a:prstGeom prst="rect">
            <a:avLst/>
          </a:prstGeom>
        </p:spPr>
      </p:pic>
    </p:spTree>
    <p:extLst>
      <p:ext uri="{BB962C8B-B14F-4D97-AF65-F5344CB8AC3E}">
        <p14:creationId xmlns:p14="http://schemas.microsoft.com/office/powerpoint/2010/main" val="4198633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3A7CF6B-38C3-4B3C-AE9A-B88E709A11E1}"/>
              </a:ext>
            </a:extLst>
          </p:cNvPr>
          <p:cNvGrpSpPr/>
          <p:nvPr/>
        </p:nvGrpSpPr>
        <p:grpSpPr>
          <a:xfrm>
            <a:off x="-877349" y="6287784"/>
            <a:ext cx="45719" cy="152779"/>
            <a:chOff x="330200" y="6380506"/>
            <a:chExt cx="2361629" cy="2568383"/>
          </a:xfrm>
        </p:grpSpPr>
        <p:sp>
          <p:nvSpPr>
            <p:cNvPr id="17" name="TextBox 16">
              <a:extLst>
                <a:ext uri="{FF2B5EF4-FFF2-40B4-BE49-F238E27FC236}">
                  <a16:creationId xmlns:a16="http://schemas.microsoft.com/office/drawing/2014/main" id="{528BBC5B-B16F-45D7-B55D-E4B10BADBF3F}"/>
                </a:ext>
              </a:extLst>
            </p:cNvPr>
            <p:cNvSpPr txBox="1"/>
            <p:nvPr/>
          </p:nvSpPr>
          <p:spPr>
            <a:xfrm>
              <a:off x="1322084" y="6380506"/>
              <a:ext cx="1369745" cy="256838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 b="1" i="0" u="none" strike="noStrike" kern="1200" cap="none" spc="0" normalizeH="0" baseline="0" noProof="0">
                  <a:ln>
                    <a:noFill/>
                  </a:ln>
                  <a:solidFill>
                    <a:prstClr val="black"/>
                  </a:solidFill>
                  <a:effectLst/>
                  <a:uLnTx/>
                  <a:uFillTx/>
                  <a:latin typeface="AvenirNext LT Pro Medium" panose="020B0804020202020204" pitchFamily="34" charset="0"/>
                  <a:ea typeface="Times New Roman" panose="02020603050405020304" pitchFamily="18" charset="0"/>
                  <a:cs typeface="Times New Roman" panose="02020603050405020304" pitchFamily="18" charset="0"/>
                </a:rPr>
                <a:t>SG12</a:t>
              </a:r>
            </a:p>
          </p:txBody>
        </p:sp>
        <p:pic>
          <p:nvPicPr>
            <p:cNvPr id="18" name="Picture 17">
              <a:extLst>
                <a:ext uri="{FF2B5EF4-FFF2-40B4-BE49-F238E27FC236}">
                  <a16:creationId xmlns:a16="http://schemas.microsoft.com/office/drawing/2014/main" id="{00BA7804-FA40-431B-BAD1-DECC7D27F358}"/>
                </a:ext>
              </a:extLst>
            </p:cNvPr>
            <p:cNvPicPr>
              <a:picLocks noChangeAspect="1"/>
            </p:cNvPicPr>
            <p:nvPr/>
          </p:nvPicPr>
          <p:blipFill>
            <a:blip r:embed="rId2">
              <a:biLevel thresh="50000"/>
              <a:extLst>
                <a:ext uri="{BEBA8EAE-BF5A-486C-A8C5-ECC9F3942E4B}">
                  <a14:imgProps xmlns:a14="http://schemas.microsoft.com/office/drawing/2010/main">
                    <a14:imgLayer r:embed="rId3">
                      <a14:imgEffect>
                        <a14:backgroundRemoval t="9804" b="89216" l="9701" r="94030">
                          <a14:foregroundMark x1="29478" y1="56863" x2="29478" y2="56863"/>
                          <a14:foregroundMark x1="85821" y1="45098" x2="85821" y2="45098"/>
                          <a14:foregroundMark x1="71269" y1="64706" x2="71269" y2="64706"/>
                          <a14:foregroundMark x1="11567" y1="50000" x2="11567" y2="50000"/>
                          <a14:foregroundMark x1="94030" y1="26471" x2="94030" y2="26471"/>
                        </a14:backgroundRemoval>
                      </a14:imgEffect>
                    </a14:imgLayer>
                  </a14:imgProps>
                </a:ext>
              </a:extLst>
            </a:blip>
            <a:stretch>
              <a:fillRect/>
            </a:stretch>
          </p:blipFill>
          <p:spPr>
            <a:xfrm>
              <a:off x="330200" y="6441365"/>
              <a:ext cx="1074342" cy="408891"/>
            </a:xfrm>
            <a:prstGeom prst="rect">
              <a:avLst/>
            </a:prstGeom>
          </p:spPr>
        </p:pic>
      </p:grpSp>
      <p:grpSp>
        <p:nvGrpSpPr>
          <p:cNvPr id="5" name="Group 4">
            <a:extLst>
              <a:ext uri="{FF2B5EF4-FFF2-40B4-BE49-F238E27FC236}">
                <a16:creationId xmlns:a16="http://schemas.microsoft.com/office/drawing/2014/main" id="{08FB7FDA-E730-4B43-967F-97E4279A2184}"/>
              </a:ext>
            </a:extLst>
          </p:cNvPr>
          <p:cNvGrpSpPr/>
          <p:nvPr/>
        </p:nvGrpSpPr>
        <p:grpSpPr>
          <a:xfrm>
            <a:off x="0" y="0"/>
            <a:ext cx="12192000" cy="6960742"/>
            <a:chOff x="0" y="0"/>
            <a:chExt cx="12192000" cy="6960742"/>
          </a:xfrm>
        </p:grpSpPr>
        <p:sp>
          <p:nvSpPr>
            <p:cNvPr id="50" name="TextBox 49">
              <a:extLst>
                <a:ext uri="{FF2B5EF4-FFF2-40B4-BE49-F238E27FC236}">
                  <a16:creationId xmlns:a16="http://schemas.microsoft.com/office/drawing/2014/main" id="{550FE73F-5C72-4C91-8C88-7271CC46A843}"/>
                </a:ext>
              </a:extLst>
            </p:cNvPr>
            <p:cNvSpPr txBox="1"/>
            <p:nvPr/>
          </p:nvSpPr>
          <p:spPr>
            <a:xfrm>
              <a:off x="0" y="0"/>
              <a:ext cx="12115445" cy="686341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FAFAFA"/>
                  </a:solidFill>
                  <a:effectLst/>
                  <a:uLnTx/>
                  <a:uFillTx/>
                  <a:latin typeface="Calibri" panose="020F0502020204030204"/>
                  <a:ea typeface="+mn-ea"/>
                  <a:cs typeface="+mn-cs"/>
                </a:rPr>
                <a:t>E.475 E.802 E.805 E.806 E.811 E.812 E.840 E.847 G.107.1 G.107.2 G.113 G.191 G.1028 G.1028.1 G.1028.2 G.1032 G.1033 G.1034 G.1035 G.1070 G.1071 G.1072 J.343 P.10/G.100 P.64 P.340 P.381 P.501 P.565 P.570 P.700 P.804 P.808 P.809 P.811 P.862 P.862.2 P.863 P.863.1 P.917 P.918 P.1100 P.1110 P.1120 P.1140 P.1150 P.1201.2 P.1203 P.1203.1 P.1203.2 P.1203.3 P.1204 P.1204.3 P.1204.4 P.1204.5 P.1301 P.1310 P.1401 P.1502 Y.1540 Y.1543 Y.1545.1 Y.1546 Y.1550</a:t>
              </a:r>
            </a:p>
          </p:txBody>
        </p:sp>
        <p:sp>
          <p:nvSpPr>
            <p:cNvPr id="3" name="Rectangle 2">
              <a:extLst>
                <a:ext uri="{FF2B5EF4-FFF2-40B4-BE49-F238E27FC236}">
                  <a16:creationId xmlns:a16="http://schemas.microsoft.com/office/drawing/2014/main" id="{A2AB8383-7C24-4F44-B8F6-89916FE645FF}"/>
                </a:ext>
              </a:extLst>
            </p:cNvPr>
            <p:cNvSpPr/>
            <p:nvPr/>
          </p:nvSpPr>
          <p:spPr>
            <a:xfrm>
              <a:off x="0" y="6403662"/>
              <a:ext cx="12192000" cy="557080"/>
            </a:xfrm>
            <a:prstGeom prst="rect">
              <a:avLst/>
            </a:prstGeom>
            <a:solidFill>
              <a:srgbClr val="00A3E0"/>
            </a:solidFill>
            <a:ln>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4" name="Picture 23" descr="A picture containing drawing&#10;&#10;Description automatically generated">
            <a:extLst>
              <a:ext uri="{FF2B5EF4-FFF2-40B4-BE49-F238E27FC236}">
                <a16:creationId xmlns:a16="http://schemas.microsoft.com/office/drawing/2014/main" id="{4619E7FB-2932-4098-BA64-3C89467079DA}"/>
              </a:ext>
            </a:extLst>
          </p:cNvPr>
          <p:cNvPicPr>
            <a:picLocks noChangeAspect="1"/>
          </p:cNvPicPr>
          <p:nvPr/>
        </p:nvPicPr>
        <p:blipFill rotWithShape="1">
          <a:blip r:embed="rId4">
            <a:extLst>
              <a:ext uri="{28A0092B-C50C-407E-A947-70E740481C1C}">
                <a14:useLocalDpi xmlns:a14="http://schemas.microsoft.com/office/drawing/2010/main" val="0"/>
              </a:ext>
            </a:extLst>
          </a:blip>
          <a:srcRect t="22351" b="24844"/>
          <a:stretch/>
        </p:blipFill>
        <p:spPr>
          <a:xfrm>
            <a:off x="165455" y="1541767"/>
            <a:ext cx="1767605" cy="1320850"/>
          </a:xfrm>
          <a:prstGeom prst="rect">
            <a:avLst/>
          </a:prstGeom>
        </p:spPr>
      </p:pic>
      <p:sp>
        <p:nvSpPr>
          <p:cNvPr id="4" name="TextBox 3">
            <a:extLst>
              <a:ext uri="{FF2B5EF4-FFF2-40B4-BE49-F238E27FC236}">
                <a16:creationId xmlns:a16="http://schemas.microsoft.com/office/drawing/2014/main" id="{5941AA7F-1D2C-408B-89D5-755DC1C8C38C}"/>
              </a:ext>
            </a:extLst>
          </p:cNvPr>
          <p:cNvSpPr txBox="1"/>
          <p:nvPr/>
        </p:nvSpPr>
        <p:spPr>
          <a:xfrm>
            <a:off x="360829" y="3995384"/>
            <a:ext cx="582216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rPr>
              <a:t>Outlook on the next </a:t>
            </a:r>
            <a:r>
              <a:rPr kumimoji="0" lang="en-GB" sz="3600" b="1" i="0" u="none" strike="noStrike" kern="1200" cap="none" spc="0" normalizeH="0" baseline="0" noProof="0" dirty="0">
                <a:ln>
                  <a:noFill/>
                </a:ln>
                <a:solidFill>
                  <a:prstClr val="black"/>
                </a:solidFill>
                <a:effectLst/>
                <a:uLnTx/>
                <a:uFillTx/>
                <a:latin typeface="AvenirNext LT Pro Medium" panose="020B0804020202020204" pitchFamily="34" charset="0"/>
                <a:ea typeface="+mn-ea"/>
                <a:cs typeface="+mn-cs"/>
              </a:rPr>
              <a:t>Study Period</a:t>
            </a:r>
            <a:endParaRPr kumimoji="0" lang="en-GB" sz="36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endParaRPr>
          </a:p>
        </p:txBody>
      </p:sp>
      <p:pic>
        <p:nvPicPr>
          <p:cNvPr id="6" name="Picture 5" descr="A picture containing drawing&#10;&#10;Description automatically generated">
            <a:extLst>
              <a:ext uri="{FF2B5EF4-FFF2-40B4-BE49-F238E27FC236}">
                <a16:creationId xmlns:a16="http://schemas.microsoft.com/office/drawing/2014/main" id="{82F65184-4E76-4213-B840-6061F34FDFC3}"/>
              </a:ext>
            </a:extLst>
          </p:cNvPr>
          <p:cNvPicPr>
            <a:picLocks noChangeAspect="1"/>
          </p:cNvPicPr>
          <p:nvPr/>
        </p:nvPicPr>
        <p:blipFill>
          <a:blip r:embed="rId5"/>
          <a:stretch>
            <a:fillRect/>
          </a:stretch>
        </p:blipFill>
        <p:spPr>
          <a:xfrm>
            <a:off x="360829" y="2794901"/>
            <a:ext cx="8285182" cy="1609483"/>
          </a:xfrm>
          <a:prstGeom prst="rect">
            <a:avLst/>
          </a:prstGeom>
        </p:spPr>
      </p:pic>
    </p:spTree>
    <p:extLst>
      <p:ext uri="{BB962C8B-B14F-4D97-AF65-F5344CB8AC3E}">
        <p14:creationId xmlns:p14="http://schemas.microsoft.com/office/powerpoint/2010/main" val="3651232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61DCF54-630F-48E3-B89C-4942350B624A}"/>
              </a:ext>
            </a:extLst>
          </p:cNvPr>
          <p:cNvGrpSpPr/>
          <p:nvPr/>
        </p:nvGrpSpPr>
        <p:grpSpPr>
          <a:xfrm flipH="1">
            <a:off x="-916919" y="5705272"/>
            <a:ext cx="73362" cy="158155"/>
            <a:chOff x="248007" y="6347154"/>
            <a:chExt cx="3604802" cy="469750"/>
          </a:xfrm>
        </p:grpSpPr>
        <p:pic>
          <p:nvPicPr>
            <p:cNvPr id="13" name="Picture 12">
              <a:extLst>
                <a:ext uri="{FF2B5EF4-FFF2-40B4-BE49-F238E27FC236}">
                  <a16:creationId xmlns:a16="http://schemas.microsoft.com/office/drawing/2014/main" id="{B5F0E96F-F3AD-4B91-B21C-935451255E93}"/>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backgroundRemoval t="9804" b="89216" l="9701" r="94030">
                          <a14:foregroundMark x1="29478" y1="56863" x2="29478" y2="56863"/>
                          <a14:foregroundMark x1="85821" y1="45098" x2="85821" y2="45098"/>
                          <a14:foregroundMark x1="71269" y1="64706" x2="71269" y2="64706"/>
                          <a14:foregroundMark x1="11567" y1="50000" x2="11567" y2="50000"/>
                          <a14:foregroundMark x1="94030" y1="26471" x2="94030" y2="26471"/>
                        </a14:backgroundRemoval>
                      </a14:imgEffect>
                    </a14:imgLayer>
                  </a14:imgProps>
                </a:ext>
              </a:extLst>
            </a:blip>
            <a:stretch>
              <a:fillRect/>
            </a:stretch>
          </p:blipFill>
          <p:spPr>
            <a:xfrm>
              <a:off x="248007" y="6408013"/>
              <a:ext cx="1074342" cy="408891"/>
            </a:xfrm>
            <a:prstGeom prst="rect">
              <a:avLst/>
            </a:prstGeom>
          </p:spPr>
        </p:pic>
        <p:sp>
          <p:nvSpPr>
            <p:cNvPr id="14" name="TextBox 13">
              <a:extLst>
                <a:ext uri="{FF2B5EF4-FFF2-40B4-BE49-F238E27FC236}">
                  <a16:creationId xmlns:a16="http://schemas.microsoft.com/office/drawing/2014/main" id="{F1BD809F-C736-46FC-B706-DDCF37739306}"/>
                </a:ext>
              </a:extLst>
            </p:cNvPr>
            <p:cNvSpPr txBox="1"/>
            <p:nvPr/>
          </p:nvSpPr>
          <p:spPr>
            <a:xfrm>
              <a:off x="1244267" y="6347154"/>
              <a:ext cx="2608542" cy="16045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 b="1" i="0" u="none" strike="noStrike" kern="1200" cap="none" spc="0" normalizeH="0" baseline="0" noProof="0">
                  <a:ln>
                    <a:noFill/>
                  </a:ln>
                  <a:solidFill>
                    <a:prstClr val="white"/>
                  </a:solidFill>
                  <a:effectLst/>
                  <a:uLnTx/>
                  <a:uFillTx/>
                  <a:latin typeface="AvenirNext LT Pro Medium" panose="020B0804020202020204" pitchFamily="34" charset="0"/>
                  <a:ea typeface="Times New Roman" panose="02020603050405020304" pitchFamily="18" charset="0"/>
                  <a:cs typeface="Times New Roman" panose="02020603050405020304" pitchFamily="18" charset="0"/>
                </a:rPr>
                <a:t>SG12</a:t>
              </a:r>
              <a:endParaRPr kumimoji="0" lang="en-GB" sz="1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TextBox 2">
            <a:extLst>
              <a:ext uri="{FF2B5EF4-FFF2-40B4-BE49-F238E27FC236}">
                <a16:creationId xmlns:a16="http://schemas.microsoft.com/office/drawing/2014/main" id="{4661464E-ED00-4E45-8857-2081062D2FFE}"/>
              </a:ext>
            </a:extLst>
          </p:cNvPr>
          <p:cNvSpPr txBox="1"/>
          <p:nvPr/>
        </p:nvSpPr>
        <p:spPr>
          <a:xfrm>
            <a:off x="314010" y="1160700"/>
            <a:ext cx="115639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rPr>
              <a:t>Outlook on the next </a:t>
            </a:r>
            <a:r>
              <a:rPr kumimoji="0" lang="en-GB" sz="3200" b="1" i="0" u="none" strike="noStrike" kern="1200" cap="none" spc="0" normalizeH="0" baseline="0" noProof="0" dirty="0">
                <a:ln>
                  <a:noFill/>
                </a:ln>
                <a:solidFill>
                  <a:prstClr val="black"/>
                </a:solidFill>
                <a:effectLst/>
                <a:uLnTx/>
                <a:uFillTx/>
                <a:latin typeface="AvenirNext LT Pro Medium" panose="020B0804020202020204" pitchFamily="34" charset="0"/>
                <a:ea typeface="+mn-ea"/>
                <a:cs typeface="+mn-cs"/>
              </a:rPr>
              <a:t>Study Period</a:t>
            </a:r>
            <a:endParaRPr kumimoji="0" lang="en-GB" sz="32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endParaRPr>
          </a:p>
        </p:txBody>
      </p:sp>
      <p:sp>
        <p:nvSpPr>
          <p:cNvPr id="27" name="TextBox 26">
            <a:extLst>
              <a:ext uri="{FF2B5EF4-FFF2-40B4-BE49-F238E27FC236}">
                <a16:creationId xmlns:a16="http://schemas.microsoft.com/office/drawing/2014/main" id="{E06AB285-3282-4D2A-A004-7D0BE59DCE7B}"/>
              </a:ext>
            </a:extLst>
          </p:cNvPr>
          <p:cNvSpPr txBox="1"/>
          <p:nvPr/>
        </p:nvSpPr>
        <p:spPr>
          <a:xfrm>
            <a:off x="311097" y="1925167"/>
            <a:ext cx="11489028" cy="3933384"/>
          </a:xfrm>
          <a:prstGeom prst="rect">
            <a:avLst/>
          </a:prstGeom>
          <a:noFill/>
        </p:spPr>
        <p:txBody>
          <a:bodyPr wrap="square">
            <a:spAutoFit/>
          </a:bodyPr>
          <a:lstStyle/>
          <a:p>
            <a:pPr marL="342900" marR="0" lvl="0" indent="-342900" algn="l" defTabSz="457200" rtl="0" eaLnBrk="1" fontAlgn="base" latinLnBrk="0" hangingPunct="1">
              <a:lnSpc>
                <a:spcPct val="100000"/>
              </a:lnSpc>
              <a:spcBef>
                <a:spcPct val="20000"/>
              </a:spcBef>
              <a:spcAft>
                <a:spcPct val="0"/>
              </a:spcAft>
              <a:buClr>
                <a:srgbClr val="00A3E0"/>
              </a:buClr>
              <a:buSzTx/>
              <a:buFont typeface="Arial" charset="0"/>
              <a:buChar char="•"/>
              <a:tabLst/>
              <a:defRPr/>
            </a:pPr>
            <a:r>
              <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Address the </a:t>
            </a:r>
            <a:r>
              <a:rPr lang="en-US" sz="2600">
                <a:solidFill>
                  <a:srgbClr val="00A3E0"/>
                </a:solidFill>
                <a:latin typeface="AvenirNext LT Pro Medium" panose="020B0804020202020204" pitchFamily="34" charset="0"/>
                <a:cs typeface="Arial" charset="0"/>
              </a:rPr>
              <a:t>implications of machine learning techniques </a:t>
            </a:r>
            <a:r>
              <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on quality assessment model development.</a:t>
            </a:r>
            <a:endParaRPr kumimoji="0" lang="en-US" sz="2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charset="0"/>
            </a:endParaRPr>
          </a:p>
          <a:p>
            <a:pPr marL="342900" marR="0" lvl="0" indent="-342900" algn="l" defTabSz="457200" rtl="0" eaLnBrk="1" fontAlgn="base" latinLnBrk="0" hangingPunct="1">
              <a:lnSpc>
                <a:spcPct val="100000"/>
              </a:lnSpc>
              <a:spcBef>
                <a:spcPct val="20000"/>
              </a:spcBef>
              <a:spcAft>
                <a:spcPct val="0"/>
              </a:spcAft>
              <a:buClr>
                <a:srgbClr val="00A3E0"/>
              </a:buClr>
              <a:buSzTx/>
              <a:buFont typeface="Arial" charset="0"/>
              <a:buChar char="•"/>
              <a:tabLst/>
              <a:defRPr/>
            </a:pPr>
            <a:r>
              <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a:rPr>
              <a:t>Continue building </a:t>
            </a:r>
            <a:r>
              <a:rPr lang="en-US" sz="2600">
                <a:solidFill>
                  <a:srgbClr val="00A3E0"/>
                </a:solidFill>
                <a:latin typeface="AvenirNext LT Pro Medium" panose="020B0804020202020204" pitchFamily="34" charset="0"/>
                <a:cs typeface="Arial" charset="0"/>
              </a:rPr>
              <a:t>implementable, leading international standards based on market needs, technical and scientific evidence, and consensus</a:t>
            </a:r>
            <a:r>
              <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a:rPr>
              <a:t> in the areas of work entrusted to SG12 by the membership.</a:t>
            </a:r>
            <a:endParaRPr kumimoji="0" lang="en-US" sz="2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a:endParaRPr>
          </a:p>
          <a:p>
            <a:pPr marL="342900" marR="0" lvl="0" indent="-342900" algn="l" defTabSz="457200" rtl="0" eaLnBrk="1" fontAlgn="base" latinLnBrk="0" hangingPunct="1">
              <a:lnSpc>
                <a:spcPct val="100000"/>
              </a:lnSpc>
              <a:spcBef>
                <a:spcPct val="20000"/>
              </a:spcBef>
              <a:spcAft>
                <a:spcPct val="0"/>
              </a:spcAft>
              <a:buClr>
                <a:srgbClr val="00A3E0"/>
              </a:buClr>
              <a:buSzTx/>
              <a:buFont typeface="Arial" charset="0"/>
              <a:buChar char="•"/>
              <a:tabLst/>
              <a:defRPr/>
            </a:pPr>
            <a:r>
              <a:rPr kumimoji="0" lang="en-GB"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Further develop the </a:t>
            </a:r>
            <a:r>
              <a:rPr lang="en-GB" sz="2600">
                <a:solidFill>
                  <a:srgbClr val="00A3E0"/>
                </a:solidFill>
                <a:latin typeface="AvenirNext LT Pro Medium" panose="020B0804020202020204" pitchFamily="34" charset="0"/>
                <a:cs typeface="Arial" charset="0"/>
              </a:rPr>
              <a:t>brand name of SG12 </a:t>
            </a:r>
            <a:r>
              <a:rPr kumimoji="0" lang="en-GB"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as the world’s foremost venue for standards on performance, quality of service and quality of experience.</a:t>
            </a:r>
            <a:endParaRPr kumimoji="0" lang="en-GB" sz="2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charset="0"/>
            </a:endParaRPr>
          </a:p>
          <a:p>
            <a:pPr marL="342900" marR="0" lvl="0" indent="-342900" algn="l" defTabSz="457200" rtl="0" eaLnBrk="1" fontAlgn="base" latinLnBrk="0" hangingPunct="1">
              <a:lnSpc>
                <a:spcPct val="100000"/>
              </a:lnSpc>
              <a:spcBef>
                <a:spcPct val="20000"/>
              </a:spcBef>
              <a:spcAft>
                <a:spcPct val="0"/>
              </a:spcAft>
              <a:buClr>
                <a:srgbClr val="00A3E0"/>
              </a:buClr>
              <a:buSzTx/>
              <a:buFont typeface="Arial" charset="0"/>
              <a:buChar char="•"/>
              <a:tabLst/>
              <a:defRPr/>
            </a:pPr>
            <a:r>
              <a:rPr kumimoji="0" lang="en-GB"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Grow the </a:t>
            </a:r>
            <a:r>
              <a:rPr lang="en-GB" sz="2600">
                <a:solidFill>
                  <a:srgbClr val="00A3E0"/>
                </a:solidFill>
                <a:latin typeface="AvenirNext LT Pro Medium" panose="020B0804020202020204" pitchFamily="34" charset="0"/>
                <a:cs typeface="Arial" charset="0"/>
              </a:rPr>
              <a:t>community of subject matter experts</a:t>
            </a:r>
            <a:r>
              <a:rPr kumimoji="0" lang="en-GB"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 representing administrations, industry, academia and other stakeholders.</a:t>
            </a:r>
            <a:endParaRPr kumimoji="0" lang="en-GB" sz="26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charset="0"/>
            </a:endParaRPr>
          </a:p>
        </p:txBody>
      </p:sp>
      <p:pic>
        <p:nvPicPr>
          <p:cNvPr id="4" name="Picture 3" descr="A picture containing drawing&#10;&#10;Description automatically generated">
            <a:extLst>
              <a:ext uri="{FF2B5EF4-FFF2-40B4-BE49-F238E27FC236}">
                <a16:creationId xmlns:a16="http://schemas.microsoft.com/office/drawing/2014/main" id="{EEAC8171-F1CE-4912-BC3C-B00731695E2D}"/>
              </a:ext>
            </a:extLst>
          </p:cNvPr>
          <p:cNvPicPr>
            <a:picLocks noChangeAspect="1"/>
          </p:cNvPicPr>
          <p:nvPr/>
        </p:nvPicPr>
        <p:blipFill rotWithShape="1">
          <a:blip r:embed="rId5"/>
          <a:srcRect b="20820"/>
          <a:stretch/>
        </p:blipFill>
        <p:spPr>
          <a:xfrm>
            <a:off x="330200" y="-113687"/>
            <a:ext cx="8285182" cy="1274388"/>
          </a:xfrm>
          <a:prstGeom prst="rect">
            <a:avLst/>
          </a:prstGeom>
        </p:spPr>
      </p:pic>
      <p:pic>
        <p:nvPicPr>
          <p:cNvPr id="5" name="Picture 4">
            <a:extLst>
              <a:ext uri="{FF2B5EF4-FFF2-40B4-BE49-F238E27FC236}">
                <a16:creationId xmlns:a16="http://schemas.microsoft.com/office/drawing/2014/main" id="{A97BE28A-3625-4B74-BA7A-84E195537097}"/>
              </a:ext>
            </a:extLst>
          </p:cNvPr>
          <p:cNvPicPr>
            <a:picLocks noChangeAspect="1"/>
          </p:cNvPicPr>
          <p:nvPr/>
        </p:nvPicPr>
        <p:blipFill>
          <a:blip r:embed="rId6"/>
          <a:stretch>
            <a:fillRect/>
          </a:stretch>
        </p:blipFill>
        <p:spPr>
          <a:xfrm>
            <a:off x="-805" y="6255055"/>
            <a:ext cx="12192000" cy="767329"/>
          </a:xfrm>
          <a:prstGeom prst="rect">
            <a:avLst/>
          </a:prstGeom>
        </p:spPr>
      </p:pic>
    </p:spTree>
    <p:extLst>
      <p:ext uri="{BB962C8B-B14F-4D97-AF65-F5344CB8AC3E}">
        <p14:creationId xmlns:p14="http://schemas.microsoft.com/office/powerpoint/2010/main" val="2993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052A7A6-9DE2-458E-AFA7-5C4F5962DDDA}"/>
              </a:ext>
            </a:extLst>
          </p:cNvPr>
          <p:cNvSpPr txBox="1"/>
          <p:nvPr/>
        </p:nvSpPr>
        <p:spPr>
          <a:xfrm>
            <a:off x="4933381" y="3032876"/>
            <a:ext cx="7078200" cy="3962397"/>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80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AvenirNext LT Pro Medium" panose="020B0804020202020204" pitchFamily="34" charset="0"/>
                <a:ea typeface="+mn-ea"/>
                <a:cs typeface="+mn-cs"/>
              </a:rPr>
              <a:t>Thank you </a:t>
            </a:r>
            <a:r>
              <a:rPr kumimoji="0" lang="en-US" sz="6000" b="1" i="0" u="none" strike="noStrike" kern="1200" cap="none" spc="0" normalizeH="0" baseline="0" noProof="0" dirty="0">
                <a:ln>
                  <a:noFill/>
                </a:ln>
                <a:solidFill>
                  <a:srgbClr val="FFFFFF"/>
                </a:solidFill>
                <a:effectLst/>
                <a:uLnTx/>
                <a:uFillTx/>
                <a:latin typeface="AvenirNext LT Pro Medium" panose="020B0804020202020204" pitchFamily="34" charset="0"/>
                <a:ea typeface="+mn-ea"/>
                <a:cs typeface="+mn-cs"/>
              </a:rPr>
              <a:t>for your participation!</a:t>
            </a:r>
          </a:p>
        </p:txBody>
      </p:sp>
      <p:sp>
        <p:nvSpPr>
          <p:cNvPr id="13" name="TextBox 12">
            <a:extLst>
              <a:ext uri="{FF2B5EF4-FFF2-40B4-BE49-F238E27FC236}">
                <a16:creationId xmlns:a16="http://schemas.microsoft.com/office/drawing/2014/main" id="{7BE2CE68-9A35-42CE-AE1F-2734AD168A28}"/>
              </a:ext>
            </a:extLst>
          </p:cNvPr>
          <p:cNvSpPr txBox="1"/>
          <p:nvPr/>
        </p:nvSpPr>
        <p:spPr>
          <a:xfrm>
            <a:off x="302667" y="3845674"/>
            <a:ext cx="3903187" cy="2286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80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venirNext LT Pro Medium" panose="020B0804020202020204" pitchFamily="34" charset="0"/>
                <a:ea typeface="+mn-ea"/>
                <a:cs typeface="+mn-cs"/>
              </a:rPr>
              <a:t>Do not follow the </a:t>
            </a:r>
            <a:r>
              <a:rPr kumimoji="0" lang="en-GB" sz="2400" b="1" i="0" u="none" strike="noStrike" kern="1200" cap="none" spc="0" normalizeH="0" baseline="0" noProof="0" dirty="0">
                <a:ln>
                  <a:noFill/>
                </a:ln>
                <a:solidFill>
                  <a:schemeClr val="bg1"/>
                </a:solidFill>
                <a:effectLst/>
                <a:uLnTx/>
                <a:uFillTx/>
                <a:latin typeface="AvenirNext LT Pro Medium" panose="020B0804020202020204" pitchFamily="34" charset="0"/>
                <a:ea typeface="+mn-ea"/>
                <a:cs typeface="+mn-cs"/>
              </a:rPr>
              <a:t>path</a:t>
            </a:r>
            <a:r>
              <a:rPr kumimoji="0" lang="en-GB" sz="2400" b="1" i="0" u="none" strike="noStrike" kern="1200" cap="none" spc="0" normalizeH="0" baseline="0" noProof="0" dirty="0">
                <a:ln>
                  <a:noFill/>
                </a:ln>
                <a:solidFill>
                  <a:srgbClr val="FFFFFF"/>
                </a:solidFill>
                <a:effectLst/>
                <a:uLnTx/>
                <a:uFillTx/>
                <a:latin typeface="AvenirNext LT Pro Medium" panose="020B0804020202020204" pitchFamily="34" charset="0"/>
                <a:ea typeface="+mn-ea"/>
                <a:cs typeface="+mn-cs"/>
              </a:rPr>
              <a:t>. </a:t>
            </a:r>
            <a:r>
              <a:rPr kumimoji="0" lang="en-GB" sz="2400" b="1" i="0" u="none" strike="noStrike" kern="1200" cap="none" spc="0" normalizeH="0" baseline="0" noProof="0" dirty="0">
                <a:ln>
                  <a:noFill/>
                </a:ln>
                <a:solidFill>
                  <a:schemeClr val="bg1"/>
                </a:solidFill>
                <a:effectLst/>
                <a:uLnTx/>
                <a:uFillTx/>
                <a:latin typeface="AvenirNext LT Pro Medium" panose="020B0804020202020204" pitchFamily="34" charset="0"/>
                <a:ea typeface="+mn-ea"/>
                <a:cs typeface="+mn-cs"/>
              </a:rPr>
              <a:t>Go where</a:t>
            </a:r>
            <a:r>
              <a:rPr kumimoji="0" lang="en-GB" sz="2400" b="1" i="0" u="none" strike="noStrike" kern="1200" cap="none" spc="0" normalizeH="0" baseline="0" noProof="0" dirty="0">
                <a:ln>
                  <a:noFill/>
                </a:ln>
                <a:solidFill>
                  <a:srgbClr val="00A3E0"/>
                </a:solidFill>
                <a:effectLst/>
                <a:uLnTx/>
                <a:uFillTx/>
                <a:latin typeface="AvenirNext LT Pro Medium" panose="020B0804020202020204" pitchFamily="34" charset="0"/>
                <a:ea typeface="+mn-ea"/>
                <a:cs typeface="+mn-cs"/>
              </a:rPr>
              <a:t> </a:t>
            </a:r>
            <a:r>
              <a:rPr kumimoji="0" lang="en-GB" sz="2400" b="1" i="0" u="none" strike="noStrike" kern="1200" cap="none" spc="0" normalizeH="0" baseline="0" noProof="0" dirty="0">
                <a:ln>
                  <a:noFill/>
                </a:ln>
                <a:solidFill>
                  <a:schemeClr val="bg1"/>
                </a:solidFill>
                <a:effectLst/>
                <a:uLnTx/>
                <a:uFillTx/>
                <a:latin typeface="AvenirNext LT Pro Medium" panose="020B0804020202020204" pitchFamily="34" charset="0"/>
                <a:ea typeface="+mn-ea"/>
                <a:cs typeface="+mn-cs"/>
              </a:rPr>
              <a:t>there is no path to begin a trail</a:t>
            </a:r>
            <a:endParaRPr kumimoji="0" lang="en-US" sz="2400" b="1" i="0" u="none" strike="noStrike" kern="1200" cap="none" spc="0" normalizeH="0" baseline="0" noProof="0" dirty="0">
              <a:ln>
                <a:noFill/>
              </a:ln>
              <a:solidFill>
                <a:schemeClr val="bg1"/>
              </a:solidFill>
              <a:effectLst/>
              <a:uLnTx/>
              <a:uFillTx/>
              <a:latin typeface="AvenirNext LT Pro Medium" panose="020B0804020202020204" pitchFamily="34" charset="0"/>
              <a:ea typeface="+mn-ea"/>
              <a:cs typeface="+mn-cs"/>
            </a:endParaRPr>
          </a:p>
        </p:txBody>
      </p:sp>
      <p:cxnSp>
        <p:nvCxnSpPr>
          <p:cNvPr id="14" name="Straight Connector 13">
            <a:extLst>
              <a:ext uri="{FF2B5EF4-FFF2-40B4-BE49-F238E27FC236}">
                <a16:creationId xmlns:a16="http://schemas.microsoft.com/office/drawing/2014/main" id="{8BAFB166-31E4-47E5-8473-3CC371CF513A}"/>
              </a:ext>
            </a:extLst>
          </p:cNvPr>
          <p:cNvCxnSpPr/>
          <p:nvPr/>
        </p:nvCxnSpPr>
        <p:spPr>
          <a:xfrm>
            <a:off x="4508500" y="3871074"/>
            <a:ext cx="0" cy="22606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58C6C2D-27B3-4334-BA10-4F0D83C4BC3E}"/>
              </a:ext>
            </a:extLst>
          </p:cNvPr>
          <p:cNvSpPr txBox="1"/>
          <p:nvPr/>
        </p:nvSpPr>
        <p:spPr>
          <a:xfrm>
            <a:off x="9195371" y="6275168"/>
            <a:ext cx="2816210" cy="430887"/>
          </a:xfrm>
          <a:prstGeom prst="rect">
            <a:avLst/>
          </a:prstGeom>
          <a:noFill/>
        </p:spPr>
        <p:txBody>
          <a:bodyPr wrap="square">
            <a:spAutoFit/>
          </a:bodyPr>
          <a:lstStyle/>
          <a:p>
            <a:pPr algn="r"/>
            <a:r>
              <a:rPr lang="en-GB" sz="1100" b="1" i="0" dirty="0">
                <a:solidFill>
                  <a:schemeClr val="bg1"/>
                </a:solidFill>
                <a:effectLst/>
                <a:latin typeface="Segoe UI" panose="020B0502040204020203" pitchFamily="34" charset="0"/>
              </a:rPr>
              <a:t> </a:t>
            </a:r>
            <a:r>
              <a:rPr lang="en-GB" sz="1000" b="1" i="0" dirty="0">
                <a:solidFill>
                  <a:schemeClr val="bg1"/>
                </a:solidFill>
                <a:effectLst/>
                <a:latin typeface="Segoe UI" panose="020B0502040204020203" pitchFamily="34" charset="0"/>
              </a:rPr>
              <a:t>Excursion at SG12 Regional Group Meeting N'Djamena, Chad, March 2020</a:t>
            </a:r>
            <a:endParaRPr lang="en-GB" sz="1100" b="1" i="0" dirty="0">
              <a:solidFill>
                <a:schemeClr val="bg1"/>
              </a:solidFill>
              <a:effectLst/>
              <a:latin typeface="Segoe UI" panose="020B0502040204020203" pitchFamily="34" charset="0"/>
            </a:endParaRPr>
          </a:p>
        </p:txBody>
      </p:sp>
    </p:spTree>
    <p:extLst>
      <p:ext uri="{BB962C8B-B14F-4D97-AF65-F5344CB8AC3E}">
        <p14:creationId xmlns:p14="http://schemas.microsoft.com/office/powerpoint/2010/main" val="307977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3071EE1-5855-4F37-8947-8FA84A5965BB}"/>
              </a:ext>
            </a:extLst>
          </p:cNvPr>
          <p:cNvSpPr txBox="1"/>
          <p:nvPr/>
        </p:nvSpPr>
        <p:spPr>
          <a:xfrm>
            <a:off x="2127221" y="4126210"/>
            <a:ext cx="793754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Contact: tsbsg12@itu.int</a:t>
            </a:r>
            <a:endParaRPr kumimoji="0" lang="en-GB"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pic>
        <p:nvPicPr>
          <p:cNvPr id="21" name="Picture 20" descr="A picture containing drawing&#10;&#10;Description automatically generated">
            <a:extLst>
              <a:ext uri="{FF2B5EF4-FFF2-40B4-BE49-F238E27FC236}">
                <a16:creationId xmlns:a16="http://schemas.microsoft.com/office/drawing/2014/main" id="{5DE2914F-9B91-4F06-8B09-0950871E01B6}"/>
              </a:ext>
            </a:extLst>
          </p:cNvPr>
          <p:cNvPicPr>
            <a:picLocks noChangeAspect="1"/>
          </p:cNvPicPr>
          <p:nvPr/>
        </p:nvPicPr>
        <p:blipFill rotWithShape="1">
          <a:blip r:embed="rId2">
            <a:extLst>
              <a:ext uri="{28A0092B-C50C-407E-A947-70E740481C1C}">
                <a14:useLocalDpi xmlns:a14="http://schemas.microsoft.com/office/drawing/2010/main" val="0"/>
              </a:ext>
            </a:extLst>
          </a:blip>
          <a:srcRect t="22351" b="24844"/>
          <a:stretch/>
        </p:blipFill>
        <p:spPr>
          <a:xfrm>
            <a:off x="5212192" y="1533017"/>
            <a:ext cx="1767605" cy="1320850"/>
          </a:xfrm>
          <a:prstGeom prst="rect">
            <a:avLst/>
          </a:prstGeom>
        </p:spPr>
      </p:pic>
      <p:sp>
        <p:nvSpPr>
          <p:cNvPr id="2" name="Rectangle 1">
            <a:extLst>
              <a:ext uri="{FF2B5EF4-FFF2-40B4-BE49-F238E27FC236}">
                <a16:creationId xmlns:a16="http://schemas.microsoft.com/office/drawing/2014/main" id="{C25E79CC-0E10-4A94-83DB-5391EA2F5E52}"/>
              </a:ext>
            </a:extLst>
          </p:cNvPr>
          <p:cNvSpPr/>
          <p:nvPr/>
        </p:nvSpPr>
        <p:spPr>
          <a:xfrm>
            <a:off x="0" y="6403662"/>
            <a:ext cx="12192000" cy="557080"/>
          </a:xfrm>
          <a:prstGeom prst="rect">
            <a:avLst/>
          </a:prstGeom>
          <a:solidFill>
            <a:srgbClr val="00A3E0"/>
          </a:solidFill>
          <a:ln>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drawing&#10;&#10;Description automatically generated">
            <a:extLst>
              <a:ext uri="{FF2B5EF4-FFF2-40B4-BE49-F238E27FC236}">
                <a16:creationId xmlns:a16="http://schemas.microsoft.com/office/drawing/2014/main" id="{D8C60207-6749-44AA-822E-EDB162B87DB4}"/>
              </a:ext>
            </a:extLst>
          </p:cNvPr>
          <p:cNvPicPr>
            <a:picLocks noChangeAspect="1"/>
          </p:cNvPicPr>
          <p:nvPr/>
        </p:nvPicPr>
        <p:blipFill rotWithShape="1">
          <a:blip r:embed="rId3"/>
          <a:srcRect t="13004" b="17933"/>
          <a:stretch/>
        </p:blipFill>
        <p:spPr>
          <a:xfrm>
            <a:off x="1953403" y="2926079"/>
            <a:ext cx="8285182" cy="1111553"/>
          </a:xfrm>
          <a:prstGeom prst="rect">
            <a:avLst/>
          </a:prstGeom>
        </p:spPr>
      </p:pic>
    </p:spTree>
    <p:extLst>
      <p:ext uri="{BB962C8B-B14F-4D97-AF65-F5344CB8AC3E}">
        <p14:creationId xmlns:p14="http://schemas.microsoft.com/office/powerpoint/2010/main" val="4191905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3A7CF6B-38C3-4B3C-AE9A-B88E709A11E1}"/>
              </a:ext>
            </a:extLst>
          </p:cNvPr>
          <p:cNvGrpSpPr/>
          <p:nvPr/>
        </p:nvGrpSpPr>
        <p:grpSpPr>
          <a:xfrm>
            <a:off x="-877349" y="6287784"/>
            <a:ext cx="45719" cy="152779"/>
            <a:chOff x="330200" y="6380506"/>
            <a:chExt cx="2361629" cy="2568383"/>
          </a:xfrm>
        </p:grpSpPr>
        <p:sp>
          <p:nvSpPr>
            <p:cNvPr id="17" name="TextBox 16">
              <a:extLst>
                <a:ext uri="{FF2B5EF4-FFF2-40B4-BE49-F238E27FC236}">
                  <a16:creationId xmlns:a16="http://schemas.microsoft.com/office/drawing/2014/main" id="{528BBC5B-B16F-45D7-B55D-E4B10BADBF3F}"/>
                </a:ext>
              </a:extLst>
            </p:cNvPr>
            <p:cNvSpPr txBox="1"/>
            <p:nvPr/>
          </p:nvSpPr>
          <p:spPr>
            <a:xfrm>
              <a:off x="1322084" y="6380506"/>
              <a:ext cx="1369745" cy="256838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 b="1" i="0" u="none" strike="noStrike" kern="1200" cap="none" spc="0" normalizeH="0" baseline="0" noProof="0">
                  <a:ln>
                    <a:noFill/>
                  </a:ln>
                  <a:solidFill>
                    <a:prstClr val="black"/>
                  </a:solidFill>
                  <a:effectLst/>
                  <a:uLnTx/>
                  <a:uFillTx/>
                  <a:latin typeface="AvenirNext LT Pro Medium" panose="020B0804020202020204" pitchFamily="34" charset="0"/>
                  <a:ea typeface="Times New Roman" panose="02020603050405020304" pitchFamily="18" charset="0"/>
                  <a:cs typeface="Times New Roman" panose="02020603050405020304" pitchFamily="18" charset="0"/>
                </a:rPr>
                <a:t>SG12</a:t>
              </a:r>
            </a:p>
          </p:txBody>
        </p:sp>
        <p:pic>
          <p:nvPicPr>
            <p:cNvPr id="18" name="Picture 17">
              <a:extLst>
                <a:ext uri="{FF2B5EF4-FFF2-40B4-BE49-F238E27FC236}">
                  <a16:creationId xmlns:a16="http://schemas.microsoft.com/office/drawing/2014/main" id="{00BA7804-FA40-431B-BAD1-DECC7D27F358}"/>
                </a:ext>
              </a:extLst>
            </p:cNvPr>
            <p:cNvPicPr>
              <a:picLocks noChangeAspect="1"/>
            </p:cNvPicPr>
            <p:nvPr/>
          </p:nvPicPr>
          <p:blipFill>
            <a:blip r:embed="rId2">
              <a:biLevel thresh="50000"/>
              <a:extLst>
                <a:ext uri="{BEBA8EAE-BF5A-486C-A8C5-ECC9F3942E4B}">
                  <a14:imgProps xmlns:a14="http://schemas.microsoft.com/office/drawing/2010/main">
                    <a14:imgLayer r:embed="rId3">
                      <a14:imgEffect>
                        <a14:backgroundRemoval t="9804" b="89216" l="9701" r="94030">
                          <a14:foregroundMark x1="29478" y1="56863" x2="29478" y2="56863"/>
                          <a14:foregroundMark x1="85821" y1="45098" x2="85821" y2="45098"/>
                          <a14:foregroundMark x1="71269" y1="64706" x2="71269" y2="64706"/>
                          <a14:foregroundMark x1="11567" y1="50000" x2="11567" y2="50000"/>
                          <a14:foregroundMark x1="94030" y1="26471" x2="94030" y2="26471"/>
                        </a14:backgroundRemoval>
                      </a14:imgEffect>
                    </a14:imgLayer>
                  </a14:imgProps>
                </a:ext>
              </a:extLst>
            </a:blip>
            <a:stretch>
              <a:fillRect/>
            </a:stretch>
          </p:blipFill>
          <p:spPr>
            <a:xfrm>
              <a:off x="330200" y="6441365"/>
              <a:ext cx="1074342" cy="408891"/>
            </a:xfrm>
            <a:prstGeom prst="rect">
              <a:avLst/>
            </a:prstGeom>
          </p:spPr>
        </p:pic>
      </p:grpSp>
      <p:grpSp>
        <p:nvGrpSpPr>
          <p:cNvPr id="5" name="Group 4">
            <a:extLst>
              <a:ext uri="{FF2B5EF4-FFF2-40B4-BE49-F238E27FC236}">
                <a16:creationId xmlns:a16="http://schemas.microsoft.com/office/drawing/2014/main" id="{1B857F10-4E75-4516-9ECF-6AE00A585C63}"/>
              </a:ext>
            </a:extLst>
          </p:cNvPr>
          <p:cNvGrpSpPr/>
          <p:nvPr/>
        </p:nvGrpSpPr>
        <p:grpSpPr>
          <a:xfrm>
            <a:off x="0" y="0"/>
            <a:ext cx="12192000" cy="6960742"/>
            <a:chOff x="0" y="0"/>
            <a:chExt cx="12192000" cy="6960742"/>
          </a:xfrm>
        </p:grpSpPr>
        <p:sp>
          <p:nvSpPr>
            <p:cNvPr id="50" name="TextBox 49">
              <a:extLst>
                <a:ext uri="{FF2B5EF4-FFF2-40B4-BE49-F238E27FC236}">
                  <a16:creationId xmlns:a16="http://schemas.microsoft.com/office/drawing/2014/main" id="{550FE73F-5C72-4C91-8C88-7271CC46A843}"/>
                </a:ext>
              </a:extLst>
            </p:cNvPr>
            <p:cNvSpPr txBox="1"/>
            <p:nvPr/>
          </p:nvSpPr>
          <p:spPr>
            <a:xfrm>
              <a:off x="0" y="0"/>
              <a:ext cx="12115445" cy="686341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FAFAFA"/>
                  </a:solidFill>
                  <a:effectLst/>
                  <a:uLnTx/>
                  <a:uFillTx/>
                  <a:latin typeface="Calibri" panose="020F0502020204030204"/>
                  <a:ea typeface="+mn-ea"/>
                  <a:cs typeface="+mn-cs"/>
                </a:rPr>
                <a:t>E.475 E.802 E.805 E.806 E.811 E.812 E.840 E.847 G.107.1 G.107.2 G.113 G.191 G.1028 G.1028.1 G.1028.2 G.1032 G.1033 G.1034 G.1035 G.1070 G.1071 G.1072 J.343 P.10/G.100 P.64 P.340 P.381 P.501 P.565 P.570 P.700 P.804 P.808 P.809 P.811 P.862 P.862.2 P.863 P.863.1 P.917 P.918 P.1100 P.1110 P.1120 P.1140 P.1150 P.1201.2 P.1203 P.1203.1 P.1203.2 P.1203.3 P.1204 P.1204.3 P.1204.4 P.1204.5 P.1301 P.1310 P.1401 P.1502 Y.1540 Y.1543 Y.1545.1 Y.1546 Y.1550</a:t>
              </a:r>
            </a:p>
          </p:txBody>
        </p:sp>
        <p:sp>
          <p:nvSpPr>
            <p:cNvPr id="3" name="Rectangle 2">
              <a:extLst>
                <a:ext uri="{FF2B5EF4-FFF2-40B4-BE49-F238E27FC236}">
                  <a16:creationId xmlns:a16="http://schemas.microsoft.com/office/drawing/2014/main" id="{A2AB8383-7C24-4F44-B8F6-89916FE645FF}"/>
                </a:ext>
              </a:extLst>
            </p:cNvPr>
            <p:cNvSpPr/>
            <p:nvPr/>
          </p:nvSpPr>
          <p:spPr>
            <a:xfrm>
              <a:off x="0" y="6403662"/>
              <a:ext cx="12192000" cy="557080"/>
            </a:xfrm>
            <a:prstGeom prst="rect">
              <a:avLst/>
            </a:prstGeom>
            <a:solidFill>
              <a:srgbClr val="00A3E0"/>
            </a:solidFill>
            <a:ln>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4" name="Picture 23" descr="A picture containing drawing&#10;&#10;Description automatically generated">
            <a:extLst>
              <a:ext uri="{FF2B5EF4-FFF2-40B4-BE49-F238E27FC236}">
                <a16:creationId xmlns:a16="http://schemas.microsoft.com/office/drawing/2014/main" id="{4619E7FB-2932-4098-BA64-3C89467079DA}"/>
              </a:ext>
            </a:extLst>
          </p:cNvPr>
          <p:cNvPicPr>
            <a:picLocks noChangeAspect="1"/>
          </p:cNvPicPr>
          <p:nvPr/>
        </p:nvPicPr>
        <p:blipFill rotWithShape="1">
          <a:blip r:embed="rId4">
            <a:extLst>
              <a:ext uri="{28A0092B-C50C-407E-A947-70E740481C1C}">
                <a14:useLocalDpi xmlns:a14="http://schemas.microsoft.com/office/drawing/2010/main" val="0"/>
              </a:ext>
            </a:extLst>
          </a:blip>
          <a:srcRect t="22351" b="24844"/>
          <a:stretch/>
        </p:blipFill>
        <p:spPr>
          <a:xfrm>
            <a:off x="165455" y="1541767"/>
            <a:ext cx="1767605" cy="1320850"/>
          </a:xfrm>
          <a:prstGeom prst="rect">
            <a:avLst/>
          </a:prstGeom>
        </p:spPr>
      </p:pic>
      <p:sp>
        <p:nvSpPr>
          <p:cNvPr id="4" name="TextBox 3">
            <a:extLst>
              <a:ext uri="{FF2B5EF4-FFF2-40B4-BE49-F238E27FC236}">
                <a16:creationId xmlns:a16="http://schemas.microsoft.com/office/drawing/2014/main" id="{5941AA7F-1D2C-408B-89D5-755DC1C8C38C}"/>
              </a:ext>
            </a:extLst>
          </p:cNvPr>
          <p:cNvSpPr txBox="1"/>
          <p:nvPr/>
        </p:nvSpPr>
        <p:spPr>
          <a:xfrm>
            <a:off x="360830" y="3995384"/>
            <a:ext cx="64891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rPr>
              <a:t>References and backup slides</a:t>
            </a:r>
            <a:endParaRPr kumimoji="0" lang="en-GB" sz="36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endParaRPr>
          </a:p>
        </p:txBody>
      </p:sp>
      <p:pic>
        <p:nvPicPr>
          <p:cNvPr id="6" name="Picture 5" descr="A picture containing drawing&#10;&#10;Description automatically generated">
            <a:extLst>
              <a:ext uri="{FF2B5EF4-FFF2-40B4-BE49-F238E27FC236}">
                <a16:creationId xmlns:a16="http://schemas.microsoft.com/office/drawing/2014/main" id="{77805A06-4623-4BE9-92F3-C5C4DF21047F}"/>
              </a:ext>
            </a:extLst>
          </p:cNvPr>
          <p:cNvPicPr>
            <a:picLocks noChangeAspect="1"/>
          </p:cNvPicPr>
          <p:nvPr/>
        </p:nvPicPr>
        <p:blipFill rotWithShape="1">
          <a:blip r:embed="rId5"/>
          <a:srcRect b="25421"/>
          <a:stretch/>
        </p:blipFill>
        <p:spPr>
          <a:xfrm>
            <a:off x="360829" y="2794901"/>
            <a:ext cx="8285182" cy="1200329"/>
          </a:xfrm>
          <a:prstGeom prst="rect">
            <a:avLst/>
          </a:prstGeom>
        </p:spPr>
      </p:pic>
    </p:spTree>
    <p:extLst>
      <p:ext uri="{BB962C8B-B14F-4D97-AF65-F5344CB8AC3E}">
        <p14:creationId xmlns:p14="http://schemas.microsoft.com/office/powerpoint/2010/main" val="708684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3071EE1-5855-4F37-8947-8FA84A5965BB}"/>
              </a:ext>
            </a:extLst>
          </p:cNvPr>
          <p:cNvSpPr txBox="1"/>
          <p:nvPr/>
        </p:nvSpPr>
        <p:spPr>
          <a:xfrm>
            <a:off x="-1112957" y="4819531"/>
            <a:ext cx="538800" cy="123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ITU-T Study Group 12 highlights of the 2017-2020 Study Period</a:t>
            </a:r>
            <a:endParaRPr kumimoji="0" lang="en-GB" sz="1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graphicFrame>
        <p:nvGraphicFramePr>
          <p:cNvPr id="14" name="Table 6">
            <a:extLst>
              <a:ext uri="{FF2B5EF4-FFF2-40B4-BE49-F238E27FC236}">
                <a16:creationId xmlns:a16="http://schemas.microsoft.com/office/drawing/2014/main" id="{8F3B2A73-F74C-49B1-A471-C3D0F38D675B}"/>
              </a:ext>
            </a:extLst>
          </p:cNvPr>
          <p:cNvGraphicFramePr>
            <a:graphicFrameLocks/>
          </p:cNvGraphicFramePr>
          <p:nvPr>
            <p:extLst>
              <p:ext uri="{D42A27DB-BD31-4B8C-83A1-F6EECF244321}">
                <p14:modId xmlns:p14="http://schemas.microsoft.com/office/powerpoint/2010/main" val="2664698902"/>
              </p:ext>
            </p:extLst>
          </p:nvPr>
        </p:nvGraphicFramePr>
        <p:xfrm>
          <a:off x="445252" y="1634795"/>
          <a:ext cx="10800000" cy="4079240"/>
        </p:xfrm>
        <a:graphic>
          <a:graphicData uri="http://schemas.openxmlformats.org/drawingml/2006/table">
            <a:tbl>
              <a:tblPr firstRow="1" bandRow="1">
                <a:tableStyleId>{5A111915-BE36-4E01-A7E5-04B1672EAD32}</a:tableStyleId>
              </a:tblPr>
              <a:tblGrid>
                <a:gridCol w="1080000">
                  <a:extLst>
                    <a:ext uri="{9D8B030D-6E8A-4147-A177-3AD203B41FA5}">
                      <a16:colId xmlns:a16="http://schemas.microsoft.com/office/drawing/2014/main" val="2365166073"/>
                    </a:ext>
                  </a:extLst>
                </a:gridCol>
                <a:gridCol w="720000">
                  <a:extLst>
                    <a:ext uri="{9D8B030D-6E8A-4147-A177-3AD203B41FA5}">
                      <a16:colId xmlns:a16="http://schemas.microsoft.com/office/drawing/2014/main" val="688837284"/>
                    </a:ext>
                  </a:extLst>
                </a:gridCol>
                <a:gridCol w="3600000">
                  <a:extLst>
                    <a:ext uri="{9D8B030D-6E8A-4147-A177-3AD203B41FA5}">
                      <a16:colId xmlns:a16="http://schemas.microsoft.com/office/drawing/2014/main" val="2054149915"/>
                    </a:ext>
                  </a:extLst>
                </a:gridCol>
                <a:gridCol w="1080000">
                  <a:extLst>
                    <a:ext uri="{9D8B030D-6E8A-4147-A177-3AD203B41FA5}">
                      <a16:colId xmlns:a16="http://schemas.microsoft.com/office/drawing/2014/main" val="1109801797"/>
                    </a:ext>
                  </a:extLst>
                </a:gridCol>
                <a:gridCol w="720000">
                  <a:extLst>
                    <a:ext uri="{9D8B030D-6E8A-4147-A177-3AD203B41FA5}">
                      <a16:colId xmlns:a16="http://schemas.microsoft.com/office/drawing/2014/main" val="2667048514"/>
                    </a:ext>
                  </a:extLst>
                </a:gridCol>
                <a:gridCol w="3600000">
                  <a:extLst>
                    <a:ext uri="{9D8B030D-6E8A-4147-A177-3AD203B41FA5}">
                      <a16:colId xmlns:a16="http://schemas.microsoft.com/office/drawing/2014/main" val="1741619308"/>
                    </a:ext>
                  </a:extLst>
                </a:gridCol>
              </a:tblGrid>
              <a:tr h="370840">
                <a:tc>
                  <a:txBody>
                    <a:bodyPr/>
                    <a:lstStyle/>
                    <a:p>
                      <a:pPr algn="ctr"/>
                      <a:r>
                        <a:rPr lang="en-GB" sz="800">
                          <a:latin typeface="Avenir Next LT Pro" panose="020B0504020202020204" pitchFamily="34" charset="0"/>
                        </a:rPr>
                        <a:t>Recommendation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Approval</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Title (English)</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Recommendation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Approval</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Title (English)</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extLst>
                  <a:ext uri="{0D108BD9-81ED-4DB2-BD59-A6C34878D82A}">
                    <a16:rowId xmlns:a16="http://schemas.microsoft.com/office/drawing/2014/main" val="3964943119"/>
                  </a:ext>
                </a:extLst>
              </a:tr>
              <a:tr h="370840">
                <a:tc>
                  <a:txBody>
                    <a:bodyPr/>
                    <a:lstStyle/>
                    <a:p>
                      <a:r>
                        <a:rPr lang="en-GB" sz="800">
                          <a:latin typeface="Avenir Next LT Pro" panose="020B0504020202020204" pitchFamily="34" charset="0"/>
                          <a:hlinkClick r:id="rId2"/>
                        </a:rPr>
                        <a:t>E.475</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2020-01-13</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Guidelines for intelligent network analytics and diagnostics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3"/>
                        </a:rPr>
                        <a:t>G.107.1 (2019) Cor. 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Wideband E-model (Corrigendum)</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258198723"/>
                  </a:ext>
                </a:extLst>
              </a:tr>
              <a:tr h="370840">
                <a:tc>
                  <a:txBody>
                    <a:bodyPr/>
                    <a:lstStyle/>
                    <a:p>
                      <a:r>
                        <a:rPr lang="en-GB" sz="800">
                          <a:latin typeface="Avenir Next LT Pro" panose="020B0504020202020204" pitchFamily="34" charset="0"/>
                          <a:hlinkClick r:id="rId4"/>
                        </a:rPr>
                        <a:t>E.802 (2007) Amd. 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2017-03-01</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New Annex A on guidelines on selection of representative samples</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5"/>
                        </a:rPr>
                        <a:t>G.107.2</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2019-06-29</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Fullband E-model</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218206774"/>
                  </a:ext>
                </a:extLst>
              </a:tr>
              <a:tr h="370840">
                <a:tc>
                  <a:txBody>
                    <a:bodyPr/>
                    <a:lstStyle/>
                    <a:p>
                      <a:r>
                        <a:rPr lang="en-GB" sz="800">
                          <a:latin typeface="Avenir Next LT Pro" panose="020B0504020202020204" pitchFamily="34" charset="0"/>
                          <a:hlinkClick r:id="rId6"/>
                        </a:rPr>
                        <a:t>E.802 (2007) Amd. 2</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2018-06-13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Updates and additional information on the degree of variability function in support of E.802</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7"/>
                        </a:rPr>
                        <a:t>G.113 (2007) Amd. 2</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2019-05-16</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New Appendix V – Provisional planning values for the fullband equipment impairment factor and the fullband packet loss robustness factor</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1186778289"/>
                  </a:ext>
                </a:extLst>
              </a:tr>
              <a:tr h="370840">
                <a:tc>
                  <a:txBody>
                    <a:bodyPr/>
                    <a:lstStyle/>
                    <a:p>
                      <a:r>
                        <a:rPr lang="en-GB" sz="800">
                          <a:latin typeface="Avenir Next LT Pro" panose="020B0504020202020204" pitchFamily="34" charset="0"/>
                          <a:hlinkClick r:id="rId8"/>
                        </a:rPr>
                        <a:t>E.805</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2019-12-05</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Strategies to establish quality regulatory frameworks</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9"/>
                        </a:rPr>
                        <a:t>G.191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Software tools for speech and audio coding standardization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440694014"/>
                  </a:ext>
                </a:extLst>
              </a:tr>
              <a:tr h="370840">
                <a:tc>
                  <a:txBody>
                    <a:bodyPr/>
                    <a:lstStyle/>
                    <a:p>
                      <a:r>
                        <a:rPr lang="en-GB" sz="800">
                          <a:latin typeface="Avenir Next LT Pro" panose="020B0504020202020204" pitchFamily="34" charset="0"/>
                          <a:hlinkClick r:id="rId10"/>
                        </a:rPr>
                        <a:t>E.806</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2019-06-29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Measurement campaigns, monitoring systems and sampling methodologies to monitor the quality of service in mobile networks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1"/>
                        </a:rPr>
                        <a:t>G.1028</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2019-06-29</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End-to-end quality of service for voice over 4G mobile networks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926342635"/>
                  </a:ext>
                </a:extLst>
              </a:tr>
              <a:tr h="370840">
                <a:tc>
                  <a:txBody>
                    <a:bodyPr/>
                    <a:lstStyle/>
                    <a:p>
                      <a:r>
                        <a:rPr lang="en-GB" sz="800">
                          <a:latin typeface="Avenir Next LT Pro" panose="020B0504020202020204" pitchFamily="34" charset="0"/>
                          <a:hlinkClick r:id="rId12"/>
                        </a:rPr>
                        <a:t>E.811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2017-03-01</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Quality measurement in major events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3"/>
                        </a:rPr>
                        <a:t>G.1028.1</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2019-02-06</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End-to-end quality of service for video telephony over 4G mobile networks</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2766583966"/>
                  </a:ext>
                </a:extLst>
              </a:tr>
              <a:tr h="370840">
                <a:tc>
                  <a:txBody>
                    <a:bodyPr/>
                    <a:lstStyle/>
                    <a:p>
                      <a:r>
                        <a:rPr lang="en-GB" sz="800">
                          <a:latin typeface="Avenir Next LT Pro" panose="020B0504020202020204" pitchFamily="34" charset="0"/>
                          <a:hlinkClick r:id="rId14"/>
                        </a:rPr>
                        <a:t>E.812</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2020-05-29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Crowdsourcing approach for the assessment of end-to-end quality of service in fixed and mobile broadband networks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5"/>
                        </a:rPr>
                        <a:t>G.1028.2</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2019-06-29</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Assessment of the LTE circuit switched fall back - Impact on voice quality of service</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2582242749"/>
                  </a:ext>
                </a:extLst>
              </a:tr>
              <a:tr h="370840">
                <a:tc>
                  <a:txBody>
                    <a:bodyPr/>
                    <a:lstStyle/>
                    <a:p>
                      <a:r>
                        <a:rPr lang="en-GB" sz="800">
                          <a:latin typeface="Avenir Next LT Pro" panose="020B0504020202020204" pitchFamily="34" charset="0"/>
                          <a:hlinkClick r:id="rId16"/>
                        </a:rPr>
                        <a:t>E.840</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2018-06-13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Statistical framework for end-to-end network-performance benchmark scoring and ranking</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7"/>
                        </a:rPr>
                        <a:t>G.1032</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2017-10-29</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Influence factors on gaming quality of experience</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2516257893"/>
                  </a:ext>
                </a:extLst>
              </a:tr>
              <a:tr h="370840">
                <a:tc>
                  <a:txBody>
                    <a:bodyPr/>
                    <a:lstStyle/>
                    <a:p>
                      <a:r>
                        <a:rPr lang="en-GB" sz="800">
                          <a:latin typeface="Avenir Next LT Pro" panose="020B0504020202020204" pitchFamily="34" charset="0"/>
                          <a:hlinkClick r:id="rId18"/>
                        </a:rPr>
                        <a:t>E.847</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2017-03-01</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pPr marL="0" algn="l" defTabSz="457200" rtl="0" eaLnBrk="1" latinLnBrk="0" hangingPunct="1"/>
                      <a:r>
                        <a:rPr lang="en-GB" sz="800" kern="1200">
                          <a:solidFill>
                            <a:schemeClr val="dk1"/>
                          </a:solidFill>
                          <a:latin typeface="Avenir Next LT Pro" panose="020B0504020202020204" pitchFamily="34" charset="0"/>
                        </a:rPr>
                        <a:t>Quality of service norms for time-division multiplexing interconnection between telecom networks</a:t>
                      </a:r>
                      <a:endParaRPr lang="en-GB" sz="800" kern="1200">
                        <a:solidFill>
                          <a:schemeClr val="dk1"/>
                        </a:solidFill>
                        <a:latin typeface="Avenir Next LT Pro" panose="020B0504020202020204" pitchFamily="34" charset="0"/>
                        <a:ea typeface="+mn-ea"/>
                        <a:cs typeface="+mn-cs"/>
                      </a:endParaRPr>
                    </a:p>
                  </a:txBody>
                  <a:tcPr marL="46800" marR="46800"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9"/>
                        </a:rPr>
                        <a:t>G.1033</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2019-10-14</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Quality of service and quality of experience aspects of digital financial services</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067239344"/>
                  </a:ext>
                </a:extLst>
              </a:tr>
              <a:tr h="370840">
                <a:tc>
                  <a:txBody>
                    <a:bodyPr/>
                    <a:lstStyle/>
                    <a:p>
                      <a:r>
                        <a:rPr lang="en-GB" sz="800">
                          <a:latin typeface="Avenir Next LT Pro" panose="020B0504020202020204" pitchFamily="34" charset="0"/>
                          <a:hlinkClick r:id="rId20"/>
                        </a:rPr>
                        <a:t>G.107.1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2019-06-29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Wideband E-model</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21"/>
                        </a:rPr>
                        <a:t>G.1034</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2020-01-13</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Quality of experience metrics for mobile telephony communication during rail travel</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652604799"/>
                  </a:ext>
                </a:extLst>
              </a:tr>
            </a:tbl>
          </a:graphicData>
        </a:graphic>
      </p:graphicFrame>
      <p:pic>
        <p:nvPicPr>
          <p:cNvPr id="7" name="Picture 6">
            <a:extLst>
              <a:ext uri="{FF2B5EF4-FFF2-40B4-BE49-F238E27FC236}">
                <a16:creationId xmlns:a16="http://schemas.microsoft.com/office/drawing/2014/main" id="{15F9666F-9D98-4611-B0DE-6B44B9A34507}"/>
              </a:ext>
            </a:extLst>
          </p:cNvPr>
          <p:cNvPicPr>
            <a:picLocks noChangeAspect="1"/>
          </p:cNvPicPr>
          <p:nvPr/>
        </p:nvPicPr>
        <p:blipFill>
          <a:blip r:embed="rId22"/>
          <a:stretch>
            <a:fillRect/>
          </a:stretch>
        </p:blipFill>
        <p:spPr>
          <a:xfrm>
            <a:off x="-805" y="6255055"/>
            <a:ext cx="12192000" cy="767329"/>
          </a:xfrm>
          <a:prstGeom prst="rect">
            <a:avLst/>
          </a:prstGeom>
        </p:spPr>
      </p:pic>
      <p:sp>
        <p:nvSpPr>
          <p:cNvPr id="9" name="TextBox 8">
            <a:extLst>
              <a:ext uri="{FF2B5EF4-FFF2-40B4-BE49-F238E27FC236}">
                <a16:creationId xmlns:a16="http://schemas.microsoft.com/office/drawing/2014/main" id="{CBAE70FF-495A-4C27-AD19-C67936260CD6}"/>
              </a:ext>
            </a:extLst>
          </p:cNvPr>
          <p:cNvSpPr txBox="1"/>
          <p:nvPr/>
        </p:nvSpPr>
        <p:spPr>
          <a:xfrm>
            <a:off x="330200" y="1038882"/>
            <a:ext cx="113751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venirNext LT Pro Medium" panose="020B0804020202020204" pitchFamily="34" charset="0"/>
                <a:ea typeface="+mn-ea"/>
                <a:cs typeface="+mn-cs"/>
              </a:rPr>
              <a:t>Standards adopted in the Study Period (as of Sep. 2020)</a:t>
            </a:r>
          </a:p>
        </p:txBody>
      </p:sp>
      <p:pic>
        <p:nvPicPr>
          <p:cNvPr id="10" name="Picture 9" descr="A picture containing drawing&#10;&#10;Description automatically generated">
            <a:extLst>
              <a:ext uri="{FF2B5EF4-FFF2-40B4-BE49-F238E27FC236}">
                <a16:creationId xmlns:a16="http://schemas.microsoft.com/office/drawing/2014/main" id="{6C831A9E-1E43-4D1A-9159-7E1D2C7C9ACA}"/>
              </a:ext>
            </a:extLst>
          </p:cNvPr>
          <p:cNvPicPr>
            <a:picLocks noChangeAspect="1"/>
          </p:cNvPicPr>
          <p:nvPr/>
        </p:nvPicPr>
        <p:blipFill rotWithShape="1">
          <a:blip r:embed="rId23"/>
          <a:srcRect b="27468"/>
          <a:stretch/>
        </p:blipFill>
        <p:spPr>
          <a:xfrm>
            <a:off x="330200" y="-113687"/>
            <a:ext cx="8285182" cy="1167384"/>
          </a:xfrm>
          <a:prstGeom prst="rect">
            <a:avLst/>
          </a:prstGeom>
        </p:spPr>
      </p:pic>
    </p:spTree>
    <p:extLst>
      <p:ext uri="{BB962C8B-B14F-4D97-AF65-F5344CB8AC3E}">
        <p14:creationId xmlns:p14="http://schemas.microsoft.com/office/powerpoint/2010/main" val="1073948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3071EE1-5855-4F37-8947-8FA84A5965BB}"/>
              </a:ext>
            </a:extLst>
          </p:cNvPr>
          <p:cNvSpPr txBox="1"/>
          <p:nvPr/>
        </p:nvSpPr>
        <p:spPr>
          <a:xfrm>
            <a:off x="-1112957" y="4819531"/>
            <a:ext cx="538800" cy="123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ITU-T Study Group 12 highlights of the 2017-2020 Study Period</a:t>
            </a:r>
            <a:endParaRPr kumimoji="0" lang="en-GB" sz="1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graphicFrame>
        <p:nvGraphicFramePr>
          <p:cNvPr id="14" name="Table 6">
            <a:extLst>
              <a:ext uri="{FF2B5EF4-FFF2-40B4-BE49-F238E27FC236}">
                <a16:creationId xmlns:a16="http://schemas.microsoft.com/office/drawing/2014/main" id="{8F3B2A73-F74C-49B1-A471-C3D0F38D675B}"/>
              </a:ext>
            </a:extLst>
          </p:cNvPr>
          <p:cNvGraphicFramePr>
            <a:graphicFrameLocks/>
          </p:cNvGraphicFramePr>
          <p:nvPr/>
        </p:nvGraphicFramePr>
        <p:xfrm>
          <a:off x="445252" y="1634795"/>
          <a:ext cx="10800000" cy="4169410"/>
        </p:xfrm>
        <a:graphic>
          <a:graphicData uri="http://schemas.openxmlformats.org/drawingml/2006/table">
            <a:tbl>
              <a:tblPr firstRow="1" bandRow="1">
                <a:tableStyleId>{5A111915-BE36-4E01-A7E5-04B1672EAD32}</a:tableStyleId>
              </a:tblPr>
              <a:tblGrid>
                <a:gridCol w="1080000">
                  <a:extLst>
                    <a:ext uri="{9D8B030D-6E8A-4147-A177-3AD203B41FA5}">
                      <a16:colId xmlns:a16="http://schemas.microsoft.com/office/drawing/2014/main" val="2365166073"/>
                    </a:ext>
                  </a:extLst>
                </a:gridCol>
                <a:gridCol w="720000">
                  <a:extLst>
                    <a:ext uri="{9D8B030D-6E8A-4147-A177-3AD203B41FA5}">
                      <a16:colId xmlns:a16="http://schemas.microsoft.com/office/drawing/2014/main" val="688837284"/>
                    </a:ext>
                  </a:extLst>
                </a:gridCol>
                <a:gridCol w="3600000">
                  <a:extLst>
                    <a:ext uri="{9D8B030D-6E8A-4147-A177-3AD203B41FA5}">
                      <a16:colId xmlns:a16="http://schemas.microsoft.com/office/drawing/2014/main" val="2054149915"/>
                    </a:ext>
                  </a:extLst>
                </a:gridCol>
                <a:gridCol w="1080000">
                  <a:extLst>
                    <a:ext uri="{9D8B030D-6E8A-4147-A177-3AD203B41FA5}">
                      <a16:colId xmlns:a16="http://schemas.microsoft.com/office/drawing/2014/main" val="1109801797"/>
                    </a:ext>
                  </a:extLst>
                </a:gridCol>
                <a:gridCol w="720000">
                  <a:extLst>
                    <a:ext uri="{9D8B030D-6E8A-4147-A177-3AD203B41FA5}">
                      <a16:colId xmlns:a16="http://schemas.microsoft.com/office/drawing/2014/main" val="2667048514"/>
                    </a:ext>
                  </a:extLst>
                </a:gridCol>
                <a:gridCol w="3600000">
                  <a:extLst>
                    <a:ext uri="{9D8B030D-6E8A-4147-A177-3AD203B41FA5}">
                      <a16:colId xmlns:a16="http://schemas.microsoft.com/office/drawing/2014/main" val="1741619308"/>
                    </a:ext>
                  </a:extLst>
                </a:gridCol>
              </a:tblGrid>
              <a:tr h="370840">
                <a:tc>
                  <a:txBody>
                    <a:bodyPr/>
                    <a:lstStyle/>
                    <a:p>
                      <a:pPr algn="ctr"/>
                      <a:r>
                        <a:rPr lang="en-GB" sz="800">
                          <a:latin typeface="Avenir Next LT Pro" panose="020B0504020202020204" pitchFamily="34" charset="0"/>
                        </a:rPr>
                        <a:t>Recommendation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Approval</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Title (English)</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Recommendation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Approval</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Title (English)</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extLst>
                  <a:ext uri="{0D108BD9-81ED-4DB2-BD59-A6C34878D82A}">
                    <a16:rowId xmlns:a16="http://schemas.microsoft.com/office/drawing/2014/main" val="3964943119"/>
                  </a:ext>
                </a:extLst>
              </a:tr>
              <a:tr h="370840">
                <a:tc>
                  <a:txBody>
                    <a:bodyPr/>
                    <a:lstStyle/>
                    <a:p>
                      <a:r>
                        <a:rPr lang="en-GB" sz="800" dirty="0">
                          <a:latin typeface="Avenir Next LT Pro" panose="020B0504020202020204" pitchFamily="34" charset="0"/>
                          <a:hlinkClick r:id="rId2"/>
                        </a:rPr>
                        <a:t>G.1035</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2020-05-29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Influencing factors on quality of experience for virtual reality services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3"/>
                        </a:rPr>
                        <a:t>P.501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2017-03-01</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Test signals for use in </a:t>
                      </a:r>
                      <a:r>
                        <a:rPr lang="en-GB" sz="800" err="1">
                          <a:latin typeface="Avenir Next LT Pro" panose="020B0504020202020204" pitchFamily="34" charset="0"/>
                        </a:rPr>
                        <a:t>telephonometry</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258198723"/>
                  </a:ext>
                </a:extLst>
              </a:tr>
              <a:tr h="370840">
                <a:tc>
                  <a:txBody>
                    <a:bodyPr/>
                    <a:lstStyle/>
                    <a:p>
                      <a:r>
                        <a:rPr lang="en-GB" sz="800">
                          <a:latin typeface="Avenir Next LT Pro" panose="020B0504020202020204" pitchFamily="34" charset="0"/>
                          <a:hlinkClick r:id="rId4"/>
                        </a:rPr>
                        <a:t>G.1070</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2018-06-13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Opinion model for video-telephony applications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5"/>
                        </a:rPr>
                        <a:t>P.501 (2017) Amd. 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2018-06-13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AM-FM test signal for super-wideband and </a:t>
                      </a:r>
                      <a:r>
                        <a:rPr lang="en-GB" sz="800" err="1">
                          <a:latin typeface="Avenir Next LT Pro" panose="020B0504020202020204" pitchFamily="34" charset="0"/>
                        </a:rPr>
                        <a:t>fullband</a:t>
                      </a:r>
                      <a:r>
                        <a:rPr lang="en-GB" sz="800">
                          <a:latin typeface="Avenir Next LT Pro" panose="020B0504020202020204" pitchFamily="34" charset="0"/>
                        </a:rPr>
                        <a:t> applications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218206774"/>
                  </a:ext>
                </a:extLst>
              </a:tr>
              <a:tr h="370840">
                <a:tc>
                  <a:txBody>
                    <a:bodyPr/>
                    <a:lstStyle/>
                    <a:p>
                      <a:r>
                        <a:rPr lang="en-GB" sz="800">
                          <a:latin typeface="Avenir Next LT Pro" panose="020B0504020202020204" pitchFamily="34" charset="0"/>
                          <a:hlinkClick r:id="rId6"/>
                        </a:rPr>
                        <a:t>G.1071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2016-11-29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Opinion model for network planning of video and audio streaming applications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7"/>
                        </a:rPr>
                        <a:t>P.501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2020-05-29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Test signals for use in telephony and other speech-based applications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1186778289"/>
                  </a:ext>
                </a:extLst>
              </a:tr>
              <a:tr h="370840">
                <a:tc>
                  <a:txBody>
                    <a:bodyPr/>
                    <a:lstStyle/>
                    <a:p>
                      <a:r>
                        <a:rPr lang="en-GB" sz="800">
                          <a:latin typeface="Avenir Next LT Pro" panose="020B0504020202020204" pitchFamily="34" charset="0"/>
                          <a:hlinkClick r:id="rId8"/>
                        </a:rPr>
                        <a:t>G.1072</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Opinion model predicting gaming quality of experience for cloud gaming services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9"/>
                        </a:rPr>
                        <a:t>P.565</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Framework for creation and performance testing of machine learning based models for the assessment of transmission network impact on speech quality for mobile packet-switched voice services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440694014"/>
                  </a:ext>
                </a:extLst>
              </a:tr>
              <a:tr h="370840">
                <a:tc>
                  <a:txBody>
                    <a:bodyPr/>
                    <a:lstStyle/>
                    <a:p>
                      <a:r>
                        <a:rPr lang="en-GB" sz="800">
                          <a:latin typeface="Avenir Next LT Pro" panose="020B0504020202020204" pitchFamily="34" charset="0"/>
                          <a:hlinkClick r:id="rId10"/>
                        </a:rPr>
                        <a:t>J.343 (2014) Amd. 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2018-05-10</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Test vectors for the ITU-T J.343 family of standards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hlinkClick r:id="rId11"/>
                        </a:rPr>
                        <a:t>P.570</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2018-06-13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Artificial noise fields under laboratory conditions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926342635"/>
                  </a:ext>
                </a:extLst>
              </a:tr>
              <a:tr h="370840">
                <a:tc>
                  <a:txBody>
                    <a:bodyPr/>
                    <a:lstStyle/>
                    <a:p>
                      <a:r>
                        <a:rPr lang="en-GB" sz="800">
                          <a:latin typeface="Avenir Next LT Pro" panose="020B0504020202020204" pitchFamily="34" charset="0"/>
                          <a:hlinkClick r:id="rId12"/>
                        </a:rPr>
                        <a:t>P.10/G.100</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2017-11-13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Vocabulary for performance, quality of service and quality of experience </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hlinkClick r:id="rId13"/>
                        </a:rPr>
                        <a:t>P.700</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2019-06-29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Calculation of loudness for speech communication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2766583966"/>
                  </a:ext>
                </a:extLst>
              </a:tr>
              <a:tr h="370840">
                <a:tc>
                  <a:txBody>
                    <a:bodyPr/>
                    <a:lstStyle/>
                    <a:p>
                      <a:r>
                        <a:rPr lang="en-GB" sz="800">
                          <a:latin typeface="Avenir Next LT Pro" panose="020B0504020202020204" pitchFamily="34" charset="0"/>
                          <a:hlinkClick r:id="rId14"/>
                        </a:rPr>
                        <a:t>P.10/G.100 (2017) Amd. 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2019-06-29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New definitions for inclusion in Recommendation ITU-T P.10/G.100</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5"/>
                        </a:rPr>
                        <a:t>P.804</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2017-10-29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Subjective diagnostic test method for conversational speech quality analysis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2582242749"/>
                  </a:ext>
                </a:extLst>
              </a:tr>
              <a:tr h="370840">
                <a:tc>
                  <a:txBody>
                    <a:bodyPr/>
                    <a:lstStyle/>
                    <a:p>
                      <a:r>
                        <a:rPr lang="en-GB" sz="800">
                          <a:latin typeface="Avenir Next LT Pro" panose="020B0504020202020204" pitchFamily="34" charset="0"/>
                          <a:hlinkClick r:id="rId16"/>
                        </a:rPr>
                        <a:t>P.64</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2019-06-29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Determination of sensitivity/frequency characteristics of local telephone systems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7"/>
                        </a:rPr>
                        <a:t>P.808</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2018-06-13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Subjective evaluation of speech quality with a crowdsourcing approach</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2516257893"/>
                  </a:ext>
                </a:extLst>
              </a:tr>
              <a:tr h="370840">
                <a:tc>
                  <a:txBody>
                    <a:bodyPr/>
                    <a:lstStyle/>
                    <a:p>
                      <a:r>
                        <a:rPr lang="en-GB" sz="800">
                          <a:latin typeface="Avenir Next LT Pro" panose="020B0504020202020204" pitchFamily="34" charset="0"/>
                          <a:hlinkClick r:id="rId18"/>
                        </a:rPr>
                        <a:t>P.340 (2000) Amd. 2</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Annex B: Objective test methods for multi-talker scenarios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9"/>
                        </a:rPr>
                        <a:t>P.809</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2018-06-13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Subjective evaluation methods for gaming quality</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067239344"/>
                  </a:ext>
                </a:extLst>
              </a:tr>
              <a:tr h="370840">
                <a:tc>
                  <a:txBody>
                    <a:bodyPr/>
                    <a:lstStyle/>
                    <a:p>
                      <a:r>
                        <a:rPr lang="en-GB" sz="800">
                          <a:latin typeface="Avenir Next LT Pro" panose="020B0504020202020204" pitchFamily="34" charset="0"/>
                          <a:hlinkClick r:id="rId20"/>
                        </a:rPr>
                        <a:t>P.381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2017-03-01</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Technical requirements and test methods for the universal wired headset or headphone interface of digital mobile terminals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21"/>
                        </a:rPr>
                        <a:t>P.811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Subjective test methodology for evaluating Speech oriented stereo communication systems over headphones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652604799"/>
                  </a:ext>
                </a:extLst>
              </a:tr>
            </a:tbl>
          </a:graphicData>
        </a:graphic>
      </p:graphicFrame>
      <p:pic>
        <p:nvPicPr>
          <p:cNvPr id="7" name="Picture 6">
            <a:extLst>
              <a:ext uri="{FF2B5EF4-FFF2-40B4-BE49-F238E27FC236}">
                <a16:creationId xmlns:a16="http://schemas.microsoft.com/office/drawing/2014/main" id="{15F9666F-9D98-4611-B0DE-6B44B9A34507}"/>
              </a:ext>
            </a:extLst>
          </p:cNvPr>
          <p:cNvPicPr>
            <a:picLocks noChangeAspect="1"/>
          </p:cNvPicPr>
          <p:nvPr/>
        </p:nvPicPr>
        <p:blipFill>
          <a:blip r:embed="rId22"/>
          <a:stretch>
            <a:fillRect/>
          </a:stretch>
        </p:blipFill>
        <p:spPr>
          <a:xfrm>
            <a:off x="-805" y="6255055"/>
            <a:ext cx="12192000" cy="767329"/>
          </a:xfrm>
          <a:prstGeom prst="rect">
            <a:avLst/>
          </a:prstGeom>
        </p:spPr>
      </p:pic>
      <p:sp>
        <p:nvSpPr>
          <p:cNvPr id="9" name="TextBox 8">
            <a:extLst>
              <a:ext uri="{FF2B5EF4-FFF2-40B4-BE49-F238E27FC236}">
                <a16:creationId xmlns:a16="http://schemas.microsoft.com/office/drawing/2014/main" id="{CBAE70FF-495A-4C27-AD19-C67936260CD6}"/>
              </a:ext>
            </a:extLst>
          </p:cNvPr>
          <p:cNvSpPr txBox="1"/>
          <p:nvPr/>
        </p:nvSpPr>
        <p:spPr>
          <a:xfrm>
            <a:off x="330200" y="1038882"/>
            <a:ext cx="113751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venirNext LT Pro Medium" panose="020B0804020202020204" pitchFamily="34" charset="0"/>
                <a:ea typeface="+mn-ea"/>
                <a:cs typeface="+mn-cs"/>
              </a:rPr>
              <a:t>Standards adopted in the Study Period (as of Sep. 2020)</a:t>
            </a:r>
          </a:p>
        </p:txBody>
      </p:sp>
      <p:pic>
        <p:nvPicPr>
          <p:cNvPr id="10" name="Picture 9" descr="A picture containing drawing&#10;&#10;Description automatically generated">
            <a:extLst>
              <a:ext uri="{FF2B5EF4-FFF2-40B4-BE49-F238E27FC236}">
                <a16:creationId xmlns:a16="http://schemas.microsoft.com/office/drawing/2014/main" id="{6C831A9E-1E43-4D1A-9159-7E1D2C7C9ACA}"/>
              </a:ext>
            </a:extLst>
          </p:cNvPr>
          <p:cNvPicPr>
            <a:picLocks noChangeAspect="1"/>
          </p:cNvPicPr>
          <p:nvPr/>
        </p:nvPicPr>
        <p:blipFill rotWithShape="1">
          <a:blip r:embed="rId23"/>
          <a:srcRect b="27468"/>
          <a:stretch/>
        </p:blipFill>
        <p:spPr>
          <a:xfrm>
            <a:off x="330200" y="-113687"/>
            <a:ext cx="8285182" cy="1167384"/>
          </a:xfrm>
          <a:prstGeom prst="rect">
            <a:avLst/>
          </a:prstGeom>
        </p:spPr>
      </p:pic>
    </p:spTree>
    <p:extLst>
      <p:ext uri="{BB962C8B-B14F-4D97-AF65-F5344CB8AC3E}">
        <p14:creationId xmlns:p14="http://schemas.microsoft.com/office/powerpoint/2010/main" val="326702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3071EE1-5855-4F37-8947-8FA84A5965BB}"/>
              </a:ext>
            </a:extLst>
          </p:cNvPr>
          <p:cNvSpPr txBox="1"/>
          <p:nvPr/>
        </p:nvSpPr>
        <p:spPr>
          <a:xfrm>
            <a:off x="-1112957" y="4819531"/>
            <a:ext cx="538800" cy="123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ITU-T Study Group 12 highlights of the 2017-2020 Study Period</a:t>
            </a:r>
            <a:endParaRPr kumimoji="0" lang="en-GB" sz="1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pic>
        <p:nvPicPr>
          <p:cNvPr id="21" name="Picture 20" descr="A picture containing drawing&#10;&#10;Description automatically generated">
            <a:extLst>
              <a:ext uri="{FF2B5EF4-FFF2-40B4-BE49-F238E27FC236}">
                <a16:creationId xmlns:a16="http://schemas.microsoft.com/office/drawing/2014/main" id="{5DE2914F-9B91-4F06-8B09-0950871E01B6}"/>
              </a:ext>
            </a:extLst>
          </p:cNvPr>
          <p:cNvPicPr>
            <a:picLocks noChangeAspect="1"/>
          </p:cNvPicPr>
          <p:nvPr/>
        </p:nvPicPr>
        <p:blipFill rotWithShape="1">
          <a:blip r:embed="rId2">
            <a:extLst>
              <a:ext uri="{28A0092B-C50C-407E-A947-70E740481C1C}">
                <a14:useLocalDpi xmlns:a14="http://schemas.microsoft.com/office/drawing/2010/main" val="0"/>
              </a:ext>
            </a:extLst>
          </a:blip>
          <a:srcRect t="22351" b="24844"/>
          <a:stretch/>
        </p:blipFill>
        <p:spPr>
          <a:xfrm>
            <a:off x="152400" y="872740"/>
            <a:ext cx="1767605" cy="1320850"/>
          </a:xfrm>
          <a:prstGeom prst="rect">
            <a:avLst/>
          </a:prstGeom>
        </p:spPr>
      </p:pic>
      <p:pic>
        <p:nvPicPr>
          <p:cNvPr id="23" name="Picture 22" descr="A person wearing a suit and tie&#10;&#10;Description automatically generated">
            <a:extLst>
              <a:ext uri="{FF2B5EF4-FFF2-40B4-BE49-F238E27FC236}">
                <a16:creationId xmlns:a16="http://schemas.microsoft.com/office/drawing/2014/main" id="{657F66A8-C76C-4E3E-BBA8-8D3CBACF5BD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3592" b="99884" l="2431" r="97656">
                        <a14:foregroundMark x1="45660" y1="18219" x2="45660" y2="18219"/>
                        <a14:foregroundMark x1="49392" y1="17235" x2="49392" y2="17235"/>
                        <a14:foregroundMark x1="50174" y1="58878" x2="50174" y2="58878"/>
                        <a14:foregroundMark x1="62674" y1="65703" x2="62674" y2="65703"/>
                        <a14:foregroundMark x1="69184" y1="49971" x2="82639" y2="61943"/>
                        <a14:foregroundMark x1="82639" y1="61943" x2="86806" y2="68363"/>
                        <a14:foregroundMark x1="86806" y1="68363" x2="80903" y2="84500"/>
                        <a14:foregroundMark x1="80903" y1="84500" x2="74653" y2="90920"/>
                        <a14:foregroundMark x1="74653" y1="90920" x2="41840" y2="92481"/>
                        <a14:foregroundMark x1="41840" y1="92481" x2="29340" y2="91440"/>
                        <a14:foregroundMark x1="29340" y1="91440" x2="19531" y2="87276"/>
                        <a14:foregroundMark x1="19531" y1="87276" x2="14844" y2="79699"/>
                        <a14:foregroundMark x1="14844" y1="79699" x2="17795" y2="70735"/>
                        <a14:foregroundMark x1="17795" y1="70735" x2="36285" y2="52400"/>
                        <a14:foregroundMark x1="36285" y1="52400" x2="46701" y2="49277"/>
                        <a14:foregroundMark x1="46701" y1="49277" x2="57205" y2="49277"/>
                        <a14:foregroundMark x1="57205" y1="49277" x2="68229" y2="47773"/>
                        <a14:foregroundMark x1="68229" y1="47773" x2="70399" y2="53615"/>
                        <a14:foregroundMark x1="64149" y1="71255" x2="64149" y2="71255"/>
                        <a14:foregroundMark x1="45226" y1="82765" x2="71701" y2="56044"/>
                        <a14:foregroundMark x1="71701" y1="56044" x2="91667" y2="64083"/>
                        <a14:foregroundMark x1="91667" y1="64083" x2="94444" y2="88317"/>
                        <a14:foregroundMark x1="94444" y1="88317" x2="87240" y2="95604"/>
                        <a14:foregroundMark x1="87240" y1="95604" x2="72222" y2="99248"/>
                        <a14:foregroundMark x1="72222" y1="99248" x2="19792" y2="97629"/>
                        <a14:foregroundMark x1="19792" y1="97629" x2="9722" y2="95142"/>
                        <a14:foregroundMark x1="9722" y1="95142" x2="15799" y2="86293"/>
                        <a14:foregroundMark x1="15799" y1="86293" x2="31510" y2="81319"/>
                        <a14:foregroundMark x1="31510" y1="81319" x2="51302" y2="81897"/>
                        <a14:foregroundMark x1="51302" y1="81897" x2="64149" y2="86293"/>
                        <a14:foregroundMark x1="64149" y1="86293" x2="76042" y2="87334"/>
                        <a14:foregroundMark x1="76042" y1="87334" x2="82813" y2="72643"/>
                        <a14:foregroundMark x1="82813" y1="72643" x2="90972" y2="67206"/>
                        <a14:foregroundMark x1="90972" y1="67206" x2="77604" y2="65818"/>
                        <a14:foregroundMark x1="77604" y1="65818" x2="60503" y2="71776"/>
                        <a14:foregroundMark x1="60503" y1="71776" x2="60156" y2="64719"/>
                        <a14:foregroundMark x1="60156" y1="64719" x2="79601" y2="84847"/>
                        <a14:foregroundMark x1="7899" y1="81781" x2="8507" y2="89936"/>
                        <a14:foregroundMark x1="8507" y1="89936" x2="13368" y2="96298"/>
                        <a14:foregroundMark x1="13368" y1="96298" x2="24045" y2="96298"/>
                        <a14:foregroundMark x1="24045" y1="96298" x2="37326" y2="95836"/>
                        <a14:foregroundMark x1="37326" y1="95836" x2="53299" y2="95836"/>
                        <a14:foregroundMark x1="53299" y1="95836" x2="89236" y2="92944"/>
                        <a14:foregroundMark x1="89236" y1="92944" x2="97830" y2="86235"/>
                        <a14:foregroundMark x1="97830" y1="86235" x2="99653" y2="75998"/>
                        <a14:foregroundMark x1="99653" y1="75998" x2="92622" y2="61828"/>
                        <a14:foregroundMark x1="92622" y1="61828" x2="93490" y2="70330"/>
                        <a14:foregroundMark x1="93490" y1="70330" x2="90625" y2="77328"/>
                        <a14:foregroundMark x1="90625" y1="77328" x2="91319" y2="85309"/>
                        <a14:foregroundMark x1="91319" y1="85309" x2="85764" y2="92250"/>
                        <a14:foregroundMark x1="85764" y1="92250" x2="78125" y2="96935"/>
                        <a14:foregroundMark x1="78125" y1="96935" x2="67535" y2="99884"/>
                        <a14:foregroundMark x1="67535" y1="99884" x2="45573" y2="99132"/>
                        <a14:foregroundMark x1="45573" y1="99132" x2="34809" y2="96067"/>
                        <a14:foregroundMark x1="34809" y1="96067" x2="11458" y2="97397"/>
                        <a14:foregroundMark x1="11458" y1="97397" x2="1128" y2="95142"/>
                        <a14:foregroundMark x1="1128" y1="95142" x2="6424" y2="88201"/>
                        <a14:foregroundMark x1="6424" y1="88201" x2="9375" y2="76113"/>
                        <a14:foregroundMark x1="10590" y1="69462" x2="22917" y2="57663"/>
                        <a14:foregroundMark x1="22917" y1="57663" x2="35590" y2="51243"/>
                        <a14:foregroundMark x1="44965" y1="13765" x2="51649" y2="13592"/>
                        <a14:foregroundMark x1="83767" y1="53499" x2="91233" y2="55581"/>
                        <a14:foregroundMark x1="97135" y1="59283" x2="97743" y2="97918"/>
                        <a14:foregroundMark x1="2431" y1="97340" x2="7292" y2="99884"/>
                        <a14:foregroundMark x1="61892" y1="17351" x2="63715" y2="19318"/>
                        <a14:foregroundMark x1="59549" y1="16541" x2="60851" y2="17062"/>
                        <a14:foregroundMark x1="53559" y1="14170" x2="60851" y2="17235"/>
                        <a14:foregroundMark x1="50868" y1="13592" x2="60590" y2="16484"/>
                        <a14:foregroundMark x1="60590" y1="16484" x2="65538" y2="22846"/>
                        <a14:foregroundMark x1="65538" y1="22846" x2="66927" y2="28456"/>
                      </a14:backgroundRemoval>
                    </a14:imgEffect>
                  </a14:imgLayer>
                </a14:imgProps>
              </a:ext>
              <a:ext uri="{28A0092B-C50C-407E-A947-70E740481C1C}">
                <a14:useLocalDpi xmlns:a14="http://schemas.microsoft.com/office/drawing/2010/main" val="0"/>
              </a:ext>
            </a:extLst>
          </a:blip>
          <a:srcRect t="11389"/>
          <a:stretch/>
        </p:blipFill>
        <p:spPr>
          <a:xfrm>
            <a:off x="7622644" y="343405"/>
            <a:ext cx="4569356" cy="6076950"/>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21B4ABCD-30C7-4059-BAEC-CC30E131BE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29762" y="6287784"/>
            <a:ext cx="570216" cy="570216"/>
          </a:xfrm>
          <a:prstGeom prst="rect">
            <a:avLst/>
          </a:prstGeom>
        </p:spPr>
      </p:pic>
      <p:grpSp>
        <p:nvGrpSpPr>
          <p:cNvPr id="12" name="Group 11">
            <a:extLst>
              <a:ext uri="{FF2B5EF4-FFF2-40B4-BE49-F238E27FC236}">
                <a16:creationId xmlns:a16="http://schemas.microsoft.com/office/drawing/2014/main" id="{061DCF54-630F-48E3-B89C-4942350B624A}"/>
              </a:ext>
            </a:extLst>
          </p:cNvPr>
          <p:cNvGrpSpPr/>
          <p:nvPr/>
        </p:nvGrpSpPr>
        <p:grpSpPr>
          <a:xfrm flipH="1">
            <a:off x="-916919" y="5705272"/>
            <a:ext cx="73362" cy="158155"/>
            <a:chOff x="248007" y="6347154"/>
            <a:chExt cx="3604802" cy="469750"/>
          </a:xfrm>
        </p:grpSpPr>
        <p:pic>
          <p:nvPicPr>
            <p:cNvPr id="13" name="Picture 12">
              <a:extLst>
                <a:ext uri="{FF2B5EF4-FFF2-40B4-BE49-F238E27FC236}">
                  <a16:creationId xmlns:a16="http://schemas.microsoft.com/office/drawing/2014/main" id="{B5F0E96F-F3AD-4B91-B21C-935451255E93}"/>
                </a:ext>
              </a:extLst>
            </p:cNvPr>
            <p:cNvPicPr>
              <a:picLocks noChangeAspect="1"/>
            </p:cNvPicPr>
            <p:nvPr/>
          </p:nvPicPr>
          <p:blipFill>
            <a:blip r:embed="rId6">
              <a:biLevel thresh="50000"/>
              <a:extLst>
                <a:ext uri="{BEBA8EAE-BF5A-486C-A8C5-ECC9F3942E4B}">
                  <a14:imgProps xmlns:a14="http://schemas.microsoft.com/office/drawing/2010/main">
                    <a14:imgLayer r:embed="rId7">
                      <a14:imgEffect>
                        <a14:backgroundRemoval t="9804" b="89216" l="9701" r="94030">
                          <a14:foregroundMark x1="29478" y1="56863" x2="29478" y2="56863"/>
                          <a14:foregroundMark x1="85821" y1="45098" x2="85821" y2="45098"/>
                          <a14:foregroundMark x1="71269" y1="64706" x2="71269" y2="64706"/>
                          <a14:foregroundMark x1="11567" y1="50000" x2="11567" y2="50000"/>
                          <a14:foregroundMark x1="94030" y1="26471" x2="94030" y2="26471"/>
                        </a14:backgroundRemoval>
                      </a14:imgEffect>
                    </a14:imgLayer>
                  </a14:imgProps>
                </a:ext>
              </a:extLst>
            </a:blip>
            <a:stretch>
              <a:fillRect/>
            </a:stretch>
          </p:blipFill>
          <p:spPr>
            <a:xfrm>
              <a:off x="248007" y="6408013"/>
              <a:ext cx="1074342" cy="408891"/>
            </a:xfrm>
            <a:prstGeom prst="rect">
              <a:avLst/>
            </a:prstGeom>
          </p:spPr>
        </p:pic>
        <p:sp>
          <p:nvSpPr>
            <p:cNvPr id="14" name="TextBox 13">
              <a:extLst>
                <a:ext uri="{FF2B5EF4-FFF2-40B4-BE49-F238E27FC236}">
                  <a16:creationId xmlns:a16="http://schemas.microsoft.com/office/drawing/2014/main" id="{F1BD809F-C736-46FC-B706-DDCF37739306}"/>
                </a:ext>
              </a:extLst>
            </p:cNvPr>
            <p:cNvSpPr txBox="1"/>
            <p:nvPr/>
          </p:nvSpPr>
          <p:spPr>
            <a:xfrm>
              <a:off x="1244267" y="6347154"/>
              <a:ext cx="2608542" cy="16045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 b="1" i="0" u="none" strike="noStrike" kern="1200" cap="none" spc="0" normalizeH="0" baseline="0" noProof="0">
                  <a:ln>
                    <a:noFill/>
                  </a:ln>
                  <a:solidFill>
                    <a:prstClr val="white"/>
                  </a:solidFill>
                  <a:effectLst/>
                  <a:uLnTx/>
                  <a:uFillTx/>
                  <a:latin typeface="AvenirNext LT Pro Medium" panose="020B0804020202020204" pitchFamily="34" charset="0"/>
                  <a:ea typeface="Times New Roman" panose="02020603050405020304" pitchFamily="18" charset="0"/>
                  <a:cs typeface="Times New Roman" panose="02020603050405020304" pitchFamily="18" charset="0"/>
                </a:rPr>
                <a:t>SG12</a:t>
              </a:r>
              <a:endParaRPr kumimoji="0" lang="en-GB" sz="1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C3A7CF6B-38C3-4B3C-AE9A-B88E709A11E1}"/>
              </a:ext>
            </a:extLst>
          </p:cNvPr>
          <p:cNvGrpSpPr/>
          <p:nvPr/>
        </p:nvGrpSpPr>
        <p:grpSpPr>
          <a:xfrm>
            <a:off x="-877349" y="6287784"/>
            <a:ext cx="45719" cy="152779"/>
            <a:chOff x="330200" y="6380506"/>
            <a:chExt cx="2361629" cy="2568383"/>
          </a:xfrm>
        </p:grpSpPr>
        <p:sp>
          <p:nvSpPr>
            <p:cNvPr id="17" name="TextBox 16">
              <a:extLst>
                <a:ext uri="{FF2B5EF4-FFF2-40B4-BE49-F238E27FC236}">
                  <a16:creationId xmlns:a16="http://schemas.microsoft.com/office/drawing/2014/main" id="{528BBC5B-B16F-45D7-B55D-E4B10BADBF3F}"/>
                </a:ext>
              </a:extLst>
            </p:cNvPr>
            <p:cNvSpPr txBox="1"/>
            <p:nvPr/>
          </p:nvSpPr>
          <p:spPr>
            <a:xfrm>
              <a:off x="1322084" y="6380506"/>
              <a:ext cx="1369745" cy="256838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 b="1" i="0" u="none" strike="noStrike" kern="1200" cap="none" spc="0" normalizeH="0" baseline="0" noProof="0">
                  <a:ln>
                    <a:noFill/>
                  </a:ln>
                  <a:solidFill>
                    <a:prstClr val="black"/>
                  </a:solidFill>
                  <a:effectLst/>
                  <a:uLnTx/>
                  <a:uFillTx/>
                  <a:latin typeface="AvenirNext LT Pro Medium" panose="020B0804020202020204" pitchFamily="34" charset="0"/>
                  <a:ea typeface="Times New Roman" panose="02020603050405020304" pitchFamily="18" charset="0"/>
                  <a:cs typeface="Times New Roman" panose="02020603050405020304" pitchFamily="18" charset="0"/>
                </a:rPr>
                <a:t>SG12</a:t>
              </a:r>
            </a:p>
          </p:txBody>
        </p:sp>
        <p:pic>
          <p:nvPicPr>
            <p:cNvPr id="18" name="Picture 17">
              <a:extLst>
                <a:ext uri="{FF2B5EF4-FFF2-40B4-BE49-F238E27FC236}">
                  <a16:creationId xmlns:a16="http://schemas.microsoft.com/office/drawing/2014/main" id="{00BA7804-FA40-431B-BAD1-DECC7D27F358}"/>
                </a:ext>
              </a:extLst>
            </p:cNvPr>
            <p:cNvPicPr>
              <a:picLocks noChangeAspect="1"/>
            </p:cNvPicPr>
            <p:nvPr/>
          </p:nvPicPr>
          <p:blipFill>
            <a:blip r:embed="rId6">
              <a:biLevel thresh="50000"/>
              <a:extLst>
                <a:ext uri="{BEBA8EAE-BF5A-486C-A8C5-ECC9F3942E4B}">
                  <a14:imgProps xmlns:a14="http://schemas.microsoft.com/office/drawing/2010/main">
                    <a14:imgLayer r:embed="rId7">
                      <a14:imgEffect>
                        <a14:backgroundRemoval t="9804" b="89216" l="9701" r="94030">
                          <a14:foregroundMark x1="29478" y1="56863" x2="29478" y2="56863"/>
                          <a14:foregroundMark x1="85821" y1="45098" x2="85821" y2="45098"/>
                          <a14:foregroundMark x1="71269" y1="64706" x2="71269" y2="64706"/>
                          <a14:foregroundMark x1="11567" y1="50000" x2="11567" y2="50000"/>
                          <a14:foregroundMark x1="94030" y1="26471" x2="94030" y2="26471"/>
                        </a14:backgroundRemoval>
                      </a14:imgEffect>
                    </a14:imgLayer>
                  </a14:imgProps>
                </a:ext>
              </a:extLst>
            </a:blip>
            <a:stretch>
              <a:fillRect/>
            </a:stretch>
          </p:blipFill>
          <p:spPr>
            <a:xfrm>
              <a:off x="330200" y="6441365"/>
              <a:ext cx="1074342" cy="408891"/>
            </a:xfrm>
            <a:prstGeom prst="rect">
              <a:avLst/>
            </a:prstGeom>
          </p:spPr>
        </p:pic>
      </p:grpSp>
      <p:sp>
        <p:nvSpPr>
          <p:cNvPr id="3" name="Rectangle 2">
            <a:extLst>
              <a:ext uri="{FF2B5EF4-FFF2-40B4-BE49-F238E27FC236}">
                <a16:creationId xmlns:a16="http://schemas.microsoft.com/office/drawing/2014/main" id="{A2AB8383-7C24-4F44-B8F6-89916FE645FF}"/>
              </a:ext>
            </a:extLst>
          </p:cNvPr>
          <p:cNvSpPr/>
          <p:nvPr/>
        </p:nvSpPr>
        <p:spPr>
          <a:xfrm>
            <a:off x="0" y="6413936"/>
            <a:ext cx="12192000" cy="557080"/>
          </a:xfrm>
          <a:prstGeom prst="rect">
            <a:avLst/>
          </a:prstGeom>
          <a:solidFill>
            <a:srgbClr val="00A3E0"/>
          </a:solidFill>
          <a:ln>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drawing&#10;&#10;Description automatically generated">
            <a:extLst>
              <a:ext uri="{FF2B5EF4-FFF2-40B4-BE49-F238E27FC236}">
                <a16:creationId xmlns:a16="http://schemas.microsoft.com/office/drawing/2014/main" id="{EEE05AC2-0EBE-49D3-8D48-8DF278F04291}"/>
              </a:ext>
            </a:extLst>
          </p:cNvPr>
          <p:cNvPicPr>
            <a:picLocks noChangeAspect="1"/>
          </p:cNvPicPr>
          <p:nvPr/>
        </p:nvPicPr>
        <p:blipFill>
          <a:blip r:embed="rId8"/>
          <a:stretch>
            <a:fillRect/>
          </a:stretch>
        </p:blipFill>
        <p:spPr>
          <a:xfrm>
            <a:off x="330200" y="2245486"/>
            <a:ext cx="8285182" cy="16094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BD99300F-BD4E-47BE-81E7-79C19A2E24C0}"/>
              </a:ext>
            </a:extLst>
          </p:cNvPr>
          <p:cNvPicPr>
            <a:picLocks noChangeAspect="1"/>
          </p:cNvPicPr>
          <p:nvPr/>
        </p:nvPicPr>
        <p:blipFill>
          <a:blip r:embed="rId9"/>
          <a:stretch>
            <a:fillRect/>
          </a:stretch>
        </p:blipFill>
        <p:spPr>
          <a:xfrm>
            <a:off x="246783" y="4758565"/>
            <a:ext cx="6285521" cy="646232"/>
          </a:xfrm>
          <a:prstGeom prst="rect">
            <a:avLst/>
          </a:prstGeom>
        </p:spPr>
      </p:pic>
      <p:sp>
        <p:nvSpPr>
          <p:cNvPr id="22" name="TextBox 21">
            <a:extLst>
              <a:ext uri="{FF2B5EF4-FFF2-40B4-BE49-F238E27FC236}">
                <a16:creationId xmlns:a16="http://schemas.microsoft.com/office/drawing/2014/main" id="{337B5AB2-B458-432C-B51F-D69B8380EE9C}"/>
              </a:ext>
            </a:extLst>
          </p:cNvPr>
          <p:cNvSpPr txBox="1"/>
          <p:nvPr/>
        </p:nvSpPr>
        <p:spPr>
          <a:xfrm>
            <a:off x="330200" y="3600127"/>
            <a:ext cx="7937545" cy="1077218"/>
          </a:xfrm>
          <a:prstGeom prst="rect">
            <a:avLst/>
          </a:prstGeom>
          <a:noFill/>
        </p:spPr>
        <p:txBody>
          <a:bodyPr wrap="square" rtlCol="0">
            <a:spAutoFit/>
          </a:bodyPr>
          <a:lstStyle/>
          <a:p>
            <a:r>
              <a:rPr lang="en-US" sz="3200" b="1" dirty="0">
                <a:latin typeface="AvenirNext LT Pro Medium" panose="020B0804020202020204" pitchFamily="34" charset="0"/>
              </a:rPr>
              <a:t>Performance, Quality of Service, Quality of Experience </a:t>
            </a:r>
            <a:endParaRPr lang="en-GB" sz="3200" b="1" dirty="0">
              <a:latin typeface="AvenirNext LT Pro Medium" panose="020B0804020202020204" pitchFamily="34" charset="0"/>
            </a:endParaRPr>
          </a:p>
        </p:txBody>
      </p:sp>
    </p:spTree>
    <p:extLst>
      <p:ext uri="{BB962C8B-B14F-4D97-AF65-F5344CB8AC3E}">
        <p14:creationId xmlns:p14="http://schemas.microsoft.com/office/powerpoint/2010/main" val="8025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3071EE1-5855-4F37-8947-8FA84A5965BB}"/>
              </a:ext>
            </a:extLst>
          </p:cNvPr>
          <p:cNvSpPr txBox="1"/>
          <p:nvPr/>
        </p:nvSpPr>
        <p:spPr>
          <a:xfrm>
            <a:off x="-1112957" y="4819531"/>
            <a:ext cx="538800" cy="123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ITU-T Study Group 12 highlights of the 2017-2020 Study Period</a:t>
            </a:r>
            <a:endParaRPr kumimoji="0" lang="en-GB" sz="1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graphicFrame>
        <p:nvGraphicFramePr>
          <p:cNvPr id="14" name="Table 6">
            <a:extLst>
              <a:ext uri="{FF2B5EF4-FFF2-40B4-BE49-F238E27FC236}">
                <a16:creationId xmlns:a16="http://schemas.microsoft.com/office/drawing/2014/main" id="{8F3B2A73-F74C-49B1-A471-C3D0F38D675B}"/>
              </a:ext>
            </a:extLst>
          </p:cNvPr>
          <p:cNvGraphicFramePr>
            <a:graphicFrameLocks/>
          </p:cNvGraphicFramePr>
          <p:nvPr/>
        </p:nvGraphicFramePr>
        <p:xfrm>
          <a:off x="445252" y="1634795"/>
          <a:ext cx="10800000" cy="4439920"/>
        </p:xfrm>
        <a:graphic>
          <a:graphicData uri="http://schemas.openxmlformats.org/drawingml/2006/table">
            <a:tbl>
              <a:tblPr firstRow="1" bandRow="1">
                <a:tableStyleId>{5A111915-BE36-4E01-A7E5-04B1672EAD32}</a:tableStyleId>
              </a:tblPr>
              <a:tblGrid>
                <a:gridCol w="1080000">
                  <a:extLst>
                    <a:ext uri="{9D8B030D-6E8A-4147-A177-3AD203B41FA5}">
                      <a16:colId xmlns:a16="http://schemas.microsoft.com/office/drawing/2014/main" val="2365166073"/>
                    </a:ext>
                  </a:extLst>
                </a:gridCol>
                <a:gridCol w="720000">
                  <a:extLst>
                    <a:ext uri="{9D8B030D-6E8A-4147-A177-3AD203B41FA5}">
                      <a16:colId xmlns:a16="http://schemas.microsoft.com/office/drawing/2014/main" val="688837284"/>
                    </a:ext>
                  </a:extLst>
                </a:gridCol>
                <a:gridCol w="3600000">
                  <a:extLst>
                    <a:ext uri="{9D8B030D-6E8A-4147-A177-3AD203B41FA5}">
                      <a16:colId xmlns:a16="http://schemas.microsoft.com/office/drawing/2014/main" val="2054149915"/>
                    </a:ext>
                  </a:extLst>
                </a:gridCol>
                <a:gridCol w="1080000">
                  <a:extLst>
                    <a:ext uri="{9D8B030D-6E8A-4147-A177-3AD203B41FA5}">
                      <a16:colId xmlns:a16="http://schemas.microsoft.com/office/drawing/2014/main" val="1109801797"/>
                    </a:ext>
                  </a:extLst>
                </a:gridCol>
                <a:gridCol w="720000">
                  <a:extLst>
                    <a:ext uri="{9D8B030D-6E8A-4147-A177-3AD203B41FA5}">
                      <a16:colId xmlns:a16="http://schemas.microsoft.com/office/drawing/2014/main" val="2667048514"/>
                    </a:ext>
                  </a:extLst>
                </a:gridCol>
                <a:gridCol w="3600000">
                  <a:extLst>
                    <a:ext uri="{9D8B030D-6E8A-4147-A177-3AD203B41FA5}">
                      <a16:colId xmlns:a16="http://schemas.microsoft.com/office/drawing/2014/main" val="1741619308"/>
                    </a:ext>
                  </a:extLst>
                </a:gridCol>
              </a:tblGrid>
              <a:tr h="370840">
                <a:tc>
                  <a:txBody>
                    <a:bodyPr/>
                    <a:lstStyle/>
                    <a:p>
                      <a:pPr algn="ctr"/>
                      <a:r>
                        <a:rPr lang="en-GB" sz="800">
                          <a:latin typeface="Avenir Next LT Pro" panose="020B0504020202020204" pitchFamily="34" charset="0"/>
                        </a:rPr>
                        <a:t>Recommendation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Approval</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Title (English)</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Recommendation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Approval</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Title (English)</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extLst>
                  <a:ext uri="{0D108BD9-81ED-4DB2-BD59-A6C34878D82A}">
                    <a16:rowId xmlns:a16="http://schemas.microsoft.com/office/drawing/2014/main" val="3964943119"/>
                  </a:ext>
                </a:extLst>
              </a:tr>
              <a:tr h="370840">
                <a:tc>
                  <a:txBody>
                    <a:bodyPr/>
                    <a:lstStyle/>
                    <a:p>
                      <a:r>
                        <a:rPr lang="en-GB" sz="800" dirty="0">
                          <a:latin typeface="Avenir Next LT Pro" panose="020B0504020202020204" pitchFamily="34" charset="0"/>
                          <a:hlinkClick r:id="rId2"/>
                        </a:rPr>
                        <a:t>P.862 (2001) Cor. 2</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2018-03-16</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Perceptual evaluation of speech quality (PESQ): An objective method for end-to-end speech quality assessment of narrow-band telephone networks and speech codecs (Corrigendum)</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3"/>
                        </a:rPr>
                        <a:t>P.1110</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Wideband hands-free communication in motor vehicles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258198723"/>
                  </a:ext>
                </a:extLst>
              </a:tr>
              <a:tr h="370840">
                <a:tc>
                  <a:txBody>
                    <a:bodyPr/>
                    <a:lstStyle/>
                    <a:p>
                      <a:r>
                        <a:rPr lang="en-GB" sz="800">
                          <a:latin typeface="Avenir Next LT Pro" panose="020B0504020202020204" pitchFamily="34" charset="0"/>
                          <a:hlinkClick r:id="rId4"/>
                        </a:rPr>
                        <a:t>P.862.2 (2007) Cor. 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2017-10-29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Wideband extension to Recommendation P.862 for the assessment of wideband telephone networks and speech codecs (Corrigendum)</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5"/>
                        </a:rPr>
                        <a:t>P.1120</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2017-03-01</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Super-wideband and fullband stereo hands-free communication in motor vehicles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218206774"/>
                  </a:ext>
                </a:extLst>
              </a:tr>
              <a:tr h="370840">
                <a:tc>
                  <a:txBody>
                    <a:bodyPr/>
                    <a:lstStyle/>
                    <a:p>
                      <a:r>
                        <a:rPr lang="en-GB" sz="800">
                          <a:latin typeface="Avenir Next LT Pro" panose="020B0504020202020204" pitchFamily="34" charset="0"/>
                          <a:hlinkClick r:id="rId6"/>
                        </a:rPr>
                        <a:t>P.863</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2018-03-16</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Perceptual objective listening quality prediction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7"/>
                        </a:rPr>
                        <a:t>P.1140</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2017-03-01</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Speech communication requirements for emergency calls originating from vehicles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1186778289"/>
                  </a:ext>
                </a:extLst>
              </a:tr>
              <a:tr h="370840">
                <a:tc>
                  <a:txBody>
                    <a:bodyPr/>
                    <a:lstStyle/>
                    <a:p>
                      <a:r>
                        <a:rPr lang="en-GB" sz="800">
                          <a:latin typeface="Avenir Next LT Pro" panose="020B0504020202020204" pitchFamily="34" charset="0"/>
                          <a:hlinkClick r:id="rId8"/>
                        </a:rPr>
                        <a:t>P.863 (2018) Amd. 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2020-04-24</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Revised Appendix III – Prediction of acoustically recorded narrowband speech</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9"/>
                        </a:rPr>
                        <a:t>P.1150</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In-car communication audio specification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440694014"/>
                  </a:ext>
                </a:extLst>
              </a:tr>
              <a:tr h="370840">
                <a:tc>
                  <a:txBody>
                    <a:bodyPr/>
                    <a:lstStyle/>
                    <a:p>
                      <a:r>
                        <a:rPr lang="en-GB" sz="800">
                          <a:latin typeface="Avenir Next LT Pro" panose="020B0504020202020204" pitchFamily="34" charset="0"/>
                          <a:hlinkClick r:id="rId10"/>
                        </a:rPr>
                        <a:t>P.863.1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2019-06-29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Application guide for Recommendation ITU-T P.863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hlinkClick r:id="rId11"/>
                        </a:rPr>
                        <a:t>P.1201.2 (2012) Cor. 2</a:t>
                      </a:r>
                      <a:endParaRPr lang="en-GB" sz="800" dirty="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2019-06-29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Parametric non-intrusive assessment of </a:t>
                      </a:r>
                      <a:r>
                        <a:rPr lang="en-GB" sz="800" err="1">
                          <a:latin typeface="Avenir Next LT Pro" panose="020B0504020202020204" pitchFamily="34" charset="0"/>
                        </a:rPr>
                        <a:t>audiovisual</a:t>
                      </a:r>
                      <a:r>
                        <a:rPr lang="en-GB" sz="800">
                          <a:latin typeface="Avenir Next LT Pro" panose="020B0504020202020204" pitchFamily="34" charset="0"/>
                        </a:rPr>
                        <a:t> media streaming quality - Higher resolution application area (Corrigendum)</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926342635"/>
                  </a:ext>
                </a:extLst>
              </a:tr>
              <a:tr h="370840">
                <a:tc>
                  <a:txBody>
                    <a:bodyPr/>
                    <a:lstStyle/>
                    <a:p>
                      <a:r>
                        <a:rPr lang="en-GB" sz="800">
                          <a:latin typeface="Avenir Next LT Pro" panose="020B0504020202020204" pitchFamily="34" charset="0"/>
                          <a:hlinkClick r:id="rId12"/>
                        </a:rPr>
                        <a:t>P.917</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Subjective test methodology for assessing impact of initial loading delay on quality of experience</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3"/>
                        </a:rPr>
                        <a:t>P.1203 (2016) Amd. 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2017-01-19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Appendix I: Performance figures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2766583966"/>
                  </a:ext>
                </a:extLst>
              </a:tr>
              <a:tr h="370840">
                <a:tc>
                  <a:txBody>
                    <a:bodyPr/>
                    <a:lstStyle/>
                    <a:p>
                      <a:r>
                        <a:rPr lang="en-GB" sz="800">
                          <a:latin typeface="Avenir Next LT Pro" panose="020B0504020202020204" pitchFamily="34" charset="0"/>
                          <a:hlinkClick r:id="rId14"/>
                        </a:rPr>
                        <a:t>P.918</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Dimension-based subjective quality evaluation for video content</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5"/>
                        </a:rPr>
                        <a:t>P.1203</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2017-10-29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Parametric bitstream-based quality assessment of progressive download and adaptive </a:t>
                      </a:r>
                      <a:r>
                        <a:rPr lang="en-GB" sz="800" err="1">
                          <a:latin typeface="Avenir Next LT Pro" panose="020B0504020202020204" pitchFamily="34" charset="0"/>
                        </a:rPr>
                        <a:t>audiovisual</a:t>
                      </a:r>
                      <a:r>
                        <a:rPr lang="en-GB" sz="800">
                          <a:latin typeface="Avenir Next LT Pro" panose="020B0504020202020204" pitchFamily="34" charset="0"/>
                        </a:rPr>
                        <a:t> streaming services over reliable transport</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2582242749"/>
                  </a:ext>
                </a:extLst>
              </a:tr>
              <a:tr h="370840">
                <a:tc>
                  <a:txBody>
                    <a:bodyPr/>
                    <a:lstStyle/>
                    <a:p>
                      <a:r>
                        <a:rPr lang="en-GB" sz="800">
                          <a:latin typeface="Avenir Next LT Pro" panose="020B0504020202020204" pitchFamily="34" charset="0"/>
                          <a:hlinkClick r:id="rId16"/>
                        </a:rPr>
                        <a:t>P.1100</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2017-03-01</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Narrowband hands-free communication in motor vehicles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7"/>
                        </a:rPr>
                        <a:t>P.1203.1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2016-12-22</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Parametric bitstream-based quality assessment of progressive download and adaptive </a:t>
                      </a:r>
                      <a:r>
                        <a:rPr lang="en-GB" sz="800" dirty="0" err="1">
                          <a:latin typeface="Avenir Next LT Pro" panose="020B0504020202020204" pitchFamily="34" charset="0"/>
                        </a:rPr>
                        <a:t>audiovisual</a:t>
                      </a:r>
                      <a:r>
                        <a:rPr lang="en-GB" sz="800" dirty="0">
                          <a:latin typeface="Avenir Next LT Pro" panose="020B0504020202020204" pitchFamily="34" charset="0"/>
                        </a:rPr>
                        <a:t> streaming services over reliable transport – Video quality estimation module</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2516257893"/>
                  </a:ext>
                </a:extLst>
              </a:tr>
              <a:tr h="370840">
                <a:tc>
                  <a:txBody>
                    <a:bodyPr/>
                    <a:lstStyle/>
                    <a:p>
                      <a:r>
                        <a:rPr lang="en-GB" sz="800">
                          <a:latin typeface="Avenir Next LT Pro" panose="020B0504020202020204" pitchFamily="34" charset="0"/>
                          <a:hlinkClick r:id="rId18"/>
                        </a:rPr>
                        <a:t>P.1100</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Narrowband hands-free communication in motor vehicles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9"/>
                        </a:rPr>
                        <a:t>P.1203.1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2017-10-29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Parametric bitstream-based quality assessment of progressive download and adaptive </a:t>
                      </a:r>
                      <a:r>
                        <a:rPr lang="en-GB" sz="800" dirty="0" err="1">
                          <a:latin typeface="Avenir Next LT Pro" panose="020B0504020202020204" pitchFamily="34" charset="0"/>
                        </a:rPr>
                        <a:t>audiovisual</a:t>
                      </a:r>
                      <a:r>
                        <a:rPr lang="en-GB" sz="800" dirty="0">
                          <a:latin typeface="Avenir Next LT Pro" panose="020B0504020202020204" pitchFamily="34" charset="0"/>
                        </a:rPr>
                        <a:t> streaming services over reliable transport – Video quality estimation module</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067239344"/>
                  </a:ext>
                </a:extLst>
              </a:tr>
              <a:tr h="370840">
                <a:tc>
                  <a:txBody>
                    <a:bodyPr/>
                    <a:lstStyle/>
                    <a:p>
                      <a:r>
                        <a:rPr lang="en-GB" sz="800">
                          <a:latin typeface="Avenir Next LT Pro" panose="020B0504020202020204" pitchFamily="34" charset="0"/>
                          <a:hlinkClick r:id="rId20"/>
                        </a:rPr>
                        <a:t>P.1110</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2017-03-01</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Wideband hands-free communication in motor vehicles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21"/>
                        </a:rPr>
                        <a:t>P.1203.1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Parametric bitstream-based quality assessment of progressive download and adaptive </a:t>
                      </a:r>
                      <a:r>
                        <a:rPr lang="en-GB" sz="800" dirty="0" err="1">
                          <a:latin typeface="Avenir Next LT Pro" panose="020B0504020202020204" pitchFamily="34" charset="0"/>
                        </a:rPr>
                        <a:t>audiovisual</a:t>
                      </a:r>
                      <a:r>
                        <a:rPr lang="en-GB" sz="800" dirty="0">
                          <a:latin typeface="Avenir Next LT Pro" panose="020B0504020202020204" pitchFamily="34" charset="0"/>
                        </a:rPr>
                        <a:t> streaming services over reliable transport – Video quality estimation module</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652604799"/>
                  </a:ext>
                </a:extLst>
              </a:tr>
            </a:tbl>
          </a:graphicData>
        </a:graphic>
      </p:graphicFrame>
      <p:pic>
        <p:nvPicPr>
          <p:cNvPr id="7" name="Picture 6">
            <a:extLst>
              <a:ext uri="{FF2B5EF4-FFF2-40B4-BE49-F238E27FC236}">
                <a16:creationId xmlns:a16="http://schemas.microsoft.com/office/drawing/2014/main" id="{15F9666F-9D98-4611-B0DE-6B44B9A34507}"/>
              </a:ext>
            </a:extLst>
          </p:cNvPr>
          <p:cNvPicPr>
            <a:picLocks noChangeAspect="1"/>
          </p:cNvPicPr>
          <p:nvPr/>
        </p:nvPicPr>
        <p:blipFill>
          <a:blip r:embed="rId22"/>
          <a:stretch>
            <a:fillRect/>
          </a:stretch>
        </p:blipFill>
        <p:spPr>
          <a:xfrm>
            <a:off x="-805" y="6255055"/>
            <a:ext cx="12192000" cy="767329"/>
          </a:xfrm>
          <a:prstGeom prst="rect">
            <a:avLst/>
          </a:prstGeom>
        </p:spPr>
      </p:pic>
      <p:sp>
        <p:nvSpPr>
          <p:cNvPr id="9" name="TextBox 8">
            <a:extLst>
              <a:ext uri="{FF2B5EF4-FFF2-40B4-BE49-F238E27FC236}">
                <a16:creationId xmlns:a16="http://schemas.microsoft.com/office/drawing/2014/main" id="{CBAE70FF-495A-4C27-AD19-C67936260CD6}"/>
              </a:ext>
            </a:extLst>
          </p:cNvPr>
          <p:cNvSpPr txBox="1"/>
          <p:nvPr/>
        </p:nvSpPr>
        <p:spPr>
          <a:xfrm>
            <a:off x="330200" y="1038882"/>
            <a:ext cx="113751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venirNext LT Pro Medium" panose="020B0804020202020204" pitchFamily="34" charset="0"/>
                <a:ea typeface="+mn-ea"/>
                <a:cs typeface="+mn-cs"/>
              </a:rPr>
              <a:t>Standards adopted in the Study Period (as of Sep. 2020)</a:t>
            </a:r>
          </a:p>
        </p:txBody>
      </p:sp>
      <p:pic>
        <p:nvPicPr>
          <p:cNvPr id="10" name="Picture 9" descr="A picture containing drawing&#10;&#10;Description automatically generated">
            <a:extLst>
              <a:ext uri="{FF2B5EF4-FFF2-40B4-BE49-F238E27FC236}">
                <a16:creationId xmlns:a16="http://schemas.microsoft.com/office/drawing/2014/main" id="{6C831A9E-1E43-4D1A-9159-7E1D2C7C9ACA}"/>
              </a:ext>
            </a:extLst>
          </p:cNvPr>
          <p:cNvPicPr>
            <a:picLocks noChangeAspect="1"/>
          </p:cNvPicPr>
          <p:nvPr/>
        </p:nvPicPr>
        <p:blipFill rotWithShape="1">
          <a:blip r:embed="rId23"/>
          <a:srcRect b="27468"/>
          <a:stretch/>
        </p:blipFill>
        <p:spPr>
          <a:xfrm>
            <a:off x="330200" y="-113687"/>
            <a:ext cx="8285182" cy="1167384"/>
          </a:xfrm>
          <a:prstGeom prst="rect">
            <a:avLst/>
          </a:prstGeom>
        </p:spPr>
      </p:pic>
    </p:spTree>
    <p:extLst>
      <p:ext uri="{BB962C8B-B14F-4D97-AF65-F5344CB8AC3E}">
        <p14:creationId xmlns:p14="http://schemas.microsoft.com/office/powerpoint/2010/main" val="6320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3071EE1-5855-4F37-8947-8FA84A5965BB}"/>
              </a:ext>
            </a:extLst>
          </p:cNvPr>
          <p:cNvSpPr txBox="1"/>
          <p:nvPr/>
        </p:nvSpPr>
        <p:spPr>
          <a:xfrm>
            <a:off x="-1112957" y="4819531"/>
            <a:ext cx="538800" cy="123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ITU-T Study Group 12 highlights of the 2017-2020 Study Period</a:t>
            </a:r>
            <a:endParaRPr kumimoji="0" lang="en-GB" sz="1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graphicFrame>
        <p:nvGraphicFramePr>
          <p:cNvPr id="14" name="Table 6">
            <a:extLst>
              <a:ext uri="{FF2B5EF4-FFF2-40B4-BE49-F238E27FC236}">
                <a16:creationId xmlns:a16="http://schemas.microsoft.com/office/drawing/2014/main" id="{8F3B2A73-F74C-49B1-A471-C3D0F38D675B}"/>
              </a:ext>
            </a:extLst>
          </p:cNvPr>
          <p:cNvGraphicFramePr>
            <a:graphicFrameLocks/>
          </p:cNvGraphicFramePr>
          <p:nvPr/>
        </p:nvGraphicFramePr>
        <p:xfrm>
          <a:off x="445252" y="1634795"/>
          <a:ext cx="10800000" cy="4620260"/>
        </p:xfrm>
        <a:graphic>
          <a:graphicData uri="http://schemas.openxmlformats.org/drawingml/2006/table">
            <a:tbl>
              <a:tblPr firstRow="1" bandRow="1">
                <a:tableStyleId>{5A111915-BE36-4E01-A7E5-04B1672EAD32}</a:tableStyleId>
              </a:tblPr>
              <a:tblGrid>
                <a:gridCol w="1080000">
                  <a:extLst>
                    <a:ext uri="{9D8B030D-6E8A-4147-A177-3AD203B41FA5}">
                      <a16:colId xmlns:a16="http://schemas.microsoft.com/office/drawing/2014/main" val="2365166073"/>
                    </a:ext>
                  </a:extLst>
                </a:gridCol>
                <a:gridCol w="720000">
                  <a:extLst>
                    <a:ext uri="{9D8B030D-6E8A-4147-A177-3AD203B41FA5}">
                      <a16:colId xmlns:a16="http://schemas.microsoft.com/office/drawing/2014/main" val="688837284"/>
                    </a:ext>
                  </a:extLst>
                </a:gridCol>
                <a:gridCol w="3600000">
                  <a:extLst>
                    <a:ext uri="{9D8B030D-6E8A-4147-A177-3AD203B41FA5}">
                      <a16:colId xmlns:a16="http://schemas.microsoft.com/office/drawing/2014/main" val="2054149915"/>
                    </a:ext>
                  </a:extLst>
                </a:gridCol>
                <a:gridCol w="1080000">
                  <a:extLst>
                    <a:ext uri="{9D8B030D-6E8A-4147-A177-3AD203B41FA5}">
                      <a16:colId xmlns:a16="http://schemas.microsoft.com/office/drawing/2014/main" val="1109801797"/>
                    </a:ext>
                  </a:extLst>
                </a:gridCol>
                <a:gridCol w="720000">
                  <a:extLst>
                    <a:ext uri="{9D8B030D-6E8A-4147-A177-3AD203B41FA5}">
                      <a16:colId xmlns:a16="http://schemas.microsoft.com/office/drawing/2014/main" val="2667048514"/>
                    </a:ext>
                  </a:extLst>
                </a:gridCol>
                <a:gridCol w="3600000">
                  <a:extLst>
                    <a:ext uri="{9D8B030D-6E8A-4147-A177-3AD203B41FA5}">
                      <a16:colId xmlns:a16="http://schemas.microsoft.com/office/drawing/2014/main" val="1741619308"/>
                    </a:ext>
                  </a:extLst>
                </a:gridCol>
              </a:tblGrid>
              <a:tr h="370840">
                <a:tc>
                  <a:txBody>
                    <a:bodyPr/>
                    <a:lstStyle/>
                    <a:p>
                      <a:pPr algn="ctr"/>
                      <a:r>
                        <a:rPr lang="en-GB" sz="800">
                          <a:latin typeface="Avenir Next LT Pro" panose="020B0504020202020204" pitchFamily="34" charset="0"/>
                        </a:rPr>
                        <a:t>Recommendation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Approval</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Title (English)</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Recommendation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Approval</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pPr algn="ctr"/>
                      <a:r>
                        <a:rPr lang="en-GB" sz="800">
                          <a:latin typeface="Avenir Next LT Pro" panose="020B0504020202020204" pitchFamily="34" charset="0"/>
                        </a:rPr>
                        <a:t>Title (English)</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extLst>
                  <a:ext uri="{0D108BD9-81ED-4DB2-BD59-A6C34878D82A}">
                    <a16:rowId xmlns:a16="http://schemas.microsoft.com/office/drawing/2014/main" val="3964943119"/>
                  </a:ext>
                </a:extLst>
              </a:tr>
              <a:tr h="370840">
                <a:tc>
                  <a:txBody>
                    <a:bodyPr/>
                    <a:lstStyle/>
                    <a:p>
                      <a:r>
                        <a:rPr lang="en-GB" sz="800">
                          <a:latin typeface="Avenir Next LT Pro" panose="020B0504020202020204" pitchFamily="34" charset="0"/>
                          <a:hlinkClick r:id="rId2"/>
                        </a:rPr>
                        <a:t>P.1203.2</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2016-11-29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Parametric bitstream-based quality assessment of progressive download and adaptive </a:t>
                      </a:r>
                      <a:r>
                        <a:rPr lang="en-GB" sz="800" err="1">
                          <a:latin typeface="Avenir Next LT Pro" panose="020B0504020202020204" pitchFamily="34" charset="0"/>
                        </a:rPr>
                        <a:t>audiovisual</a:t>
                      </a:r>
                      <a:r>
                        <a:rPr lang="en-GB" sz="800">
                          <a:latin typeface="Avenir Next LT Pro" panose="020B0504020202020204" pitchFamily="34" charset="0"/>
                        </a:rPr>
                        <a:t> streaming services over reliable transport – Audio quality estimation module</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3"/>
                        </a:rPr>
                        <a:t>P.1301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2017-10-29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Subjective quality evaluation of audio and </a:t>
                      </a:r>
                      <a:r>
                        <a:rPr lang="en-GB" sz="800" err="1">
                          <a:latin typeface="Avenir Next LT Pro" panose="020B0504020202020204" pitchFamily="34" charset="0"/>
                        </a:rPr>
                        <a:t>audiovisual</a:t>
                      </a:r>
                      <a:r>
                        <a:rPr lang="en-GB" sz="800">
                          <a:latin typeface="Avenir Next LT Pro" panose="020B0504020202020204" pitchFamily="34" charset="0"/>
                        </a:rPr>
                        <a:t> multiparty </a:t>
                      </a:r>
                      <a:r>
                        <a:rPr lang="en-GB" sz="800" err="1">
                          <a:latin typeface="Avenir Next LT Pro" panose="020B0504020202020204" pitchFamily="34" charset="0"/>
                        </a:rPr>
                        <a:t>telemeetings</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258198723"/>
                  </a:ext>
                </a:extLst>
              </a:tr>
              <a:tr h="370840">
                <a:tc>
                  <a:txBody>
                    <a:bodyPr/>
                    <a:lstStyle/>
                    <a:p>
                      <a:r>
                        <a:rPr lang="en-GB" sz="800">
                          <a:latin typeface="Avenir Next LT Pro" panose="020B0504020202020204" pitchFamily="34" charset="0"/>
                          <a:hlinkClick r:id="rId4"/>
                        </a:rPr>
                        <a:t>P.1203.2</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2017-10-29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Parametric bitstream-based quality assessment of progressive download and adaptive </a:t>
                      </a:r>
                      <a:r>
                        <a:rPr lang="en-GB" sz="800" err="1">
                          <a:latin typeface="Avenir Next LT Pro" panose="020B0504020202020204" pitchFamily="34" charset="0"/>
                        </a:rPr>
                        <a:t>audiovisual</a:t>
                      </a:r>
                      <a:r>
                        <a:rPr lang="en-GB" sz="800">
                          <a:latin typeface="Avenir Next LT Pro" panose="020B0504020202020204" pitchFamily="34" charset="0"/>
                        </a:rPr>
                        <a:t> streaming services over reliable transport – Audio quality estimation module</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5"/>
                        </a:rPr>
                        <a:t>P.1310</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2017-03-01</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Spatial audio meetings quality evaluation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218206774"/>
                  </a:ext>
                </a:extLst>
              </a:tr>
              <a:tr h="370840">
                <a:tc>
                  <a:txBody>
                    <a:bodyPr/>
                    <a:lstStyle/>
                    <a:p>
                      <a:r>
                        <a:rPr lang="en-GB" sz="800">
                          <a:latin typeface="Avenir Next LT Pro" panose="020B0504020202020204" pitchFamily="34" charset="0"/>
                          <a:hlinkClick r:id="rId6"/>
                        </a:rPr>
                        <a:t>P.1203.3</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2016-12-22</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Parametric bitstream-based quality assessment of progressive download and adaptive </a:t>
                      </a:r>
                      <a:r>
                        <a:rPr lang="en-GB" sz="800" err="1">
                          <a:latin typeface="Avenir Next LT Pro" panose="020B0504020202020204" pitchFamily="34" charset="0"/>
                        </a:rPr>
                        <a:t>audiovisual</a:t>
                      </a:r>
                      <a:r>
                        <a:rPr lang="en-GB" sz="800">
                          <a:latin typeface="Avenir Next LT Pro" panose="020B0504020202020204" pitchFamily="34" charset="0"/>
                        </a:rPr>
                        <a:t> streaming services over reliable transport – Quality integration module</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7"/>
                        </a:rPr>
                        <a:t>P.1401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Methods, metrics and procedures for statistical evaluation, qualification and comparison of objective quality prediction models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1186778289"/>
                  </a:ext>
                </a:extLst>
              </a:tr>
              <a:tr h="370840">
                <a:tc>
                  <a:txBody>
                    <a:bodyPr/>
                    <a:lstStyle/>
                    <a:p>
                      <a:r>
                        <a:rPr lang="en-GB" sz="800">
                          <a:latin typeface="Avenir Next LT Pro" panose="020B0504020202020204" pitchFamily="34" charset="0"/>
                          <a:hlinkClick r:id="rId8"/>
                        </a:rPr>
                        <a:t>P.1203.3</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2017-10-29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Parametric bitstream-based quality assessment of progressive download and adaptive </a:t>
                      </a:r>
                      <a:r>
                        <a:rPr lang="en-GB" sz="800" err="1">
                          <a:latin typeface="Avenir Next LT Pro" panose="020B0504020202020204" pitchFamily="34" charset="0"/>
                        </a:rPr>
                        <a:t>audiovisual</a:t>
                      </a:r>
                      <a:r>
                        <a:rPr lang="en-GB" sz="800">
                          <a:latin typeface="Avenir Next LT Pro" panose="020B0504020202020204" pitchFamily="34" charset="0"/>
                        </a:rPr>
                        <a:t> streaming services over reliable transport – Quality integration module</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9"/>
                        </a:rPr>
                        <a:t>P.1502</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Methodology for QoE testing of digital financial services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440694014"/>
                  </a:ext>
                </a:extLst>
              </a:tr>
              <a:tr h="370840">
                <a:tc>
                  <a:txBody>
                    <a:bodyPr/>
                    <a:lstStyle/>
                    <a:p>
                      <a:r>
                        <a:rPr lang="en-GB" sz="800">
                          <a:latin typeface="Avenir Next LT Pro" panose="020B0504020202020204" pitchFamily="34" charset="0"/>
                          <a:hlinkClick r:id="rId10"/>
                        </a:rPr>
                        <a:t>P.1203.3</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Parametric bitstream-based quality assessment of progressive download and adaptive </a:t>
                      </a:r>
                      <a:r>
                        <a:rPr lang="en-GB" sz="800" err="1">
                          <a:latin typeface="Avenir Next LT Pro" panose="020B0504020202020204" pitchFamily="34" charset="0"/>
                        </a:rPr>
                        <a:t>audiovisual</a:t>
                      </a:r>
                      <a:r>
                        <a:rPr lang="en-GB" sz="800">
                          <a:latin typeface="Avenir Next LT Pro" panose="020B0504020202020204" pitchFamily="34" charset="0"/>
                        </a:rPr>
                        <a:t> streaming services over reliable transport – Quality integration module</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1"/>
                        </a:rPr>
                        <a:t>Y.1540</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2019-12-05</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Internet protocol data communication service – IP packet transfer and availability performance parameters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926342635"/>
                  </a:ext>
                </a:extLst>
              </a:tr>
              <a:tr h="370840">
                <a:tc>
                  <a:txBody>
                    <a:bodyPr/>
                    <a:lstStyle/>
                    <a:p>
                      <a:r>
                        <a:rPr lang="en-GB" sz="800">
                          <a:latin typeface="Avenir Next LT Pro" panose="020B0504020202020204" pitchFamily="34" charset="0"/>
                          <a:hlinkClick r:id="rId12"/>
                        </a:rPr>
                        <a:t>P.1203.3 (2019) Amd. 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2020-05-29</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Adjustment of the audiovisual quality</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3"/>
                        </a:rPr>
                        <a:t>Y.1540 (2019) Amd. 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2020-02-06</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New Annex B - Additional search algorithm for IP-based capacity parameters and methods of measurement</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2766583966"/>
                  </a:ext>
                </a:extLst>
              </a:tr>
              <a:tr h="370840">
                <a:tc>
                  <a:txBody>
                    <a:bodyPr/>
                    <a:lstStyle/>
                    <a:p>
                      <a:r>
                        <a:rPr lang="en-GB" sz="800">
                          <a:latin typeface="Avenir Next LT Pro" panose="020B0504020202020204" pitchFamily="34" charset="0"/>
                          <a:hlinkClick r:id="rId14"/>
                        </a:rPr>
                        <a:t>P.1204</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Video quality assessment of streaming services over reliable transport for resolutions up to 4K</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5"/>
                        </a:rPr>
                        <a:t>Y.1543</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2018-06-13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Measurements in Internet protocol networks for inter-domain performance assessment</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2582242749"/>
                  </a:ext>
                </a:extLst>
              </a:tr>
              <a:tr h="370840">
                <a:tc>
                  <a:txBody>
                    <a:bodyPr/>
                    <a:lstStyle/>
                    <a:p>
                      <a:r>
                        <a:rPr lang="en-GB" sz="800">
                          <a:latin typeface="Avenir Next LT Pro" panose="020B0504020202020204" pitchFamily="34" charset="0"/>
                          <a:hlinkClick r:id="rId16"/>
                        </a:rPr>
                        <a:t>P.1204.3</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Video quality assessment of streaming services over reliable transport for resolutions up to 4K with access to full bitstream information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7"/>
                        </a:rPr>
                        <a:t>Y.1545.1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2017-03-01</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Framework for monitoring the quality of service of IP network services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2516257893"/>
                  </a:ext>
                </a:extLst>
              </a:tr>
              <a:tr h="370840">
                <a:tc>
                  <a:txBody>
                    <a:bodyPr/>
                    <a:lstStyle/>
                    <a:p>
                      <a:r>
                        <a:rPr lang="en-GB" sz="800">
                          <a:latin typeface="Avenir Next LT Pro" panose="020B0504020202020204" pitchFamily="34" charset="0"/>
                          <a:hlinkClick r:id="rId18"/>
                        </a:rPr>
                        <a:t>P.1204.4</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Video quality assessment of streaming services over reliable transport for resolutions up to 4K with access to full and reduced reference pixel information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19"/>
                        </a:rPr>
                        <a:t>Y.1546 (2014) Amd. 1</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2018-06-13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IP-based service availability function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067239344"/>
                  </a:ext>
                </a:extLst>
              </a:tr>
              <a:tr h="370840">
                <a:tc>
                  <a:txBody>
                    <a:bodyPr/>
                    <a:lstStyle/>
                    <a:p>
                      <a:r>
                        <a:rPr lang="en-GB" sz="800">
                          <a:latin typeface="Avenir Next LT Pro" panose="020B0504020202020204" pitchFamily="34" charset="0"/>
                          <a:hlinkClick r:id="rId20"/>
                        </a:rPr>
                        <a:t>P.1204.5</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2020-01-13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Video quality assessment of streaming services over reliable transport for resolutions up to 4K with access to transport and received pixel information</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hlinkClick r:id="rId21"/>
                        </a:rPr>
                        <a:t>Y.1550</a:t>
                      </a:r>
                      <a:endParaRPr lang="en-GB" sz="8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a:latin typeface="Avenir Next LT Pro" panose="020B0504020202020204" pitchFamily="34" charset="0"/>
                        </a:rPr>
                        <a:t>2019-01-13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800" dirty="0">
                          <a:latin typeface="Avenir Next LT Pro" panose="020B0504020202020204" pitchFamily="34" charset="0"/>
                        </a:rPr>
                        <a:t>Considerations for realizing virtual measurement systems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652604799"/>
                  </a:ext>
                </a:extLst>
              </a:tr>
            </a:tbl>
          </a:graphicData>
        </a:graphic>
      </p:graphicFrame>
      <p:pic>
        <p:nvPicPr>
          <p:cNvPr id="7" name="Picture 6">
            <a:extLst>
              <a:ext uri="{FF2B5EF4-FFF2-40B4-BE49-F238E27FC236}">
                <a16:creationId xmlns:a16="http://schemas.microsoft.com/office/drawing/2014/main" id="{15F9666F-9D98-4611-B0DE-6B44B9A34507}"/>
              </a:ext>
            </a:extLst>
          </p:cNvPr>
          <p:cNvPicPr>
            <a:picLocks noChangeAspect="1"/>
          </p:cNvPicPr>
          <p:nvPr/>
        </p:nvPicPr>
        <p:blipFill>
          <a:blip r:embed="rId22"/>
          <a:stretch>
            <a:fillRect/>
          </a:stretch>
        </p:blipFill>
        <p:spPr>
          <a:xfrm>
            <a:off x="-805" y="6255055"/>
            <a:ext cx="12192000" cy="767329"/>
          </a:xfrm>
          <a:prstGeom prst="rect">
            <a:avLst/>
          </a:prstGeom>
        </p:spPr>
      </p:pic>
      <p:sp>
        <p:nvSpPr>
          <p:cNvPr id="9" name="TextBox 8">
            <a:extLst>
              <a:ext uri="{FF2B5EF4-FFF2-40B4-BE49-F238E27FC236}">
                <a16:creationId xmlns:a16="http://schemas.microsoft.com/office/drawing/2014/main" id="{CBAE70FF-495A-4C27-AD19-C67936260CD6}"/>
              </a:ext>
            </a:extLst>
          </p:cNvPr>
          <p:cNvSpPr txBox="1"/>
          <p:nvPr/>
        </p:nvSpPr>
        <p:spPr>
          <a:xfrm>
            <a:off x="330200" y="1038882"/>
            <a:ext cx="113751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venirNext LT Pro Medium" panose="020B0804020202020204" pitchFamily="34" charset="0"/>
                <a:ea typeface="+mn-ea"/>
                <a:cs typeface="+mn-cs"/>
              </a:rPr>
              <a:t>Standards adopted in the Study Period (as of Sep. 2020)</a:t>
            </a:r>
          </a:p>
        </p:txBody>
      </p:sp>
      <p:pic>
        <p:nvPicPr>
          <p:cNvPr id="10" name="Picture 9" descr="A picture containing drawing&#10;&#10;Description automatically generated">
            <a:extLst>
              <a:ext uri="{FF2B5EF4-FFF2-40B4-BE49-F238E27FC236}">
                <a16:creationId xmlns:a16="http://schemas.microsoft.com/office/drawing/2014/main" id="{6C831A9E-1E43-4D1A-9159-7E1D2C7C9ACA}"/>
              </a:ext>
            </a:extLst>
          </p:cNvPr>
          <p:cNvPicPr>
            <a:picLocks noChangeAspect="1"/>
          </p:cNvPicPr>
          <p:nvPr/>
        </p:nvPicPr>
        <p:blipFill rotWithShape="1">
          <a:blip r:embed="rId23"/>
          <a:srcRect b="27468"/>
          <a:stretch/>
        </p:blipFill>
        <p:spPr>
          <a:xfrm>
            <a:off x="330200" y="-113687"/>
            <a:ext cx="8285182" cy="1167384"/>
          </a:xfrm>
          <a:prstGeom prst="rect">
            <a:avLst/>
          </a:prstGeom>
        </p:spPr>
      </p:pic>
    </p:spTree>
    <p:extLst>
      <p:ext uri="{BB962C8B-B14F-4D97-AF65-F5344CB8AC3E}">
        <p14:creationId xmlns:p14="http://schemas.microsoft.com/office/powerpoint/2010/main" val="3543532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3071EE1-5855-4F37-8947-8FA84A5965BB}"/>
              </a:ext>
            </a:extLst>
          </p:cNvPr>
          <p:cNvSpPr txBox="1"/>
          <p:nvPr/>
        </p:nvSpPr>
        <p:spPr>
          <a:xfrm>
            <a:off x="-1112957" y="4819531"/>
            <a:ext cx="538800" cy="123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ITU-T Study Group 12 highlights of the 2017-2020 Study Period</a:t>
            </a:r>
            <a:endParaRPr kumimoji="0" lang="en-GB" sz="1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3" name="TextBox 2">
            <a:extLst>
              <a:ext uri="{FF2B5EF4-FFF2-40B4-BE49-F238E27FC236}">
                <a16:creationId xmlns:a16="http://schemas.microsoft.com/office/drawing/2014/main" id="{60E7CF73-23D8-4837-AF37-800AC9BA3A3B}"/>
              </a:ext>
            </a:extLst>
          </p:cNvPr>
          <p:cNvSpPr txBox="1"/>
          <p:nvPr/>
        </p:nvSpPr>
        <p:spPr>
          <a:xfrm>
            <a:off x="330200" y="1038882"/>
            <a:ext cx="1032410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rPr>
              <a:t>Supplements and other texts agreed in the </a:t>
            </a:r>
            <a:r>
              <a:rPr kumimoji="0" lang="en-GB" sz="3200" b="1" i="0" u="none" strike="noStrike" kern="1200" cap="none" spc="0" normalizeH="0" baseline="0" noProof="0" dirty="0">
                <a:ln>
                  <a:noFill/>
                </a:ln>
                <a:solidFill>
                  <a:prstClr val="black"/>
                </a:solidFill>
                <a:effectLst/>
                <a:uLnTx/>
                <a:uFillTx/>
                <a:latin typeface="AvenirNext LT Pro Medium" panose="020B0804020202020204" pitchFamily="34" charset="0"/>
                <a:ea typeface="+mn-ea"/>
                <a:cs typeface="+mn-cs"/>
              </a:rPr>
              <a:t>Study Period</a:t>
            </a:r>
            <a:r>
              <a:rPr kumimoji="0" lang="en-GB" sz="32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rPr>
              <a:t> (as of Sep. 2020)</a:t>
            </a:r>
          </a:p>
        </p:txBody>
      </p:sp>
      <p:graphicFrame>
        <p:nvGraphicFramePr>
          <p:cNvPr id="13" name="Table 2">
            <a:extLst>
              <a:ext uri="{FF2B5EF4-FFF2-40B4-BE49-F238E27FC236}">
                <a16:creationId xmlns:a16="http://schemas.microsoft.com/office/drawing/2014/main" id="{C40E7583-2DDE-41C9-829F-AF3FA86017BA}"/>
              </a:ext>
            </a:extLst>
          </p:cNvPr>
          <p:cNvGraphicFramePr>
            <a:graphicFrameLocks/>
          </p:cNvGraphicFramePr>
          <p:nvPr>
            <p:extLst>
              <p:ext uri="{D42A27DB-BD31-4B8C-83A1-F6EECF244321}">
                <p14:modId xmlns:p14="http://schemas.microsoft.com/office/powerpoint/2010/main" val="1438745210"/>
              </p:ext>
            </p:extLst>
          </p:nvPr>
        </p:nvGraphicFramePr>
        <p:xfrm>
          <a:off x="441868" y="2206266"/>
          <a:ext cx="7753404" cy="3337560"/>
        </p:xfrm>
        <a:graphic>
          <a:graphicData uri="http://schemas.openxmlformats.org/drawingml/2006/table">
            <a:tbl>
              <a:tblPr firstRow="1" bandRow="1">
                <a:tableStyleId>{5A111915-BE36-4E01-A7E5-04B1672EAD32}</a:tableStyleId>
              </a:tblPr>
              <a:tblGrid>
                <a:gridCol w="1416104">
                  <a:extLst>
                    <a:ext uri="{9D8B030D-6E8A-4147-A177-3AD203B41FA5}">
                      <a16:colId xmlns:a16="http://schemas.microsoft.com/office/drawing/2014/main" val="3998002741"/>
                    </a:ext>
                  </a:extLst>
                </a:gridCol>
                <a:gridCol w="1041400">
                  <a:extLst>
                    <a:ext uri="{9D8B030D-6E8A-4147-A177-3AD203B41FA5}">
                      <a16:colId xmlns:a16="http://schemas.microsoft.com/office/drawing/2014/main" val="1113277087"/>
                    </a:ext>
                  </a:extLst>
                </a:gridCol>
                <a:gridCol w="5295900">
                  <a:extLst>
                    <a:ext uri="{9D8B030D-6E8A-4147-A177-3AD203B41FA5}">
                      <a16:colId xmlns:a16="http://schemas.microsoft.com/office/drawing/2014/main" val="1080377669"/>
                    </a:ext>
                  </a:extLst>
                </a:gridCol>
              </a:tblGrid>
              <a:tr h="370840">
                <a:tc>
                  <a:txBody>
                    <a:bodyPr/>
                    <a:lstStyle/>
                    <a:p>
                      <a:r>
                        <a:rPr lang="en-US" sz="900">
                          <a:latin typeface="Avenir Next LT Pro" panose="020B0504020202020204" pitchFamily="34" charset="0"/>
                        </a:rPr>
                        <a:t>Designation</a:t>
                      </a:r>
                      <a:endParaRPr lang="en-GB" sz="900">
                        <a:latin typeface="Avenir Next LT Pro" panose="020B0504020202020204" pitchFamily="34" charset="0"/>
                      </a:endParaRPr>
                    </a:p>
                  </a:txBody>
                  <a:tcPr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r>
                        <a:rPr lang="en-US" sz="900">
                          <a:latin typeface="Avenir Next LT Pro" panose="020B0504020202020204" pitchFamily="34" charset="0"/>
                        </a:rPr>
                        <a:t>Agreement</a:t>
                      </a:r>
                      <a:endParaRPr lang="en-GB" sz="900">
                        <a:latin typeface="Avenir Next LT Pro" panose="020B0504020202020204" pitchFamily="34" charset="0"/>
                      </a:endParaRPr>
                    </a:p>
                  </a:txBody>
                  <a:tcPr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r>
                        <a:rPr lang="en-US" sz="900">
                          <a:latin typeface="Avenir Next LT Pro" panose="020B0504020202020204" pitchFamily="34" charset="0"/>
                        </a:rPr>
                        <a:t>Title (English)</a:t>
                      </a:r>
                      <a:endParaRPr lang="en-GB" sz="900">
                        <a:latin typeface="Avenir Next LT Pro" panose="020B0504020202020204" pitchFamily="34" charset="0"/>
                      </a:endParaRPr>
                    </a:p>
                  </a:txBody>
                  <a:tcPr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extLst>
                  <a:ext uri="{0D108BD9-81ED-4DB2-BD59-A6C34878D82A}">
                    <a16:rowId xmlns:a16="http://schemas.microsoft.com/office/drawing/2014/main" val="4165311261"/>
                  </a:ext>
                </a:extLst>
              </a:tr>
              <a:tr h="370840">
                <a:tc>
                  <a:txBody>
                    <a:bodyPr/>
                    <a:lstStyle/>
                    <a:p>
                      <a:r>
                        <a:rPr lang="en-GB" sz="900">
                          <a:latin typeface="Avenir Next LT Pro" panose="020B0504020202020204" pitchFamily="34" charset="0"/>
                          <a:hlinkClick r:id="rId2"/>
                        </a:rPr>
                        <a:t>G Suppl. 61</a:t>
                      </a:r>
                      <a:endParaRPr lang="en-GB" sz="9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900">
                          <a:latin typeface="Avenir Next LT Pro" panose="020B0504020202020204" pitchFamily="34" charset="0"/>
                        </a:rPr>
                        <a:t>2017-09-28</a:t>
                      </a:r>
                    </a:p>
                  </a:txBody>
                  <a:tcPr marL="46800" marR="46800" marT="46800" marB="46800"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900">
                          <a:latin typeface="Avenir Next LT Pro" panose="020B0504020202020204" pitchFamily="34" charset="0"/>
                        </a:rPr>
                        <a:t>ITU-T G.1020 – Internet protocol aware quality of service management</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407965690"/>
                  </a:ext>
                </a:extLst>
              </a:tr>
              <a:tr h="370840">
                <a:tc>
                  <a:txBody>
                    <a:bodyPr/>
                    <a:lstStyle/>
                    <a:p>
                      <a:r>
                        <a:rPr lang="en-GB" sz="900">
                          <a:latin typeface="Avenir Next LT Pro" panose="020B0504020202020204" pitchFamily="34" charset="0"/>
                          <a:hlinkClick r:id="rId3"/>
                        </a:rPr>
                        <a:t>P Suppl. 26</a:t>
                      </a:r>
                      <a:endParaRPr lang="en-GB" sz="9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900">
                          <a:latin typeface="Avenir Next LT Pro" panose="020B0504020202020204" pitchFamily="34" charset="0"/>
                        </a:rPr>
                        <a:t>2017-09-28</a:t>
                      </a:r>
                    </a:p>
                  </a:txBody>
                  <a:tcPr marL="46800" marR="46800" marT="46800" marB="46800"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900">
                          <a:latin typeface="Avenir Next LT Pro" panose="020B0504020202020204" pitchFamily="34" charset="0"/>
                        </a:rPr>
                        <a:t>Scenarios for the subjective evaluation of audio and audiovisual multiparty telemeeting quality</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108264307"/>
                  </a:ext>
                </a:extLst>
              </a:tr>
              <a:tr h="370840">
                <a:tc>
                  <a:txBody>
                    <a:bodyPr/>
                    <a:lstStyle/>
                    <a:p>
                      <a:r>
                        <a:rPr lang="en-GB" sz="900">
                          <a:latin typeface="Avenir Next LT Pro" panose="020B0504020202020204" pitchFamily="34" charset="0"/>
                          <a:hlinkClick r:id="rId4"/>
                        </a:rPr>
                        <a:t>P Suppl. 27</a:t>
                      </a:r>
                      <a:endParaRPr lang="en-GB" sz="9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900">
                          <a:latin typeface="Avenir Next LT Pro" panose="020B0504020202020204" pitchFamily="34" charset="0"/>
                        </a:rPr>
                        <a:t>2017-01-19</a:t>
                      </a:r>
                    </a:p>
                  </a:txBody>
                  <a:tcPr marL="46800" marR="46800" marT="46800" marB="46800"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900">
                          <a:latin typeface="Avenir Next LT Pro" panose="020B0504020202020204" pitchFamily="34" charset="0"/>
                        </a:rPr>
                        <a:t>Application of ITU-T P.863 and ITU-T P.863.1 for speech processed by blind bandwidth extension approaches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1897489747"/>
                  </a:ext>
                </a:extLst>
              </a:tr>
              <a:tr h="370840">
                <a:tc>
                  <a:txBody>
                    <a:bodyPr/>
                    <a:lstStyle/>
                    <a:p>
                      <a:r>
                        <a:rPr lang="en-GB" sz="900">
                          <a:latin typeface="Avenir Next LT Pro" panose="020B0504020202020204" pitchFamily="34" charset="0"/>
                          <a:hlinkClick r:id="rId5"/>
                        </a:rPr>
                        <a:t>Y Suppl. 60</a:t>
                      </a:r>
                      <a:endParaRPr lang="en-GB" sz="9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900">
                          <a:latin typeface="Avenir Next LT Pro" panose="020B0504020202020204" pitchFamily="34" charset="0"/>
                        </a:rPr>
                        <a:t>2020-04-24</a:t>
                      </a:r>
                    </a:p>
                  </a:txBody>
                  <a:tcPr marL="46800" marR="46800" marT="46800" marB="46800"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900">
                          <a:latin typeface="Avenir Next LT Pro" panose="020B0504020202020204" pitchFamily="34" charset="0"/>
                        </a:rPr>
                        <a:t>Interpreting ITU-T Y.1540 maximum IP-layer capacity measurements</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146267248"/>
                  </a:ext>
                </a:extLst>
              </a:tr>
              <a:tr h="370840">
                <a:tc>
                  <a:txBody>
                    <a:bodyPr/>
                    <a:lstStyle/>
                    <a:p>
                      <a:r>
                        <a:rPr lang="en-GB" sz="900">
                          <a:latin typeface="Avenir Next LT Pro" panose="020B0504020202020204" pitchFamily="34" charset="0"/>
                          <a:hlinkClick r:id="rId6"/>
                        </a:rPr>
                        <a:t>GSTP-IPTV-QoS</a:t>
                      </a:r>
                      <a:endParaRPr lang="en-GB" sz="9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900">
                          <a:latin typeface="Avenir Next LT Pro" panose="020B0504020202020204" pitchFamily="34" charset="0"/>
                        </a:rPr>
                        <a:t>2020-04-24</a:t>
                      </a:r>
                      <a:endParaRPr lang="en-GB" sz="900">
                        <a:latin typeface="Avenir Next LT Pro" panose="020B0504020202020204" pitchFamily="34" charset="0"/>
                      </a:endParaRPr>
                    </a:p>
                  </a:txBody>
                  <a:tcPr marL="46800" marR="46800" marT="46800" marB="46800"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900">
                          <a:latin typeface="Avenir Next LT Pro" panose="020B0504020202020204" pitchFamily="34" charset="0"/>
                        </a:rPr>
                        <a:t>Performance metrics for end-to-end IPTV video quality</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57789035"/>
                  </a:ext>
                </a:extLst>
              </a:tr>
              <a:tr h="370840">
                <a:tc>
                  <a:txBody>
                    <a:bodyPr/>
                    <a:lstStyle/>
                    <a:p>
                      <a:r>
                        <a:rPr lang="en-GB" sz="900">
                          <a:latin typeface="Avenir Next LT Pro" panose="020B0504020202020204" pitchFamily="34" charset="0"/>
                          <a:hlinkClick r:id="rId7"/>
                        </a:rPr>
                        <a:t>P.863 Impl.</a:t>
                      </a:r>
                      <a:endParaRPr lang="en-GB" sz="9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900">
                          <a:latin typeface="Avenir Next LT Pro" panose="020B0504020202020204" pitchFamily="34" charset="0"/>
                        </a:rPr>
                        <a:t>2018-05-10</a:t>
                      </a:r>
                      <a:endParaRPr lang="en-GB" sz="900">
                        <a:latin typeface="Avenir Next LT Pro" panose="020B0504020202020204" pitchFamily="34" charset="0"/>
                      </a:endParaRPr>
                    </a:p>
                  </a:txBody>
                  <a:tcPr marL="46800" marR="46800" marT="46800" marB="46800"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900">
                          <a:latin typeface="Avenir Next LT Pro" panose="020B0504020202020204" pitchFamily="34" charset="0"/>
                        </a:rPr>
                        <a:t>Implementers' guide for P.863</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2660175594"/>
                  </a:ext>
                </a:extLst>
              </a:tr>
              <a:tr h="370840">
                <a:tc>
                  <a:txBody>
                    <a:bodyPr/>
                    <a:lstStyle/>
                    <a:p>
                      <a:r>
                        <a:rPr lang="en-GB" sz="900">
                          <a:latin typeface="Avenir Next LT Pro" panose="020B0504020202020204" pitchFamily="34" charset="0"/>
                          <a:hlinkClick r:id="rId8"/>
                        </a:rPr>
                        <a:t>P.863 Impl. Guide</a:t>
                      </a:r>
                      <a:endParaRPr lang="en-GB" sz="9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900">
                          <a:latin typeface="Avenir Next LT Pro" panose="020B0504020202020204" pitchFamily="34" charset="0"/>
                        </a:rPr>
                        <a:t>2019-12-05</a:t>
                      </a:r>
                      <a:endParaRPr lang="en-GB" sz="900">
                        <a:latin typeface="Avenir Next LT Pro" panose="020B0504020202020204" pitchFamily="34" charset="0"/>
                      </a:endParaRPr>
                    </a:p>
                  </a:txBody>
                  <a:tcPr marL="46800" marR="46800" marT="46800" marB="46800"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900">
                          <a:latin typeface="Avenir Next LT Pro" panose="020B0504020202020204" pitchFamily="34" charset="0"/>
                        </a:rPr>
                        <a:t>P.863 Implementers' Guide</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1614869939"/>
                  </a:ext>
                </a:extLst>
              </a:tr>
              <a:tr h="370840">
                <a:tc>
                  <a:txBody>
                    <a:bodyPr/>
                    <a:lstStyle/>
                    <a:p>
                      <a:r>
                        <a:rPr lang="en-GB" sz="900">
                          <a:latin typeface="Avenir Next LT Pro" panose="020B0504020202020204" pitchFamily="34" charset="0"/>
                          <a:hlinkClick r:id="rId9"/>
                        </a:rPr>
                        <a:t>PSTR-PXNR</a:t>
                      </a:r>
                      <a:endParaRPr lang="en-GB" sz="900">
                        <a:latin typeface="Avenir Next LT Pro" panose="020B0504020202020204" pitchFamily="34" charset="0"/>
                      </a:endParaRP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900">
                          <a:latin typeface="Avenir Next LT Pro" panose="020B0504020202020204" pitchFamily="34" charset="0"/>
                        </a:rPr>
                        <a:t>2019-12-05</a:t>
                      </a:r>
                      <a:endParaRPr lang="en-GB" sz="900">
                        <a:latin typeface="Avenir Next LT Pro" panose="020B0504020202020204" pitchFamily="34" charset="0"/>
                      </a:endParaRPr>
                    </a:p>
                  </a:txBody>
                  <a:tcPr marL="46800" marR="46800" marT="46800" marB="46800"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900">
                          <a:latin typeface="Avenir Next LT Pro" panose="020B0504020202020204" pitchFamily="34" charset="0"/>
                        </a:rPr>
                        <a:t>No-reference pixel-based video quality estimation algorithm</a:t>
                      </a:r>
                    </a:p>
                  </a:txBody>
                  <a:tcPr marL="47625" marR="47625" marT="47625" marB="47625" anchor="ct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530105015"/>
                  </a:ext>
                </a:extLst>
              </a:tr>
            </a:tbl>
          </a:graphicData>
        </a:graphic>
      </p:graphicFrame>
      <p:pic>
        <p:nvPicPr>
          <p:cNvPr id="5" name="Picture 4" descr="A picture containing drawing&#10;&#10;Description automatically generated">
            <a:extLst>
              <a:ext uri="{FF2B5EF4-FFF2-40B4-BE49-F238E27FC236}">
                <a16:creationId xmlns:a16="http://schemas.microsoft.com/office/drawing/2014/main" id="{08AB5C5A-CB42-47E1-9039-49C2AE54039B}"/>
              </a:ext>
            </a:extLst>
          </p:cNvPr>
          <p:cNvPicPr>
            <a:picLocks noChangeAspect="1"/>
          </p:cNvPicPr>
          <p:nvPr/>
        </p:nvPicPr>
        <p:blipFill rotWithShape="1">
          <a:blip r:embed="rId10"/>
          <a:srcRect b="27468"/>
          <a:stretch/>
        </p:blipFill>
        <p:spPr>
          <a:xfrm>
            <a:off x="330200" y="-113687"/>
            <a:ext cx="8285182" cy="1167384"/>
          </a:xfrm>
          <a:prstGeom prst="rect">
            <a:avLst/>
          </a:prstGeom>
        </p:spPr>
      </p:pic>
      <p:pic>
        <p:nvPicPr>
          <p:cNvPr id="7" name="Picture 6">
            <a:extLst>
              <a:ext uri="{FF2B5EF4-FFF2-40B4-BE49-F238E27FC236}">
                <a16:creationId xmlns:a16="http://schemas.microsoft.com/office/drawing/2014/main" id="{2825DDAA-D3F4-43FB-BC26-EB45DA6DB6CB}"/>
              </a:ext>
            </a:extLst>
          </p:cNvPr>
          <p:cNvPicPr>
            <a:picLocks noChangeAspect="1"/>
          </p:cNvPicPr>
          <p:nvPr/>
        </p:nvPicPr>
        <p:blipFill>
          <a:blip r:embed="rId11"/>
          <a:stretch>
            <a:fillRect/>
          </a:stretch>
        </p:blipFill>
        <p:spPr>
          <a:xfrm>
            <a:off x="-805" y="6255055"/>
            <a:ext cx="12192000" cy="767329"/>
          </a:xfrm>
          <a:prstGeom prst="rect">
            <a:avLst/>
          </a:prstGeom>
        </p:spPr>
      </p:pic>
    </p:spTree>
    <p:extLst>
      <p:ext uri="{BB962C8B-B14F-4D97-AF65-F5344CB8AC3E}">
        <p14:creationId xmlns:p14="http://schemas.microsoft.com/office/powerpoint/2010/main" val="13364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3071EE1-5855-4F37-8947-8FA84A5965BB}"/>
              </a:ext>
            </a:extLst>
          </p:cNvPr>
          <p:cNvSpPr txBox="1"/>
          <p:nvPr/>
        </p:nvSpPr>
        <p:spPr>
          <a:xfrm>
            <a:off x="-1112957" y="4819531"/>
            <a:ext cx="538800" cy="123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ITU-T Study Group 12 highlights of the 2017-2020 Study Period</a:t>
            </a:r>
            <a:endParaRPr kumimoji="0" lang="en-GB" sz="1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3" name="TextBox 2">
            <a:extLst>
              <a:ext uri="{FF2B5EF4-FFF2-40B4-BE49-F238E27FC236}">
                <a16:creationId xmlns:a16="http://schemas.microsoft.com/office/drawing/2014/main" id="{60E7CF73-23D8-4837-AF37-800AC9BA3A3B}"/>
              </a:ext>
            </a:extLst>
          </p:cNvPr>
          <p:cNvSpPr txBox="1"/>
          <p:nvPr/>
        </p:nvSpPr>
        <p:spPr>
          <a:xfrm>
            <a:off x="330200" y="1021386"/>
            <a:ext cx="965770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rPr>
              <a:t>Hosting organizations of SG12 activities in the </a:t>
            </a:r>
            <a:r>
              <a:rPr kumimoji="0" lang="en-GB" sz="3200" b="1" i="0" u="none" strike="noStrike" kern="1200" cap="none" spc="0" normalizeH="0" baseline="0" noProof="0" dirty="0">
                <a:ln>
                  <a:noFill/>
                </a:ln>
                <a:solidFill>
                  <a:prstClr val="black"/>
                </a:solidFill>
                <a:effectLst/>
                <a:uLnTx/>
                <a:uFillTx/>
                <a:latin typeface="AvenirNext LT Pro Medium" panose="020B0804020202020204" pitchFamily="34" charset="0"/>
                <a:ea typeface="+mn-ea"/>
                <a:cs typeface="+mn-cs"/>
              </a:rPr>
              <a:t>Study </a:t>
            </a:r>
            <a:r>
              <a:rPr lang="en-GB" sz="3200" b="1" dirty="0">
                <a:solidFill>
                  <a:prstClr val="black"/>
                </a:solidFill>
                <a:latin typeface="AvenirNext LT Pro Medium" panose="020B0804020202020204" pitchFamily="34" charset="0"/>
              </a:rPr>
              <a:t>P</a:t>
            </a:r>
            <a:r>
              <a:rPr kumimoji="0" lang="en-GB" sz="3200" b="1" i="0" u="none" strike="noStrike" kern="1200" cap="none" spc="0" normalizeH="0" baseline="0" noProof="0" dirty="0" err="1">
                <a:ln>
                  <a:noFill/>
                </a:ln>
                <a:solidFill>
                  <a:prstClr val="black"/>
                </a:solidFill>
                <a:effectLst/>
                <a:uLnTx/>
                <a:uFillTx/>
                <a:latin typeface="AvenirNext LT Pro Medium" panose="020B0804020202020204" pitchFamily="34" charset="0"/>
                <a:ea typeface="+mn-ea"/>
                <a:cs typeface="+mn-cs"/>
              </a:rPr>
              <a:t>eriod</a:t>
            </a:r>
            <a:endParaRPr kumimoji="0" lang="en-GB" sz="32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endParaRPr>
          </a:p>
        </p:txBody>
      </p:sp>
      <p:sp>
        <p:nvSpPr>
          <p:cNvPr id="14" name="TextBox 13">
            <a:extLst>
              <a:ext uri="{FF2B5EF4-FFF2-40B4-BE49-F238E27FC236}">
                <a16:creationId xmlns:a16="http://schemas.microsoft.com/office/drawing/2014/main" id="{F443BA28-A8BE-483B-9A33-FA89C879ECCB}"/>
              </a:ext>
            </a:extLst>
          </p:cNvPr>
          <p:cNvSpPr txBox="1"/>
          <p:nvPr/>
        </p:nvSpPr>
        <p:spPr>
          <a:xfrm>
            <a:off x="804694" y="2222283"/>
            <a:ext cx="4439861" cy="2296206"/>
          </a:xfrm>
          <a:prstGeom prst="rect">
            <a:avLst/>
          </a:prstGeom>
          <a:noFill/>
        </p:spPr>
        <p:txBody>
          <a:bodyPr wrap="square">
            <a:spAutoFit/>
          </a:bodyPr>
          <a:lstStyle/>
          <a:p>
            <a:pPr marL="228600" marR="0" lvl="0" indent="-228600" algn="l"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Brazil (</a:t>
            </a:r>
            <a:r>
              <a:rPr kumimoji="0" lang="en-US" sz="2400" b="0" i="0" u="none" strike="noStrike" kern="1200" cap="none" spc="0" normalizeH="0" baseline="0" noProof="0" err="1">
                <a:ln>
                  <a:noFill/>
                </a:ln>
                <a:solidFill>
                  <a:prstClr val="black"/>
                </a:solidFill>
                <a:effectLst/>
                <a:uLnTx/>
                <a:uFillTx/>
                <a:latin typeface="Avenir Next LT Pro" panose="020B0504020202020204" pitchFamily="34" charset="0"/>
                <a:ea typeface="+mn-ea"/>
                <a:cs typeface="Arial" charset="0"/>
              </a:rPr>
              <a:t>Anatel</a:t>
            </a:r>
            <a:r>
              <a:rPr kumimoji="0" lang="en-US" sz="24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a:t>
            </a:r>
          </a:p>
          <a:p>
            <a:pPr marL="228600" marR="0" lvl="0" indent="-228600" algn="l"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Chad (ARCEP)</a:t>
            </a:r>
          </a:p>
          <a:p>
            <a:pPr marL="228600" marR="0" lvl="0" indent="-228600" algn="l"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Rwanda (RURA)</a:t>
            </a:r>
          </a:p>
          <a:p>
            <a:pPr marL="228600" marR="0" lvl="0" indent="-228600" algn="l"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Senegal (ARTP)</a:t>
            </a:r>
          </a:p>
          <a:p>
            <a:pPr marL="228600" marR="0" lvl="0" indent="-228600" algn="l"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Singapore (IMDA)</a:t>
            </a:r>
          </a:p>
          <a:p>
            <a:pPr marL="228600" marR="0" lvl="0" indent="-228600" algn="l"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South Africa (DTPS)</a:t>
            </a:r>
          </a:p>
        </p:txBody>
      </p:sp>
      <p:sp>
        <p:nvSpPr>
          <p:cNvPr id="16" name="Content Placeholder 4">
            <a:extLst>
              <a:ext uri="{FF2B5EF4-FFF2-40B4-BE49-F238E27FC236}">
                <a16:creationId xmlns:a16="http://schemas.microsoft.com/office/drawing/2014/main" id="{C166DDE7-7DAB-47B7-8813-B484EBD1013F}"/>
              </a:ext>
            </a:extLst>
          </p:cNvPr>
          <p:cNvSpPr txBox="1">
            <a:spLocks/>
          </p:cNvSpPr>
          <p:nvPr/>
        </p:nvSpPr>
        <p:spPr>
          <a:xfrm>
            <a:off x="5619601" y="2098604"/>
            <a:ext cx="6012418" cy="424204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AGH University of Science &amp; Technology</a:t>
            </a:r>
            <a:endPar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err="1">
                <a:ln>
                  <a:noFill/>
                </a:ln>
                <a:solidFill>
                  <a:prstClr val="black"/>
                </a:solidFill>
                <a:effectLst/>
                <a:uLnTx/>
                <a:uFillTx/>
                <a:latin typeface="Avenir Next LT Pro" panose="020B0504020202020204" pitchFamily="34" charset="0"/>
                <a:ea typeface="+mn-ea"/>
                <a:cs typeface="Arial" charset="0"/>
              </a:rPr>
              <a:t>Brüel</a:t>
            </a:r>
            <a:r>
              <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 &amp; </a:t>
            </a:r>
            <a:r>
              <a:rPr kumimoji="0" lang="en-US" sz="2600" b="0" i="0" u="none" strike="noStrike" kern="1200" cap="none" spc="0" normalizeH="0" baseline="0" noProof="0" err="1">
                <a:ln>
                  <a:noFill/>
                </a:ln>
                <a:solidFill>
                  <a:prstClr val="black"/>
                </a:solidFill>
                <a:effectLst/>
                <a:uLnTx/>
                <a:uFillTx/>
                <a:latin typeface="Avenir Next LT Pro" panose="020B0504020202020204" pitchFamily="34" charset="0"/>
                <a:ea typeface="+mn-ea"/>
                <a:cs typeface="Arial" charset="0"/>
              </a:rPr>
              <a:t>Kjær</a:t>
            </a:r>
            <a:endPar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Deutsche Telekom</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Ericsson</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Head Acoustics</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err="1">
                <a:ln>
                  <a:noFill/>
                </a:ln>
                <a:solidFill>
                  <a:prstClr val="black"/>
                </a:solidFill>
                <a:effectLst/>
                <a:uLnTx/>
                <a:uFillTx/>
                <a:latin typeface="Avenir Next LT Pro" panose="020B0504020202020204" pitchFamily="34" charset="0"/>
                <a:ea typeface="+mn-ea"/>
                <a:cs typeface="Arial" charset="0"/>
              </a:rPr>
              <a:t>Infovista</a:t>
            </a:r>
            <a:endPar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Netflix</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Orange</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Swisscom</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err="1">
                <a:ln>
                  <a:noFill/>
                </a:ln>
                <a:solidFill>
                  <a:prstClr val="black"/>
                </a:solidFill>
                <a:effectLst/>
                <a:uLnTx/>
                <a:uFillTx/>
                <a:latin typeface="Avenir Next LT Pro" panose="020B0504020202020204" pitchFamily="34" charset="0"/>
                <a:ea typeface="+mn-ea"/>
                <a:cs typeface="Arial" charset="0"/>
              </a:rPr>
              <a:t>Türk</a:t>
            </a:r>
            <a:r>
              <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 Telekom</a:t>
            </a:r>
            <a:endParaRPr kumimoji="0" lang="en-GB"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AAA4E330-728A-4B50-AE0C-9A24A415715E}"/>
              </a:ext>
            </a:extLst>
          </p:cNvPr>
          <p:cNvPicPr>
            <a:picLocks noChangeAspect="1"/>
          </p:cNvPicPr>
          <p:nvPr/>
        </p:nvPicPr>
        <p:blipFill rotWithShape="1">
          <a:blip r:embed="rId2"/>
          <a:srcRect b="22080"/>
          <a:stretch/>
        </p:blipFill>
        <p:spPr>
          <a:xfrm>
            <a:off x="330200" y="-113688"/>
            <a:ext cx="8285182" cy="1254119"/>
          </a:xfrm>
          <a:prstGeom prst="rect">
            <a:avLst/>
          </a:prstGeom>
        </p:spPr>
      </p:pic>
      <p:pic>
        <p:nvPicPr>
          <p:cNvPr id="7" name="Picture 6">
            <a:extLst>
              <a:ext uri="{FF2B5EF4-FFF2-40B4-BE49-F238E27FC236}">
                <a16:creationId xmlns:a16="http://schemas.microsoft.com/office/drawing/2014/main" id="{C8CC4230-1A37-4F0D-AE1F-91C5E54D419F}"/>
              </a:ext>
            </a:extLst>
          </p:cNvPr>
          <p:cNvPicPr>
            <a:picLocks noChangeAspect="1"/>
          </p:cNvPicPr>
          <p:nvPr/>
        </p:nvPicPr>
        <p:blipFill>
          <a:blip r:embed="rId3"/>
          <a:stretch>
            <a:fillRect/>
          </a:stretch>
        </p:blipFill>
        <p:spPr>
          <a:xfrm>
            <a:off x="-805" y="6255055"/>
            <a:ext cx="12192000" cy="767329"/>
          </a:xfrm>
          <a:prstGeom prst="rect">
            <a:avLst/>
          </a:prstGeom>
        </p:spPr>
      </p:pic>
    </p:spTree>
    <p:extLst>
      <p:ext uri="{BB962C8B-B14F-4D97-AF65-F5344CB8AC3E}">
        <p14:creationId xmlns:p14="http://schemas.microsoft.com/office/powerpoint/2010/main" val="1318590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E7CF73-23D8-4837-AF37-800AC9BA3A3B}"/>
              </a:ext>
            </a:extLst>
          </p:cNvPr>
          <p:cNvSpPr txBox="1"/>
          <p:nvPr/>
        </p:nvSpPr>
        <p:spPr>
          <a:xfrm>
            <a:off x="330200" y="1053697"/>
            <a:ext cx="113751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rPr>
              <a:t>Workshops and webinars in the </a:t>
            </a:r>
            <a:r>
              <a:rPr kumimoji="0" lang="en-GB" sz="3200" b="1" i="0" u="none" strike="noStrike" kern="1200" cap="none" spc="0" normalizeH="0" baseline="0" noProof="0" dirty="0">
                <a:ln>
                  <a:noFill/>
                </a:ln>
                <a:solidFill>
                  <a:prstClr val="black"/>
                </a:solidFill>
                <a:effectLst/>
                <a:uLnTx/>
                <a:uFillTx/>
                <a:latin typeface="AvenirNext LT Pro Medium" panose="020B0804020202020204" pitchFamily="34" charset="0"/>
                <a:ea typeface="+mn-ea"/>
                <a:cs typeface="+mn-cs"/>
              </a:rPr>
              <a:t>Study Period</a:t>
            </a:r>
            <a:r>
              <a:rPr kumimoji="0" lang="en-GB" sz="32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rPr>
              <a:t> </a:t>
            </a:r>
          </a:p>
        </p:txBody>
      </p:sp>
      <p:graphicFrame>
        <p:nvGraphicFramePr>
          <p:cNvPr id="19" name="Table 5">
            <a:extLst>
              <a:ext uri="{FF2B5EF4-FFF2-40B4-BE49-F238E27FC236}">
                <a16:creationId xmlns:a16="http://schemas.microsoft.com/office/drawing/2014/main" id="{94860803-0683-4322-9E3E-4428A2AC9A71}"/>
              </a:ext>
            </a:extLst>
          </p:cNvPr>
          <p:cNvGraphicFramePr>
            <a:graphicFrameLocks/>
          </p:cNvGraphicFramePr>
          <p:nvPr>
            <p:extLst>
              <p:ext uri="{D42A27DB-BD31-4B8C-83A1-F6EECF244321}">
                <p14:modId xmlns:p14="http://schemas.microsoft.com/office/powerpoint/2010/main" val="4133578423"/>
              </p:ext>
            </p:extLst>
          </p:nvPr>
        </p:nvGraphicFramePr>
        <p:xfrm>
          <a:off x="412393" y="1638472"/>
          <a:ext cx="10800000" cy="4211320"/>
        </p:xfrm>
        <a:graphic>
          <a:graphicData uri="http://schemas.openxmlformats.org/drawingml/2006/table">
            <a:tbl>
              <a:tblPr firstRow="1" bandRow="1">
                <a:tableStyleId>{5A111915-BE36-4E01-A7E5-04B1672EAD32}</a:tableStyleId>
              </a:tblPr>
              <a:tblGrid>
                <a:gridCol w="1080000">
                  <a:extLst>
                    <a:ext uri="{9D8B030D-6E8A-4147-A177-3AD203B41FA5}">
                      <a16:colId xmlns:a16="http://schemas.microsoft.com/office/drawing/2014/main" val="461225101"/>
                    </a:ext>
                  </a:extLst>
                </a:gridCol>
                <a:gridCol w="1440000">
                  <a:extLst>
                    <a:ext uri="{9D8B030D-6E8A-4147-A177-3AD203B41FA5}">
                      <a16:colId xmlns:a16="http://schemas.microsoft.com/office/drawing/2014/main" val="1195933849"/>
                    </a:ext>
                  </a:extLst>
                </a:gridCol>
                <a:gridCol w="2880000">
                  <a:extLst>
                    <a:ext uri="{9D8B030D-6E8A-4147-A177-3AD203B41FA5}">
                      <a16:colId xmlns:a16="http://schemas.microsoft.com/office/drawing/2014/main" val="481897069"/>
                    </a:ext>
                  </a:extLst>
                </a:gridCol>
                <a:gridCol w="1080000">
                  <a:extLst>
                    <a:ext uri="{9D8B030D-6E8A-4147-A177-3AD203B41FA5}">
                      <a16:colId xmlns:a16="http://schemas.microsoft.com/office/drawing/2014/main" val="1092308476"/>
                    </a:ext>
                  </a:extLst>
                </a:gridCol>
                <a:gridCol w="1440000">
                  <a:extLst>
                    <a:ext uri="{9D8B030D-6E8A-4147-A177-3AD203B41FA5}">
                      <a16:colId xmlns:a16="http://schemas.microsoft.com/office/drawing/2014/main" val="32700342"/>
                    </a:ext>
                  </a:extLst>
                </a:gridCol>
                <a:gridCol w="2880000">
                  <a:extLst>
                    <a:ext uri="{9D8B030D-6E8A-4147-A177-3AD203B41FA5}">
                      <a16:colId xmlns:a16="http://schemas.microsoft.com/office/drawing/2014/main" val="3071422544"/>
                    </a:ext>
                  </a:extLst>
                </a:gridCol>
              </a:tblGrid>
              <a:tr h="370840">
                <a:tc>
                  <a:txBody>
                    <a:bodyPr/>
                    <a:lstStyle/>
                    <a:p>
                      <a:r>
                        <a:rPr lang="en-US" sz="1200">
                          <a:latin typeface="Avenir Next LT Pro" panose="020B0504020202020204" pitchFamily="34" charset="0"/>
                        </a:rPr>
                        <a:t>Date</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r>
                        <a:rPr lang="en-US" sz="1200">
                          <a:latin typeface="Avenir Next LT Pro" panose="020B0504020202020204" pitchFamily="34" charset="0"/>
                        </a:rPr>
                        <a:t>Place</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r>
                        <a:rPr lang="en-US" sz="1200">
                          <a:latin typeface="Avenir Next LT Pro" panose="020B0504020202020204" pitchFamily="34" charset="0"/>
                        </a:rPr>
                        <a:t>Title</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r>
                        <a:rPr lang="en-US" sz="1200">
                          <a:latin typeface="Avenir Next LT Pro" panose="020B0504020202020204" pitchFamily="34" charset="0"/>
                        </a:rPr>
                        <a:t>Date</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r>
                        <a:rPr lang="en-US" sz="1200">
                          <a:latin typeface="Avenir Next LT Pro" panose="020B0504020202020204" pitchFamily="34" charset="0"/>
                        </a:rPr>
                        <a:t>Place</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tc>
                  <a:txBody>
                    <a:bodyPr/>
                    <a:lstStyle/>
                    <a:p>
                      <a:r>
                        <a:rPr lang="en-US" sz="1200">
                          <a:latin typeface="Avenir Next LT Pro" panose="020B0504020202020204" pitchFamily="34" charset="0"/>
                        </a:rPr>
                        <a:t>Title</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solidFill>
                      <a:srgbClr val="00A3E0"/>
                    </a:solidFill>
                  </a:tcPr>
                </a:tc>
                <a:extLst>
                  <a:ext uri="{0D108BD9-81ED-4DB2-BD59-A6C34878D82A}">
                    <a16:rowId xmlns:a16="http://schemas.microsoft.com/office/drawing/2014/main" val="1092773909"/>
                  </a:ext>
                </a:extLst>
              </a:tr>
              <a:tr h="370840">
                <a:tc>
                  <a:txBody>
                    <a:bodyPr/>
                    <a:lstStyle/>
                    <a:p>
                      <a:r>
                        <a:rPr lang="en-US" sz="1200">
                          <a:latin typeface="Avenir Next LT Pro" panose="020B0504020202020204" pitchFamily="34" charset="0"/>
                        </a:rPr>
                        <a:t>24-25 July 2017</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Johannesburg</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1200">
                          <a:latin typeface="Avenir Next LT Pro" panose="020B0504020202020204" pitchFamily="34" charset="0"/>
                          <a:hlinkClick r:id="rId2"/>
                        </a:rPr>
                        <a:t>ITU Workshop on​ Performance, QoS and </a:t>
                      </a:r>
                      <a:r>
                        <a:rPr lang="en-GB" sz="1200" err="1">
                          <a:latin typeface="Avenir Next LT Pro" panose="020B0504020202020204" pitchFamily="34" charset="0"/>
                          <a:hlinkClick r:id="rId2"/>
                        </a:rPr>
                        <a:t>QoE</a:t>
                      </a:r>
                      <a:r>
                        <a:rPr lang="en-GB" sz="1200">
                          <a:latin typeface="Avenir Next LT Pro" panose="020B0504020202020204" pitchFamily="34" charset="0"/>
                          <a:hlinkClick r:id="rId2"/>
                        </a:rPr>
                        <a:t> for Multimedia Services</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19-21 August 2019</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Singapore</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1200">
                          <a:latin typeface="Avenir Next LT Pro" panose="020B0504020202020204" pitchFamily="34" charset="0"/>
                          <a:hlinkClick r:id="rId3"/>
                        </a:rPr>
                        <a:t>ITU Workshop on Telecommunication Service Quality as Enabler of the Digital Economy​</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2153935790"/>
                  </a:ext>
                </a:extLst>
              </a:tr>
              <a:tr h="370840">
                <a:tc>
                  <a:txBody>
                    <a:bodyPr/>
                    <a:lstStyle/>
                    <a:p>
                      <a:r>
                        <a:rPr lang="en-US" sz="1200">
                          <a:latin typeface="Avenir Next LT Pro" panose="020B0504020202020204" pitchFamily="34" charset="0"/>
                        </a:rPr>
                        <a:t>27-29 November 2017</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Rio de Janeiro</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1200">
                          <a:latin typeface="Avenir Next LT Pro" panose="020B0504020202020204" pitchFamily="34" charset="0"/>
                          <a:hlinkClick r:id="rId4"/>
                        </a:rPr>
                        <a:t>ITU Workshop on Telecommunication ​Service Quality</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2-3 March 2020</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N’Djamena</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1200">
                          <a:latin typeface="Avenir Next LT Pro" panose="020B0504020202020204" pitchFamily="34" charset="0"/>
                          <a:hlinkClick r:id="rId5"/>
                        </a:rPr>
                        <a:t>ITU Workshop on Network Performance, Quality of Service and Quality of Experience​</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2949493693"/>
                  </a:ext>
                </a:extLst>
              </a:tr>
              <a:tr h="370840">
                <a:tc>
                  <a:txBody>
                    <a:bodyPr/>
                    <a:lstStyle/>
                    <a:p>
                      <a:r>
                        <a:rPr lang="en-US" sz="1200">
                          <a:latin typeface="Avenir Next LT Pro" panose="020B0504020202020204" pitchFamily="34" charset="0"/>
                        </a:rPr>
                        <a:t>19-20 March 2018</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Dakar</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1200">
                          <a:latin typeface="Avenir Next LT Pro" panose="020B0504020202020204" pitchFamily="34" charset="0"/>
                          <a:hlinkClick r:id="rId6"/>
                        </a:rPr>
                        <a:t>ITU Workshop on Performance, QoS and </a:t>
                      </a:r>
                      <a:r>
                        <a:rPr lang="en-GB" sz="1200" err="1">
                          <a:latin typeface="Avenir Next LT Pro" panose="020B0504020202020204" pitchFamily="34" charset="0"/>
                          <a:hlinkClick r:id="rId6"/>
                        </a:rPr>
                        <a:t>QoE</a:t>
                      </a:r>
                      <a:r>
                        <a:rPr lang="en-GB" sz="1200">
                          <a:latin typeface="Avenir Next LT Pro" panose="020B0504020202020204" pitchFamily="34" charset="0"/>
                          <a:hlinkClick r:id="rId6"/>
                        </a:rPr>
                        <a:t> for Multimedia Services</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20 August 2020</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Webinar</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1200">
                          <a:latin typeface="Avenir Next LT Pro" panose="020B0504020202020204" pitchFamily="34" charset="0"/>
                          <a:hlinkClick r:id="rId7"/>
                        </a:rPr>
                        <a:t>Network performance, QoS and </a:t>
                      </a:r>
                      <a:r>
                        <a:rPr lang="en-GB" sz="1200" err="1">
                          <a:latin typeface="Avenir Next LT Pro" panose="020B0504020202020204" pitchFamily="34" charset="0"/>
                          <a:hlinkClick r:id="rId7"/>
                        </a:rPr>
                        <a:t>QoE</a:t>
                      </a:r>
                      <a:r>
                        <a:rPr lang="en-GB" sz="1200">
                          <a:latin typeface="Avenir Next LT Pro" panose="020B0504020202020204" pitchFamily="34" charset="0"/>
                          <a:hlinkClick r:id="rId7"/>
                        </a:rPr>
                        <a:t> in the light of a global pandemic</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08271478"/>
                  </a:ext>
                </a:extLst>
              </a:tr>
              <a:tr h="370840">
                <a:tc>
                  <a:txBody>
                    <a:bodyPr/>
                    <a:lstStyle/>
                    <a:p>
                      <a:r>
                        <a:rPr lang="en-US" sz="1200">
                          <a:latin typeface="Avenir Next LT Pro" panose="020B0504020202020204" pitchFamily="34" charset="0"/>
                        </a:rPr>
                        <a:t>3-4 September 2018</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Istanbul</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1200">
                          <a:latin typeface="Avenir Next LT Pro" panose="020B0504020202020204" pitchFamily="34" charset="0"/>
                          <a:hlinkClick r:id="rId8"/>
                        </a:rPr>
                        <a:t>ITU Workshop on Telecommunication Service </a:t>
                      </a:r>
                      <a:r>
                        <a:rPr lang="en-GB" sz="1200" err="1">
                          <a:latin typeface="Avenir Next LT Pro" panose="020B0504020202020204" pitchFamily="34" charset="0"/>
                          <a:hlinkClick r:id="rId8"/>
                        </a:rPr>
                        <a:t>Qualit</a:t>
                      </a:r>
                      <a:r>
                        <a:rPr lang="en-GB" sz="1200">
                          <a:latin typeface="Avenir Next LT Pro" panose="020B0504020202020204" pitchFamily="34" charset="0"/>
                          <a:hlinkClick r:id="rId8"/>
                        </a:rPr>
                        <a:t>​y</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27 August 2020</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Webinar</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1200">
                          <a:latin typeface="Avenir Next LT Pro" panose="020B0504020202020204" pitchFamily="34" charset="0"/>
                          <a:hlinkClick r:id="rId9"/>
                        </a:rPr>
                        <a:t>Crowdsourcing for regulators – Case studies and frameworks</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3554083059"/>
                  </a:ext>
                </a:extLst>
              </a:tr>
              <a:tr h="370840">
                <a:tc>
                  <a:txBody>
                    <a:bodyPr/>
                    <a:lstStyle/>
                    <a:p>
                      <a:r>
                        <a:rPr lang="en-US" sz="1200">
                          <a:latin typeface="Avenir Next LT Pro" panose="020B0504020202020204" pitchFamily="34" charset="0"/>
                        </a:rPr>
                        <a:t>26 November 2018</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Geneva</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1200">
                          <a:latin typeface="Avenir Next LT Pro" panose="020B0504020202020204" pitchFamily="34" charset="0"/>
                          <a:hlinkClick r:id="rId10"/>
                        </a:rPr>
                        <a:t>ITU Workshop on Telecommunication Service Quality Regulatory Frameworks and Experience Driven Networking</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3 September 2020</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Webinar</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1200">
                          <a:latin typeface="Avenir Next LT Pro" panose="020B0504020202020204" pitchFamily="34" charset="0"/>
                          <a:hlinkClick r:id="rId11"/>
                        </a:rPr>
                        <a:t>5G in action – how does it perform in the wild?</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extLst>
                  <a:ext uri="{0D108BD9-81ED-4DB2-BD59-A6C34878D82A}">
                    <a16:rowId xmlns:a16="http://schemas.microsoft.com/office/drawing/2014/main" val="1826368660"/>
                  </a:ext>
                </a:extLst>
              </a:tr>
              <a:tr h="370840">
                <a:tc>
                  <a:txBody>
                    <a:bodyPr/>
                    <a:lstStyle/>
                    <a:p>
                      <a:r>
                        <a:rPr lang="en-US" sz="1200">
                          <a:latin typeface="Avenir Next LT Pro" panose="020B0504020202020204" pitchFamily="34" charset="0"/>
                        </a:rPr>
                        <a:t>4-5 March 2019</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US" sz="1200">
                          <a:latin typeface="Avenir Next LT Pro" panose="020B0504020202020204" pitchFamily="34" charset="0"/>
                        </a:rPr>
                        <a:t>Kigali</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a:txBody>
                    <a:bodyPr/>
                    <a:lstStyle/>
                    <a:p>
                      <a:r>
                        <a:rPr lang="en-GB" sz="1200">
                          <a:latin typeface="Avenir Next LT Pro" panose="020B0504020202020204" pitchFamily="34" charset="0"/>
                          <a:hlinkClick r:id="rId12"/>
                        </a:rPr>
                        <a:t>ITU Workshop on Network Performance, Quality of Service and Quality of Experience</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gridSpan="3">
                  <a:txBody>
                    <a:bodyPr/>
                    <a:lstStyle/>
                    <a:p>
                      <a:r>
                        <a:rPr lang="en-US" sz="1200">
                          <a:latin typeface="Avenir Next LT Pro" panose="020B0504020202020204" pitchFamily="34" charset="0"/>
                        </a:rPr>
                        <a:t>Regular webinars on SG12 meeting results. Recording available on the SG12 webpage.</a:t>
                      </a:r>
                      <a:endParaRPr lang="en-GB" sz="1200">
                        <a:latin typeface="Avenir Next LT Pro" panose="020B0504020202020204" pitchFamily="34" charset="0"/>
                      </a:endParaRPr>
                    </a:p>
                  </a:txBody>
                  <a:tcPr>
                    <a:lnL w="12700" cap="flat" cmpd="sng" algn="ctr">
                      <a:solidFill>
                        <a:srgbClr val="00A3E0"/>
                      </a:solidFill>
                      <a:prstDash val="solid"/>
                      <a:round/>
                      <a:headEnd type="none" w="med" len="med"/>
                      <a:tailEnd type="none" w="med" len="med"/>
                    </a:lnL>
                    <a:lnR w="12700" cap="flat" cmpd="sng" algn="ctr">
                      <a:solidFill>
                        <a:srgbClr val="00A3E0"/>
                      </a:solidFill>
                      <a:prstDash val="solid"/>
                      <a:round/>
                      <a:headEnd type="none" w="med" len="med"/>
                      <a:tailEnd type="none" w="med" len="med"/>
                    </a:lnR>
                    <a:lnT w="12700" cap="flat" cmpd="sng" algn="ctr">
                      <a:solidFill>
                        <a:srgbClr val="00A3E0"/>
                      </a:solidFill>
                      <a:prstDash val="solid"/>
                      <a:round/>
                      <a:headEnd type="none" w="med" len="med"/>
                      <a:tailEnd type="none" w="med" len="med"/>
                    </a:lnT>
                    <a:lnB w="12700" cap="flat" cmpd="sng" algn="ctr">
                      <a:solidFill>
                        <a:srgbClr val="00A3E0"/>
                      </a:solidFill>
                      <a:prstDash val="solid"/>
                      <a:round/>
                      <a:headEnd type="none" w="med" len="med"/>
                      <a:tailEnd type="none" w="med" len="med"/>
                    </a:lnB>
                  </a:tcPr>
                </a:tc>
                <a:tc hMerge="1">
                  <a:txBody>
                    <a:bodyPr/>
                    <a:lstStyle/>
                    <a:p>
                      <a:endParaRPr lang="en-GB" sz="1200"/>
                    </a:p>
                  </a:txBody>
                  <a:tcPr/>
                </a:tc>
                <a:tc hMerge="1">
                  <a:txBody>
                    <a:bodyPr/>
                    <a:lstStyle/>
                    <a:p>
                      <a:endParaRPr lang="en-GB" sz="1200"/>
                    </a:p>
                  </a:txBody>
                  <a:tcPr/>
                </a:tc>
                <a:extLst>
                  <a:ext uri="{0D108BD9-81ED-4DB2-BD59-A6C34878D82A}">
                    <a16:rowId xmlns:a16="http://schemas.microsoft.com/office/drawing/2014/main" val="2788728783"/>
                  </a:ext>
                </a:extLst>
              </a:tr>
            </a:tbl>
          </a:graphicData>
        </a:graphic>
      </p:graphicFrame>
      <p:pic>
        <p:nvPicPr>
          <p:cNvPr id="5" name="Picture 4" descr="A picture containing drawing&#10;&#10;Description automatically generated">
            <a:extLst>
              <a:ext uri="{FF2B5EF4-FFF2-40B4-BE49-F238E27FC236}">
                <a16:creationId xmlns:a16="http://schemas.microsoft.com/office/drawing/2014/main" id="{DB66A354-7DC5-4757-87FD-28C0C84D280B}"/>
              </a:ext>
            </a:extLst>
          </p:cNvPr>
          <p:cNvPicPr>
            <a:picLocks noChangeAspect="1"/>
          </p:cNvPicPr>
          <p:nvPr/>
        </p:nvPicPr>
        <p:blipFill rotWithShape="1">
          <a:blip r:embed="rId13"/>
          <a:srcRect b="27468"/>
          <a:stretch/>
        </p:blipFill>
        <p:spPr>
          <a:xfrm>
            <a:off x="330200" y="-113687"/>
            <a:ext cx="8285182" cy="1167384"/>
          </a:xfrm>
          <a:prstGeom prst="rect">
            <a:avLst/>
          </a:prstGeom>
        </p:spPr>
      </p:pic>
      <p:pic>
        <p:nvPicPr>
          <p:cNvPr id="7" name="Picture 6">
            <a:extLst>
              <a:ext uri="{FF2B5EF4-FFF2-40B4-BE49-F238E27FC236}">
                <a16:creationId xmlns:a16="http://schemas.microsoft.com/office/drawing/2014/main" id="{5F8DCE29-BC22-4870-A237-D5513B6565D7}"/>
              </a:ext>
            </a:extLst>
          </p:cNvPr>
          <p:cNvPicPr>
            <a:picLocks noChangeAspect="1"/>
          </p:cNvPicPr>
          <p:nvPr/>
        </p:nvPicPr>
        <p:blipFill>
          <a:blip r:embed="rId14"/>
          <a:stretch>
            <a:fillRect/>
          </a:stretch>
        </p:blipFill>
        <p:spPr>
          <a:xfrm>
            <a:off x="-805" y="6255055"/>
            <a:ext cx="12192000" cy="767329"/>
          </a:xfrm>
          <a:prstGeom prst="rect">
            <a:avLst/>
          </a:prstGeom>
        </p:spPr>
      </p:pic>
    </p:spTree>
    <p:extLst>
      <p:ext uri="{BB962C8B-B14F-4D97-AF65-F5344CB8AC3E}">
        <p14:creationId xmlns:p14="http://schemas.microsoft.com/office/powerpoint/2010/main" val="356772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3071EE1-5855-4F37-8947-8FA84A5965BB}"/>
              </a:ext>
            </a:extLst>
          </p:cNvPr>
          <p:cNvSpPr txBox="1"/>
          <p:nvPr/>
        </p:nvSpPr>
        <p:spPr>
          <a:xfrm>
            <a:off x="-1112957" y="4819531"/>
            <a:ext cx="538800" cy="123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ITU-T Study Group 12 highlights of the 2017-2020 Study Period</a:t>
            </a:r>
            <a:endParaRPr kumimoji="0" lang="en-GB" sz="1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grpSp>
        <p:nvGrpSpPr>
          <p:cNvPr id="16" name="Group 15">
            <a:extLst>
              <a:ext uri="{FF2B5EF4-FFF2-40B4-BE49-F238E27FC236}">
                <a16:creationId xmlns:a16="http://schemas.microsoft.com/office/drawing/2014/main" id="{C3A7CF6B-38C3-4B3C-AE9A-B88E709A11E1}"/>
              </a:ext>
            </a:extLst>
          </p:cNvPr>
          <p:cNvGrpSpPr/>
          <p:nvPr/>
        </p:nvGrpSpPr>
        <p:grpSpPr>
          <a:xfrm>
            <a:off x="-1432153" y="4564440"/>
            <a:ext cx="45719" cy="152779"/>
            <a:chOff x="330200" y="6380506"/>
            <a:chExt cx="2361629" cy="2568383"/>
          </a:xfrm>
        </p:grpSpPr>
        <p:sp>
          <p:nvSpPr>
            <p:cNvPr id="17" name="TextBox 16">
              <a:extLst>
                <a:ext uri="{FF2B5EF4-FFF2-40B4-BE49-F238E27FC236}">
                  <a16:creationId xmlns:a16="http://schemas.microsoft.com/office/drawing/2014/main" id="{528BBC5B-B16F-45D7-B55D-E4B10BADBF3F}"/>
                </a:ext>
              </a:extLst>
            </p:cNvPr>
            <p:cNvSpPr txBox="1"/>
            <p:nvPr/>
          </p:nvSpPr>
          <p:spPr>
            <a:xfrm>
              <a:off x="1322084" y="6380506"/>
              <a:ext cx="1369745" cy="256838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 b="1" i="0" u="none" strike="noStrike" kern="1200" cap="none" spc="0" normalizeH="0" baseline="0" noProof="0">
                  <a:ln>
                    <a:noFill/>
                  </a:ln>
                  <a:solidFill>
                    <a:prstClr val="black"/>
                  </a:solidFill>
                  <a:effectLst/>
                  <a:uLnTx/>
                  <a:uFillTx/>
                  <a:latin typeface="AvenirNext LT Pro Medium" panose="020B0804020202020204" pitchFamily="34" charset="0"/>
                  <a:ea typeface="Times New Roman" panose="02020603050405020304" pitchFamily="18" charset="0"/>
                  <a:cs typeface="Times New Roman" panose="02020603050405020304" pitchFamily="18" charset="0"/>
                </a:rPr>
                <a:t>SG12</a:t>
              </a:r>
            </a:p>
          </p:txBody>
        </p:sp>
        <p:pic>
          <p:nvPicPr>
            <p:cNvPr id="18" name="Picture 17">
              <a:extLst>
                <a:ext uri="{FF2B5EF4-FFF2-40B4-BE49-F238E27FC236}">
                  <a16:creationId xmlns:a16="http://schemas.microsoft.com/office/drawing/2014/main" id="{00BA7804-FA40-431B-BAD1-DECC7D27F358}"/>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backgroundRemoval t="9804" b="89216" l="9701" r="94030">
                          <a14:foregroundMark x1="29478" y1="56863" x2="29478" y2="56863"/>
                          <a14:foregroundMark x1="85821" y1="45098" x2="85821" y2="45098"/>
                          <a14:foregroundMark x1="71269" y1="64706" x2="71269" y2="64706"/>
                          <a14:foregroundMark x1="11567" y1="50000" x2="11567" y2="50000"/>
                          <a14:foregroundMark x1="94030" y1="26471" x2="94030" y2="26471"/>
                        </a14:backgroundRemoval>
                      </a14:imgEffect>
                    </a14:imgLayer>
                  </a14:imgProps>
                </a:ext>
              </a:extLst>
            </a:blip>
            <a:stretch>
              <a:fillRect/>
            </a:stretch>
          </p:blipFill>
          <p:spPr>
            <a:xfrm>
              <a:off x="330200" y="6441365"/>
              <a:ext cx="1074342" cy="408891"/>
            </a:xfrm>
            <a:prstGeom prst="rect">
              <a:avLst/>
            </a:prstGeom>
          </p:spPr>
        </p:pic>
      </p:grpSp>
      <p:sp>
        <p:nvSpPr>
          <p:cNvPr id="3" name="TextBox 2">
            <a:extLst>
              <a:ext uri="{FF2B5EF4-FFF2-40B4-BE49-F238E27FC236}">
                <a16:creationId xmlns:a16="http://schemas.microsoft.com/office/drawing/2014/main" id="{4661464E-ED00-4E45-8857-2081062D2FFE}"/>
              </a:ext>
            </a:extLst>
          </p:cNvPr>
          <p:cNvSpPr txBox="1"/>
          <p:nvPr/>
        </p:nvSpPr>
        <p:spPr>
          <a:xfrm>
            <a:off x="330200" y="1085172"/>
            <a:ext cx="10971373" cy="584775"/>
          </a:xfrm>
          <a:prstGeom prst="rect">
            <a:avLst/>
          </a:prstGeom>
          <a:noFill/>
        </p:spPr>
        <p:txBody>
          <a:bodyPr wrap="square" rtlCol="0">
            <a:spAutoFit/>
          </a:bodyPr>
          <a:lstStyle/>
          <a:p>
            <a:r>
              <a:rPr lang="en-GB" sz="3200" b="1" dirty="0">
                <a:latin typeface="AvenirNext LT Pro Medium" panose="020B0804020202020204" pitchFamily="34" charset="0"/>
              </a:rPr>
              <a:t>Study Period in numbers (as of Sep. 2020)</a:t>
            </a:r>
          </a:p>
        </p:txBody>
      </p:sp>
      <p:pic>
        <p:nvPicPr>
          <p:cNvPr id="4" name="Picture 3" descr="A picture containing drawing&#10;&#10;Description automatically generated">
            <a:extLst>
              <a:ext uri="{FF2B5EF4-FFF2-40B4-BE49-F238E27FC236}">
                <a16:creationId xmlns:a16="http://schemas.microsoft.com/office/drawing/2014/main" id="{5730EE96-5C32-49E4-830B-7D912FD4A5AE}"/>
              </a:ext>
            </a:extLst>
          </p:cNvPr>
          <p:cNvPicPr>
            <a:picLocks noChangeAspect="1"/>
          </p:cNvPicPr>
          <p:nvPr/>
        </p:nvPicPr>
        <p:blipFill rotWithShape="1">
          <a:blip r:embed="rId5"/>
          <a:srcRect b="25512"/>
          <a:stretch/>
        </p:blipFill>
        <p:spPr>
          <a:xfrm>
            <a:off x="330200" y="-113687"/>
            <a:ext cx="8285182" cy="1198860"/>
          </a:xfrm>
          <a:prstGeom prst="rect">
            <a:avLst/>
          </a:prstGeom>
        </p:spPr>
      </p:pic>
      <p:pic>
        <p:nvPicPr>
          <p:cNvPr id="19" name="Picture 18" descr="A close up of a logo&#10;&#10;Description automatically generated">
            <a:extLst>
              <a:ext uri="{FF2B5EF4-FFF2-40B4-BE49-F238E27FC236}">
                <a16:creationId xmlns:a16="http://schemas.microsoft.com/office/drawing/2014/main" id="{EB76E91B-EFAF-4DE3-A9DF-2DA5E55AB7EF}"/>
              </a:ext>
            </a:extLst>
          </p:cNvPr>
          <p:cNvPicPr>
            <a:picLocks noChangeAspect="1"/>
          </p:cNvPicPr>
          <p:nvPr/>
        </p:nvPicPr>
        <p:blipFill>
          <a:blip r:embed="rId6"/>
          <a:stretch>
            <a:fillRect/>
          </a:stretch>
        </p:blipFill>
        <p:spPr>
          <a:xfrm>
            <a:off x="0" y="1639617"/>
            <a:ext cx="4090771" cy="4011516"/>
          </a:xfrm>
          <a:prstGeom prst="rect">
            <a:avLst/>
          </a:prstGeom>
        </p:spPr>
      </p:pic>
      <p:pic>
        <p:nvPicPr>
          <p:cNvPr id="21" name="Picture 20" descr="A close up of a sign&#10;&#10;Description automatically generated">
            <a:extLst>
              <a:ext uri="{FF2B5EF4-FFF2-40B4-BE49-F238E27FC236}">
                <a16:creationId xmlns:a16="http://schemas.microsoft.com/office/drawing/2014/main" id="{2FCCB7D1-8F4B-4A5C-A253-126A15344BC1}"/>
              </a:ext>
            </a:extLst>
          </p:cNvPr>
          <p:cNvPicPr>
            <a:picLocks noChangeAspect="1"/>
          </p:cNvPicPr>
          <p:nvPr/>
        </p:nvPicPr>
        <p:blipFill>
          <a:blip r:embed="rId7"/>
          <a:stretch>
            <a:fillRect/>
          </a:stretch>
        </p:blipFill>
        <p:spPr>
          <a:xfrm>
            <a:off x="7814693" y="1615231"/>
            <a:ext cx="4377307" cy="4060288"/>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0BF3ACE1-9994-4FED-A3A4-44DE065701F8}"/>
              </a:ext>
            </a:extLst>
          </p:cNvPr>
          <p:cNvPicPr>
            <a:picLocks noChangeAspect="1"/>
          </p:cNvPicPr>
          <p:nvPr/>
        </p:nvPicPr>
        <p:blipFill>
          <a:blip r:embed="rId8"/>
          <a:stretch>
            <a:fillRect/>
          </a:stretch>
        </p:blipFill>
        <p:spPr>
          <a:xfrm>
            <a:off x="2617931" y="1658991"/>
            <a:ext cx="6669602" cy="4035902"/>
          </a:xfrm>
          <a:prstGeom prst="rect">
            <a:avLst/>
          </a:prstGeom>
        </p:spPr>
      </p:pic>
      <p:pic>
        <p:nvPicPr>
          <p:cNvPr id="25" name="Picture 24">
            <a:extLst>
              <a:ext uri="{FF2B5EF4-FFF2-40B4-BE49-F238E27FC236}">
                <a16:creationId xmlns:a16="http://schemas.microsoft.com/office/drawing/2014/main" id="{639D458A-2B74-4B54-9305-81E57F5AB99D}"/>
              </a:ext>
            </a:extLst>
          </p:cNvPr>
          <p:cNvPicPr>
            <a:picLocks noChangeAspect="1"/>
          </p:cNvPicPr>
          <p:nvPr/>
        </p:nvPicPr>
        <p:blipFill>
          <a:blip r:embed="rId9"/>
          <a:stretch>
            <a:fillRect/>
          </a:stretch>
        </p:blipFill>
        <p:spPr>
          <a:xfrm>
            <a:off x="-805" y="6255055"/>
            <a:ext cx="12192000" cy="767329"/>
          </a:xfrm>
          <a:prstGeom prst="rect">
            <a:avLst/>
          </a:prstGeom>
        </p:spPr>
      </p:pic>
    </p:spTree>
    <p:extLst>
      <p:ext uri="{BB962C8B-B14F-4D97-AF65-F5344CB8AC3E}">
        <p14:creationId xmlns:p14="http://schemas.microsoft.com/office/powerpoint/2010/main" val="1933526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3071EE1-5855-4F37-8947-8FA84A5965BB}"/>
              </a:ext>
            </a:extLst>
          </p:cNvPr>
          <p:cNvSpPr txBox="1"/>
          <p:nvPr/>
        </p:nvSpPr>
        <p:spPr>
          <a:xfrm>
            <a:off x="-1112957" y="4819531"/>
            <a:ext cx="538800" cy="123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ITU-T Study Group 12 highlights of the 2017-2020 Study Period</a:t>
            </a:r>
            <a:endParaRPr kumimoji="0" lang="en-GB" sz="1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grpSp>
        <p:nvGrpSpPr>
          <p:cNvPr id="12" name="Group 11">
            <a:extLst>
              <a:ext uri="{FF2B5EF4-FFF2-40B4-BE49-F238E27FC236}">
                <a16:creationId xmlns:a16="http://schemas.microsoft.com/office/drawing/2014/main" id="{061DCF54-630F-48E3-B89C-4942350B624A}"/>
              </a:ext>
            </a:extLst>
          </p:cNvPr>
          <p:cNvGrpSpPr/>
          <p:nvPr/>
        </p:nvGrpSpPr>
        <p:grpSpPr>
          <a:xfrm flipH="1">
            <a:off x="-916919" y="5705272"/>
            <a:ext cx="73362" cy="158155"/>
            <a:chOff x="248007" y="6347154"/>
            <a:chExt cx="3604802" cy="469750"/>
          </a:xfrm>
        </p:grpSpPr>
        <p:pic>
          <p:nvPicPr>
            <p:cNvPr id="13" name="Picture 12">
              <a:extLst>
                <a:ext uri="{FF2B5EF4-FFF2-40B4-BE49-F238E27FC236}">
                  <a16:creationId xmlns:a16="http://schemas.microsoft.com/office/drawing/2014/main" id="{B5F0E96F-F3AD-4B91-B21C-935451255E93}"/>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backgroundRemoval t="9804" b="89216" l="9701" r="94030">
                          <a14:foregroundMark x1="29478" y1="56863" x2="29478" y2="56863"/>
                          <a14:foregroundMark x1="85821" y1="45098" x2="85821" y2="45098"/>
                          <a14:foregroundMark x1="71269" y1="64706" x2="71269" y2="64706"/>
                          <a14:foregroundMark x1="11567" y1="50000" x2="11567" y2="50000"/>
                          <a14:foregroundMark x1="94030" y1="26471" x2="94030" y2="26471"/>
                        </a14:backgroundRemoval>
                      </a14:imgEffect>
                    </a14:imgLayer>
                  </a14:imgProps>
                </a:ext>
              </a:extLst>
            </a:blip>
            <a:stretch>
              <a:fillRect/>
            </a:stretch>
          </p:blipFill>
          <p:spPr>
            <a:xfrm>
              <a:off x="248007" y="6408013"/>
              <a:ext cx="1074342" cy="408891"/>
            </a:xfrm>
            <a:prstGeom prst="rect">
              <a:avLst/>
            </a:prstGeom>
          </p:spPr>
        </p:pic>
        <p:sp>
          <p:nvSpPr>
            <p:cNvPr id="14" name="TextBox 13">
              <a:extLst>
                <a:ext uri="{FF2B5EF4-FFF2-40B4-BE49-F238E27FC236}">
                  <a16:creationId xmlns:a16="http://schemas.microsoft.com/office/drawing/2014/main" id="{F1BD809F-C736-46FC-B706-DDCF37739306}"/>
                </a:ext>
              </a:extLst>
            </p:cNvPr>
            <p:cNvSpPr txBox="1"/>
            <p:nvPr/>
          </p:nvSpPr>
          <p:spPr>
            <a:xfrm>
              <a:off x="1244267" y="6347154"/>
              <a:ext cx="2608542" cy="16045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 b="1" i="0" u="none" strike="noStrike" kern="1200" cap="none" spc="0" normalizeH="0" baseline="0" noProof="0">
                  <a:ln>
                    <a:noFill/>
                  </a:ln>
                  <a:solidFill>
                    <a:prstClr val="white"/>
                  </a:solidFill>
                  <a:effectLst/>
                  <a:uLnTx/>
                  <a:uFillTx/>
                  <a:latin typeface="AvenirNext LT Pro Medium" panose="020B0804020202020204" pitchFamily="34" charset="0"/>
                  <a:ea typeface="Times New Roman" panose="02020603050405020304" pitchFamily="18" charset="0"/>
                  <a:cs typeface="Times New Roman" panose="02020603050405020304" pitchFamily="18" charset="0"/>
                </a:rPr>
                <a:t>SG12</a:t>
              </a:r>
              <a:endParaRPr kumimoji="0" lang="en-GB" sz="1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TextBox 2">
            <a:extLst>
              <a:ext uri="{FF2B5EF4-FFF2-40B4-BE49-F238E27FC236}">
                <a16:creationId xmlns:a16="http://schemas.microsoft.com/office/drawing/2014/main" id="{4661464E-ED00-4E45-8857-2081062D2FFE}"/>
              </a:ext>
            </a:extLst>
          </p:cNvPr>
          <p:cNvSpPr txBox="1"/>
          <p:nvPr/>
        </p:nvSpPr>
        <p:spPr>
          <a:xfrm>
            <a:off x="330200" y="1085172"/>
            <a:ext cx="10971373" cy="584775"/>
          </a:xfrm>
          <a:prstGeom prst="rect">
            <a:avLst/>
          </a:prstGeom>
          <a:noFill/>
        </p:spPr>
        <p:txBody>
          <a:bodyPr wrap="square" rtlCol="0">
            <a:spAutoFit/>
          </a:bodyPr>
          <a:lstStyle/>
          <a:p>
            <a:r>
              <a:rPr lang="en-GB" sz="3200" b="1" dirty="0">
                <a:latin typeface="AvenirNext LT Pro Medium" panose="020B0804020202020204" pitchFamily="34" charset="0"/>
              </a:rPr>
              <a:t>Study Period</a:t>
            </a:r>
            <a:r>
              <a:rPr lang="en-GB" sz="3200" b="1">
                <a:latin typeface="AvenirNext LT Pro Medium" panose="020B0804020202020204" pitchFamily="34" charset="0"/>
              </a:rPr>
              <a:t> in numbers (as of Sep. 2020)</a:t>
            </a:r>
          </a:p>
        </p:txBody>
      </p:sp>
      <p:pic>
        <p:nvPicPr>
          <p:cNvPr id="4" name="Picture 3" descr="A picture containing drawing&#10;&#10;Description automatically generated">
            <a:extLst>
              <a:ext uri="{FF2B5EF4-FFF2-40B4-BE49-F238E27FC236}">
                <a16:creationId xmlns:a16="http://schemas.microsoft.com/office/drawing/2014/main" id="{5152C700-70FD-4AC6-B342-BBA3E55D2434}"/>
              </a:ext>
            </a:extLst>
          </p:cNvPr>
          <p:cNvPicPr>
            <a:picLocks noChangeAspect="1"/>
          </p:cNvPicPr>
          <p:nvPr/>
        </p:nvPicPr>
        <p:blipFill rotWithShape="1">
          <a:blip r:embed="rId5"/>
          <a:srcRect b="20165"/>
          <a:stretch/>
        </p:blipFill>
        <p:spPr>
          <a:xfrm>
            <a:off x="330200" y="-113687"/>
            <a:ext cx="8285182" cy="1284942"/>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EE0CA2F6-BBDE-43F9-A17B-63310892C6B1}"/>
              </a:ext>
            </a:extLst>
          </p:cNvPr>
          <p:cNvPicPr>
            <a:picLocks noChangeAspect="1"/>
          </p:cNvPicPr>
          <p:nvPr/>
        </p:nvPicPr>
        <p:blipFill>
          <a:blip r:embed="rId6"/>
          <a:stretch>
            <a:fillRect/>
          </a:stretch>
        </p:blipFill>
        <p:spPr>
          <a:xfrm>
            <a:off x="492485" y="1495795"/>
            <a:ext cx="11205419" cy="5340559"/>
          </a:xfrm>
          <a:prstGeom prst="rect">
            <a:avLst/>
          </a:prstGeom>
        </p:spPr>
      </p:pic>
      <p:pic>
        <p:nvPicPr>
          <p:cNvPr id="10" name="Picture 9">
            <a:extLst>
              <a:ext uri="{FF2B5EF4-FFF2-40B4-BE49-F238E27FC236}">
                <a16:creationId xmlns:a16="http://schemas.microsoft.com/office/drawing/2014/main" id="{4355E52C-0421-4619-9DCD-74E36A68560D}"/>
              </a:ext>
            </a:extLst>
          </p:cNvPr>
          <p:cNvPicPr>
            <a:picLocks noChangeAspect="1"/>
          </p:cNvPicPr>
          <p:nvPr/>
        </p:nvPicPr>
        <p:blipFill>
          <a:blip r:embed="rId7"/>
          <a:stretch>
            <a:fillRect/>
          </a:stretch>
        </p:blipFill>
        <p:spPr>
          <a:xfrm>
            <a:off x="-805" y="6255055"/>
            <a:ext cx="12192000" cy="767329"/>
          </a:xfrm>
          <a:prstGeom prst="rect">
            <a:avLst/>
          </a:prstGeom>
        </p:spPr>
      </p:pic>
    </p:spTree>
    <p:extLst>
      <p:ext uri="{BB962C8B-B14F-4D97-AF65-F5344CB8AC3E}">
        <p14:creationId xmlns:p14="http://schemas.microsoft.com/office/powerpoint/2010/main" val="1138331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550FE73F-5C72-4C91-8C88-7271CC46A843}"/>
              </a:ext>
            </a:extLst>
          </p:cNvPr>
          <p:cNvSpPr txBox="1"/>
          <p:nvPr/>
        </p:nvSpPr>
        <p:spPr>
          <a:xfrm>
            <a:off x="0" y="-149628"/>
            <a:ext cx="12115445" cy="717119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600" b="0" i="0" u="none" strike="noStrike" kern="1200" cap="none" spc="0" normalizeH="0" baseline="0" noProof="0">
                <a:ln>
                  <a:noFill/>
                </a:ln>
                <a:solidFill>
                  <a:srgbClr val="F3FCFF"/>
                </a:solidFill>
                <a:effectLst/>
                <a:uLnTx/>
                <a:uFillTx/>
                <a:latin typeface="Calibri" panose="020F0502020204030204"/>
                <a:ea typeface="+mn-ea"/>
                <a:cs typeface="+mn-cs"/>
              </a:rPr>
              <a:t>E.475 E.802 E.805 E.806 E.811 E.812 E.840 E.847 G.107.1 G.107.2 G.113 G.191 G.1028 G.1028.1 G.1028.2 G.1032 G.1033 G.1034 G.1035 G.1070 G.1071 G.1072 J.343 P.10/G.100 P.64 P.340 P.381 P.501 P.565 P.570 P.700 P.804 P.808 P.809 P.811 P.862 P.862.2 P.863 P.863.1 P.917 P.918 P.1100 P.1110 P.1120 P.1140 P.1150 P.1201.2 P.1203 P.1203.1 P.1203.2 P.1203.3 P.1204 P.1204.3 P.1204.4 P.1204.5 P.1301 P.1310 P.1401 P.1502 Y.1540 Y.1543 Y.1545.1 Y.1546 Y.1550</a:t>
            </a:r>
          </a:p>
        </p:txBody>
      </p:sp>
      <p:grpSp>
        <p:nvGrpSpPr>
          <p:cNvPr id="16" name="Group 15">
            <a:extLst>
              <a:ext uri="{FF2B5EF4-FFF2-40B4-BE49-F238E27FC236}">
                <a16:creationId xmlns:a16="http://schemas.microsoft.com/office/drawing/2014/main" id="{C3A7CF6B-38C3-4B3C-AE9A-B88E709A11E1}"/>
              </a:ext>
            </a:extLst>
          </p:cNvPr>
          <p:cNvGrpSpPr/>
          <p:nvPr/>
        </p:nvGrpSpPr>
        <p:grpSpPr>
          <a:xfrm>
            <a:off x="-877349" y="6287784"/>
            <a:ext cx="45719" cy="152779"/>
            <a:chOff x="330200" y="6380506"/>
            <a:chExt cx="2361629" cy="2568383"/>
          </a:xfrm>
        </p:grpSpPr>
        <p:sp>
          <p:nvSpPr>
            <p:cNvPr id="17" name="TextBox 16">
              <a:extLst>
                <a:ext uri="{FF2B5EF4-FFF2-40B4-BE49-F238E27FC236}">
                  <a16:creationId xmlns:a16="http://schemas.microsoft.com/office/drawing/2014/main" id="{528BBC5B-B16F-45D7-B55D-E4B10BADBF3F}"/>
                </a:ext>
              </a:extLst>
            </p:cNvPr>
            <p:cNvSpPr txBox="1"/>
            <p:nvPr/>
          </p:nvSpPr>
          <p:spPr>
            <a:xfrm>
              <a:off x="1322084" y="6380506"/>
              <a:ext cx="1369745" cy="256838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 b="1" i="0" u="none" strike="noStrike" kern="1200" cap="none" spc="0" normalizeH="0" baseline="0" noProof="0">
                  <a:ln>
                    <a:noFill/>
                  </a:ln>
                  <a:solidFill>
                    <a:prstClr val="black"/>
                  </a:solidFill>
                  <a:effectLst/>
                  <a:uLnTx/>
                  <a:uFillTx/>
                  <a:latin typeface="AvenirNext LT Pro Medium" panose="020B0804020202020204" pitchFamily="34" charset="0"/>
                  <a:ea typeface="Times New Roman" panose="02020603050405020304" pitchFamily="18" charset="0"/>
                  <a:cs typeface="Times New Roman" panose="02020603050405020304" pitchFamily="18" charset="0"/>
                </a:rPr>
                <a:t>SG12</a:t>
              </a:r>
            </a:p>
          </p:txBody>
        </p:sp>
        <p:pic>
          <p:nvPicPr>
            <p:cNvPr id="18" name="Picture 17">
              <a:extLst>
                <a:ext uri="{FF2B5EF4-FFF2-40B4-BE49-F238E27FC236}">
                  <a16:creationId xmlns:a16="http://schemas.microsoft.com/office/drawing/2014/main" id="{00BA7804-FA40-431B-BAD1-DECC7D27F358}"/>
                </a:ext>
              </a:extLst>
            </p:cNvPr>
            <p:cNvPicPr>
              <a:picLocks noChangeAspect="1"/>
            </p:cNvPicPr>
            <p:nvPr/>
          </p:nvPicPr>
          <p:blipFill>
            <a:blip r:embed="rId2">
              <a:biLevel thresh="50000"/>
              <a:extLst>
                <a:ext uri="{BEBA8EAE-BF5A-486C-A8C5-ECC9F3942E4B}">
                  <a14:imgProps xmlns:a14="http://schemas.microsoft.com/office/drawing/2010/main">
                    <a14:imgLayer r:embed="rId3">
                      <a14:imgEffect>
                        <a14:backgroundRemoval t="9804" b="89216" l="9701" r="94030">
                          <a14:foregroundMark x1="29478" y1="56863" x2="29478" y2="56863"/>
                          <a14:foregroundMark x1="85821" y1="45098" x2="85821" y2="45098"/>
                          <a14:foregroundMark x1="71269" y1="64706" x2="71269" y2="64706"/>
                          <a14:foregroundMark x1="11567" y1="50000" x2="11567" y2="50000"/>
                          <a14:foregroundMark x1="94030" y1="26471" x2="94030" y2="26471"/>
                        </a14:backgroundRemoval>
                      </a14:imgEffect>
                    </a14:imgLayer>
                  </a14:imgProps>
                </a:ext>
              </a:extLst>
            </a:blip>
            <a:stretch>
              <a:fillRect/>
            </a:stretch>
          </p:blipFill>
          <p:spPr>
            <a:xfrm>
              <a:off x="330200" y="6441365"/>
              <a:ext cx="1074342" cy="408891"/>
            </a:xfrm>
            <a:prstGeom prst="rect">
              <a:avLst/>
            </a:prstGeom>
          </p:spPr>
        </p:pic>
      </p:grpSp>
      <p:sp>
        <p:nvSpPr>
          <p:cNvPr id="15" name="TextBox 14">
            <a:extLst>
              <a:ext uri="{FF2B5EF4-FFF2-40B4-BE49-F238E27FC236}">
                <a16:creationId xmlns:a16="http://schemas.microsoft.com/office/drawing/2014/main" id="{F76A6924-8629-478C-9407-7B55427A5582}"/>
              </a:ext>
            </a:extLst>
          </p:cNvPr>
          <p:cNvSpPr txBox="1"/>
          <p:nvPr/>
        </p:nvSpPr>
        <p:spPr>
          <a:xfrm>
            <a:off x="1275421" y="1181505"/>
            <a:ext cx="9564601" cy="450892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700" b="1" i="0" u="none" strike="noStrike" kern="1200" cap="none" spc="0" normalizeH="0" baseline="0" noProof="0">
                <a:ln>
                  <a:noFill/>
                </a:ln>
                <a:solidFill>
                  <a:srgbClr val="00A3E0"/>
                </a:solidFill>
                <a:effectLst/>
                <a:uLnTx/>
                <a:uFillTx/>
                <a:latin typeface="Avenir Next LT Pro" panose="020B0504020202020204" pitchFamily="34" charset="0"/>
                <a:ea typeface="+mn-ea"/>
                <a:cs typeface="+mn-cs"/>
              </a:rPr>
              <a:t>80</a:t>
            </a:r>
          </a:p>
        </p:txBody>
      </p:sp>
      <p:sp>
        <p:nvSpPr>
          <p:cNvPr id="19" name="TextBox 18">
            <a:extLst>
              <a:ext uri="{FF2B5EF4-FFF2-40B4-BE49-F238E27FC236}">
                <a16:creationId xmlns:a16="http://schemas.microsoft.com/office/drawing/2014/main" id="{131FF2E9-3921-4D1C-9B70-827E85852770}"/>
              </a:ext>
            </a:extLst>
          </p:cNvPr>
          <p:cNvSpPr txBox="1"/>
          <p:nvPr/>
        </p:nvSpPr>
        <p:spPr>
          <a:xfrm>
            <a:off x="1904672" y="5101834"/>
            <a:ext cx="838265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Standards adopted</a:t>
            </a:r>
          </a:p>
        </p:txBody>
      </p:sp>
      <p:sp>
        <p:nvSpPr>
          <p:cNvPr id="20" name="TextBox 19">
            <a:extLst>
              <a:ext uri="{FF2B5EF4-FFF2-40B4-BE49-F238E27FC236}">
                <a16:creationId xmlns:a16="http://schemas.microsoft.com/office/drawing/2014/main" id="{CAB5383C-9EE5-480B-9F40-1F0E261F59BC}"/>
              </a:ext>
            </a:extLst>
          </p:cNvPr>
          <p:cNvSpPr txBox="1"/>
          <p:nvPr/>
        </p:nvSpPr>
        <p:spPr>
          <a:xfrm>
            <a:off x="330200" y="1085172"/>
            <a:ext cx="10971373" cy="584775"/>
          </a:xfrm>
          <a:prstGeom prst="rect">
            <a:avLst/>
          </a:prstGeom>
          <a:noFill/>
        </p:spPr>
        <p:txBody>
          <a:bodyPr wrap="square" rtlCol="0">
            <a:spAutoFit/>
          </a:bodyPr>
          <a:lstStyle/>
          <a:p>
            <a:r>
              <a:rPr lang="en-GB" sz="3200" b="1" dirty="0">
                <a:latin typeface="AvenirNext LT Pro Medium" panose="020B0804020202020204" pitchFamily="34" charset="0"/>
              </a:rPr>
              <a:t>Study Period</a:t>
            </a:r>
            <a:r>
              <a:rPr lang="en-GB" sz="3200" b="1">
                <a:latin typeface="AvenirNext LT Pro Medium" panose="020B0804020202020204" pitchFamily="34" charset="0"/>
              </a:rPr>
              <a:t> in numbers (as of Sep. 2020)</a:t>
            </a:r>
          </a:p>
        </p:txBody>
      </p:sp>
      <p:pic>
        <p:nvPicPr>
          <p:cNvPr id="2" name="Picture 1" descr="A picture containing drawing&#10;&#10;Description automatically generated">
            <a:extLst>
              <a:ext uri="{FF2B5EF4-FFF2-40B4-BE49-F238E27FC236}">
                <a16:creationId xmlns:a16="http://schemas.microsoft.com/office/drawing/2014/main" id="{4F232428-BB61-4BB7-BDBF-C4B2B6655A0A}"/>
              </a:ext>
            </a:extLst>
          </p:cNvPr>
          <p:cNvPicPr>
            <a:picLocks noChangeAspect="1"/>
          </p:cNvPicPr>
          <p:nvPr/>
        </p:nvPicPr>
        <p:blipFill rotWithShape="1">
          <a:blip r:embed="rId4"/>
          <a:srcRect b="25512"/>
          <a:stretch/>
        </p:blipFill>
        <p:spPr>
          <a:xfrm>
            <a:off x="330200" y="-113687"/>
            <a:ext cx="8285182" cy="1198860"/>
          </a:xfrm>
          <a:prstGeom prst="rect">
            <a:avLst/>
          </a:prstGeom>
        </p:spPr>
      </p:pic>
    </p:spTree>
    <p:extLst>
      <p:ext uri="{BB962C8B-B14F-4D97-AF65-F5344CB8AC3E}">
        <p14:creationId xmlns:p14="http://schemas.microsoft.com/office/powerpoint/2010/main" val="970614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3A7CF6B-38C3-4B3C-AE9A-B88E709A11E1}"/>
              </a:ext>
            </a:extLst>
          </p:cNvPr>
          <p:cNvGrpSpPr/>
          <p:nvPr/>
        </p:nvGrpSpPr>
        <p:grpSpPr>
          <a:xfrm>
            <a:off x="-877349" y="6287784"/>
            <a:ext cx="45719" cy="152779"/>
            <a:chOff x="330200" y="6380506"/>
            <a:chExt cx="2361629" cy="2568383"/>
          </a:xfrm>
        </p:grpSpPr>
        <p:sp>
          <p:nvSpPr>
            <p:cNvPr id="17" name="TextBox 16">
              <a:extLst>
                <a:ext uri="{FF2B5EF4-FFF2-40B4-BE49-F238E27FC236}">
                  <a16:creationId xmlns:a16="http://schemas.microsoft.com/office/drawing/2014/main" id="{528BBC5B-B16F-45D7-B55D-E4B10BADBF3F}"/>
                </a:ext>
              </a:extLst>
            </p:cNvPr>
            <p:cNvSpPr txBox="1"/>
            <p:nvPr/>
          </p:nvSpPr>
          <p:spPr>
            <a:xfrm>
              <a:off x="1322084" y="6380506"/>
              <a:ext cx="1369745" cy="256838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 b="1" i="0" u="none" strike="noStrike" kern="1200" cap="none" spc="0" normalizeH="0" baseline="0" noProof="0">
                  <a:ln>
                    <a:noFill/>
                  </a:ln>
                  <a:solidFill>
                    <a:prstClr val="black"/>
                  </a:solidFill>
                  <a:effectLst/>
                  <a:uLnTx/>
                  <a:uFillTx/>
                  <a:latin typeface="AvenirNext LT Pro Medium" panose="020B0804020202020204" pitchFamily="34" charset="0"/>
                  <a:ea typeface="Times New Roman" panose="02020603050405020304" pitchFamily="18" charset="0"/>
                  <a:cs typeface="Times New Roman" panose="02020603050405020304" pitchFamily="18" charset="0"/>
                </a:rPr>
                <a:t>SG12</a:t>
              </a:r>
            </a:p>
          </p:txBody>
        </p:sp>
        <p:pic>
          <p:nvPicPr>
            <p:cNvPr id="18" name="Picture 17">
              <a:extLst>
                <a:ext uri="{FF2B5EF4-FFF2-40B4-BE49-F238E27FC236}">
                  <a16:creationId xmlns:a16="http://schemas.microsoft.com/office/drawing/2014/main" id="{00BA7804-FA40-431B-BAD1-DECC7D27F358}"/>
                </a:ext>
              </a:extLst>
            </p:cNvPr>
            <p:cNvPicPr>
              <a:picLocks noChangeAspect="1"/>
            </p:cNvPicPr>
            <p:nvPr/>
          </p:nvPicPr>
          <p:blipFill>
            <a:blip r:embed="rId2">
              <a:biLevel thresh="50000"/>
              <a:extLst>
                <a:ext uri="{BEBA8EAE-BF5A-486C-A8C5-ECC9F3942E4B}">
                  <a14:imgProps xmlns:a14="http://schemas.microsoft.com/office/drawing/2010/main">
                    <a14:imgLayer r:embed="rId3">
                      <a14:imgEffect>
                        <a14:backgroundRemoval t="9804" b="89216" l="9701" r="94030">
                          <a14:foregroundMark x1="29478" y1="56863" x2="29478" y2="56863"/>
                          <a14:foregroundMark x1="85821" y1="45098" x2="85821" y2="45098"/>
                          <a14:foregroundMark x1="71269" y1="64706" x2="71269" y2="64706"/>
                          <a14:foregroundMark x1="11567" y1="50000" x2="11567" y2="50000"/>
                          <a14:foregroundMark x1="94030" y1="26471" x2="94030" y2="26471"/>
                        </a14:backgroundRemoval>
                      </a14:imgEffect>
                    </a14:imgLayer>
                  </a14:imgProps>
                </a:ext>
              </a:extLst>
            </a:blip>
            <a:stretch>
              <a:fillRect/>
            </a:stretch>
          </p:blipFill>
          <p:spPr>
            <a:xfrm>
              <a:off x="330200" y="6441365"/>
              <a:ext cx="1074342" cy="408891"/>
            </a:xfrm>
            <a:prstGeom prst="rect">
              <a:avLst/>
            </a:prstGeom>
          </p:spPr>
        </p:pic>
      </p:grpSp>
      <p:grpSp>
        <p:nvGrpSpPr>
          <p:cNvPr id="2" name="Group 1">
            <a:extLst>
              <a:ext uri="{FF2B5EF4-FFF2-40B4-BE49-F238E27FC236}">
                <a16:creationId xmlns:a16="http://schemas.microsoft.com/office/drawing/2014/main" id="{EF539433-B45C-4A6A-9E1A-D988812D0A44}"/>
              </a:ext>
            </a:extLst>
          </p:cNvPr>
          <p:cNvGrpSpPr/>
          <p:nvPr/>
        </p:nvGrpSpPr>
        <p:grpSpPr>
          <a:xfrm>
            <a:off x="0" y="0"/>
            <a:ext cx="12192000" cy="6960742"/>
            <a:chOff x="0" y="0"/>
            <a:chExt cx="12192000" cy="6960742"/>
          </a:xfrm>
        </p:grpSpPr>
        <p:sp>
          <p:nvSpPr>
            <p:cNvPr id="50" name="TextBox 49">
              <a:extLst>
                <a:ext uri="{FF2B5EF4-FFF2-40B4-BE49-F238E27FC236}">
                  <a16:creationId xmlns:a16="http://schemas.microsoft.com/office/drawing/2014/main" id="{550FE73F-5C72-4C91-8C88-7271CC46A843}"/>
                </a:ext>
              </a:extLst>
            </p:cNvPr>
            <p:cNvSpPr txBox="1"/>
            <p:nvPr/>
          </p:nvSpPr>
          <p:spPr>
            <a:xfrm>
              <a:off x="0" y="0"/>
              <a:ext cx="12115445" cy="686341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FAFAFA"/>
                  </a:solidFill>
                  <a:effectLst/>
                  <a:uLnTx/>
                  <a:uFillTx/>
                  <a:latin typeface="Calibri" panose="020F0502020204030204"/>
                  <a:ea typeface="+mn-ea"/>
                  <a:cs typeface="+mn-cs"/>
                </a:rPr>
                <a:t>E.475 E.802 E.805 E.806 E.811 E.812 E.840 E.847 G.107.1 G.107.2 G.113 G.191 G.1028 G.1028.1 G.1028.2 G.1032 G.1033 G.1034 G.1035 G.1070 G.1071 G.1072 J.343 P.10/G.100 P.64 P.340 P.381 P.501 P.565 P.570 P.700 P.804 P.808 P.809 P.811 P.862 P.862.2 P.863 P.863.1 P.917 P.918 P.1100 P.1110 P.1120 P.1140 P.1150 P.1201.2 P.1203 P.1203.1 P.1203.2 P.1203.3 P.1204 P.1204.3 P.1204.4 P.1204.5 P.1301 P.1310 P.1401 P.1502 Y.1540 Y.1543 Y.1545.1 Y.1546 Y.1550</a:t>
              </a:r>
            </a:p>
          </p:txBody>
        </p:sp>
        <p:sp>
          <p:nvSpPr>
            <p:cNvPr id="3" name="Rectangle 2">
              <a:extLst>
                <a:ext uri="{FF2B5EF4-FFF2-40B4-BE49-F238E27FC236}">
                  <a16:creationId xmlns:a16="http://schemas.microsoft.com/office/drawing/2014/main" id="{A2AB8383-7C24-4F44-B8F6-89916FE645FF}"/>
                </a:ext>
              </a:extLst>
            </p:cNvPr>
            <p:cNvSpPr/>
            <p:nvPr/>
          </p:nvSpPr>
          <p:spPr>
            <a:xfrm>
              <a:off x="0" y="6403662"/>
              <a:ext cx="12192000" cy="557080"/>
            </a:xfrm>
            <a:prstGeom prst="rect">
              <a:avLst/>
            </a:prstGeom>
            <a:solidFill>
              <a:srgbClr val="00A3E0"/>
            </a:solidFill>
            <a:ln>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4" name="Picture 23" descr="A picture containing drawing&#10;&#10;Description automatically generated">
            <a:extLst>
              <a:ext uri="{FF2B5EF4-FFF2-40B4-BE49-F238E27FC236}">
                <a16:creationId xmlns:a16="http://schemas.microsoft.com/office/drawing/2014/main" id="{4619E7FB-2932-4098-BA64-3C89467079DA}"/>
              </a:ext>
            </a:extLst>
          </p:cNvPr>
          <p:cNvPicPr>
            <a:picLocks noChangeAspect="1"/>
          </p:cNvPicPr>
          <p:nvPr/>
        </p:nvPicPr>
        <p:blipFill rotWithShape="1">
          <a:blip r:embed="rId4">
            <a:extLst>
              <a:ext uri="{28A0092B-C50C-407E-A947-70E740481C1C}">
                <a14:useLocalDpi xmlns:a14="http://schemas.microsoft.com/office/drawing/2010/main" val="0"/>
              </a:ext>
            </a:extLst>
          </a:blip>
          <a:srcRect t="22351" b="24844"/>
          <a:stretch/>
        </p:blipFill>
        <p:spPr>
          <a:xfrm>
            <a:off x="165455" y="1541767"/>
            <a:ext cx="1767605" cy="1320850"/>
          </a:xfrm>
          <a:prstGeom prst="rect">
            <a:avLst/>
          </a:prstGeom>
        </p:spPr>
      </p:pic>
      <p:sp>
        <p:nvSpPr>
          <p:cNvPr id="4" name="TextBox 3">
            <a:extLst>
              <a:ext uri="{FF2B5EF4-FFF2-40B4-BE49-F238E27FC236}">
                <a16:creationId xmlns:a16="http://schemas.microsoft.com/office/drawing/2014/main" id="{5941AA7F-1D2C-408B-89D5-755DC1C8C38C}"/>
              </a:ext>
            </a:extLst>
          </p:cNvPr>
          <p:cNvSpPr txBox="1"/>
          <p:nvPr/>
        </p:nvSpPr>
        <p:spPr>
          <a:xfrm>
            <a:off x="393700" y="4047595"/>
            <a:ext cx="83325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rPr>
              <a:t>Selected topics and key achievements</a:t>
            </a:r>
            <a:endParaRPr kumimoji="0" lang="en-GB" sz="36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endParaRPr>
          </a:p>
        </p:txBody>
      </p:sp>
      <p:pic>
        <p:nvPicPr>
          <p:cNvPr id="6" name="Picture 5" descr="A picture containing drawing&#10;&#10;Description automatically generated">
            <a:extLst>
              <a:ext uri="{FF2B5EF4-FFF2-40B4-BE49-F238E27FC236}">
                <a16:creationId xmlns:a16="http://schemas.microsoft.com/office/drawing/2014/main" id="{B0CD8E6D-5C2A-4D7F-9F22-66E7FAB3BB6E}"/>
              </a:ext>
            </a:extLst>
          </p:cNvPr>
          <p:cNvPicPr>
            <a:picLocks noChangeAspect="1"/>
          </p:cNvPicPr>
          <p:nvPr/>
        </p:nvPicPr>
        <p:blipFill>
          <a:blip r:embed="rId5"/>
          <a:stretch>
            <a:fillRect/>
          </a:stretch>
        </p:blipFill>
        <p:spPr>
          <a:xfrm>
            <a:off x="360829" y="2794901"/>
            <a:ext cx="8285182" cy="1609483"/>
          </a:xfrm>
          <a:prstGeom prst="rect">
            <a:avLst/>
          </a:prstGeom>
        </p:spPr>
      </p:pic>
    </p:spTree>
    <p:extLst>
      <p:ext uri="{BB962C8B-B14F-4D97-AF65-F5344CB8AC3E}">
        <p14:creationId xmlns:p14="http://schemas.microsoft.com/office/powerpoint/2010/main" val="377644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3071EE1-5855-4F37-8947-8FA84A5965BB}"/>
              </a:ext>
            </a:extLst>
          </p:cNvPr>
          <p:cNvSpPr txBox="1"/>
          <p:nvPr/>
        </p:nvSpPr>
        <p:spPr>
          <a:xfrm>
            <a:off x="-1112957" y="4819531"/>
            <a:ext cx="538800" cy="123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ITU-T Study Group 12 highlights of the 2017-2020 Study Period</a:t>
            </a:r>
            <a:endParaRPr kumimoji="0" lang="en-GB" sz="1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grpSp>
        <p:nvGrpSpPr>
          <p:cNvPr id="12" name="Group 11">
            <a:extLst>
              <a:ext uri="{FF2B5EF4-FFF2-40B4-BE49-F238E27FC236}">
                <a16:creationId xmlns:a16="http://schemas.microsoft.com/office/drawing/2014/main" id="{061DCF54-630F-48E3-B89C-4942350B624A}"/>
              </a:ext>
            </a:extLst>
          </p:cNvPr>
          <p:cNvGrpSpPr/>
          <p:nvPr/>
        </p:nvGrpSpPr>
        <p:grpSpPr>
          <a:xfrm flipH="1">
            <a:off x="-916919" y="5705272"/>
            <a:ext cx="73362" cy="158155"/>
            <a:chOff x="248007" y="6347154"/>
            <a:chExt cx="3604802" cy="469750"/>
          </a:xfrm>
        </p:grpSpPr>
        <p:pic>
          <p:nvPicPr>
            <p:cNvPr id="13" name="Picture 12">
              <a:extLst>
                <a:ext uri="{FF2B5EF4-FFF2-40B4-BE49-F238E27FC236}">
                  <a16:creationId xmlns:a16="http://schemas.microsoft.com/office/drawing/2014/main" id="{B5F0E96F-F3AD-4B91-B21C-935451255E93}"/>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backgroundRemoval t="9804" b="89216" l="9701" r="94030">
                          <a14:foregroundMark x1="29478" y1="56863" x2="29478" y2="56863"/>
                          <a14:foregroundMark x1="85821" y1="45098" x2="85821" y2="45098"/>
                          <a14:foregroundMark x1="71269" y1="64706" x2="71269" y2="64706"/>
                          <a14:foregroundMark x1="11567" y1="50000" x2="11567" y2="50000"/>
                          <a14:foregroundMark x1="94030" y1="26471" x2="94030" y2="26471"/>
                        </a14:backgroundRemoval>
                      </a14:imgEffect>
                    </a14:imgLayer>
                  </a14:imgProps>
                </a:ext>
              </a:extLst>
            </a:blip>
            <a:stretch>
              <a:fillRect/>
            </a:stretch>
          </p:blipFill>
          <p:spPr>
            <a:xfrm>
              <a:off x="248007" y="6408013"/>
              <a:ext cx="1074342" cy="408891"/>
            </a:xfrm>
            <a:prstGeom prst="rect">
              <a:avLst/>
            </a:prstGeom>
          </p:spPr>
        </p:pic>
        <p:sp>
          <p:nvSpPr>
            <p:cNvPr id="14" name="TextBox 13">
              <a:extLst>
                <a:ext uri="{FF2B5EF4-FFF2-40B4-BE49-F238E27FC236}">
                  <a16:creationId xmlns:a16="http://schemas.microsoft.com/office/drawing/2014/main" id="{F1BD809F-C736-46FC-B706-DDCF37739306}"/>
                </a:ext>
              </a:extLst>
            </p:cNvPr>
            <p:cNvSpPr txBox="1"/>
            <p:nvPr/>
          </p:nvSpPr>
          <p:spPr>
            <a:xfrm>
              <a:off x="1244267" y="6347154"/>
              <a:ext cx="2608542" cy="16045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 b="1" i="0" u="none" strike="noStrike" kern="1200" cap="none" spc="0" normalizeH="0" baseline="0" noProof="0">
                  <a:ln>
                    <a:noFill/>
                  </a:ln>
                  <a:solidFill>
                    <a:prstClr val="white"/>
                  </a:solidFill>
                  <a:effectLst/>
                  <a:uLnTx/>
                  <a:uFillTx/>
                  <a:latin typeface="AvenirNext LT Pro Medium" panose="020B0804020202020204" pitchFamily="34" charset="0"/>
                  <a:ea typeface="Times New Roman" panose="02020603050405020304" pitchFamily="18" charset="0"/>
                  <a:cs typeface="Times New Roman" panose="02020603050405020304" pitchFamily="18" charset="0"/>
                </a:rPr>
                <a:t>SG12</a:t>
              </a:r>
              <a:endParaRPr kumimoji="0" lang="en-GB" sz="1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TextBox 2">
            <a:extLst>
              <a:ext uri="{FF2B5EF4-FFF2-40B4-BE49-F238E27FC236}">
                <a16:creationId xmlns:a16="http://schemas.microsoft.com/office/drawing/2014/main" id="{4661464E-ED00-4E45-8857-2081062D2FFE}"/>
              </a:ext>
            </a:extLst>
          </p:cNvPr>
          <p:cNvSpPr txBox="1"/>
          <p:nvPr/>
        </p:nvSpPr>
        <p:spPr>
          <a:xfrm>
            <a:off x="330200" y="1085172"/>
            <a:ext cx="1097137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rPr>
              <a:t>Raising awareness on best practices and policies related to service quality</a:t>
            </a:r>
          </a:p>
        </p:txBody>
      </p:sp>
      <p:sp>
        <p:nvSpPr>
          <p:cNvPr id="27" name="TextBox 26">
            <a:extLst>
              <a:ext uri="{FF2B5EF4-FFF2-40B4-BE49-F238E27FC236}">
                <a16:creationId xmlns:a16="http://schemas.microsoft.com/office/drawing/2014/main" id="{E06AB285-3282-4D2A-A004-7D0BE59DCE7B}"/>
              </a:ext>
            </a:extLst>
          </p:cNvPr>
          <p:cNvSpPr txBox="1"/>
          <p:nvPr/>
        </p:nvSpPr>
        <p:spPr>
          <a:xfrm>
            <a:off x="311097" y="2244387"/>
            <a:ext cx="10408153" cy="3853363"/>
          </a:xfrm>
          <a:prstGeom prst="rect">
            <a:avLst/>
          </a:prstGeom>
          <a:noFill/>
        </p:spPr>
        <p:txBody>
          <a:bodyPr wrap="square">
            <a:spAutoFit/>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600" b="0" i="0" u="none" strike="noStrike" kern="1200" cap="none" spc="0" normalizeH="0" baseline="0" noProof="0">
                <a:ln>
                  <a:noFill/>
                </a:ln>
                <a:solidFill>
                  <a:srgbClr val="00A3E0"/>
                </a:solidFill>
                <a:effectLst/>
                <a:uLnTx/>
                <a:uFillTx/>
                <a:latin typeface="AvenirNext LT Pro Medium" panose="020B0804020202020204" pitchFamily="34" charset="0"/>
                <a:ea typeface="+mn-ea"/>
                <a:cs typeface="Arial" charset="0"/>
              </a:rPr>
              <a:t>New standards guiding regulators in their QoS activities:</a:t>
            </a:r>
            <a:endParaRPr kumimoji="0" lang="en-US"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endParaRP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Establishing quality regulatory frameworks</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Conducting measurement campaigns, using monitoring systems, applying sampling methods, scoring and ranking performance benchmarks</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Quality measurements in major events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600" b="0" i="0" u="none" strike="noStrike" kern="1200" cap="none" spc="0" normalizeH="0" baseline="0" noProof="0">
                <a:ln>
                  <a:noFill/>
                </a:ln>
                <a:solidFill>
                  <a:srgbClr val="00A3E0"/>
                </a:solidFill>
                <a:effectLst/>
                <a:uLnTx/>
                <a:uFillTx/>
                <a:latin typeface="AvenirNext LT Pro Medium" panose="020B0804020202020204" pitchFamily="34" charset="0"/>
                <a:ea typeface="+mn-ea"/>
                <a:cs typeface="Arial" charset="0"/>
              </a:rPr>
              <a:t>QoS toolbox for 4G and </a:t>
            </a:r>
            <a:r>
              <a:rPr kumimoji="0" lang="en-GB" sz="2600" b="0" i="0" u="none" strike="noStrike" kern="1200" cap="none" spc="0" normalizeH="0" baseline="0" noProof="0">
                <a:ln>
                  <a:noFill/>
                </a:ln>
                <a:solidFill>
                  <a:srgbClr val="00A3E0"/>
                </a:solidFill>
                <a:effectLst/>
                <a:uLnTx/>
                <a:uFillTx/>
                <a:latin typeface="AvenirNext LT Pro Medium" panose="020B0804020202020204" pitchFamily="34" charset="0"/>
                <a:ea typeface="+mn-ea"/>
                <a:cs typeface="Arial" charset="0"/>
              </a:rPr>
              <a:t>digital financial services</a:t>
            </a:r>
            <a:r>
              <a:rPr kumimoji="0" lang="en-US" sz="2600" b="0" i="0" u="none" strike="noStrike" kern="1200" cap="none" spc="0" normalizeH="0" baseline="0" noProof="0">
                <a:ln>
                  <a:noFill/>
                </a:ln>
                <a:solidFill>
                  <a:srgbClr val="00A3E0"/>
                </a:solidFill>
                <a:effectLst/>
                <a:uLnTx/>
                <a:uFillTx/>
                <a:latin typeface="AvenirNext LT Pro Medium" panose="020B0804020202020204" pitchFamily="34" charset="0"/>
                <a:ea typeface="+mn-ea"/>
                <a:cs typeface="Arial" charset="0"/>
              </a:rPr>
              <a:t>:</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a:rPr>
              <a:t>QoS of VoLTE, </a:t>
            </a:r>
            <a:r>
              <a:rPr kumimoji="0" lang="en-US" sz="2000" b="0" i="0" u="none" strike="noStrike" kern="1200" cap="none" spc="0" normalizeH="0" baseline="0" noProof="0" err="1">
                <a:ln>
                  <a:noFill/>
                </a:ln>
                <a:solidFill>
                  <a:prstClr val="black"/>
                </a:solidFill>
                <a:effectLst/>
                <a:uLnTx/>
                <a:uFillTx/>
                <a:latin typeface="Avenir Next LT Pro" panose="020B0504020202020204" pitchFamily="34" charset="0"/>
                <a:ea typeface="+mn-ea"/>
                <a:cs typeface="Arial"/>
              </a:rPr>
              <a:t>ViLTE</a:t>
            </a:r>
            <a:r>
              <a:rPr kumimoji="0" lang="en-US"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a:rPr>
              <a:t> and assessment of the LTE </a:t>
            </a:r>
            <a:r>
              <a:rPr kumimoji="0" lang="en-GB"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a:rPr>
              <a:t>Circuit Switched Fall Back</a:t>
            </a:r>
          </a:p>
          <a:p>
            <a:pPr marL="285750" indent="-285750" eaLnBrk="1" hangingPunct="1">
              <a:spcBef>
                <a:spcPct val="20000"/>
              </a:spcBef>
              <a:buFont typeface="Arial" panose="020B0604020202020204" pitchFamily="34" charset="0"/>
              <a:buChar char="•"/>
              <a:defRPr/>
            </a:pPr>
            <a:r>
              <a:rPr kumimoji="0" lang="en-GB" sz="2600" b="0" i="0" u="none" strike="noStrike" kern="1200" cap="none" spc="0" normalizeH="0" baseline="0" noProof="0">
                <a:ln>
                  <a:noFill/>
                </a:ln>
                <a:solidFill>
                  <a:srgbClr val="00A3E0"/>
                </a:solidFill>
                <a:effectLst/>
                <a:uLnTx/>
                <a:uFillTx/>
                <a:latin typeface="AvenirNext LT Pro Medium" panose="020B0804020202020204" pitchFamily="34" charset="0"/>
                <a:ea typeface="+mn-ea"/>
                <a:cs typeface="Arial" charset="0"/>
              </a:rPr>
              <a:t>SG12 output </a:t>
            </a:r>
            <a:r>
              <a:rPr lang="en-GB" sz="2600">
                <a:solidFill>
                  <a:srgbClr val="00A3E0"/>
                </a:solidFill>
                <a:latin typeface="AvenirNext LT Pro Medium" panose="020B0804020202020204" pitchFamily="34" charset="0"/>
                <a:cs typeface="Arial" charset="0"/>
              </a:rPr>
              <a:t>is widely</a:t>
            </a:r>
            <a:r>
              <a:rPr kumimoji="0" lang="en-GB" sz="2600" b="0" i="0" u="none" strike="noStrike" kern="1200" cap="none" spc="0" normalizeH="0" baseline="0" noProof="0">
                <a:ln>
                  <a:noFill/>
                </a:ln>
                <a:solidFill>
                  <a:srgbClr val="00A3E0"/>
                </a:solidFill>
                <a:effectLst/>
                <a:uLnTx/>
                <a:uFillTx/>
                <a:latin typeface="AvenirNext LT Pro Medium" panose="020B0804020202020204" pitchFamily="34" charset="0"/>
                <a:ea typeface="+mn-ea"/>
                <a:cs typeface="Arial" charset="0"/>
              </a:rPr>
              <a:t> referenced </a:t>
            </a:r>
            <a:r>
              <a:rPr lang="en-GB" sz="2000">
                <a:solidFill>
                  <a:prstClr val="black"/>
                </a:solidFill>
                <a:latin typeface="Avenir Next LT Pro" panose="020B0504020202020204" pitchFamily="34" charset="0"/>
                <a:cs typeface="Arial"/>
              </a:rPr>
              <a:t>in</a:t>
            </a:r>
            <a:r>
              <a:rPr lang="en-US" sz="2000">
                <a:solidFill>
                  <a:prstClr val="black"/>
                </a:solidFill>
                <a:latin typeface="Avenir Next LT Pro" panose="020B0504020202020204" pitchFamily="34" charset="0"/>
                <a:cs typeface="Arial"/>
              </a:rPr>
              <a:t> </a:t>
            </a:r>
            <a:r>
              <a:rPr kumimoji="0" lang="en-GB"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a:rPr>
              <a:t>ITU Academy courses, ITU Regulation Handbook, ITU QoS Regulation Manual, QoS guidelines of regional organizations and National quality regulatory framework</a:t>
            </a:r>
            <a:endParaRPr lang="en-GB" sz="2000">
              <a:solidFill>
                <a:prstClr val="black"/>
              </a:solidFill>
              <a:latin typeface="Avenir Next LT Pro" panose="020B0504020202020204" pitchFamily="34" charset="0"/>
              <a:cs typeface="Arial"/>
            </a:endParaRPr>
          </a:p>
        </p:txBody>
      </p:sp>
      <p:grpSp>
        <p:nvGrpSpPr>
          <p:cNvPr id="31" name="Group 30">
            <a:extLst>
              <a:ext uri="{FF2B5EF4-FFF2-40B4-BE49-F238E27FC236}">
                <a16:creationId xmlns:a16="http://schemas.microsoft.com/office/drawing/2014/main" id="{18C92BEE-CB82-413C-95F5-B7B84B69A9C1}"/>
              </a:ext>
            </a:extLst>
          </p:cNvPr>
          <p:cNvGrpSpPr/>
          <p:nvPr/>
        </p:nvGrpSpPr>
        <p:grpSpPr>
          <a:xfrm>
            <a:off x="9993439" y="2710096"/>
            <a:ext cx="1900740" cy="1804670"/>
            <a:chOff x="9239849" y="3183631"/>
            <a:chExt cx="2025558" cy="1997561"/>
          </a:xfrm>
        </p:grpSpPr>
        <p:sp>
          <p:nvSpPr>
            <p:cNvPr id="33" name="TextBox 32">
              <a:extLst>
                <a:ext uri="{FF2B5EF4-FFF2-40B4-BE49-F238E27FC236}">
                  <a16:creationId xmlns:a16="http://schemas.microsoft.com/office/drawing/2014/main" id="{D4688679-8622-4DD4-B5C4-DACB71BAFC21}"/>
                </a:ext>
              </a:extLst>
            </p:cNvPr>
            <p:cNvSpPr txBox="1"/>
            <p:nvPr/>
          </p:nvSpPr>
          <p:spPr>
            <a:xfrm>
              <a:off x="9415395" y="3516946"/>
              <a:ext cx="1674465" cy="1118881"/>
            </a:xfrm>
            <a:prstGeom prst="rect">
              <a:avLst/>
            </a:prstGeom>
            <a:noFill/>
          </p:spPr>
          <p:txBody>
            <a:bodyPr wrap="square">
              <a:spAutoFit/>
            </a:body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Arial" charset="0"/>
                </a:rPr>
                <a:t>10</a:t>
              </a:r>
              <a:r>
                <a:rPr kumimoji="0" lang="en-GB" sz="1600" b="1"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 standards </a:t>
              </a:r>
              <a:r>
                <a:rPr kumimoji="0" lang="en-GB" sz="1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prioritized for translation in </a:t>
              </a:r>
              <a:r>
                <a:rPr kumimoji="0" lang="en-GB" sz="1600" b="1"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all ITU languages</a:t>
              </a:r>
            </a:p>
          </p:txBody>
        </p:sp>
        <p:grpSp>
          <p:nvGrpSpPr>
            <p:cNvPr id="40" name="Group 39">
              <a:extLst>
                <a:ext uri="{FF2B5EF4-FFF2-40B4-BE49-F238E27FC236}">
                  <a16:creationId xmlns:a16="http://schemas.microsoft.com/office/drawing/2014/main" id="{A310C2AD-FEEA-4B26-BEEF-48B84208073A}"/>
                </a:ext>
              </a:extLst>
            </p:cNvPr>
            <p:cNvGrpSpPr/>
            <p:nvPr/>
          </p:nvGrpSpPr>
          <p:grpSpPr>
            <a:xfrm>
              <a:off x="9239849" y="3183631"/>
              <a:ext cx="2025558" cy="1997561"/>
              <a:chOff x="9606596" y="3128256"/>
              <a:chExt cx="2153016" cy="2153016"/>
            </a:xfrm>
          </p:grpSpPr>
          <p:sp>
            <p:nvSpPr>
              <p:cNvPr id="42" name="Oval 41">
                <a:extLst>
                  <a:ext uri="{FF2B5EF4-FFF2-40B4-BE49-F238E27FC236}">
                    <a16:creationId xmlns:a16="http://schemas.microsoft.com/office/drawing/2014/main" id="{E90D7258-76ED-4399-925F-0AFFA454844A}"/>
                  </a:ext>
                </a:extLst>
              </p:cNvPr>
              <p:cNvSpPr/>
              <p:nvPr/>
            </p:nvSpPr>
            <p:spPr>
              <a:xfrm>
                <a:off x="9606596" y="3128256"/>
                <a:ext cx="2153016" cy="2153016"/>
              </a:xfrm>
              <a:prstGeom prst="ellipse">
                <a:avLst/>
              </a:prstGeom>
              <a:noFill/>
              <a:ln w="38100">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C135F0F9-5A8F-47FB-8378-947CF0C01E66}"/>
                  </a:ext>
                </a:extLst>
              </p:cNvPr>
              <p:cNvSpPr/>
              <p:nvPr/>
            </p:nvSpPr>
            <p:spPr>
              <a:xfrm>
                <a:off x="9734716" y="3266696"/>
                <a:ext cx="1898100" cy="1898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B6B529D-BA2E-4A40-8771-95236A4F2FA9}"/>
                  </a:ext>
                </a:extLst>
              </p:cNvPr>
              <p:cNvSpPr/>
              <p:nvPr/>
            </p:nvSpPr>
            <p:spPr>
              <a:xfrm>
                <a:off x="9734054" y="3255713"/>
                <a:ext cx="1898100" cy="1898100"/>
              </a:xfrm>
              <a:prstGeom prst="ellipse">
                <a:avLst/>
              </a:prstGeom>
              <a:noFill/>
              <a:ln w="38100">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4" name="Picture 3" descr="A picture containing drawing&#10;&#10;Description automatically generated">
            <a:extLst>
              <a:ext uri="{FF2B5EF4-FFF2-40B4-BE49-F238E27FC236}">
                <a16:creationId xmlns:a16="http://schemas.microsoft.com/office/drawing/2014/main" id="{FD874203-2680-4A6E-AAB8-9D688EEED2FB}"/>
              </a:ext>
            </a:extLst>
          </p:cNvPr>
          <p:cNvPicPr>
            <a:picLocks noChangeAspect="1"/>
          </p:cNvPicPr>
          <p:nvPr/>
        </p:nvPicPr>
        <p:blipFill rotWithShape="1">
          <a:blip r:embed="rId5"/>
          <a:srcRect b="25512"/>
          <a:stretch/>
        </p:blipFill>
        <p:spPr>
          <a:xfrm>
            <a:off x="330200" y="-113687"/>
            <a:ext cx="8285182" cy="1198860"/>
          </a:xfrm>
          <a:prstGeom prst="rect">
            <a:avLst/>
          </a:prstGeom>
        </p:spPr>
      </p:pic>
      <p:pic>
        <p:nvPicPr>
          <p:cNvPr id="5" name="Picture 4">
            <a:extLst>
              <a:ext uri="{FF2B5EF4-FFF2-40B4-BE49-F238E27FC236}">
                <a16:creationId xmlns:a16="http://schemas.microsoft.com/office/drawing/2014/main" id="{0F850E1D-E6BD-48EF-9264-F836516BACE0}"/>
              </a:ext>
            </a:extLst>
          </p:cNvPr>
          <p:cNvPicPr>
            <a:picLocks noChangeAspect="1"/>
          </p:cNvPicPr>
          <p:nvPr/>
        </p:nvPicPr>
        <p:blipFill>
          <a:blip r:embed="rId6"/>
          <a:stretch>
            <a:fillRect/>
          </a:stretch>
        </p:blipFill>
        <p:spPr>
          <a:xfrm>
            <a:off x="-805" y="6255055"/>
            <a:ext cx="12192000" cy="767329"/>
          </a:xfrm>
          <a:prstGeom prst="rect">
            <a:avLst/>
          </a:prstGeom>
        </p:spPr>
      </p:pic>
    </p:spTree>
    <p:extLst>
      <p:ext uri="{BB962C8B-B14F-4D97-AF65-F5344CB8AC3E}">
        <p14:creationId xmlns:p14="http://schemas.microsoft.com/office/powerpoint/2010/main" val="614043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3071EE1-5855-4F37-8947-8FA84A5965BB}"/>
              </a:ext>
            </a:extLst>
          </p:cNvPr>
          <p:cNvSpPr txBox="1"/>
          <p:nvPr/>
        </p:nvSpPr>
        <p:spPr>
          <a:xfrm>
            <a:off x="-1112957" y="4819531"/>
            <a:ext cx="538800" cy="123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ITU-T Study Group 12 highlights of the 2017-2020 Study Period</a:t>
            </a:r>
            <a:endParaRPr kumimoji="0" lang="en-GB" sz="1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grpSp>
        <p:nvGrpSpPr>
          <p:cNvPr id="12" name="Group 11">
            <a:extLst>
              <a:ext uri="{FF2B5EF4-FFF2-40B4-BE49-F238E27FC236}">
                <a16:creationId xmlns:a16="http://schemas.microsoft.com/office/drawing/2014/main" id="{061DCF54-630F-48E3-B89C-4942350B624A}"/>
              </a:ext>
            </a:extLst>
          </p:cNvPr>
          <p:cNvGrpSpPr/>
          <p:nvPr/>
        </p:nvGrpSpPr>
        <p:grpSpPr>
          <a:xfrm flipH="1">
            <a:off x="-916919" y="5705272"/>
            <a:ext cx="73362" cy="158155"/>
            <a:chOff x="248007" y="6347154"/>
            <a:chExt cx="3604802" cy="469750"/>
          </a:xfrm>
        </p:grpSpPr>
        <p:pic>
          <p:nvPicPr>
            <p:cNvPr id="13" name="Picture 12">
              <a:extLst>
                <a:ext uri="{FF2B5EF4-FFF2-40B4-BE49-F238E27FC236}">
                  <a16:creationId xmlns:a16="http://schemas.microsoft.com/office/drawing/2014/main" id="{B5F0E96F-F3AD-4B91-B21C-935451255E93}"/>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backgroundRemoval t="9804" b="89216" l="9701" r="94030">
                          <a14:foregroundMark x1="29478" y1="56863" x2="29478" y2="56863"/>
                          <a14:foregroundMark x1="85821" y1="45098" x2="85821" y2="45098"/>
                          <a14:foregroundMark x1="71269" y1="64706" x2="71269" y2="64706"/>
                          <a14:foregroundMark x1="11567" y1="50000" x2="11567" y2="50000"/>
                          <a14:foregroundMark x1="94030" y1="26471" x2="94030" y2="26471"/>
                        </a14:backgroundRemoval>
                      </a14:imgEffect>
                    </a14:imgLayer>
                  </a14:imgProps>
                </a:ext>
              </a:extLst>
            </a:blip>
            <a:stretch>
              <a:fillRect/>
            </a:stretch>
          </p:blipFill>
          <p:spPr>
            <a:xfrm>
              <a:off x="248007" y="6408013"/>
              <a:ext cx="1074342" cy="408891"/>
            </a:xfrm>
            <a:prstGeom prst="rect">
              <a:avLst/>
            </a:prstGeom>
          </p:spPr>
        </p:pic>
        <p:sp>
          <p:nvSpPr>
            <p:cNvPr id="14" name="TextBox 13">
              <a:extLst>
                <a:ext uri="{FF2B5EF4-FFF2-40B4-BE49-F238E27FC236}">
                  <a16:creationId xmlns:a16="http://schemas.microsoft.com/office/drawing/2014/main" id="{F1BD809F-C736-46FC-B706-DDCF37739306}"/>
                </a:ext>
              </a:extLst>
            </p:cNvPr>
            <p:cNvSpPr txBox="1"/>
            <p:nvPr/>
          </p:nvSpPr>
          <p:spPr>
            <a:xfrm>
              <a:off x="1244267" y="6347154"/>
              <a:ext cx="2608542" cy="16045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 b="1" i="0" u="none" strike="noStrike" kern="1200" cap="none" spc="0" normalizeH="0" baseline="0" noProof="0">
                  <a:ln>
                    <a:noFill/>
                  </a:ln>
                  <a:solidFill>
                    <a:prstClr val="white"/>
                  </a:solidFill>
                  <a:effectLst/>
                  <a:uLnTx/>
                  <a:uFillTx/>
                  <a:latin typeface="AvenirNext LT Pro Medium" panose="020B0804020202020204" pitchFamily="34" charset="0"/>
                  <a:ea typeface="Times New Roman" panose="02020603050405020304" pitchFamily="18" charset="0"/>
                  <a:cs typeface="Times New Roman" panose="02020603050405020304" pitchFamily="18" charset="0"/>
                </a:rPr>
                <a:t>SG12</a:t>
              </a:r>
              <a:endParaRPr kumimoji="0" lang="en-GB" sz="1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C3A7CF6B-38C3-4B3C-AE9A-B88E709A11E1}"/>
              </a:ext>
            </a:extLst>
          </p:cNvPr>
          <p:cNvGrpSpPr/>
          <p:nvPr/>
        </p:nvGrpSpPr>
        <p:grpSpPr>
          <a:xfrm>
            <a:off x="-877349" y="6516384"/>
            <a:ext cx="45719" cy="152779"/>
            <a:chOff x="330200" y="6380506"/>
            <a:chExt cx="2361629" cy="2568383"/>
          </a:xfrm>
        </p:grpSpPr>
        <p:sp>
          <p:nvSpPr>
            <p:cNvPr id="17" name="TextBox 16">
              <a:extLst>
                <a:ext uri="{FF2B5EF4-FFF2-40B4-BE49-F238E27FC236}">
                  <a16:creationId xmlns:a16="http://schemas.microsoft.com/office/drawing/2014/main" id="{528BBC5B-B16F-45D7-B55D-E4B10BADBF3F}"/>
                </a:ext>
              </a:extLst>
            </p:cNvPr>
            <p:cNvSpPr txBox="1"/>
            <p:nvPr/>
          </p:nvSpPr>
          <p:spPr>
            <a:xfrm>
              <a:off x="1322084" y="6380506"/>
              <a:ext cx="1369745" cy="256838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 b="1" i="0" u="none" strike="noStrike" kern="1200" cap="none" spc="0" normalizeH="0" baseline="0" noProof="0">
                  <a:ln>
                    <a:noFill/>
                  </a:ln>
                  <a:solidFill>
                    <a:prstClr val="black"/>
                  </a:solidFill>
                  <a:effectLst/>
                  <a:uLnTx/>
                  <a:uFillTx/>
                  <a:latin typeface="AvenirNext LT Pro Medium" panose="020B0804020202020204" pitchFamily="34" charset="0"/>
                  <a:ea typeface="Times New Roman" panose="02020603050405020304" pitchFamily="18" charset="0"/>
                  <a:cs typeface="Times New Roman" panose="02020603050405020304" pitchFamily="18" charset="0"/>
                </a:rPr>
                <a:t>SG12</a:t>
              </a:r>
            </a:p>
          </p:txBody>
        </p:sp>
        <p:pic>
          <p:nvPicPr>
            <p:cNvPr id="18" name="Picture 17">
              <a:extLst>
                <a:ext uri="{FF2B5EF4-FFF2-40B4-BE49-F238E27FC236}">
                  <a16:creationId xmlns:a16="http://schemas.microsoft.com/office/drawing/2014/main" id="{00BA7804-FA40-431B-BAD1-DECC7D27F358}"/>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backgroundRemoval t="9804" b="89216" l="9701" r="94030">
                          <a14:foregroundMark x1="29478" y1="56863" x2="29478" y2="56863"/>
                          <a14:foregroundMark x1="85821" y1="45098" x2="85821" y2="45098"/>
                          <a14:foregroundMark x1="71269" y1="64706" x2="71269" y2="64706"/>
                          <a14:foregroundMark x1="11567" y1="50000" x2="11567" y2="50000"/>
                          <a14:foregroundMark x1="94030" y1="26471" x2="94030" y2="26471"/>
                        </a14:backgroundRemoval>
                      </a14:imgEffect>
                    </a14:imgLayer>
                  </a14:imgProps>
                </a:ext>
              </a:extLst>
            </a:blip>
            <a:stretch>
              <a:fillRect/>
            </a:stretch>
          </p:blipFill>
          <p:spPr>
            <a:xfrm>
              <a:off x="330200" y="6441365"/>
              <a:ext cx="1074342" cy="408891"/>
            </a:xfrm>
            <a:prstGeom prst="rect">
              <a:avLst/>
            </a:prstGeom>
          </p:spPr>
        </p:pic>
      </p:grpSp>
      <p:sp>
        <p:nvSpPr>
          <p:cNvPr id="3" name="TextBox 2">
            <a:extLst>
              <a:ext uri="{FF2B5EF4-FFF2-40B4-BE49-F238E27FC236}">
                <a16:creationId xmlns:a16="http://schemas.microsoft.com/office/drawing/2014/main" id="{4661464E-ED00-4E45-8857-2081062D2FFE}"/>
              </a:ext>
            </a:extLst>
          </p:cNvPr>
          <p:cNvSpPr txBox="1"/>
          <p:nvPr/>
        </p:nvSpPr>
        <p:spPr>
          <a:xfrm>
            <a:off x="330200" y="1085172"/>
            <a:ext cx="1156397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rPr>
              <a:t>Internet performance: capacity</a:t>
            </a:r>
            <a:r>
              <a:rPr kumimoji="0" lang="en-GB" sz="28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rPr>
              <a:t> </a:t>
            </a:r>
            <a:r>
              <a:rPr kumimoji="0" lang="en-GB" sz="32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rPr>
              <a:t>parameters and a reliable method of measurement for the Gigabit Internet age</a:t>
            </a:r>
          </a:p>
        </p:txBody>
      </p:sp>
      <p:sp>
        <p:nvSpPr>
          <p:cNvPr id="27" name="TextBox 26">
            <a:extLst>
              <a:ext uri="{FF2B5EF4-FFF2-40B4-BE49-F238E27FC236}">
                <a16:creationId xmlns:a16="http://schemas.microsoft.com/office/drawing/2014/main" id="{E06AB285-3282-4D2A-A004-7D0BE59DCE7B}"/>
              </a:ext>
            </a:extLst>
          </p:cNvPr>
          <p:cNvSpPr txBox="1"/>
          <p:nvPr/>
        </p:nvSpPr>
        <p:spPr>
          <a:xfrm>
            <a:off x="311097" y="2244387"/>
            <a:ext cx="10408153" cy="3588675"/>
          </a:xfrm>
          <a:prstGeom prst="rect">
            <a:avLst/>
          </a:prstGeom>
          <a:noFill/>
        </p:spPr>
        <p:txBody>
          <a:bodyPr wrap="square">
            <a:spAutoFit/>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600" b="0" i="0" u="none" strike="noStrike" kern="1200" cap="none" spc="0" normalizeH="0" baseline="0" noProof="0">
                <a:ln>
                  <a:noFill/>
                </a:ln>
                <a:solidFill>
                  <a:srgbClr val="00A3E0"/>
                </a:solidFill>
                <a:effectLst/>
                <a:uLnTx/>
                <a:uFillTx/>
                <a:latin typeface="AvenirNext LT Pro Medium" panose="020B0804020202020204" pitchFamily="34" charset="0"/>
                <a:ea typeface="+mn-ea"/>
                <a:cs typeface="Arial" charset="0"/>
              </a:rPr>
              <a:t>Major overhaul of capacity parameters and UDP-based method of measurement, reflecting the realities of the Internet: </a:t>
            </a:r>
          </a:p>
          <a:p>
            <a:pPr marL="800100" lvl="1" indent="-342900" eaLnBrk="1" hangingPunct="1">
              <a:spcBef>
                <a:spcPct val="20000"/>
              </a:spcBef>
              <a:buFont typeface="Arial" charset="0"/>
              <a:buChar char="•"/>
              <a:defRPr/>
            </a:pPr>
            <a:r>
              <a:rPr lang="en-GB" sz="2000">
                <a:solidFill>
                  <a:prstClr val="black"/>
                </a:solidFill>
                <a:latin typeface="Avenir Next LT Pro" panose="020B0504020202020204" pitchFamily="34" charset="0"/>
                <a:cs typeface="Arial" charset="0"/>
              </a:rPr>
              <a:t>Based on ground truth and harmonized with efforts in IETF, Broadband Forum and ETSI TC STQ</a:t>
            </a:r>
          </a:p>
          <a:p>
            <a:pPr marL="800100" lvl="1" indent="-342900" eaLnBrk="1" hangingPunct="1">
              <a:spcBef>
                <a:spcPct val="20000"/>
              </a:spcBef>
              <a:buFont typeface="Arial" charset="0"/>
              <a:buChar char="•"/>
              <a:defRPr/>
            </a:pPr>
            <a:r>
              <a:rPr lang="en-GB" sz="2000">
                <a:solidFill>
                  <a:prstClr val="black"/>
                </a:solidFill>
                <a:latin typeface="Avenir Next LT Pro" panose="020B0504020202020204" pitchFamily="34" charset="0"/>
                <a:cs typeface="Arial" charset="0"/>
              </a:rPr>
              <a:t>Practical guidance on interpreting measurement results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600" b="0" i="0" u="none" strike="noStrike" kern="1200" cap="none" spc="0" normalizeH="0" baseline="0" noProof="0">
                <a:ln>
                  <a:noFill/>
                </a:ln>
                <a:solidFill>
                  <a:srgbClr val="00A3E0"/>
                </a:solidFill>
                <a:effectLst/>
                <a:uLnTx/>
                <a:uFillTx/>
                <a:latin typeface="AvenirNext LT Pro Medium" panose="020B0804020202020204" pitchFamily="34" charset="0"/>
                <a:ea typeface="+mn-ea"/>
                <a:cs typeface="Arial" charset="0"/>
              </a:rPr>
              <a:t>Leading measurement and test vendors joined SG12 as Associates</a:t>
            </a:r>
            <a:r>
              <a:rPr kumimoji="0" lang="en-GB" sz="2600" b="0" i="0" u="none" strike="noStrike" kern="1200" cap="none" spc="0" normalizeH="0" baseline="0" noProof="0">
                <a:ln>
                  <a:noFill/>
                </a:ln>
                <a:solidFill>
                  <a:srgbClr val="00A3E0"/>
                </a:solidFill>
                <a:effectLst/>
                <a:uLnTx/>
                <a:uFillTx/>
                <a:latin typeface="Avenir Next LT Pro" panose="020B0504020202020204" pitchFamily="34" charset="0"/>
                <a:ea typeface="+mn-ea"/>
                <a:cs typeface="Arial" charset="0"/>
              </a:rPr>
              <a:t>:</a:t>
            </a:r>
            <a:r>
              <a:rPr kumimoji="0" lang="en-GB" sz="26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 </a:t>
            </a:r>
            <a:endParaRPr lang="en-GB" sz="2600">
              <a:solidFill>
                <a:prstClr val="black"/>
              </a:solidFill>
              <a:latin typeface="Avenir Next LT Pro" panose="020B0504020202020204" pitchFamily="34" charset="0"/>
              <a:cs typeface="Arial" charset="0"/>
            </a:endParaRPr>
          </a:p>
          <a:p>
            <a:pPr marL="800100" lvl="1" indent="-342900" eaLnBrk="1" hangingPunct="1">
              <a:spcBef>
                <a:spcPct val="20000"/>
              </a:spcBef>
              <a:buFont typeface="Arial" charset="0"/>
              <a:buChar char="•"/>
              <a:defRPr/>
            </a:pPr>
            <a:r>
              <a:rPr kumimoji="0" lang="en-GB"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Combined experience of billions of “Internet speed tests”</a:t>
            </a:r>
          </a:p>
        </p:txBody>
      </p:sp>
      <p:grpSp>
        <p:nvGrpSpPr>
          <p:cNvPr id="25" name="Group 24">
            <a:extLst>
              <a:ext uri="{FF2B5EF4-FFF2-40B4-BE49-F238E27FC236}">
                <a16:creationId xmlns:a16="http://schemas.microsoft.com/office/drawing/2014/main" id="{F615DEC5-AF95-4282-B0B9-093FDEE404C3}"/>
              </a:ext>
            </a:extLst>
          </p:cNvPr>
          <p:cNvGrpSpPr/>
          <p:nvPr/>
        </p:nvGrpSpPr>
        <p:grpSpPr>
          <a:xfrm rot="796430">
            <a:off x="9605858" y="2265584"/>
            <a:ext cx="2549538" cy="1500489"/>
            <a:chOff x="9281997" y="3114904"/>
            <a:chExt cx="3075267" cy="1591112"/>
          </a:xfrm>
        </p:grpSpPr>
        <p:grpSp>
          <p:nvGrpSpPr>
            <p:cNvPr id="26" name="Group 25">
              <a:extLst>
                <a:ext uri="{FF2B5EF4-FFF2-40B4-BE49-F238E27FC236}">
                  <a16:creationId xmlns:a16="http://schemas.microsoft.com/office/drawing/2014/main" id="{B739EEFD-3D99-4F80-A75D-18C83EBF7D6E}"/>
                </a:ext>
              </a:extLst>
            </p:cNvPr>
            <p:cNvGrpSpPr/>
            <p:nvPr/>
          </p:nvGrpSpPr>
          <p:grpSpPr>
            <a:xfrm>
              <a:off x="9474442" y="3207622"/>
              <a:ext cx="2701202" cy="1397574"/>
              <a:chOff x="9207854" y="3183630"/>
              <a:chExt cx="2174495" cy="1626267"/>
            </a:xfrm>
          </p:grpSpPr>
          <p:sp>
            <p:nvSpPr>
              <p:cNvPr id="34" name="TextBox 33">
                <a:extLst>
                  <a:ext uri="{FF2B5EF4-FFF2-40B4-BE49-F238E27FC236}">
                    <a16:creationId xmlns:a16="http://schemas.microsoft.com/office/drawing/2014/main" id="{0220B3C2-BC99-40F7-B771-E4FDEEBCCCC1}"/>
                  </a:ext>
                </a:extLst>
              </p:cNvPr>
              <p:cNvSpPr txBox="1"/>
              <p:nvPr/>
            </p:nvSpPr>
            <p:spPr>
              <a:xfrm>
                <a:off x="9207854" y="3750053"/>
                <a:ext cx="2142497" cy="355425"/>
              </a:xfrm>
              <a:prstGeom prst="rect">
                <a:avLst/>
              </a:prstGeom>
              <a:noFill/>
            </p:spPr>
            <p:txBody>
              <a:bodyPr wrap="square">
                <a:spAutoFit/>
              </a:bodyPr>
              <a:lstStyle/>
              <a:p>
                <a:pPr marL="0" marR="0" lvl="0" indent="0" algn="ctr" defTabSz="457200" rtl="0" eaLnBrk="1" fontAlgn="base" latinLnBrk="0" hangingPunct="1">
                  <a:lnSpc>
                    <a:spcPct val="100000"/>
                  </a:lnSpc>
                  <a:spcBef>
                    <a:spcPct val="20000"/>
                  </a:spcBef>
                  <a:spcAft>
                    <a:spcPct val="0"/>
                  </a:spcAft>
                  <a:buClrTx/>
                  <a:buSzTx/>
                  <a:buFontTx/>
                  <a:buNone/>
                  <a:tabLst/>
                  <a:defRPr/>
                </a:pPr>
                <a:endParaRPr kumimoji="0" lang="en-GB" sz="2200" b="1"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endParaRPr>
              </a:p>
            </p:txBody>
          </p:sp>
          <p:sp>
            <p:nvSpPr>
              <p:cNvPr id="35" name="Oval 34">
                <a:extLst>
                  <a:ext uri="{FF2B5EF4-FFF2-40B4-BE49-F238E27FC236}">
                    <a16:creationId xmlns:a16="http://schemas.microsoft.com/office/drawing/2014/main" id="{3BD56953-7EC7-4346-A401-C81D3A1D355D}"/>
                  </a:ext>
                </a:extLst>
              </p:cNvPr>
              <p:cNvSpPr/>
              <p:nvPr/>
            </p:nvSpPr>
            <p:spPr>
              <a:xfrm>
                <a:off x="9239851" y="3183630"/>
                <a:ext cx="2142498" cy="1626267"/>
              </a:xfrm>
              <a:prstGeom prst="ellipse">
                <a:avLst/>
              </a:prstGeom>
              <a:noFill/>
              <a:ln w="38100">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id="{CBCD1AE7-F213-4822-8D2B-1375CE9B38EA}"/>
                </a:ext>
              </a:extLst>
            </p:cNvPr>
            <p:cNvSpPr txBox="1"/>
            <p:nvPr/>
          </p:nvSpPr>
          <p:spPr>
            <a:xfrm>
              <a:off x="9434230" y="3375494"/>
              <a:ext cx="2816055" cy="1061829"/>
            </a:xfrm>
            <a:prstGeom prst="rect">
              <a:avLst/>
            </a:prstGeom>
            <a:noFill/>
          </p:spPr>
          <p:txBody>
            <a:bodyPr wrap="square">
              <a:spAutoFit/>
            </a:body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Arial" charset="0"/>
                </a:rPr>
                <a:t>Open source implementation available</a:t>
              </a:r>
              <a:endParaRPr kumimoji="0" lang="en-GB" sz="2100" b="1"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endParaRPr>
            </a:p>
          </p:txBody>
        </p:sp>
        <p:grpSp>
          <p:nvGrpSpPr>
            <p:cNvPr id="29" name="Group 28">
              <a:extLst>
                <a:ext uri="{FF2B5EF4-FFF2-40B4-BE49-F238E27FC236}">
                  <a16:creationId xmlns:a16="http://schemas.microsoft.com/office/drawing/2014/main" id="{52D0CACB-5791-46CF-BF6F-7C688006362A}"/>
                </a:ext>
              </a:extLst>
            </p:cNvPr>
            <p:cNvGrpSpPr/>
            <p:nvPr/>
          </p:nvGrpSpPr>
          <p:grpSpPr>
            <a:xfrm>
              <a:off x="9281997" y="3114904"/>
              <a:ext cx="3075267" cy="1591112"/>
              <a:chOff x="9207854" y="3183630"/>
              <a:chExt cx="2174493" cy="1626267"/>
            </a:xfrm>
          </p:grpSpPr>
          <p:sp>
            <p:nvSpPr>
              <p:cNvPr id="30" name="TextBox 29">
                <a:extLst>
                  <a:ext uri="{FF2B5EF4-FFF2-40B4-BE49-F238E27FC236}">
                    <a16:creationId xmlns:a16="http://schemas.microsoft.com/office/drawing/2014/main" id="{0CFD27E7-ADBE-45B2-940C-73E091430DD4}"/>
                  </a:ext>
                </a:extLst>
              </p:cNvPr>
              <p:cNvSpPr txBox="1"/>
              <p:nvPr/>
            </p:nvSpPr>
            <p:spPr>
              <a:xfrm>
                <a:off x="9207854" y="3750053"/>
                <a:ext cx="2142497" cy="355425"/>
              </a:xfrm>
              <a:prstGeom prst="rect">
                <a:avLst/>
              </a:prstGeom>
              <a:noFill/>
            </p:spPr>
            <p:txBody>
              <a:bodyPr wrap="square">
                <a:spAutoFit/>
              </a:bodyPr>
              <a:lstStyle/>
              <a:p>
                <a:pPr marL="0" marR="0" lvl="0" indent="0" algn="ctr" defTabSz="457200" rtl="0" eaLnBrk="1" fontAlgn="base" latinLnBrk="0" hangingPunct="1">
                  <a:lnSpc>
                    <a:spcPct val="100000"/>
                  </a:lnSpc>
                  <a:spcBef>
                    <a:spcPct val="20000"/>
                  </a:spcBef>
                  <a:spcAft>
                    <a:spcPct val="0"/>
                  </a:spcAft>
                  <a:buClrTx/>
                  <a:buSzTx/>
                  <a:buFontTx/>
                  <a:buNone/>
                  <a:tabLst/>
                  <a:defRPr/>
                </a:pPr>
                <a:endParaRPr kumimoji="0" lang="en-GB" sz="2200" b="1"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endParaRPr>
              </a:p>
            </p:txBody>
          </p:sp>
          <p:sp>
            <p:nvSpPr>
              <p:cNvPr id="32" name="Oval 31">
                <a:extLst>
                  <a:ext uri="{FF2B5EF4-FFF2-40B4-BE49-F238E27FC236}">
                    <a16:creationId xmlns:a16="http://schemas.microsoft.com/office/drawing/2014/main" id="{12FBC06E-2E00-43FD-A659-B29617F15AC9}"/>
                  </a:ext>
                </a:extLst>
              </p:cNvPr>
              <p:cNvSpPr/>
              <p:nvPr/>
            </p:nvSpPr>
            <p:spPr>
              <a:xfrm>
                <a:off x="9239849" y="3183630"/>
                <a:ext cx="2142498" cy="1626267"/>
              </a:xfrm>
              <a:prstGeom prst="ellipse">
                <a:avLst/>
              </a:prstGeom>
              <a:noFill/>
              <a:ln w="38100">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4" name="Picture 3" descr="A picture containing drawing&#10;&#10;Description automatically generated">
            <a:extLst>
              <a:ext uri="{FF2B5EF4-FFF2-40B4-BE49-F238E27FC236}">
                <a16:creationId xmlns:a16="http://schemas.microsoft.com/office/drawing/2014/main" id="{DB27F86B-082D-422A-8632-0E1D4CF8C4EC}"/>
              </a:ext>
            </a:extLst>
          </p:cNvPr>
          <p:cNvPicPr>
            <a:picLocks noChangeAspect="1"/>
          </p:cNvPicPr>
          <p:nvPr/>
        </p:nvPicPr>
        <p:blipFill rotWithShape="1">
          <a:blip r:embed="rId5"/>
          <a:srcRect b="25512"/>
          <a:stretch/>
        </p:blipFill>
        <p:spPr>
          <a:xfrm>
            <a:off x="330200" y="-113687"/>
            <a:ext cx="8285182" cy="1198860"/>
          </a:xfrm>
          <a:prstGeom prst="rect">
            <a:avLst/>
          </a:prstGeom>
        </p:spPr>
      </p:pic>
      <p:pic>
        <p:nvPicPr>
          <p:cNvPr id="5" name="Picture 4">
            <a:extLst>
              <a:ext uri="{FF2B5EF4-FFF2-40B4-BE49-F238E27FC236}">
                <a16:creationId xmlns:a16="http://schemas.microsoft.com/office/drawing/2014/main" id="{5D074A68-0528-4ABF-996B-1878C86A95AB}"/>
              </a:ext>
            </a:extLst>
          </p:cNvPr>
          <p:cNvPicPr>
            <a:picLocks noChangeAspect="1"/>
          </p:cNvPicPr>
          <p:nvPr/>
        </p:nvPicPr>
        <p:blipFill>
          <a:blip r:embed="rId6"/>
          <a:stretch>
            <a:fillRect/>
          </a:stretch>
        </p:blipFill>
        <p:spPr>
          <a:xfrm>
            <a:off x="-805" y="6255055"/>
            <a:ext cx="12192000" cy="767329"/>
          </a:xfrm>
          <a:prstGeom prst="rect">
            <a:avLst/>
          </a:prstGeom>
        </p:spPr>
      </p:pic>
    </p:spTree>
    <p:extLst>
      <p:ext uri="{BB962C8B-B14F-4D97-AF65-F5344CB8AC3E}">
        <p14:creationId xmlns:p14="http://schemas.microsoft.com/office/powerpoint/2010/main" val="17316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3071EE1-5855-4F37-8947-8FA84A5965BB}"/>
              </a:ext>
            </a:extLst>
          </p:cNvPr>
          <p:cNvSpPr txBox="1"/>
          <p:nvPr/>
        </p:nvSpPr>
        <p:spPr>
          <a:xfrm>
            <a:off x="-1112957" y="4819531"/>
            <a:ext cx="538800" cy="123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7F7F7F"/>
                </a:solidFill>
                <a:effectLst/>
                <a:uLnTx/>
                <a:uFillTx/>
                <a:latin typeface="Avenir Next LT Pro" panose="020B0504020202020204" pitchFamily="34" charset="0"/>
                <a:ea typeface="+mn-ea"/>
                <a:cs typeface="+mn-cs"/>
              </a:rPr>
              <a:t>ITU-T Study Group 12 highlights of the 2017-2020 Study Period</a:t>
            </a:r>
            <a:endParaRPr kumimoji="0" lang="en-GB" sz="1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grpSp>
        <p:nvGrpSpPr>
          <p:cNvPr id="16" name="Group 15">
            <a:extLst>
              <a:ext uri="{FF2B5EF4-FFF2-40B4-BE49-F238E27FC236}">
                <a16:creationId xmlns:a16="http://schemas.microsoft.com/office/drawing/2014/main" id="{C3A7CF6B-38C3-4B3C-AE9A-B88E709A11E1}"/>
              </a:ext>
            </a:extLst>
          </p:cNvPr>
          <p:cNvGrpSpPr/>
          <p:nvPr/>
        </p:nvGrpSpPr>
        <p:grpSpPr>
          <a:xfrm>
            <a:off x="-877349" y="6516384"/>
            <a:ext cx="45719" cy="152779"/>
            <a:chOff x="330200" y="6380506"/>
            <a:chExt cx="2361629" cy="2568383"/>
          </a:xfrm>
        </p:grpSpPr>
        <p:sp>
          <p:nvSpPr>
            <p:cNvPr id="17" name="TextBox 16">
              <a:extLst>
                <a:ext uri="{FF2B5EF4-FFF2-40B4-BE49-F238E27FC236}">
                  <a16:creationId xmlns:a16="http://schemas.microsoft.com/office/drawing/2014/main" id="{528BBC5B-B16F-45D7-B55D-E4B10BADBF3F}"/>
                </a:ext>
              </a:extLst>
            </p:cNvPr>
            <p:cNvSpPr txBox="1"/>
            <p:nvPr/>
          </p:nvSpPr>
          <p:spPr>
            <a:xfrm>
              <a:off x="1322084" y="6380506"/>
              <a:ext cx="1369745" cy="256838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 b="1" i="0" u="none" strike="noStrike" kern="1200" cap="none" spc="0" normalizeH="0" baseline="0" noProof="0">
                  <a:ln>
                    <a:noFill/>
                  </a:ln>
                  <a:solidFill>
                    <a:prstClr val="black"/>
                  </a:solidFill>
                  <a:effectLst/>
                  <a:uLnTx/>
                  <a:uFillTx/>
                  <a:latin typeface="AvenirNext LT Pro Medium" panose="020B0804020202020204" pitchFamily="34" charset="0"/>
                  <a:ea typeface="Times New Roman" panose="02020603050405020304" pitchFamily="18" charset="0"/>
                  <a:cs typeface="Times New Roman" panose="02020603050405020304" pitchFamily="18" charset="0"/>
                </a:rPr>
                <a:t>SG12</a:t>
              </a:r>
            </a:p>
          </p:txBody>
        </p:sp>
        <p:pic>
          <p:nvPicPr>
            <p:cNvPr id="18" name="Picture 17">
              <a:extLst>
                <a:ext uri="{FF2B5EF4-FFF2-40B4-BE49-F238E27FC236}">
                  <a16:creationId xmlns:a16="http://schemas.microsoft.com/office/drawing/2014/main" id="{00BA7804-FA40-431B-BAD1-DECC7D27F358}"/>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backgroundRemoval t="9804" b="89216" l="9701" r="94030">
                          <a14:foregroundMark x1="29478" y1="56863" x2="29478" y2="56863"/>
                          <a14:foregroundMark x1="85821" y1="45098" x2="85821" y2="45098"/>
                          <a14:foregroundMark x1="71269" y1="64706" x2="71269" y2="64706"/>
                          <a14:foregroundMark x1="11567" y1="50000" x2="11567" y2="50000"/>
                          <a14:foregroundMark x1="94030" y1="26471" x2="94030" y2="26471"/>
                        </a14:backgroundRemoval>
                      </a14:imgEffect>
                    </a14:imgLayer>
                  </a14:imgProps>
                </a:ext>
              </a:extLst>
            </a:blip>
            <a:stretch>
              <a:fillRect/>
            </a:stretch>
          </p:blipFill>
          <p:spPr>
            <a:xfrm>
              <a:off x="330200" y="6441365"/>
              <a:ext cx="1074342" cy="408891"/>
            </a:xfrm>
            <a:prstGeom prst="rect">
              <a:avLst/>
            </a:prstGeom>
          </p:spPr>
        </p:pic>
      </p:grpSp>
      <p:sp>
        <p:nvSpPr>
          <p:cNvPr id="3" name="TextBox 2">
            <a:extLst>
              <a:ext uri="{FF2B5EF4-FFF2-40B4-BE49-F238E27FC236}">
                <a16:creationId xmlns:a16="http://schemas.microsoft.com/office/drawing/2014/main" id="{4661464E-ED00-4E45-8857-2081062D2FFE}"/>
              </a:ext>
            </a:extLst>
          </p:cNvPr>
          <p:cNvSpPr txBox="1"/>
          <p:nvPr/>
        </p:nvSpPr>
        <p:spPr>
          <a:xfrm>
            <a:off x="330201" y="1085172"/>
            <a:ext cx="105664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venirNext LT Pro Medium" panose="020B0804020202020204" pitchFamily="34" charset="0"/>
                <a:ea typeface="+mn-ea"/>
                <a:cs typeface="+mn-cs"/>
              </a:rPr>
              <a:t>Crowdsourcing as an approach to hyperscale quality assessment</a:t>
            </a:r>
          </a:p>
        </p:txBody>
      </p:sp>
      <p:sp>
        <p:nvSpPr>
          <p:cNvPr id="27" name="TextBox 26">
            <a:extLst>
              <a:ext uri="{FF2B5EF4-FFF2-40B4-BE49-F238E27FC236}">
                <a16:creationId xmlns:a16="http://schemas.microsoft.com/office/drawing/2014/main" id="{E06AB285-3282-4D2A-A004-7D0BE59DCE7B}"/>
              </a:ext>
            </a:extLst>
          </p:cNvPr>
          <p:cNvSpPr txBox="1"/>
          <p:nvPr/>
        </p:nvSpPr>
        <p:spPr>
          <a:xfrm>
            <a:off x="311097" y="2244387"/>
            <a:ext cx="10408153" cy="2696123"/>
          </a:xfrm>
          <a:prstGeom prst="rect">
            <a:avLst/>
          </a:prstGeom>
          <a:noFill/>
        </p:spPr>
        <p:txBody>
          <a:bodyPr wrap="square">
            <a:spAutoFit/>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600" b="0" i="0" u="none" strike="noStrike" kern="1200" cap="none" spc="0" normalizeH="0" baseline="0" noProof="0">
                <a:ln>
                  <a:noFill/>
                </a:ln>
                <a:solidFill>
                  <a:srgbClr val="00A3E0"/>
                </a:solidFill>
                <a:effectLst/>
                <a:uLnTx/>
                <a:uFillTx/>
                <a:latin typeface="AvenirNext LT Pro Medium" panose="020B0804020202020204" pitchFamily="34" charset="0"/>
                <a:ea typeface="+mn-ea"/>
                <a:cs typeface="Arial" charset="0"/>
              </a:rPr>
              <a:t>Crowdsourcing: </a:t>
            </a:r>
            <a:r>
              <a:rPr kumimoji="0" lang="en-GB"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Obtaining the needed service by a large group of people, most probably an on-line community</a:t>
            </a:r>
          </a:p>
          <a:p>
            <a:pPr marL="800100" marR="0" lvl="1"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Applied for many different motivations: cost, scale, closed labs due to pandemics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600" b="0" i="0" u="none" strike="noStrike" kern="1200" cap="none" spc="0" normalizeH="0" baseline="0" noProof="0">
                <a:ln>
                  <a:noFill/>
                </a:ln>
                <a:solidFill>
                  <a:srgbClr val="00A3E0"/>
                </a:solidFill>
                <a:effectLst/>
                <a:uLnTx/>
                <a:uFillTx/>
                <a:latin typeface="AvenirNext LT Pro Medium" panose="020B0804020202020204" pitchFamily="34" charset="0"/>
                <a:ea typeface="+mn-ea"/>
                <a:cs typeface="Arial" charset="0"/>
              </a:rPr>
              <a:t>Adopted the world’s first international standards on:</a:t>
            </a:r>
          </a:p>
          <a:p>
            <a:pPr marL="800100" marR="0" lvl="1"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Subjective tests for speech quality using crowdsourcing (open source implementation available), gaming quality</a:t>
            </a:r>
          </a:p>
          <a:p>
            <a:pPr marL="800100" marR="0" lvl="1"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GB" sz="2000" b="0" i="0" u="none" strike="noStrike" kern="1200" cap="none" spc="0" normalizeH="0" baseline="0" noProof="0">
                <a:ln>
                  <a:noFill/>
                </a:ln>
                <a:solidFill>
                  <a:prstClr val="black"/>
                </a:solidFill>
                <a:effectLst/>
                <a:uLnTx/>
                <a:uFillTx/>
                <a:latin typeface="Avenir Next LT Pro" panose="020B0504020202020204" pitchFamily="34" charset="0"/>
                <a:ea typeface="+mn-ea"/>
                <a:cs typeface="Arial" charset="0"/>
              </a:rPr>
              <a:t>Crowdsourcing to assess the QoS of broadband networks</a:t>
            </a:r>
          </a:p>
        </p:txBody>
      </p:sp>
      <p:pic>
        <p:nvPicPr>
          <p:cNvPr id="4" name="Picture 3" descr="A picture containing drawing&#10;&#10;Description automatically generated">
            <a:extLst>
              <a:ext uri="{FF2B5EF4-FFF2-40B4-BE49-F238E27FC236}">
                <a16:creationId xmlns:a16="http://schemas.microsoft.com/office/drawing/2014/main" id="{887AAF74-7A07-4884-8886-C5CC72159E59}"/>
              </a:ext>
            </a:extLst>
          </p:cNvPr>
          <p:cNvPicPr>
            <a:picLocks noChangeAspect="1"/>
          </p:cNvPicPr>
          <p:nvPr/>
        </p:nvPicPr>
        <p:blipFill rotWithShape="1">
          <a:blip r:embed="rId5"/>
          <a:srcRect b="19526"/>
          <a:stretch/>
        </p:blipFill>
        <p:spPr>
          <a:xfrm>
            <a:off x="330200" y="-113687"/>
            <a:ext cx="8285182" cy="1295216"/>
          </a:xfrm>
          <a:prstGeom prst="rect">
            <a:avLst/>
          </a:prstGeom>
        </p:spPr>
      </p:pic>
      <p:pic>
        <p:nvPicPr>
          <p:cNvPr id="5" name="Picture 4">
            <a:extLst>
              <a:ext uri="{FF2B5EF4-FFF2-40B4-BE49-F238E27FC236}">
                <a16:creationId xmlns:a16="http://schemas.microsoft.com/office/drawing/2014/main" id="{090E8FDD-C956-4FEB-BE2D-4FEEDCE13596}"/>
              </a:ext>
            </a:extLst>
          </p:cNvPr>
          <p:cNvPicPr>
            <a:picLocks noChangeAspect="1"/>
          </p:cNvPicPr>
          <p:nvPr/>
        </p:nvPicPr>
        <p:blipFill>
          <a:blip r:embed="rId6"/>
          <a:stretch>
            <a:fillRect/>
          </a:stretch>
        </p:blipFill>
        <p:spPr>
          <a:xfrm>
            <a:off x="-805" y="6255055"/>
            <a:ext cx="12192000" cy="767329"/>
          </a:xfrm>
          <a:prstGeom prst="rect">
            <a:avLst/>
          </a:prstGeom>
        </p:spPr>
      </p:pic>
    </p:spTree>
    <p:extLst>
      <p:ext uri="{BB962C8B-B14F-4D97-AF65-F5344CB8AC3E}">
        <p14:creationId xmlns:p14="http://schemas.microsoft.com/office/powerpoint/2010/main" val="14635368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F5DB0327643E4FAA3AB72639DAE75B" ma:contentTypeVersion="3" ma:contentTypeDescription="Create a new document." ma:contentTypeScope="" ma:versionID="ae5c469a2c8894e2d2f645b8a444be4d">
  <xsd:schema xmlns:xsd="http://www.w3.org/2001/XMLSchema" xmlns:xs="http://www.w3.org/2001/XMLSchema" xmlns:p="http://schemas.microsoft.com/office/2006/metadata/properties" xmlns:ns1="http://schemas.microsoft.com/sharepoint/v3" xmlns:ns2="e7cd93cb-c8f0-400b-aee6-da7022d21030" targetNamespace="http://schemas.microsoft.com/office/2006/metadata/properties" ma:root="true" ma:fieldsID="86a42e94ae12ea914bfe7bad157d8af2" ns1:_="" ns2:_="">
    <xsd:import namespace="http://schemas.microsoft.com/sharepoint/v3"/>
    <xsd:import namespace="e7cd93cb-c8f0-400b-aee6-da7022d21030"/>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cd93cb-c8f0-400b-aee6-da7022d2103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426B5B-972E-4B49-8756-B1220223E23A}">
  <ds:schemaRefs>
    <ds:schemaRef ds:uri="http://schemas.microsoft.com/sharepoint/v3/contenttype/forms"/>
  </ds:schemaRefs>
</ds:datastoreItem>
</file>

<file path=customXml/itemProps2.xml><?xml version="1.0" encoding="utf-8"?>
<ds:datastoreItem xmlns:ds="http://schemas.openxmlformats.org/officeDocument/2006/customXml" ds:itemID="{4CF3A8BE-5EA1-43C2-B479-BCE45D43F9F5}">
  <ds:schemaRefs>
    <ds:schemaRef ds:uri="http://schemas.microsoft.com/office/2006/metadata/properties"/>
    <ds:schemaRef ds:uri="http://www.w3.org/2000/xmlns/"/>
    <ds:schemaRef ds:uri="http://schemas.microsoft.com/sharepoint/v3"/>
    <ds:schemaRef ds:uri="http://www.w3.org/2001/XMLSchema-instance"/>
    <ds:schemaRef ds:uri="http://schemas.microsoft.com/office/infopath/2007/PartnerControls"/>
  </ds:schemaRefs>
</ds:datastoreItem>
</file>

<file path=customXml/itemProps3.xml><?xml version="1.0" encoding="utf-8"?>
<ds:datastoreItem xmlns:ds="http://schemas.openxmlformats.org/officeDocument/2006/customXml" ds:itemID="{A771CB5E-AEE0-4164-8B46-0C3E1A6A4B77}">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e7cd93cb-c8f0-400b-aee6-da7022d2103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ITU new presentation 16x9 (2)</Template>
  <TotalTime>0</TotalTime>
  <Words>3498</Words>
  <Application>Microsoft Office PowerPoint</Application>
  <PresentationFormat>Widescreen</PresentationFormat>
  <Paragraphs>459</Paragraphs>
  <Slides>24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&amp;quot</vt:lpstr>
      <vt:lpstr>Arial</vt:lpstr>
      <vt:lpstr>Avenir Next LT Pro</vt:lpstr>
      <vt:lpstr>AvenirNext LT Pro Medium</vt:lpstr>
      <vt:lpstr>Calibri</vt:lpstr>
      <vt:lpstr>Calibri Light</vt:lpstr>
      <vt:lpstr>Segoe UI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Adolph</dc:creator>
  <cp:lastModifiedBy>Al-Mnini, Lara</cp:lastModifiedBy>
  <cp:revision>2</cp:revision>
  <dcterms:created xsi:type="dcterms:W3CDTF">2020-09-14T15:14:43Z</dcterms:created>
  <dcterms:modified xsi:type="dcterms:W3CDTF">2020-09-18T07:12:19Z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0x0101009BF5DB0327643E4FAA3AB72639DAE75B</vt:lpwstr>
  </property>
</Properties>
</file>