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0"/>
  </p:notesMasterIdLst>
  <p:sldIdLst>
    <p:sldId id="274" r:id="rId6"/>
    <p:sldId id="269" r:id="rId7"/>
    <p:sldId id="317" r:id="rId8"/>
    <p:sldId id="286" r:id="rId9"/>
    <p:sldId id="325" r:id="rId10"/>
    <p:sldId id="321" r:id="rId11"/>
    <p:sldId id="322" r:id="rId12"/>
    <p:sldId id="287" r:id="rId13"/>
    <p:sldId id="318" r:id="rId14"/>
    <p:sldId id="319" r:id="rId15"/>
    <p:sldId id="320" r:id="rId16"/>
    <p:sldId id="289" r:id="rId17"/>
    <p:sldId id="324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B72A8-9826-46A7-935C-1E0659EAED7A}" v="32" dt="2020-09-14T09:24:52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51167" autoAdjust="0"/>
  </p:normalViewPr>
  <p:slideViewPr>
    <p:cSldViewPr snapToGrid="0">
      <p:cViewPr varScale="1">
        <p:scale>
          <a:sx n="66" d="100"/>
          <a:sy n="66" d="100"/>
        </p:scale>
        <p:origin x="7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tuint-my.sharepoint.com/personal/denis_andreev_itu_int/Documents/SGs_Study_Period_2017-2020/TSAG-20/Sep-20/Statistic/Stats_14Sept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tuint-my.sharepoint.com/personal/denis_andreev_itu_int/Documents/SGs_Study_Period_2017-2020/TSAG-20/Sep-20/Statistic/Stats_14Sept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tuint-my.sharepoint.com/personal/denis_andreev_itu_int/Documents/SGs_Study_Period_2017-2020/TSAG-20/Sep-20/Statistic/Stats_14Sept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tuint-my.sharepoint.com/personal/denis_andreev_itu_int/Documents/SGs_Study_Period_2017-2020/TSAG-20/Sep-20/Statistic/Stats_14Sept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Total publications and </a:t>
            </a:r>
            <a:br>
              <a:rPr lang="en-US" sz="1800" b="1" i="0" baseline="0" dirty="0">
                <a:effectLst/>
              </a:rPr>
            </a:br>
            <a:r>
              <a:rPr lang="en-US" sz="1800" b="1" i="0" baseline="0" dirty="0">
                <a:effectLst/>
              </a:rPr>
              <a:t>new Recs. approved/consented</a:t>
            </a:r>
            <a:endParaRPr lang="en-GB" sz="1800" dirty="0">
              <a:effectLst/>
            </a:endParaRPr>
          </a:p>
        </c:rich>
      </c:tx>
      <c:layout>
        <c:manualLayout>
          <c:xMode val="edge"/>
          <c:yMode val="edge"/>
          <c:x val="0.1995623359580052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914260717410318E-2"/>
          <c:y val="0.22187518226888306"/>
          <c:w val="0.92075240594925634"/>
          <c:h val="0.46123359580052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Recs approved/consented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Study Period
2008-2012</c:v>
                </c:pt>
                <c:pt idx="1">
                  <c:v>Study Period
2013-2016</c:v>
                </c:pt>
                <c:pt idx="2">
                  <c:v>Study Period
2017-2020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47</c:v>
                </c:pt>
                <c:pt idx="1">
                  <c:v>88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B-47C2-8AF0-BF992307E3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Documents published (Recs, Suppls, Guidelines, TR, TP)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Study Period
2008-2012</c:v>
                </c:pt>
                <c:pt idx="1">
                  <c:v>Study Period
2013-2016</c:v>
                </c:pt>
                <c:pt idx="2">
                  <c:v>Study Period
2017-2020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71</c:v>
                </c:pt>
                <c:pt idx="1">
                  <c:v>109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B-47C2-8AF0-BF992307E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4795408"/>
        <c:axId val="1105873200"/>
        <c:axId val="0"/>
      </c:bar3DChart>
      <c:catAx>
        <c:axId val="13547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873200"/>
        <c:crosses val="autoZero"/>
        <c:auto val="1"/>
        <c:lblAlgn val="ctr"/>
        <c:lblOffset val="100"/>
        <c:noMultiLvlLbl val="0"/>
      </c:catAx>
      <c:valAx>
        <c:axId val="110587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7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994750656168057E-4"/>
          <c:y val="0.85069335083114606"/>
          <c:w val="0.71810433070866142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Average number of participants per SG11 meeting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Sheet1!$B$5:$D$5</c:f>
              <c:strCache>
                <c:ptCount val="3"/>
                <c:pt idx="0">
                  <c:v>Study Period
2008-2012</c:v>
                </c:pt>
                <c:pt idx="1">
                  <c:v>Study Period
2013-2016</c:v>
                </c:pt>
                <c:pt idx="2">
                  <c:v>Study Period
2017-2020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56</c:v>
                </c:pt>
                <c:pt idx="1">
                  <c:v>106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B-45E7-BAF0-EE3B4CC42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3261616"/>
        <c:axId val="1050329824"/>
        <c:axId val="0"/>
      </c:bar3DChart>
      <c:catAx>
        <c:axId val="136326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329824"/>
        <c:crosses val="autoZero"/>
        <c:auto val="1"/>
        <c:lblAlgn val="ctr"/>
        <c:lblOffset val="100"/>
        <c:noMultiLvlLbl val="0"/>
      </c:catAx>
      <c:valAx>
        <c:axId val="10503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26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Contributions Submitted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Sheet1!$B$25:$D$25</c:f>
              <c:strCache>
                <c:ptCount val="3"/>
                <c:pt idx="0">
                  <c:v>Study Period
2008-2012</c:v>
                </c:pt>
                <c:pt idx="1">
                  <c:v>Study Period
2013-2016</c:v>
                </c:pt>
                <c:pt idx="2">
                  <c:v>Study Period
2017-2020</c:v>
                </c:pt>
              </c:strCache>
            </c:strRef>
          </c:cat>
          <c:val>
            <c:numRef>
              <c:f>Sheet1!$B$26:$D$26</c:f>
              <c:numCache>
                <c:formatCode>General</c:formatCode>
                <c:ptCount val="3"/>
                <c:pt idx="0">
                  <c:v>304</c:v>
                </c:pt>
                <c:pt idx="1">
                  <c:v>503</c:v>
                </c:pt>
                <c:pt idx="2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4853-A1E3-6FD6A7DAD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484592"/>
        <c:axId val="1050341888"/>
        <c:axId val="0"/>
      </c:bar3DChart>
      <c:catAx>
        <c:axId val="13554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341888"/>
        <c:crosses val="autoZero"/>
        <c:auto val="1"/>
        <c:lblAlgn val="ctr"/>
        <c:lblOffset val="100"/>
        <c:noMultiLvlLbl val="0"/>
      </c:catAx>
      <c:valAx>
        <c:axId val="10503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48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Number of TDs 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Number of TDs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Sheet1!$B$28:$D$28</c:f>
              <c:strCache>
                <c:ptCount val="3"/>
                <c:pt idx="0">
                  <c:v>Study Period
2008-2012</c:v>
                </c:pt>
                <c:pt idx="1">
                  <c:v>Study Period
2013-2016</c:v>
                </c:pt>
                <c:pt idx="2">
                  <c:v>Study Period
2017-2020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1090</c:v>
                </c:pt>
                <c:pt idx="1">
                  <c:v>1354</c:v>
                </c:pt>
                <c:pt idx="2">
                  <c:v>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F-4B82-81DF-2F12883E5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3113664"/>
        <c:axId val="1057399120"/>
        <c:axId val="0"/>
      </c:bar3DChart>
      <c:catAx>
        <c:axId val="10531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399120"/>
        <c:crosses val="autoZero"/>
        <c:auto val="1"/>
        <c:lblAlgn val="ctr"/>
        <c:lblOffset val="100"/>
        <c:noMultiLvlLbl val="0"/>
      </c:catAx>
      <c:valAx>
        <c:axId val="105739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1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just concluded</a:t>
            </a:r>
            <a:r>
              <a:rPr lang="en-US" baseline="0" dirty="0"/>
              <a:t> Study Period (2013-2016), </a:t>
            </a:r>
            <a:r>
              <a:rPr lang="en-US" dirty="0"/>
              <a:t>SG11 has doubled</a:t>
            </a:r>
            <a:r>
              <a:rPr lang="en-US" baseline="0" dirty="0"/>
              <a:t> its numbers as compared to the previous Study Period (2008-2012).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Total Publications (Recs., Supplements, Technical Reports and Guidelines) 109  (earlier 71)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Total new Recommendations 88  (earlier 47)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Average number of participants to SG meetings 106 (earlier 56)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Total number of Contributions submitted 503 (</a:t>
            </a:r>
            <a:r>
              <a:rPr lang="en-US" baseline="0" dirty="0"/>
              <a:t>earlier 304)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number of TDs (without considering revisions) developed 503 (</a:t>
            </a:r>
            <a:r>
              <a:rPr lang="en-US" baseline="0" dirty="0"/>
              <a:t>earlier 304)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0605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79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742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7214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9278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290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6364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551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3705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181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224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765176"/>
            <a:ext cx="8591551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-211138"/>
            <a:ext cx="1797051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59201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765176"/>
            <a:ext cx="8591551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-211138"/>
            <a:ext cx="1797051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8577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765176"/>
            <a:ext cx="8591551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-211138"/>
            <a:ext cx="1797051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3167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765176"/>
            <a:ext cx="8591551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-211138"/>
            <a:ext cx="1797051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24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9" r:id="rId13"/>
    <p:sldLayoutId id="2147483670" r:id="rId1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go/tsg1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sbsg11@itu.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Workshops-and-Seminars/201606/Pages/default.aspx" TargetMode="External"/><Relationship Id="rId2" Type="http://schemas.openxmlformats.org/officeDocument/2006/relationships/hyperlink" Target="http://www.itu.int/en/ITU-T/Workshops-and-Seminars/201606/Documents/Abstracts_and_Presentations/Conclusion_Chen_Li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itu.int/md/T17-SG11-170206-TD-GEN-0173/en" TargetMode="External"/><Relationship Id="rId4" Type="http://schemas.openxmlformats.org/officeDocument/2006/relationships/hyperlink" Target="https://www.itu.int/md/T17-SG11-170206-TD-GEN-0056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en/ITU-T/Workshops-and-Seminars/20180423/Pages/default.aspx" TargetMode="External"/><Relationship Id="rId3" Type="http://schemas.openxmlformats.org/officeDocument/2006/relationships/hyperlink" Target="https://www.itu.int/en/ITU-T/Workshops-and-Seminars/201909/Pages/default.aspx" TargetMode="External"/><Relationship Id="rId7" Type="http://schemas.openxmlformats.org/officeDocument/2006/relationships/hyperlink" Target="https://www.itu.int/en/ITU-T/Workshops-and-Seminars/20180604/Pages/default.aspx" TargetMode="External"/><Relationship Id="rId2" Type="http://schemas.openxmlformats.org/officeDocument/2006/relationships/hyperlink" Target="https://www.itu.int/en/ITU-T/Workshops-and-Seminars/102019/Pages/default.asp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tu.int/en/ITU-T/Workshops-and-Seminars/20180723/Pages/default.aspx" TargetMode="External"/><Relationship Id="rId11" Type="http://schemas.openxmlformats.org/officeDocument/2006/relationships/hyperlink" Target="https://www.itu.int/en/ITU-T/Workshops-and-Seminars/20170405/Pages/default.aspx" TargetMode="External"/><Relationship Id="rId5" Type="http://schemas.openxmlformats.org/officeDocument/2006/relationships/hyperlink" Target="https://www.itu.int/en/ITU-D/Regional-Presence/CIS/Pages/EVENTS/2018/10_Samarkand/10_Samarkand.aspx" TargetMode="External"/><Relationship Id="rId10" Type="http://schemas.openxmlformats.org/officeDocument/2006/relationships/hyperlink" Target="https://www.itu.int/en/ITU-D/Regional-Presence/CIS/Pages/EVENTS/2017/06_Saint_Petersburg/06_Saint_Petersburg.aspx" TargetMode="External"/><Relationship Id="rId4" Type="http://schemas.openxmlformats.org/officeDocument/2006/relationships/hyperlink" Target="https://www.itu.int/en/ITU-T/Workshops-and-Seminars/20190311/Pages/default.aspx" TargetMode="External"/><Relationship Id="rId9" Type="http://schemas.openxmlformats.org/officeDocument/2006/relationships/hyperlink" Target="https://www.itu.int/en/ITU-T/Workshops-and-Seminars/201711/Pages/default.asp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87" y="3520125"/>
            <a:ext cx="526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Signalling requirements, protocols, test specifications and combating counterfeit products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584" y="1854482"/>
            <a:ext cx="997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11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0036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Andrey KUCHERYAVY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(Russian Federation)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Chairman, SG11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20" y="251525"/>
            <a:ext cx="2018111" cy="15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0177" y="464629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  <a:hlinkClick r:id="rId3"/>
              </a:rPr>
              <a:t>www.itu.int/itu-t/go/tsg11</a:t>
            </a:r>
            <a:r>
              <a:rPr lang="en-US" sz="1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 </a:t>
            </a: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  <a:hlinkClick r:id="rId4"/>
              </a:rPr>
              <a:t>tsbsg11@itu.int</a:t>
            </a:r>
            <a:r>
              <a:rPr lang="en-US" sz="14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837B65-8CF3-4BBE-AC87-2E328AFD37CC}"/>
              </a:ext>
            </a:extLst>
          </p:cNvPr>
          <p:cNvSpPr/>
          <p:nvPr/>
        </p:nvSpPr>
        <p:spPr>
          <a:xfrm>
            <a:off x="279290" y="89833"/>
            <a:ext cx="521488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  <a:buSzPct val="75000"/>
              <a:defRPr/>
            </a:pPr>
            <a:r>
              <a:rPr lang="en-US" altLang="ja-JP" sz="2400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Conformance &amp; Interoperability testing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68090-14F7-4DA3-AB8B-94AE07ED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5" y="533031"/>
            <a:ext cx="10802990" cy="62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55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C17318-DDA2-4B94-84A7-47749C0CBDC2}"/>
              </a:ext>
            </a:extLst>
          </p:cNvPr>
          <p:cNvSpPr/>
          <p:nvPr/>
        </p:nvSpPr>
        <p:spPr>
          <a:xfrm>
            <a:off x="124645" y="81642"/>
            <a:ext cx="817538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  <a:buSzPct val="75000"/>
              <a:defRPr/>
            </a:pPr>
            <a:r>
              <a:rPr lang="en-GB" altLang="ja-JP" sz="2400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Combating counterfeiting and the use of stolen ICT devices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5FB71D32-4FD6-4A7A-A02A-ED7B88E0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0" y="587120"/>
            <a:ext cx="11103980" cy="61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620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617621"/>
            <a:ext cx="12164568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7095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8355" y="315566"/>
            <a:ext cx="9261819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Regular"/>
                <a:cs typeface="Lato Regular"/>
              </a:rPr>
              <a:t>Future Developments</a:t>
            </a:r>
            <a:endParaRPr lang="id-ID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84593" y="1424918"/>
            <a:ext cx="3212803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50"/>
              </a:lnSpc>
            </a:pPr>
            <a:r>
              <a:rPr lang="en-US" sz="4000" dirty="0">
                <a:solidFill>
                  <a:schemeClr val="tx2"/>
                </a:solidFill>
                <a:latin typeface="Lato Regular"/>
                <a:cs typeface="Lato Regular"/>
                <a:sym typeface="Bebas Neue" charset="0"/>
              </a:rPr>
              <a:t>SG11 aims to: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30" y="140666"/>
            <a:ext cx="2671702" cy="1284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58B58F-27F0-4EA7-8568-F699393D1F3E}"/>
              </a:ext>
            </a:extLst>
          </p:cNvPr>
          <p:cNvSpPr txBox="1"/>
          <p:nvPr/>
        </p:nvSpPr>
        <p:spPr>
          <a:xfrm>
            <a:off x="850971" y="2081313"/>
            <a:ext cx="108350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Lead on developing protocols </a:t>
            </a: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for all types of networks, including </a:t>
            </a:r>
            <a:r>
              <a:rPr lang="en-US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IMT-2020 and beyond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Enhance security of network protocols for ICT communications including those to be used in DFS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Develop signalling and test specifications for networks interconnection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Combat counterfeit and stolen telecommunication/ICT devices and counterfeit or tampered telecommunication/ICT software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Implement C&amp;I programme and develop test specifications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Establish ITU TL recognition procedure and certifications schemes</a:t>
            </a:r>
          </a:p>
        </p:txBody>
      </p:sp>
    </p:spTree>
    <p:extLst>
      <p:ext uri="{BB962C8B-B14F-4D97-AF65-F5344CB8AC3E}">
        <p14:creationId xmlns:p14="http://schemas.microsoft.com/office/powerpoint/2010/main" val="209310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9750" y="17092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SG11 contacts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9750" y="5426076"/>
            <a:ext cx="8362950" cy="1431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www.itu.int/itu-t/go/tsg11 </a:t>
            </a:r>
          </a:p>
          <a:p>
            <a:pPr marL="0" indent="0" algn="ctr">
              <a:buNone/>
            </a:pPr>
            <a:r>
              <a:rPr lang="en-US" dirty="0"/>
              <a:t>tsbsg11@itu.int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464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68E3B-A751-469B-B816-5721887B1F43}"/>
              </a:ext>
            </a:extLst>
          </p:cNvPr>
          <p:cNvSpPr txBox="1"/>
          <p:nvPr/>
        </p:nvSpPr>
        <p:spPr>
          <a:xfrm>
            <a:off x="606829" y="94668"/>
            <a:ext cx="10624389" cy="173893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</a:rPr>
              <a:t>SG11 in a nutshell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Lato Regular"/>
                <a:cs typeface="Lato Regular"/>
              </a:rPr>
              <a:t>Title: Signalling requirements, protocols, test specifications and combating counterfeit products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02EEA-0448-4D43-BF76-E78318496796}"/>
              </a:ext>
            </a:extLst>
          </p:cNvPr>
          <p:cNvSpPr/>
          <p:nvPr/>
        </p:nvSpPr>
        <p:spPr>
          <a:xfrm>
            <a:off x="523610" y="2181776"/>
            <a:ext cx="11061031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GB" altLang="ja-JP" sz="2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SG11 is home to </a:t>
            </a:r>
            <a:r>
              <a:rPr lang="en-GB" altLang="ja-JP" sz="28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SS7</a:t>
            </a:r>
            <a:r>
              <a:rPr lang="en-GB" altLang="ja-JP" sz="2800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GB" altLang="ja-JP" sz="2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and holds expertise in</a:t>
            </a:r>
            <a:r>
              <a:rPr lang="en-GB" altLang="ja-JP" sz="1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B21FC-CD2C-453F-9DF0-4B76A311A2EF}"/>
              </a:ext>
            </a:extLst>
          </p:cNvPr>
          <p:cNvSpPr/>
          <p:nvPr/>
        </p:nvSpPr>
        <p:spPr>
          <a:xfrm>
            <a:off x="681645" y="2722188"/>
            <a:ext cx="3554182" cy="1910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buSzPct val="75000"/>
              <a:defRPr/>
            </a:pP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pPr marL="0" lvl="1" algn="ctr">
              <a:lnSpc>
                <a:spcPct val="95000"/>
              </a:lnSpc>
              <a:buSzPct val="75000"/>
              <a:defRPr/>
            </a:pP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Signalling architectures, </a:t>
            </a:r>
            <a:b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requirement and protocols </a:t>
            </a:r>
            <a:b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for legacy and future networks</a:t>
            </a:r>
          </a:p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5A779-5837-4233-B55C-2F5B76A3F362}"/>
              </a:ext>
            </a:extLst>
          </p:cNvPr>
          <p:cNvSpPr/>
          <p:nvPr/>
        </p:nvSpPr>
        <p:spPr>
          <a:xfrm>
            <a:off x="7506499" y="2703946"/>
            <a:ext cx="2819630" cy="1910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buSzPct val="75000"/>
              <a:defRPr/>
            </a:pP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pPr marL="0" lvl="1" algn="ctr">
              <a:lnSpc>
                <a:spcPct val="95000"/>
              </a:lnSpc>
              <a:buSzPct val="75000"/>
              <a:defRPr/>
            </a:pP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Combating counterfeiting and stolen ICT devices</a:t>
            </a:r>
            <a:b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D9B94-070D-46CE-8176-2363436D93DE}"/>
              </a:ext>
            </a:extLst>
          </p:cNvPr>
          <p:cNvSpPr/>
          <p:nvPr/>
        </p:nvSpPr>
        <p:spPr>
          <a:xfrm>
            <a:off x="4323660" y="3487404"/>
            <a:ext cx="309500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Test methodologies </a:t>
            </a:r>
            <a:b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specifications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F69D02-7C61-4925-BD95-D3E8CB22FCEF}"/>
              </a:ext>
            </a:extLst>
          </p:cNvPr>
          <p:cNvSpPr/>
          <p:nvPr/>
        </p:nvSpPr>
        <p:spPr>
          <a:xfrm>
            <a:off x="4323661" y="4248246"/>
            <a:ext cx="3095006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Benchmark testing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2409ED-0F8E-465C-A451-B294BC0D4F04}"/>
              </a:ext>
            </a:extLst>
          </p:cNvPr>
          <p:cNvSpPr txBox="1">
            <a:spLocks/>
          </p:cNvSpPr>
          <p:nvPr/>
        </p:nvSpPr>
        <p:spPr>
          <a:xfrm>
            <a:off x="410244" y="5413247"/>
            <a:ext cx="12038429" cy="108138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Lato" charset="0"/>
                <a:ea typeface="Lato" charset="0"/>
                <a:cs typeface="Lato" charset="0"/>
              </a:rPr>
              <a:t>To develop</a:t>
            </a:r>
            <a:r>
              <a:rPr lang="en-US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800" b="1" dirty="0">
                <a:latin typeface="Lato" charset="0"/>
                <a:ea typeface="Lato" charset="0"/>
                <a:cs typeface="Lato" charset="0"/>
              </a:rPr>
              <a:t>protocols and test specifications to achieve consistent end-to-end interoperability of systems and networks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2F36E1-8983-4FFA-97E5-4D67705D37D6}"/>
              </a:ext>
            </a:extLst>
          </p:cNvPr>
          <p:cNvSpPr/>
          <p:nvPr/>
        </p:nvSpPr>
        <p:spPr>
          <a:xfrm>
            <a:off x="664930" y="5208091"/>
            <a:ext cx="3182116" cy="16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F5B95-7A43-45F0-9418-2BEFEDA3EA21}"/>
              </a:ext>
            </a:extLst>
          </p:cNvPr>
          <p:cNvSpPr txBox="1"/>
          <p:nvPr/>
        </p:nvSpPr>
        <p:spPr>
          <a:xfrm>
            <a:off x="523610" y="4671703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Our Mission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F5AB6-E15A-440E-97AD-E81D9C335EDD}"/>
              </a:ext>
            </a:extLst>
          </p:cNvPr>
          <p:cNvSpPr/>
          <p:nvPr/>
        </p:nvSpPr>
        <p:spPr>
          <a:xfrm>
            <a:off x="4323661" y="2703946"/>
            <a:ext cx="30950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Conformance </a:t>
            </a:r>
            <a:b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&amp; Interoperability</a:t>
            </a:r>
            <a:endParaRPr lang="en-US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694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4DE374-E26C-43DA-88AB-7E3643AE91BF}"/>
              </a:ext>
            </a:extLst>
          </p:cNvPr>
          <p:cNvSpPr/>
          <p:nvPr/>
        </p:nvSpPr>
        <p:spPr>
          <a:xfrm>
            <a:off x="362760" y="915747"/>
            <a:ext cx="112501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Signalling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requirements for existing and emerging technologies/services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(Tactile Internet (TI), Augmented Reality (AR) and Flying Ad Hoc Networks)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SS7 security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(e.g. new authorizations procedures are needed, SS7 firewall/router, etc.)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Note: see the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hlinkClick r:id="rId2"/>
              </a:rPr>
              <a:t>summary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of the ITU Workshop “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hlinkClick r:id="rId3"/>
              </a:rPr>
              <a:t>SS7 Security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”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5G/IMT-2020 control plane and signaling requirements for 5G’s services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Interconnection of 4G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VoLTE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ViLTE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) and 5G/IMT-2020 networks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Implementation of C&amp;I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Programme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Testing specifications for all types of technologies, networks and services, including testing of Internet technologies/services/apps (e.g.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IoT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, Tactile Internet,  Augmented Reality, Flying Ad Hoc Networks,  robotics network etc.)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Recognition procedure of testing laboratories and joint ITU/IEC certification schemes (through ITU-T CASC)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Combating counterfeit and mobile devices theft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D2370-CDC1-4660-93FC-A3DCA1B81707}"/>
              </a:ext>
            </a:extLst>
          </p:cNvPr>
          <p:cNvSpPr/>
          <p:nvPr/>
        </p:nvSpPr>
        <p:spPr>
          <a:xfrm>
            <a:off x="230488" y="181266"/>
            <a:ext cx="1095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STRATEGIC GOALS AND ACTION PLAN OF SG11, STUDY PERIOD (2017-2020)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2A7A7-D4C1-45AA-B291-6510B56BB983}"/>
              </a:ext>
            </a:extLst>
          </p:cNvPr>
          <p:cNvSpPr txBox="1"/>
          <p:nvPr/>
        </p:nvSpPr>
        <p:spPr>
          <a:xfrm>
            <a:off x="217626" y="6359209"/>
            <a:ext cx="912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Source: presentation of SG11 Chairman,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hlinkClick r:id="rId4"/>
              </a:rPr>
              <a:t>SG11-TD56/GEN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. SG11 Action plan 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hlinkClick r:id="rId5"/>
              </a:rPr>
              <a:t>SG11-TD173/GEN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88605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27" y="142936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Regular"/>
              </a:rPr>
              <a:t>SG11 in numbers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450" y="3438939"/>
            <a:ext cx="1175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Study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bg1"/>
                </a:solidFill>
              </a:rPr>
              <a:t>Period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76C63B-367A-48D2-9EB5-ECB51CBAF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558773"/>
              </p:ext>
            </p:extLst>
          </p:nvPr>
        </p:nvGraphicFramePr>
        <p:xfrm>
          <a:off x="950055" y="903814"/>
          <a:ext cx="4633882" cy="295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A5618AE-7706-44D8-B34C-76F2868C8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012987"/>
              </p:ext>
            </p:extLst>
          </p:nvPr>
        </p:nvGraphicFramePr>
        <p:xfrm>
          <a:off x="6418550" y="8265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6E30AC0-FD98-4DE9-8F54-D29584093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95091"/>
              </p:ext>
            </p:extLst>
          </p:nvPr>
        </p:nvGraphicFramePr>
        <p:xfrm>
          <a:off x="1149858" y="38593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13668DE-3DDD-4ED0-B31C-F2BE91EAB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84970"/>
              </p:ext>
            </p:extLst>
          </p:nvPr>
        </p:nvGraphicFramePr>
        <p:xfrm>
          <a:off x="6608064" y="3785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07937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EC696-25BF-4FCC-8EDB-C2593C083541}"/>
              </a:ext>
            </a:extLst>
          </p:cNvPr>
          <p:cNvSpPr/>
          <p:nvPr/>
        </p:nvSpPr>
        <p:spPr>
          <a:xfrm>
            <a:off x="390144" y="0"/>
            <a:ext cx="665988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New sub-categories of </a:t>
            </a:r>
            <a:r>
              <a:rPr lang="en-US" sz="3600" b="1" kern="0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Q.series</a:t>
            </a:r>
            <a:r>
              <a:rPr lang="en-US" sz="3600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, Study Period (2017-2020)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B922D-F3FF-436F-B90E-04F0D9A9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" y="1710886"/>
            <a:ext cx="10512547" cy="41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89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F50354-ECE5-49BA-BD5E-E4A29B7A8FD2}"/>
              </a:ext>
            </a:extLst>
          </p:cNvPr>
          <p:cNvSpPr/>
          <p:nvPr/>
        </p:nvSpPr>
        <p:spPr>
          <a:xfrm>
            <a:off x="229717" y="230832"/>
            <a:ext cx="753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SG11 RELATED WORKSHOPS, STUDY PERIOD (2017-2020)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9CB14-B765-451C-826E-941D13FC03C9}"/>
              </a:ext>
            </a:extLst>
          </p:cNvPr>
          <p:cNvSpPr txBox="1"/>
          <p:nvPr/>
        </p:nvSpPr>
        <p:spPr>
          <a:xfrm>
            <a:off x="230488" y="789670"/>
            <a:ext cx="1173102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Workshop - Brainstorming session on SS7​ vulnerabilities​</a:t>
            </a: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Geneva, 22 October 2019)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Third ITU-T Study Group 11 Regional Workshop for Africa on “Counterfeit ICT Devices, Conformance and Interoperability Testing Challenges in Africa”​</a:t>
            </a: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Tunis, Tunisia, 30 September 2019​​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ITU Workshop on Benchmarking of emerging technologies and applications. Internet related performance measurements​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Geneva, 11 March 2019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ITU Regional Workshop on Deployment of VoLTE/</a:t>
            </a:r>
            <a:r>
              <a:rPr lang="en-GB" sz="1600" b="0" i="0" u="none" strike="noStrike" dirty="0" err="1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ViLTE</a:t>
            </a: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networks based on IMS: from Standardization to Implementation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Samarkand, Republic of Uzbekistan​, 2-3 October 2018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ITU Workshop on Global approaches on combating counterfeiting and stolen ICT devices​​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Geneva, Switzerland, 23 July 2018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ITU Regional Forum on “Internet of Things, Telecommunication Networks and Big Data as basic infrastructure for Digital Economy”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Saint Petersburg, Russia, 4-6 June 2018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Second ITU-T Study Group 11 Regional Workshop for Africa on “Counterfeit ICT Devices, Conformance and Interoperability Testing Challenges in Africa”</a:t>
            </a: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Tunis, Tunisia, 23 April 2018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Workshop on "Control plane of IMT-2020 and emerging networks. Current issues and the way forward</a:t>
            </a: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 </a:t>
            </a:r>
            <a:br>
              <a:rPr lang="en-GB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Geneva, Switzerland,15 November 2017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ITU Regional Workshop for CIS on "Internet of Things (IoT) and future networks"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 Petersburg, Russia, 19-20 June 2017</a:t>
            </a:r>
          </a:p>
          <a:p>
            <a:pPr marL="342900" indent="-342900" algn="l" fontAlgn="base">
              <a:spcBef>
                <a:spcPts val="600"/>
              </a:spcBef>
              <a:buFont typeface="+mj-lt"/>
              <a:buAutoNum type="arabicPeriod"/>
            </a:pPr>
            <a:r>
              <a:rPr lang="en-GB" sz="1600" b="0" i="0" u="none" strike="noStrike" dirty="0">
                <a:solidFill>
                  <a:srgbClr val="378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Counterfeit ICT Devices, Conformance and Interoperability Testing Challenges in Africa​</a:t>
            </a: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Cairo, Egypt, 5 April 2017</a:t>
            </a:r>
          </a:p>
        </p:txBody>
      </p:sp>
    </p:spTree>
    <p:extLst>
      <p:ext uri="{BB962C8B-B14F-4D97-AF65-F5344CB8AC3E}">
        <p14:creationId xmlns:p14="http://schemas.microsoft.com/office/powerpoint/2010/main" val="370990427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25824-9EED-4D3E-869A-511EE21866F1}"/>
              </a:ext>
            </a:extLst>
          </p:cNvPr>
          <p:cNvSpPr/>
          <p:nvPr/>
        </p:nvSpPr>
        <p:spPr>
          <a:xfrm>
            <a:off x="193912" y="0"/>
            <a:ext cx="10248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SG11 REGIONAL GROUPS MEETINGS, STUDY PERIOD (2017-2020)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7016F-F5D8-4F07-B850-DA042C8E8EE3}"/>
              </a:ext>
            </a:extLst>
          </p:cNvPr>
          <p:cNvSpPr/>
          <p:nvPr/>
        </p:nvSpPr>
        <p:spPr>
          <a:xfrm>
            <a:off x="362760" y="1409523"/>
            <a:ext cx="54711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ITU-T SG11 Regional Group for Africa</a:t>
            </a:r>
            <a:b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(SG11RG-AFR)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06 April 2017, Cairo (Egypt)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23-25 April 2018, Tunisia (Tunis)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30 September – 02 October 2019,</a:t>
            </a:r>
            <a:b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Tunisia (Tunis)</a:t>
            </a:r>
            <a:endParaRPr kumimoji="0" lang="en-GB" sz="2000" b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C96C7-3906-4994-A5DC-452F7289F6FD}"/>
              </a:ext>
            </a:extLst>
          </p:cNvPr>
          <p:cNvSpPr/>
          <p:nvPr/>
        </p:nvSpPr>
        <p:spPr>
          <a:xfrm>
            <a:off x="6598968" y="1409523"/>
            <a:ext cx="501391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ITU-T SG11 Regional Group for Eastern Europe, Central Asia and Transcaucasia</a:t>
            </a:r>
            <a:b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(SG11RG-EECAT)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22 June 2017, </a:t>
            </a:r>
            <a:r>
              <a:rPr kumimoji="0" lang="en-US" sz="2000" b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St.Petersburg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(</a:t>
            </a: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Russia)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05-06 June 2018, </a:t>
            </a:r>
            <a:r>
              <a:rPr kumimoji="0" lang="en-US" sz="2000" b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St.Petersburg</a:t>
            </a: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(Russia)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21-22 May 2019, </a:t>
            </a:r>
            <a:r>
              <a:rPr kumimoji="0" lang="en-US" sz="2000" b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St.Petersburg</a:t>
            </a: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(Russia)</a:t>
            </a:r>
            <a:endParaRPr kumimoji="0" lang="en-GB" sz="2000" b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99991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3255594" y="2388488"/>
            <a:ext cx="571867" cy="6267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defTabSz="457098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Achievements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925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6FA1F3-421B-4ED8-BB54-680A7E103550}"/>
              </a:ext>
            </a:extLst>
          </p:cNvPr>
          <p:cNvSpPr/>
          <p:nvPr/>
        </p:nvSpPr>
        <p:spPr>
          <a:xfrm>
            <a:off x="186742" y="76532"/>
            <a:ext cx="1070376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  <a:buSzPct val="75000"/>
              <a:defRPr/>
            </a:pPr>
            <a:r>
              <a:rPr lang="en-GB" altLang="ja-JP" sz="2400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Signalling architectures, requirement and protocols for legacy and future networks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61684-4AA9-42D7-BDFE-5EFFFFD5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645903"/>
            <a:ext cx="11080830" cy="61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9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6d4bce9a11d7407a5aa2b81ab4d406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4C3428-85DA-448F-9B83-CD5EC114F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ECFA1-8D19-4970-8B74-1431795D9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53456-1E01-4681-A871-EC9253FF69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907</Words>
  <Application>Microsoft Office PowerPoint</Application>
  <PresentationFormat>Widescreen</PresentationFormat>
  <Paragraphs>83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Lato</vt:lpstr>
      <vt:lpstr>Lato Black</vt:lpstr>
      <vt:lpstr>Lato Light</vt:lpstr>
      <vt:lpstr>Lato Regular</vt:lpstr>
      <vt:lpstr>Open Sans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Ruslan</dc:creator>
  <cp:lastModifiedBy>Al-Mnini, Lara</cp:lastModifiedBy>
  <cp:revision>2</cp:revision>
  <dcterms:created xsi:type="dcterms:W3CDTF">2020-09-11T16:07:56Z</dcterms:created>
  <dcterms:modified xsi:type="dcterms:W3CDTF">2020-09-15T06:57:05Z</dcterms:modified>
</cp:coreProperties>
</file>