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9"/>
  </p:notesMasterIdLst>
  <p:sldIdLst>
    <p:sldId id="256" r:id="rId2"/>
    <p:sldId id="303" r:id="rId3"/>
    <p:sldId id="302" r:id="rId4"/>
    <p:sldId id="292" r:id="rId5"/>
    <p:sldId id="265" r:id="rId6"/>
    <p:sldId id="285" r:id="rId7"/>
    <p:sldId id="291" r:id="rId8"/>
    <p:sldId id="267" r:id="rId9"/>
    <p:sldId id="268" r:id="rId10"/>
    <p:sldId id="261" r:id="rId11"/>
    <p:sldId id="295" r:id="rId12"/>
    <p:sldId id="274" r:id="rId13"/>
    <p:sldId id="257" r:id="rId14"/>
    <p:sldId id="259" r:id="rId15"/>
    <p:sldId id="275" r:id="rId16"/>
    <p:sldId id="277" r:id="rId17"/>
    <p:sldId id="301" r:id="rId18"/>
    <p:sldId id="269" r:id="rId19"/>
    <p:sldId id="289" r:id="rId20"/>
    <p:sldId id="300" r:id="rId21"/>
    <p:sldId id="293" r:id="rId22"/>
    <p:sldId id="296" r:id="rId23"/>
    <p:sldId id="297" r:id="rId24"/>
    <p:sldId id="298" r:id="rId25"/>
    <p:sldId id="299" r:id="rId26"/>
    <p:sldId id="271" r:id="rId27"/>
    <p:sldId id="270" r:id="rId28"/>
  </p:sldIdLst>
  <p:sldSz cx="9906000" cy="6858000" type="A4"/>
  <p:notesSz cx="6858000" cy="9144000"/>
  <p:defaultTextStyle>
    <a:defPPr>
      <a:defRPr lang="ja-JP"/>
    </a:defPPr>
    <a:lvl1pPr marL="0" algn="l" defTabSz="91429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52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yaji\Documents\work\ITU-T\201801%20Geneva\sg9%20keynote\TV_statistic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yaji\Desktop\sg9%20keynote\TV_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Global TV households</a:t>
            </a:r>
            <a:r>
              <a:rPr lang="en-GB" sz="1800" baseline="0"/>
              <a:t> by platform (in million)</a:t>
            </a:r>
            <a:endParaRPr lang="en-GB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analog cable TV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334.1</c:v>
                </c:pt>
                <c:pt idx="1">
                  <c:v>99.6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B4-4571-9354-3CEDC150BA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digital cable TV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193.9</c:v>
                </c:pt>
                <c:pt idx="1">
                  <c:v>463.4</c:v>
                </c:pt>
                <c:pt idx="2">
                  <c:v>580.4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B4-4571-9354-3CEDC150BAC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IPTV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36.299999999999997</c:v>
                </c:pt>
                <c:pt idx="1">
                  <c:v>142.9</c:v>
                </c:pt>
                <c:pt idx="2">
                  <c:v>198.8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4-4571-9354-3CEDC150BAC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satellite (pay TV)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143.1</c:v>
                </c:pt>
                <c:pt idx="1">
                  <c:v>217.2</c:v>
                </c:pt>
                <c:pt idx="2">
                  <c:v>255.5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B4-4571-9354-3CEDC150BAC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satellite (free to air)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123.8</c:v>
                </c:pt>
                <c:pt idx="1">
                  <c:v>162</c:v>
                </c:pt>
                <c:pt idx="2">
                  <c:v>175.8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B4-4571-9354-3CEDC150BAC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analog terrestrial TV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526.6</c:v>
                </c:pt>
                <c:pt idx="1">
                  <c:v>198.5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B4-4571-9354-3CEDC150BAC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digital terrestrial TV (DTT)</c:v>
                </c:pt>
              </c:strCache>
            </c:strRef>
          </c:tx>
          <c:spPr>
            <a:solidFill>
              <a:srgbClr val="FC96A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2010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83</c:v>
                </c:pt>
                <c:pt idx="1">
                  <c:v>289.10000000000002</c:v>
                </c:pt>
                <c:pt idx="2">
                  <c:v>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8B4-4571-9354-3CEDC150BAC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0565024"/>
        <c:axId val="380565352"/>
      </c:barChart>
      <c:catAx>
        <c:axId val="38056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65352"/>
        <c:crosses val="autoZero"/>
        <c:auto val="1"/>
        <c:lblAlgn val="ctr"/>
        <c:lblOffset val="100"/>
        <c:noMultiLvlLbl val="0"/>
      </c:catAx>
      <c:valAx>
        <c:axId val="380565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5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186001164998741E-2"/>
          <c:y val="0.84811534027989333"/>
          <c:w val="0.9372167786562321"/>
          <c:h val="0.10471091913516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Global fixed broadband subscribers by type</a:t>
            </a:r>
            <a:r>
              <a:rPr lang="en-GB" baseline="0"/>
              <a:t> (in million)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Sheet4!$A$2</c:f>
              <c:strCache>
                <c:ptCount val="1"/>
                <c:pt idx="0">
                  <c:v>Cable Modem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Sheet4!$B$2:$D$2</c:f>
              <c:numCache>
                <c:formatCode>General</c:formatCode>
                <c:ptCount val="3"/>
                <c:pt idx="0">
                  <c:v>130</c:v>
                </c:pt>
                <c:pt idx="1">
                  <c:v>155</c:v>
                </c:pt>
                <c:pt idx="2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8A-4D33-9080-26D1A2293417}"/>
            </c:ext>
          </c:extLst>
        </c:ser>
        <c:ser>
          <c:idx val="1"/>
          <c:order val="1"/>
          <c:tx>
            <c:strRef>
              <c:f>Sheet4!$A$3</c:f>
              <c:strCache>
                <c:ptCount val="1"/>
                <c:pt idx="0">
                  <c:v>FTTH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Sheet4!$B$1:$D$1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Sheet4!$B$3:$D$3</c:f>
              <c:numCache>
                <c:formatCode>General</c:formatCode>
                <c:ptCount val="3"/>
                <c:pt idx="0">
                  <c:v>105</c:v>
                </c:pt>
                <c:pt idx="1">
                  <c:v>295</c:v>
                </c:pt>
                <c:pt idx="2">
                  <c:v>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8A-4D33-9080-26D1A2293417}"/>
            </c:ext>
          </c:extLst>
        </c:ser>
        <c:ser>
          <c:idx val="2"/>
          <c:order val="2"/>
          <c:tx>
            <c:strRef>
              <c:f>Sheet4!$A$4</c:f>
              <c:strCache>
                <c:ptCount val="1"/>
                <c:pt idx="0">
                  <c:v>DSL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Sheet4!$B$1:$D$1</c:f>
              <c:numCache>
                <c:formatCode>General</c:formatCode>
                <c:ptCount val="3"/>
                <c:pt idx="0">
                  <c:v>2012</c:v>
                </c:pt>
                <c:pt idx="1">
                  <c:v>2016</c:v>
                </c:pt>
                <c:pt idx="2">
                  <c:v>2021</c:v>
                </c:pt>
              </c:numCache>
            </c:numRef>
          </c:cat>
          <c:val>
            <c:numRef>
              <c:f>Sheet4!$B$4:$D$4</c:f>
              <c:numCache>
                <c:formatCode>General</c:formatCode>
                <c:ptCount val="3"/>
                <c:pt idx="0">
                  <c:v>390</c:v>
                </c:pt>
                <c:pt idx="1">
                  <c:v>315</c:v>
                </c:pt>
                <c:pt idx="2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8A-4D33-9080-26D1A2293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7600912"/>
        <c:axId val="407598616"/>
      </c:barChart>
      <c:catAx>
        <c:axId val="40760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598616"/>
        <c:crosses val="autoZero"/>
        <c:auto val="1"/>
        <c:lblAlgn val="ctr"/>
        <c:lblOffset val="100"/>
        <c:noMultiLvlLbl val="0"/>
      </c:catAx>
      <c:valAx>
        <c:axId val="407598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760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47FFB-9D3B-4A87-8DDE-C8A5EEFE8771}" type="datetimeFigureOut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DA4D3-0BE4-45FA-AED1-D1CC3F6372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560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2130429"/>
            <a:ext cx="8686800" cy="1831972"/>
          </a:xfr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4000">
                <a:solidFill>
                  <a:schemeClr val="bg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5013176"/>
            <a:ext cx="6942771" cy="103252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41812-E1EB-453E-999B-2535F873B28B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8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04A1-E57B-4AE9-A524-3AD739F7D38C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02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</p:spPr>
        <p:txBody>
          <a:bodyPr vert="eaVert"/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1448-3BFC-4E6E-A662-7081665780DB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1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9B020B-F6CF-4EF0-AF6B-18948BF8F51E}"/>
              </a:ext>
            </a:extLst>
          </p:cNvPr>
          <p:cNvSpPr/>
          <p:nvPr userDrawn="1"/>
        </p:nvSpPr>
        <p:spPr>
          <a:xfrm>
            <a:off x="100585" y="54864"/>
            <a:ext cx="9701784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34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50ACD0-2916-4B3D-AAEB-E8C2415A1E0A}"/>
              </a:ext>
            </a:extLst>
          </p:cNvPr>
          <p:cNvSpPr/>
          <p:nvPr userDrawn="1"/>
        </p:nvSpPr>
        <p:spPr>
          <a:xfrm>
            <a:off x="8796528" y="260605"/>
            <a:ext cx="1005840" cy="836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534"/>
          </a:p>
        </p:txBody>
      </p:sp>
    </p:spTree>
    <p:extLst>
      <p:ext uri="{BB962C8B-B14F-4D97-AF65-F5344CB8AC3E}">
        <p14:creationId xmlns:p14="http://schemas.microsoft.com/office/powerpoint/2010/main" val="126174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91" y="990600"/>
            <a:ext cx="9283031" cy="5390728"/>
          </a:xfrm>
        </p:spPr>
        <p:txBody>
          <a:bodyPr/>
          <a:lstStyle>
            <a:lvl1pPr marL="342900" indent="-342900">
              <a:buFont typeface="Wingdings" pitchFamily="2" charset="2"/>
              <a:buChar char="l"/>
              <a:defRPr/>
            </a:lvl1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5C19-D1BC-4BC1-A51B-A1A1F96CBD20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37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348903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1988840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D7A-19A3-4583-9B53-C372789585F9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5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03CBD-DA14-4C6C-A840-248927F4783C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7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ECCC9-55F2-47C2-9AEC-D597866BE0F2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590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06D1-BA86-4AF4-AF19-DD1620D12A42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78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080A-C3B7-429E-9012-907B6D1D534F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9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4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1E48-E12C-4FAE-84C8-12E131A7FA99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34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/>
              <a:t>Click icon to add picture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5AD3-EFE2-4199-9A94-5D81FB844725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2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0" descr="Watermark"/>
          <p:cNvPicPr>
            <a:picLocks noChangeAspect="1" noChangeArrowheads="1"/>
          </p:cNvPicPr>
          <p:nvPr/>
        </p:nvPicPr>
        <p:blipFill>
          <a:blip r:embed="rId14" cstate="print"/>
          <a:srcRect l="6723" b="12773"/>
          <a:stretch>
            <a:fillRect/>
          </a:stretch>
        </p:blipFill>
        <p:spPr bwMode="auto">
          <a:xfrm>
            <a:off x="2" y="809629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74"/>
          <p:cNvSpPr>
            <a:spLocks noChangeShapeType="1"/>
          </p:cNvSpPr>
          <p:nvPr/>
        </p:nvSpPr>
        <p:spPr bwMode="auto">
          <a:xfrm flipH="1">
            <a:off x="381000" y="235496"/>
            <a:ext cx="8424672" cy="0"/>
          </a:xfrm>
          <a:prstGeom prst="line">
            <a:avLst/>
          </a:prstGeom>
          <a:noFill/>
          <a:ln w="22225" cap="rnd">
            <a:solidFill>
              <a:srgbClr val="C0C0C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en-US" sz="1534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491" y="365287"/>
            <a:ext cx="8778973" cy="444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491" y="908720"/>
            <a:ext cx="9283031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599" y="6513342"/>
            <a:ext cx="1417321" cy="307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C3A57C8-922D-4261-9B01-564BBB7406B8}" type="datetime1">
              <a:rPr kumimoji="1" lang="ja-JP" altLang="en-US" smtClean="0"/>
              <a:t>2020/9/17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0328" y="6513342"/>
            <a:ext cx="7513151" cy="307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2600" y="6525319"/>
            <a:ext cx="468052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D138742-1A58-41BB-AC8F-7745BC3856D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9A961-0E93-428E-A81F-73AA2FCC680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12" y="44649"/>
            <a:ext cx="802377" cy="90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2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spcBef>
          <a:spcPct val="0"/>
        </a:spcBef>
        <a:buFontTx/>
        <a:buNone/>
        <a:defRPr kumimoji="1" sz="32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l"/>
        <a:defRPr kumimoji="1" sz="2400" b="1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542925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8001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071563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1343025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303C-85E7-461B-A2E6-FA42DDEF6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r>
              <a:rPr kumimoji="1" lang="en-US" altLang="ja-JP" dirty="0"/>
              <a:t>ITU-T SG9 </a:t>
            </a:r>
            <a:r>
              <a:rPr lang="en-US" altLang="ja-JP" dirty="0"/>
              <a:t>highlights</a:t>
            </a:r>
            <a:br>
              <a:rPr lang="en-US" altLang="ja-JP" dirty="0"/>
            </a:br>
            <a:r>
              <a:rPr lang="en-US" altLang="ja-JP" sz="3600" b="0" dirty="0"/>
              <a:t>Study Period 2017 – 2020</a:t>
            </a:r>
            <a:endParaRPr kumimoji="1" lang="ja-JP" alt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AEA22-570F-4930-A1E6-A8FE58D52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5013176"/>
            <a:ext cx="6942771" cy="134144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Satoshi Miyaji</a:t>
            </a:r>
          </a:p>
          <a:p>
            <a:r>
              <a:rPr lang="en-US" altLang="ja-JP" dirty="0"/>
              <a:t>Chairman, ITU-T SG9</a:t>
            </a:r>
          </a:p>
        </p:txBody>
      </p:sp>
    </p:spTree>
    <p:extLst>
      <p:ext uri="{BB962C8B-B14F-4D97-AF65-F5344CB8AC3E}">
        <p14:creationId xmlns:p14="http://schemas.microsoft.com/office/powerpoint/2010/main" val="6675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4F55-3DDB-4401-97BB-BC47F7C9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90" y="365287"/>
            <a:ext cx="8778973" cy="444340"/>
          </a:xfrm>
        </p:spPr>
        <p:txBody>
          <a:bodyPr/>
          <a:lstStyle/>
          <a:p>
            <a:r>
              <a:rPr kumimoji="1" lang="en-US" altLang="ja-JP" dirty="0"/>
              <a:t>SG9 Highlights in the past study periods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02FA59-A6E6-43BC-895A-EEA1199B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600" y="6525318"/>
            <a:ext cx="468052" cy="288032"/>
          </a:xfrm>
        </p:spPr>
        <p:txBody>
          <a:bodyPr/>
          <a:lstStyle/>
          <a:p>
            <a:fld id="{1D138742-1A58-41BB-AC8F-7745BC3856D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2E5EC1-75E4-4649-8F57-61B75095739D}"/>
              </a:ext>
            </a:extLst>
          </p:cNvPr>
          <p:cNvSpPr/>
          <p:nvPr/>
        </p:nvSpPr>
        <p:spPr>
          <a:xfrm>
            <a:off x="844317" y="864838"/>
            <a:ext cx="8917416" cy="85675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C9CF7-EE98-46D4-8CFC-BCE688605293}"/>
              </a:ext>
            </a:extLst>
          </p:cNvPr>
          <p:cNvSpPr txBox="1"/>
          <p:nvPr/>
        </p:nvSpPr>
        <p:spPr>
          <a:xfrm>
            <a:off x="866543" y="854341"/>
            <a:ext cx="5633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Digital Cable Television and Emerging IP Technology</a:t>
            </a:r>
            <a:endParaRPr lang="ja-JP" altLang="en-US" sz="1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BE29E-533D-4B8E-917B-D3497F36A4AC}"/>
              </a:ext>
            </a:extLst>
          </p:cNvPr>
          <p:cNvSpPr txBox="1"/>
          <p:nvPr/>
        </p:nvSpPr>
        <p:spPr>
          <a:xfrm>
            <a:off x="967407" y="1136821"/>
            <a:ext cx="3842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J.83 (1995): Digital cable TV modulation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J.90 (1998): Electronic program guide</a:t>
            </a:r>
            <a:endParaRPr lang="ja-JP" altLang="en-US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5411F-B4BB-4042-AE88-01DEB8B13C65}"/>
              </a:ext>
            </a:extLst>
          </p:cNvPr>
          <p:cNvSpPr txBox="1"/>
          <p:nvPr/>
        </p:nvSpPr>
        <p:spPr>
          <a:xfrm>
            <a:off x="5371622" y="1121433"/>
            <a:ext cx="4120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J.112 (1998): Cable modem – DOCSIS1.0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J.132 (1998): MPEG-TS transport over SDH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0954DC-92FE-475F-9FDA-50501ED40611}"/>
              </a:ext>
            </a:extLst>
          </p:cNvPr>
          <p:cNvSpPr/>
          <p:nvPr/>
        </p:nvSpPr>
        <p:spPr>
          <a:xfrm>
            <a:off x="844317" y="1780505"/>
            <a:ext cx="8917417" cy="113252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B4FF04-EA0E-48CE-B709-25A8F43D89A4}"/>
              </a:ext>
            </a:extLst>
          </p:cNvPr>
          <p:cNvSpPr txBox="1"/>
          <p:nvPr/>
        </p:nvSpPr>
        <p:spPr>
          <a:xfrm>
            <a:off x="869717" y="1789890"/>
            <a:ext cx="5819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DOCSIS2.0, Cable Telephony (VoIP), Optical Transport</a:t>
            </a:r>
            <a:endParaRPr lang="ja-JP" altLang="en-US" sz="1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58D675-4ABB-4EB4-B8FB-AF3FAFFBC62D}"/>
              </a:ext>
            </a:extLst>
          </p:cNvPr>
          <p:cNvSpPr txBox="1"/>
          <p:nvPr/>
        </p:nvSpPr>
        <p:spPr>
          <a:xfrm>
            <a:off x="967404" y="2082031"/>
            <a:ext cx="402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J.122 (2002): Cable modem – DOCSIS 2.0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J.160~J.179: Cable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telephony (MGCP)</a:t>
            </a:r>
            <a:endParaRPr lang="ja-JP" altLang="en-US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C9CE44-E093-4418-AE35-792F9C91B7A3}"/>
              </a:ext>
            </a:extLst>
          </p:cNvPr>
          <p:cNvSpPr txBox="1"/>
          <p:nvPr/>
        </p:nvSpPr>
        <p:spPr>
          <a:xfrm>
            <a:off x="5364467" y="2075974"/>
            <a:ext cx="4277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J.185, J.186: Cable TV over FTTH (RF-based)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J.190 (2002): Home Network Architecture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J.200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J.202: Interactive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TV applications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5329EF-3C8E-455C-ACED-8C3987F419BE}"/>
              </a:ext>
            </a:extLst>
          </p:cNvPr>
          <p:cNvSpPr/>
          <p:nvPr/>
        </p:nvSpPr>
        <p:spPr>
          <a:xfrm>
            <a:off x="844316" y="2980828"/>
            <a:ext cx="8917420" cy="1125893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C10BA4-A08F-4907-9A2A-44E61C58E868}"/>
              </a:ext>
            </a:extLst>
          </p:cNvPr>
          <p:cNvSpPr txBox="1"/>
          <p:nvPr/>
        </p:nvSpPr>
        <p:spPr>
          <a:xfrm>
            <a:off x="869720" y="2989755"/>
            <a:ext cx="5371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DOCSIS3.0,</a:t>
            </a:r>
            <a:r>
              <a:rPr lang="ja-JP" altLang="en-US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Advanced</a:t>
            </a:r>
            <a:r>
              <a:rPr lang="ja-JP" altLang="en-US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Television</a:t>
            </a:r>
            <a:r>
              <a:rPr lang="ja-JP" altLang="en-US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Experience,</a:t>
            </a:r>
            <a:r>
              <a:rPr lang="ja-JP" altLang="en-US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IPTV</a:t>
            </a:r>
            <a:endParaRPr lang="ja-JP" altLang="en-US" sz="1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9C660-21F8-481A-BDC2-8E5B3CAF3D1B}"/>
              </a:ext>
            </a:extLst>
          </p:cNvPr>
          <p:cNvSpPr txBox="1"/>
          <p:nvPr/>
        </p:nvSpPr>
        <p:spPr>
          <a:xfrm>
            <a:off x="967404" y="3282355"/>
            <a:ext cx="4400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J.83rev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(2007): 256QAM addition to Annex C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J.210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J.214, J.222.0~J.222.3: DOCSIS3.0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J.360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J.370: Cable telephony Ver.2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(SIP)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E81C9E-6925-4094-B9AA-A99FEEBDFDC9}"/>
              </a:ext>
            </a:extLst>
          </p:cNvPr>
          <p:cNvSpPr txBox="1"/>
          <p:nvPr/>
        </p:nvSpPr>
        <p:spPr>
          <a:xfrm>
            <a:off x="5294715" y="3285629"/>
            <a:ext cx="4277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J.601 (2005): Large screen digital imagery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J.700 (2007): IPTV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framework for cable TV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J.901 (2008): Free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viewpoint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television (FTV)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0C531D-B5BE-4EEB-AEF8-9F5F796263A8}"/>
              </a:ext>
            </a:extLst>
          </p:cNvPr>
          <p:cNvSpPr/>
          <p:nvPr/>
        </p:nvSpPr>
        <p:spPr>
          <a:xfrm>
            <a:off x="844317" y="4169262"/>
            <a:ext cx="8917416" cy="114340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07340-2B96-4CB5-93B2-4C3AD064E26D}"/>
              </a:ext>
            </a:extLst>
          </p:cNvPr>
          <p:cNvSpPr txBox="1"/>
          <p:nvPr/>
        </p:nvSpPr>
        <p:spPr>
          <a:xfrm>
            <a:off x="869718" y="4186966"/>
            <a:ext cx="5814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Integrated Broadcast and Broadband, Hybrid Terminal</a:t>
            </a:r>
            <a:endParaRPr lang="ja-JP" altLang="en-US" sz="1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C5B404-12D6-4700-9F6A-DAB4D38A00B5}"/>
              </a:ext>
            </a:extLst>
          </p:cNvPr>
          <p:cNvSpPr txBox="1"/>
          <p:nvPr/>
        </p:nvSpPr>
        <p:spPr>
          <a:xfrm>
            <a:off x="967407" y="4481675"/>
            <a:ext cx="4045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J.205, J.206 (2012, 2013): IBB framework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J.295, J.296 (2012): Hybrid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set-top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box</a:t>
            </a:r>
            <a:endParaRPr lang="ja-JP" altLang="en-US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47D2F8-4382-407B-9ED3-DCD02E99BBAF}"/>
              </a:ext>
            </a:extLst>
          </p:cNvPr>
          <p:cNvSpPr txBox="1"/>
          <p:nvPr/>
        </p:nvSpPr>
        <p:spPr>
          <a:xfrm>
            <a:off x="5295998" y="4466287"/>
            <a:ext cx="4059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J.380.1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～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8, J.706, J.707: Target ads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J.381 (2012): Advanced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cable</a:t>
            </a:r>
            <a:r>
              <a:rPr lang="ja-JP" altLang="en-US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transport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J.603 (2011): 4K/8K</a:t>
            </a:r>
            <a:r>
              <a:rPr lang="ja-JP" altLang="en-US" sz="160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real-time</a:t>
            </a:r>
            <a:r>
              <a:rPr lang="ja-JP" altLang="en-US" sz="160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transmission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1A75BA-5F40-47F3-834D-7775E861B096}"/>
              </a:ext>
            </a:extLst>
          </p:cNvPr>
          <p:cNvSpPr/>
          <p:nvPr/>
        </p:nvSpPr>
        <p:spPr>
          <a:xfrm>
            <a:off x="844317" y="5381911"/>
            <a:ext cx="8917416" cy="114340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1EC05C-BB4A-451E-9E12-B606E83711FB}"/>
              </a:ext>
            </a:extLst>
          </p:cNvPr>
          <p:cNvSpPr txBox="1"/>
          <p:nvPr/>
        </p:nvSpPr>
        <p:spPr>
          <a:xfrm>
            <a:off x="869718" y="5381143"/>
            <a:ext cx="3905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Evolution of Transport Technologies</a:t>
            </a:r>
            <a:endParaRPr lang="ja-JP" altLang="en-US" sz="1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B303E9-A353-432B-9C3B-D7A87B32CCFB}"/>
              </a:ext>
            </a:extLst>
          </p:cNvPr>
          <p:cNvSpPr txBox="1"/>
          <p:nvPr/>
        </p:nvSpPr>
        <p:spPr>
          <a:xfrm>
            <a:off x="967406" y="5689816"/>
            <a:ext cx="4267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J.183rev, J.288 (2016): 4K/8K QAM transport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J.195, J.196 (2014 – 2016): </a:t>
            </a:r>
            <a:r>
              <a:rPr lang="en-US" altLang="ja-JP" sz="16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HiNoC</a:t>
            </a:r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v1 and v2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J.223 (2016): Cabinet DOCSIS (C-DOCSIS)</a:t>
            </a:r>
            <a:endParaRPr lang="ja-JP" altLang="en-US" sz="16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20A603-4DF0-4F9F-A1BC-762D595097EB}"/>
              </a:ext>
            </a:extLst>
          </p:cNvPr>
          <p:cNvSpPr txBox="1"/>
          <p:nvPr/>
        </p:nvSpPr>
        <p:spPr>
          <a:xfrm>
            <a:off x="5314467" y="5678936"/>
            <a:ext cx="44709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J.301, J.302 (2014 – 2016): Augmented Reality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J.382 (2014): DVB-C2</a:t>
            </a:r>
          </a:p>
          <a:p>
            <a:r>
              <a:rPr lang="en-US" altLang="ja-JP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J.1010, J.1011 (2016): Exchangeable CA/DRM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9D445C-DE8D-4AEF-9A0A-AFA4063A4B19}"/>
              </a:ext>
            </a:extLst>
          </p:cNvPr>
          <p:cNvSpPr/>
          <p:nvPr/>
        </p:nvSpPr>
        <p:spPr>
          <a:xfrm>
            <a:off x="154517" y="859433"/>
            <a:ext cx="643909" cy="85675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|</a:t>
            </a:r>
          </a:p>
          <a:p>
            <a:pPr algn="ctr"/>
            <a:r>
              <a:rPr lang="en-US" altLang="ja-JP" sz="1400" b="1" dirty="0"/>
              <a:t>2000</a:t>
            </a:r>
            <a:endParaRPr lang="ja-JP" altLang="en-US" sz="1400" b="1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496B5C-5959-4FD8-B9CD-81300889DA54}"/>
              </a:ext>
            </a:extLst>
          </p:cNvPr>
          <p:cNvSpPr/>
          <p:nvPr/>
        </p:nvSpPr>
        <p:spPr>
          <a:xfrm>
            <a:off x="154517" y="1780502"/>
            <a:ext cx="643909" cy="113826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2001</a:t>
            </a:r>
          </a:p>
          <a:p>
            <a:pPr algn="ctr"/>
            <a:r>
              <a:rPr lang="en-US" altLang="ja-JP" sz="1400" b="1" dirty="0"/>
              <a:t>|</a:t>
            </a:r>
          </a:p>
          <a:p>
            <a:pPr algn="ctr"/>
            <a:r>
              <a:rPr lang="en-US" altLang="ja-JP" sz="1400" b="1" dirty="0"/>
              <a:t>2004</a:t>
            </a:r>
            <a:endParaRPr lang="ja-JP" altLang="en-US" sz="1400" b="1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9ABDD27-3EBD-4C00-9809-7CACF78C8416}"/>
              </a:ext>
            </a:extLst>
          </p:cNvPr>
          <p:cNvSpPr/>
          <p:nvPr/>
        </p:nvSpPr>
        <p:spPr>
          <a:xfrm>
            <a:off x="154517" y="2987047"/>
            <a:ext cx="643909" cy="111967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2005</a:t>
            </a:r>
          </a:p>
          <a:p>
            <a:pPr algn="ctr"/>
            <a:r>
              <a:rPr lang="en-US" altLang="ja-JP" sz="1400" b="1" dirty="0"/>
              <a:t>|</a:t>
            </a:r>
          </a:p>
          <a:p>
            <a:pPr algn="ctr"/>
            <a:r>
              <a:rPr lang="en-US" altLang="ja-JP" sz="1400" b="1" dirty="0"/>
              <a:t>2008</a:t>
            </a:r>
            <a:endParaRPr lang="ja-JP" altLang="en-US" sz="1400" b="1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099F935-556E-4775-988E-5FB38BC1FB79}"/>
              </a:ext>
            </a:extLst>
          </p:cNvPr>
          <p:cNvSpPr/>
          <p:nvPr/>
        </p:nvSpPr>
        <p:spPr>
          <a:xfrm>
            <a:off x="144789" y="4175002"/>
            <a:ext cx="643909" cy="11222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2009</a:t>
            </a:r>
          </a:p>
          <a:p>
            <a:pPr algn="ctr"/>
            <a:r>
              <a:rPr lang="en-US" altLang="ja-JP" sz="1400" b="1" dirty="0"/>
              <a:t>|</a:t>
            </a:r>
          </a:p>
          <a:p>
            <a:pPr algn="ctr"/>
            <a:r>
              <a:rPr lang="en-US" altLang="ja-JP" sz="1400" b="1" dirty="0"/>
              <a:t>2012</a:t>
            </a:r>
            <a:endParaRPr lang="ja-JP" altLang="en-US" sz="14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A7BC0EF-BDB1-4A0B-AF3A-94C23D198F8D}"/>
              </a:ext>
            </a:extLst>
          </p:cNvPr>
          <p:cNvSpPr/>
          <p:nvPr/>
        </p:nvSpPr>
        <p:spPr>
          <a:xfrm>
            <a:off x="154517" y="5381143"/>
            <a:ext cx="643909" cy="113966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2013</a:t>
            </a:r>
          </a:p>
          <a:p>
            <a:pPr algn="ctr"/>
            <a:r>
              <a:rPr lang="en-US" altLang="ja-JP" sz="1400" b="1" dirty="0"/>
              <a:t>|</a:t>
            </a:r>
          </a:p>
          <a:p>
            <a:pPr algn="ctr"/>
            <a:r>
              <a:rPr lang="en-US" altLang="ja-JP" sz="1400" b="1" dirty="0"/>
              <a:t>2016</a:t>
            </a:r>
            <a:endParaRPr lang="ja-JP" altLang="en-US" sz="1400" b="1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189780-DB8C-44DE-9AD5-10C62F8BA4C6}"/>
              </a:ext>
            </a:extLst>
          </p:cNvPr>
          <p:cNvCxnSpPr/>
          <p:nvPr/>
        </p:nvCxnSpPr>
        <p:spPr>
          <a:xfrm>
            <a:off x="5235367" y="2128446"/>
            <a:ext cx="0" cy="6978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2A38728-6137-4F95-B648-BB42DE6AA87A}"/>
              </a:ext>
            </a:extLst>
          </p:cNvPr>
          <p:cNvCxnSpPr/>
          <p:nvPr/>
        </p:nvCxnSpPr>
        <p:spPr>
          <a:xfrm>
            <a:off x="5235367" y="3328311"/>
            <a:ext cx="0" cy="6978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7F4D79-AC38-4F40-B6F0-FE5827D8FB87}"/>
              </a:ext>
            </a:extLst>
          </p:cNvPr>
          <p:cNvCxnSpPr/>
          <p:nvPr/>
        </p:nvCxnSpPr>
        <p:spPr>
          <a:xfrm>
            <a:off x="5235367" y="4525522"/>
            <a:ext cx="0" cy="6978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489B31-C235-49C4-B14A-E4343DA83689}"/>
              </a:ext>
            </a:extLst>
          </p:cNvPr>
          <p:cNvCxnSpPr/>
          <p:nvPr/>
        </p:nvCxnSpPr>
        <p:spPr>
          <a:xfrm>
            <a:off x="5235367" y="5738171"/>
            <a:ext cx="0" cy="69788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2F280F7-3426-4792-8E13-EB2004DA04AE}"/>
              </a:ext>
            </a:extLst>
          </p:cNvPr>
          <p:cNvCxnSpPr>
            <a:cxnSpLocks/>
          </p:cNvCxnSpPr>
          <p:nvPr/>
        </p:nvCxnSpPr>
        <p:spPr>
          <a:xfrm>
            <a:off x="5235367" y="1192897"/>
            <a:ext cx="0" cy="42346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80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2" grpId="0" animBg="1"/>
      <p:bldP spid="13" grpId="0"/>
      <p:bldP spid="14" grpId="0"/>
      <p:bldP spid="15" grpId="0"/>
      <p:bldP spid="18" grpId="0" animBg="1"/>
      <p:bldP spid="19" grpId="0"/>
      <p:bldP spid="20" grpId="0"/>
      <p:bldP spid="21" grpId="0"/>
      <p:bldP spid="24" grpId="0" animBg="1"/>
      <p:bldP spid="25" grpId="0"/>
      <p:bldP spid="26" grpId="0"/>
      <p:bldP spid="27" grpId="0"/>
      <p:bldP spid="33" grpId="0" animBg="1"/>
      <p:bldP spid="34" grpId="0"/>
      <p:bldP spid="35" grpId="0"/>
      <p:bldP spid="36" grpId="0"/>
      <p:bldP spid="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30416-8573-2D42-B43C-F4088EE7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Commercialized Recommendations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DF3271-E6A8-2544-A4F4-5F2A067C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461BA4-5C0A-9B4B-B2EA-9ABC5F741647}"/>
              </a:ext>
            </a:extLst>
          </p:cNvPr>
          <p:cNvCxnSpPr/>
          <p:nvPr/>
        </p:nvCxnSpPr>
        <p:spPr>
          <a:xfrm>
            <a:off x="87052" y="3705919"/>
            <a:ext cx="975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A49D34-B9F7-3C4A-AF1F-A2AA56889E10}"/>
              </a:ext>
            </a:extLst>
          </p:cNvPr>
          <p:cNvCxnSpPr/>
          <p:nvPr/>
        </p:nvCxnSpPr>
        <p:spPr>
          <a:xfrm>
            <a:off x="3324776" y="810319"/>
            <a:ext cx="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C2F20D-F6F9-FD44-B576-497B3152D822}"/>
              </a:ext>
            </a:extLst>
          </p:cNvPr>
          <p:cNvCxnSpPr/>
          <p:nvPr/>
        </p:nvCxnSpPr>
        <p:spPr>
          <a:xfrm>
            <a:off x="6612259" y="810319"/>
            <a:ext cx="0" cy="586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50AAD21E-812B-BA4C-9F31-012BBFE60482}"/>
              </a:ext>
            </a:extLst>
          </p:cNvPr>
          <p:cNvGrpSpPr/>
          <p:nvPr/>
        </p:nvGrpSpPr>
        <p:grpSpPr>
          <a:xfrm>
            <a:off x="149258" y="886519"/>
            <a:ext cx="3048000" cy="2743200"/>
            <a:chOff x="138406" y="838200"/>
            <a:chExt cx="3048000" cy="2743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D39BBC4-A025-8C4A-8AAA-CA4A5B01EC08}"/>
                </a:ext>
              </a:extLst>
            </p:cNvPr>
            <p:cNvSpPr/>
            <p:nvPr/>
          </p:nvSpPr>
          <p:spPr>
            <a:xfrm>
              <a:off x="138406" y="838200"/>
              <a:ext cx="30480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J.382</a:t>
              </a:r>
              <a:endParaRPr lang="ja-JP" altLang="en-US" sz="1600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939922-8BD7-D841-95FF-4DB667C8731C}"/>
                </a:ext>
              </a:extLst>
            </p:cNvPr>
            <p:cNvSpPr/>
            <p:nvPr/>
          </p:nvSpPr>
          <p:spPr>
            <a:xfrm>
              <a:off x="138406" y="14478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Demodulator LSI</a:t>
              </a:r>
              <a:endParaRPr lang="ja-JP" altLang="en-US" sz="16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AB79B1-99E9-C343-9E8B-B8B5702D3171}"/>
                </a:ext>
              </a:extLst>
            </p:cNvPr>
            <p:cNvSpPr/>
            <p:nvPr/>
          </p:nvSpPr>
          <p:spPr>
            <a:xfrm>
              <a:off x="138406" y="20574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In 2016, Sony released the world‘s first commercial demodulator LSI for advanced digital broadcasting supporting 4K/8K including J.382 for cable TV networks.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3301A9D-25A8-CD4D-A4CC-90558BA3D2E9}"/>
              </a:ext>
            </a:extLst>
          </p:cNvPr>
          <p:cNvGrpSpPr/>
          <p:nvPr/>
        </p:nvGrpSpPr>
        <p:grpSpPr>
          <a:xfrm>
            <a:off x="3439852" y="886519"/>
            <a:ext cx="3048000" cy="2743200"/>
            <a:chOff x="3429000" y="838200"/>
            <a:chExt cx="3048000" cy="27432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10F803-DD98-784F-B968-2F842BFE648B}"/>
                </a:ext>
              </a:extLst>
            </p:cNvPr>
            <p:cNvSpPr/>
            <p:nvPr/>
          </p:nvSpPr>
          <p:spPr>
            <a:xfrm>
              <a:off x="3429000" y="838200"/>
              <a:ext cx="30480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J.343.1</a:t>
              </a:r>
              <a:endParaRPr lang="ja-JP" altLang="en-US" sz="16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05EE60-CA9B-4140-9F79-3F54C49503F7}"/>
                </a:ext>
              </a:extLst>
            </p:cNvPr>
            <p:cNvSpPr/>
            <p:nvPr/>
          </p:nvSpPr>
          <p:spPr>
            <a:xfrm>
              <a:off x="3429000" y="14478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Quality measurement software</a:t>
              </a:r>
              <a:endParaRPr lang="ja-JP" altLang="en-US" sz="16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F9F2C9-487E-9849-9222-87E4722AE82F}"/>
                </a:ext>
              </a:extLst>
            </p:cNvPr>
            <p:cNvSpPr/>
            <p:nvPr/>
          </p:nvSpPr>
          <p:spPr>
            <a:xfrm>
              <a:off x="3429000" y="20574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Rohde &amp; Schwarz / Swiss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Qual</a:t>
              </a:r>
              <a:r>
                <a:rPr lang="en-US" altLang="ja-JP" sz="1400" dirty="0">
                  <a:solidFill>
                    <a:schemeClr val="tx1"/>
                  </a:solidFill>
                </a:rPr>
                <a:t> released network quality measurement software for smartphone “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QualiPoc</a:t>
              </a:r>
              <a:r>
                <a:rPr lang="en-US" altLang="ja-JP" sz="1400" dirty="0">
                  <a:solidFill>
                    <a:schemeClr val="tx1"/>
                  </a:solidFill>
                </a:rPr>
                <a:t> Android,” where J.343.1 (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J.bitvqm</a:t>
              </a:r>
              <a:r>
                <a:rPr lang="en-US" altLang="ja-JP" sz="1400" dirty="0">
                  <a:solidFill>
                    <a:schemeClr val="tx1"/>
                  </a:solidFill>
                </a:rPr>
                <a:t>) quality evaluation method is implemented.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FC50C54-4AA4-5348-92BB-5B1917443A39}"/>
              </a:ext>
            </a:extLst>
          </p:cNvPr>
          <p:cNvGrpSpPr/>
          <p:nvPr/>
        </p:nvGrpSpPr>
        <p:grpSpPr>
          <a:xfrm>
            <a:off x="6719560" y="886519"/>
            <a:ext cx="3048000" cy="2743200"/>
            <a:chOff x="6708708" y="838200"/>
            <a:chExt cx="3048000" cy="2743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140713-656E-3C46-B6A1-BC277CDAC6CD}"/>
                </a:ext>
              </a:extLst>
            </p:cNvPr>
            <p:cNvSpPr/>
            <p:nvPr/>
          </p:nvSpPr>
          <p:spPr>
            <a:xfrm>
              <a:off x="6708708" y="838200"/>
              <a:ext cx="30480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J.343 series</a:t>
              </a:r>
              <a:endParaRPr lang="ja-JP" altLang="en-US" sz="1600" b="1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D594D0-2599-6046-B83D-C006B53980D6}"/>
                </a:ext>
              </a:extLst>
            </p:cNvPr>
            <p:cNvSpPr/>
            <p:nvPr/>
          </p:nvSpPr>
          <p:spPr>
            <a:xfrm>
              <a:off x="6708708" y="14478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Video quality evaluation software</a:t>
              </a:r>
              <a:endParaRPr lang="ja-JP" altLang="en-US" sz="1600" b="1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5FB2D04-2012-FB49-BB8C-0F5BA2E98729}"/>
                </a:ext>
              </a:extLst>
            </p:cNvPr>
            <p:cNvSpPr/>
            <p:nvPr/>
          </p:nvSpPr>
          <p:spPr>
            <a:xfrm>
              <a:off x="6708708" y="20574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 err="1">
                  <a:solidFill>
                    <a:schemeClr val="tx1"/>
                  </a:solidFill>
                </a:rPr>
                <a:t>Qpticom</a:t>
              </a:r>
              <a:r>
                <a:rPr lang="en-US" altLang="ja-JP" sz="1400" dirty="0">
                  <a:solidFill>
                    <a:schemeClr val="tx1"/>
                  </a:solidFill>
                </a:rPr>
                <a:t>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relased</a:t>
              </a:r>
              <a:r>
                <a:rPr lang="en-US" altLang="ja-JP" sz="1400" dirty="0">
                  <a:solidFill>
                    <a:schemeClr val="tx1"/>
                  </a:solidFill>
                </a:rPr>
                <a:t> video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qualilty</a:t>
              </a:r>
              <a:r>
                <a:rPr lang="en-US" altLang="ja-JP" sz="1400" dirty="0">
                  <a:solidFill>
                    <a:schemeClr val="tx1"/>
                  </a:solidFill>
                </a:rPr>
                <a:t> evaluation software product “PEVQ-S,” where J.343.5, J.343.6 (full reference with bitstream analysis) and J.247 (full reference) are employed.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DD12B0-573B-004E-9CC7-51A3712BC802}"/>
              </a:ext>
            </a:extLst>
          </p:cNvPr>
          <p:cNvGrpSpPr/>
          <p:nvPr/>
        </p:nvGrpSpPr>
        <p:grpSpPr>
          <a:xfrm>
            <a:off x="149258" y="3782119"/>
            <a:ext cx="3048000" cy="2743200"/>
            <a:chOff x="138406" y="3733800"/>
            <a:chExt cx="3048000" cy="27432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395104-40CB-024A-A43F-191269BF36F4}"/>
                </a:ext>
              </a:extLst>
            </p:cNvPr>
            <p:cNvSpPr/>
            <p:nvPr/>
          </p:nvSpPr>
          <p:spPr>
            <a:xfrm>
              <a:off x="138406" y="3733800"/>
              <a:ext cx="30480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J.295, J.296</a:t>
              </a:r>
              <a:endParaRPr lang="ja-JP" altLang="en-US" sz="1600" b="1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134065-A61E-3A45-A9A7-9C00EB00F792}"/>
                </a:ext>
              </a:extLst>
            </p:cNvPr>
            <p:cNvSpPr/>
            <p:nvPr/>
          </p:nvSpPr>
          <p:spPr>
            <a:xfrm>
              <a:off x="138406" y="43434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Hybrid set-top box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181F1C9-CE79-1A4C-9E00-DF7454F0A417}"/>
                </a:ext>
              </a:extLst>
            </p:cNvPr>
            <p:cNvSpPr/>
            <p:nvPr/>
          </p:nvSpPr>
          <p:spPr>
            <a:xfrm>
              <a:off x="138406" y="49530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In 2012, KDDI launched commercial cable TV hybrid set-top box “Smart TV Box,” which is compliant with J.295 and J.296, equipped with Android operating system.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90424C-D510-B847-8E59-07B3A32F56D8}"/>
              </a:ext>
            </a:extLst>
          </p:cNvPr>
          <p:cNvGrpSpPr/>
          <p:nvPr/>
        </p:nvGrpSpPr>
        <p:grpSpPr>
          <a:xfrm>
            <a:off x="3439852" y="3782119"/>
            <a:ext cx="3048000" cy="2743200"/>
            <a:chOff x="3429000" y="3733800"/>
            <a:chExt cx="3048000" cy="27432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EC993B2-C6AE-5041-BB68-8DCD6F436A80}"/>
                </a:ext>
              </a:extLst>
            </p:cNvPr>
            <p:cNvSpPr/>
            <p:nvPr/>
          </p:nvSpPr>
          <p:spPr>
            <a:xfrm>
              <a:off x="3429000" y="3733800"/>
              <a:ext cx="30480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J.195, J.196</a:t>
              </a:r>
              <a:endParaRPr lang="ja-JP" altLang="en-US" sz="1600" b="1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E4905AD-0791-2543-811F-10066046B783}"/>
                </a:ext>
              </a:extLst>
            </p:cNvPr>
            <p:cNvSpPr/>
            <p:nvPr/>
          </p:nvSpPr>
          <p:spPr>
            <a:xfrm>
              <a:off x="3429000" y="43434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 err="1"/>
                <a:t>HiNoC</a:t>
              </a:r>
              <a:r>
                <a:rPr lang="en-US" altLang="ja-JP" sz="1400" b="1" dirty="0"/>
                <a:t> modem LSI</a:t>
              </a:r>
              <a:endParaRPr lang="ja-JP" altLang="en-US" sz="1400" b="1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F826DF-3B00-E044-828D-0A7F7BACB1C7}"/>
                </a:ext>
              </a:extLst>
            </p:cNvPr>
            <p:cNvSpPr/>
            <p:nvPr/>
          </p:nvSpPr>
          <p:spPr>
            <a:xfrm>
              <a:off x="3429000" y="49530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Haier IC released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HiNoC</a:t>
              </a:r>
              <a:r>
                <a:rPr lang="en-US" altLang="ja-JP" sz="1400" dirty="0">
                  <a:solidFill>
                    <a:schemeClr val="tx1"/>
                  </a:solidFill>
                </a:rPr>
                <a:t> 1.0 LSI (Hi 3601, Hi 309, Hi 2610) capable of 112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Mbps</a:t>
              </a:r>
              <a:r>
                <a:rPr lang="en-US" altLang="ja-JP" sz="1400" dirty="0">
                  <a:solidFill>
                    <a:schemeClr val="tx1"/>
                  </a:solidFill>
                </a:rPr>
                <a:t> speed at 16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MHz.</a:t>
              </a:r>
              <a:endParaRPr lang="en-US" altLang="ja-JP" sz="1400" dirty="0">
                <a:solidFill>
                  <a:schemeClr val="tx1"/>
                </a:solidFill>
              </a:endParaRPr>
            </a:p>
            <a:p>
              <a:r>
                <a:rPr lang="en-US" altLang="ja-JP" sz="1400" dirty="0" err="1">
                  <a:solidFill>
                    <a:schemeClr val="tx1"/>
                  </a:solidFill>
                </a:rPr>
                <a:t>Hannuo</a:t>
              </a:r>
              <a:r>
                <a:rPr lang="en-US" altLang="ja-JP" sz="1400" dirty="0">
                  <a:solidFill>
                    <a:schemeClr val="tx1"/>
                  </a:solidFill>
                </a:rPr>
                <a:t> Semiconductor released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HiNoC</a:t>
              </a:r>
              <a:r>
                <a:rPr lang="en-US" altLang="ja-JP" sz="1400" dirty="0">
                  <a:solidFill>
                    <a:schemeClr val="tx1"/>
                  </a:solidFill>
                </a:rPr>
                <a:t> 2.0 LSI (HN1000) capable of 1.14 Gbit/s at 128 MHz bandwidth.</a:t>
              </a:r>
              <a:endParaRPr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D89EDD-3CFE-9B4C-8114-2DAA71843DFC}"/>
              </a:ext>
            </a:extLst>
          </p:cNvPr>
          <p:cNvGrpSpPr/>
          <p:nvPr/>
        </p:nvGrpSpPr>
        <p:grpSpPr>
          <a:xfrm>
            <a:off x="6719560" y="3782119"/>
            <a:ext cx="3048000" cy="2743200"/>
            <a:chOff x="6708708" y="3733800"/>
            <a:chExt cx="3048000" cy="27432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237B296-8D3A-D246-9F6E-4A534AF2E4E4}"/>
                </a:ext>
              </a:extLst>
            </p:cNvPr>
            <p:cNvSpPr/>
            <p:nvPr/>
          </p:nvSpPr>
          <p:spPr>
            <a:xfrm>
              <a:off x="6708708" y="3733800"/>
              <a:ext cx="3048000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ja-JP" sz="1600" b="1" dirty="0"/>
                <a:t>J.205</a:t>
              </a:r>
              <a:r>
                <a:rPr lang="ja-JP" altLang="en-US" sz="1600" b="1" dirty="0"/>
                <a:t>～</a:t>
              </a:r>
              <a:r>
                <a:rPr lang="en-US" altLang="ja-JP" sz="1600" b="1" dirty="0"/>
                <a:t>J.207</a:t>
              </a:r>
              <a:endParaRPr lang="ja-JP" altLang="en-US" sz="1600" b="1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B3206B-2CDF-3147-ADCD-9F4278D65EBD}"/>
                </a:ext>
              </a:extLst>
            </p:cNvPr>
            <p:cNvSpPr/>
            <p:nvPr/>
          </p:nvSpPr>
          <p:spPr>
            <a:xfrm>
              <a:off x="6708708" y="4343400"/>
              <a:ext cx="3048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600" b="1" dirty="0"/>
                <a:t>Hybrid broadcasting system</a:t>
              </a:r>
              <a:endParaRPr lang="ja-JP" altLang="en-US" sz="1600" b="1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3BBBD89-3E57-EE41-9384-EE7F6265C0C7}"/>
                </a:ext>
              </a:extLst>
            </p:cNvPr>
            <p:cNvSpPr/>
            <p:nvPr/>
          </p:nvSpPr>
          <p:spPr>
            <a:xfrm>
              <a:off x="6708708" y="4953000"/>
              <a:ext cx="3048000" cy="152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1400" dirty="0">
                  <a:solidFill>
                    <a:schemeClr val="tx1"/>
                  </a:solidFill>
                </a:rPr>
                <a:t>In 2010,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HbbTV</a:t>
              </a:r>
              <a:r>
                <a:rPr lang="en-US" altLang="ja-JP" sz="1400" dirty="0">
                  <a:solidFill>
                    <a:schemeClr val="tx1"/>
                  </a:solidFill>
                </a:rPr>
                <a:t> has started in Germany, subsequently deployed in NL, FR, ES, PL, UK, FI, CH, IT,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Austraria</a:t>
              </a:r>
              <a:r>
                <a:rPr lang="en-US" altLang="ja-JP" sz="1400" dirty="0">
                  <a:solidFill>
                    <a:schemeClr val="tx1"/>
                  </a:solidFill>
                </a:rPr>
                <a:t>, New Zealand, Saudi Arabia, etc. In 2013, </a:t>
              </a:r>
              <a:r>
                <a:rPr lang="en-US" altLang="ja-JP" sz="1400" dirty="0" err="1">
                  <a:solidFill>
                    <a:schemeClr val="tx1"/>
                  </a:solidFill>
                </a:rPr>
                <a:t>Hybridcast</a:t>
              </a:r>
              <a:r>
                <a:rPr lang="en-US" altLang="ja-JP" sz="1400" dirty="0">
                  <a:solidFill>
                    <a:schemeClr val="tx1"/>
                  </a:solidFill>
                </a:rPr>
                <a:t> has been launched in Japan.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355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76534F-5589-4ED1-815B-FACA25E63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06" y="3489031"/>
            <a:ext cx="8793980" cy="1362075"/>
          </a:xfrm>
        </p:spPr>
        <p:txBody>
          <a:bodyPr/>
          <a:lstStyle/>
          <a:p>
            <a:r>
              <a:rPr kumimoji="1" lang="en-US" altLang="ja-JP" dirty="0"/>
              <a:t>2. Cable </a:t>
            </a:r>
            <a:r>
              <a:rPr kumimoji="1" lang="en-US" altLang="ja-JP" dirty="0" err="1"/>
              <a:t>tV</a:t>
            </a:r>
            <a:r>
              <a:rPr kumimoji="1" lang="en-US" altLang="ja-JP" dirty="0"/>
              <a:t> market situation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41516-90DA-40D9-A2FE-AB55314E6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0E66E-2EBE-4577-99E0-BCE3B56C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9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F50777D-1F35-410D-8A99-6CA8DB3D68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822929"/>
              </p:ext>
            </p:extLst>
          </p:nvPr>
        </p:nvGraphicFramePr>
        <p:xfrm>
          <a:off x="98918" y="1502354"/>
          <a:ext cx="9708165" cy="5117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FB5E27D-CDD8-4651-9C6F-69B27B465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TV households in the world</a:t>
            </a:r>
            <a:endParaRPr kumimoji="1" lang="ja-JP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0830A-DF98-4091-ADB4-538BB339FCD9}"/>
              </a:ext>
            </a:extLst>
          </p:cNvPr>
          <p:cNvSpPr txBox="1"/>
          <p:nvPr/>
        </p:nvSpPr>
        <p:spPr>
          <a:xfrm>
            <a:off x="339895" y="917579"/>
            <a:ext cx="936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chemeClr val="accent4"/>
                </a:solidFill>
              </a:rPr>
              <a:t>Cable television is still growing and dominant as 35% share in 2021 (forecast).</a:t>
            </a:r>
          </a:p>
          <a:p>
            <a:r>
              <a:rPr lang="en-US" altLang="ja-JP" sz="1600" b="1" dirty="0">
                <a:solidFill>
                  <a:schemeClr val="accent4"/>
                </a:solidFill>
              </a:rPr>
              <a:t>Digital terrestrial TV (DTT) is rapidly growing toward 2021 mainly in developing country.</a:t>
            </a:r>
            <a:endParaRPr lang="ja-JP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7EB384-D826-4E2F-AEDD-68E5BA50457A}"/>
              </a:ext>
            </a:extLst>
          </p:cNvPr>
          <p:cNvSpPr txBox="1"/>
          <p:nvPr/>
        </p:nvSpPr>
        <p:spPr>
          <a:xfrm>
            <a:off x="239420" y="6511148"/>
            <a:ext cx="18758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/>
              <a:t>Source: Digital TV Research</a:t>
            </a:r>
            <a:endParaRPr lang="ja-JP" altLang="en-US" sz="105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C01A7-6228-4CB9-B479-AFEDB418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79FC5-2CBF-4182-B970-F3A56260018F}"/>
              </a:ext>
            </a:extLst>
          </p:cNvPr>
          <p:cNvSpPr/>
          <p:nvPr/>
        </p:nvSpPr>
        <p:spPr>
          <a:xfrm>
            <a:off x="1286547" y="4322621"/>
            <a:ext cx="2101857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2F9AA8-5B2E-44E1-B173-003BC8CB50D5}"/>
              </a:ext>
            </a:extLst>
          </p:cNvPr>
          <p:cNvSpPr/>
          <p:nvPr/>
        </p:nvSpPr>
        <p:spPr>
          <a:xfrm>
            <a:off x="4279325" y="4230257"/>
            <a:ext cx="2101857" cy="10067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53C0887-F9A1-42A3-B5FB-474B7D69D91C}"/>
              </a:ext>
            </a:extLst>
          </p:cNvPr>
          <p:cNvSpPr/>
          <p:nvPr/>
        </p:nvSpPr>
        <p:spPr>
          <a:xfrm>
            <a:off x="7132332" y="4193313"/>
            <a:ext cx="2101857" cy="10437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44639-9F09-4AFC-8011-96E49301D0A7}"/>
              </a:ext>
            </a:extLst>
          </p:cNvPr>
          <p:cNvSpPr txBox="1"/>
          <p:nvPr/>
        </p:nvSpPr>
        <p:spPr>
          <a:xfrm rot="16200000">
            <a:off x="731199" y="4641323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cable TV</a:t>
            </a:r>
            <a:endParaRPr lang="ja-JP" alt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068622-7429-4D24-82B4-E63DC3982199}"/>
              </a:ext>
            </a:extLst>
          </p:cNvPr>
          <p:cNvSpPr txBox="1"/>
          <p:nvPr/>
        </p:nvSpPr>
        <p:spPr>
          <a:xfrm rot="16200000">
            <a:off x="3723977" y="4595141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cable TV</a:t>
            </a:r>
            <a:endParaRPr lang="ja-JP" alt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4846BD-B90A-4216-B434-6FC7940F3A4E}"/>
              </a:ext>
            </a:extLst>
          </p:cNvPr>
          <p:cNvSpPr txBox="1"/>
          <p:nvPr/>
        </p:nvSpPr>
        <p:spPr>
          <a:xfrm rot="16200000">
            <a:off x="6610554" y="4622852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cable TV</a:t>
            </a:r>
            <a:endParaRPr lang="ja-JP" altLang="en-US" sz="1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C6E9FA-E1E9-C846-A0D9-6F04D6230D8F}"/>
              </a:ext>
            </a:extLst>
          </p:cNvPr>
          <p:cNvCxnSpPr>
            <a:cxnSpLocks/>
          </p:cNvCxnSpPr>
          <p:nvPr/>
        </p:nvCxnSpPr>
        <p:spPr>
          <a:xfrm flipV="1">
            <a:off x="3399834" y="4248747"/>
            <a:ext cx="857351" cy="3694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C55DEE-D1CD-5346-B1E8-A94067974A44}"/>
              </a:ext>
            </a:extLst>
          </p:cNvPr>
          <p:cNvCxnSpPr>
            <a:cxnSpLocks/>
          </p:cNvCxnSpPr>
          <p:nvPr/>
        </p:nvCxnSpPr>
        <p:spPr>
          <a:xfrm flipV="1">
            <a:off x="6381180" y="4151446"/>
            <a:ext cx="751150" cy="4186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7FDA8C-7092-014C-9779-A1921E8B17CD}"/>
              </a:ext>
            </a:extLst>
          </p:cNvPr>
          <p:cNvSpPr txBox="1"/>
          <p:nvPr/>
        </p:nvSpPr>
        <p:spPr>
          <a:xfrm>
            <a:off x="4031312" y="398007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563 M</a:t>
            </a:r>
            <a:endParaRPr lang="ja-JP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7540AC-F37A-E942-8D66-8E9BBDC18F77}"/>
              </a:ext>
            </a:extLst>
          </p:cNvPr>
          <p:cNvSpPr txBox="1"/>
          <p:nvPr/>
        </p:nvSpPr>
        <p:spPr>
          <a:xfrm>
            <a:off x="7014542" y="388863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594 M</a:t>
            </a:r>
            <a:endParaRPr lang="ja-JP" altLang="en-US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5CAFF5-BA3A-B24E-87F8-98CA291D3F7D}"/>
              </a:ext>
            </a:extLst>
          </p:cNvPr>
          <p:cNvSpPr txBox="1"/>
          <p:nvPr/>
        </p:nvSpPr>
        <p:spPr>
          <a:xfrm>
            <a:off x="1093802" y="4082940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528 M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398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682E-59DC-4E7E-A1DC-FEBF6AE2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Cable television as broadband access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BA4876-0D1F-457D-A0ED-21421D832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79F927-1765-4C03-8EBC-79E2D87BBFE7}"/>
              </a:ext>
            </a:extLst>
          </p:cNvPr>
          <p:cNvGraphicFramePr>
            <a:graphicFrameLocks/>
          </p:cNvGraphicFramePr>
          <p:nvPr/>
        </p:nvGraphicFramePr>
        <p:xfrm>
          <a:off x="906841" y="1845468"/>
          <a:ext cx="8092321" cy="447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BA8BED-9575-44E3-87A4-EEC9B302897F}"/>
              </a:ext>
            </a:extLst>
          </p:cNvPr>
          <p:cNvSpPr txBox="1"/>
          <p:nvPr/>
        </p:nvSpPr>
        <p:spPr>
          <a:xfrm>
            <a:off x="239420" y="6505824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/>
              <a:t>Source: </a:t>
            </a:r>
            <a:r>
              <a:rPr lang="en-US" altLang="ja-JP" sz="1050" dirty="0" err="1"/>
              <a:t>Broadbandtrends</a:t>
            </a:r>
            <a:endParaRPr lang="ja-JP" altLang="en-US" sz="10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D987B9-7EFA-40CD-B8D3-8C7606D9A578}"/>
              </a:ext>
            </a:extLst>
          </p:cNvPr>
          <p:cNvSpPr txBox="1"/>
          <p:nvPr/>
        </p:nvSpPr>
        <p:spPr>
          <a:xfrm>
            <a:off x="321429" y="917577"/>
            <a:ext cx="873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solidFill>
                  <a:schemeClr val="accent4"/>
                </a:solidFill>
              </a:rPr>
              <a:t>Cable television broadband access is still growing.</a:t>
            </a:r>
          </a:p>
          <a:p>
            <a:r>
              <a:rPr lang="en-US" altLang="ja-JP" sz="1600" b="1" dirty="0">
                <a:solidFill>
                  <a:schemeClr val="accent4"/>
                </a:solidFill>
              </a:rPr>
              <a:t>Cable modem can provide gigabit-class broadband Internet by DOCSIS 3.0 and 3.1.</a:t>
            </a:r>
            <a:endParaRPr lang="ja-JP" altLang="en-US" sz="1600" b="1" dirty="0">
              <a:solidFill>
                <a:schemeClr val="accent4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1EF4DB-A577-4F16-85F9-DFBC76FC45BD}"/>
              </a:ext>
            </a:extLst>
          </p:cNvPr>
          <p:cNvCxnSpPr/>
          <p:nvPr/>
        </p:nvCxnSpPr>
        <p:spPr>
          <a:xfrm flipV="1">
            <a:off x="3223491" y="5052291"/>
            <a:ext cx="1283854" cy="1016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B1D483-7228-41A6-8F8E-CE157D92B172}"/>
              </a:ext>
            </a:extLst>
          </p:cNvPr>
          <p:cNvCxnSpPr/>
          <p:nvPr/>
        </p:nvCxnSpPr>
        <p:spPr>
          <a:xfrm flipV="1">
            <a:off x="5708073" y="4950691"/>
            <a:ext cx="1283854" cy="1016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E019862-19CD-024B-99BF-B111A6AE8890}"/>
              </a:ext>
            </a:extLst>
          </p:cNvPr>
          <p:cNvSpPr txBox="1"/>
          <p:nvPr/>
        </p:nvSpPr>
        <p:spPr>
          <a:xfrm>
            <a:off x="1555160" y="500149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130 M</a:t>
            </a:r>
            <a:endParaRPr lang="ja-JP" alt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DE3D4-3DDD-4B46-ABAF-1DE5F4A7D77C}"/>
              </a:ext>
            </a:extLst>
          </p:cNvPr>
          <p:cNvSpPr txBox="1"/>
          <p:nvPr/>
        </p:nvSpPr>
        <p:spPr>
          <a:xfrm>
            <a:off x="4035470" y="478432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155 M</a:t>
            </a:r>
            <a:endParaRPr lang="ja-JP" altLang="en-US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3E71E-2EF8-3540-AED9-C504FAD90CD9}"/>
              </a:ext>
            </a:extLst>
          </p:cNvPr>
          <p:cNvSpPr txBox="1"/>
          <p:nvPr/>
        </p:nvSpPr>
        <p:spPr>
          <a:xfrm>
            <a:off x="6515780" y="4647163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175 M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6937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5B48-1C53-44BF-88E2-B85F0F63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able television in the market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15D9D-FD9B-4D25-8EAA-12AFEB9E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657B82-4914-4A1C-8B74-045FCC814090}"/>
              </a:ext>
            </a:extLst>
          </p:cNvPr>
          <p:cNvSpPr/>
          <p:nvPr/>
        </p:nvSpPr>
        <p:spPr>
          <a:xfrm>
            <a:off x="563418" y="1313873"/>
            <a:ext cx="609600" cy="9721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1</a:t>
            </a:r>
            <a:endParaRPr lang="ja-JP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720C7-1D2E-4176-960D-3E0B30EF328E}"/>
              </a:ext>
            </a:extLst>
          </p:cNvPr>
          <p:cNvSpPr/>
          <p:nvPr/>
        </p:nvSpPr>
        <p:spPr>
          <a:xfrm>
            <a:off x="1366983" y="1313873"/>
            <a:ext cx="8072581" cy="9721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 dirty="0"/>
              <a:t>Global cable television market is still growing as television delivery networks.</a:t>
            </a:r>
            <a:endParaRPr lang="ja-JP" altLang="en-US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5F0E5-1D79-472D-A3F8-B9EFC3A3A51F}"/>
              </a:ext>
            </a:extLst>
          </p:cNvPr>
          <p:cNvSpPr/>
          <p:nvPr/>
        </p:nvSpPr>
        <p:spPr>
          <a:xfrm>
            <a:off x="563418" y="2522720"/>
            <a:ext cx="609600" cy="9195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2</a:t>
            </a:r>
            <a:endParaRPr lang="ja-JP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496D4-9F61-4082-BAEE-6FA04B49B30E}"/>
              </a:ext>
            </a:extLst>
          </p:cNvPr>
          <p:cNvSpPr/>
          <p:nvPr/>
        </p:nvSpPr>
        <p:spPr>
          <a:xfrm>
            <a:off x="1366983" y="2522720"/>
            <a:ext cx="8072581" cy="9195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 dirty="0"/>
              <a:t>Cable television is also very important network infrastructure for broadband Internet access. OTT needs such high-speed networks to efficiently provide services to customers.</a:t>
            </a:r>
            <a:endParaRPr lang="ja-JP" altLang="en-US" b="1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BBF03EE-9243-4566-9D66-EEB745D5D5F0}"/>
              </a:ext>
            </a:extLst>
          </p:cNvPr>
          <p:cNvSpPr/>
          <p:nvPr/>
        </p:nvSpPr>
        <p:spPr>
          <a:xfrm>
            <a:off x="4378038" y="3853060"/>
            <a:ext cx="1126837" cy="618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2B5816-08B5-4679-B638-034C523E4C9C}"/>
              </a:ext>
            </a:extLst>
          </p:cNvPr>
          <p:cNvSpPr txBox="1"/>
          <p:nvPr/>
        </p:nvSpPr>
        <p:spPr>
          <a:xfrm>
            <a:off x="638120" y="4680583"/>
            <a:ext cx="870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</a:rPr>
              <a:t>What is cable television expected to be</a:t>
            </a:r>
            <a:br>
              <a:rPr lang="en-US" altLang="ja-JP" sz="3200" b="1" dirty="0">
                <a:solidFill>
                  <a:srgbClr val="FF0000"/>
                </a:solidFill>
              </a:rPr>
            </a:br>
            <a:r>
              <a:rPr lang="en-US" altLang="ja-JP" sz="3200" b="1" dirty="0">
                <a:solidFill>
                  <a:srgbClr val="FF0000"/>
                </a:solidFill>
              </a:rPr>
              <a:t>in the future?</a:t>
            </a:r>
            <a:endParaRPr lang="ja-JP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2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75B48-1C53-44BF-88E2-B85F0F63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Cable television in the market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015D9D-FD9B-4D25-8EAA-12AFEB9E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BBF03EE-9243-4566-9D66-EEB745D5D5F0}"/>
              </a:ext>
            </a:extLst>
          </p:cNvPr>
          <p:cNvSpPr/>
          <p:nvPr/>
        </p:nvSpPr>
        <p:spPr>
          <a:xfrm>
            <a:off x="4378038" y="3442846"/>
            <a:ext cx="1126837" cy="618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16E3DB-7E6C-48B8-A4AB-A3AE957470F6}"/>
              </a:ext>
            </a:extLst>
          </p:cNvPr>
          <p:cNvSpPr/>
          <p:nvPr/>
        </p:nvSpPr>
        <p:spPr>
          <a:xfrm>
            <a:off x="6537036" y="1616190"/>
            <a:ext cx="2835564" cy="15241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ja-JP" b="1" dirty="0"/>
              <a:t>to be easy to deploy in developing countries</a:t>
            </a:r>
          </a:p>
          <a:p>
            <a:pPr algn="ctr"/>
            <a:r>
              <a:rPr lang="en-US" altLang="ja-JP" sz="1600" dirty="0"/>
              <a:t>to facilitate rapid deployment</a:t>
            </a:r>
            <a:endParaRPr lang="ja-JP" alt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76A372-8617-4F5E-AC62-8960080863CC}"/>
              </a:ext>
            </a:extLst>
          </p:cNvPr>
          <p:cNvSpPr/>
          <p:nvPr/>
        </p:nvSpPr>
        <p:spPr>
          <a:xfrm>
            <a:off x="3550227" y="1616190"/>
            <a:ext cx="2835564" cy="15241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ja-JP" b="1" dirty="0"/>
              <a:t>to provide high-realistic entertainment experiences</a:t>
            </a:r>
          </a:p>
          <a:p>
            <a:pPr algn="ctr"/>
            <a:r>
              <a:rPr lang="en-US" altLang="ja-JP" sz="1600" dirty="0"/>
              <a:t>e.g., 4K/8K/VR/AR</a:t>
            </a:r>
            <a:endParaRPr lang="ja-JP" alt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15DDF8-55A8-4AC2-86DA-F6406C1D182B}"/>
              </a:ext>
            </a:extLst>
          </p:cNvPr>
          <p:cNvSpPr/>
          <p:nvPr/>
        </p:nvSpPr>
        <p:spPr>
          <a:xfrm>
            <a:off x="563418" y="1616190"/>
            <a:ext cx="2835564" cy="15241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ja-JP" b="1" dirty="0"/>
              <a:t>as strong and efficient network infrastructure</a:t>
            </a:r>
          </a:p>
          <a:p>
            <a:pPr algn="ctr"/>
            <a:r>
              <a:rPr lang="en-US" altLang="ja-JP" sz="1600" dirty="0"/>
              <a:t>for broadcasting as well as ICT convergence</a:t>
            </a:r>
            <a:endParaRPr lang="ja-JP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F45351-0BEB-4551-AF9D-07C89C553DFA}"/>
              </a:ext>
            </a:extLst>
          </p:cNvPr>
          <p:cNvSpPr txBox="1"/>
          <p:nvPr/>
        </p:nvSpPr>
        <p:spPr>
          <a:xfrm>
            <a:off x="350491" y="4364169"/>
            <a:ext cx="93991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ITU-T SG9 </a:t>
            </a: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</a:rPr>
              <a:t>has been conducting global standardization on cable television technology more than twenty (20) years</a:t>
            </a:r>
            <a:br>
              <a:rPr lang="en-US" altLang="ja-JP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ja-JP" sz="2400" b="1" dirty="0">
                <a:solidFill>
                  <a:schemeClr val="bg2">
                    <a:lumMod val="50000"/>
                  </a:schemeClr>
                </a:solidFill>
              </a:rPr>
              <a:t>as a de jure standardization development organization (SDO).</a:t>
            </a:r>
            <a:endParaRPr lang="ja-JP" alt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36EB80-239A-427E-BB9E-24218654DA10}"/>
              </a:ext>
            </a:extLst>
          </p:cNvPr>
          <p:cNvSpPr txBox="1"/>
          <p:nvPr/>
        </p:nvSpPr>
        <p:spPr>
          <a:xfrm>
            <a:off x="2481591" y="1064370"/>
            <a:ext cx="4474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chemeClr val="accent2"/>
                </a:solidFill>
              </a:rPr>
              <a:t>Cable television is expected</a:t>
            </a:r>
            <a:endParaRPr lang="ja-JP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7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76534F-5589-4ED1-815B-FACA25E6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3. SG9 Highlights</a:t>
            </a:r>
            <a:br>
              <a:rPr kumimoji="1" lang="en-US" altLang="ja-JP" dirty="0"/>
            </a:br>
            <a:r>
              <a:rPr kumimoji="1" lang="en-US" altLang="ja-JP" dirty="0"/>
              <a:t>Study Period 2017 – 2020</a:t>
            </a:r>
            <a:endParaRPr kumimoji="1" lang="ja-JP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941516-90DA-40D9-A2FE-AB55314E6E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0E66E-2EBE-4577-99E0-BCE3B56C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3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SG9 Key Missions in 2017 – 2020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Bridging the Standardization Gap (BSG)</a:t>
            </a:r>
          </a:p>
          <a:p>
            <a:pPr lvl="1"/>
            <a:r>
              <a:rPr lang="en-US" altLang="ja-JP" dirty="0"/>
              <a:t>considering requirements from various regions</a:t>
            </a:r>
          </a:p>
          <a:p>
            <a:pPr lvl="1"/>
            <a:r>
              <a:rPr lang="en-US" altLang="ja-JP" dirty="0"/>
              <a:t>implementation and deployment guidelines (Q4/9)</a:t>
            </a:r>
          </a:p>
          <a:p>
            <a:pPr>
              <a:spcBef>
                <a:spcPts val="2400"/>
              </a:spcBef>
            </a:pPr>
            <a:r>
              <a:rPr lang="en-US" altLang="ja-JP" dirty="0"/>
              <a:t>Evolution of cable TV networks</a:t>
            </a:r>
          </a:p>
          <a:p>
            <a:pPr lvl="1"/>
            <a:r>
              <a:rPr lang="en-US" altLang="ja-JP" dirty="0"/>
              <a:t>ultra-high speed cable modems</a:t>
            </a:r>
          </a:p>
          <a:p>
            <a:pPr lvl="1"/>
            <a:r>
              <a:rPr lang="en-US" altLang="ja-JP" dirty="0"/>
              <a:t>robust and flexible security</a:t>
            </a:r>
          </a:p>
          <a:p>
            <a:pPr lvl="1"/>
            <a:r>
              <a:rPr lang="en-US" altLang="ja-JP" dirty="0"/>
              <a:t>high-efficiency transport technology, etc.</a:t>
            </a:r>
          </a:p>
          <a:p>
            <a:pPr>
              <a:spcBef>
                <a:spcPts val="2400"/>
              </a:spcBef>
            </a:pPr>
            <a:r>
              <a:rPr lang="en-US" altLang="ja-JP" dirty="0"/>
              <a:t>Innovative services</a:t>
            </a:r>
          </a:p>
          <a:p>
            <a:pPr lvl="1"/>
            <a:r>
              <a:rPr lang="en-US" altLang="ja-JP" dirty="0"/>
              <a:t>advanced definition video experiences (4K/8K/HDR etc.)</a:t>
            </a:r>
          </a:p>
          <a:p>
            <a:pPr lvl="1"/>
            <a:r>
              <a:rPr lang="en-US" altLang="ja-JP" dirty="0"/>
              <a:t>high realistic experiences (VR/AR etc.)</a:t>
            </a:r>
          </a:p>
          <a:p>
            <a:pPr lvl="1"/>
            <a:r>
              <a:rPr lang="en-US" altLang="ja-JP" dirty="0"/>
              <a:t>integrated broadcast and broadband services, etc.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151" y="868751"/>
            <a:ext cx="2253312" cy="1381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678" y="5055512"/>
            <a:ext cx="2180787" cy="1802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086" y="2502781"/>
            <a:ext cx="2569445" cy="17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9DEF-D732-D844-AA5B-1ADB9962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the momentum of SG9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898F3-0765-7641-B1F1-481D689A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58E093-E848-8744-9AC8-66E9D4EE3929}"/>
              </a:ext>
            </a:extLst>
          </p:cNvPr>
          <p:cNvSpPr/>
          <p:nvPr/>
        </p:nvSpPr>
        <p:spPr>
          <a:xfrm>
            <a:off x="468630" y="1002890"/>
            <a:ext cx="9006840" cy="1597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Proactive approach in this Study Period (2017-2020) to organize workshops on </a:t>
            </a:r>
            <a:r>
              <a:rPr lang="en-US" b="1" i="1" dirty="0">
                <a:solidFill>
                  <a:srgbClr val="FF0000"/>
                </a:solidFill>
              </a:rPr>
              <a:t>“the future of TV “ </a:t>
            </a:r>
            <a:r>
              <a:rPr lang="en-US" b="1" dirty="0"/>
              <a:t>in the regions in collaboration with the three Sectors of the ITU and in co-location with SG9 meetings </a:t>
            </a:r>
            <a:r>
              <a:rPr lang="en-US" b="1" u="sng" dirty="0">
                <a:solidFill>
                  <a:srgbClr val="C00000"/>
                </a:solidFill>
              </a:rPr>
              <a:t>to promote SG9 and </a:t>
            </a:r>
            <a:r>
              <a:rPr lang="en-US" altLang="ja-JP" b="1" u="sng" dirty="0">
                <a:solidFill>
                  <a:srgbClr val="C00000"/>
                </a:solidFill>
              </a:rPr>
              <a:t>widely invite stakeholders (non-members of ITU-T)</a:t>
            </a:r>
            <a:r>
              <a:rPr lang="en-US" altLang="ja-JP" b="1" dirty="0"/>
              <a:t> to discuss and exchange the latest information on anything related to television technologies and business and to recruit potential new members from cable industry.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14121E-3104-0349-A0C9-A8BF7168C7DC}"/>
              </a:ext>
            </a:extLst>
          </p:cNvPr>
          <p:cNvSpPr/>
          <p:nvPr/>
        </p:nvSpPr>
        <p:spPr>
          <a:xfrm>
            <a:off x="1263285" y="3567490"/>
            <a:ext cx="4857750" cy="56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Hangzhou, China (May 2017)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929213-D33D-AD44-A583-C54E304D23EF}"/>
              </a:ext>
            </a:extLst>
          </p:cNvPr>
          <p:cNvSpPr/>
          <p:nvPr/>
        </p:nvSpPr>
        <p:spPr>
          <a:xfrm>
            <a:off x="1263285" y="4215736"/>
            <a:ext cx="4857750" cy="56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Geneva, Switzerland (Jan 2018)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329C30-2C89-3A47-A9AB-A731F30E1F85}"/>
              </a:ext>
            </a:extLst>
          </p:cNvPr>
          <p:cNvSpPr/>
          <p:nvPr/>
        </p:nvSpPr>
        <p:spPr>
          <a:xfrm>
            <a:off x="1263285" y="4855818"/>
            <a:ext cx="4857750" cy="56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Bogota, Colombia (Nov 2018)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B68E1A-AD6A-9B44-8D6C-DFC4C77E6273}"/>
              </a:ext>
            </a:extLst>
          </p:cNvPr>
          <p:cNvSpPr/>
          <p:nvPr/>
        </p:nvSpPr>
        <p:spPr>
          <a:xfrm>
            <a:off x="463185" y="3567490"/>
            <a:ext cx="640080" cy="5600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480657-23D7-F649-9D2F-D48FDA36F3B2}"/>
              </a:ext>
            </a:extLst>
          </p:cNvPr>
          <p:cNvSpPr/>
          <p:nvPr/>
        </p:nvSpPr>
        <p:spPr>
          <a:xfrm>
            <a:off x="463185" y="4215736"/>
            <a:ext cx="640080" cy="5600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17C04C-AA51-1D41-B837-C57BA8A72661}"/>
              </a:ext>
            </a:extLst>
          </p:cNvPr>
          <p:cNvSpPr/>
          <p:nvPr/>
        </p:nvSpPr>
        <p:spPr>
          <a:xfrm>
            <a:off x="463185" y="4855818"/>
            <a:ext cx="640080" cy="5600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F57EA-286E-DA45-AC16-510F769FAC9F}"/>
              </a:ext>
            </a:extLst>
          </p:cNvPr>
          <p:cNvSpPr/>
          <p:nvPr/>
        </p:nvSpPr>
        <p:spPr>
          <a:xfrm>
            <a:off x="6281055" y="3567490"/>
            <a:ext cx="3188970" cy="56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over 80 attendees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EC2D8-8D06-4342-BA7B-4917EDE0875F}"/>
              </a:ext>
            </a:extLst>
          </p:cNvPr>
          <p:cNvSpPr/>
          <p:nvPr/>
        </p:nvSpPr>
        <p:spPr>
          <a:xfrm>
            <a:off x="6281055" y="4215736"/>
            <a:ext cx="3188970" cy="56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over 70 attendees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9D7192-5D36-9E40-BBBC-0F1882A2AA85}"/>
              </a:ext>
            </a:extLst>
          </p:cNvPr>
          <p:cNvSpPr/>
          <p:nvPr/>
        </p:nvSpPr>
        <p:spPr>
          <a:xfrm>
            <a:off x="6281055" y="4855818"/>
            <a:ext cx="3188970" cy="56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over 80 attendees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99699A-B292-EC47-81D7-69B02F51A83D}"/>
              </a:ext>
            </a:extLst>
          </p:cNvPr>
          <p:cNvSpPr txBox="1"/>
          <p:nvPr/>
        </p:nvSpPr>
        <p:spPr>
          <a:xfrm>
            <a:off x="1263285" y="3226416"/>
            <a:ext cx="4160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Workshop collocated with SG9 meeting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851352-696F-DF4A-A8F4-8F52E1C3A41C}"/>
              </a:ext>
            </a:extLst>
          </p:cNvPr>
          <p:cNvSpPr txBox="1"/>
          <p:nvPr/>
        </p:nvSpPr>
        <p:spPr>
          <a:xfrm>
            <a:off x="6281055" y="3250114"/>
            <a:ext cx="2262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Workshop attendees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60162C-F6A7-4B0E-9D49-0EF62F644FDF}"/>
              </a:ext>
            </a:extLst>
          </p:cNvPr>
          <p:cNvSpPr/>
          <p:nvPr/>
        </p:nvSpPr>
        <p:spPr>
          <a:xfrm>
            <a:off x="1268730" y="5489908"/>
            <a:ext cx="4857750" cy="56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Geneva, Switzerland (Jun 2019)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958065-C753-4259-AEB5-9CD7241ADBB2}"/>
              </a:ext>
            </a:extLst>
          </p:cNvPr>
          <p:cNvSpPr/>
          <p:nvPr/>
        </p:nvSpPr>
        <p:spPr>
          <a:xfrm>
            <a:off x="468630" y="5489908"/>
            <a:ext cx="640080" cy="5600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154D02-F6BB-4C08-B57A-5748BC8A867E}"/>
              </a:ext>
            </a:extLst>
          </p:cNvPr>
          <p:cNvSpPr/>
          <p:nvPr/>
        </p:nvSpPr>
        <p:spPr>
          <a:xfrm>
            <a:off x="6286500" y="5489908"/>
            <a:ext cx="3188970" cy="5600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over 90 attendees</a:t>
            </a:r>
          </a:p>
        </p:txBody>
      </p:sp>
    </p:spTree>
    <p:extLst>
      <p:ext uri="{BB962C8B-B14F-4D97-AF65-F5344CB8AC3E}">
        <p14:creationId xmlns:p14="http://schemas.microsoft.com/office/powerpoint/2010/main" val="22830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85782-ACD6-9946-94C4-B3FCD416B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2CB14-346C-6841-B8D9-181ED9832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491" y="1458096"/>
            <a:ext cx="9283031" cy="492323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Introduction of SG9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Cable TV market situation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sz="2800" dirty="0"/>
              <a:t>SG9 highlights: Study Period 2017 –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C129D-95CD-A647-B4D3-01AF88C5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9DEF-D732-D844-AA5B-1ADB9962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the momentum of SG9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898F3-0765-7641-B1F1-481D689A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22" name="Content Placeholder 7">
            <a:extLst>
              <a:ext uri="{FF2B5EF4-FFF2-40B4-BE49-F238E27FC236}">
                <a16:creationId xmlns:a16="http://schemas.microsoft.com/office/drawing/2014/main" id="{FD1221D7-1772-0043-8EAE-19E6D7EA5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893466"/>
              </p:ext>
            </p:extLst>
          </p:nvPr>
        </p:nvGraphicFramePr>
        <p:xfrm>
          <a:off x="248480" y="1005490"/>
          <a:ext cx="9439222" cy="551982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706526">
                  <a:extLst>
                    <a:ext uri="{9D8B030D-6E8A-4147-A177-3AD203B41FA5}">
                      <a16:colId xmlns:a16="http://schemas.microsoft.com/office/drawing/2014/main" val="3389389322"/>
                    </a:ext>
                  </a:extLst>
                </a:gridCol>
                <a:gridCol w="1838913">
                  <a:extLst>
                    <a:ext uri="{9D8B030D-6E8A-4147-A177-3AD203B41FA5}">
                      <a16:colId xmlns:a16="http://schemas.microsoft.com/office/drawing/2014/main" val="808416104"/>
                    </a:ext>
                  </a:extLst>
                </a:gridCol>
                <a:gridCol w="1918963">
                  <a:extLst>
                    <a:ext uri="{9D8B030D-6E8A-4147-A177-3AD203B41FA5}">
                      <a16:colId xmlns:a16="http://schemas.microsoft.com/office/drawing/2014/main" val="3539954248"/>
                    </a:ext>
                  </a:extLst>
                </a:gridCol>
                <a:gridCol w="1987410">
                  <a:extLst>
                    <a:ext uri="{9D8B030D-6E8A-4147-A177-3AD203B41FA5}">
                      <a16:colId xmlns:a16="http://schemas.microsoft.com/office/drawing/2014/main" val="3431243822"/>
                    </a:ext>
                  </a:extLst>
                </a:gridCol>
                <a:gridCol w="1987410">
                  <a:extLst>
                    <a:ext uri="{9D8B030D-6E8A-4147-A177-3AD203B41FA5}">
                      <a16:colId xmlns:a16="http://schemas.microsoft.com/office/drawing/2014/main" val="1610111137"/>
                    </a:ext>
                  </a:extLst>
                </a:gridCol>
              </a:tblGrid>
              <a:tr h="869691">
                <a:tc>
                  <a:txBody>
                    <a:bodyPr/>
                    <a:lstStyle/>
                    <a:p>
                      <a:pPr algn="ctr"/>
                      <a:endParaRPr lang="en-US" sz="1400" b="1" baseline="0" dirty="0">
                        <a:solidFill>
                          <a:schemeClr val="tx2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2</a:t>
                      </a:r>
                      <a:r>
                        <a:rPr lang="en-US" altLang="ja-JP" sz="1600" b="1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nd</a:t>
                      </a:r>
                      <a:endParaRPr lang="en-US" altLang="ja-JP" sz="1600" b="1" baseline="0" dirty="0">
                        <a:solidFill>
                          <a:schemeClr val="tx2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Jan 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in Geneva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3</a:t>
                      </a:r>
                      <a:r>
                        <a:rPr lang="en-US" altLang="ja-JP" sz="1600" b="1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rd</a:t>
                      </a:r>
                      <a:endParaRPr lang="en-US" altLang="ja-JP" sz="1600" b="1" baseline="0" dirty="0">
                        <a:solidFill>
                          <a:schemeClr val="tx2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Nov 2018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in Bogota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4</a:t>
                      </a:r>
                      <a:r>
                        <a:rPr lang="en-US" altLang="ja-JP" sz="1600" b="1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th</a:t>
                      </a:r>
                      <a:endParaRPr lang="en-US" altLang="ja-JP" sz="1600" b="1" baseline="0" dirty="0">
                        <a:solidFill>
                          <a:schemeClr val="tx2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Jun 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in Geneva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5</a:t>
                      </a:r>
                      <a:r>
                        <a:rPr lang="en-US" altLang="ja-JP" sz="1600" b="1" baseline="300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th</a:t>
                      </a:r>
                      <a:endParaRPr lang="en-US" altLang="ja-JP" sz="1600" b="1" baseline="0" dirty="0">
                        <a:solidFill>
                          <a:schemeClr val="tx2"/>
                        </a:solidFill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Apr 2020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Virtual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0054712"/>
                  </a:ext>
                </a:extLst>
              </a:tr>
              <a:tr h="1076757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Num</a:t>
                      </a:r>
                      <a:r>
                        <a:rPr lang="en-US" altLang="ja-JP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 of Attendees</a:t>
                      </a:r>
                      <a:endParaRPr lang="en-US" sz="1600" b="1" baseline="0" dirty="0">
                        <a:solidFill>
                          <a:schemeClr val="tx2"/>
                        </a:solidFill>
                        <a:latin typeface="+mn-lt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</a:rPr>
                        <a:t>45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latin typeface="+mn-lt"/>
                          <a:ea typeface="+mn-ea"/>
                        </a:rPr>
                        <a:t>62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latin typeface="+mn-lt"/>
                          <a:ea typeface="+mn-ea"/>
                        </a:rPr>
                        <a:t>69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29779707"/>
                  </a:ext>
                </a:extLst>
              </a:tr>
              <a:tr h="1043608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Num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 of Contributions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</a:rPr>
                        <a:t>34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2000" b="1" baseline="0" dirty="0">
                          <a:latin typeface="+mn-lt"/>
                          <a:ea typeface="+mn-ea"/>
                        </a:rPr>
                        <a:t>33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2000" b="1" baseline="0" dirty="0">
                          <a:latin typeface="+mn-lt"/>
                          <a:ea typeface="+mn-ea"/>
                        </a:rPr>
                        <a:t>37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565585"/>
                  </a:ext>
                </a:extLst>
              </a:tr>
              <a:tr h="944029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err="1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Num</a:t>
                      </a:r>
                      <a:r>
                        <a:rPr lang="en-US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 of Deliverables</a:t>
                      </a:r>
                    </a:p>
                    <a:p>
                      <a:pPr algn="ctr"/>
                      <a:r>
                        <a:rPr lang="en-US" sz="1600" b="1" baseline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</a:rPr>
                        <a:t>(Recs etc.)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2000" b="0" baseline="0" dirty="0">
                          <a:latin typeface="+mn-lt"/>
                          <a:ea typeface="+mn-ea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altLang="ja-JP" sz="2000" b="1" baseline="0" dirty="0">
                          <a:latin typeface="+mn-lt"/>
                          <a:ea typeface="+mn-ea"/>
                        </a:rPr>
                        <a:t>19</a:t>
                      </a: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0560703"/>
                  </a:ext>
                </a:extLst>
              </a:tr>
              <a:tr h="1585744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600" b="1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New</a:t>
                      </a:r>
                    </a:p>
                    <a:p>
                      <a:pPr algn="ctr"/>
                      <a:r>
                        <a:rPr lang="en-US" altLang="ja-JP" sz="1600" b="1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members for SG9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5563" indent="0">
                        <a:spcBef>
                          <a:spcPts val="600"/>
                        </a:spcBef>
                        <a:tabLst/>
                      </a:pPr>
                      <a:r>
                        <a:rPr lang="en-US" altLang="ja-JP" sz="1600" dirty="0">
                          <a:latin typeface="+mn-lt"/>
                          <a:ea typeface="+mn-ea"/>
                        </a:rPr>
                        <a:t>Sector Members:</a:t>
                      </a:r>
                    </a:p>
                    <a:p>
                      <a:pPr marL="55563" indent="0">
                        <a:spcBef>
                          <a:spcPts val="600"/>
                        </a:spcBef>
                        <a:tabLst/>
                      </a:pPr>
                      <a:r>
                        <a:rPr lang="en-US" altLang="ja-JP" sz="1600" dirty="0">
                          <a:latin typeface="+mn-lt"/>
                          <a:ea typeface="+mn-ea"/>
                        </a:rPr>
                        <a:t>Associates:</a:t>
                      </a:r>
                    </a:p>
                    <a:p>
                      <a:pPr marL="55563" indent="0">
                        <a:tabLst/>
                      </a:pPr>
                      <a:endParaRPr lang="en-US" altLang="ja-JP" sz="1600" dirty="0">
                        <a:latin typeface="+mn-lt"/>
                        <a:ea typeface="+mn-ea"/>
                      </a:endParaRPr>
                    </a:p>
                    <a:p>
                      <a:pPr marL="55563" indent="0">
                        <a:tabLst/>
                      </a:pPr>
                      <a:endParaRPr lang="en-US" altLang="ja-JP" sz="1600" dirty="0">
                        <a:latin typeface="+mn-lt"/>
                        <a:ea typeface="+mn-ea"/>
                      </a:endParaRPr>
                    </a:p>
                    <a:p>
                      <a:pPr marL="55563" indent="0">
                        <a:spcBef>
                          <a:spcPts val="600"/>
                        </a:spcBef>
                        <a:tabLst/>
                      </a:pPr>
                      <a:r>
                        <a:rPr lang="en-US" altLang="ja-JP" sz="1600" dirty="0">
                          <a:latin typeface="+mn-lt"/>
                          <a:ea typeface="+mn-ea"/>
                        </a:rPr>
                        <a:t>Academia:</a:t>
                      </a: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541338" marR="0" lvl="0" indent="-449263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(1): </a:t>
                      </a:r>
                      <a:r>
                        <a:rPr lang="en-US" sz="1600" dirty="0">
                          <a:latin typeface="+mn-lt"/>
                          <a:ea typeface="+mn-ea"/>
                        </a:rPr>
                        <a:t>Cox Communications (US)</a:t>
                      </a:r>
                    </a:p>
                    <a:p>
                      <a:pPr marL="541338" marR="0" lvl="0" indent="-449263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(6): </a:t>
                      </a:r>
                      <a:r>
                        <a:rPr lang="en-US" sz="1600" dirty="0" err="1">
                          <a:latin typeface="+mn-lt"/>
                          <a:ea typeface="+mn-ea"/>
                        </a:rPr>
                        <a:t>CableLabs</a:t>
                      </a:r>
                      <a:r>
                        <a:rPr lang="en-US" sz="1600" dirty="0">
                          <a:latin typeface="+mn-lt"/>
                          <a:ea typeface="+mn-ea"/>
                        </a:rPr>
                        <a:t> (US), Skyworth Digital Technology (China),  </a:t>
                      </a:r>
                      <a:r>
                        <a:rPr lang="en-US" sz="1600" dirty="0" err="1">
                          <a:latin typeface="+mn-lt"/>
                          <a:ea typeface="+mn-ea"/>
                        </a:rPr>
                        <a:t>JiShi</a:t>
                      </a:r>
                      <a:r>
                        <a:rPr lang="en-US" sz="1600" dirty="0">
                          <a:latin typeface="+mn-lt"/>
                          <a:ea typeface="+mn-ea"/>
                        </a:rPr>
                        <a:t> </a:t>
                      </a:r>
                      <a:r>
                        <a:rPr lang="en-US" sz="1600" dirty="0" err="1">
                          <a:latin typeface="+mn-lt"/>
                          <a:ea typeface="+mn-ea"/>
                        </a:rPr>
                        <a:t>HuiTong</a:t>
                      </a:r>
                      <a:r>
                        <a:rPr lang="en-US" sz="1600" dirty="0">
                          <a:latin typeface="+mn-lt"/>
                          <a:ea typeface="+mn-ea"/>
                        </a:rPr>
                        <a:t> (China), </a:t>
                      </a:r>
                      <a:r>
                        <a:rPr lang="en-US" sz="1600" dirty="0" err="1">
                          <a:latin typeface="+mn-lt"/>
                          <a:ea typeface="+mn-ea"/>
                        </a:rPr>
                        <a:t>MovieLabs</a:t>
                      </a:r>
                      <a:r>
                        <a:rPr lang="en-US" sz="1600" dirty="0">
                          <a:latin typeface="+mn-lt"/>
                          <a:ea typeface="+mn-ea"/>
                        </a:rPr>
                        <a:t> (US), Synamedia (Israel), Sky Group (UK)</a:t>
                      </a:r>
                      <a:endParaRPr lang="en-US" altLang="ja-JP" sz="1600" dirty="0">
                        <a:latin typeface="+mn-lt"/>
                        <a:ea typeface="+mn-ea"/>
                      </a:endParaRPr>
                    </a:p>
                    <a:p>
                      <a:pPr marL="541338" indent="-449263">
                        <a:spcBef>
                          <a:spcPts val="600"/>
                        </a:spcBef>
                        <a:tabLst/>
                      </a:pPr>
                      <a:r>
                        <a:rPr lang="en-US" altLang="ja-JP" sz="16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(1): </a:t>
                      </a:r>
                      <a:r>
                        <a:rPr lang="en-US" altLang="ja-JP" sz="1600" dirty="0">
                          <a:latin typeface="+mn-lt"/>
                          <a:ea typeface="+mn-ea"/>
                        </a:rPr>
                        <a:t>Indian Institute of Science (India)</a:t>
                      </a:r>
                      <a:endParaRPr lang="en-US" sz="1800" dirty="0">
                        <a:latin typeface="+mn-lt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1600" b="1" baseline="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363538" indent="0" algn="l">
                        <a:tabLst/>
                      </a:pPr>
                      <a:endParaRPr lang="en-US" sz="2000" b="1" baseline="0" dirty="0"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0594255"/>
                  </a:ext>
                </a:extLst>
              </a:tr>
            </a:tbl>
          </a:graphicData>
        </a:graphic>
      </p:graphicFrame>
      <p:sp>
        <p:nvSpPr>
          <p:cNvPr id="23" name="矢印: 右 8">
            <a:extLst>
              <a:ext uri="{FF2B5EF4-FFF2-40B4-BE49-F238E27FC236}">
                <a16:creationId xmlns:a16="http://schemas.microsoft.com/office/drawing/2014/main" id="{43E4A115-9C7D-AC4F-AA03-8CDB11B24E02}"/>
              </a:ext>
            </a:extLst>
          </p:cNvPr>
          <p:cNvSpPr/>
          <p:nvPr/>
        </p:nvSpPr>
        <p:spPr>
          <a:xfrm>
            <a:off x="3385018" y="2014694"/>
            <a:ext cx="996767" cy="7203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ja-JP" sz="1600" dirty="0">
                <a:ea typeface="メイリオ" panose="020B0604030504040204" pitchFamily="50" charset="-128"/>
              </a:rPr>
              <a:t>same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24" name="矢印: 右 9">
            <a:extLst>
              <a:ext uri="{FF2B5EF4-FFF2-40B4-BE49-F238E27FC236}">
                <a16:creationId xmlns:a16="http://schemas.microsoft.com/office/drawing/2014/main" id="{19A0B4EE-5EDE-2E44-B23B-2FB20A88A6BC}"/>
              </a:ext>
            </a:extLst>
          </p:cNvPr>
          <p:cNvSpPr/>
          <p:nvPr/>
        </p:nvSpPr>
        <p:spPr>
          <a:xfrm>
            <a:off x="3385018" y="3078743"/>
            <a:ext cx="996767" cy="7203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ea typeface="メイリオ" panose="020B0604030504040204" pitchFamily="50" charset="-128"/>
              </a:rPr>
              <a:t>+36%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25" name="矢印: 右 10">
            <a:extLst>
              <a:ext uri="{FF2B5EF4-FFF2-40B4-BE49-F238E27FC236}">
                <a16:creationId xmlns:a16="http://schemas.microsoft.com/office/drawing/2014/main" id="{C4ED352A-6A77-9F45-8101-3373F2F03B9B}"/>
              </a:ext>
            </a:extLst>
          </p:cNvPr>
          <p:cNvSpPr/>
          <p:nvPr/>
        </p:nvSpPr>
        <p:spPr>
          <a:xfrm>
            <a:off x="3384433" y="4122914"/>
            <a:ext cx="996767" cy="7203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ea typeface="メイリオ" panose="020B0604030504040204" pitchFamily="50" charset="-128"/>
              </a:rPr>
              <a:t>+75%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26" name="矢印: 右 8">
            <a:extLst>
              <a:ext uri="{FF2B5EF4-FFF2-40B4-BE49-F238E27FC236}">
                <a16:creationId xmlns:a16="http://schemas.microsoft.com/office/drawing/2014/main" id="{F1D8C2F9-2635-E647-A363-C66494F665AF}"/>
              </a:ext>
            </a:extLst>
          </p:cNvPr>
          <p:cNvSpPr/>
          <p:nvPr/>
        </p:nvSpPr>
        <p:spPr>
          <a:xfrm>
            <a:off x="5242257" y="2014694"/>
            <a:ext cx="996767" cy="7203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ea typeface="メイリオ" panose="020B0604030504040204" pitchFamily="50" charset="-128"/>
              </a:rPr>
              <a:t>+</a:t>
            </a:r>
            <a:r>
              <a:rPr lang="en-US" altLang="ja-JP" sz="1600" dirty="0">
                <a:ea typeface="メイリオ" panose="020B0604030504040204" pitchFamily="50" charset="-128"/>
              </a:rPr>
              <a:t>55</a:t>
            </a:r>
            <a:r>
              <a:rPr kumimoji="1" lang="en-US" altLang="ja-JP" sz="1600" dirty="0">
                <a:ea typeface="メイリオ" panose="020B0604030504040204" pitchFamily="50" charset="-128"/>
              </a:rPr>
              <a:t>%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27" name="矢印: 右 9">
            <a:extLst>
              <a:ext uri="{FF2B5EF4-FFF2-40B4-BE49-F238E27FC236}">
                <a16:creationId xmlns:a16="http://schemas.microsoft.com/office/drawing/2014/main" id="{A3291B4E-78A3-7C4C-BAB0-5062857F5543}"/>
              </a:ext>
            </a:extLst>
          </p:cNvPr>
          <p:cNvSpPr/>
          <p:nvPr/>
        </p:nvSpPr>
        <p:spPr>
          <a:xfrm>
            <a:off x="5242257" y="3078743"/>
            <a:ext cx="996767" cy="7203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ja-JP" sz="1600" dirty="0">
                <a:ea typeface="メイリオ" panose="020B0604030504040204" pitchFamily="50" charset="-128"/>
              </a:rPr>
              <a:t>same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28" name="矢印: 右 10">
            <a:extLst>
              <a:ext uri="{FF2B5EF4-FFF2-40B4-BE49-F238E27FC236}">
                <a16:creationId xmlns:a16="http://schemas.microsoft.com/office/drawing/2014/main" id="{475B507B-B1C8-8644-BB92-5EB8CAD7DEB6}"/>
              </a:ext>
            </a:extLst>
          </p:cNvPr>
          <p:cNvSpPr/>
          <p:nvPr/>
        </p:nvSpPr>
        <p:spPr>
          <a:xfrm>
            <a:off x="5241672" y="4122914"/>
            <a:ext cx="996767" cy="72032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dirty="0">
                <a:ea typeface="メイリオ" panose="020B0604030504040204" pitchFamily="50" charset="-128"/>
              </a:rPr>
              <a:t>+43%</a:t>
            </a:r>
            <a:endParaRPr kumimoji="1" lang="ja-JP" altLang="en-US" sz="1600" dirty="0">
              <a:ea typeface="メイリオ" panose="020B0604030504040204" pitchFamily="50" charset="-128"/>
            </a:endParaRPr>
          </a:p>
        </p:txBody>
      </p:sp>
      <p:sp>
        <p:nvSpPr>
          <p:cNvPr id="29" name="矢印: 右 8">
            <a:extLst>
              <a:ext uri="{FF2B5EF4-FFF2-40B4-BE49-F238E27FC236}">
                <a16:creationId xmlns:a16="http://schemas.microsoft.com/office/drawing/2014/main" id="{82EAA397-9753-D740-B5C0-DA2D040CBBC5}"/>
              </a:ext>
            </a:extLst>
          </p:cNvPr>
          <p:cNvSpPr/>
          <p:nvPr/>
        </p:nvSpPr>
        <p:spPr>
          <a:xfrm>
            <a:off x="7282260" y="2014694"/>
            <a:ext cx="996767" cy="7203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ea typeface="メイリオ" panose="020B0604030504040204" pitchFamily="50" charset="-128"/>
              </a:rPr>
              <a:t>+11%</a:t>
            </a:r>
            <a:endParaRPr kumimoji="1" lang="ja-JP" altLang="en-US" sz="1600" b="1" dirty="0">
              <a:ea typeface="メイリオ" panose="020B0604030504040204" pitchFamily="50" charset="-128"/>
            </a:endParaRPr>
          </a:p>
        </p:txBody>
      </p:sp>
      <p:sp>
        <p:nvSpPr>
          <p:cNvPr id="30" name="矢印: 右 9">
            <a:extLst>
              <a:ext uri="{FF2B5EF4-FFF2-40B4-BE49-F238E27FC236}">
                <a16:creationId xmlns:a16="http://schemas.microsoft.com/office/drawing/2014/main" id="{889A633C-B3A2-0649-B9C5-9C963EFF816F}"/>
              </a:ext>
            </a:extLst>
          </p:cNvPr>
          <p:cNvSpPr/>
          <p:nvPr/>
        </p:nvSpPr>
        <p:spPr>
          <a:xfrm>
            <a:off x="7282260" y="3078743"/>
            <a:ext cx="996767" cy="7203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ja-JP" sz="1600" b="1" dirty="0">
                <a:ea typeface="メイリオ" panose="020B0604030504040204" pitchFamily="50" charset="-128"/>
              </a:rPr>
              <a:t>+12%</a:t>
            </a:r>
            <a:endParaRPr kumimoji="1" lang="ja-JP" altLang="en-US" sz="1600" b="1" dirty="0">
              <a:ea typeface="メイリオ" panose="020B0604030504040204" pitchFamily="50" charset="-128"/>
            </a:endParaRPr>
          </a:p>
        </p:txBody>
      </p:sp>
      <p:sp>
        <p:nvSpPr>
          <p:cNvPr id="31" name="矢印: 右 10">
            <a:extLst>
              <a:ext uri="{FF2B5EF4-FFF2-40B4-BE49-F238E27FC236}">
                <a16:creationId xmlns:a16="http://schemas.microsoft.com/office/drawing/2014/main" id="{7BAC963D-FF8A-3B48-9504-B59FE37F337B}"/>
              </a:ext>
            </a:extLst>
          </p:cNvPr>
          <p:cNvSpPr/>
          <p:nvPr/>
        </p:nvSpPr>
        <p:spPr>
          <a:xfrm>
            <a:off x="7281675" y="4122914"/>
            <a:ext cx="996767" cy="72032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en-US" altLang="ja-JP" sz="1600" b="1" dirty="0">
                <a:ea typeface="メイリオ" panose="020B0604030504040204" pitchFamily="50" charset="-128"/>
              </a:rPr>
              <a:t>+</a:t>
            </a:r>
            <a:r>
              <a:rPr lang="en-US" altLang="ja-JP" sz="1600" b="1" dirty="0">
                <a:ea typeface="メイリオ" panose="020B0604030504040204" pitchFamily="50" charset="-128"/>
              </a:rPr>
              <a:t>19</a:t>
            </a:r>
            <a:r>
              <a:rPr kumimoji="1" lang="en-US" altLang="ja-JP" sz="1600" b="1" dirty="0">
                <a:ea typeface="メイリオ" panose="020B0604030504040204" pitchFamily="50" charset="-128"/>
              </a:rPr>
              <a:t>%</a:t>
            </a:r>
            <a:endParaRPr kumimoji="1" lang="ja-JP" altLang="en-US" sz="1600" b="1" dirty="0"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98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C17E3-E0FF-E249-921F-9CFB709E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Recommendations approved in this study period (1/4)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8282B-8AB0-0B41-B8C0-BD62264A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21</a:t>
            </a:fld>
            <a:endParaRPr kumimoji="1" lang="ja-JP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804A16-4736-704F-824E-665531A31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722893"/>
              </p:ext>
            </p:extLst>
          </p:nvPr>
        </p:nvGraphicFramePr>
        <p:xfrm>
          <a:off x="1144672" y="884289"/>
          <a:ext cx="8426329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8022">
                  <a:extLst>
                    <a:ext uri="{9D8B030D-6E8A-4147-A177-3AD203B41FA5}">
                      <a16:colId xmlns:a16="http://schemas.microsoft.com/office/drawing/2014/main" val="3505922467"/>
                    </a:ext>
                  </a:extLst>
                </a:gridCol>
                <a:gridCol w="1467204">
                  <a:extLst>
                    <a:ext uri="{9D8B030D-6E8A-4147-A177-3AD203B41FA5}">
                      <a16:colId xmlns:a16="http://schemas.microsoft.com/office/drawing/2014/main" val="4273124053"/>
                    </a:ext>
                  </a:extLst>
                </a:gridCol>
                <a:gridCol w="648070">
                  <a:extLst>
                    <a:ext uri="{9D8B030D-6E8A-4147-A177-3AD203B41FA5}">
                      <a16:colId xmlns:a16="http://schemas.microsoft.com/office/drawing/2014/main" val="2689422098"/>
                    </a:ext>
                  </a:extLst>
                </a:gridCol>
                <a:gridCol w="5513033">
                  <a:extLst>
                    <a:ext uri="{9D8B030D-6E8A-4147-A177-3AD203B41FA5}">
                      <a16:colId xmlns:a16="http://schemas.microsoft.com/office/drawing/2014/main" val="6978458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Q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Rec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Type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Title</a:t>
                      </a:r>
                      <a:endParaRPr lang="ja-JP" sz="1200" kern="100" dirty="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592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Q2/9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J.1020</a:t>
                      </a:r>
                      <a:endParaRPr lang="ja-JP" sz="1200" kern="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ja-JP" sz="1200" kern="100" dirty="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Downloadable System for Multi-CA/DRM service of mobile broadcasting; Service Model and Architecture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14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Q7/9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J.1106</a:t>
                      </a:r>
                      <a:endParaRPr lang="ja-JP" sz="1200" kern="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Requirement for Radio over IP transmission system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8851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5C0A46-CF39-F94D-9404-41729BF15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000957"/>
              </p:ext>
            </p:extLst>
          </p:nvPr>
        </p:nvGraphicFramePr>
        <p:xfrm>
          <a:off x="1144672" y="2002661"/>
          <a:ext cx="8426329" cy="16459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87116">
                  <a:extLst>
                    <a:ext uri="{9D8B030D-6E8A-4147-A177-3AD203B41FA5}">
                      <a16:colId xmlns:a16="http://schemas.microsoft.com/office/drawing/2014/main" val="1884600298"/>
                    </a:ext>
                  </a:extLst>
                </a:gridCol>
                <a:gridCol w="1460326">
                  <a:extLst>
                    <a:ext uri="{9D8B030D-6E8A-4147-A177-3AD203B41FA5}">
                      <a16:colId xmlns:a16="http://schemas.microsoft.com/office/drawing/2014/main" val="1931220460"/>
                    </a:ext>
                  </a:extLst>
                </a:gridCol>
                <a:gridCol w="698328">
                  <a:extLst>
                    <a:ext uri="{9D8B030D-6E8A-4147-A177-3AD203B41FA5}">
                      <a16:colId xmlns:a16="http://schemas.microsoft.com/office/drawing/2014/main" val="4226438826"/>
                    </a:ext>
                  </a:extLst>
                </a:gridCol>
                <a:gridCol w="5480559">
                  <a:extLst>
                    <a:ext uri="{9D8B030D-6E8A-4147-A177-3AD203B41FA5}">
                      <a16:colId xmlns:a16="http://schemas.microsoft.com/office/drawing/2014/main" val="4085389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Q1/9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J.382-rev</a:t>
                      </a:r>
                      <a:endParaRPr lang="ja-JP" sz="1200" kern="100" dirty="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Rev.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Advanced digital downstream transmission systems for television, sound and data services for cable distribution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281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Q5/9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</a:rPr>
                        <a:t>ITU-T J.207-rev 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Rev.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Specification for integrated broadcast and broadband digital television application control framework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049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Q6/9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</a:rPr>
                        <a:t>ITU-T J.297-rev 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Rev.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Requirements and functional specification of cable set top box for 4K ultra high definition television"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935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Q7/9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J.1107</a:t>
                      </a:r>
                      <a:endParaRPr lang="ja-JP" sz="1200" kern="10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Architecture and specification for Radio over IP transmission systems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98274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355598-9B37-7C41-B180-569C4D619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061029"/>
              </p:ext>
            </p:extLst>
          </p:nvPr>
        </p:nvGraphicFramePr>
        <p:xfrm>
          <a:off x="1144671" y="3761113"/>
          <a:ext cx="8426329" cy="26517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66325">
                  <a:extLst>
                    <a:ext uri="{9D8B030D-6E8A-4147-A177-3AD203B41FA5}">
                      <a16:colId xmlns:a16="http://schemas.microsoft.com/office/drawing/2014/main" val="632002439"/>
                    </a:ext>
                  </a:extLst>
                </a:gridCol>
                <a:gridCol w="1485347">
                  <a:extLst>
                    <a:ext uri="{9D8B030D-6E8A-4147-A177-3AD203B41FA5}">
                      <a16:colId xmlns:a16="http://schemas.microsoft.com/office/drawing/2014/main" val="541982623"/>
                    </a:ext>
                  </a:extLst>
                </a:gridCol>
                <a:gridCol w="712519">
                  <a:extLst>
                    <a:ext uri="{9D8B030D-6E8A-4147-A177-3AD203B41FA5}">
                      <a16:colId xmlns:a16="http://schemas.microsoft.com/office/drawing/2014/main" val="3523393984"/>
                    </a:ext>
                  </a:extLst>
                </a:gridCol>
                <a:gridCol w="5462138">
                  <a:extLst>
                    <a:ext uri="{9D8B030D-6E8A-4147-A177-3AD203B41FA5}">
                      <a16:colId xmlns:a16="http://schemas.microsoft.com/office/drawing/2014/main" val="2064033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Q1/9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J.383</a:t>
                      </a:r>
                      <a:endParaRPr lang="en-US" sz="1200" kern="1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Conversion of type length value (TLV) packet and transport stream for advanced cable transmission systems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083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Q5/9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J.1201</a:t>
                      </a:r>
                      <a:endParaRPr lang="en-US" sz="1200" kern="1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The functional requirements of smart TV operating system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55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Q6/9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J.298</a:t>
                      </a:r>
                      <a:endParaRPr lang="en-US" sz="1200" kern="1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Requirements and technical specifications of cable TV hybrid set-top box that has the compatibility with terrestrial and satellite TV transport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586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Q7/9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J.1108</a:t>
                      </a:r>
                      <a:endParaRPr lang="en-US" sz="1200" kern="1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Transmission specification for Radio over IP transmission systems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3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Q7/9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</a:t>
                      </a:r>
                      <a:r>
                        <a:rPr lang="en-US" sz="1200" kern="100" dirty="0">
                          <a:effectLst/>
                        </a:rPr>
                        <a:t>J.1109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Requirement for in-band full-duplex in HFC based network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34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Q9/9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</a:t>
                      </a:r>
                      <a:r>
                        <a:rPr lang="en-US" sz="1200" kern="100" dirty="0">
                          <a:effectLst/>
                        </a:rPr>
                        <a:t>J.302amd-1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</a:rPr>
                        <a:t>Amd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J.302amd-1 "System specifications of augmented reality smart television service"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2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Q10/9</a:t>
                      </a:r>
                      <a:endParaRPr lang="en-US" sz="1200" kern="10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J.1</a:t>
                      </a:r>
                      <a:endParaRPr lang="en-US" sz="1200" kern="1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New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Terms, definitions and acronyms for television and sound transmission and integrated broadband cable networks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MS Gothic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191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B067431-1AB4-4644-A3FD-F3AFF8F8B3A4}"/>
              </a:ext>
            </a:extLst>
          </p:cNvPr>
          <p:cNvSpPr txBox="1"/>
          <p:nvPr/>
        </p:nvSpPr>
        <p:spPr>
          <a:xfrm>
            <a:off x="1" y="1082978"/>
            <a:ext cx="1144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Consented at</a:t>
            </a:r>
          </a:p>
          <a:p>
            <a:r>
              <a:rPr lang="en-US" sz="1200" dirty="0"/>
              <a:t>Hangzhou</a:t>
            </a:r>
          </a:p>
          <a:p>
            <a:r>
              <a:rPr lang="en-US" sz="1200" dirty="0"/>
              <a:t>meeting (1</a:t>
            </a:r>
            <a:r>
              <a:rPr lang="en-US" sz="1200" baseline="30000" dirty="0"/>
              <a:t>st</a:t>
            </a:r>
            <a:r>
              <a:rPr lang="en-US" sz="1200" dirty="0"/>
              <a:t>) in May 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DAF299-AAB7-0041-BB42-F5B63FE1F3E1}"/>
              </a:ext>
            </a:extLst>
          </p:cNvPr>
          <p:cNvSpPr txBox="1"/>
          <p:nvPr/>
        </p:nvSpPr>
        <p:spPr>
          <a:xfrm>
            <a:off x="-22996" y="2002661"/>
            <a:ext cx="10999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Consented at</a:t>
            </a:r>
          </a:p>
          <a:p>
            <a:r>
              <a:rPr lang="en-US" sz="1200" dirty="0"/>
              <a:t>Geneva</a:t>
            </a:r>
          </a:p>
          <a:p>
            <a:r>
              <a:rPr lang="en-US" sz="1200" dirty="0"/>
              <a:t>meeting (2</a:t>
            </a:r>
            <a:r>
              <a:rPr lang="en-US" sz="1200" baseline="30000" dirty="0"/>
              <a:t>nd</a:t>
            </a:r>
            <a:r>
              <a:rPr lang="en-US" sz="1200" dirty="0"/>
              <a:t>)</a:t>
            </a:r>
          </a:p>
          <a:p>
            <a:r>
              <a:rPr lang="en-US" sz="1200" dirty="0"/>
              <a:t>in Jan 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B93B3-7608-3A46-B9FD-EB6674898260}"/>
              </a:ext>
            </a:extLst>
          </p:cNvPr>
          <p:cNvSpPr txBox="1"/>
          <p:nvPr/>
        </p:nvSpPr>
        <p:spPr>
          <a:xfrm>
            <a:off x="0" y="3761113"/>
            <a:ext cx="10823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Consented at</a:t>
            </a:r>
          </a:p>
          <a:p>
            <a:r>
              <a:rPr lang="en-US" sz="1200" dirty="0"/>
              <a:t>Bogota</a:t>
            </a:r>
          </a:p>
          <a:p>
            <a:r>
              <a:rPr lang="en-US" sz="1200" dirty="0"/>
              <a:t>meeting (3</a:t>
            </a:r>
            <a:r>
              <a:rPr lang="en-US" sz="1200" baseline="30000" dirty="0"/>
              <a:t>rd</a:t>
            </a:r>
            <a:r>
              <a:rPr lang="en-US" sz="1200" dirty="0"/>
              <a:t>)</a:t>
            </a:r>
          </a:p>
          <a:p>
            <a:r>
              <a:rPr lang="en-US" sz="1200" dirty="0"/>
              <a:t>in Nov 2018</a:t>
            </a:r>
          </a:p>
        </p:txBody>
      </p:sp>
    </p:spTree>
    <p:extLst>
      <p:ext uri="{BB962C8B-B14F-4D97-AF65-F5344CB8AC3E}">
        <p14:creationId xmlns:p14="http://schemas.microsoft.com/office/powerpoint/2010/main" val="1691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811F-B94B-F14E-ADAE-203CE096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91" y="365287"/>
            <a:ext cx="9213639" cy="425545"/>
          </a:xfrm>
        </p:spPr>
        <p:txBody>
          <a:bodyPr/>
          <a:lstStyle/>
          <a:p>
            <a:r>
              <a:rPr lang="en-US" sz="2400" dirty="0"/>
              <a:t>Recommendations approved in this study period (2/4)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B33B1-9D06-6149-B747-D4DADEBC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22</a:t>
            </a:fld>
            <a:endParaRPr kumimoji="1" lang="ja-JP" alt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7BFB004-69A1-EF44-80FE-775E8AF038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979520"/>
              </p:ext>
            </p:extLst>
          </p:nvPr>
        </p:nvGraphicFramePr>
        <p:xfrm>
          <a:off x="1184908" y="1077046"/>
          <a:ext cx="8379222" cy="448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41">
                  <a:extLst>
                    <a:ext uri="{9D8B030D-6E8A-4147-A177-3AD203B41FA5}">
                      <a16:colId xmlns:a16="http://schemas.microsoft.com/office/drawing/2014/main" val="632002439"/>
                    </a:ext>
                  </a:extLst>
                </a:gridCol>
                <a:gridCol w="1984326">
                  <a:extLst>
                    <a:ext uri="{9D8B030D-6E8A-4147-A177-3AD203B41FA5}">
                      <a16:colId xmlns:a16="http://schemas.microsoft.com/office/drawing/2014/main" val="541982623"/>
                    </a:ext>
                  </a:extLst>
                </a:gridCol>
                <a:gridCol w="763119">
                  <a:extLst>
                    <a:ext uri="{9D8B030D-6E8A-4147-A177-3AD203B41FA5}">
                      <a16:colId xmlns:a16="http://schemas.microsoft.com/office/drawing/2014/main" val="3523393984"/>
                    </a:ext>
                  </a:extLst>
                </a:gridCol>
                <a:gridCol w="4869736">
                  <a:extLst>
                    <a:ext uri="{9D8B030D-6E8A-4147-A177-3AD203B41FA5}">
                      <a16:colId xmlns:a16="http://schemas.microsoft.com/office/drawing/2014/main" val="2064033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Q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>
                          <a:effectLst/>
                        </a:rPr>
                        <a:t>Rec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Type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Title</a:t>
                      </a:r>
                      <a:endParaRPr lang="ja-JP" sz="1200" kern="100" dirty="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06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Q1/9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J.288 (J.288-rev)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Rev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Encapsulation of type length value (TLV) packet for cable transmission systems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6083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Q1/9,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Q7/9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J.224 (J.5GDOCSIS)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Fifth-generation transmission systems for interactive cable television services – IP cable modems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7055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Q1/9,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Q7/9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J.216 (J.MHAv2)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Second-generation Modular Headend Architecture in systems for interactive cable television services – IP cable modems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98586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Q2/9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J.1026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(J.oneway-dcas-part1)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Downloadable Conditional Access System for Unidirectional Network; Requirements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9953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Q2/9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J.1027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(J.oneway-dcas-part2)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Downloadable Conditional Access System for Unidirectional Network; System Architecture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4234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Q2/9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J.1028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Arial" panose="020B0604020202020204" pitchFamily="34" charset="0"/>
                        </a:rPr>
                        <a:t>(J.oneway-dcas-part3)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Segoe UI"/>
                        </a:rPr>
                        <a:t>Downloadable Conditional Access System for Unidirectional Network; The Terminal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5162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Q5/9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J.207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Rev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Segoe UI"/>
                        </a:rPr>
                        <a:t>Specification for integrated broadcast and broadband digital television application control framework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54619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Q5/9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J.1202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(J.stvos-spec-arch)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Segoe UI"/>
                        </a:rPr>
                        <a:t>The architecture of smart TV operating system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47295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Q7/9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Segoe UI"/>
                        </a:rPr>
                        <a:t>J.1210 (J.ipvb-req)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Segoe UI"/>
                        </a:rPr>
                        <a:t>Requirements of IP Video Broadcast (IPVB) for CATV Networks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727958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Q9/9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Segoe UI"/>
                        </a:rPr>
                        <a:t>J.1600 (</a:t>
                      </a:r>
                      <a:r>
                        <a:rPr lang="fr-CH" sz="1200" kern="100" dirty="0" err="1">
                          <a:effectLst/>
                          <a:latin typeface="+mn-lt"/>
                          <a:ea typeface="Yu Gothic Light" panose="020B0300000000000000" pitchFamily="34" charset="-128"/>
                          <a:cs typeface="Segoe UI"/>
                        </a:rPr>
                        <a:t>J.pcnp-fmw</a:t>
                      </a:r>
                      <a:r>
                        <a:rPr lang="fr-CH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Segoe UI"/>
                        </a:rPr>
                        <a:t>)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Segoe UI"/>
                        </a:rPr>
                        <a:t>Premium Cable Network Platform (PCNP) – Framework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1302791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13EB55-488A-3643-8694-0951540392EE}"/>
              </a:ext>
            </a:extLst>
          </p:cNvPr>
          <p:cNvSpPr txBox="1"/>
          <p:nvPr/>
        </p:nvSpPr>
        <p:spPr>
          <a:xfrm>
            <a:off x="481915" y="5831926"/>
            <a:ext cx="908221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ITU-T J.1600</a:t>
            </a:r>
            <a:r>
              <a:rPr kumimoji="1" lang="en-US" altLang="ja-JP" sz="1600" dirty="0">
                <a:solidFill>
                  <a:srgbClr val="FF0000"/>
                </a:solidFill>
              </a:rPr>
              <a:t> is the first ITU-T Recommendation introducing AI technology. This Recommendation defines AI-enabled network diagnostic functions.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6623946-4003-3A48-ACED-9969E046BAED}"/>
              </a:ext>
            </a:extLst>
          </p:cNvPr>
          <p:cNvCxnSpPr/>
          <p:nvPr/>
        </p:nvCxnSpPr>
        <p:spPr>
          <a:xfrm flipH="1" flipV="1">
            <a:off x="3588022" y="5435857"/>
            <a:ext cx="154744" cy="407963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E72287-9F76-3C46-9439-B2046B6A6B48}"/>
              </a:ext>
            </a:extLst>
          </p:cNvPr>
          <p:cNvSpPr txBox="1"/>
          <p:nvPr/>
        </p:nvSpPr>
        <p:spPr>
          <a:xfrm>
            <a:off x="0" y="1065152"/>
            <a:ext cx="112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Consented at</a:t>
            </a:r>
          </a:p>
          <a:p>
            <a:r>
              <a:rPr lang="en-US" sz="1200" dirty="0"/>
              <a:t>Geneva</a:t>
            </a:r>
          </a:p>
          <a:p>
            <a:r>
              <a:rPr lang="en-US" sz="1200" dirty="0"/>
              <a:t>meeting (4</a:t>
            </a:r>
            <a:r>
              <a:rPr lang="en-US" sz="1200" baseline="30000" dirty="0"/>
              <a:t>th</a:t>
            </a:r>
            <a:r>
              <a:rPr lang="en-US" sz="1200" dirty="0"/>
              <a:t>)</a:t>
            </a:r>
          </a:p>
          <a:p>
            <a:r>
              <a:rPr lang="en-US" sz="1200" dirty="0"/>
              <a:t>in Jun 2019</a:t>
            </a:r>
          </a:p>
        </p:txBody>
      </p:sp>
    </p:spTree>
    <p:extLst>
      <p:ext uri="{BB962C8B-B14F-4D97-AF65-F5344CB8AC3E}">
        <p14:creationId xmlns:p14="http://schemas.microsoft.com/office/powerpoint/2010/main" val="101149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811F-B94B-F14E-ADAE-203CE096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91" y="365287"/>
            <a:ext cx="9213639" cy="425545"/>
          </a:xfrm>
        </p:spPr>
        <p:txBody>
          <a:bodyPr/>
          <a:lstStyle/>
          <a:p>
            <a:r>
              <a:rPr lang="en-US" sz="2400" dirty="0"/>
              <a:t>Recommendations approved in this study period (3/4)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B33B1-9D06-6149-B747-D4DADEBC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72287-9F76-3C46-9439-B2046B6A6B48}"/>
              </a:ext>
            </a:extLst>
          </p:cNvPr>
          <p:cNvSpPr txBox="1"/>
          <p:nvPr/>
        </p:nvSpPr>
        <p:spPr>
          <a:xfrm>
            <a:off x="0" y="1164002"/>
            <a:ext cx="112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Consented at</a:t>
            </a:r>
          </a:p>
          <a:p>
            <a:r>
              <a:rPr lang="en-US" sz="1200" dirty="0"/>
              <a:t>Virtual</a:t>
            </a:r>
          </a:p>
          <a:p>
            <a:r>
              <a:rPr lang="en-US" sz="1200" dirty="0"/>
              <a:t>meeting (5</a:t>
            </a:r>
            <a:r>
              <a:rPr lang="en-US" sz="1200" baseline="30000" dirty="0"/>
              <a:t>th</a:t>
            </a:r>
            <a:r>
              <a:rPr lang="en-US" sz="1200" dirty="0"/>
              <a:t>)</a:t>
            </a:r>
          </a:p>
          <a:p>
            <a:r>
              <a:rPr lang="en-US" sz="1200" dirty="0"/>
              <a:t>in Apr 2020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5E81B4D-9D26-AA47-B7C8-D6B2E4CD6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57966"/>
              </p:ext>
            </p:extLst>
          </p:nvPr>
        </p:nvGraphicFramePr>
        <p:xfrm>
          <a:off x="1184908" y="1164002"/>
          <a:ext cx="8379222" cy="4456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41">
                  <a:extLst>
                    <a:ext uri="{9D8B030D-6E8A-4147-A177-3AD203B41FA5}">
                      <a16:colId xmlns:a16="http://schemas.microsoft.com/office/drawing/2014/main" val="632002439"/>
                    </a:ext>
                  </a:extLst>
                </a:gridCol>
                <a:gridCol w="1984326">
                  <a:extLst>
                    <a:ext uri="{9D8B030D-6E8A-4147-A177-3AD203B41FA5}">
                      <a16:colId xmlns:a16="http://schemas.microsoft.com/office/drawing/2014/main" val="541982623"/>
                    </a:ext>
                  </a:extLst>
                </a:gridCol>
                <a:gridCol w="763119">
                  <a:extLst>
                    <a:ext uri="{9D8B030D-6E8A-4147-A177-3AD203B41FA5}">
                      <a16:colId xmlns:a16="http://schemas.microsoft.com/office/drawing/2014/main" val="3523393984"/>
                    </a:ext>
                  </a:extLst>
                </a:gridCol>
                <a:gridCol w="4869736">
                  <a:extLst>
                    <a:ext uri="{9D8B030D-6E8A-4147-A177-3AD203B41FA5}">
                      <a16:colId xmlns:a16="http://schemas.microsoft.com/office/drawing/2014/main" val="2064033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Q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>
                          <a:effectLst/>
                        </a:rPr>
                        <a:t>Rec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Type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  <a:latin typeface="Arial" panose="020B0604020202020204" pitchFamily="34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a:t>Title</a:t>
                      </a:r>
                      <a:endParaRPr lang="ja-JP" sz="1200" kern="100" dirty="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06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1/9, 7/9</a:t>
                      </a:r>
                      <a:endParaRPr lang="en-US" sz="12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J.216 </a:t>
                      </a:r>
                      <a:b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(J.216-rev)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Rev.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Second-generation Modular Headend Architecture in systems for interactive cable television services - IP cable modems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6083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1/9, 7/9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J.224 </a:t>
                      </a:r>
                      <a:b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(J.224-rev)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Rev.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Fifth-generation transmission systems for interactive cable television services - IP cable modems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7055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1/9, 7/9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J.225 </a:t>
                      </a:r>
                      <a:b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(J.4GDOCSIS)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Fourth-generation transmission systems for interactive cable television services - IP cable modems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98586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2/9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J.1031</a:t>
                      </a:r>
                      <a:b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(ex J.twoway-dcas-part1)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Downloadable Conditional Access System for Bidirectional Network; Requirements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9953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5/9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J.1203</a:t>
                      </a:r>
                      <a:b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fr-FR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(ex J.stvos-spec)</a:t>
                      </a:r>
                      <a:endParaRPr lang="en-US" sz="12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The specification of smart TV operating system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4234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6/9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J.299</a:t>
                      </a:r>
                      <a:b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(J.acs-stb)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Functional Requirements for remote management of cable STB by Auto Configuration Server (ACS)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5162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7/9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J.1211</a:t>
                      </a:r>
                      <a:b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(J.ipvb-spec)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Specifications of IP Video Broadcast (IPVB) for CATV Networks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354619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10/9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J.1</a:t>
                      </a:r>
                      <a:b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(J.1-rev)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Rev.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Terms, definitions and acronyms for television and sound transmission and integrated broadband cable networks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047295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0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811F-B94B-F14E-ADAE-203CE096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91" y="365287"/>
            <a:ext cx="9213639" cy="425545"/>
          </a:xfrm>
        </p:spPr>
        <p:txBody>
          <a:bodyPr/>
          <a:lstStyle/>
          <a:p>
            <a:r>
              <a:rPr lang="en-US" sz="2400" dirty="0"/>
              <a:t>Recommendations approved in this study period (4/4)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B33B1-9D06-6149-B747-D4DADEBC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72287-9F76-3C46-9439-B2046B6A6B48}"/>
              </a:ext>
            </a:extLst>
          </p:cNvPr>
          <p:cNvSpPr txBox="1"/>
          <p:nvPr/>
        </p:nvSpPr>
        <p:spPr>
          <a:xfrm>
            <a:off x="0" y="1173375"/>
            <a:ext cx="1255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Approved (TAP)</a:t>
            </a:r>
          </a:p>
          <a:p>
            <a:r>
              <a:rPr lang="en-US" sz="1200" dirty="0"/>
              <a:t>at Virtual</a:t>
            </a:r>
          </a:p>
          <a:p>
            <a:r>
              <a:rPr lang="en-US" sz="1200" dirty="0"/>
              <a:t>meeting (5</a:t>
            </a:r>
            <a:r>
              <a:rPr lang="en-US" sz="1200" baseline="30000" dirty="0"/>
              <a:t>th</a:t>
            </a:r>
            <a:r>
              <a:rPr lang="en-US" sz="1200" dirty="0"/>
              <a:t>)</a:t>
            </a:r>
          </a:p>
          <a:p>
            <a:r>
              <a:rPr lang="en-US" sz="1200" dirty="0"/>
              <a:t>in Apr 2020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F0909A-5448-0B45-BB96-F420D1CB8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732337"/>
              </p:ext>
            </p:extLst>
          </p:nvPr>
        </p:nvGraphicFramePr>
        <p:xfrm>
          <a:off x="1255024" y="1173375"/>
          <a:ext cx="8462610" cy="27432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90505">
                  <a:extLst>
                    <a:ext uri="{9D8B030D-6E8A-4147-A177-3AD203B41FA5}">
                      <a16:colId xmlns:a16="http://schemas.microsoft.com/office/drawing/2014/main" val="55424547"/>
                    </a:ext>
                  </a:extLst>
                </a:gridCol>
                <a:gridCol w="1457736">
                  <a:extLst>
                    <a:ext uri="{9D8B030D-6E8A-4147-A177-3AD203B41FA5}">
                      <a16:colId xmlns:a16="http://schemas.microsoft.com/office/drawing/2014/main" val="2593991310"/>
                    </a:ext>
                  </a:extLst>
                </a:gridCol>
                <a:gridCol w="710213">
                  <a:extLst>
                    <a:ext uri="{9D8B030D-6E8A-4147-A177-3AD203B41FA5}">
                      <a16:colId xmlns:a16="http://schemas.microsoft.com/office/drawing/2014/main" val="1096904344"/>
                    </a:ext>
                  </a:extLst>
                </a:gridCol>
                <a:gridCol w="5504156">
                  <a:extLst>
                    <a:ext uri="{9D8B030D-6E8A-4147-A177-3AD203B41FA5}">
                      <a16:colId xmlns:a16="http://schemas.microsoft.com/office/drawing/2014/main" val="21633599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Q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>
                          <a:effectLst/>
                        </a:rPr>
                        <a:t>Rec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>
                          <a:effectLst/>
                        </a:rPr>
                        <a:t>Type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Title</a:t>
                      </a:r>
                      <a:endParaRPr lang="ja-JP" sz="1200" kern="100" dirty="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154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Q2/9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</a:rPr>
                        <a:t>ITU-T J.1012</a:t>
                      </a:r>
                      <a:endParaRPr lang="ja-JP" sz="12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</a:rPr>
                        <a:t>(J.dmcd-part3) 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Embedded Common Interface (ECI) for exchangeable CA/DRM solutions; CA/DRM Container, Loader, Interfaces, Revocation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811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Q2/9</a:t>
                      </a:r>
                      <a:endParaRPr lang="ja-JP" sz="1200" kern="100" dirty="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</a:rPr>
                        <a:t>ITU-T J.1103</a:t>
                      </a:r>
                      <a:endParaRPr lang="ja-JP" sz="12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</a:rPr>
                        <a:t>(J.dmcd-vm) 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Embedded Common Interface (ECI) for exchangeable CA/DRM solutions; The Virtual Machine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484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Q2/9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</a:rPr>
                        <a:t>ITU-T J.1014</a:t>
                      </a:r>
                      <a:endParaRPr lang="ja-JP" sz="12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>
                          <a:effectLst/>
                        </a:rPr>
                        <a:t>(J.dmcd-eci-as) 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Embedded Common Interface (ECI) for exchangeable CA/DRM solutions; Advanced Security - ECI-specific functionalities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424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Q2/9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ITU-T J.1015</a:t>
                      </a:r>
                      <a:endParaRPr lang="ja-JP" sz="1200" kern="1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(</a:t>
                      </a:r>
                      <a:r>
                        <a:rPr lang="fr-CH" sz="1200" kern="100" dirty="0" err="1">
                          <a:effectLst/>
                        </a:rPr>
                        <a:t>J.dmcd</a:t>
                      </a:r>
                      <a:r>
                        <a:rPr lang="fr-CH" sz="1200" kern="100" dirty="0">
                          <a:effectLst/>
                        </a:rPr>
                        <a:t>-kl-as) 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Embedded Common Interface (ECI) for exchangeable CA/DRM solutions; The Advanced Security system - Key Ladder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733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Q2</a:t>
                      </a:r>
                      <a:r>
                        <a:rPr lang="en-US" sz="1200" kern="100" dirty="0">
                          <a:effectLst/>
                        </a:rPr>
                        <a:t>/</a:t>
                      </a:r>
                      <a:r>
                        <a:rPr lang="en-US" altLang="ja-JP" sz="1200" kern="100" dirty="0">
                          <a:effectLst/>
                        </a:rPr>
                        <a:t>9</a:t>
                      </a:r>
                      <a:endParaRPr lang="ja-JP" sz="1200" kern="100">
                        <a:effectLst/>
                        <a:latin typeface="+mn-lt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ITU-T J.1015.1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H" sz="1200" kern="100" dirty="0">
                          <a:effectLst/>
                        </a:rPr>
                        <a:t>(</a:t>
                      </a:r>
                      <a:r>
                        <a:rPr lang="fr-CH" sz="1200" kern="100" dirty="0" err="1">
                          <a:effectLst/>
                        </a:rPr>
                        <a:t>Annex</a:t>
                      </a:r>
                      <a:r>
                        <a:rPr lang="fr-CH" sz="1200" kern="100" dirty="0">
                          <a:effectLst/>
                        </a:rPr>
                        <a:t> A of </a:t>
                      </a:r>
                      <a:br>
                        <a:rPr lang="fr-CH" sz="1200" kern="100" dirty="0">
                          <a:effectLst/>
                        </a:rPr>
                      </a:br>
                      <a:r>
                        <a:rPr lang="fr-CH" sz="1200" kern="100" dirty="0" err="1">
                          <a:effectLst/>
                        </a:rPr>
                        <a:t>J.dmcd</a:t>
                      </a:r>
                      <a:r>
                        <a:rPr lang="fr-CH" sz="1200" kern="100" dirty="0">
                          <a:effectLst/>
                        </a:rPr>
                        <a:t>-kl-as)</a:t>
                      </a:r>
                      <a:endParaRPr lang="ja-JP" sz="1200" kern="100">
                        <a:effectLst/>
                        <a:latin typeface="+mn-lt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New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Embedded Common Interface (ECI) for exchangeable CA/DRM solutions; Advanced Security system - Key Ladder block: Authentication of control word-usage rules information and associated data 1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5386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2270596-80F5-BF46-81E6-61D28D89E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93985"/>
              </p:ext>
            </p:extLst>
          </p:nvPr>
        </p:nvGraphicFramePr>
        <p:xfrm>
          <a:off x="1255024" y="4525679"/>
          <a:ext cx="8379222" cy="133978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762041">
                  <a:extLst>
                    <a:ext uri="{9D8B030D-6E8A-4147-A177-3AD203B41FA5}">
                      <a16:colId xmlns:a16="http://schemas.microsoft.com/office/drawing/2014/main" val="632002439"/>
                    </a:ext>
                  </a:extLst>
                </a:gridCol>
                <a:gridCol w="1984326">
                  <a:extLst>
                    <a:ext uri="{9D8B030D-6E8A-4147-A177-3AD203B41FA5}">
                      <a16:colId xmlns:a16="http://schemas.microsoft.com/office/drawing/2014/main" val="541982623"/>
                    </a:ext>
                  </a:extLst>
                </a:gridCol>
                <a:gridCol w="763119">
                  <a:extLst>
                    <a:ext uri="{9D8B030D-6E8A-4147-A177-3AD203B41FA5}">
                      <a16:colId xmlns:a16="http://schemas.microsoft.com/office/drawing/2014/main" val="3523393984"/>
                    </a:ext>
                  </a:extLst>
                </a:gridCol>
                <a:gridCol w="4869736">
                  <a:extLst>
                    <a:ext uri="{9D8B030D-6E8A-4147-A177-3AD203B41FA5}">
                      <a16:colId xmlns:a16="http://schemas.microsoft.com/office/drawing/2014/main" val="2064033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Q2/9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J.twoway-dcas-part2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Downloadable Conditional Access System for Bidirectional Network; System Architecture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6083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Q2/9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J.twoway-dcas-part3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algn="l" defTabSz="914319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Downloadable Conditional Access System for Bidirectional Network; The Terminal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7055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Q5/9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J.stvos</a:t>
                      </a: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-sec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New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The security framework of smart TV operating system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9858659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F8A58A7-203F-3245-931D-C475874A1EBD}"/>
              </a:ext>
            </a:extLst>
          </p:cNvPr>
          <p:cNvSpPr txBox="1"/>
          <p:nvPr/>
        </p:nvSpPr>
        <p:spPr>
          <a:xfrm>
            <a:off x="65499" y="4525679"/>
            <a:ext cx="1124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Consented at</a:t>
            </a:r>
          </a:p>
          <a:p>
            <a:r>
              <a:rPr lang="en-US" sz="1200" dirty="0"/>
              <a:t>Virtual WP</a:t>
            </a:r>
          </a:p>
          <a:p>
            <a:r>
              <a:rPr lang="en-US" sz="1200" dirty="0"/>
              <a:t>meeting </a:t>
            </a:r>
          </a:p>
          <a:p>
            <a:r>
              <a:rPr lang="en-US" sz="1200" dirty="0"/>
              <a:t>in Jul 2020</a:t>
            </a:r>
          </a:p>
        </p:txBody>
      </p:sp>
    </p:spTree>
    <p:extLst>
      <p:ext uri="{BB962C8B-B14F-4D97-AF65-F5344CB8AC3E}">
        <p14:creationId xmlns:p14="http://schemas.microsoft.com/office/powerpoint/2010/main" val="241593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811F-B94B-F14E-ADAE-203CE096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91" y="365287"/>
            <a:ext cx="9213639" cy="425545"/>
          </a:xfrm>
        </p:spPr>
        <p:txBody>
          <a:bodyPr/>
          <a:lstStyle/>
          <a:p>
            <a:r>
              <a:rPr lang="en-US" sz="2000" dirty="0"/>
              <a:t>Supplements and technical papers agreed in this study period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7B33B1-9D06-6149-B747-D4DADEBC5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72287-9F76-3C46-9439-B2046B6A6B48}"/>
              </a:ext>
            </a:extLst>
          </p:cNvPr>
          <p:cNvSpPr txBox="1"/>
          <p:nvPr/>
        </p:nvSpPr>
        <p:spPr>
          <a:xfrm>
            <a:off x="0" y="1173375"/>
            <a:ext cx="107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Agreed</a:t>
            </a:r>
          </a:p>
          <a:p>
            <a:r>
              <a:rPr lang="en-US" sz="1200" dirty="0"/>
              <a:t>at Virtual</a:t>
            </a:r>
          </a:p>
          <a:p>
            <a:r>
              <a:rPr lang="en-US" sz="1200" dirty="0"/>
              <a:t>meeting (5</a:t>
            </a:r>
            <a:r>
              <a:rPr lang="en-US" sz="1200" baseline="30000" dirty="0"/>
              <a:t>th</a:t>
            </a:r>
            <a:r>
              <a:rPr lang="en-US" sz="1200" dirty="0"/>
              <a:t>)</a:t>
            </a:r>
          </a:p>
          <a:p>
            <a:r>
              <a:rPr lang="en-US" sz="1200" dirty="0"/>
              <a:t>in Apr 2020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33A5ADF-A6D9-EA45-9D92-721DE323E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520961"/>
              </p:ext>
            </p:extLst>
          </p:nvPr>
        </p:nvGraphicFramePr>
        <p:xfrm>
          <a:off x="1227404" y="1173375"/>
          <a:ext cx="8379222" cy="363969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62041">
                  <a:extLst>
                    <a:ext uri="{9D8B030D-6E8A-4147-A177-3AD203B41FA5}">
                      <a16:colId xmlns:a16="http://schemas.microsoft.com/office/drawing/2014/main" val="632002439"/>
                    </a:ext>
                  </a:extLst>
                </a:gridCol>
                <a:gridCol w="1984326">
                  <a:extLst>
                    <a:ext uri="{9D8B030D-6E8A-4147-A177-3AD203B41FA5}">
                      <a16:colId xmlns:a16="http://schemas.microsoft.com/office/drawing/2014/main" val="541982623"/>
                    </a:ext>
                  </a:extLst>
                </a:gridCol>
                <a:gridCol w="763119">
                  <a:extLst>
                    <a:ext uri="{9D8B030D-6E8A-4147-A177-3AD203B41FA5}">
                      <a16:colId xmlns:a16="http://schemas.microsoft.com/office/drawing/2014/main" val="3523393984"/>
                    </a:ext>
                  </a:extLst>
                </a:gridCol>
                <a:gridCol w="4869736">
                  <a:extLst>
                    <a:ext uri="{9D8B030D-6E8A-4147-A177-3AD203B41FA5}">
                      <a16:colId xmlns:a16="http://schemas.microsoft.com/office/drawing/2014/main" val="2064033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Q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Doc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>
                          <a:effectLst/>
                        </a:rPr>
                        <a:t>Type</a:t>
                      </a:r>
                      <a:endParaRPr lang="ja-JP" sz="1200" kern="10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200" kern="100" dirty="0">
                          <a:effectLst/>
                        </a:rPr>
                        <a:t>Title</a:t>
                      </a:r>
                      <a:endParaRPr lang="ja-JP" sz="1200" kern="100" dirty="0">
                        <a:effectLst/>
                        <a:latin typeface="Arial" panose="020B0604020202020204" pitchFamily="34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706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1/9,</a:t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7/9</a:t>
                      </a:r>
                      <a:endParaRPr lang="en-US" sz="16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J Sup.10 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en-US" sz="1200" kern="100">
                          <a:effectLst/>
                        </a:rPr>
                        <a:t>(ex J.sup-docsis)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Correspondence Between CableLabs DOCSIS Specifications and ITU-T J-series Recommendations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6083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2/9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J.Sup.7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en-US" sz="1200" kern="100">
                          <a:effectLst/>
                        </a:rPr>
                        <a:t>(ex J.sup-eg)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Embedded Common Interface (ECI) for exchangeable CA/DRM solutions; ECI guide (EG)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870550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2/9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J.Sup.8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en-US" sz="1200" kern="100">
                          <a:effectLst/>
                        </a:rPr>
                        <a:t>(ex J.sup-te)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Embedded Common Interface (ECI) for exchangeable CA/DRM solutions; Trust Environment (TE)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985865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2/9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J.Sup.9</a:t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(ex </a:t>
                      </a:r>
                      <a:r>
                        <a:rPr lang="en-US" sz="1200" kern="100" dirty="0" err="1">
                          <a:effectLst/>
                        </a:rPr>
                        <a:t>J.sup-val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en-US" sz="16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Embedded Common Interface (ECI) for exchangeable CA/DRM solutions; System Validation (VAL)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99530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7/9</a:t>
                      </a:r>
                      <a:endParaRPr lang="en-US" sz="16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JSTP-AFDI</a:t>
                      </a:r>
                      <a:br>
                        <a:rPr lang="en-US" sz="1200" kern="100" dirty="0">
                          <a:effectLst/>
                        </a:rPr>
                      </a:br>
                      <a:r>
                        <a:rPr lang="en-US" sz="1200" kern="100" dirty="0">
                          <a:effectLst/>
                        </a:rPr>
                        <a:t>(ex </a:t>
                      </a:r>
                      <a:r>
                        <a:rPr lang="en-US" sz="1200" kern="100" dirty="0" err="1">
                          <a:effectLst/>
                        </a:rPr>
                        <a:t>TP.fdx-asi</a:t>
                      </a:r>
                      <a:r>
                        <a:rPr lang="en-US" sz="1200" kern="100" dirty="0">
                          <a:effectLst/>
                        </a:rPr>
                        <a:t>)</a:t>
                      </a:r>
                      <a:endParaRPr lang="en-US" sz="16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Analysis of the spectrum interference of In-band Full Duplex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6423405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9/9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JSTP-IBBDTV</a:t>
                      </a:r>
                      <a:br>
                        <a:rPr lang="en-US" sz="1200" kern="100">
                          <a:effectLst/>
                        </a:rPr>
                      </a:br>
                      <a:r>
                        <a:rPr lang="en-US" sz="1200" kern="100">
                          <a:effectLst/>
                        </a:rPr>
                        <a:t>(ex TP.b-catv)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New</a:t>
                      </a:r>
                      <a:endParaRPr lang="en-US" sz="1600" kern="10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Integrated Broadcast-Broadband digital TV application cooperated with server for functional extension including functions of digital TV reception and processing</a:t>
                      </a:r>
                      <a:endParaRPr lang="en-US" sz="1600" kern="100" dirty="0">
                        <a:effectLst/>
                        <a:latin typeface="+mn-lt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85162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9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FFC5-C79F-4D74-A15D-57E6CBA70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ollaboration with other SDOs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5FC45-BFD1-4337-987D-05843C60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6CDC5-10A7-443F-9626-B7A17A4D5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14" y="1414680"/>
            <a:ext cx="1183086" cy="1339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CC0574-6D98-48F8-BBC7-44B527C54D78}"/>
              </a:ext>
            </a:extLst>
          </p:cNvPr>
          <p:cNvSpPr txBox="1"/>
          <p:nvPr/>
        </p:nvSpPr>
        <p:spPr>
          <a:xfrm>
            <a:off x="2113207" y="1344699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ITU-T SG16</a:t>
            </a:r>
            <a:endParaRPr lang="ja-JP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75794-21FD-4C0D-B82F-D9EC09FD6EA2}"/>
              </a:ext>
            </a:extLst>
          </p:cNvPr>
          <p:cNvSpPr txBox="1"/>
          <p:nvPr/>
        </p:nvSpPr>
        <p:spPr>
          <a:xfrm>
            <a:off x="2113207" y="1663017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ITU-R SG6</a:t>
            </a:r>
            <a:endParaRPr lang="ja-JP" alt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200E74-25CB-4CA1-9231-3F38D06ED3E1}"/>
              </a:ext>
            </a:extLst>
          </p:cNvPr>
          <p:cNvSpPr txBox="1"/>
          <p:nvPr/>
        </p:nvSpPr>
        <p:spPr>
          <a:xfrm>
            <a:off x="2113208" y="2268925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and other Study Groups</a:t>
            </a:r>
            <a:endParaRPr lang="ja-JP" altLang="en-US" b="1" dirty="0"/>
          </a:p>
        </p:txBody>
      </p:sp>
      <p:pic>
        <p:nvPicPr>
          <p:cNvPr id="1028" name="Picture 4" descr="「IEC」の画像検索結果">
            <a:extLst>
              <a:ext uri="{FF2B5EF4-FFF2-40B4-BE49-F238E27FC236}">
                <a16:creationId xmlns:a16="http://schemas.microsoft.com/office/drawing/2014/main" id="{4D83A3E2-0359-4AA3-84E7-F96B78D84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4" y="3393678"/>
            <a:ext cx="1183086" cy="11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2F3E91-4D43-40B2-8ED2-88E5EDABFA67}"/>
              </a:ext>
            </a:extLst>
          </p:cNvPr>
          <p:cNvSpPr txBox="1"/>
          <p:nvPr/>
        </p:nvSpPr>
        <p:spPr>
          <a:xfrm>
            <a:off x="2335893" y="3695202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TC100</a:t>
            </a:r>
          </a:p>
        </p:txBody>
      </p:sp>
      <p:pic>
        <p:nvPicPr>
          <p:cNvPr id="1030" name="Picture 6" descr="「ISO」の画像検索結果">
            <a:extLst>
              <a:ext uri="{FF2B5EF4-FFF2-40B4-BE49-F238E27FC236}">
                <a16:creationId xmlns:a16="http://schemas.microsoft.com/office/drawing/2014/main" id="{2C91F419-B760-4866-AE14-A41C39B1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4" y="5019058"/>
            <a:ext cx="1183086" cy="109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46272D-3599-48A7-A51F-3F321B45A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626" y="1301336"/>
            <a:ext cx="2438400" cy="8471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7901CC-45F4-45D4-A87A-014DD4881392}"/>
              </a:ext>
            </a:extLst>
          </p:cNvPr>
          <p:cNvSpPr txBox="1"/>
          <p:nvPr/>
        </p:nvSpPr>
        <p:spPr>
          <a:xfrm>
            <a:off x="7483757" y="978956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TC Cable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38C098-B218-41ED-91B3-F1373868BF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9579" y="1978732"/>
            <a:ext cx="826151" cy="6692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7E5708-2F6E-45F5-AF30-17F8E5349D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319" y="2395548"/>
            <a:ext cx="1090547" cy="1082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51F505B-DA5F-428F-BFC7-1C726F498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6685" y="4296410"/>
            <a:ext cx="1504660" cy="949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827BFB-001F-4845-8E59-91F2E73E7A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16685" y="5319355"/>
            <a:ext cx="1441688" cy="6717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364F75-D906-4B0E-9AA3-4660C8BA5622}"/>
              </a:ext>
            </a:extLst>
          </p:cNvPr>
          <p:cNvSpPr txBox="1"/>
          <p:nvPr/>
        </p:nvSpPr>
        <p:spPr>
          <a:xfrm>
            <a:off x="2113209" y="1969997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ITU-D</a:t>
            </a:r>
            <a:endParaRPr lang="ja-JP" altLang="en-US" b="1" dirty="0"/>
          </a:p>
        </p:txBody>
      </p:sp>
      <p:pic>
        <p:nvPicPr>
          <p:cNvPr id="1026" name="Picture 2" descr="cablelabs-lg">
            <a:extLst>
              <a:ext uri="{FF2B5EF4-FFF2-40B4-BE49-F238E27FC236}">
                <a16:creationId xmlns:a16="http://schemas.microsoft.com/office/drawing/2014/main" id="{A7133CC7-6D15-440A-AF55-C58B8096D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03" y="3652203"/>
            <a:ext cx="2880441" cy="54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72C641-9A46-4F9B-AE6F-810012A8D075}"/>
              </a:ext>
            </a:extLst>
          </p:cNvPr>
          <p:cNvSpPr txBox="1"/>
          <p:nvPr/>
        </p:nvSpPr>
        <p:spPr>
          <a:xfrm>
            <a:off x="7555890" y="5577502"/>
            <a:ext cx="1683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/>
              <a:t>and so on…</a:t>
            </a:r>
            <a:endParaRPr lang="ja-JP" alt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69CF54-4699-4124-AE52-BF48D10BF1EB}"/>
              </a:ext>
            </a:extLst>
          </p:cNvPr>
          <p:cNvSpPr txBox="1"/>
          <p:nvPr/>
        </p:nvSpPr>
        <p:spPr>
          <a:xfrm>
            <a:off x="7483755" y="1416970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ISG ECI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99DEF-900B-4DEA-8620-9D23AA071177}"/>
              </a:ext>
            </a:extLst>
          </p:cNvPr>
          <p:cNvSpPr txBox="1"/>
          <p:nvPr/>
        </p:nvSpPr>
        <p:spPr>
          <a:xfrm>
            <a:off x="4451184" y="6161576"/>
            <a:ext cx="5402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chemeClr val="accent3"/>
                </a:solidFill>
              </a:rPr>
              <a:t>as qualified by ITU-T A.4, A.5 and/or A.6</a:t>
            </a:r>
            <a:endParaRPr lang="ja-JP" altLang="en-US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23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0398" y="5638951"/>
            <a:ext cx="6388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tx2"/>
                </a:solidFill>
              </a:rPr>
              <a:t>Thank you for your attention!!</a:t>
            </a:r>
            <a:endParaRPr lang="ja-JP" altLang="en-US" sz="3200" b="1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2DAF05-166E-43F8-821E-85178014E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92" y="772744"/>
            <a:ext cx="3976413" cy="45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76534F-5589-4ED1-815B-FACA25E6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1. Introduction of SG9</a:t>
            </a:r>
            <a:endParaRPr kumimoji="1" lang="ja-JP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0E66E-2EBE-4577-99E0-BCE3B56C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5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76534F-5589-4ED1-815B-FACA25E6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Mandate of ITU-T SG9 (WTSA-16 Res.2)</a:t>
            </a:r>
            <a:endParaRPr kumimoji="1" lang="ja-JP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59791-EFAD-774A-9D64-0C9836CC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ITU-T SG9: </a:t>
            </a:r>
            <a:r>
              <a:rPr lang="en-US" dirty="0">
                <a:solidFill>
                  <a:srgbClr val="C00000"/>
                </a:solidFill>
              </a:rPr>
              <a:t>Television and sound transmission and integrated broadband cable networks</a:t>
            </a:r>
          </a:p>
          <a:p>
            <a:pPr>
              <a:lnSpc>
                <a:spcPct val="110000"/>
              </a:lnSpc>
            </a:pPr>
            <a:r>
              <a:rPr lang="en-US" dirty="0"/>
              <a:t>Responsible for studies relating to: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use of telecommunication systems for contribution, primary distribution and secondary distribution of television, sound </a:t>
            </a:r>
            <a:r>
              <a:rPr lang="en-US" dirty="0" err="1"/>
              <a:t>programmes</a:t>
            </a:r>
            <a:r>
              <a:rPr lang="en-US" dirty="0"/>
              <a:t> and related data services including interactive services and applications, extendable to advanced capabilities such as ultra-high definition, 3D, </a:t>
            </a:r>
            <a:r>
              <a:rPr lang="en-US" dirty="0" err="1"/>
              <a:t>multiview</a:t>
            </a:r>
            <a:r>
              <a:rPr lang="en-US" dirty="0"/>
              <a:t> and high-dynamic range television, etc.;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use of cable and hybrid networks, primarily designed for television and sound-</a:t>
            </a:r>
            <a:r>
              <a:rPr lang="en-US" dirty="0" err="1"/>
              <a:t>programme</a:t>
            </a:r>
            <a:r>
              <a:rPr lang="en-US" dirty="0"/>
              <a:t> delivery to the home, as integrated broadband networks to also carry voice or other time-critical services, video-on-demand (e.g. over-the-top (OTT)), interactive services, multiscreen services, etc. to customer premises equipment (CPE) in the home or enterprise.</a:t>
            </a:r>
          </a:p>
          <a:p>
            <a:pPr>
              <a:lnSpc>
                <a:spcPct val="110000"/>
              </a:lnSpc>
            </a:pPr>
            <a:r>
              <a:rPr lang="en-US" dirty="0"/>
              <a:t>Lead Study Group Roles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integrated broadband cable and television networks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0E66E-2EBE-4577-99E0-BCE3B56C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57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418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SG9 Management Team</a:t>
            </a:r>
            <a:endParaRPr kumimoji="1" lang="ja-JP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187267"/>
              </p:ext>
            </p:extLst>
          </p:nvPr>
        </p:nvGraphicFramePr>
        <p:xfrm>
          <a:off x="687822" y="1791485"/>
          <a:ext cx="8530359" cy="1981200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2112437">
                  <a:extLst>
                    <a:ext uri="{9D8B030D-6E8A-4147-A177-3AD203B41FA5}">
                      <a16:colId xmlns:a16="http://schemas.microsoft.com/office/drawing/2014/main" val="4059115215"/>
                    </a:ext>
                  </a:extLst>
                </a:gridCol>
                <a:gridCol w="6417922">
                  <a:extLst>
                    <a:ext uri="{9D8B030D-6E8A-4147-A177-3AD203B41FA5}">
                      <a16:colId xmlns:a16="http://schemas.microsoft.com/office/drawing/2014/main" val="7406833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Role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Name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593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Chairman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</a:rPr>
                        <a:t>Mr</a:t>
                      </a:r>
                      <a:r>
                        <a:rPr lang="en-US" sz="2000" dirty="0">
                          <a:effectLst/>
                        </a:rPr>
                        <a:t> Satoshi MIYAJI (KDDI, Japan)</a:t>
                      </a:r>
                      <a:endParaRPr lang="ja-JP" sz="2000" dirty="0">
                        <a:effectLst/>
                        <a:latin typeface="+mn-lt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967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Vice-Chair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n-GB" sz="2000">
                          <a:effectLst/>
                        </a:rPr>
                        <a:t>Mr Blaise Corsaire MAMADOU (Central African Rep.)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79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Vice-Chair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180340" algn="l"/>
                          <a:tab pos="540385" algn="l"/>
                          <a:tab pos="900430" algn="l"/>
                        </a:tabLst>
                      </a:pPr>
                      <a:r>
                        <a:rPr lang="en-GB" sz="2000" dirty="0">
                          <a:effectLst/>
                        </a:rPr>
                        <a:t>Mr </a:t>
                      </a:r>
                      <a:r>
                        <a:rPr lang="en-GB" sz="2000" dirty="0" err="1">
                          <a:effectLst/>
                        </a:rPr>
                        <a:t>TaeKyoon</a:t>
                      </a:r>
                      <a:r>
                        <a:rPr lang="en-GB" sz="2000" dirty="0">
                          <a:effectLst/>
                        </a:rPr>
                        <a:t> KIM (ETRI, Korea Rep. of)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56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Vice-Chair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  <a:tab pos="180340" algn="l"/>
                          <a:tab pos="540385" algn="l"/>
                          <a:tab pos="900430" algn="l"/>
                        </a:tabLst>
                      </a:pPr>
                      <a:r>
                        <a:rPr lang="en-GB" sz="2000" dirty="0">
                          <a:effectLst/>
                        </a:rPr>
                        <a:t>Mr </a:t>
                      </a:r>
                      <a:r>
                        <a:rPr lang="en-GB" sz="2000" dirty="0" err="1">
                          <a:effectLst/>
                        </a:rPr>
                        <a:t>Zhifan</a:t>
                      </a:r>
                      <a:r>
                        <a:rPr lang="en-GB" sz="2000" dirty="0">
                          <a:effectLst/>
                        </a:rPr>
                        <a:t> SHENG (NRTA, China)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50583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7822" y="4098968"/>
          <a:ext cx="8530358" cy="149352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2127426">
                  <a:extLst>
                    <a:ext uri="{9D8B030D-6E8A-4147-A177-3AD203B41FA5}">
                      <a16:colId xmlns:a16="http://schemas.microsoft.com/office/drawing/2014/main" val="3767341331"/>
                    </a:ext>
                  </a:extLst>
                </a:gridCol>
                <a:gridCol w="6402932">
                  <a:extLst>
                    <a:ext uri="{9D8B030D-6E8A-4147-A177-3AD203B41FA5}">
                      <a16:colId xmlns:a16="http://schemas.microsoft.com/office/drawing/2014/main" val="1486847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Role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</a:rPr>
                        <a:t>Name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36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Advisor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</a:rPr>
                        <a:t>Mr Stefano POLIDORI (SGD, TSB)</a:t>
                      </a:r>
                      <a:endParaRPr lang="ja-JP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8428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Administrative Assistant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80340" algn="l"/>
                          <a:tab pos="540385" algn="l"/>
                          <a:tab pos="900430" algn="l"/>
                          <a:tab pos="1260475" algn="l"/>
                          <a:tab pos="1620520" algn="l"/>
                          <a:tab pos="1980565" algn="l"/>
                          <a:tab pos="2340610" algn="l"/>
                        </a:tabLst>
                      </a:pPr>
                      <a:r>
                        <a:rPr lang="es-ES_tradnl" sz="2000" dirty="0">
                          <a:effectLst/>
                        </a:rPr>
                        <a:t>Ms Rosa ANGELES-LEON DE VIVERO (SGD, TSB)</a:t>
                      </a:r>
                      <a:endParaRPr lang="ja-JP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68919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dirty="0"/>
              <a:t>Current s</a:t>
            </a:r>
            <a:r>
              <a:rPr kumimoji="1" lang="en-US" altLang="ja-JP" dirty="0"/>
              <a:t>tructure of SG9</a:t>
            </a:r>
            <a:endParaRPr kumimoji="1" lang="ja-JP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51390" y="1884410"/>
            <a:ext cx="1891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accent4">
                    <a:lumMod val="50000"/>
                  </a:schemeClr>
                </a:solidFill>
              </a:rPr>
              <a:t>Video Transport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1392" y="3543108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accent4">
                    <a:lumMod val="50000"/>
                  </a:schemeClr>
                </a:solidFill>
              </a:rPr>
              <a:t>Terminals and Applications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1280" y="6215286"/>
            <a:ext cx="6308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858838" algn="l"/>
              </a:tabLst>
            </a:pPr>
            <a:r>
              <a:rPr lang="en-US" b="1" dirty="0"/>
              <a:t>Q10/9	Work </a:t>
            </a:r>
            <a:r>
              <a:rPr lang="en-US" b="1" dirty="0" err="1"/>
              <a:t>Programme</a:t>
            </a:r>
            <a:r>
              <a:rPr lang="en-US" b="1" dirty="0"/>
              <a:t>, Coordination and 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355" y="2240571"/>
            <a:ext cx="6625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tabLst>
                <a:tab pos="858838" algn="l"/>
              </a:tabLst>
            </a:pPr>
            <a:r>
              <a:rPr lang="en-US" b="1" dirty="0"/>
              <a:t>Q1/9	Television and sound transmission</a:t>
            </a:r>
          </a:p>
          <a:p>
            <a:pPr>
              <a:spcBef>
                <a:spcPts val="600"/>
              </a:spcBef>
              <a:tabLst>
                <a:tab pos="858838" algn="l"/>
              </a:tabLst>
            </a:pPr>
            <a:r>
              <a:rPr lang="en-US" b="1" dirty="0"/>
              <a:t>Q2/9	Conditional access and content protection</a:t>
            </a:r>
          </a:p>
          <a:p>
            <a:pPr>
              <a:spcBef>
                <a:spcPts val="600"/>
              </a:spcBef>
              <a:tabLst>
                <a:tab pos="858838" algn="l"/>
              </a:tabLst>
            </a:pPr>
            <a:r>
              <a:rPr lang="en-US" b="1" dirty="0"/>
              <a:t>Q4/9	Guidelines for implementations and deployment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5356" y="3902007"/>
            <a:ext cx="8663269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tabLst>
                <a:tab pos="858838" algn="l"/>
              </a:tabLst>
            </a:pPr>
            <a:r>
              <a:rPr lang="en-US" b="1" dirty="0"/>
              <a:t>Q5/9	APIs for advanced content distribution services </a:t>
            </a:r>
          </a:p>
          <a:p>
            <a:pPr>
              <a:spcBef>
                <a:spcPts val="600"/>
              </a:spcBef>
              <a:tabLst>
                <a:tab pos="858838" algn="l"/>
              </a:tabLst>
            </a:pPr>
            <a:r>
              <a:rPr lang="en-US" b="1" dirty="0"/>
              <a:t>Q6/9	Set-Top Box and terminals</a:t>
            </a:r>
          </a:p>
          <a:p>
            <a:pPr>
              <a:spcBef>
                <a:spcPts val="600"/>
              </a:spcBef>
              <a:tabLst>
                <a:tab pos="858838" algn="l"/>
              </a:tabLst>
            </a:pPr>
            <a:r>
              <a:rPr lang="en-US" b="1" dirty="0"/>
              <a:t>Q7/9	Cable television delivery of IP packet-based data (cable modems)</a:t>
            </a:r>
          </a:p>
          <a:p>
            <a:pPr>
              <a:spcBef>
                <a:spcPts val="600"/>
              </a:spcBef>
              <a:tabLst>
                <a:tab pos="858838" algn="l"/>
              </a:tabLst>
            </a:pPr>
            <a:r>
              <a:rPr lang="en-US" b="1" dirty="0"/>
              <a:t>Q8/9	Voice and video IP applications over cable television networks</a:t>
            </a:r>
          </a:p>
          <a:p>
            <a:pPr>
              <a:spcBef>
                <a:spcPts val="600"/>
              </a:spcBef>
              <a:tabLst>
                <a:tab pos="858838" algn="l"/>
              </a:tabLst>
            </a:pPr>
            <a:r>
              <a:rPr lang="en-US" b="1" dirty="0"/>
              <a:t>Q9/9	Advanced service platforms</a:t>
            </a:r>
          </a:p>
          <a:p>
            <a:pPr>
              <a:spcBef>
                <a:spcPts val="600"/>
              </a:spcBef>
              <a:tabLst>
                <a:tab pos="858838" algn="l"/>
              </a:tabLst>
            </a:pPr>
            <a:r>
              <a:rPr lang="en-US" b="1" dirty="0"/>
              <a:t>Q11/9  Accessibility to cable systems and services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67213" y="1688818"/>
            <a:ext cx="0" cy="471113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0896" y="2061236"/>
            <a:ext cx="36004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896" y="3727774"/>
            <a:ext cx="36004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0896" y="6394985"/>
            <a:ext cx="18002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4045" y="1868734"/>
            <a:ext cx="1113331" cy="3850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WP1/9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4045" y="3527432"/>
            <a:ext cx="1113331" cy="3850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WP2/9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6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3495F-05D7-444C-9129-CB134F575766}"/>
              </a:ext>
            </a:extLst>
          </p:cNvPr>
          <p:cNvSpPr txBox="1"/>
          <p:nvPr/>
        </p:nvSpPr>
        <p:spPr>
          <a:xfrm>
            <a:off x="350490" y="1091273"/>
            <a:ext cx="1011815" cy="58477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accent3"/>
                </a:solidFill>
              </a:rPr>
              <a:t>SG9</a:t>
            </a:r>
            <a:endParaRPr lang="ja-JP" altLang="en-US" sz="3200" b="1" dirty="0">
              <a:solidFill>
                <a:schemeClr val="accent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D1D6F-2B93-A648-A59D-81B9F42BA1BF}"/>
              </a:ext>
            </a:extLst>
          </p:cNvPr>
          <p:cNvSpPr txBox="1"/>
          <p:nvPr/>
        </p:nvSpPr>
        <p:spPr>
          <a:xfrm>
            <a:off x="4170026" y="1664270"/>
            <a:ext cx="338118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Chair: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Zhifan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Sheng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Vice-Chair: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Braise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Corsaire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Mamadou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D33122-EE4A-0844-9ACC-BA6A1748A0CD}"/>
              </a:ext>
            </a:extLst>
          </p:cNvPr>
          <p:cNvSpPr txBox="1"/>
          <p:nvPr/>
        </p:nvSpPr>
        <p:spPr>
          <a:xfrm>
            <a:off x="5257517" y="3380860"/>
            <a:ext cx="215770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Chair: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TaeKyoon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Kim</a:t>
            </a:r>
          </a:p>
          <a:p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Vice-Chair: </a:t>
            </a:r>
            <a:r>
              <a:rPr lang="en-US" sz="1400" dirty="0" err="1">
                <a:solidFill>
                  <a:schemeClr val="accent4">
                    <a:lumMod val="50000"/>
                  </a:schemeClr>
                </a:solidFill>
              </a:rPr>
              <a:t>Mr</a:t>
            </a:r>
            <a:r>
              <a:rPr lang="en-US" sz="1400" dirty="0">
                <a:solidFill>
                  <a:schemeClr val="accent4">
                    <a:lumMod val="50000"/>
                  </a:schemeClr>
                </a:solidFill>
              </a:rPr>
              <a:t> Eric Wang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06415ED-798D-BB4E-A404-FE6C11D79F42}"/>
              </a:ext>
            </a:extLst>
          </p:cNvPr>
          <p:cNvSpPr/>
          <p:nvPr/>
        </p:nvSpPr>
        <p:spPr>
          <a:xfrm>
            <a:off x="6914738" y="5735372"/>
            <a:ext cx="636470" cy="26186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74366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4ED62BD-8CDC-6F48-B7F2-1FE9D8591E9A}"/>
              </a:ext>
            </a:extLst>
          </p:cNvPr>
          <p:cNvSpPr/>
          <p:nvPr/>
        </p:nvSpPr>
        <p:spPr>
          <a:xfrm>
            <a:off x="1952628" y="1879214"/>
            <a:ext cx="2310511" cy="15408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FF9FFA-96B3-174E-9FCE-E6F1605D77BE}"/>
              </a:ext>
            </a:extLst>
          </p:cNvPr>
          <p:cNvCxnSpPr>
            <a:cxnSpLocks/>
          </p:cNvCxnSpPr>
          <p:nvPr/>
        </p:nvCxnSpPr>
        <p:spPr>
          <a:xfrm>
            <a:off x="7028232" y="3884423"/>
            <a:ext cx="23494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riangle 151">
            <a:extLst>
              <a:ext uri="{FF2B5EF4-FFF2-40B4-BE49-F238E27FC236}">
                <a16:creationId xmlns:a16="http://schemas.microsoft.com/office/drawing/2014/main" id="{A7A04A85-8557-8F4B-BB51-D46F3AA2FEFC}"/>
              </a:ext>
            </a:extLst>
          </p:cNvPr>
          <p:cNvSpPr/>
          <p:nvPr/>
        </p:nvSpPr>
        <p:spPr>
          <a:xfrm rot="5400000">
            <a:off x="7115417" y="3767400"/>
            <a:ext cx="234534" cy="21999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B3A0E-F51E-364A-BFD7-A0D6DC76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90" y="365287"/>
            <a:ext cx="9555510" cy="444340"/>
          </a:xfrm>
        </p:spPr>
        <p:txBody>
          <a:bodyPr/>
          <a:lstStyle/>
          <a:p>
            <a:r>
              <a:rPr lang="en-US" sz="2800" dirty="0"/>
              <a:t>How efficiently cable network carries services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A1C5F-58C0-8948-9B16-5619341C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38742-1A58-41BB-AC8F-7745BC3856D7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29A81A-DC8E-6349-A96B-BA960740B902}"/>
              </a:ext>
            </a:extLst>
          </p:cNvPr>
          <p:cNvCxnSpPr>
            <a:cxnSpLocks/>
          </p:cNvCxnSpPr>
          <p:nvPr/>
        </p:nvCxnSpPr>
        <p:spPr>
          <a:xfrm>
            <a:off x="4263137" y="2904365"/>
            <a:ext cx="181638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20EC27-F768-3D4E-8931-D548CE053AE6}"/>
              </a:ext>
            </a:extLst>
          </p:cNvPr>
          <p:cNvCxnSpPr/>
          <p:nvPr/>
        </p:nvCxnSpPr>
        <p:spPr>
          <a:xfrm>
            <a:off x="7023513" y="1924540"/>
            <a:ext cx="655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447E65-901E-E54C-AA00-458C577B06BC}"/>
              </a:ext>
            </a:extLst>
          </p:cNvPr>
          <p:cNvCxnSpPr>
            <a:cxnSpLocks/>
            <a:stCxn id="14" idx="7"/>
          </p:cNvCxnSpPr>
          <p:nvPr/>
        </p:nvCxnSpPr>
        <p:spPr>
          <a:xfrm flipV="1">
            <a:off x="6405084" y="2587868"/>
            <a:ext cx="398832" cy="1690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5D1102-9543-B44B-A526-AA99DC09861C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6257619" y="1924541"/>
            <a:ext cx="796939" cy="7712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294A00-B365-7740-B35D-CD7D994FE29A}"/>
              </a:ext>
            </a:extLst>
          </p:cNvPr>
          <p:cNvSpPr txBox="1"/>
          <p:nvPr/>
        </p:nvSpPr>
        <p:spPr>
          <a:xfrm>
            <a:off x="6079522" y="1236207"/>
            <a:ext cx="3224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Cable television network (HFC)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A147AF-FFCF-9640-9D85-D23323447FAE}"/>
              </a:ext>
            </a:extLst>
          </p:cNvPr>
          <p:cNvSpPr/>
          <p:nvPr/>
        </p:nvSpPr>
        <p:spPr>
          <a:xfrm>
            <a:off x="6049067" y="2695815"/>
            <a:ext cx="417100" cy="417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F65ACC-14C8-B841-941D-2CD827FCF869}"/>
              </a:ext>
            </a:extLst>
          </p:cNvPr>
          <p:cNvCxnSpPr>
            <a:cxnSpLocks/>
          </p:cNvCxnSpPr>
          <p:nvPr/>
        </p:nvCxnSpPr>
        <p:spPr>
          <a:xfrm>
            <a:off x="7679453" y="3883972"/>
            <a:ext cx="467637" cy="495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22F5C3-26B3-3A4D-ACDC-A8BDBB57B1CC}"/>
              </a:ext>
            </a:extLst>
          </p:cNvPr>
          <p:cNvCxnSpPr/>
          <p:nvPr/>
        </p:nvCxnSpPr>
        <p:spPr>
          <a:xfrm>
            <a:off x="6803918" y="2587867"/>
            <a:ext cx="900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8635A6-5943-EB43-940C-501CF9E4CE52}"/>
              </a:ext>
            </a:extLst>
          </p:cNvPr>
          <p:cNvCxnSpPr>
            <a:cxnSpLocks/>
            <a:stCxn id="14" idx="5"/>
          </p:cNvCxnSpPr>
          <p:nvPr/>
        </p:nvCxnSpPr>
        <p:spPr>
          <a:xfrm>
            <a:off x="6405084" y="3051834"/>
            <a:ext cx="398832" cy="212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2D7C09-8F1E-C940-94A0-16B51E2727B8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6257617" y="3112917"/>
            <a:ext cx="773188" cy="7710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537209-D194-2449-ADC4-182EA4F157CD}"/>
              </a:ext>
            </a:extLst>
          </p:cNvPr>
          <p:cNvCxnSpPr/>
          <p:nvPr/>
        </p:nvCxnSpPr>
        <p:spPr>
          <a:xfrm>
            <a:off x="6803918" y="3264761"/>
            <a:ext cx="900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A12044B-AC8D-4949-9ECE-8F84648EA59A}"/>
              </a:ext>
            </a:extLst>
          </p:cNvPr>
          <p:cNvSpPr txBox="1"/>
          <p:nvPr/>
        </p:nvSpPr>
        <p:spPr>
          <a:xfrm>
            <a:off x="5659221" y="2474192"/>
            <a:ext cx="521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node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4B509913-D970-B64D-A3A2-CF4328F22743}"/>
              </a:ext>
            </a:extLst>
          </p:cNvPr>
          <p:cNvSpPr/>
          <p:nvPr/>
        </p:nvSpPr>
        <p:spPr>
          <a:xfrm rot="16200000">
            <a:off x="6483161" y="3209558"/>
            <a:ext cx="2327567" cy="4387415"/>
          </a:xfrm>
          <a:prstGeom prst="rightArrow">
            <a:avLst>
              <a:gd name="adj1" fmla="val 81364"/>
              <a:gd name="adj2" fmla="val 3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15F4D9-52B4-7945-9794-AC58A7321102}"/>
              </a:ext>
            </a:extLst>
          </p:cNvPr>
          <p:cNvCxnSpPr>
            <a:cxnSpLocks/>
          </p:cNvCxnSpPr>
          <p:nvPr/>
        </p:nvCxnSpPr>
        <p:spPr>
          <a:xfrm>
            <a:off x="8332596" y="3883972"/>
            <a:ext cx="467637" cy="495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3106215-BC5B-B243-B7B8-9C2B204CBE86}"/>
              </a:ext>
            </a:extLst>
          </p:cNvPr>
          <p:cNvCxnSpPr>
            <a:cxnSpLocks/>
          </p:cNvCxnSpPr>
          <p:nvPr/>
        </p:nvCxnSpPr>
        <p:spPr>
          <a:xfrm>
            <a:off x="8926363" y="3883972"/>
            <a:ext cx="467637" cy="495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77A8AFB-32D7-444F-AC19-0B98E3C9003E}"/>
              </a:ext>
            </a:extLst>
          </p:cNvPr>
          <p:cNvCxnSpPr>
            <a:cxnSpLocks/>
          </p:cNvCxnSpPr>
          <p:nvPr/>
        </p:nvCxnSpPr>
        <p:spPr>
          <a:xfrm>
            <a:off x="7548825" y="3254578"/>
            <a:ext cx="195941" cy="258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F77F61-1F4F-B24E-85DA-4069185554D3}"/>
              </a:ext>
            </a:extLst>
          </p:cNvPr>
          <p:cNvCxnSpPr>
            <a:cxnSpLocks/>
          </p:cNvCxnSpPr>
          <p:nvPr/>
        </p:nvCxnSpPr>
        <p:spPr>
          <a:xfrm flipH="1">
            <a:off x="7548825" y="2328299"/>
            <a:ext cx="195941" cy="258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B40E14-A3AF-4B41-921D-6B1CFA6848E8}"/>
              </a:ext>
            </a:extLst>
          </p:cNvPr>
          <p:cNvCxnSpPr>
            <a:cxnSpLocks/>
          </p:cNvCxnSpPr>
          <p:nvPr/>
        </p:nvCxnSpPr>
        <p:spPr>
          <a:xfrm flipH="1">
            <a:off x="7548825" y="1663281"/>
            <a:ext cx="195941" cy="2585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D92DBCB-107F-9A43-B9E9-63FC640C2B53}"/>
              </a:ext>
            </a:extLst>
          </p:cNvPr>
          <p:cNvCxnSpPr/>
          <p:nvPr/>
        </p:nvCxnSpPr>
        <p:spPr>
          <a:xfrm>
            <a:off x="7777699" y="2587867"/>
            <a:ext cx="90011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6DAEC9D-7D87-7541-B80D-36521C729472}"/>
              </a:ext>
            </a:extLst>
          </p:cNvPr>
          <p:cNvCxnSpPr/>
          <p:nvPr/>
        </p:nvCxnSpPr>
        <p:spPr>
          <a:xfrm>
            <a:off x="7777699" y="3252885"/>
            <a:ext cx="90011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1FF08D1-F1A5-3B42-80A3-9E4A34CFEDD0}"/>
              </a:ext>
            </a:extLst>
          </p:cNvPr>
          <p:cNvCxnSpPr/>
          <p:nvPr/>
        </p:nvCxnSpPr>
        <p:spPr>
          <a:xfrm>
            <a:off x="7777699" y="1922848"/>
            <a:ext cx="90011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3D1D490-96A9-3C4E-8D4C-099992F6A2B6}"/>
              </a:ext>
            </a:extLst>
          </p:cNvPr>
          <p:cNvSpPr txBox="1"/>
          <p:nvPr/>
        </p:nvSpPr>
        <p:spPr>
          <a:xfrm>
            <a:off x="6665200" y="4515509"/>
            <a:ext cx="881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household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FBB704F-C9E7-DE40-8CFB-29984452ADAC}"/>
              </a:ext>
            </a:extLst>
          </p:cNvPr>
          <p:cNvCxnSpPr>
            <a:cxnSpLocks/>
          </p:cNvCxnSpPr>
          <p:nvPr/>
        </p:nvCxnSpPr>
        <p:spPr>
          <a:xfrm>
            <a:off x="657749" y="5342128"/>
            <a:ext cx="34862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B06BCD7-30E5-0C44-BE7C-B98126C9381C}"/>
              </a:ext>
            </a:extLst>
          </p:cNvPr>
          <p:cNvSpPr txBox="1"/>
          <p:nvPr/>
        </p:nvSpPr>
        <p:spPr>
          <a:xfrm>
            <a:off x="1322438" y="5368890"/>
            <a:ext cx="338554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54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CF92CB-E21A-5748-8218-01E172CF6554}"/>
              </a:ext>
            </a:extLst>
          </p:cNvPr>
          <p:cNvSpPr txBox="1"/>
          <p:nvPr/>
        </p:nvSpPr>
        <p:spPr>
          <a:xfrm>
            <a:off x="3349950" y="5342130"/>
            <a:ext cx="415498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860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F03674-0889-7F4A-9378-2496FF5A340C}"/>
              </a:ext>
            </a:extLst>
          </p:cNvPr>
          <p:cNvSpPr txBox="1"/>
          <p:nvPr/>
        </p:nvSpPr>
        <p:spPr>
          <a:xfrm>
            <a:off x="3609479" y="5333094"/>
            <a:ext cx="561372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8" dirty="0"/>
              <a:t>(MHz)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FFF995-9AC2-E146-9C5F-8B86821553E6}"/>
              </a:ext>
            </a:extLst>
          </p:cNvPr>
          <p:cNvSpPr txBox="1"/>
          <p:nvPr/>
        </p:nvSpPr>
        <p:spPr>
          <a:xfrm>
            <a:off x="632510" y="5352786"/>
            <a:ext cx="338554" cy="262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9E5EF1-7B3D-C64A-9D44-5D450CC06A9C}"/>
              </a:ext>
            </a:extLst>
          </p:cNvPr>
          <p:cNvCxnSpPr>
            <a:cxnSpLocks/>
          </p:cNvCxnSpPr>
          <p:nvPr/>
        </p:nvCxnSpPr>
        <p:spPr>
          <a:xfrm flipV="1">
            <a:off x="8147088" y="4368259"/>
            <a:ext cx="0" cy="19582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9916C6F-39DA-D941-B3E1-02D2DAF056E3}"/>
              </a:ext>
            </a:extLst>
          </p:cNvPr>
          <p:cNvCxnSpPr>
            <a:cxnSpLocks/>
          </p:cNvCxnSpPr>
          <p:nvPr/>
        </p:nvCxnSpPr>
        <p:spPr>
          <a:xfrm>
            <a:off x="8142589" y="6318411"/>
            <a:ext cx="31553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6A697C2-D768-7E45-8F01-8A7DA17ACC6A}"/>
              </a:ext>
            </a:extLst>
          </p:cNvPr>
          <p:cNvCxnSpPr/>
          <p:nvPr/>
        </p:nvCxnSpPr>
        <p:spPr>
          <a:xfrm>
            <a:off x="1521845" y="5290423"/>
            <a:ext cx="0" cy="119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C69F5DC1-5C6C-9847-B761-38445EFF4EAD}"/>
              </a:ext>
            </a:extLst>
          </p:cNvPr>
          <p:cNvCxnSpPr>
            <a:cxnSpLocks/>
          </p:cNvCxnSpPr>
          <p:nvPr/>
        </p:nvCxnSpPr>
        <p:spPr>
          <a:xfrm flipV="1">
            <a:off x="7253972" y="6260328"/>
            <a:ext cx="888617" cy="12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D7C2A0F-817D-C641-87D7-9DE14CA1D357}"/>
              </a:ext>
            </a:extLst>
          </p:cNvPr>
          <p:cNvCxnSpPr>
            <a:cxnSpLocks/>
          </p:cNvCxnSpPr>
          <p:nvPr/>
        </p:nvCxnSpPr>
        <p:spPr>
          <a:xfrm flipV="1">
            <a:off x="7237473" y="5367649"/>
            <a:ext cx="888617" cy="12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140B8D6-B4AD-204B-A26A-D89141B45BC0}"/>
              </a:ext>
            </a:extLst>
          </p:cNvPr>
          <p:cNvGrpSpPr/>
          <p:nvPr/>
        </p:nvGrpSpPr>
        <p:grpSpPr>
          <a:xfrm>
            <a:off x="482747" y="3111335"/>
            <a:ext cx="7410353" cy="2646782"/>
            <a:chOff x="249231" y="3111335"/>
            <a:chExt cx="7410353" cy="2646782"/>
          </a:xfrm>
        </p:grpSpPr>
        <p:sp>
          <p:nvSpPr>
            <p:cNvPr id="125" name="Flowchart: Delay 34">
              <a:extLst>
                <a:ext uri="{FF2B5EF4-FFF2-40B4-BE49-F238E27FC236}">
                  <a16:creationId xmlns:a16="http://schemas.microsoft.com/office/drawing/2014/main" id="{9F39D1FB-7089-EF4C-B750-6A2D91FD6784}"/>
                </a:ext>
              </a:extLst>
            </p:cNvPr>
            <p:cNvSpPr/>
            <p:nvPr/>
          </p:nvSpPr>
          <p:spPr>
            <a:xfrm rot="16200000">
              <a:off x="943059" y="5206628"/>
              <a:ext cx="225463" cy="66469"/>
            </a:xfrm>
            <a:prstGeom prst="flowChartDelay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 dirty="0"/>
            </a:p>
          </p:txBody>
        </p:sp>
        <p:sp>
          <p:nvSpPr>
            <p:cNvPr id="127" name="Flowchart: Delay 33">
              <a:extLst>
                <a:ext uri="{FF2B5EF4-FFF2-40B4-BE49-F238E27FC236}">
                  <a16:creationId xmlns:a16="http://schemas.microsoft.com/office/drawing/2014/main" id="{ED6AD11B-2AF2-834C-84E2-7DA744138495}"/>
                </a:ext>
              </a:extLst>
            </p:cNvPr>
            <p:cNvSpPr/>
            <p:nvPr/>
          </p:nvSpPr>
          <p:spPr>
            <a:xfrm rot="16200000">
              <a:off x="3163066" y="5174789"/>
              <a:ext cx="225463" cy="132938"/>
            </a:xfrm>
            <a:prstGeom prst="flowChartDelay">
              <a:avLst/>
            </a:prstGeom>
            <a:solidFill>
              <a:schemeClr val="accent4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0EB397D9-D6D5-B641-A9C2-183BF398E6A2}"/>
                </a:ext>
              </a:extLst>
            </p:cNvPr>
            <p:cNvSpPr/>
            <p:nvPr/>
          </p:nvSpPr>
          <p:spPr>
            <a:xfrm>
              <a:off x="249231" y="4017093"/>
              <a:ext cx="1251556" cy="51146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Telephony networks</a:t>
              </a:r>
            </a:p>
          </p:txBody>
        </p:sp>
        <p:pic>
          <p:nvPicPr>
            <p:cNvPr id="130" name="Picture 4" descr="C:\Users\miyaji\Desktop\cm.png">
              <a:extLst>
                <a:ext uri="{FF2B5EF4-FFF2-40B4-BE49-F238E27FC236}">
                  <a16:creationId xmlns:a16="http://schemas.microsoft.com/office/drawing/2014/main" id="{F96FE362-2789-4349-9C58-E44A39BD1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8861" y="5151483"/>
              <a:ext cx="211895" cy="398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D7DB100-E634-7D45-BE32-F197158BBEFF}"/>
                </a:ext>
              </a:extLst>
            </p:cNvPr>
            <p:cNvSpPr txBox="1"/>
            <p:nvPr/>
          </p:nvSpPr>
          <p:spPr>
            <a:xfrm>
              <a:off x="6655282" y="5496507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EMTA</a:t>
              </a: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151F33DD-845F-C34B-B1BC-E47A2149DAE9}"/>
                </a:ext>
              </a:extLst>
            </p:cNvPr>
            <p:cNvSpPr/>
            <p:nvPr/>
          </p:nvSpPr>
          <p:spPr>
            <a:xfrm>
              <a:off x="3574473" y="3111335"/>
              <a:ext cx="4085111" cy="2185060"/>
            </a:xfrm>
            <a:custGeom>
              <a:avLst/>
              <a:gdLst>
                <a:gd name="connsiteX0" fmla="*/ 0 w 4085111"/>
                <a:gd name="connsiteY0" fmla="*/ 0 h 2185060"/>
                <a:gd name="connsiteX1" fmla="*/ 2173184 w 4085111"/>
                <a:gd name="connsiteY1" fmla="*/ 0 h 2185060"/>
                <a:gd name="connsiteX2" fmla="*/ 3206337 w 4085111"/>
                <a:gd name="connsiteY2" fmla="*/ 1033153 h 2185060"/>
                <a:gd name="connsiteX3" fmla="*/ 3206337 w 4085111"/>
                <a:gd name="connsiteY3" fmla="*/ 1151907 h 2185060"/>
                <a:gd name="connsiteX4" fmla="*/ 3764478 w 4085111"/>
                <a:gd name="connsiteY4" fmla="*/ 1033153 h 2185060"/>
                <a:gd name="connsiteX5" fmla="*/ 4085111 w 4085111"/>
                <a:gd name="connsiteY5" fmla="*/ 1365662 h 2185060"/>
                <a:gd name="connsiteX6" fmla="*/ 4085111 w 4085111"/>
                <a:gd name="connsiteY6" fmla="*/ 2173184 h 2185060"/>
                <a:gd name="connsiteX7" fmla="*/ 3431969 w 4085111"/>
                <a:gd name="connsiteY7" fmla="*/ 2185060 h 2185060"/>
                <a:gd name="connsiteX0" fmla="*/ 0 w 4085111"/>
                <a:gd name="connsiteY0" fmla="*/ 0 h 2185060"/>
                <a:gd name="connsiteX1" fmla="*/ 2173184 w 4085111"/>
                <a:gd name="connsiteY1" fmla="*/ 0 h 2185060"/>
                <a:gd name="connsiteX2" fmla="*/ 3206337 w 4085111"/>
                <a:gd name="connsiteY2" fmla="*/ 1033153 h 2185060"/>
                <a:gd name="connsiteX3" fmla="*/ 3764478 w 4085111"/>
                <a:gd name="connsiteY3" fmla="*/ 1033153 h 2185060"/>
                <a:gd name="connsiteX4" fmla="*/ 4085111 w 4085111"/>
                <a:gd name="connsiteY4" fmla="*/ 1365662 h 2185060"/>
                <a:gd name="connsiteX5" fmla="*/ 4085111 w 4085111"/>
                <a:gd name="connsiteY5" fmla="*/ 2173184 h 2185060"/>
                <a:gd name="connsiteX6" fmla="*/ 3431969 w 4085111"/>
                <a:gd name="connsiteY6" fmla="*/ 2185060 h 218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85111" h="2185060">
                  <a:moveTo>
                    <a:pt x="0" y="0"/>
                  </a:moveTo>
                  <a:lnTo>
                    <a:pt x="2173184" y="0"/>
                  </a:lnTo>
                  <a:lnTo>
                    <a:pt x="3206337" y="1033153"/>
                  </a:lnTo>
                  <a:lnTo>
                    <a:pt x="3764478" y="1033153"/>
                  </a:lnTo>
                  <a:lnTo>
                    <a:pt x="4085111" y="1365662"/>
                  </a:lnTo>
                  <a:lnTo>
                    <a:pt x="4085111" y="2173184"/>
                  </a:lnTo>
                  <a:lnTo>
                    <a:pt x="3431969" y="2185060"/>
                  </a:lnTo>
                </a:path>
              </a:pathLst>
            </a:cu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F67CC8BA-4124-1347-8D0D-EB9D71AA3972}"/>
                </a:ext>
              </a:extLst>
            </p:cNvPr>
            <p:cNvSpPr/>
            <p:nvPr/>
          </p:nvSpPr>
          <p:spPr>
            <a:xfrm>
              <a:off x="1185900" y="3135086"/>
              <a:ext cx="1450422" cy="879523"/>
            </a:xfrm>
            <a:custGeom>
              <a:avLst/>
              <a:gdLst>
                <a:gd name="connsiteX0" fmla="*/ 0 w 1377538"/>
                <a:gd name="connsiteY0" fmla="*/ 498763 h 498763"/>
                <a:gd name="connsiteX1" fmla="*/ 285008 w 1377538"/>
                <a:gd name="connsiteY1" fmla="*/ 0 h 498763"/>
                <a:gd name="connsiteX2" fmla="*/ 1377538 w 1377538"/>
                <a:gd name="connsiteY2" fmla="*/ 0 h 49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538" h="498763">
                  <a:moveTo>
                    <a:pt x="0" y="498763"/>
                  </a:moveTo>
                  <a:lnTo>
                    <a:pt x="285008" y="0"/>
                  </a:lnTo>
                  <a:lnTo>
                    <a:pt x="1377538" y="0"/>
                  </a:lnTo>
                </a:path>
              </a:pathLst>
            </a:custGeom>
            <a:no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23EB66C4-4D08-6B4D-B696-0A8178080285}"/>
                </a:ext>
              </a:extLst>
            </p:cNvPr>
            <p:cNvCxnSpPr/>
            <p:nvPr/>
          </p:nvCxnSpPr>
          <p:spPr>
            <a:xfrm>
              <a:off x="6599930" y="5409780"/>
              <a:ext cx="2651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5" name="Picture 7">
              <a:extLst>
                <a:ext uri="{FF2B5EF4-FFF2-40B4-BE49-F238E27FC236}">
                  <a16:creationId xmlns:a16="http://schemas.microsoft.com/office/drawing/2014/main" id="{BD46291D-8C55-8B40-961F-5EC5FEBF4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80" y="5042674"/>
              <a:ext cx="606902" cy="606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2B3C5B6-E765-214D-8F07-EBFE8FE99D83}"/>
                </a:ext>
              </a:extLst>
            </p:cNvPr>
            <p:cNvSpPr/>
            <p:nvPr/>
          </p:nvSpPr>
          <p:spPr>
            <a:xfrm>
              <a:off x="1589291" y="4153865"/>
              <a:ext cx="2053038" cy="288423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400" b="1"/>
                <a:t>④ </a:t>
              </a:r>
              <a:r>
                <a:rPr lang="en-US" altLang="ja-JP" sz="1400" b="1" dirty="0"/>
                <a:t>Cable telephony</a:t>
              </a:r>
              <a:endParaRPr lang="en-US" sz="1400" b="1" dirty="0"/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E9F189B2-0623-FC40-A75B-107800C8B10F}"/>
                </a:ext>
              </a:extLst>
            </p:cNvPr>
            <p:cNvSpPr txBox="1"/>
            <p:nvPr/>
          </p:nvSpPr>
          <p:spPr>
            <a:xfrm>
              <a:off x="1601396" y="4422629"/>
              <a:ext cx="2537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sng" dirty="0">
                  <a:solidFill>
                    <a:srgbClr val="FF0000"/>
                  </a:solidFill>
                </a:rPr>
                <a:t>J.160~J.179, J.360~J.370</a:t>
              </a:r>
            </a:p>
          </p:txBody>
        </p:sp>
      </p:grpSp>
      <p:sp>
        <p:nvSpPr>
          <p:cNvPr id="145" name="Oval 144">
            <a:extLst>
              <a:ext uri="{FF2B5EF4-FFF2-40B4-BE49-F238E27FC236}">
                <a16:creationId xmlns:a16="http://schemas.microsoft.com/office/drawing/2014/main" id="{6982758D-642E-E745-9AD4-B120F4CE907E}"/>
              </a:ext>
            </a:extLst>
          </p:cNvPr>
          <p:cNvSpPr/>
          <p:nvPr/>
        </p:nvSpPr>
        <p:spPr>
          <a:xfrm>
            <a:off x="5093977" y="2733475"/>
            <a:ext cx="170156" cy="17015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93C8A56-A476-0241-9678-9596603732C9}"/>
              </a:ext>
            </a:extLst>
          </p:cNvPr>
          <p:cNvGrpSpPr/>
          <p:nvPr/>
        </p:nvGrpSpPr>
        <p:grpSpPr>
          <a:xfrm>
            <a:off x="339546" y="1676484"/>
            <a:ext cx="8188315" cy="4566422"/>
            <a:chOff x="106030" y="1676482"/>
            <a:chExt cx="8188315" cy="456642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1503CDE-9E0A-6D45-BE79-1B5AE4D45B4C}"/>
                </a:ext>
              </a:extLst>
            </p:cNvPr>
            <p:cNvSpPr/>
            <p:nvPr/>
          </p:nvSpPr>
          <p:spPr>
            <a:xfrm>
              <a:off x="193800" y="1676482"/>
              <a:ext cx="1318001" cy="46429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/>
                <a:t>② Cable TV </a:t>
              </a:r>
              <a:r>
                <a:rPr lang="en-US" sz="1100" b="1" dirty="0"/>
                <a:t>(multi-channel)</a:t>
              </a:r>
              <a:endParaRPr lang="en-US" sz="1400" b="1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617C0AD-1879-774A-ACA2-E6D60F4186BD}"/>
                </a:ext>
              </a:extLst>
            </p:cNvPr>
            <p:cNvSpPr txBox="1"/>
            <p:nvPr/>
          </p:nvSpPr>
          <p:spPr>
            <a:xfrm>
              <a:off x="106030" y="2133443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sng" dirty="0">
                  <a:solidFill>
                    <a:srgbClr val="FF0000"/>
                  </a:solidFill>
                </a:rPr>
                <a:t>J.83</a:t>
              </a: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CDD346F6-48C8-BD49-9853-0AFF6BAF166A}"/>
                </a:ext>
              </a:extLst>
            </p:cNvPr>
            <p:cNvSpPr/>
            <p:nvPr/>
          </p:nvSpPr>
          <p:spPr>
            <a:xfrm>
              <a:off x="1448789" y="2529438"/>
              <a:ext cx="6845556" cy="3713466"/>
            </a:xfrm>
            <a:custGeom>
              <a:avLst/>
              <a:gdLst>
                <a:gd name="connsiteX0" fmla="*/ 0 w 6567055"/>
                <a:gd name="connsiteY0" fmla="*/ 0 h 3930733"/>
                <a:gd name="connsiteX1" fmla="*/ 2256312 w 6567055"/>
                <a:gd name="connsiteY1" fmla="*/ 0 h 3930733"/>
                <a:gd name="connsiteX2" fmla="*/ 2256312 w 6567055"/>
                <a:gd name="connsiteY2" fmla="*/ 308759 h 3930733"/>
                <a:gd name="connsiteX3" fmla="*/ 4322618 w 6567055"/>
                <a:gd name="connsiteY3" fmla="*/ 308759 h 3930733"/>
                <a:gd name="connsiteX4" fmla="*/ 5343896 w 6567055"/>
                <a:gd name="connsiteY4" fmla="*/ 1330037 h 3930733"/>
                <a:gd name="connsiteX5" fmla="*/ 6056416 w 6567055"/>
                <a:gd name="connsiteY5" fmla="*/ 1330037 h 3930733"/>
                <a:gd name="connsiteX6" fmla="*/ 6519553 w 6567055"/>
                <a:gd name="connsiteY6" fmla="*/ 1793174 h 3930733"/>
                <a:gd name="connsiteX7" fmla="*/ 6519553 w 6567055"/>
                <a:gd name="connsiteY7" fmla="*/ 3610099 h 3930733"/>
                <a:gd name="connsiteX8" fmla="*/ 6567055 w 6567055"/>
                <a:gd name="connsiteY8" fmla="*/ 3930733 h 3930733"/>
                <a:gd name="connsiteX0" fmla="*/ 0 w 6519553"/>
                <a:gd name="connsiteY0" fmla="*/ 0 h 3610099"/>
                <a:gd name="connsiteX1" fmla="*/ 2256312 w 6519553"/>
                <a:gd name="connsiteY1" fmla="*/ 0 h 3610099"/>
                <a:gd name="connsiteX2" fmla="*/ 2256312 w 6519553"/>
                <a:gd name="connsiteY2" fmla="*/ 308759 h 3610099"/>
                <a:gd name="connsiteX3" fmla="*/ 4322618 w 6519553"/>
                <a:gd name="connsiteY3" fmla="*/ 308759 h 3610099"/>
                <a:gd name="connsiteX4" fmla="*/ 5343896 w 6519553"/>
                <a:gd name="connsiteY4" fmla="*/ 1330037 h 3610099"/>
                <a:gd name="connsiteX5" fmla="*/ 6056416 w 6519553"/>
                <a:gd name="connsiteY5" fmla="*/ 1330037 h 3610099"/>
                <a:gd name="connsiteX6" fmla="*/ 6519553 w 6519553"/>
                <a:gd name="connsiteY6" fmla="*/ 1793174 h 3610099"/>
                <a:gd name="connsiteX7" fmla="*/ 6519553 w 6519553"/>
                <a:gd name="connsiteY7" fmla="*/ 3610099 h 3610099"/>
                <a:gd name="connsiteX0" fmla="*/ 0 w 6519556"/>
                <a:gd name="connsiteY0" fmla="*/ 0 h 3744687"/>
                <a:gd name="connsiteX1" fmla="*/ 2256312 w 6519556"/>
                <a:gd name="connsiteY1" fmla="*/ 0 h 3744687"/>
                <a:gd name="connsiteX2" fmla="*/ 2256312 w 6519556"/>
                <a:gd name="connsiteY2" fmla="*/ 308759 h 3744687"/>
                <a:gd name="connsiteX3" fmla="*/ 4322618 w 6519556"/>
                <a:gd name="connsiteY3" fmla="*/ 308759 h 3744687"/>
                <a:gd name="connsiteX4" fmla="*/ 5343896 w 6519556"/>
                <a:gd name="connsiteY4" fmla="*/ 1330037 h 3744687"/>
                <a:gd name="connsiteX5" fmla="*/ 6056416 w 6519556"/>
                <a:gd name="connsiteY5" fmla="*/ 1330037 h 3744687"/>
                <a:gd name="connsiteX6" fmla="*/ 6519553 w 6519556"/>
                <a:gd name="connsiteY6" fmla="*/ 1793174 h 3744687"/>
                <a:gd name="connsiteX7" fmla="*/ 6519553 w 6519556"/>
                <a:gd name="connsiteY7" fmla="*/ 3610099 h 3744687"/>
                <a:gd name="connsiteX8" fmla="*/ 6519556 w 6519556"/>
                <a:gd name="connsiteY8" fmla="*/ 3610105 h 3744687"/>
                <a:gd name="connsiteX0" fmla="*/ 0 w 6789901"/>
                <a:gd name="connsiteY0" fmla="*/ 0 h 3784487"/>
                <a:gd name="connsiteX1" fmla="*/ 2256312 w 6789901"/>
                <a:gd name="connsiteY1" fmla="*/ 0 h 3784487"/>
                <a:gd name="connsiteX2" fmla="*/ 2256312 w 6789901"/>
                <a:gd name="connsiteY2" fmla="*/ 308759 h 3784487"/>
                <a:gd name="connsiteX3" fmla="*/ 4322618 w 6789901"/>
                <a:gd name="connsiteY3" fmla="*/ 308759 h 3784487"/>
                <a:gd name="connsiteX4" fmla="*/ 5343896 w 6789901"/>
                <a:gd name="connsiteY4" fmla="*/ 1330037 h 3784487"/>
                <a:gd name="connsiteX5" fmla="*/ 6056416 w 6789901"/>
                <a:gd name="connsiteY5" fmla="*/ 1330037 h 3784487"/>
                <a:gd name="connsiteX6" fmla="*/ 6519553 w 6789901"/>
                <a:gd name="connsiteY6" fmla="*/ 1793174 h 3784487"/>
                <a:gd name="connsiteX7" fmla="*/ 6519553 w 6789901"/>
                <a:gd name="connsiteY7" fmla="*/ 3610099 h 3784487"/>
                <a:gd name="connsiteX8" fmla="*/ 6789901 w 6789901"/>
                <a:gd name="connsiteY8" fmla="*/ 3729374 h 3784487"/>
                <a:gd name="connsiteX0" fmla="*/ 0 w 6789901"/>
                <a:gd name="connsiteY0" fmla="*/ 0 h 3840923"/>
                <a:gd name="connsiteX1" fmla="*/ 2256312 w 6789901"/>
                <a:gd name="connsiteY1" fmla="*/ 0 h 3840923"/>
                <a:gd name="connsiteX2" fmla="*/ 2256312 w 6789901"/>
                <a:gd name="connsiteY2" fmla="*/ 308759 h 3840923"/>
                <a:gd name="connsiteX3" fmla="*/ 4322618 w 6789901"/>
                <a:gd name="connsiteY3" fmla="*/ 308759 h 3840923"/>
                <a:gd name="connsiteX4" fmla="*/ 5343896 w 6789901"/>
                <a:gd name="connsiteY4" fmla="*/ 1330037 h 3840923"/>
                <a:gd name="connsiteX5" fmla="*/ 6056416 w 6789901"/>
                <a:gd name="connsiteY5" fmla="*/ 1330037 h 3840923"/>
                <a:gd name="connsiteX6" fmla="*/ 6519553 w 6789901"/>
                <a:gd name="connsiteY6" fmla="*/ 1793174 h 3840923"/>
                <a:gd name="connsiteX7" fmla="*/ 6519553 w 6789901"/>
                <a:gd name="connsiteY7" fmla="*/ 3697563 h 3840923"/>
                <a:gd name="connsiteX8" fmla="*/ 6789901 w 6789901"/>
                <a:gd name="connsiteY8" fmla="*/ 3729374 h 3840923"/>
                <a:gd name="connsiteX0" fmla="*/ 0 w 6789901"/>
                <a:gd name="connsiteY0" fmla="*/ 0 h 3840923"/>
                <a:gd name="connsiteX1" fmla="*/ 2256312 w 6789901"/>
                <a:gd name="connsiteY1" fmla="*/ 0 h 3840923"/>
                <a:gd name="connsiteX2" fmla="*/ 2256312 w 6789901"/>
                <a:gd name="connsiteY2" fmla="*/ 308759 h 3840923"/>
                <a:gd name="connsiteX3" fmla="*/ 4322618 w 6789901"/>
                <a:gd name="connsiteY3" fmla="*/ 308759 h 3840923"/>
                <a:gd name="connsiteX4" fmla="*/ 5343896 w 6789901"/>
                <a:gd name="connsiteY4" fmla="*/ 1330037 h 3840923"/>
                <a:gd name="connsiteX5" fmla="*/ 6056416 w 6789901"/>
                <a:gd name="connsiteY5" fmla="*/ 1330037 h 3840923"/>
                <a:gd name="connsiteX6" fmla="*/ 6519553 w 6789901"/>
                <a:gd name="connsiteY6" fmla="*/ 1793174 h 3840923"/>
                <a:gd name="connsiteX7" fmla="*/ 6519553 w 6789901"/>
                <a:gd name="connsiteY7" fmla="*/ 3697563 h 3840923"/>
                <a:gd name="connsiteX8" fmla="*/ 6789901 w 6789901"/>
                <a:gd name="connsiteY8" fmla="*/ 3729374 h 3840923"/>
                <a:gd name="connsiteX0" fmla="*/ 0 w 6789901"/>
                <a:gd name="connsiteY0" fmla="*/ 0 h 3840923"/>
                <a:gd name="connsiteX1" fmla="*/ 2256312 w 6789901"/>
                <a:gd name="connsiteY1" fmla="*/ 0 h 3840923"/>
                <a:gd name="connsiteX2" fmla="*/ 2256312 w 6789901"/>
                <a:gd name="connsiteY2" fmla="*/ 308759 h 3840923"/>
                <a:gd name="connsiteX3" fmla="*/ 4322618 w 6789901"/>
                <a:gd name="connsiteY3" fmla="*/ 308759 h 3840923"/>
                <a:gd name="connsiteX4" fmla="*/ 5343896 w 6789901"/>
                <a:gd name="connsiteY4" fmla="*/ 1330037 h 3840923"/>
                <a:gd name="connsiteX5" fmla="*/ 6056416 w 6789901"/>
                <a:gd name="connsiteY5" fmla="*/ 1330037 h 3840923"/>
                <a:gd name="connsiteX6" fmla="*/ 6519553 w 6789901"/>
                <a:gd name="connsiteY6" fmla="*/ 1793174 h 3840923"/>
                <a:gd name="connsiteX7" fmla="*/ 6519553 w 6789901"/>
                <a:gd name="connsiteY7" fmla="*/ 3697563 h 3840923"/>
                <a:gd name="connsiteX8" fmla="*/ 6789901 w 6789901"/>
                <a:gd name="connsiteY8" fmla="*/ 3729374 h 3840923"/>
                <a:gd name="connsiteX0" fmla="*/ 0 w 6519553"/>
                <a:gd name="connsiteY0" fmla="*/ 0 h 3697563"/>
                <a:gd name="connsiteX1" fmla="*/ 2256312 w 6519553"/>
                <a:gd name="connsiteY1" fmla="*/ 0 h 3697563"/>
                <a:gd name="connsiteX2" fmla="*/ 2256312 w 6519553"/>
                <a:gd name="connsiteY2" fmla="*/ 308759 h 3697563"/>
                <a:gd name="connsiteX3" fmla="*/ 4322618 w 6519553"/>
                <a:gd name="connsiteY3" fmla="*/ 308759 h 3697563"/>
                <a:gd name="connsiteX4" fmla="*/ 5343896 w 6519553"/>
                <a:gd name="connsiteY4" fmla="*/ 1330037 h 3697563"/>
                <a:gd name="connsiteX5" fmla="*/ 6056416 w 6519553"/>
                <a:gd name="connsiteY5" fmla="*/ 1330037 h 3697563"/>
                <a:gd name="connsiteX6" fmla="*/ 6519553 w 6519553"/>
                <a:gd name="connsiteY6" fmla="*/ 1793174 h 3697563"/>
                <a:gd name="connsiteX7" fmla="*/ 6519553 w 6519553"/>
                <a:gd name="connsiteY7" fmla="*/ 3697563 h 3697563"/>
                <a:gd name="connsiteX0" fmla="*/ 0 w 6519553"/>
                <a:gd name="connsiteY0" fmla="*/ 0 h 3975859"/>
                <a:gd name="connsiteX1" fmla="*/ 2256312 w 6519553"/>
                <a:gd name="connsiteY1" fmla="*/ 0 h 3975859"/>
                <a:gd name="connsiteX2" fmla="*/ 2256312 w 6519553"/>
                <a:gd name="connsiteY2" fmla="*/ 308759 h 3975859"/>
                <a:gd name="connsiteX3" fmla="*/ 4322618 w 6519553"/>
                <a:gd name="connsiteY3" fmla="*/ 308759 h 3975859"/>
                <a:gd name="connsiteX4" fmla="*/ 5343896 w 6519553"/>
                <a:gd name="connsiteY4" fmla="*/ 1330037 h 3975859"/>
                <a:gd name="connsiteX5" fmla="*/ 6056416 w 6519553"/>
                <a:gd name="connsiteY5" fmla="*/ 1330037 h 3975859"/>
                <a:gd name="connsiteX6" fmla="*/ 6519553 w 6519553"/>
                <a:gd name="connsiteY6" fmla="*/ 1793174 h 3975859"/>
                <a:gd name="connsiteX7" fmla="*/ 6519553 w 6519553"/>
                <a:gd name="connsiteY7" fmla="*/ 3975859 h 3975859"/>
                <a:gd name="connsiteX0" fmla="*/ 0 w 6519553"/>
                <a:gd name="connsiteY0" fmla="*/ 0 h 3975859"/>
                <a:gd name="connsiteX1" fmla="*/ 2256312 w 6519553"/>
                <a:gd name="connsiteY1" fmla="*/ 0 h 3975859"/>
                <a:gd name="connsiteX2" fmla="*/ 2256312 w 6519553"/>
                <a:gd name="connsiteY2" fmla="*/ 308759 h 3975859"/>
                <a:gd name="connsiteX3" fmla="*/ 4322618 w 6519553"/>
                <a:gd name="connsiteY3" fmla="*/ 308759 h 3975859"/>
                <a:gd name="connsiteX4" fmla="*/ 5343896 w 6519553"/>
                <a:gd name="connsiteY4" fmla="*/ 1330037 h 3975859"/>
                <a:gd name="connsiteX5" fmla="*/ 6056416 w 6519553"/>
                <a:gd name="connsiteY5" fmla="*/ 1330037 h 3975859"/>
                <a:gd name="connsiteX6" fmla="*/ 6519553 w 6519553"/>
                <a:gd name="connsiteY6" fmla="*/ 1793174 h 3975859"/>
                <a:gd name="connsiteX7" fmla="*/ 6518419 w 6519553"/>
                <a:gd name="connsiteY7" fmla="*/ 3712336 h 3975859"/>
                <a:gd name="connsiteX8" fmla="*/ 6519553 w 6519553"/>
                <a:gd name="connsiteY8" fmla="*/ 3975859 h 3975859"/>
                <a:gd name="connsiteX0" fmla="*/ 0 w 6845556"/>
                <a:gd name="connsiteY0" fmla="*/ 0 h 3713466"/>
                <a:gd name="connsiteX1" fmla="*/ 2256312 w 6845556"/>
                <a:gd name="connsiteY1" fmla="*/ 0 h 3713466"/>
                <a:gd name="connsiteX2" fmla="*/ 2256312 w 6845556"/>
                <a:gd name="connsiteY2" fmla="*/ 308759 h 3713466"/>
                <a:gd name="connsiteX3" fmla="*/ 4322618 w 6845556"/>
                <a:gd name="connsiteY3" fmla="*/ 308759 h 3713466"/>
                <a:gd name="connsiteX4" fmla="*/ 5343896 w 6845556"/>
                <a:gd name="connsiteY4" fmla="*/ 1330037 h 3713466"/>
                <a:gd name="connsiteX5" fmla="*/ 6056416 w 6845556"/>
                <a:gd name="connsiteY5" fmla="*/ 1330037 h 3713466"/>
                <a:gd name="connsiteX6" fmla="*/ 6519553 w 6845556"/>
                <a:gd name="connsiteY6" fmla="*/ 1793174 h 3713466"/>
                <a:gd name="connsiteX7" fmla="*/ 6518419 w 6845556"/>
                <a:gd name="connsiteY7" fmla="*/ 3712336 h 3713466"/>
                <a:gd name="connsiteX8" fmla="*/ 6845556 w 6845556"/>
                <a:gd name="connsiteY8" fmla="*/ 3713466 h 3713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5556" h="3713466">
                  <a:moveTo>
                    <a:pt x="0" y="0"/>
                  </a:moveTo>
                  <a:lnTo>
                    <a:pt x="2256312" y="0"/>
                  </a:lnTo>
                  <a:lnTo>
                    <a:pt x="2256312" y="308759"/>
                  </a:lnTo>
                  <a:lnTo>
                    <a:pt x="4322618" y="308759"/>
                  </a:lnTo>
                  <a:lnTo>
                    <a:pt x="5343896" y="1330037"/>
                  </a:lnTo>
                  <a:lnTo>
                    <a:pt x="6056416" y="1330037"/>
                  </a:lnTo>
                  <a:lnTo>
                    <a:pt x="6519553" y="1793174"/>
                  </a:lnTo>
                  <a:lnTo>
                    <a:pt x="6518419" y="3712336"/>
                  </a:lnTo>
                  <a:lnTo>
                    <a:pt x="6845556" y="3713466"/>
                  </a:lnTo>
                </a:path>
              </a:pathLst>
            </a:custGeom>
            <a:noFill/>
            <a:ln w="444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6370E29-A23D-0E47-838E-CF9DF96D6345}"/>
                </a:ext>
              </a:extLst>
            </p:cNvPr>
            <p:cNvSpPr txBox="1"/>
            <p:nvPr/>
          </p:nvSpPr>
          <p:spPr>
            <a:xfrm>
              <a:off x="561751" y="2163043"/>
              <a:ext cx="1015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TV Program providers</a:t>
              </a:r>
            </a:p>
          </p:txBody>
        </p:sp>
        <p:sp>
          <p:nvSpPr>
            <p:cNvPr id="89" name="Flowchart: Delay 30">
              <a:extLst>
                <a:ext uri="{FF2B5EF4-FFF2-40B4-BE49-F238E27FC236}">
                  <a16:creationId xmlns:a16="http://schemas.microsoft.com/office/drawing/2014/main" id="{0E4D3B43-B113-F140-9855-51879EECE2E2}"/>
                </a:ext>
              </a:extLst>
            </p:cNvPr>
            <p:cNvSpPr/>
            <p:nvPr/>
          </p:nvSpPr>
          <p:spPr>
            <a:xfrm rot="16200000">
              <a:off x="1776161" y="5173394"/>
              <a:ext cx="225463" cy="132938"/>
            </a:xfrm>
            <a:prstGeom prst="flowChartDela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90" name="Flowchart: Delay 31">
              <a:extLst>
                <a:ext uri="{FF2B5EF4-FFF2-40B4-BE49-F238E27FC236}">
                  <a16:creationId xmlns:a16="http://schemas.microsoft.com/office/drawing/2014/main" id="{ECAF1FF9-5F65-0D43-A5B2-A79450B2D75A}"/>
                </a:ext>
              </a:extLst>
            </p:cNvPr>
            <p:cNvSpPr/>
            <p:nvPr/>
          </p:nvSpPr>
          <p:spPr>
            <a:xfrm rot="16200000">
              <a:off x="1909100" y="5173394"/>
              <a:ext cx="225463" cy="132938"/>
            </a:xfrm>
            <a:prstGeom prst="flowChartDela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91" name="Flowchart: Delay 32">
              <a:extLst>
                <a:ext uri="{FF2B5EF4-FFF2-40B4-BE49-F238E27FC236}">
                  <a16:creationId xmlns:a16="http://schemas.microsoft.com/office/drawing/2014/main" id="{CC26FB63-3A82-9946-8051-1F301F8F7A8C}"/>
                </a:ext>
              </a:extLst>
            </p:cNvPr>
            <p:cNvSpPr/>
            <p:nvPr/>
          </p:nvSpPr>
          <p:spPr>
            <a:xfrm rot="16200000">
              <a:off x="2054859" y="5179824"/>
              <a:ext cx="225463" cy="132938"/>
            </a:xfrm>
            <a:prstGeom prst="flowChartDela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92" name="Flowchart: Delay 30">
              <a:extLst>
                <a:ext uri="{FF2B5EF4-FFF2-40B4-BE49-F238E27FC236}">
                  <a16:creationId xmlns:a16="http://schemas.microsoft.com/office/drawing/2014/main" id="{D860DA6C-1B36-E148-B4CC-E203255023E2}"/>
                </a:ext>
              </a:extLst>
            </p:cNvPr>
            <p:cNvSpPr/>
            <p:nvPr/>
          </p:nvSpPr>
          <p:spPr>
            <a:xfrm rot="16200000">
              <a:off x="2191799" y="5173394"/>
              <a:ext cx="225463" cy="132938"/>
            </a:xfrm>
            <a:prstGeom prst="flowChartDela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93" name="Flowchart: Delay 31">
              <a:extLst>
                <a:ext uri="{FF2B5EF4-FFF2-40B4-BE49-F238E27FC236}">
                  <a16:creationId xmlns:a16="http://schemas.microsoft.com/office/drawing/2014/main" id="{0B561EB3-246A-3640-97F3-F22AD4D74CB2}"/>
                </a:ext>
              </a:extLst>
            </p:cNvPr>
            <p:cNvSpPr/>
            <p:nvPr/>
          </p:nvSpPr>
          <p:spPr>
            <a:xfrm rot="16200000">
              <a:off x="2324738" y="5173394"/>
              <a:ext cx="225463" cy="132938"/>
            </a:xfrm>
            <a:prstGeom prst="flowChartDelay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21F9357-3AA2-234F-BDF5-CD2DB88C99AD}"/>
                </a:ext>
              </a:extLst>
            </p:cNvPr>
            <p:cNvSpPr txBox="1"/>
            <p:nvPr/>
          </p:nvSpPr>
          <p:spPr>
            <a:xfrm>
              <a:off x="1924814" y="5324618"/>
              <a:ext cx="609462" cy="43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QAM</a:t>
              </a:r>
            </a:p>
            <a:p>
              <a:r>
                <a:rPr lang="en-US" sz="1100" dirty="0"/>
                <a:t>signals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FB17867-5790-E14D-870A-18D9BEE77F6C}"/>
                </a:ext>
              </a:extLst>
            </p:cNvPr>
            <p:cNvSpPr txBox="1"/>
            <p:nvPr/>
          </p:nvSpPr>
          <p:spPr>
            <a:xfrm>
              <a:off x="1714118" y="2276085"/>
              <a:ext cx="7569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MPEG-TS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8443E3A-2CD0-F544-9EDB-0D143A9477FA}"/>
                </a:ext>
              </a:extLst>
            </p:cNvPr>
            <p:cNvSpPr/>
            <p:nvPr/>
          </p:nvSpPr>
          <p:spPr>
            <a:xfrm>
              <a:off x="2636320" y="2390269"/>
              <a:ext cx="913137" cy="27950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Modulator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BB92650-6108-E346-8789-AC9FB7C2D497}"/>
              </a:ext>
            </a:extLst>
          </p:cNvPr>
          <p:cNvGrpSpPr/>
          <p:nvPr/>
        </p:nvGrpSpPr>
        <p:grpSpPr>
          <a:xfrm>
            <a:off x="443939" y="922581"/>
            <a:ext cx="8799102" cy="5678454"/>
            <a:chOff x="210423" y="922581"/>
            <a:chExt cx="8799102" cy="5678454"/>
          </a:xfrm>
        </p:grpSpPr>
        <p:sp>
          <p:nvSpPr>
            <p:cNvPr id="62" name="Triangle 61">
              <a:extLst>
                <a:ext uri="{FF2B5EF4-FFF2-40B4-BE49-F238E27FC236}">
                  <a16:creationId xmlns:a16="http://schemas.microsoft.com/office/drawing/2014/main" id="{F8AD6C1E-A729-3240-9E78-BE6816E93214}"/>
                </a:ext>
              </a:extLst>
            </p:cNvPr>
            <p:cNvSpPr/>
            <p:nvPr/>
          </p:nvSpPr>
          <p:spPr>
            <a:xfrm rot="10800000">
              <a:off x="1691370" y="1114632"/>
              <a:ext cx="411951" cy="461154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7175BD8E-AE34-B242-848E-A675AEE3E8D1}"/>
                </a:ext>
              </a:extLst>
            </p:cNvPr>
            <p:cNvCxnSpPr>
              <a:cxnSpLocks/>
            </p:cNvCxnSpPr>
            <p:nvPr/>
          </p:nvCxnSpPr>
          <p:spPr>
            <a:xfrm>
              <a:off x="1897345" y="1104239"/>
              <a:ext cx="0" cy="7645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8494C64-EB05-9F40-9721-453F08785588}"/>
                </a:ext>
              </a:extLst>
            </p:cNvPr>
            <p:cNvSpPr txBox="1"/>
            <p:nvPr/>
          </p:nvSpPr>
          <p:spPr>
            <a:xfrm>
              <a:off x="4111071" y="922581"/>
              <a:ext cx="6719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sng" dirty="0">
                  <a:solidFill>
                    <a:srgbClr val="FF0000"/>
                  </a:solidFill>
                </a:rPr>
                <a:t>J.84</a:t>
              </a:r>
            </a:p>
            <a:p>
              <a:r>
                <a:rPr lang="en-US" sz="1400" b="1" u="sng" dirty="0">
                  <a:solidFill>
                    <a:srgbClr val="FF0000"/>
                  </a:solidFill>
                </a:rPr>
                <a:t>J.118</a:t>
              </a:r>
            </a:p>
          </p:txBody>
        </p:sp>
        <p:sp>
          <p:nvSpPr>
            <p:cNvPr id="49" name="Flowchart: Delay 30">
              <a:extLst>
                <a:ext uri="{FF2B5EF4-FFF2-40B4-BE49-F238E27FC236}">
                  <a16:creationId xmlns:a16="http://schemas.microsoft.com/office/drawing/2014/main" id="{AD80159B-378D-BE42-A4CE-E83D52818B87}"/>
                </a:ext>
              </a:extLst>
            </p:cNvPr>
            <p:cNvSpPr/>
            <p:nvPr/>
          </p:nvSpPr>
          <p:spPr>
            <a:xfrm rot="16200000">
              <a:off x="1360525" y="5173394"/>
              <a:ext cx="225463" cy="132938"/>
            </a:xfrm>
            <a:prstGeom prst="flowChartDela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50" name="Flowchart: Delay 31">
              <a:extLst>
                <a:ext uri="{FF2B5EF4-FFF2-40B4-BE49-F238E27FC236}">
                  <a16:creationId xmlns:a16="http://schemas.microsoft.com/office/drawing/2014/main" id="{3440BA25-380A-E247-8AED-2DE90DBC0B4D}"/>
                </a:ext>
              </a:extLst>
            </p:cNvPr>
            <p:cNvSpPr/>
            <p:nvPr/>
          </p:nvSpPr>
          <p:spPr>
            <a:xfrm rot="16200000">
              <a:off x="1493464" y="5173394"/>
              <a:ext cx="225463" cy="132938"/>
            </a:xfrm>
            <a:prstGeom prst="flowChartDela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51" name="Flowchart: Delay 32">
              <a:extLst>
                <a:ext uri="{FF2B5EF4-FFF2-40B4-BE49-F238E27FC236}">
                  <a16:creationId xmlns:a16="http://schemas.microsoft.com/office/drawing/2014/main" id="{FD70B5A3-4642-B445-BEA4-604232FB0376}"/>
                </a:ext>
              </a:extLst>
            </p:cNvPr>
            <p:cNvSpPr/>
            <p:nvPr/>
          </p:nvSpPr>
          <p:spPr>
            <a:xfrm rot="16200000">
              <a:off x="1639223" y="5179824"/>
              <a:ext cx="225463" cy="132938"/>
            </a:xfrm>
            <a:prstGeom prst="flowChartDelay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DA55429-5D2B-5C46-88DD-42F59A8D62BC}"/>
                </a:ext>
              </a:extLst>
            </p:cNvPr>
            <p:cNvSpPr txBox="1"/>
            <p:nvPr/>
          </p:nvSpPr>
          <p:spPr>
            <a:xfrm>
              <a:off x="1354798" y="5324618"/>
              <a:ext cx="609462" cy="433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TV</a:t>
              </a:r>
            </a:p>
            <a:p>
              <a:r>
                <a:rPr lang="en-US" sz="1100" dirty="0"/>
                <a:t>signals</a:t>
              </a: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FF9A3023-BE37-1B42-A9B4-B1B847CBBCDF}"/>
                </a:ext>
              </a:extLst>
            </p:cNvPr>
            <p:cNvSpPr/>
            <p:nvPr/>
          </p:nvSpPr>
          <p:spPr>
            <a:xfrm>
              <a:off x="1626917" y="1282529"/>
              <a:ext cx="6697686" cy="4857015"/>
            </a:xfrm>
            <a:custGeom>
              <a:avLst/>
              <a:gdLst>
                <a:gd name="connsiteX0" fmla="*/ 0 w 6958940"/>
                <a:gd name="connsiteY0" fmla="*/ 0 h 4393870"/>
                <a:gd name="connsiteX1" fmla="*/ 807522 w 6958940"/>
                <a:gd name="connsiteY1" fmla="*/ 0 h 4393870"/>
                <a:gd name="connsiteX2" fmla="*/ 807522 w 6958940"/>
                <a:gd name="connsiteY2" fmla="*/ 855024 h 4393870"/>
                <a:gd name="connsiteX3" fmla="*/ 2612572 w 6958940"/>
                <a:gd name="connsiteY3" fmla="*/ 855024 h 4393870"/>
                <a:gd name="connsiteX4" fmla="*/ 2612572 w 6958940"/>
                <a:gd name="connsiteY4" fmla="*/ 1448790 h 4393870"/>
                <a:gd name="connsiteX5" fmla="*/ 4595751 w 6958940"/>
                <a:gd name="connsiteY5" fmla="*/ 1448790 h 4393870"/>
                <a:gd name="connsiteX6" fmla="*/ 5640779 w 6958940"/>
                <a:gd name="connsiteY6" fmla="*/ 2493818 h 4393870"/>
                <a:gd name="connsiteX7" fmla="*/ 5783283 w 6958940"/>
                <a:gd name="connsiteY7" fmla="*/ 2493818 h 4393870"/>
                <a:gd name="connsiteX8" fmla="*/ 6341424 w 6958940"/>
                <a:gd name="connsiteY8" fmla="*/ 2493818 h 4393870"/>
                <a:gd name="connsiteX9" fmla="*/ 6887689 w 6958940"/>
                <a:gd name="connsiteY9" fmla="*/ 3040083 h 4393870"/>
                <a:gd name="connsiteX10" fmla="*/ 6958940 w 6958940"/>
                <a:gd name="connsiteY10" fmla="*/ 4393870 h 4393870"/>
                <a:gd name="connsiteX11" fmla="*/ 6887689 w 6958940"/>
                <a:gd name="connsiteY11" fmla="*/ 4393870 h 4393870"/>
                <a:gd name="connsiteX0" fmla="*/ 0 w 6958940"/>
                <a:gd name="connsiteY0" fmla="*/ 0 h 4393870"/>
                <a:gd name="connsiteX1" fmla="*/ 807522 w 6958940"/>
                <a:gd name="connsiteY1" fmla="*/ 0 h 4393870"/>
                <a:gd name="connsiteX2" fmla="*/ 807522 w 6958940"/>
                <a:gd name="connsiteY2" fmla="*/ 855024 h 4393870"/>
                <a:gd name="connsiteX3" fmla="*/ 2612572 w 6958940"/>
                <a:gd name="connsiteY3" fmla="*/ 855024 h 4393870"/>
                <a:gd name="connsiteX4" fmla="*/ 2612572 w 6958940"/>
                <a:gd name="connsiteY4" fmla="*/ 1448790 h 4393870"/>
                <a:gd name="connsiteX5" fmla="*/ 4595751 w 6958940"/>
                <a:gd name="connsiteY5" fmla="*/ 1448790 h 4393870"/>
                <a:gd name="connsiteX6" fmla="*/ 5640779 w 6958940"/>
                <a:gd name="connsiteY6" fmla="*/ 2493818 h 4393870"/>
                <a:gd name="connsiteX7" fmla="*/ 5783283 w 6958940"/>
                <a:gd name="connsiteY7" fmla="*/ 2493818 h 4393870"/>
                <a:gd name="connsiteX8" fmla="*/ 6341424 w 6958940"/>
                <a:gd name="connsiteY8" fmla="*/ 2493818 h 4393870"/>
                <a:gd name="connsiteX9" fmla="*/ 6887689 w 6958940"/>
                <a:gd name="connsiteY9" fmla="*/ 3040083 h 4393870"/>
                <a:gd name="connsiteX10" fmla="*/ 6958940 w 6958940"/>
                <a:gd name="connsiteY10" fmla="*/ 4393870 h 4393870"/>
                <a:gd name="connsiteX0" fmla="*/ 0 w 6887689"/>
                <a:gd name="connsiteY0" fmla="*/ 0 h 4393870"/>
                <a:gd name="connsiteX1" fmla="*/ 807522 w 6887689"/>
                <a:gd name="connsiteY1" fmla="*/ 0 h 4393870"/>
                <a:gd name="connsiteX2" fmla="*/ 807522 w 6887689"/>
                <a:gd name="connsiteY2" fmla="*/ 855024 h 4393870"/>
                <a:gd name="connsiteX3" fmla="*/ 2612572 w 6887689"/>
                <a:gd name="connsiteY3" fmla="*/ 855024 h 4393870"/>
                <a:gd name="connsiteX4" fmla="*/ 2612572 w 6887689"/>
                <a:gd name="connsiteY4" fmla="*/ 1448790 h 4393870"/>
                <a:gd name="connsiteX5" fmla="*/ 4595751 w 6887689"/>
                <a:gd name="connsiteY5" fmla="*/ 1448790 h 4393870"/>
                <a:gd name="connsiteX6" fmla="*/ 5640779 w 6887689"/>
                <a:gd name="connsiteY6" fmla="*/ 2493818 h 4393870"/>
                <a:gd name="connsiteX7" fmla="*/ 5783283 w 6887689"/>
                <a:gd name="connsiteY7" fmla="*/ 2493818 h 4393870"/>
                <a:gd name="connsiteX8" fmla="*/ 6341424 w 6887689"/>
                <a:gd name="connsiteY8" fmla="*/ 2493818 h 4393870"/>
                <a:gd name="connsiteX9" fmla="*/ 6887689 w 6887689"/>
                <a:gd name="connsiteY9" fmla="*/ 3040083 h 4393870"/>
                <a:gd name="connsiteX10" fmla="*/ 6887689 w 6887689"/>
                <a:gd name="connsiteY10" fmla="*/ 4393870 h 4393870"/>
                <a:gd name="connsiteX0" fmla="*/ 0 w 6436426"/>
                <a:gd name="connsiteY0" fmla="*/ 23750 h 4393870"/>
                <a:gd name="connsiteX1" fmla="*/ 356259 w 6436426"/>
                <a:gd name="connsiteY1" fmla="*/ 0 h 4393870"/>
                <a:gd name="connsiteX2" fmla="*/ 356259 w 6436426"/>
                <a:gd name="connsiteY2" fmla="*/ 855024 h 4393870"/>
                <a:gd name="connsiteX3" fmla="*/ 2161309 w 6436426"/>
                <a:gd name="connsiteY3" fmla="*/ 855024 h 4393870"/>
                <a:gd name="connsiteX4" fmla="*/ 2161309 w 6436426"/>
                <a:gd name="connsiteY4" fmla="*/ 1448790 h 4393870"/>
                <a:gd name="connsiteX5" fmla="*/ 4144488 w 6436426"/>
                <a:gd name="connsiteY5" fmla="*/ 1448790 h 4393870"/>
                <a:gd name="connsiteX6" fmla="*/ 5189516 w 6436426"/>
                <a:gd name="connsiteY6" fmla="*/ 2493818 h 4393870"/>
                <a:gd name="connsiteX7" fmla="*/ 5332020 w 6436426"/>
                <a:gd name="connsiteY7" fmla="*/ 2493818 h 4393870"/>
                <a:gd name="connsiteX8" fmla="*/ 5890161 w 6436426"/>
                <a:gd name="connsiteY8" fmla="*/ 2493818 h 4393870"/>
                <a:gd name="connsiteX9" fmla="*/ 6436426 w 6436426"/>
                <a:gd name="connsiteY9" fmla="*/ 3040083 h 4393870"/>
                <a:gd name="connsiteX10" fmla="*/ 6436426 w 6436426"/>
                <a:gd name="connsiteY10" fmla="*/ 4393870 h 4393870"/>
                <a:gd name="connsiteX0" fmla="*/ 0 w 6472052"/>
                <a:gd name="connsiteY0" fmla="*/ 0 h 4429497"/>
                <a:gd name="connsiteX1" fmla="*/ 391885 w 6472052"/>
                <a:gd name="connsiteY1" fmla="*/ 35627 h 4429497"/>
                <a:gd name="connsiteX2" fmla="*/ 391885 w 6472052"/>
                <a:gd name="connsiteY2" fmla="*/ 890651 h 4429497"/>
                <a:gd name="connsiteX3" fmla="*/ 2196935 w 6472052"/>
                <a:gd name="connsiteY3" fmla="*/ 890651 h 4429497"/>
                <a:gd name="connsiteX4" fmla="*/ 2196935 w 6472052"/>
                <a:gd name="connsiteY4" fmla="*/ 1484417 h 4429497"/>
                <a:gd name="connsiteX5" fmla="*/ 4180114 w 6472052"/>
                <a:gd name="connsiteY5" fmla="*/ 1484417 h 4429497"/>
                <a:gd name="connsiteX6" fmla="*/ 5225142 w 6472052"/>
                <a:gd name="connsiteY6" fmla="*/ 2529445 h 4429497"/>
                <a:gd name="connsiteX7" fmla="*/ 5367646 w 6472052"/>
                <a:gd name="connsiteY7" fmla="*/ 2529445 h 4429497"/>
                <a:gd name="connsiteX8" fmla="*/ 5925787 w 6472052"/>
                <a:gd name="connsiteY8" fmla="*/ 2529445 h 4429497"/>
                <a:gd name="connsiteX9" fmla="*/ 6472052 w 6472052"/>
                <a:gd name="connsiteY9" fmla="*/ 3075710 h 4429497"/>
                <a:gd name="connsiteX10" fmla="*/ 6472052 w 6472052"/>
                <a:gd name="connsiteY10" fmla="*/ 4429497 h 4429497"/>
                <a:gd name="connsiteX0" fmla="*/ 0 w 6495803"/>
                <a:gd name="connsiteY0" fmla="*/ 0 h 4607627"/>
                <a:gd name="connsiteX1" fmla="*/ 415636 w 6495803"/>
                <a:gd name="connsiteY1" fmla="*/ 213757 h 4607627"/>
                <a:gd name="connsiteX2" fmla="*/ 415636 w 6495803"/>
                <a:gd name="connsiteY2" fmla="*/ 1068781 h 4607627"/>
                <a:gd name="connsiteX3" fmla="*/ 2220686 w 6495803"/>
                <a:gd name="connsiteY3" fmla="*/ 1068781 h 4607627"/>
                <a:gd name="connsiteX4" fmla="*/ 2220686 w 6495803"/>
                <a:gd name="connsiteY4" fmla="*/ 1662547 h 4607627"/>
                <a:gd name="connsiteX5" fmla="*/ 4203865 w 6495803"/>
                <a:gd name="connsiteY5" fmla="*/ 1662547 h 4607627"/>
                <a:gd name="connsiteX6" fmla="*/ 5248893 w 6495803"/>
                <a:gd name="connsiteY6" fmla="*/ 2707575 h 4607627"/>
                <a:gd name="connsiteX7" fmla="*/ 5391397 w 6495803"/>
                <a:gd name="connsiteY7" fmla="*/ 2707575 h 4607627"/>
                <a:gd name="connsiteX8" fmla="*/ 5949538 w 6495803"/>
                <a:gd name="connsiteY8" fmla="*/ 2707575 h 4607627"/>
                <a:gd name="connsiteX9" fmla="*/ 6495803 w 6495803"/>
                <a:gd name="connsiteY9" fmla="*/ 3253840 h 4607627"/>
                <a:gd name="connsiteX10" fmla="*/ 6495803 w 6495803"/>
                <a:gd name="connsiteY10" fmla="*/ 4607627 h 4607627"/>
                <a:gd name="connsiteX0" fmla="*/ 0 w 6448302"/>
                <a:gd name="connsiteY0" fmla="*/ 11875 h 4393870"/>
                <a:gd name="connsiteX1" fmla="*/ 368135 w 6448302"/>
                <a:gd name="connsiteY1" fmla="*/ 0 h 4393870"/>
                <a:gd name="connsiteX2" fmla="*/ 368135 w 6448302"/>
                <a:gd name="connsiteY2" fmla="*/ 855024 h 4393870"/>
                <a:gd name="connsiteX3" fmla="*/ 2173185 w 6448302"/>
                <a:gd name="connsiteY3" fmla="*/ 855024 h 4393870"/>
                <a:gd name="connsiteX4" fmla="*/ 2173185 w 6448302"/>
                <a:gd name="connsiteY4" fmla="*/ 1448790 h 4393870"/>
                <a:gd name="connsiteX5" fmla="*/ 4156364 w 6448302"/>
                <a:gd name="connsiteY5" fmla="*/ 1448790 h 4393870"/>
                <a:gd name="connsiteX6" fmla="*/ 5201392 w 6448302"/>
                <a:gd name="connsiteY6" fmla="*/ 2493818 h 4393870"/>
                <a:gd name="connsiteX7" fmla="*/ 5343896 w 6448302"/>
                <a:gd name="connsiteY7" fmla="*/ 2493818 h 4393870"/>
                <a:gd name="connsiteX8" fmla="*/ 5902037 w 6448302"/>
                <a:gd name="connsiteY8" fmla="*/ 2493818 h 4393870"/>
                <a:gd name="connsiteX9" fmla="*/ 6448302 w 6448302"/>
                <a:gd name="connsiteY9" fmla="*/ 3040083 h 4393870"/>
                <a:gd name="connsiteX10" fmla="*/ 6448302 w 6448302"/>
                <a:gd name="connsiteY10" fmla="*/ 4393870 h 4393870"/>
                <a:gd name="connsiteX0" fmla="*/ 0 w 6448302"/>
                <a:gd name="connsiteY0" fmla="*/ 11875 h 4857007"/>
                <a:gd name="connsiteX1" fmla="*/ 368135 w 6448302"/>
                <a:gd name="connsiteY1" fmla="*/ 0 h 4857007"/>
                <a:gd name="connsiteX2" fmla="*/ 368135 w 6448302"/>
                <a:gd name="connsiteY2" fmla="*/ 855024 h 4857007"/>
                <a:gd name="connsiteX3" fmla="*/ 2173185 w 6448302"/>
                <a:gd name="connsiteY3" fmla="*/ 855024 h 4857007"/>
                <a:gd name="connsiteX4" fmla="*/ 2173185 w 6448302"/>
                <a:gd name="connsiteY4" fmla="*/ 1448790 h 4857007"/>
                <a:gd name="connsiteX5" fmla="*/ 4156364 w 6448302"/>
                <a:gd name="connsiteY5" fmla="*/ 1448790 h 4857007"/>
                <a:gd name="connsiteX6" fmla="*/ 5201392 w 6448302"/>
                <a:gd name="connsiteY6" fmla="*/ 2493818 h 4857007"/>
                <a:gd name="connsiteX7" fmla="*/ 5343896 w 6448302"/>
                <a:gd name="connsiteY7" fmla="*/ 2493818 h 4857007"/>
                <a:gd name="connsiteX8" fmla="*/ 5902037 w 6448302"/>
                <a:gd name="connsiteY8" fmla="*/ 2493818 h 4857007"/>
                <a:gd name="connsiteX9" fmla="*/ 6448302 w 6448302"/>
                <a:gd name="connsiteY9" fmla="*/ 3040083 h 4857007"/>
                <a:gd name="connsiteX10" fmla="*/ 6436427 w 6448302"/>
                <a:gd name="connsiteY10" fmla="*/ 4857007 h 4857007"/>
                <a:gd name="connsiteX0" fmla="*/ 0 w 6448304"/>
                <a:gd name="connsiteY0" fmla="*/ 11875 h 4857007"/>
                <a:gd name="connsiteX1" fmla="*/ 368135 w 6448304"/>
                <a:gd name="connsiteY1" fmla="*/ 0 h 4857007"/>
                <a:gd name="connsiteX2" fmla="*/ 368135 w 6448304"/>
                <a:gd name="connsiteY2" fmla="*/ 855024 h 4857007"/>
                <a:gd name="connsiteX3" fmla="*/ 2173185 w 6448304"/>
                <a:gd name="connsiteY3" fmla="*/ 855024 h 4857007"/>
                <a:gd name="connsiteX4" fmla="*/ 2173185 w 6448304"/>
                <a:gd name="connsiteY4" fmla="*/ 1448790 h 4857007"/>
                <a:gd name="connsiteX5" fmla="*/ 4156364 w 6448304"/>
                <a:gd name="connsiteY5" fmla="*/ 1448790 h 4857007"/>
                <a:gd name="connsiteX6" fmla="*/ 5201392 w 6448304"/>
                <a:gd name="connsiteY6" fmla="*/ 2493818 h 4857007"/>
                <a:gd name="connsiteX7" fmla="*/ 5343896 w 6448304"/>
                <a:gd name="connsiteY7" fmla="*/ 2493818 h 4857007"/>
                <a:gd name="connsiteX8" fmla="*/ 5902037 w 6448304"/>
                <a:gd name="connsiteY8" fmla="*/ 2493818 h 4857007"/>
                <a:gd name="connsiteX9" fmla="*/ 6448302 w 6448304"/>
                <a:gd name="connsiteY9" fmla="*/ 3040083 h 4857007"/>
                <a:gd name="connsiteX10" fmla="*/ 6436427 w 6448304"/>
                <a:gd name="connsiteY10" fmla="*/ 4857007 h 4857007"/>
                <a:gd name="connsiteX11" fmla="*/ 6448304 w 6448304"/>
                <a:gd name="connsiteY11" fmla="*/ 4845139 h 4857007"/>
                <a:gd name="connsiteX0" fmla="*/ 0 w 6697686"/>
                <a:gd name="connsiteY0" fmla="*/ 11875 h 4857015"/>
                <a:gd name="connsiteX1" fmla="*/ 368135 w 6697686"/>
                <a:gd name="connsiteY1" fmla="*/ 0 h 4857015"/>
                <a:gd name="connsiteX2" fmla="*/ 368135 w 6697686"/>
                <a:gd name="connsiteY2" fmla="*/ 855024 h 4857015"/>
                <a:gd name="connsiteX3" fmla="*/ 2173185 w 6697686"/>
                <a:gd name="connsiteY3" fmla="*/ 855024 h 4857015"/>
                <a:gd name="connsiteX4" fmla="*/ 2173185 w 6697686"/>
                <a:gd name="connsiteY4" fmla="*/ 1448790 h 4857015"/>
                <a:gd name="connsiteX5" fmla="*/ 4156364 w 6697686"/>
                <a:gd name="connsiteY5" fmla="*/ 1448790 h 4857015"/>
                <a:gd name="connsiteX6" fmla="*/ 5201392 w 6697686"/>
                <a:gd name="connsiteY6" fmla="*/ 2493818 h 4857015"/>
                <a:gd name="connsiteX7" fmla="*/ 5343896 w 6697686"/>
                <a:gd name="connsiteY7" fmla="*/ 2493818 h 4857015"/>
                <a:gd name="connsiteX8" fmla="*/ 5902037 w 6697686"/>
                <a:gd name="connsiteY8" fmla="*/ 2493818 h 4857015"/>
                <a:gd name="connsiteX9" fmla="*/ 6448302 w 6697686"/>
                <a:gd name="connsiteY9" fmla="*/ 3040083 h 4857015"/>
                <a:gd name="connsiteX10" fmla="*/ 6436427 w 6697686"/>
                <a:gd name="connsiteY10" fmla="*/ 4857007 h 4857015"/>
                <a:gd name="connsiteX11" fmla="*/ 6697686 w 6697686"/>
                <a:gd name="connsiteY11" fmla="*/ 4857015 h 485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7686" h="4857015">
                  <a:moveTo>
                    <a:pt x="0" y="11875"/>
                  </a:moveTo>
                  <a:lnTo>
                    <a:pt x="368135" y="0"/>
                  </a:lnTo>
                  <a:lnTo>
                    <a:pt x="368135" y="855024"/>
                  </a:lnTo>
                  <a:lnTo>
                    <a:pt x="2173185" y="855024"/>
                  </a:lnTo>
                  <a:lnTo>
                    <a:pt x="2173185" y="1448790"/>
                  </a:lnTo>
                  <a:lnTo>
                    <a:pt x="4156364" y="1448790"/>
                  </a:lnTo>
                  <a:lnTo>
                    <a:pt x="5201392" y="2493818"/>
                  </a:lnTo>
                  <a:lnTo>
                    <a:pt x="5343896" y="2493818"/>
                  </a:lnTo>
                  <a:lnTo>
                    <a:pt x="5902037" y="2493818"/>
                  </a:lnTo>
                  <a:lnTo>
                    <a:pt x="6448302" y="3040083"/>
                  </a:lnTo>
                  <a:cubicBezTo>
                    <a:pt x="6444344" y="3645724"/>
                    <a:pt x="6440385" y="4251366"/>
                    <a:pt x="6436427" y="4857007"/>
                  </a:cubicBezTo>
                  <a:lnTo>
                    <a:pt x="6697686" y="4857015"/>
                  </a:lnTo>
                </a:path>
              </a:pathLst>
            </a:custGeom>
            <a:noFill/>
            <a:ln w="444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7623CBF-1558-0548-BCE5-C046C3074F92}"/>
                </a:ext>
              </a:extLst>
            </p:cNvPr>
            <p:cNvSpPr/>
            <p:nvPr/>
          </p:nvSpPr>
          <p:spPr>
            <a:xfrm>
              <a:off x="2322893" y="1047542"/>
              <a:ext cx="1759268" cy="28842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/>
                <a:t>① MATV/SMATV</a:t>
              </a:r>
            </a:p>
          </p:txBody>
        </p:sp>
        <p:pic>
          <p:nvPicPr>
            <p:cNvPr id="73" name="Picture 3" descr="C:\Users\miyaji\Desktop\stb.png">
              <a:extLst>
                <a:ext uri="{FF2B5EF4-FFF2-40B4-BE49-F238E27FC236}">
                  <a16:creationId xmlns:a16="http://schemas.microsoft.com/office/drawing/2014/main" id="{6D6EA79D-9612-3B47-B6E3-154A1DA0E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609" y="6110193"/>
              <a:ext cx="784916" cy="302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miyaji\AppData\Local\Microsoft\Windows\INetCache\IE\78DHS2AA\MC900432517[1].wmf">
              <a:extLst>
                <a:ext uri="{FF2B5EF4-FFF2-40B4-BE49-F238E27FC236}">
                  <a16:creationId xmlns:a16="http://schemas.microsoft.com/office/drawing/2014/main" id="{706DE1B0-47A5-ED41-A62D-57F7516E07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483" y="5507837"/>
              <a:ext cx="769042" cy="615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408A7E1-9C03-A54B-AF99-EE5C82B8A721}"/>
                </a:ext>
              </a:extLst>
            </p:cNvPr>
            <p:cNvSpPr txBox="1"/>
            <p:nvPr/>
          </p:nvSpPr>
          <p:spPr>
            <a:xfrm>
              <a:off x="210423" y="1056475"/>
              <a:ext cx="1366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TV broadcasting over the air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9FD17286-9850-2942-A79A-C596CBD33F34}"/>
                </a:ext>
              </a:extLst>
            </p:cNvPr>
            <p:cNvGrpSpPr/>
            <p:nvPr/>
          </p:nvGrpSpPr>
          <p:grpSpPr>
            <a:xfrm>
              <a:off x="1412824" y="1155269"/>
              <a:ext cx="164466" cy="200520"/>
              <a:chOff x="1177447" y="1497031"/>
              <a:chExt cx="164466" cy="200520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1E3ED678-845E-2042-B09D-B8C9EDA80B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3074" y="1497031"/>
                <a:ext cx="128839" cy="129266"/>
              </a:xfrm>
              <a:prstGeom prst="straightConnector1">
                <a:avLst/>
              </a:prstGeom>
              <a:ln w="2222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61D2FE26-2991-C649-9432-79C57A24A4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77447" y="1568285"/>
                <a:ext cx="128839" cy="129266"/>
              </a:xfrm>
              <a:prstGeom prst="straightConnector1">
                <a:avLst/>
              </a:prstGeom>
              <a:ln w="22225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E03857F-22E4-BC41-950E-585309FED413}"/>
                </a:ext>
              </a:extLst>
            </p:cNvPr>
            <p:cNvSpPr/>
            <p:nvPr/>
          </p:nvSpPr>
          <p:spPr>
            <a:xfrm>
              <a:off x="2636320" y="1986090"/>
              <a:ext cx="913137" cy="28467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Amplifier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976E4BA-6FD7-E342-8566-36353FB23F82}"/>
                </a:ext>
              </a:extLst>
            </p:cNvPr>
            <p:cNvSpPr txBox="1"/>
            <p:nvPr/>
          </p:nvSpPr>
          <p:spPr>
            <a:xfrm>
              <a:off x="8441378" y="6339425"/>
              <a:ext cx="4283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STB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A91D9387-846A-4348-AAA8-37A35443C192}"/>
              </a:ext>
            </a:extLst>
          </p:cNvPr>
          <p:cNvSpPr txBox="1"/>
          <p:nvPr/>
        </p:nvSpPr>
        <p:spPr>
          <a:xfrm>
            <a:off x="4234182" y="1916052"/>
            <a:ext cx="771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headend</a:t>
            </a:r>
          </a:p>
        </p:txBody>
      </p:sp>
      <p:sp>
        <p:nvSpPr>
          <p:cNvPr id="149" name="Triangle 148">
            <a:extLst>
              <a:ext uri="{FF2B5EF4-FFF2-40B4-BE49-F238E27FC236}">
                <a16:creationId xmlns:a16="http://schemas.microsoft.com/office/drawing/2014/main" id="{AA527079-685C-CE4D-A38A-547B919F7D37}"/>
              </a:ext>
            </a:extLst>
          </p:cNvPr>
          <p:cNvSpPr/>
          <p:nvPr/>
        </p:nvSpPr>
        <p:spPr>
          <a:xfrm rot="5400000">
            <a:off x="7115417" y="1819847"/>
            <a:ext cx="234534" cy="21999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riangle 149">
            <a:extLst>
              <a:ext uri="{FF2B5EF4-FFF2-40B4-BE49-F238E27FC236}">
                <a16:creationId xmlns:a16="http://schemas.microsoft.com/office/drawing/2014/main" id="{E07ADAA6-FADB-434F-921F-42AA6C605BD3}"/>
              </a:ext>
            </a:extLst>
          </p:cNvPr>
          <p:cNvSpPr/>
          <p:nvPr/>
        </p:nvSpPr>
        <p:spPr>
          <a:xfrm rot="5400000">
            <a:off x="7115417" y="2484865"/>
            <a:ext cx="234534" cy="21999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riangle 150">
            <a:extLst>
              <a:ext uri="{FF2B5EF4-FFF2-40B4-BE49-F238E27FC236}">
                <a16:creationId xmlns:a16="http://schemas.microsoft.com/office/drawing/2014/main" id="{5914F389-9016-2A43-9D5D-D4DE6D71250F}"/>
              </a:ext>
            </a:extLst>
          </p:cNvPr>
          <p:cNvSpPr/>
          <p:nvPr/>
        </p:nvSpPr>
        <p:spPr>
          <a:xfrm rot="5400000">
            <a:off x="7115417" y="3149883"/>
            <a:ext cx="234534" cy="21999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riangle 152">
            <a:extLst>
              <a:ext uri="{FF2B5EF4-FFF2-40B4-BE49-F238E27FC236}">
                <a16:creationId xmlns:a16="http://schemas.microsoft.com/office/drawing/2014/main" id="{1ADA7A61-FC2A-1D45-B6F6-B7B8131E15D7}"/>
              </a:ext>
            </a:extLst>
          </p:cNvPr>
          <p:cNvSpPr/>
          <p:nvPr/>
        </p:nvSpPr>
        <p:spPr>
          <a:xfrm rot="5400000">
            <a:off x="8611708" y="3779276"/>
            <a:ext cx="234534" cy="21999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A62E958-8CC3-F346-8BDE-293286CE900D}"/>
              </a:ext>
            </a:extLst>
          </p:cNvPr>
          <p:cNvSpPr txBox="1"/>
          <p:nvPr/>
        </p:nvSpPr>
        <p:spPr>
          <a:xfrm>
            <a:off x="6977380" y="1999179"/>
            <a:ext cx="772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amplifier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336F2E-7CD6-3D43-AF7B-706849E76862}"/>
              </a:ext>
            </a:extLst>
          </p:cNvPr>
          <p:cNvGrpSpPr/>
          <p:nvPr/>
        </p:nvGrpSpPr>
        <p:grpSpPr>
          <a:xfrm>
            <a:off x="333618" y="2594864"/>
            <a:ext cx="7642610" cy="3970545"/>
            <a:chOff x="333618" y="2594864"/>
            <a:chExt cx="7642610" cy="397054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2167FC4-6330-EA4B-9FD2-5C44D4BB4BF6}"/>
                </a:ext>
              </a:extLst>
            </p:cNvPr>
            <p:cNvSpPr txBox="1"/>
            <p:nvPr/>
          </p:nvSpPr>
          <p:spPr>
            <a:xfrm>
              <a:off x="2737455" y="5626290"/>
              <a:ext cx="101983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cable modem</a:t>
              </a:r>
            </a:p>
            <a:p>
              <a:r>
                <a:rPr lang="en-US" sz="1100" dirty="0"/>
                <a:t>downstream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4668C92-296A-794B-A11F-02BF85A893E8}"/>
                </a:ext>
              </a:extLst>
            </p:cNvPr>
            <p:cNvSpPr txBox="1"/>
            <p:nvPr/>
          </p:nvSpPr>
          <p:spPr>
            <a:xfrm>
              <a:off x="628650" y="5679306"/>
              <a:ext cx="11431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cable modem upstream</a:t>
              </a:r>
            </a:p>
          </p:txBody>
        </p:sp>
        <p:sp>
          <p:nvSpPr>
            <p:cNvPr id="100" name="Cloud 99">
              <a:extLst>
                <a:ext uri="{FF2B5EF4-FFF2-40B4-BE49-F238E27FC236}">
                  <a16:creationId xmlns:a16="http://schemas.microsoft.com/office/drawing/2014/main" id="{D4997129-865F-964A-A0B4-DD6BCF6AC6A8}"/>
                </a:ext>
              </a:extLst>
            </p:cNvPr>
            <p:cNvSpPr/>
            <p:nvPr/>
          </p:nvSpPr>
          <p:spPr>
            <a:xfrm>
              <a:off x="435682" y="2876763"/>
              <a:ext cx="1121401" cy="647828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Delay 33">
              <a:extLst>
                <a:ext uri="{FF2B5EF4-FFF2-40B4-BE49-F238E27FC236}">
                  <a16:creationId xmlns:a16="http://schemas.microsoft.com/office/drawing/2014/main" id="{EDD7E931-E648-C94B-BECC-7CD6CEB4186D}"/>
                </a:ext>
              </a:extLst>
            </p:cNvPr>
            <p:cNvSpPr/>
            <p:nvPr/>
          </p:nvSpPr>
          <p:spPr>
            <a:xfrm rot="16200000">
              <a:off x="2969067" y="5174789"/>
              <a:ext cx="225463" cy="132938"/>
            </a:xfrm>
            <a:prstGeom prst="flowChartDelay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53" name="Flowchart: Delay 34">
              <a:extLst>
                <a:ext uri="{FF2B5EF4-FFF2-40B4-BE49-F238E27FC236}">
                  <a16:creationId xmlns:a16="http://schemas.microsoft.com/office/drawing/2014/main" id="{FD74E6C4-7568-7A48-A00A-87AF70B8D1AC}"/>
                </a:ext>
              </a:extLst>
            </p:cNvPr>
            <p:cNvSpPr/>
            <p:nvPr/>
          </p:nvSpPr>
          <p:spPr>
            <a:xfrm rot="16200000">
              <a:off x="1069697" y="5206628"/>
              <a:ext cx="225463" cy="66469"/>
            </a:xfrm>
            <a:prstGeom prst="flowChartDelay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E1B8197-CCA0-D649-9253-06D9A3134001}"/>
                </a:ext>
              </a:extLst>
            </p:cNvPr>
            <p:cNvSpPr txBox="1"/>
            <p:nvPr/>
          </p:nvSpPr>
          <p:spPr>
            <a:xfrm>
              <a:off x="641517" y="3002715"/>
              <a:ext cx="10157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Internet</a:t>
              </a:r>
            </a:p>
          </p:txBody>
        </p:sp>
        <p:sp>
          <p:nvSpPr>
            <p:cNvPr id="101" name="Flowchart: Delay 33">
              <a:extLst>
                <a:ext uri="{FF2B5EF4-FFF2-40B4-BE49-F238E27FC236}">
                  <a16:creationId xmlns:a16="http://schemas.microsoft.com/office/drawing/2014/main" id="{1EE96AE6-9093-8443-881B-67F0DF8CFB1C}"/>
                </a:ext>
              </a:extLst>
            </p:cNvPr>
            <p:cNvSpPr/>
            <p:nvPr/>
          </p:nvSpPr>
          <p:spPr>
            <a:xfrm rot="16200000">
              <a:off x="3123447" y="5174789"/>
              <a:ext cx="225463" cy="132938"/>
            </a:xfrm>
            <a:prstGeom prst="flowChartDelay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102" name="Flowchart: Delay 33">
              <a:extLst>
                <a:ext uri="{FF2B5EF4-FFF2-40B4-BE49-F238E27FC236}">
                  <a16:creationId xmlns:a16="http://schemas.microsoft.com/office/drawing/2014/main" id="{248AF56D-63EB-0B4B-B9A2-0CE51452B95B}"/>
                </a:ext>
              </a:extLst>
            </p:cNvPr>
            <p:cNvSpPr/>
            <p:nvPr/>
          </p:nvSpPr>
          <p:spPr>
            <a:xfrm rot="16200000">
              <a:off x="3265952" y="5174789"/>
              <a:ext cx="225463" cy="132938"/>
            </a:xfrm>
            <a:prstGeom prst="flowChartDelay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E48AB579-C85C-C647-864E-36F3C5BE6992}"/>
                </a:ext>
              </a:extLst>
            </p:cNvPr>
            <p:cNvSpPr/>
            <p:nvPr/>
          </p:nvSpPr>
          <p:spPr>
            <a:xfrm>
              <a:off x="1551677" y="3028208"/>
              <a:ext cx="6424551" cy="3135086"/>
            </a:xfrm>
            <a:custGeom>
              <a:avLst/>
              <a:gdLst>
                <a:gd name="connsiteX0" fmla="*/ 0 w 6424551"/>
                <a:gd name="connsiteY0" fmla="*/ 0 h 3135086"/>
                <a:gd name="connsiteX1" fmla="*/ 4476997 w 6424551"/>
                <a:gd name="connsiteY1" fmla="*/ 0 h 3135086"/>
                <a:gd name="connsiteX2" fmla="*/ 5498275 w 6424551"/>
                <a:gd name="connsiteY2" fmla="*/ 1021278 h 3135086"/>
                <a:gd name="connsiteX3" fmla="*/ 6175169 w 6424551"/>
                <a:gd name="connsiteY3" fmla="*/ 1021278 h 3135086"/>
                <a:gd name="connsiteX4" fmla="*/ 6175169 w 6424551"/>
                <a:gd name="connsiteY4" fmla="*/ 1140031 h 3135086"/>
                <a:gd name="connsiteX5" fmla="*/ 6424551 w 6424551"/>
                <a:gd name="connsiteY5" fmla="*/ 1389413 h 3135086"/>
                <a:gd name="connsiteX6" fmla="*/ 6424551 w 6424551"/>
                <a:gd name="connsiteY6" fmla="*/ 3135086 h 3135086"/>
                <a:gd name="connsiteX7" fmla="*/ 5712031 w 6424551"/>
                <a:gd name="connsiteY7" fmla="*/ 3135086 h 3135086"/>
                <a:gd name="connsiteX0" fmla="*/ 0 w 6424551"/>
                <a:gd name="connsiteY0" fmla="*/ 0 h 3135086"/>
                <a:gd name="connsiteX1" fmla="*/ 4476997 w 6424551"/>
                <a:gd name="connsiteY1" fmla="*/ 0 h 3135086"/>
                <a:gd name="connsiteX2" fmla="*/ 5498275 w 6424551"/>
                <a:gd name="connsiteY2" fmla="*/ 1021278 h 3135086"/>
                <a:gd name="connsiteX3" fmla="*/ 6175169 w 6424551"/>
                <a:gd name="connsiteY3" fmla="*/ 1140031 h 3135086"/>
                <a:gd name="connsiteX4" fmla="*/ 6424551 w 6424551"/>
                <a:gd name="connsiteY4" fmla="*/ 1389413 h 3135086"/>
                <a:gd name="connsiteX5" fmla="*/ 6424551 w 6424551"/>
                <a:gd name="connsiteY5" fmla="*/ 3135086 h 3135086"/>
                <a:gd name="connsiteX6" fmla="*/ 5712031 w 6424551"/>
                <a:gd name="connsiteY6" fmla="*/ 3135086 h 3135086"/>
                <a:gd name="connsiteX0" fmla="*/ 0 w 6424551"/>
                <a:gd name="connsiteY0" fmla="*/ 0 h 3135086"/>
                <a:gd name="connsiteX1" fmla="*/ 4476997 w 6424551"/>
                <a:gd name="connsiteY1" fmla="*/ 0 h 3135086"/>
                <a:gd name="connsiteX2" fmla="*/ 5498275 w 6424551"/>
                <a:gd name="connsiteY2" fmla="*/ 1021278 h 3135086"/>
                <a:gd name="connsiteX3" fmla="*/ 6056416 w 6424551"/>
                <a:gd name="connsiteY3" fmla="*/ 985652 h 3135086"/>
                <a:gd name="connsiteX4" fmla="*/ 6424551 w 6424551"/>
                <a:gd name="connsiteY4" fmla="*/ 1389413 h 3135086"/>
                <a:gd name="connsiteX5" fmla="*/ 6424551 w 6424551"/>
                <a:gd name="connsiteY5" fmla="*/ 3135086 h 3135086"/>
                <a:gd name="connsiteX6" fmla="*/ 5712031 w 6424551"/>
                <a:gd name="connsiteY6" fmla="*/ 3135086 h 3135086"/>
                <a:gd name="connsiteX0" fmla="*/ 0 w 6424551"/>
                <a:gd name="connsiteY0" fmla="*/ 0 h 3135086"/>
                <a:gd name="connsiteX1" fmla="*/ 4476997 w 6424551"/>
                <a:gd name="connsiteY1" fmla="*/ 0 h 3135086"/>
                <a:gd name="connsiteX2" fmla="*/ 5462649 w 6424551"/>
                <a:gd name="connsiteY2" fmla="*/ 950026 h 3135086"/>
                <a:gd name="connsiteX3" fmla="*/ 6056416 w 6424551"/>
                <a:gd name="connsiteY3" fmla="*/ 985652 h 3135086"/>
                <a:gd name="connsiteX4" fmla="*/ 6424551 w 6424551"/>
                <a:gd name="connsiteY4" fmla="*/ 1389413 h 3135086"/>
                <a:gd name="connsiteX5" fmla="*/ 6424551 w 6424551"/>
                <a:gd name="connsiteY5" fmla="*/ 3135086 h 3135086"/>
                <a:gd name="connsiteX6" fmla="*/ 5712031 w 6424551"/>
                <a:gd name="connsiteY6" fmla="*/ 3135086 h 3135086"/>
                <a:gd name="connsiteX0" fmla="*/ 0 w 6424551"/>
                <a:gd name="connsiteY0" fmla="*/ 0 h 3135086"/>
                <a:gd name="connsiteX1" fmla="*/ 4476997 w 6424551"/>
                <a:gd name="connsiteY1" fmla="*/ 0 h 3135086"/>
                <a:gd name="connsiteX2" fmla="*/ 5450773 w 6424551"/>
                <a:gd name="connsiteY2" fmla="*/ 997528 h 3135086"/>
                <a:gd name="connsiteX3" fmla="*/ 6056416 w 6424551"/>
                <a:gd name="connsiteY3" fmla="*/ 985652 h 3135086"/>
                <a:gd name="connsiteX4" fmla="*/ 6424551 w 6424551"/>
                <a:gd name="connsiteY4" fmla="*/ 1389413 h 3135086"/>
                <a:gd name="connsiteX5" fmla="*/ 6424551 w 6424551"/>
                <a:gd name="connsiteY5" fmla="*/ 3135086 h 3135086"/>
                <a:gd name="connsiteX6" fmla="*/ 5712031 w 6424551"/>
                <a:gd name="connsiteY6" fmla="*/ 3135086 h 3135086"/>
                <a:gd name="connsiteX0" fmla="*/ 0 w 6424551"/>
                <a:gd name="connsiteY0" fmla="*/ 0 h 3135086"/>
                <a:gd name="connsiteX1" fmla="*/ 4476997 w 6424551"/>
                <a:gd name="connsiteY1" fmla="*/ 0 h 3135086"/>
                <a:gd name="connsiteX2" fmla="*/ 5427022 w 6424551"/>
                <a:gd name="connsiteY2" fmla="*/ 950026 h 3135086"/>
                <a:gd name="connsiteX3" fmla="*/ 6056416 w 6424551"/>
                <a:gd name="connsiteY3" fmla="*/ 985652 h 3135086"/>
                <a:gd name="connsiteX4" fmla="*/ 6424551 w 6424551"/>
                <a:gd name="connsiteY4" fmla="*/ 1389413 h 3135086"/>
                <a:gd name="connsiteX5" fmla="*/ 6424551 w 6424551"/>
                <a:gd name="connsiteY5" fmla="*/ 3135086 h 3135086"/>
                <a:gd name="connsiteX6" fmla="*/ 5712031 w 6424551"/>
                <a:gd name="connsiteY6" fmla="*/ 3135086 h 3135086"/>
                <a:gd name="connsiteX0" fmla="*/ 0 w 6424551"/>
                <a:gd name="connsiteY0" fmla="*/ 0 h 3135086"/>
                <a:gd name="connsiteX1" fmla="*/ 4476997 w 6424551"/>
                <a:gd name="connsiteY1" fmla="*/ 0 h 3135086"/>
                <a:gd name="connsiteX2" fmla="*/ 5450773 w 6424551"/>
                <a:gd name="connsiteY2" fmla="*/ 997527 h 3135086"/>
                <a:gd name="connsiteX3" fmla="*/ 6056416 w 6424551"/>
                <a:gd name="connsiteY3" fmla="*/ 985652 h 3135086"/>
                <a:gd name="connsiteX4" fmla="*/ 6424551 w 6424551"/>
                <a:gd name="connsiteY4" fmla="*/ 1389413 h 3135086"/>
                <a:gd name="connsiteX5" fmla="*/ 6424551 w 6424551"/>
                <a:gd name="connsiteY5" fmla="*/ 3135086 h 3135086"/>
                <a:gd name="connsiteX6" fmla="*/ 5712031 w 6424551"/>
                <a:gd name="connsiteY6" fmla="*/ 3135086 h 313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4551" h="3135086">
                  <a:moveTo>
                    <a:pt x="0" y="0"/>
                  </a:moveTo>
                  <a:lnTo>
                    <a:pt x="4476997" y="0"/>
                  </a:lnTo>
                  <a:lnTo>
                    <a:pt x="5450773" y="997527"/>
                  </a:lnTo>
                  <a:lnTo>
                    <a:pt x="6056416" y="985652"/>
                  </a:lnTo>
                  <a:lnTo>
                    <a:pt x="6424551" y="1389413"/>
                  </a:lnTo>
                  <a:lnTo>
                    <a:pt x="6424551" y="3135086"/>
                  </a:lnTo>
                  <a:lnTo>
                    <a:pt x="5712031" y="3135086"/>
                  </a:lnTo>
                </a:path>
              </a:pathLst>
            </a:custGeom>
            <a:noFill/>
            <a:ln w="444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7DDE9C8-CBCB-F346-ACA5-9A9D1233B63B}"/>
                </a:ext>
              </a:extLst>
            </p:cNvPr>
            <p:cNvSpPr/>
            <p:nvPr/>
          </p:nvSpPr>
          <p:spPr>
            <a:xfrm>
              <a:off x="2869836" y="2865282"/>
              <a:ext cx="913137" cy="3477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CMTS</a:t>
              </a:r>
            </a:p>
          </p:txBody>
        </p:sp>
        <p:pic>
          <p:nvPicPr>
            <p:cNvPr id="107" name="Picture 4" descr="C:\Users\miyaji\Desktop\cm.png">
              <a:extLst>
                <a:ext uri="{FF2B5EF4-FFF2-40B4-BE49-F238E27FC236}">
                  <a16:creationId xmlns:a16="http://schemas.microsoft.com/office/drawing/2014/main" id="{28A05F0B-350F-B249-8E46-92BBFC5F9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4628" y="5950485"/>
              <a:ext cx="211895" cy="3984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360F22B-3A5A-CB41-9080-A1A3916617D0}"/>
                </a:ext>
              </a:extLst>
            </p:cNvPr>
            <p:cNvSpPr txBox="1"/>
            <p:nvPr/>
          </p:nvSpPr>
          <p:spPr>
            <a:xfrm>
              <a:off x="6644211" y="6303799"/>
              <a:ext cx="1019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cable modem</a:t>
              </a:r>
            </a:p>
          </p:txBody>
        </p:sp>
        <p:pic>
          <p:nvPicPr>
            <p:cNvPr id="116" name="Picture 5">
              <a:extLst>
                <a:ext uri="{FF2B5EF4-FFF2-40B4-BE49-F238E27FC236}">
                  <a16:creationId xmlns:a16="http://schemas.microsoft.com/office/drawing/2014/main" id="{4807C9B1-8798-8C4D-8179-41ABF23797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4685" y="5705781"/>
              <a:ext cx="754086" cy="728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C3D4F9F-62BF-0A43-AAA8-CE8CA8614D24}"/>
                </a:ext>
              </a:extLst>
            </p:cNvPr>
            <p:cNvSpPr/>
            <p:nvPr/>
          </p:nvSpPr>
          <p:spPr>
            <a:xfrm>
              <a:off x="2554322" y="3516145"/>
              <a:ext cx="3711969" cy="28842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dirty="0"/>
                <a:t>③</a:t>
              </a:r>
              <a:r>
                <a:rPr lang="ja-JP" altLang="en-US" sz="1400" b="1"/>
                <a:t> </a:t>
              </a:r>
              <a:r>
                <a:rPr lang="en-US" altLang="ja-JP" sz="1400" b="1" dirty="0"/>
                <a:t>High-speed Data (cable broadband)</a:t>
              </a:r>
              <a:endParaRPr lang="en-US" sz="1400" b="1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FE411F85-56CE-024A-849A-8D48DEAA55AA}"/>
                </a:ext>
              </a:extLst>
            </p:cNvPr>
            <p:cNvSpPr txBox="1"/>
            <p:nvPr/>
          </p:nvSpPr>
          <p:spPr>
            <a:xfrm>
              <a:off x="2550595" y="3782462"/>
              <a:ext cx="3079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u="sng" dirty="0">
                  <a:solidFill>
                    <a:srgbClr val="FF0000"/>
                  </a:solidFill>
                </a:rPr>
                <a:t>J.112, J.122, J.222.x, J.223.x, …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4CDC96FC-0A9E-6B47-80AC-569847F436AE}"/>
                </a:ext>
              </a:extLst>
            </p:cNvPr>
            <p:cNvSpPr/>
            <p:nvPr/>
          </p:nvSpPr>
          <p:spPr>
            <a:xfrm>
              <a:off x="333618" y="2594864"/>
              <a:ext cx="949805" cy="278341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/>
                <a:t>OTTs</a:t>
              </a:r>
              <a:endParaRPr lang="en-US" sz="1400" b="1" dirty="0"/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0F503510-340D-BF41-A6A4-9723D07EBAA3}"/>
              </a:ext>
            </a:extLst>
          </p:cNvPr>
          <p:cNvSpPr txBox="1"/>
          <p:nvPr/>
        </p:nvSpPr>
        <p:spPr>
          <a:xfrm>
            <a:off x="468038" y="6162294"/>
            <a:ext cx="43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All the services are modulated and conveyed as RF signals</a:t>
            </a:r>
          </a:p>
        </p:txBody>
      </p:sp>
    </p:spTree>
    <p:extLst>
      <p:ext uri="{BB962C8B-B14F-4D97-AF65-F5344CB8AC3E}">
        <p14:creationId xmlns:p14="http://schemas.microsoft.com/office/powerpoint/2010/main" val="9380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most popular Recommendation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50491" y="990600"/>
            <a:ext cx="9283031" cy="5390728"/>
          </a:xfrm>
        </p:spPr>
        <p:txBody>
          <a:bodyPr>
            <a:normAutofit/>
          </a:bodyPr>
          <a:lstStyle/>
          <a:p>
            <a:r>
              <a:rPr lang="en-US" altLang="ja-JP" sz="2000" dirty="0"/>
              <a:t>J.83 (1995, 2007) – Digital multi-</a:t>
            </a:r>
            <a:r>
              <a:rPr lang="en-US" altLang="ja-JP" sz="2000" dirty="0" err="1"/>
              <a:t>programme</a:t>
            </a:r>
            <a:r>
              <a:rPr lang="en-US" altLang="ja-JP" sz="2000" dirty="0"/>
              <a:t> systems for television, sound and data services for cable distribution</a:t>
            </a:r>
          </a:p>
          <a:p>
            <a:r>
              <a:rPr lang="en-US" sz="2000" dirty="0"/>
              <a:t>Fundamental technology for digital cable TV transport</a:t>
            </a:r>
          </a:p>
          <a:p>
            <a:pPr lvl="1"/>
            <a:r>
              <a:rPr lang="en-US" sz="1800" dirty="0"/>
              <a:t>J.83 is widely deployed to all over the world regardless of the regional digital TV technology standards.</a:t>
            </a:r>
          </a:p>
          <a:p>
            <a:pPr lvl="1"/>
            <a:r>
              <a:rPr lang="en-US" sz="1800" dirty="0"/>
              <a:t>One TV bandwidth unit (6MHz/8MHz) can carry two or more HDTV programs. Typical frequency range is, for example, 54 MHz – 860 MHz (depending on regions).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A826-4B5C-4C3F-A8B2-5954F1DEA0C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9" name="Rectangle: Rounded Corners 18"/>
          <p:cNvSpPr/>
          <p:nvPr/>
        </p:nvSpPr>
        <p:spPr>
          <a:xfrm>
            <a:off x="8503243" y="5894042"/>
            <a:ext cx="688382" cy="914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6" name="Rounded Rectangle 45"/>
          <p:cNvSpPr/>
          <p:nvPr/>
        </p:nvSpPr>
        <p:spPr>
          <a:xfrm>
            <a:off x="5835735" y="4856392"/>
            <a:ext cx="2667508" cy="107984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sp>
        <p:nvSpPr>
          <p:cNvPr id="2" name="Rectangle 1"/>
          <p:cNvSpPr/>
          <p:nvPr/>
        </p:nvSpPr>
        <p:spPr>
          <a:xfrm>
            <a:off x="1736851" y="4054474"/>
            <a:ext cx="1262910" cy="752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dirty="0"/>
              <a:t>Encode</a:t>
            </a:r>
          </a:p>
          <a:p>
            <a:pPr algn="ctr"/>
            <a:r>
              <a:rPr lang="en-US" sz="923" dirty="0"/>
              <a:t>(MPEG-2, H.264, H.265)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8989" y="5033078"/>
            <a:ext cx="1262910" cy="7311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dirty="0" err="1"/>
              <a:t>Packetization</a:t>
            </a:r>
            <a:endParaRPr lang="en-US" sz="1477" dirty="0"/>
          </a:p>
          <a:p>
            <a:pPr algn="ctr"/>
            <a:r>
              <a:rPr lang="en-US" sz="1477" dirty="0"/>
              <a:t>(MPEG-TS)</a:t>
            </a:r>
          </a:p>
        </p:txBody>
      </p:sp>
      <p:sp>
        <p:nvSpPr>
          <p:cNvPr id="9" name="Rectangle 8"/>
          <p:cNvSpPr/>
          <p:nvPr/>
        </p:nvSpPr>
        <p:spPr>
          <a:xfrm>
            <a:off x="3229620" y="5030700"/>
            <a:ext cx="1262910" cy="731158"/>
          </a:xfrm>
          <a:prstGeom prst="rect">
            <a:avLst/>
          </a:prstGeom>
          <a:solidFill>
            <a:srgbClr val="C00000"/>
          </a:solidFill>
          <a:ln>
            <a:solidFill>
              <a:srgbClr val="58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dirty="0"/>
              <a:t>Modulation</a:t>
            </a:r>
          </a:p>
          <a:p>
            <a:pPr algn="ctr"/>
            <a:r>
              <a:rPr lang="en-US" sz="1477" b="1" dirty="0"/>
              <a:t>(J.83)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7423" y="5030700"/>
            <a:ext cx="1129972" cy="731158"/>
          </a:xfrm>
          <a:prstGeom prst="rect">
            <a:avLst/>
          </a:prstGeom>
          <a:solidFill>
            <a:srgbClr val="C00000"/>
          </a:solidFill>
          <a:ln>
            <a:solidFill>
              <a:srgbClr val="58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dirty="0"/>
              <a:t>De-modulation</a:t>
            </a:r>
          </a:p>
          <a:p>
            <a:pPr algn="ctr"/>
            <a:r>
              <a:rPr lang="en-US" sz="1477" b="1" dirty="0"/>
              <a:t>(J.83)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06804" y="5030700"/>
            <a:ext cx="1063503" cy="7311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77" dirty="0"/>
              <a:t>Decode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007391" y="5396279"/>
            <a:ext cx="1994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6316" y="4806584"/>
            <a:ext cx="0" cy="2264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07397" y="5396279"/>
            <a:ext cx="1994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365802" y="5374200"/>
            <a:ext cx="2658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181" y="4949476"/>
            <a:ext cx="655938" cy="84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4515109" y="5410065"/>
            <a:ext cx="5317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46902" y="4224937"/>
            <a:ext cx="0" cy="1894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46858" y="4391107"/>
            <a:ext cx="6559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31634" y="4825732"/>
            <a:ext cx="671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62087" y="5521079"/>
            <a:ext cx="90011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99414" y="3956732"/>
            <a:ext cx="1511889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dirty="0"/>
              <a:t>Cable Television</a:t>
            </a:r>
          </a:p>
          <a:p>
            <a:r>
              <a:rPr lang="en-US" sz="1477" dirty="0"/>
              <a:t>Networks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046904" y="5986362"/>
            <a:ext cx="6558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iyaji\AppData\Local\Microsoft\Windows\INetCache\IE\ZQWNJPE8\Movie-icon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7" y="4005945"/>
            <a:ext cx="967302" cy="81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Arrow Connector 39"/>
          <p:cNvCxnSpPr/>
          <p:nvPr/>
        </p:nvCxnSpPr>
        <p:spPr>
          <a:xfrm>
            <a:off x="1537446" y="4415837"/>
            <a:ext cx="19940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7629" y="4781276"/>
            <a:ext cx="758541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 dirty="0"/>
              <a:t>Content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78092" y="5856130"/>
            <a:ext cx="1077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Cable Television Headend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99471" y="4595041"/>
            <a:ext cx="1513684" cy="2911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92"/>
              <a:t>Set-Top Box (STB)</a:t>
            </a:r>
            <a:endParaRPr lang="en-US" sz="1292" dirty="0"/>
          </a:p>
        </p:txBody>
      </p:sp>
      <p:sp>
        <p:nvSpPr>
          <p:cNvPr id="53" name="TextBox 52"/>
          <p:cNvSpPr txBox="1"/>
          <p:nvPr/>
        </p:nvSpPr>
        <p:spPr>
          <a:xfrm>
            <a:off x="4482124" y="4877375"/>
            <a:ext cx="612668" cy="475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31" dirty="0"/>
              <a:t>64 QAM</a:t>
            </a:r>
          </a:p>
          <a:p>
            <a:r>
              <a:rPr lang="en-US" sz="831" dirty="0"/>
              <a:t>or</a:t>
            </a:r>
          </a:p>
          <a:p>
            <a:r>
              <a:rPr lang="en-US" sz="831" dirty="0"/>
              <a:t>256 QAM</a:t>
            </a:r>
          </a:p>
        </p:txBody>
      </p:sp>
    </p:spTree>
    <p:extLst>
      <p:ext uri="{BB962C8B-B14F-4D97-AF65-F5344CB8AC3E}">
        <p14:creationId xmlns:p14="http://schemas.microsoft.com/office/powerpoint/2010/main" val="19980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Cable modem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Cable modem system provides bi-directional IP communication over one-to-N split networks.</a:t>
            </a:r>
          </a:p>
          <a:p>
            <a:pPr lvl="1"/>
            <a:r>
              <a:rPr lang="en-US" sz="1600" dirty="0"/>
              <a:t>Downstream technology is based on ITU-T J.83 with TDM multiplexing.</a:t>
            </a:r>
          </a:p>
          <a:p>
            <a:pPr lvl="1"/>
            <a:r>
              <a:rPr lang="en-US" sz="1600" dirty="0"/>
              <a:t>Upstream technology is based on TDMA access control.</a:t>
            </a:r>
          </a:p>
          <a:p>
            <a:pPr lvl="1"/>
            <a:r>
              <a:rPr lang="en-US" sz="1600" dirty="0"/>
              <a:t>Two different frequency spectrums are used for downstream and upstream.</a:t>
            </a:r>
          </a:p>
          <a:p>
            <a:r>
              <a:rPr lang="en-US" sz="1800" dirty="0"/>
              <a:t>Cable modem Recommendations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DA826-4B5C-4C3F-A8B2-5954F1DEA0C3}" type="slidenum">
              <a:rPr lang="ja-JP" altLang="en-US" smtClean="0"/>
              <a:pPr/>
              <a:t>9</a:t>
            </a:fld>
            <a:endParaRPr lang="ja-JP" alt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435620"/>
              </p:ext>
            </p:extLst>
          </p:nvPr>
        </p:nvGraphicFramePr>
        <p:xfrm>
          <a:off x="350491" y="2958071"/>
          <a:ext cx="9283031" cy="25673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54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7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3004">
                <a:tc>
                  <a:txBody>
                    <a:bodyPr/>
                    <a:lstStyle/>
                    <a:p>
                      <a:r>
                        <a:rPr lang="en-US" sz="1600" dirty="0"/>
                        <a:t>SG9 Recommendation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DOCSIS Version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Downstream capacity</a:t>
                      </a:r>
                    </a:p>
                    <a:p>
                      <a:r>
                        <a:rPr lang="en-US" sz="1400" b="0" dirty="0"/>
                        <a:t>(6MHz</a:t>
                      </a:r>
                      <a:r>
                        <a:rPr lang="en-US" sz="1400" b="0" baseline="0" dirty="0"/>
                        <a:t> TV system)</a:t>
                      </a:r>
                      <a:endParaRPr lang="en-US" sz="1400" b="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Upstream capacity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en-US" sz="1600" dirty="0"/>
                        <a:t>J.112 (1998)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DOCSIS 1.1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 Mbps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 Mbps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en-US" sz="1600" dirty="0"/>
                        <a:t>J.122 (2002)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DOCSIS 2.0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 Mbps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Mbps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en-US" sz="1600" dirty="0"/>
                        <a:t>J.222 series (2007)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DOCSIS 3.0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 x </a:t>
                      </a:r>
                      <a:r>
                        <a:rPr lang="en-US" sz="1600" i="1" dirty="0"/>
                        <a:t>n</a:t>
                      </a:r>
                      <a:r>
                        <a:rPr lang="en-US" sz="1600" dirty="0"/>
                        <a:t> Mbps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x </a:t>
                      </a:r>
                      <a:r>
                        <a:rPr lang="en-US" sz="1600" i="1" dirty="0"/>
                        <a:t>n</a:t>
                      </a:r>
                      <a:r>
                        <a:rPr lang="en-US" sz="1600" dirty="0"/>
                        <a:t> Mbps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en-US" sz="1600" dirty="0"/>
                        <a:t>J.223 series (2016)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C-DOCSIS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42 x </a:t>
                      </a:r>
                      <a:r>
                        <a:rPr lang="en-US" sz="1600" i="1" dirty="0"/>
                        <a:t>n</a:t>
                      </a:r>
                      <a:r>
                        <a:rPr lang="en-US" sz="1600" dirty="0"/>
                        <a:t> Mbps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x </a:t>
                      </a:r>
                      <a:r>
                        <a:rPr lang="en-US" sz="1600" i="1" dirty="0"/>
                        <a:t>n</a:t>
                      </a:r>
                      <a:r>
                        <a:rPr lang="en-US" sz="1600" dirty="0"/>
                        <a:t> Mbps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1891703222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en-US" sz="1600" dirty="0"/>
                        <a:t>J.225 (2020)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DOCSIS 3.1 (4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gen)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 to 10 Gbps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 to 1 Gbps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2754755518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en-US" sz="1600" dirty="0"/>
                        <a:t>J.224 (2019)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DOCSIS 4.0 (5</a:t>
                      </a:r>
                      <a:r>
                        <a:rPr lang="en-US" sz="1600" baseline="30000" dirty="0"/>
                        <a:t>th</a:t>
                      </a:r>
                      <a:r>
                        <a:rPr lang="en-US" sz="1600" dirty="0"/>
                        <a:t> gen)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 to 10 Gbps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up to 5 Gbps</a:t>
                      </a:r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:a16="http://schemas.microsoft.com/office/drawing/2014/main" val="77730819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477809" y="5933475"/>
            <a:ext cx="1528785" cy="7311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2" b="1" dirty="0"/>
              <a:t>CMTS</a:t>
            </a:r>
          </a:p>
          <a:p>
            <a:pPr algn="ctr"/>
            <a:r>
              <a:rPr lang="en-US" sz="1108" dirty="0"/>
              <a:t>(cable modem termination system)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06593" y="6390633"/>
            <a:ext cx="53179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4538386" y="5816755"/>
            <a:ext cx="0" cy="9165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23120" y="5921762"/>
            <a:ext cx="671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53571" y="6554850"/>
            <a:ext cx="23317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23118" y="6198210"/>
            <a:ext cx="6711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703723" y="5831545"/>
            <a:ext cx="1595254" cy="86092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78400" y="6246637"/>
            <a:ext cx="199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66292" y="6076179"/>
            <a:ext cx="108234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2" b="1" dirty="0">
                <a:solidFill>
                  <a:schemeClr val="bg1"/>
                </a:solidFill>
              </a:rPr>
              <a:t>Internet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85333" y="6251603"/>
            <a:ext cx="1196441" cy="5082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2" b="1" dirty="0"/>
              <a:t>CM</a:t>
            </a:r>
          </a:p>
          <a:p>
            <a:pPr algn="ctr"/>
            <a:r>
              <a:rPr lang="en-US" sz="1108" dirty="0"/>
              <a:t>(cable modem)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081774" y="6554850"/>
            <a:ext cx="1994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54" y="6239064"/>
            <a:ext cx="577582" cy="55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792538" y="6299997"/>
            <a:ext cx="881973" cy="433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8" dirty="0"/>
              <a:t>PC, tablet, </a:t>
            </a:r>
          </a:p>
          <a:p>
            <a:r>
              <a:rPr lang="en-US" sz="1108" dirty="0"/>
              <a:t>etc.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530510" y="5617320"/>
            <a:ext cx="3253326" cy="634927"/>
            <a:chOff x="6005778" y="2771026"/>
            <a:chExt cx="3524436" cy="687838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033120" y="3145142"/>
              <a:ext cx="27834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969224" y="3089126"/>
              <a:ext cx="0" cy="1293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lowchart: Delay 30"/>
            <p:cNvSpPr/>
            <p:nvPr/>
          </p:nvSpPr>
          <p:spPr>
            <a:xfrm rot="16200000">
              <a:off x="7279146" y="2959645"/>
              <a:ext cx="244252" cy="144016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32" name="Flowchart: Delay 31"/>
            <p:cNvSpPr/>
            <p:nvPr/>
          </p:nvSpPr>
          <p:spPr>
            <a:xfrm rot="16200000">
              <a:off x="7423163" y="2959645"/>
              <a:ext cx="244252" cy="144016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33" name="Flowchart: Delay 32"/>
            <p:cNvSpPr/>
            <p:nvPr/>
          </p:nvSpPr>
          <p:spPr>
            <a:xfrm rot="16200000">
              <a:off x="7581069" y="2953747"/>
              <a:ext cx="244252" cy="144016"/>
            </a:xfrm>
            <a:prstGeom prst="flowChartDe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34" name="Flowchart: Delay 33"/>
            <p:cNvSpPr/>
            <p:nvPr/>
          </p:nvSpPr>
          <p:spPr>
            <a:xfrm rot="16200000">
              <a:off x="7855210" y="2951008"/>
              <a:ext cx="244252" cy="144016"/>
            </a:xfrm>
            <a:prstGeom prst="flowChartDelay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35" name="Flowchart: Delay 34"/>
            <p:cNvSpPr/>
            <p:nvPr/>
          </p:nvSpPr>
          <p:spPr>
            <a:xfrm rot="16200000">
              <a:off x="6235030" y="2987011"/>
              <a:ext cx="244252" cy="72008"/>
            </a:xfrm>
            <a:prstGeom prst="flowChartDelay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2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53200" y="3174132"/>
              <a:ext cx="366767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/>
                <a:t>54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40905" y="3145142"/>
              <a:ext cx="450123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/>
                <a:t>860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922061" y="3135353"/>
              <a:ext cx="608153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/>
                <a:t>(MHz)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05778" y="3156686"/>
              <a:ext cx="366767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/>
                <a:t>10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041232" y="3126173"/>
              <a:ext cx="891216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/>
                <a:t>TV signals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977336" y="2796095"/>
              <a:ext cx="1295841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/>
                <a:t>CM downstream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336948" y="2771026"/>
              <a:ext cx="839118" cy="28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8" dirty="0"/>
                <a:t>upstream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16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itu-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ustom 1">
      <a:majorFont>
        <a:latin typeface="Tahoma"/>
        <a:ea typeface="メイリオ"/>
        <a:cs typeface=""/>
      </a:majorFont>
      <a:minorFont>
        <a:latin typeface="Tahom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itu-t</Template>
  <TotalTime>4260</TotalTime>
  <Words>3318</Words>
  <Application>Microsoft Office PowerPoint</Application>
  <PresentationFormat>A4 Paper (210x297 mm)</PresentationFormat>
  <Paragraphs>626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游ゴシック</vt:lpstr>
      <vt:lpstr>Arial</vt:lpstr>
      <vt:lpstr>Tahoma</vt:lpstr>
      <vt:lpstr>Times New Roman</vt:lpstr>
      <vt:lpstr>Wingdings</vt:lpstr>
      <vt:lpstr>itu-t</vt:lpstr>
      <vt:lpstr>ITU-T SG9 highlights Study Period 2017 – 2020</vt:lpstr>
      <vt:lpstr>Contents</vt:lpstr>
      <vt:lpstr>1. Introduction of SG9</vt:lpstr>
      <vt:lpstr>Mandate of ITU-T SG9 (WTSA-16 Res.2)</vt:lpstr>
      <vt:lpstr>SG9 Management Team</vt:lpstr>
      <vt:lpstr>Current structure of SG9</vt:lpstr>
      <vt:lpstr>How efficiently cable network carries services</vt:lpstr>
      <vt:lpstr>The most popular Recommendation</vt:lpstr>
      <vt:lpstr>Cable modem Recommendations</vt:lpstr>
      <vt:lpstr>SG9 Highlights in the past study periods</vt:lpstr>
      <vt:lpstr>Commercialized Recommendations</vt:lpstr>
      <vt:lpstr>2. Cable tV market situation</vt:lpstr>
      <vt:lpstr>TV households in the world</vt:lpstr>
      <vt:lpstr>Cable television as broadband access</vt:lpstr>
      <vt:lpstr>Cable television in the market</vt:lpstr>
      <vt:lpstr>Cable television in the market</vt:lpstr>
      <vt:lpstr>3. SG9 Highlights Study Period 2017 – 2020</vt:lpstr>
      <vt:lpstr>SG9 Key Missions in 2017 – 2020</vt:lpstr>
      <vt:lpstr>Increasing the momentum of SG9</vt:lpstr>
      <vt:lpstr>Increasing the momentum of SG9</vt:lpstr>
      <vt:lpstr>Recommendations approved in this study period (1/4)</vt:lpstr>
      <vt:lpstr>Recommendations approved in this study period (2/4)</vt:lpstr>
      <vt:lpstr>Recommendations approved in this study period (3/4)</vt:lpstr>
      <vt:lpstr>Recommendations approved in this study period (4/4)</vt:lpstr>
      <vt:lpstr>Supplements and technical papers agreed in this study period</vt:lpstr>
      <vt:lpstr>Collaboration with other SDOs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ITU-T SG9 and the future of cable television</dc:title>
  <dc:creator>Satoshi Miyaji</dc:creator>
  <cp:lastModifiedBy>Al-Mnini, Lara</cp:lastModifiedBy>
  <cp:revision>494</cp:revision>
  <dcterms:created xsi:type="dcterms:W3CDTF">2018-01-21T07:39:00Z</dcterms:created>
  <dcterms:modified xsi:type="dcterms:W3CDTF">2020-09-17T08:59:53Z</dcterms:modified>
</cp:coreProperties>
</file>