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88" r:id="rId5"/>
    <p:sldId id="532" r:id="rId6"/>
    <p:sldId id="501" r:id="rId7"/>
    <p:sldId id="522" r:id="rId8"/>
    <p:sldId id="525" r:id="rId9"/>
    <p:sldId id="523" r:id="rId10"/>
    <p:sldId id="526" r:id="rId11"/>
    <p:sldId id="527" r:id="rId12"/>
    <p:sldId id="528" r:id="rId13"/>
    <p:sldId id="544" r:id="rId14"/>
    <p:sldId id="541" r:id="rId15"/>
    <p:sldId id="531" r:id="rId16"/>
    <p:sldId id="543" r:id="rId17"/>
    <p:sldId id="545" r:id="rId18"/>
    <p:sldId id="546" r:id="rId19"/>
    <p:sldId id="291" r:id="rId20"/>
    <p:sldId id="539" r:id="rId21"/>
    <p:sldId id="548" r:id="rId22"/>
    <p:sldId id="549" r:id="rId23"/>
    <p:sldId id="550" r:id="rId24"/>
    <p:sldId id="540" r:id="rId25"/>
    <p:sldId id="547" r:id="rId26"/>
  </p:sldIdLst>
  <p:sldSz cx="18288000" cy="10287000"/>
  <p:notesSz cx="6858000" cy="9144000"/>
  <p:embeddedFontLst>
    <p:embeddedFont>
      <p:font typeface="Avenir Next Cyr" panose="020B0703020202020204" charset="0"/>
      <p:bold r:id="rId28"/>
    </p:embeddedFont>
    <p:embeddedFont>
      <p:font typeface="Avenir Next LT Pro" panose="020B0504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Poppins 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hifa Imran" initials="SI" lastIdx="8" clrIdx="0">
    <p:extLst>
      <p:ext uri="{19B8F6BF-5375-455C-9EA6-DF929625EA0E}">
        <p15:presenceInfo xmlns:p15="http://schemas.microsoft.com/office/powerpoint/2012/main" userId="587a49b4055cc652" providerId="Windows Live"/>
      </p:ext>
    </p:extLst>
  </p:cmAuthor>
  <p:cmAuthor id="2" name="TSB" initials="CC" lastIdx="1" clrIdx="1">
    <p:extLst>
      <p:ext uri="{19B8F6BF-5375-455C-9EA6-DF929625EA0E}">
        <p15:presenceInfo xmlns:p15="http://schemas.microsoft.com/office/powerpoint/2012/main" userId="TS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2ED"/>
    <a:srgbClr val="96C11F"/>
    <a:srgbClr val="F7F7F7"/>
    <a:srgbClr val="022145"/>
    <a:srgbClr val="E47A02"/>
    <a:srgbClr val="E07100"/>
    <a:srgbClr val="ED8500"/>
    <a:srgbClr val="E47501"/>
    <a:srgbClr val="F9B100"/>
    <a:srgbClr val="E50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6F2B1-694C-432D-9818-D846E9706CAD}" v="10" dt="2020-09-16T14:51:14.909"/>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3792" autoAdjust="0"/>
  </p:normalViewPr>
  <p:slideViewPr>
    <p:cSldViewPr>
      <p:cViewPr varScale="1">
        <p:scale>
          <a:sx n="72" d="100"/>
          <a:sy n="72" d="100"/>
        </p:scale>
        <p:origin x="3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12E1C-42F3-4376-B6B6-7CF7A44BF2E2}" type="datetimeFigureOut">
              <a:rPr lang="en-CA" smtClean="0"/>
              <a:t>2020-09-17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6E112-D382-4EBD-9812-12B502333CEA}" type="slidenum">
              <a:rPr lang="en-CA" smtClean="0"/>
              <a:t>‹#›</a:t>
            </a:fld>
            <a:endParaRPr lang="en-CA" dirty="0"/>
          </a:p>
        </p:txBody>
      </p:sp>
    </p:spTree>
    <p:extLst>
      <p:ext uri="{BB962C8B-B14F-4D97-AF65-F5344CB8AC3E}">
        <p14:creationId xmlns:p14="http://schemas.microsoft.com/office/powerpoint/2010/main" val="63076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B48961E-E029-42A8-9996-B8EA5192CD8E}" type="slidenum">
              <a:rPr lang="en-CA" smtClean="0"/>
              <a:t>1</a:t>
            </a:fld>
            <a:endParaRPr lang="en-CA" dirty="0"/>
          </a:p>
        </p:txBody>
      </p:sp>
    </p:spTree>
    <p:extLst>
      <p:ext uri="{BB962C8B-B14F-4D97-AF65-F5344CB8AC3E}">
        <p14:creationId xmlns:p14="http://schemas.microsoft.com/office/powerpoint/2010/main" val="8292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ITU-T standards ensure safety, quality, reliability of products and services, as well as their interoperability. </a:t>
            </a:r>
          </a:p>
          <a:p>
            <a:endParaRPr lang="en-US" dirty="0">
              <a:latin typeface="+mn-lt"/>
            </a:endParaRPr>
          </a:p>
          <a:p>
            <a:r>
              <a:rPr lang="en-US" dirty="0">
                <a:latin typeface="+mn-lt"/>
              </a:rPr>
              <a:t>In the 5G world, standards play a key role in the development of equipment and consumer devices. They help ensure the interoperability of equipment and to allow for innovation and for competitive markets.</a:t>
            </a:r>
          </a:p>
          <a:p>
            <a:endParaRPr lang="en-US" dirty="0">
              <a:latin typeface="+mn-lt"/>
            </a:endParaRPr>
          </a:p>
          <a:p>
            <a:r>
              <a:rPr lang="en-US" dirty="0">
                <a:latin typeface="+mn-lt"/>
              </a:rPr>
              <a:t>To this end, ITU-T </a:t>
            </a:r>
            <a:r>
              <a:rPr lang="en-US" dirty="0" err="1">
                <a:latin typeface="+mn-lt"/>
              </a:rPr>
              <a:t>SG5</a:t>
            </a:r>
            <a:r>
              <a:rPr lang="en-US" dirty="0">
                <a:latin typeface="+mn-lt"/>
              </a:rPr>
              <a:t> is working on standards for every aspect of 5G development.</a:t>
            </a:r>
            <a:endParaRPr lang="en-CA"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89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i="0" dirty="0">
                <a:solidFill>
                  <a:srgbClr val="444444"/>
                </a:solidFill>
                <a:effectLst/>
                <a:latin typeface="+mn-lt"/>
              </a:rPr>
              <a:t>This slide shows the future focus of Study Group 5, after the current study 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00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i="0" dirty="0">
                <a:solidFill>
                  <a:srgbClr val="444444"/>
                </a:solidFill>
                <a:effectLst/>
                <a:latin typeface="+mn-lt"/>
              </a:rPr>
              <a:t>The 'Connect 2030 Agenda for Global Telecommunication/ICT Development' focuses on how technological advances will contribute to accelerate the achievement of the United Nations Sustainable Development Goals (SDGs) by 2030.</a:t>
            </a:r>
          </a:p>
          <a:p>
            <a:pPr marL="0" indent="0">
              <a:buFontTx/>
              <a:buNone/>
            </a:pPr>
            <a:endParaRPr lang="en-US" b="0" i="0" dirty="0">
              <a:solidFill>
                <a:srgbClr val="444444"/>
              </a:solidFill>
              <a:effectLst/>
              <a:latin typeface="+mn-lt"/>
            </a:endParaRPr>
          </a:p>
          <a:p>
            <a:pPr marL="0" indent="0">
              <a:buFontTx/>
              <a:buNone/>
            </a:pPr>
            <a:r>
              <a:rPr lang="en-US" b="0" i="0" dirty="0">
                <a:solidFill>
                  <a:srgbClr val="444444"/>
                </a:solidFill>
                <a:effectLst/>
                <a:latin typeface="+mn-lt"/>
              </a:rPr>
              <a:t>At the same time, 'Connect 2030' supports ITU's role in facilitating progress towards the implementation of the World Summit on the Information Society (</a:t>
            </a:r>
            <a:r>
              <a:rPr lang="en-US" b="0" i="0" dirty="0" err="1">
                <a:solidFill>
                  <a:srgbClr val="444444"/>
                </a:solidFill>
                <a:effectLst/>
                <a:latin typeface="+mn-lt"/>
              </a:rPr>
              <a:t>WSIS</a:t>
            </a:r>
            <a:r>
              <a:rPr lang="en-US" b="0" i="0" dirty="0">
                <a:solidFill>
                  <a:srgbClr val="444444"/>
                </a:solidFill>
                <a:effectLst/>
                <a:latin typeface="+mn-lt"/>
              </a:rPr>
              <a:t>) Action Lines.</a:t>
            </a:r>
          </a:p>
          <a:p>
            <a:pPr marL="0" indent="0">
              <a:buFontTx/>
              <a:buNone/>
            </a:pPr>
            <a:endParaRPr lang="en-US" b="0" i="0" dirty="0">
              <a:solidFill>
                <a:srgbClr val="444444"/>
              </a:solidFill>
              <a:effectLst/>
              <a:latin typeface="+mn-lt"/>
            </a:endParaRPr>
          </a:p>
          <a:p>
            <a:pPr marL="0" indent="0">
              <a:buFontTx/>
              <a:buNone/>
            </a:pPr>
            <a:r>
              <a:rPr lang="en-US" b="0" i="0" dirty="0">
                <a:solidFill>
                  <a:srgbClr val="444444"/>
                </a:solidFill>
                <a:effectLst/>
                <a:latin typeface="+mn-lt"/>
              </a:rPr>
              <a:t>The Connect 2030 Agenda is linked to the Strategic Plan of the Union for the period 2020-2023, ensuring that technology serves humanity and the planet.</a:t>
            </a:r>
          </a:p>
          <a:p>
            <a:pPr marL="0" indent="0">
              <a:buFontTx/>
              <a:buNone/>
            </a:pPr>
            <a:endParaRPr lang="en-US" b="0" i="0" dirty="0">
              <a:solidFill>
                <a:srgbClr val="444444"/>
              </a:solidFill>
              <a:effectLst/>
              <a:latin typeface="+mn-lt"/>
            </a:endParaRPr>
          </a:p>
          <a:p>
            <a:pPr marL="0" indent="0">
              <a:buFontTx/>
              <a:buNone/>
            </a:pPr>
            <a:r>
              <a:rPr lang="en-US" b="0" i="0" dirty="0">
                <a:solidFill>
                  <a:srgbClr val="444444"/>
                </a:solidFill>
                <a:effectLst/>
                <a:latin typeface="+mn-lt"/>
              </a:rPr>
              <a:t>The Agenda aims to achieve five bold goals as seen on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78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i="0" dirty="0">
                <a:solidFill>
                  <a:srgbClr val="444444"/>
                </a:solidFill>
                <a:effectLst/>
                <a:latin typeface="+mn-lt"/>
              </a:rPr>
              <a:t>ITU-T Focus Group on "Environmental Efficiency for Artificial Intelligence and other Emerging Technologies“ identifies the standardization needs to develop a sustainable approach to AI and other emerging technologies.  These include automation, augmented reality, virtual reality, extended reality, smart manufacturing, industry 5.0, cloud/edge computing, nanotechnology, 5G, among others. </a:t>
            </a:r>
          </a:p>
          <a:p>
            <a:pPr marL="0" indent="0">
              <a:buFontTx/>
              <a:buNone/>
            </a:pPr>
            <a:endParaRPr lang="en-US" b="0" i="0" dirty="0">
              <a:solidFill>
                <a:srgbClr val="444444"/>
              </a:solidFill>
              <a:effectLst/>
              <a:latin typeface="+mn-lt"/>
            </a:endParaRPr>
          </a:p>
          <a:p>
            <a:pPr marL="0" indent="0">
              <a:buFontTx/>
              <a:buNone/>
            </a:pPr>
            <a:r>
              <a:rPr lang="en-US" b="0" i="0" dirty="0">
                <a:solidFill>
                  <a:srgbClr val="444444"/>
                </a:solidFill>
                <a:effectLst/>
                <a:latin typeface="+mn-lt"/>
              </a:rPr>
              <a:t>The focus group develops technical reports and technical specifications to address the environmental efficiency, as well as water and energy consumption of emerging technologies, and provide guidance to stakeholders on how to operate these technologies in a more environmentally efficient manner to meet the 2030 Agenda for Sustainable Development and its 17 Sustainable Development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16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444444"/>
                </a:solidFill>
                <a:effectLst/>
                <a:latin typeface="+mn-lt"/>
              </a:rPr>
              <a:t>ITU’s report on “Turning Digital Technology Innovation Into Climate Action” was launched at the United Nations Secretary-General’s September 2019 Climate Action Summit in New York. </a:t>
            </a:r>
          </a:p>
          <a:p>
            <a:pPr marL="171450" indent="-171450">
              <a:buFont typeface="Arial" panose="020B0604020202020204" pitchFamily="34" charset="0"/>
              <a:buChar char="•"/>
            </a:pPr>
            <a:endParaRPr lang="en-US" b="0" i="0" dirty="0">
              <a:solidFill>
                <a:srgbClr val="444444"/>
              </a:solidFill>
              <a:effectLst/>
              <a:latin typeface="+mn-lt"/>
            </a:endParaRPr>
          </a:p>
          <a:p>
            <a:pPr marL="628650" lvl="1" indent="-171450">
              <a:buFont typeface="Arial" panose="020B0604020202020204" pitchFamily="34" charset="0"/>
              <a:buChar char="•"/>
            </a:pPr>
            <a:r>
              <a:rPr lang="en-US" b="0" i="0" dirty="0">
                <a:solidFill>
                  <a:srgbClr val="444444"/>
                </a:solidFill>
                <a:effectLst/>
                <a:latin typeface="+mn-lt"/>
              </a:rPr>
              <a:t>It takes a comprehensive approach to highlight the urgency and severity of climate change, along with the role that ICTs play in both addressing and contributing to the crisis.</a:t>
            </a:r>
          </a:p>
          <a:p>
            <a:pPr marL="628650" lvl="1" indent="-171450">
              <a:buFont typeface="Arial" panose="020B0604020202020204" pitchFamily="34" charset="0"/>
              <a:buChar char="•"/>
            </a:pPr>
            <a:endParaRPr lang="en-US" b="0" i="0" dirty="0">
              <a:solidFill>
                <a:srgbClr val="444444"/>
              </a:solidFill>
              <a:effectLst/>
              <a:latin typeface="+mn-lt"/>
            </a:endParaRPr>
          </a:p>
          <a:p>
            <a:pPr marL="628650" lvl="1" indent="-171450">
              <a:buFont typeface="Arial" panose="020B0604020202020204" pitchFamily="34" charset="0"/>
              <a:buChar char="•"/>
            </a:pPr>
            <a:r>
              <a:rPr lang="en-US" b="0" i="0" dirty="0">
                <a:solidFill>
                  <a:srgbClr val="444444"/>
                </a:solidFill>
                <a:effectLst/>
                <a:latin typeface="+mn-lt"/>
              </a:rPr>
              <a:t>ICTs are discussed in relation to issues such as greenhouse gas emissions, the growing carbon footprint, e-waste and the other social and societal impacts of climate change.  </a:t>
            </a:r>
          </a:p>
          <a:p>
            <a:pPr marL="628650" lvl="1" indent="-171450">
              <a:buFont typeface="Arial" panose="020B0604020202020204" pitchFamily="34" charset="0"/>
              <a:buChar char="•"/>
            </a:pPr>
            <a:endParaRPr lang="en-US" b="0" i="0" dirty="0">
              <a:solidFill>
                <a:srgbClr val="444444"/>
              </a:solidFill>
              <a:effectLst/>
              <a:latin typeface="+mn-lt"/>
            </a:endParaRPr>
          </a:p>
          <a:p>
            <a:pPr marL="628650" lvl="1" indent="-171450">
              <a:buFont typeface="Arial" panose="020B0604020202020204" pitchFamily="34" charset="0"/>
              <a:buChar char="•"/>
            </a:pPr>
            <a:r>
              <a:rPr lang="en-US" b="0" i="0" dirty="0">
                <a:solidFill>
                  <a:srgbClr val="444444"/>
                </a:solidFill>
                <a:effectLst/>
                <a:latin typeface="+mn-lt"/>
              </a:rPr>
              <a:t>The evidence and case studies presented cover measures being deployed to better understand the Earth’s system, reduce greenhouse gas emissions and build climate resilience.</a:t>
            </a:r>
          </a:p>
          <a:p>
            <a:pPr marL="628650" lvl="1" indent="-171450">
              <a:buFont typeface="Arial" panose="020B0604020202020204" pitchFamily="34" charset="0"/>
              <a:buChar char="•"/>
            </a:pPr>
            <a:endParaRPr lang="en-US" b="0" i="0" dirty="0">
              <a:solidFill>
                <a:srgbClr val="444444"/>
              </a:solidFill>
              <a:effectLst/>
              <a:latin typeface="+mn-lt"/>
            </a:endParaRPr>
          </a:p>
          <a:p>
            <a:pPr marL="628650" lvl="1" indent="-171450">
              <a:buFont typeface="Arial" panose="020B0604020202020204" pitchFamily="34" charset="0"/>
              <a:buChar char="•"/>
            </a:pPr>
            <a:endParaRPr lang="en-US" b="0" i="0" dirty="0">
              <a:solidFill>
                <a:srgbClr val="444444"/>
              </a:solidFill>
              <a:effectLst/>
              <a:latin typeface="+mn-lt"/>
            </a:endParaRPr>
          </a:p>
          <a:p>
            <a:pPr marL="171450" lvl="0" indent="-171450">
              <a:buFont typeface="Arial" panose="020B0604020202020204" pitchFamily="34" charset="0"/>
              <a:buChar char="•"/>
            </a:pPr>
            <a:r>
              <a:rPr lang="en-US" b="0" i="0" dirty="0">
                <a:solidFill>
                  <a:srgbClr val="444444"/>
                </a:solidFill>
                <a:effectLst/>
                <a:latin typeface="+mn-lt"/>
              </a:rPr>
              <a:t>“Frontier technologies to protect the environment and tackle climate change” is a recent report developed by ITU together with several UN bodies.</a:t>
            </a:r>
          </a:p>
          <a:p>
            <a:pPr marL="171450" lvl="0" indent="-171450">
              <a:buFont typeface="Arial" panose="020B0604020202020204" pitchFamily="34" charset="0"/>
              <a:buChar char="•"/>
            </a:pPr>
            <a:endParaRPr lang="en-US" b="0" i="0" dirty="0">
              <a:solidFill>
                <a:srgbClr val="444444"/>
              </a:solidFill>
              <a:effectLst/>
              <a:latin typeface="+mn-lt"/>
            </a:endParaRPr>
          </a:p>
          <a:p>
            <a:pPr marL="628650" lvl="1" indent="-171450">
              <a:buFont typeface="Arial" panose="020B0604020202020204" pitchFamily="34" charset="0"/>
              <a:buChar char="•"/>
            </a:pPr>
            <a:r>
              <a:rPr lang="en-US" b="0" i="0" dirty="0">
                <a:solidFill>
                  <a:srgbClr val="444444"/>
                </a:solidFill>
                <a:effectLst/>
                <a:latin typeface="+mn-lt"/>
              </a:rPr>
              <a:t>It explores what is changing on our planet, why these changes are taking place, and who is most at risk as a result. It shows that catastrophic global climate change is already underway, and that urgent action is needed to help monitor, mitigate and adapt to its effects. </a:t>
            </a:r>
          </a:p>
          <a:p>
            <a:pPr marL="628650" lvl="1" indent="-171450">
              <a:buFont typeface="Arial" panose="020B0604020202020204" pitchFamily="34" charset="0"/>
              <a:buChar char="•"/>
            </a:pPr>
            <a:endParaRPr lang="en-US" b="0" i="0" dirty="0">
              <a:solidFill>
                <a:srgbClr val="444444"/>
              </a:solidFill>
              <a:effectLst/>
              <a:latin typeface="+mn-lt"/>
            </a:endParaRPr>
          </a:p>
          <a:p>
            <a:pPr marL="628650" lvl="1" indent="-171450">
              <a:buFont typeface="Arial" panose="020B0604020202020204" pitchFamily="34" charset="0"/>
              <a:buChar char="•"/>
            </a:pPr>
            <a:r>
              <a:rPr lang="en-US" b="0" i="0" dirty="0">
                <a:solidFill>
                  <a:srgbClr val="444444"/>
                </a:solidFill>
                <a:effectLst/>
                <a:latin typeface="+mn-lt"/>
              </a:rPr>
              <a:t>The report spotlights eight key emerging technologies, each with the potential to be instrumental in tackling climate change: artificial intelligence (AI), Internet of Things (IoT), 5G, clean energy technology, digital twin, robotics, Space 2.0 technologies, as well as digitalization and Big Data. ​</a:t>
            </a:r>
          </a:p>
          <a:p>
            <a:pPr marL="628650" lvl="1" indent="-171450">
              <a:buFont typeface="Arial" panose="020B0604020202020204" pitchFamily="34" charset="0"/>
              <a:buChar char="•"/>
            </a:pPr>
            <a:endParaRPr lang="en-US" b="0" i="0" dirty="0">
              <a:solidFill>
                <a:srgbClr val="444444"/>
              </a:solidFill>
              <a:effectLst/>
              <a:latin typeface="+mn-lt"/>
            </a:endParaRPr>
          </a:p>
          <a:p>
            <a:pPr marL="628650" lvl="1" indent="-171450">
              <a:buFont typeface="Arial" panose="020B0604020202020204" pitchFamily="34" charset="0"/>
              <a:buChar char="•"/>
            </a:pPr>
            <a:r>
              <a:rPr lang="en-US" b="0" i="0" dirty="0">
                <a:solidFill>
                  <a:srgbClr val="444444"/>
                </a:solidFill>
                <a:effectLst/>
                <a:latin typeface="+mn-lt"/>
              </a:rPr>
              <a:t>In helping to tackle climate change, frontier technologies also offer tremendous potential for meeting the United Nations sustainable development goal (SDG) 13  on Climate Action. </a:t>
            </a:r>
          </a:p>
          <a:p>
            <a:pPr marL="628650" lvl="1" indent="-171450">
              <a:buFont typeface="Arial" panose="020B0604020202020204" pitchFamily="34" charset="0"/>
              <a:buChar char="•"/>
            </a:pPr>
            <a:endParaRPr lang="en-US" b="0" i="0" dirty="0">
              <a:solidFill>
                <a:srgbClr val="444444"/>
              </a:solidFill>
              <a:effectLst/>
              <a:latin typeface="+mn-lt"/>
            </a:endParaRPr>
          </a:p>
          <a:p>
            <a:pPr marL="628650" lvl="1" indent="-171450">
              <a:buFont typeface="Arial" panose="020B0604020202020204" pitchFamily="34" charset="0"/>
              <a:buChar char="•"/>
            </a:pPr>
            <a:r>
              <a:rPr lang="en-US" b="0" i="0" dirty="0">
                <a:solidFill>
                  <a:srgbClr val="444444"/>
                </a:solidFill>
                <a:effectLst/>
                <a:latin typeface="+mn-lt"/>
              </a:rPr>
              <a:t>Frontier technologies can be key enablers of smartness, sustainability and environmental resilience – offering important opportunities to help assess, mitigate and adapt to climate change.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76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solidFill>
                  <a:srgbClr val="C00000"/>
                </a:solidFill>
                <a:latin typeface="+mn-lt"/>
                <a:cs typeface="Arial" panose="020B0604020202020204" pitchFamily="34" charset="0"/>
              </a:rPr>
              <a:t>EIT</a:t>
            </a:r>
            <a:r>
              <a:rPr lang="en-GB" sz="1200" dirty="0">
                <a:solidFill>
                  <a:srgbClr val="C00000"/>
                </a:solidFill>
                <a:latin typeface="+mn-lt"/>
                <a:cs typeface="Arial" panose="020B0604020202020204" pitchFamily="34" charset="0"/>
              </a:rPr>
              <a:t> Climate-</a:t>
            </a:r>
            <a:r>
              <a:rPr lang="en-GB" sz="1200" dirty="0" err="1">
                <a:solidFill>
                  <a:srgbClr val="C00000"/>
                </a:solidFill>
                <a:latin typeface="+mn-lt"/>
                <a:cs typeface="Arial" panose="020B0604020202020204" pitchFamily="34" charset="0"/>
              </a:rPr>
              <a:t>KIC</a:t>
            </a:r>
            <a:r>
              <a:rPr lang="en-GB" sz="1200" dirty="0">
                <a:solidFill>
                  <a:srgbClr val="C00000"/>
                </a:solidFill>
                <a:latin typeface="+mn-lt"/>
                <a:cs typeface="Arial" panose="020B0604020202020204" pitchFamily="34" charset="0"/>
              </a:rPr>
              <a:t> is Europe’s largest public-private innovation partnership, working together to address the challenge of climate change. </a:t>
            </a:r>
          </a:p>
          <a:p>
            <a:endParaRPr lang="en-US" dirty="0">
              <a:latin typeface="+mn-lt"/>
            </a:endParaRPr>
          </a:p>
          <a:p>
            <a:r>
              <a:rPr lang="en-US" dirty="0">
                <a:latin typeface="+mn-lt"/>
              </a:rPr>
              <a:t>Working</a:t>
            </a:r>
            <a:r>
              <a:rPr lang="en-US" baseline="0" dirty="0">
                <a:latin typeface="+mn-lt"/>
              </a:rPr>
              <a:t> with UNEP through the Basel, Rotterdam and Stockholm Convention Secretariat (BRS) and the university partner KU Leuven , </a:t>
            </a:r>
            <a:r>
              <a:rPr lang="en-US" baseline="0" dirty="0" err="1">
                <a:latin typeface="+mn-lt"/>
              </a:rPr>
              <a:t>EIT</a:t>
            </a:r>
            <a:r>
              <a:rPr lang="en-US" baseline="0" dirty="0">
                <a:latin typeface="+mn-lt"/>
              </a:rPr>
              <a:t> Climate-</a:t>
            </a:r>
            <a:r>
              <a:rPr lang="en-US" baseline="0" dirty="0" err="1">
                <a:latin typeface="+mn-lt"/>
              </a:rPr>
              <a:t>KIC</a:t>
            </a:r>
            <a:r>
              <a:rPr lang="en-US" baseline="0" dirty="0">
                <a:latin typeface="+mn-lt"/>
              </a:rPr>
              <a:t> has designed a course that focuses on important shared priorities by promoting the environmentally sound management of e-waste recycling around the world . </a:t>
            </a:r>
          </a:p>
          <a:p>
            <a:endParaRPr lang="en-US" baseline="0" dirty="0">
              <a:latin typeface="+mn-lt"/>
            </a:endParaRPr>
          </a:p>
          <a:p>
            <a:r>
              <a:rPr lang="en-US" baseline="0" dirty="0">
                <a:latin typeface="+mn-lt"/>
              </a:rPr>
              <a:t>The International Telecommunication Union (ITU), World Health Organization, the World Resources Forum and </a:t>
            </a:r>
            <a:r>
              <a:rPr lang="en-US" baseline="0" dirty="0" err="1">
                <a:latin typeface="+mn-lt"/>
              </a:rPr>
              <a:t>EIT</a:t>
            </a:r>
            <a:r>
              <a:rPr lang="en-US" baseline="0" dirty="0">
                <a:latin typeface="+mn-lt"/>
              </a:rPr>
              <a:t> </a:t>
            </a:r>
            <a:r>
              <a:rPr lang="en-US" baseline="0" dirty="0" err="1">
                <a:latin typeface="+mn-lt"/>
              </a:rPr>
              <a:t>RawMaterials</a:t>
            </a:r>
            <a:r>
              <a:rPr lang="en-US" baseline="0" dirty="0">
                <a:latin typeface="+mn-lt"/>
              </a:rPr>
              <a:t> have given their expertise to develop and endorse the materials ensuring they meet the needs of both practitioners and post-graduate students. </a:t>
            </a:r>
          </a:p>
          <a:p>
            <a:endParaRPr lang="en-US" baseline="0" dirty="0">
              <a:latin typeface="+mn-lt"/>
            </a:endParaRPr>
          </a:p>
          <a:p>
            <a:r>
              <a:rPr lang="en-US" baseline="0" dirty="0">
                <a:latin typeface="+mn-lt"/>
              </a:rPr>
              <a:t>The MOOC is designed to be accessible to all but also to provide enough depth and further resources for anyone who wishes to dig deeper into the topics covered. </a:t>
            </a:r>
          </a:p>
          <a:p>
            <a:endParaRPr lang="en-US" baseline="0" dirty="0">
              <a:latin typeface="+mn-lt"/>
            </a:endParaRPr>
          </a:p>
          <a:p>
            <a:r>
              <a:rPr lang="en-GB" sz="1200" dirty="0">
                <a:solidFill>
                  <a:schemeClr val="tx1">
                    <a:lumMod val="95000"/>
                    <a:lumOff val="5000"/>
                  </a:schemeClr>
                </a:solidFill>
                <a:latin typeface="+mn-lt"/>
                <a:cs typeface="Titillium Light"/>
              </a:rPr>
              <a:t>Entrepreneurs, university </a:t>
            </a:r>
            <a:r>
              <a:rPr lang="en-AU" sz="1200" dirty="0">
                <a:solidFill>
                  <a:schemeClr val="tx1">
                    <a:lumMod val="95000"/>
                    <a:lumOff val="5000"/>
                  </a:schemeClr>
                </a:solidFill>
                <a:latin typeface="+mn-lt"/>
                <a:cs typeface="Titillium Light"/>
              </a:rPr>
              <a:t>students, policy makers, health care providers, business managers and e-waste operators in both developed and developing countries. </a:t>
            </a:r>
          </a:p>
          <a:p>
            <a:endParaRPr lang="en-AU" sz="1200" dirty="0">
              <a:solidFill>
                <a:schemeClr val="tx1">
                  <a:lumMod val="95000"/>
                  <a:lumOff val="5000"/>
                </a:schemeClr>
              </a:solidFill>
              <a:latin typeface="+mn-lt"/>
            </a:endParaRPr>
          </a:p>
          <a:p>
            <a:r>
              <a:rPr lang="en-GB" dirty="0">
                <a:solidFill>
                  <a:schemeClr val="dk1"/>
                </a:solidFill>
                <a:latin typeface="+mn-lt"/>
                <a:ea typeface="Calibri"/>
                <a:cs typeface="Calibri"/>
                <a:sym typeface="Calibri"/>
              </a:rPr>
              <a:t>Course 4 – Reducing e-waste by design, standards, business and policy, in particular, features insights into the International Telecommunication Union’s standards relating to e-waste, climate change and circular economy.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18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complete list of approved Recommendations for the current Study Period.  It can be found on the ITU-T </a:t>
            </a:r>
            <a:r>
              <a:rPr lang="en-CA" dirty="0" err="1"/>
              <a:t>SG5</a:t>
            </a:r>
            <a:r>
              <a:rPr lang="en-CA" dirty="0"/>
              <a:t> webpages.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308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complete list of approved Recommendations for the current Study Period.  It can be found on the ITU-T </a:t>
            </a:r>
            <a:r>
              <a:rPr lang="en-CA" dirty="0" err="1"/>
              <a:t>SG5</a:t>
            </a:r>
            <a:r>
              <a:rPr lang="en-CA" dirty="0"/>
              <a:t> webpages.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151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complete list of approved Recommendations for the current Study Period.  It can be found on the ITU-T </a:t>
            </a:r>
            <a:r>
              <a:rPr lang="en-CA" dirty="0" err="1"/>
              <a:t>SG5</a:t>
            </a:r>
            <a:r>
              <a:rPr lang="en-CA" dirty="0"/>
              <a:t> webpages.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82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complete list of approved Recommendations for the current Study Period.  It can be found on the ITU-T </a:t>
            </a:r>
            <a:r>
              <a:rPr lang="en-CA" dirty="0" err="1"/>
              <a:t>SG5</a:t>
            </a:r>
            <a:r>
              <a:rPr lang="en-CA" dirty="0"/>
              <a:t> webpages.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05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As part of ITU’s Standardization Sector, Study Group 5 is responsible for </a:t>
            </a:r>
            <a:r>
              <a:rPr lang="en-US" b="0" i="0" dirty="0">
                <a:solidFill>
                  <a:srgbClr val="444444"/>
                </a:solidFill>
                <a:effectLst/>
                <a:latin typeface="+mn-lt"/>
              </a:rPr>
              <a:t>studying ICT environmental aspects of electromagnetic phenomena and climate change.</a:t>
            </a:r>
          </a:p>
          <a:p>
            <a:br>
              <a:rPr lang="en-US" dirty="0">
                <a:latin typeface="+mn-lt"/>
              </a:rPr>
            </a:br>
            <a:r>
              <a:rPr lang="en-US" b="0" i="0" dirty="0">
                <a:solidFill>
                  <a:srgbClr val="444444"/>
                </a:solidFill>
                <a:effectLst/>
                <a:latin typeface="+mn-lt"/>
              </a:rPr>
              <a:t>Study Group 5 will also study issues related to resistibility, human exposure to electromagnetic fields, circular economy, energy efficiency and climate change adaptation and mitigation.</a:t>
            </a:r>
          </a:p>
          <a:p>
            <a:endParaRPr lang="en-US" b="0" i="0" dirty="0">
              <a:solidFill>
                <a:srgbClr val="444444"/>
              </a:solidFill>
              <a:effectLst/>
              <a:latin typeface="+mn-lt"/>
            </a:endParaRPr>
          </a:p>
          <a:p>
            <a:r>
              <a:rPr lang="en-US" b="0" i="0" dirty="0">
                <a:solidFill>
                  <a:srgbClr val="444444"/>
                </a:solidFill>
                <a:effectLst/>
                <a:latin typeface="+mn-lt"/>
              </a:rPr>
              <a:t>It is responsible for studies relating to:</a:t>
            </a:r>
          </a:p>
          <a:p>
            <a:pPr marL="171450" indent="-171450">
              <a:buFont typeface="Arial" panose="020B0604020202020204" pitchFamily="34" charset="0"/>
              <a:buChar char="•"/>
            </a:pPr>
            <a:r>
              <a:rPr lang="en-US" b="0" i="0" dirty="0">
                <a:solidFill>
                  <a:srgbClr val="444444"/>
                </a:solidFill>
                <a:effectLst/>
                <a:latin typeface="+mn-lt"/>
              </a:rPr>
              <a:t>protection of telecommunication networks and equipment from interference and lightning;</a:t>
            </a:r>
          </a:p>
          <a:p>
            <a:pPr marL="171450" indent="-171450">
              <a:buFont typeface="Arial" panose="020B0604020202020204" pitchFamily="34" charset="0"/>
              <a:buChar char="•"/>
            </a:pPr>
            <a:r>
              <a:rPr lang="en-US" b="0" i="0" dirty="0">
                <a:solidFill>
                  <a:srgbClr val="444444"/>
                </a:solidFill>
                <a:effectLst/>
                <a:latin typeface="+mn-lt"/>
              </a:rPr>
              <a:t>electromagnetic compatibility (EMC), particle radiation effects, and assessment of human exposure to electromagnetic fields (EMF) produced by ICT installations and devices, including cellular phones and base stations;</a:t>
            </a:r>
          </a:p>
          <a:p>
            <a:pPr marL="171450" indent="-171450">
              <a:buFont typeface="Arial" panose="020B0604020202020204" pitchFamily="34" charset="0"/>
              <a:buChar char="•"/>
            </a:pPr>
            <a:r>
              <a:rPr lang="en-US" b="0" i="0" dirty="0">
                <a:solidFill>
                  <a:srgbClr val="444444"/>
                </a:solidFill>
                <a:effectLst/>
                <a:latin typeface="+mn-lt"/>
              </a:rPr>
              <a:t>the existing copper network outside plant and related indoor installations;</a:t>
            </a:r>
          </a:p>
          <a:p>
            <a:pPr marL="171450" indent="-171450">
              <a:buFont typeface="Arial" panose="020B0604020202020204" pitchFamily="34" charset="0"/>
              <a:buChar char="•"/>
            </a:pPr>
            <a:r>
              <a:rPr lang="en-US" b="0" i="0" dirty="0">
                <a:solidFill>
                  <a:srgbClr val="444444"/>
                </a:solidFill>
                <a:effectLst/>
                <a:latin typeface="+mn-lt"/>
              </a:rPr>
              <a:t>achieving energy efficiency and sustainable clean energy in ICTs;</a:t>
            </a:r>
          </a:p>
          <a:p>
            <a:pPr marL="171450" indent="-171450">
              <a:buFont typeface="Arial" panose="020B0604020202020204" pitchFamily="34" charset="0"/>
              <a:buChar char="•"/>
            </a:pPr>
            <a:r>
              <a:rPr lang="en-US" b="0" i="0" dirty="0">
                <a:solidFill>
                  <a:srgbClr val="444444"/>
                </a:solidFill>
                <a:effectLst/>
                <a:latin typeface="+mn-lt"/>
              </a:rPr>
              <a:t>methodologies for assessing the environmental impact of ICT, publishing guidelines for using ICTs in an eco-friendly way, dealing with e‑waste issues (also including the environmental impact of counterfeit devices), enhancing rare-metal recycling and energy efficiency of ICT, including infrastructures.</a:t>
            </a:r>
          </a:p>
          <a:p>
            <a:pPr marL="171450" indent="-171450">
              <a:buFont typeface="Arial" panose="020B0604020202020204" pitchFamily="34" charset="0"/>
              <a:buChar char="•"/>
            </a:pPr>
            <a:r>
              <a:rPr lang="en-US" b="0" i="0" dirty="0">
                <a:solidFill>
                  <a:srgbClr val="444444"/>
                </a:solidFill>
                <a:effectLst/>
                <a:latin typeface="+mn-lt"/>
              </a:rPr>
              <a:t>Study Group 5 is responsible for studies on how to use ICTs to help countries and the ICT sector to adapt to the effects of environmental challenges, including climate change, in line with the Sustainable Development Goals (SDGs).</a:t>
            </a:r>
          </a:p>
          <a:p>
            <a:endParaRPr lang="en-US" b="0" i="0" dirty="0">
              <a:solidFill>
                <a:srgbClr val="444444"/>
              </a:solidFill>
              <a:effectLst/>
              <a:latin typeface="+mn-lt"/>
            </a:endParaRPr>
          </a:p>
          <a:p>
            <a:r>
              <a:rPr lang="en-US" b="0" i="0" dirty="0">
                <a:solidFill>
                  <a:srgbClr val="444444"/>
                </a:solidFill>
                <a:effectLst/>
                <a:latin typeface="+mn-lt"/>
              </a:rPr>
              <a:t>Study Group 5 also identifies the needs for more consistent and standardized eco-friendly practices for the ICT sector (e.g. labelling, procurement practices, standardized power supplies/connectors, eco-rating schemes).</a:t>
            </a:r>
          </a:p>
          <a:p>
            <a:endParaRPr lang="en-US" b="0" i="0" dirty="0">
              <a:solidFill>
                <a:srgbClr val="444444"/>
              </a:solidFill>
              <a:effectLst/>
              <a:latin typeface="+mn-lt"/>
            </a:endParaRPr>
          </a:p>
          <a:p>
            <a:r>
              <a:rPr lang="en-US" dirty="0">
                <a:latin typeface="+mn-lt"/>
              </a:rPr>
              <a:t>All this is reflected in the study group’s many Recommendations and Supplements.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39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09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01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mn-lt"/>
              </a:rPr>
              <a:t>These are the issues that ITU-T </a:t>
            </a:r>
            <a:r>
              <a:rPr lang="en-CA" dirty="0" err="1">
                <a:latin typeface="+mn-lt"/>
              </a:rPr>
              <a:t>SG5</a:t>
            </a:r>
            <a:r>
              <a:rPr lang="en-CA" dirty="0">
                <a:latin typeface="+mn-lt"/>
              </a:rPr>
              <a:t> is working on to address by </a:t>
            </a:r>
            <a:r>
              <a:rPr lang="en-US" b="0" i="0" dirty="0">
                <a:solidFill>
                  <a:srgbClr val="444444"/>
                </a:solidFill>
                <a:effectLst/>
                <a:latin typeface="+mn-lt"/>
              </a:rPr>
              <a:t>providing a platform to share views, developing a series of deliverables for the questions listed, and showcasing initiatives, projects, and standards activities.</a:t>
            </a:r>
            <a:endParaRPr lang="en-CA"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91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kern="1200" dirty="0">
                <a:solidFill>
                  <a:schemeClr val="tx1"/>
                </a:solidFill>
                <a:latin typeface="+mn-lt"/>
                <a:ea typeface="+mn-ea"/>
                <a:cs typeface="+mn-cs"/>
              </a:rPr>
              <a:t>ITU-T Study Group 5 carries out a series of activities within its regional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In total, each regional group has held a number of meetings, as seen in the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07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Next, we explore the breadth of Study Group 5’s activities via the latest standards and guidelines that it has been working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baseline="0" dirty="0">
                <a:solidFill>
                  <a:srgbClr val="000000"/>
                </a:solidFill>
                <a:latin typeface="+mn-lt"/>
              </a:rPr>
              <a:t>The </a:t>
            </a:r>
            <a:r>
              <a:rPr lang="en-CA" sz="1200" b="1" i="0" u="none" strike="noStrike" baseline="0" dirty="0">
                <a:solidFill>
                  <a:srgbClr val="000000"/>
                </a:solidFill>
                <a:latin typeface="+mn-lt"/>
              </a:rPr>
              <a:t>electromagnetic</a:t>
            </a:r>
            <a:r>
              <a:rPr lang="en-CA" sz="1200" b="0" i="0" u="none" strike="noStrike" baseline="0" dirty="0">
                <a:solidFill>
                  <a:srgbClr val="000000"/>
                </a:solidFill>
                <a:latin typeface="+mn-lt"/>
              </a:rPr>
              <a:t> </a:t>
            </a:r>
            <a:r>
              <a:rPr lang="sv-SE" sz="1200" b="0" i="0" u="none" strike="noStrike" kern="1200" baseline="0" dirty="0">
                <a:solidFill>
                  <a:schemeClr val="tx1"/>
                </a:solidFill>
                <a:latin typeface="+mn-lt"/>
                <a:ea typeface="+mn-ea"/>
                <a:cs typeface="+mn-cs"/>
              </a:rPr>
              <a:t>environment</a:t>
            </a:r>
            <a:r>
              <a:rPr lang="sv-SE" sz="1200" kern="1200" dirty="0">
                <a:solidFill>
                  <a:schemeClr val="tx1"/>
                </a:solidFill>
                <a:latin typeface="+mn-lt"/>
                <a:ea typeface="+mn-ea"/>
                <a:cs typeface="+mn-cs"/>
              </a:rPr>
              <a:t> is of vital focus in the study group’s work, and so management of EM interference is considered paramount during telecommunication transmissions, along with the EM </a:t>
            </a:r>
            <a:r>
              <a:rPr lang="sv-SE" sz="1200" b="0" i="0" u="none" strike="noStrike" kern="1200" baseline="0" dirty="0">
                <a:solidFill>
                  <a:schemeClr val="tx1"/>
                </a:solidFill>
                <a:latin typeface="+mn-lt"/>
                <a:ea typeface="+mn-ea"/>
                <a:cs typeface="+mn-cs"/>
              </a:rPr>
              <a:t>environment</a:t>
            </a:r>
            <a:r>
              <a:rPr lang="sv-SE" sz="1200" kern="1200" dirty="0">
                <a:solidFill>
                  <a:schemeClr val="tx1"/>
                </a:solidFill>
                <a:latin typeface="+mn-lt"/>
                <a:ea typeface="+mn-ea"/>
                <a:cs typeface="+mn-cs"/>
              </a:rPr>
              <a:t> for various context, like protection provided by </a:t>
            </a:r>
            <a:r>
              <a:rPr lang="en-US" sz="1200" dirty="0">
                <a:solidFill>
                  <a:srgbClr val="000000"/>
                </a:solidFill>
                <a:latin typeface="+mn-lt"/>
                <a:cs typeface="Poppins Bold" panose="020B0604020202020204" charset="0"/>
              </a:rPr>
              <a:t>body worn equipment and EMC of radio telecommunication equipment.</a:t>
            </a: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Reducing the risk of damage to ICT equipment due to </a:t>
            </a:r>
            <a:r>
              <a:rPr lang="en-US" sz="1200" b="1" i="0" u="none" strike="noStrike" baseline="0" dirty="0">
                <a:solidFill>
                  <a:srgbClr val="000000"/>
                </a:solidFill>
                <a:latin typeface="+mn-lt"/>
              </a:rPr>
              <a:t>lightning</a:t>
            </a:r>
            <a:r>
              <a:rPr lang="en-US" sz="1200" b="0" i="0" u="none" strike="noStrike" baseline="0" dirty="0">
                <a:solidFill>
                  <a:srgbClr val="000000"/>
                </a:solidFill>
                <a:latin typeface="+mn-lt"/>
              </a:rPr>
              <a:t> strikes and surges is another priority, with guidance provided on fuse solutions and fusible component types, the electrical stress levels pre- and post-operation, and various circuits.  Attention is paid to self-restoring thermally activated overcurrent protectors as a solution.  These </a:t>
            </a:r>
            <a:r>
              <a:rPr lang="en-US" sz="1200" b="0" i="0" u="none" strike="noStrike" baseline="0" dirty="0" err="1">
                <a:solidFill>
                  <a:srgbClr val="000000"/>
                </a:solidFill>
                <a:latin typeface="+mn-lt"/>
              </a:rPr>
              <a:t>OCPs</a:t>
            </a:r>
            <a:r>
              <a:rPr lang="en-US" sz="1200" b="0" i="0" u="none" strike="noStrike" baseline="0" dirty="0">
                <a:solidFill>
                  <a:srgbClr val="000000"/>
                </a:solidFill>
                <a:latin typeface="+mn-lt"/>
              </a:rPr>
              <a:t> automatically reset when the electrical event causing the overcurrent stops, without the need for manual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Lastly, the focus on </a:t>
            </a:r>
            <a:r>
              <a:rPr lang="en-US" sz="1200" b="1" i="0" u="none" strike="noStrike" baseline="0" dirty="0">
                <a:solidFill>
                  <a:srgbClr val="000000"/>
                </a:solidFill>
                <a:latin typeface="+mn-lt"/>
              </a:rPr>
              <a:t>reliability</a:t>
            </a:r>
            <a:r>
              <a:rPr lang="en-US" sz="1200" b="0" i="0" u="none" strike="noStrike" baseline="0" dirty="0">
                <a:solidFill>
                  <a:srgbClr val="000000"/>
                </a:solidFill>
                <a:latin typeface="+mn-lt"/>
              </a:rPr>
              <a:t> covers reliability requirements and their three types:</a:t>
            </a:r>
            <a:br>
              <a:rPr lang="en-US" sz="1200" b="0" i="0" u="none" strike="noStrike" baseline="0" dirty="0">
                <a:solidFill>
                  <a:srgbClr val="000000"/>
                </a:solidFill>
                <a:latin typeface="+mn-lt"/>
              </a:rPr>
            </a:br>
            <a:endParaRPr lang="en-US" sz="1200" b="0" i="0" u="none" strike="noStrike" baseline="0" dirty="0">
              <a:solidFill>
                <a:srgbClr val="000000"/>
              </a:solidFill>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mn-lt"/>
              </a:rPr>
              <a:t>alert function reliability,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mn-lt"/>
              </a:rPr>
              <a:t>service reliability,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mn-lt"/>
              </a:rPr>
              <a:t>maintenance reliability.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These latter Recommendations also include guidance on estimation methods based on the results of irradiation testing that considers the severity of the effect caused by soft errors. Additional mitigation measures are discussed for when they may be needed.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96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Electromagnetic fields (EMFs) are invisible areas of energy, often referred to as radiation, that are associated with the use of electrical power and various forms of natural and man-made lighting. </a:t>
            </a:r>
          </a:p>
          <a:p>
            <a:endParaRPr lang="en-US" sz="1200" b="0" i="0" dirty="0">
              <a:solidFill>
                <a:srgbClr val="4C4C4C"/>
              </a:solidFill>
              <a:effectLst/>
              <a:latin typeface="+mn-lt"/>
            </a:endParaRPr>
          </a:p>
          <a:p>
            <a:r>
              <a:rPr lang="en-US" sz="1200" b="0" i="0" dirty="0">
                <a:solidFill>
                  <a:srgbClr val="4C4C4C"/>
                </a:solidFill>
                <a:effectLst/>
                <a:latin typeface="+mn-lt"/>
              </a:rPr>
              <a:t>Now, in the age of cellular telephones, wireless routers, and the Internet of things, all of which use EMF, concerns persist about possible connections between EMF and adverse health effects. These exposures are actively being studied by </a:t>
            </a:r>
            <a:r>
              <a:rPr lang="en-US" sz="1200" b="0" i="0" dirty="0" err="1">
                <a:solidFill>
                  <a:srgbClr val="4C4C4C"/>
                </a:solidFill>
                <a:effectLst/>
                <a:latin typeface="+mn-lt"/>
              </a:rPr>
              <a:t>SG5</a:t>
            </a:r>
            <a:r>
              <a:rPr lang="en-US" sz="1200" b="0" i="0" dirty="0">
                <a:solidFill>
                  <a:srgbClr val="4C4C4C"/>
                </a:solidFill>
                <a:effectLst/>
                <a:latin typeface="+mn-lt"/>
              </a:rPr>
              <a:t>, which works on presenting practical ways to reduce exposures.</a:t>
            </a:r>
          </a:p>
          <a:p>
            <a:endParaRPr lang="en-US" sz="1200" b="0" i="0" dirty="0">
              <a:solidFill>
                <a:srgbClr val="4C4C4C"/>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C4C4C"/>
                </a:solidFill>
                <a:effectLst/>
                <a:latin typeface="+mn-lt"/>
              </a:rPr>
              <a:t>This includes </a:t>
            </a:r>
            <a:r>
              <a:rPr lang="en-US" sz="1200" b="0" i="0" u="none" strike="noStrike" baseline="0" dirty="0">
                <a:solidFill>
                  <a:srgbClr val="000000"/>
                </a:solidFill>
                <a:latin typeface="+mn-lt"/>
              </a:rPr>
              <a:t>giving guidance on how to manage the compliance with </a:t>
            </a:r>
            <a:r>
              <a:rPr lang="en-CA" sz="1200" b="0" i="0" u="none" strike="noStrike" baseline="0" dirty="0">
                <a:solidFill>
                  <a:srgbClr val="000000"/>
                </a:solidFill>
                <a:latin typeface="+mn-lt"/>
              </a:rPr>
              <a:t>radio frequency</a:t>
            </a:r>
            <a:r>
              <a:rPr lang="en-US" sz="1200" b="0" i="0" u="none" strike="noStrike" baseline="0" dirty="0">
                <a:solidFill>
                  <a:srgbClr val="000000"/>
                </a:solidFill>
                <a:latin typeface="+mn-lt"/>
              </a:rPr>
              <a:t>-EMF limits in areas near to radiocommunication installations and how to establish processes for responding to public concern about exposure.  To this end, also included is information on </a:t>
            </a:r>
            <a:r>
              <a:rPr lang="en-CA" sz="1200" b="0" i="0" u="none" strike="noStrike" baseline="0" dirty="0">
                <a:solidFill>
                  <a:srgbClr val="000000"/>
                </a:solidFill>
                <a:latin typeface="+mn-lt"/>
              </a:rPr>
              <a:t>transmitting antennas, </a:t>
            </a:r>
            <a:r>
              <a:rPr lang="en-US" sz="1200" b="0" i="0" u="none" strike="noStrike" baseline="0" dirty="0">
                <a:solidFill>
                  <a:srgbClr val="000000"/>
                </a:solidFill>
                <a:latin typeface="+mn-lt"/>
              </a:rPr>
              <a:t>the electric field strength levels that can be expected in close proximity, and general safety guidance for telecommunication RF workers.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Some of the challenges faced by countries, regions and cities that are about to deploy 4G or 5G infrastructures are highlighted, along with </a:t>
            </a:r>
            <a:r>
              <a:rPr lang="en-CA" sz="1200" b="0" i="0" u="none" strike="noStrike" baseline="0" dirty="0">
                <a:solidFill>
                  <a:srgbClr val="000000"/>
                </a:solidFill>
                <a:latin typeface="+mn-lt"/>
              </a:rPr>
              <a:t>compliance assessment considerations.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00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4D4D4D"/>
                </a:solidFill>
                <a:effectLst/>
                <a:latin typeface="+mn-lt"/>
              </a:rPr>
              <a:t>While cities are engines of economic growth, they’re also engines of environmental impact. Cities generate around 80 percent of global economic output and 70 percent of energy-related greenhouse gas emissions. And by 2030, cities will become even larger to account for 66 percent of the world’s population, up from 54 percent today.</a:t>
            </a:r>
          </a:p>
          <a:p>
            <a:endParaRPr lang="en-US" sz="1200" b="0" i="0" dirty="0">
              <a:solidFill>
                <a:srgbClr val="4D4D4D"/>
              </a:solidFill>
              <a:effectLst/>
              <a:latin typeface="+mn-lt"/>
            </a:endParaRPr>
          </a:p>
          <a:p>
            <a:r>
              <a:rPr lang="en-US" sz="1200" b="0" i="0" dirty="0">
                <a:solidFill>
                  <a:srgbClr val="444444"/>
                </a:solidFill>
                <a:effectLst/>
                <a:latin typeface="+mn-lt"/>
              </a:rPr>
              <a:t>Buildings, in particular, account for more than one-third of all final energy consumption and half of global electricity use. They’re responsible for approximately one-third of global carbon dioxide emissions.</a:t>
            </a:r>
          </a:p>
          <a:p>
            <a:endParaRPr lang="en-US" sz="1200" b="0" i="0" dirty="0">
              <a:solidFill>
                <a:srgbClr val="444444"/>
              </a:solidFill>
              <a:effectLst/>
              <a:latin typeface="+mn-lt"/>
            </a:endParaRPr>
          </a:p>
          <a:p>
            <a:r>
              <a:rPr lang="en-US" sz="1200" b="0" i="0" dirty="0">
                <a:solidFill>
                  <a:srgbClr val="4D4D4D"/>
                </a:solidFill>
                <a:effectLst/>
                <a:latin typeface="+mn-lt"/>
              </a:rPr>
              <a:t>While rapid urban development demands new infrastructure, there is a cost-effective solution for reducing buildings’ environmental impacts – energy efficiency. </a:t>
            </a:r>
          </a:p>
          <a:p>
            <a:endParaRPr lang="en-US" sz="1200" b="0" i="0" dirty="0">
              <a:solidFill>
                <a:srgbClr val="4D4D4D"/>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D4D4D"/>
                </a:solidFill>
                <a:effectLst/>
                <a:latin typeface="+mn-lt"/>
              </a:rPr>
              <a:t>To promote energy efficiency, </a:t>
            </a:r>
            <a:r>
              <a:rPr lang="en-US" sz="1200" b="0" i="0" dirty="0" err="1">
                <a:solidFill>
                  <a:srgbClr val="4D4D4D"/>
                </a:solidFill>
                <a:effectLst/>
                <a:latin typeface="+mn-lt"/>
              </a:rPr>
              <a:t>SG5</a:t>
            </a:r>
            <a:r>
              <a:rPr lang="en-US" sz="1200" b="0" i="0" dirty="0">
                <a:solidFill>
                  <a:srgbClr val="4D4D4D"/>
                </a:solidFill>
                <a:effectLst/>
                <a:latin typeface="+mn-lt"/>
              </a:rPr>
              <a:t> has </a:t>
            </a:r>
            <a:r>
              <a:rPr lang="en-US" sz="1200" b="0" i="0" u="none" strike="noStrike" baseline="0" dirty="0">
                <a:solidFill>
                  <a:srgbClr val="000000"/>
                </a:solidFill>
                <a:latin typeface="+mn-lt"/>
              </a:rPr>
              <a:t>introduced an open series of documents for different families of technologies (e.g., battery systems, super-capacitor systems) that will be enriched progressively as new technologies emerge that may significantly impact the field of energy storage.  The study group has also explored various types of energy such as photovoltaic energy, wind energy, fuel cells and the grid, as part of </a:t>
            </a:r>
            <a:r>
              <a:rPr lang="en-CA" sz="1200" b="0" i="0" u="none" strike="noStrike" baseline="0" dirty="0">
                <a:solidFill>
                  <a:srgbClr val="000000"/>
                </a:solidFill>
                <a:latin typeface="+mn-lt"/>
              </a:rPr>
              <a:t>smart energy solutions and control for telecom sites, data centres (including the </a:t>
            </a:r>
            <a:r>
              <a:rPr lang="en-CA" sz="1200" b="0" i="0" dirty="0">
                <a:solidFill>
                  <a:srgbClr val="000000"/>
                </a:solidFill>
                <a:effectLst/>
                <a:latin typeface="+mn-lt"/>
              </a:rPr>
              <a:t>infrastructure management [</a:t>
            </a:r>
            <a:r>
              <a:rPr lang="en-CA" sz="1200" b="0" i="0" dirty="0" err="1">
                <a:solidFill>
                  <a:srgbClr val="000000"/>
                </a:solidFill>
                <a:effectLst/>
                <a:latin typeface="+mn-lt"/>
              </a:rPr>
              <a:t>DCIM</a:t>
            </a:r>
            <a:r>
              <a:rPr lang="en-CA" sz="1200" b="0" i="0" dirty="0">
                <a:solidFill>
                  <a:srgbClr val="000000"/>
                </a:solidFill>
                <a:effectLst/>
                <a:latin typeface="+mn-lt"/>
              </a:rPr>
              <a:t>] system) and </a:t>
            </a:r>
            <a:r>
              <a:rPr lang="en-CA" sz="1200" b="0" i="0" u="none" strike="noStrike" baseline="0" dirty="0">
                <a:solidFill>
                  <a:srgbClr val="000000"/>
                </a:solidFill>
                <a:latin typeface="+mn-lt"/>
              </a:rPr>
              <a:t>telecommunication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baseline="0" dirty="0">
                <a:solidFill>
                  <a:srgbClr val="000000"/>
                </a:solidFill>
                <a:latin typeface="+mn-lt"/>
              </a:rPr>
              <a:t>Lastly, </a:t>
            </a:r>
            <a:r>
              <a:rPr lang="en-US" sz="1200" b="0" i="0" u="none" strike="noStrike" baseline="0" dirty="0">
                <a:solidFill>
                  <a:srgbClr val="000000"/>
                </a:solidFill>
                <a:latin typeface="+mn-lt"/>
              </a:rPr>
              <a:t>the concept of sustainable intelligent buildings is explored (with additional emphasis on assessing and scoring the sustainability performance of office buildings), due to its close relation to efficiency and environmentally-aware practices. The concept is therefore the key enabler of the sustainability of the building itself, and of the city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baseline="0" dirty="0">
                <a:solidFill>
                  <a:srgbClr val="000000"/>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baseline="0" dirty="0">
                <a:solidFill>
                  <a:srgbClr val="000000"/>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baseline="0" dirty="0">
                <a:solidFill>
                  <a:srgbClr val="000000"/>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	</a:t>
            </a:r>
          </a:p>
          <a:p>
            <a:endParaRPr lang="en-US"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99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Implementing the circular economy in cities can bring tremendous economic, social, and environmental benefits. The implementation of a circular economy vision could foster the emergence of thriving cities in which economic productivity increases through reduced congestion, eliminated waste, and reduced costs.  E-waste is of particular concern at the moment due to its rapid accumulation; therefore, it is imperative that circular concepts (such as </a:t>
            </a:r>
            <a:r>
              <a:rPr lang="en-CA" sz="1200" b="0" i="0" u="none" strike="noStrike" baseline="0" dirty="0">
                <a:solidFill>
                  <a:srgbClr val="000000"/>
                </a:solidFill>
                <a:latin typeface="+mn-lt"/>
              </a:rPr>
              <a:t>extended producer responsibility for electronic goods) </a:t>
            </a:r>
            <a:r>
              <a:rPr lang="en-US" sz="1200" dirty="0">
                <a:latin typeface="+mn-lt"/>
              </a:rPr>
              <a:t>be put to use without delay.</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To encourage the adoption of circular and responsible practices, </a:t>
            </a:r>
            <a:r>
              <a:rPr lang="en-US" sz="1200" dirty="0" err="1">
                <a:latin typeface="+mn-lt"/>
              </a:rPr>
              <a:t>SG5</a:t>
            </a:r>
            <a:r>
              <a:rPr lang="en-US" sz="1200" dirty="0">
                <a:latin typeface="+mn-lt"/>
              </a:rPr>
              <a:t> </a:t>
            </a:r>
            <a:r>
              <a:rPr lang="en-US" sz="1200" b="0" i="0" u="none" strike="noStrike" baseline="0" dirty="0">
                <a:solidFill>
                  <a:srgbClr val="000000"/>
                </a:solidFill>
                <a:latin typeface="+mn-lt"/>
              </a:rPr>
              <a:t>suggests approaches of circular economy for ICT goods and networks, with a view to improving circularity in the entire supply chain.  Emphasis has been placed on the informal sector that is involved in waste electrical and electronic equipment collection and dismantling, and on mitigation through guidelines and certification schemes for e-waste recyclers.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55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Without a standard methodology evaluating the positive impacts of ICT, the role of ICTs in the fight against global warming will be only partially perceived.  It is important, therefore, to have </a:t>
            </a:r>
            <a:r>
              <a:rPr lang="en-US" sz="1200" b="0" i="0" u="none" strike="noStrike" baseline="0" dirty="0">
                <a:solidFill>
                  <a:srgbClr val="000000"/>
                </a:solidFill>
                <a:latin typeface="+mn-lt"/>
              </a:rPr>
              <a:t>a methodology for calculating the ICT sector footprint with respect to life cycle greenhouse gas emissions; </a:t>
            </a:r>
          </a:p>
          <a:p>
            <a:r>
              <a:rPr lang="en-US" sz="1200" b="0" i="0" u="none" strike="noStrike" baseline="0" dirty="0">
                <a:solidFill>
                  <a:srgbClr val="000000"/>
                </a:solidFill>
                <a:latin typeface="+mn-lt"/>
              </a:rPr>
              <a:t>as well as a methodology for defining GHG emissions budget for the ICT sector (considering a 2 degree C or lower trajectory). The sectoral view in this context had been particularly underrepresented until </a:t>
            </a:r>
            <a:r>
              <a:rPr lang="en-US" sz="1200" b="0" i="0" u="none" strike="noStrike" baseline="0" dirty="0" err="1">
                <a:solidFill>
                  <a:srgbClr val="000000"/>
                </a:solidFill>
                <a:latin typeface="+mn-lt"/>
              </a:rPr>
              <a:t>SG5’s</a:t>
            </a:r>
            <a:r>
              <a:rPr lang="en-US" sz="1200" b="0" i="0" u="none" strike="noStrike" baseline="0" dirty="0">
                <a:solidFill>
                  <a:srgbClr val="000000"/>
                </a:solidFill>
                <a:latin typeface="+mn-lt"/>
              </a:rPr>
              <a:t> work on the Recommendations you see here.</a:t>
            </a:r>
          </a:p>
          <a:p>
            <a:endParaRPr lang="en-US" sz="12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The trajectories, the long-term ambition </a:t>
            </a:r>
            <a:r>
              <a:rPr lang="en-CA" sz="1200" b="0" i="0" u="none" strike="noStrike" baseline="0" dirty="0">
                <a:solidFill>
                  <a:srgbClr val="000000"/>
                </a:solidFill>
                <a:latin typeface="+mn-lt"/>
              </a:rPr>
              <a:t>for 2050, </a:t>
            </a:r>
            <a:r>
              <a:rPr lang="en-US" sz="1200" b="0" i="0" u="none" strike="noStrike" baseline="0" dirty="0">
                <a:solidFill>
                  <a:srgbClr val="000000"/>
                </a:solidFill>
                <a:latin typeface="+mn-lt"/>
              </a:rPr>
              <a:t>and the 2015 baseline prescribed by SG5 are all important to support the 1.5 degree C objective described by the IPCC in its </a:t>
            </a:r>
            <a:r>
              <a:rPr lang="en-US" sz="1200" b="0" i="1" u="none" strike="noStrike" baseline="0" dirty="0">
                <a:solidFill>
                  <a:srgbClr val="000000"/>
                </a:solidFill>
                <a:latin typeface="+mn-lt"/>
              </a:rPr>
              <a:t>Special report: Global warming of 1.5</a:t>
            </a:r>
            <a:r>
              <a:rPr lang="en-US" sz="1200" b="0" i="0" u="none" strike="noStrike" baseline="0" dirty="0">
                <a:solidFill>
                  <a:srgbClr val="000000"/>
                </a:solidFill>
                <a:latin typeface="+mn-lt"/>
              </a:rPr>
              <a:t> degree C, and in support of the Science-based Targets (</a:t>
            </a:r>
            <a:r>
              <a:rPr lang="en-US" sz="1200" b="0" i="0" u="none" strike="noStrike" baseline="0" dirty="0" err="1">
                <a:solidFill>
                  <a:srgbClr val="000000"/>
                </a:solidFill>
                <a:latin typeface="+mn-lt"/>
              </a:rPr>
              <a:t>SBT</a:t>
            </a:r>
            <a:r>
              <a:rPr lang="en-US" sz="1200" b="0" i="0" u="none" strike="noStrike" baseline="0" dirty="0">
                <a:solidFill>
                  <a:srgbClr val="000000"/>
                </a:solidFill>
                <a:latin typeface="+mn-lt"/>
              </a:rPr>
              <a:t>) initiative</a:t>
            </a:r>
            <a:r>
              <a:rPr lang="en-US" sz="1200" b="0" i="1" u="none" strike="noStrike" baseline="0" dirty="0">
                <a:solidFill>
                  <a:srgbClr val="000000"/>
                </a:solidFill>
                <a:latin typeface="+mn-lt"/>
              </a:rPr>
              <a:t>. </a:t>
            </a:r>
            <a:endParaRPr lang="en-US" sz="12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E112-D382-4EBD-9812-12B502333CE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itu.int/en/publications/Documents/tsb/2019-Turning-digital-technology-innovation-into-climate-action/mobile/index.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hyperlink" Target="http://www.itu.int/itu-t/workprog/wp_item.aspx?isn=15137" TargetMode="External"/><Relationship Id="rId13" Type="http://schemas.openxmlformats.org/officeDocument/2006/relationships/hyperlink" Target="http://www.itu.int/itu-t/workprog/wp_item.aspx?isn=13920" TargetMode="External"/><Relationship Id="rId3" Type="http://schemas.openxmlformats.org/officeDocument/2006/relationships/hyperlink" Target="http://www.itu.int/itu-t/workprog/wp_item.aspx?isn=15263" TargetMode="External"/><Relationship Id="rId7" Type="http://schemas.openxmlformats.org/officeDocument/2006/relationships/hyperlink" Target="http://www.itu.int/itu-t/workprog/wp_item.aspx?isn=14663" TargetMode="External"/><Relationship Id="rId12" Type="http://schemas.openxmlformats.org/officeDocument/2006/relationships/hyperlink" Target="http://www.itu.int/itu-t/workprog/wp_item.aspx?isn=13873" TargetMode="External"/><Relationship Id="rId17" Type="http://schemas.openxmlformats.org/officeDocument/2006/relationships/image" Target="../media/image20.svg"/><Relationship Id="rId2" Type="http://schemas.openxmlformats.org/officeDocument/2006/relationships/notesSlide" Target="../notesSlides/notesSlide16.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itu.int/itu-t/workprog/wp_item.aspx?isn=13856" TargetMode="External"/><Relationship Id="rId11" Type="http://schemas.openxmlformats.org/officeDocument/2006/relationships/hyperlink" Target="http://www.itu.int/itu-t/workprog/wp_item.aspx?isn=13889" TargetMode="External"/><Relationship Id="rId5" Type="http://schemas.openxmlformats.org/officeDocument/2006/relationships/hyperlink" Target="http://www.itu.int/itu-t/workprog/wp_item.aspx?isn=13858" TargetMode="External"/><Relationship Id="rId15" Type="http://schemas.openxmlformats.org/officeDocument/2006/relationships/hyperlink" Target="http://www.itu.int/itu-t/workprog/wp_item.aspx?isn=14146" TargetMode="External"/><Relationship Id="rId10" Type="http://schemas.openxmlformats.org/officeDocument/2006/relationships/hyperlink" Target="http://www.itu.int/itu-t/workprog/wp_item.aspx?isn=14461" TargetMode="External"/><Relationship Id="rId4" Type="http://schemas.openxmlformats.org/officeDocument/2006/relationships/hyperlink" Target="https://www.itu.int/itu-t/workprog/wp_item.aspx?isn=13940" TargetMode="External"/><Relationship Id="rId9" Type="http://schemas.openxmlformats.org/officeDocument/2006/relationships/hyperlink" Target="http://www.itu.int/itu-t/workprog/wp_item.aspx?isn=14136" TargetMode="External"/><Relationship Id="rId14" Type="http://schemas.openxmlformats.org/officeDocument/2006/relationships/hyperlink" Target="http://www.itu.int/itu-t/workprog/wp_item.aspx?isn=13865"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itu.int/itu-t/workprog/wp_item.aspx?isn=13898" TargetMode="External"/><Relationship Id="rId13" Type="http://schemas.openxmlformats.org/officeDocument/2006/relationships/hyperlink" Target="http://www.itu.int/itu-t/workprog/wp_item.aspx?isn=13904" TargetMode="External"/><Relationship Id="rId18" Type="http://schemas.openxmlformats.org/officeDocument/2006/relationships/hyperlink" Target="http://www.itu.int/itu-t/workprog/wp_item.aspx?isn=15270" TargetMode="External"/><Relationship Id="rId26" Type="http://schemas.openxmlformats.org/officeDocument/2006/relationships/hyperlink" Target="http://www.itu.int/itu-t/workprog/wp_item.aspx?isn=13859" TargetMode="External"/><Relationship Id="rId3" Type="http://schemas.openxmlformats.org/officeDocument/2006/relationships/hyperlink" Target="http://www.itu.int/itu-t/workprog/wp_item.aspx?isn=13888" TargetMode="External"/><Relationship Id="rId21" Type="http://schemas.openxmlformats.org/officeDocument/2006/relationships/hyperlink" Target="http://www.itu.int/itu-t/workprog/wp_item.aspx?isn=13883" TargetMode="External"/><Relationship Id="rId7" Type="http://schemas.openxmlformats.org/officeDocument/2006/relationships/hyperlink" Target="http://www.itu.int/itu-t/workprog/wp_item.aspx?isn=13906" TargetMode="External"/><Relationship Id="rId12" Type="http://schemas.openxmlformats.org/officeDocument/2006/relationships/hyperlink" Target="http://www.itu.int/itu-t/workprog/wp_item.aspx?isn=13885" TargetMode="External"/><Relationship Id="rId17" Type="http://schemas.openxmlformats.org/officeDocument/2006/relationships/hyperlink" Target="http://www.itu.int/itu-t/workprog/wp_item.aspx?isn=15136" TargetMode="External"/><Relationship Id="rId25" Type="http://schemas.openxmlformats.org/officeDocument/2006/relationships/hyperlink" Target="http://www.itu.int/itu-t/workprog/wp_item.aspx?isn=14863" TargetMode="External"/><Relationship Id="rId2" Type="http://schemas.openxmlformats.org/officeDocument/2006/relationships/notesSlide" Target="../notesSlides/notesSlide17.xml"/><Relationship Id="rId16" Type="http://schemas.openxmlformats.org/officeDocument/2006/relationships/hyperlink" Target="http://www.itu.int/itu-t/workprog/wp_item.aspx?isn=13866" TargetMode="External"/><Relationship Id="rId20" Type="http://schemas.openxmlformats.org/officeDocument/2006/relationships/hyperlink" Target="http://www.itu.int/itu-t/workprog/wp_item.aspx?isn=14138" TargetMode="External"/><Relationship Id="rId1" Type="http://schemas.openxmlformats.org/officeDocument/2006/relationships/slideLayout" Target="../slideLayouts/slideLayout2.xml"/><Relationship Id="rId6" Type="http://schemas.openxmlformats.org/officeDocument/2006/relationships/hyperlink" Target="http://www.itu.int/itu-t/workprog/wp_item.aspx?isn=14670" TargetMode="External"/><Relationship Id="rId11" Type="http://schemas.openxmlformats.org/officeDocument/2006/relationships/hyperlink" Target="http://www.itu.int/itu-t/workprog/wp_item.aspx?isn=13869" TargetMode="External"/><Relationship Id="rId24" Type="http://schemas.openxmlformats.org/officeDocument/2006/relationships/hyperlink" Target="http://www.itu.int/itu-t/workprog/wp_item.aspx?isn=14664" TargetMode="External"/><Relationship Id="rId5" Type="http://schemas.openxmlformats.org/officeDocument/2006/relationships/hyperlink" Target="http://www.itu.int/itu-t/workprog/wp_item.aspx?isn=13901" TargetMode="External"/><Relationship Id="rId15" Type="http://schemas.openxmlformats.org/officeDocument/2006/relationships/hyperlink" Target="http://www.itu.int/itu-t/workprog/wp_item.aspx?isn=13902" TargetMode="External"/><Relationship Id="rId23" Type="http://schemas.openxmlformats.org/officeDocument/2006/relationships/hyperlink" Target="http://www.itu.int/itu-t/workprog/wp_item.aspx?isn=14454" TargetMode="External"/><Relationship Id="rId28" Type="http://schemas.openxmlformats.org/officeDocument/2006/relationships/hyperlink" Target="http://www.itu.int/itu-t/workprog/wp_item.aspx?isn=13877" TargetMode="External"/><Relationship Id="rId10" Type="http://schemas.openxmlformats.org/officeDocument/2006/relationships/hyperlink" Target="http://www.itu.int/itu-t/workprog/wp_item.aspx?isn=13890" TargetMode="External"/><Relationship Id="rId19" Type="http://schemas.openxmlformats.org/officeDocument/2006/relationships/hyperlink" Target="http://www.itu.int/itu-t/workprog/wp_item.aspx?isn=14662" TargetMode="External"/><Relationship Id="rId4" Type="http://schemas.openxmlformats.org/officeDocument/2006/relationships/hyperlink" Target="http://www.itu.int/itu-t/workprog/wp_item.aspx?isn=13882" TargetMode="External"/><Relationship Id="rId9" Type="http://schemas.openxmlformats.org/officeDocument/2006/relationships/hyperlink" Target="http://www.itu.int/itu-t/workprog/wp_item.aspx?isn=13870" TargetMode="External"/><Relationship Id="rId14" Type="http://schemas.openxmlformats.org/officeDocument/2006/relationships/hyperlink" Target="http://www.itu.int/itu-t/workprog/wp_item.aspx?isn=13905" TargetMode="External"/><Relationship Id="rId22" Type="http://schemas.openxmlformats.org/officeDocument/2006/relationships/hyperlink" Target="http://www.itu.int/itu-t/workprog/wp_item.aspx?isn=14137" TargetMode="External"/><Relationship Id="rId27" Type="http://schemas.openxmlformats.org/officeDocument/2006/relationships/hyperlink" Target="http://www.itu.int/itu-t/workprog/wp_item.aspx?isn=1392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itu.int/itu-t/workprog/wp_item.aspx?isn=14160" TargetMode="External"/><Relationship Id="rId13" Type="http://schemas.openxmlformats.org/officeDocument/2006/relationships/hyperlink" Target="http://www.itu.int/itu-t/workprog/wp_item.aspx?isn=14158" TargetMode="External"/><Relationship Id="rId18" Type="http://schemas.openxmlformats.org/officeDocument/2006/relationships/hyperlink" Target="http://www.itu.int/itu-t/workprog/wp_item.aspx?isn=13944" TargetMode="External"/><Relationship Id="rId26" Type="http://schemas.openxmlformats.org/officeDocument/2006/relationships/hyperlink" Target="http://www.itu.int/itu-t/workprog/wp_item.aspx?isn=14140" TargetMode="External"/><Relationship Id="rId3" Type="http://schemas.openxmlformats.org/officeDocument/2006/relationships/hyperlink" Target="http://www.itu.int/itu-t/workprog/wp_item.aspx?isn=13854" TargetMode="External"/><Relationship Id="rId21" Type="http://schemas.openxmlformats.org/officeDocument/2006/relationships/hyperlink" Target="http://www.itu.int/itu-t/workprog/wp_item.aspx?isn=13903" TargetMode="External"/><Relationship Id="rId7" Type="http://schemas.openxmlformats.org/officeDocument/2006/relationships/hyperlink" Target="http://www.itu.int/itu-t/workprog/wp_item.aspx?isn=13881" TargetMode="External"/><Relationship Id="rId12" Type="http://schemas.openxmlformats.org/officeDocument/2006/relationships/hyperlink" Target="http://www.itu.int/itu-t/workprog/wp_item.aspx?isn=14536" TargetMode="External"/><Relationship Id="rId17" Type="http://schemas.openxmlformats.org/officeDocument/2006/relationships/hyperlink" Target="http://www.itu.int/itu-t/workprog/wp_item.aspx?isn=13900" TargetMode="External"/><Relationship Id="rId25" Type="http://schemas.openxmlformats.org/officeDocument/2006/relationships/hyperlink" Target="http://www.itu.int/itu-t/workprog/wp_item.aspx?isn=13899" TargetMode="External"/><Relationship Id="rId2" Type="http://schemas.openxmlformats.org/officeDocument/2006/relationships/notesSlide" Target="../notesSlides/notesSlide18.xml"/><Relationship Id="rId16" Type="http://schemas.openxmlformats.org/officeDocument/2006/relationships/hyperlink" Target="http://www.itu.int/itu-t/workprog/wp_item.aspx?isn=13891" TargetMode="External"/><Relationship Id="rId20" Type="http://schemas.openxmlformats.org/officeDocument/2006/relationships/hyperlink" Target="http://www.itu.int/itu-t/workprog/wp_item.aspx?isn=13867" TargetMode="External"/><Relationship Id="rId1" Type="http://schemas.openxmlformats.org/officeDocument/2006/relationships/slideLayout" Target="../slideLayouts/slideLayout2.xml"/><Relationship Id="rId6" Type="http://schemas.openxmlformats.org/officeDocument/2006/relationships/hyperlink" Target="http://www.itu.int/itu-t/workprog/wp_item.aspx?isn=13878" TargetMode="External"/><Relationship Id="rId11" Type="http://schemas.openxmlformats.org/officeDocument/2006/relationships/hyperlink" Target="http://www.itu.int/itu-t/workprog/wp_item.aspx?isn=13927" TargetMode="External"/><Relationship Id="rId24" Type="http://schemas.openxmlformats.org/officeDocument/2006/relationships/hyperlink" Target="http://www.itu.int/itu-t/workprog/wp_item.aspx?isn=13917" TargetMode="External"/><Relationship Id="rId5" Type="http://schemas.openxmlformats.org/officeDocument/2006/relationships/hyperlink" Target="http://www.itu.int/itu-t/workprog/wp_item.aspx?isn=14157" TargetMode="External"/><Relationship Id="rId15" Type="http://schemas.openxmlformats.org/officeDocument/2006/relationships/hyperlink" Target="http://www.itu.int/itu-t/workprog/wp_item.aspx?isn=13876" TargetMode="External"/><Relationship Id="rId23" Type="http://schemas.openxmlformats.org/officeDocument/2006/relationships/hyperlink" Target="http://www.itu.int/itu-t/workprog/wp_item.aspx?isn=13871" TargetMode="External"/><Relationship Id="rId28" Type="http://schemas.openxmlformats.org/officeDocument/2006/relationships/hyperlink" Target="http://www.itu.int/itu-t/workprog/wp_item.aspx?isn=14665" TargetMode="External"/><Relationship Id="rId10" Type="http://schemas.openxmlformats.org/officeDocument/2006/relationships/hyperlink" Target="http://www.itu.int/itu-t/workprog/wp_item.aspx?isn=13907" TargetMode="External"/><Relationship Id="rId19" Type="http://schemas.openxmlformats.org/officeDocument/2006/relationships/hyperlink" Target="http://www.itu.int/itu-t/workprog/wp_item.aspx?isn=13868" TargetMode="External"/><Relationship Id="rId4" Type="http://schemas.openxmlformats.org/officeDocument/2006/relationships/hyperlink" Target="http://www.itu.int/itu-t/workprog/wp_item.aspx?isn=14141" TargetMode="External"/><Relationship Id="rId9" Type="http://schemas.openxmlformats.org/officeDocument/2006/relationships/hyperlink" Target="http://www.itu.int/itu-t/workprog/wp_item.aspx?isn=14460" TargetMode="External"/><Relationship Id="rId14" Type="http://schemas.openxmlformats.org/officeDocument/2006/relationships/hyperlink" Target="http://www.itu.int/itu-t/workprog/wp_item.aspx?isn=14459" TargetMode="External"/><Relationship Id="rId22" Type="http://schemas.openxmlformats.org/officeDocument/2006/relationships/hyperlink" Target="http://www.itu.int/itu-t/workprog/wp_item.aspx?isn=14149" TargetMode="External"/><Relationship Id="rId27" Type="http://schemas.openxmlformats.org/officeDocument/2006/relationships/hyperlink" Target="http://www.itu.int/itu-t/workprog/wp_item.aspx?isn=138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3" Type="http://schemas.openxmlformats.org/officeDocument/2006/relationships/hyperlink" Target="http://www.itu.int/itu-t/workprog/wp_item.aspx?isn=13929" TargetMode="External"/><Relationship Id="rId18" Type="http://schemas.openxmlformats.org/officeDocument/2006/relationships/hyperlink" Target="http://www.itu.int/itu-t/workprog/wp_item.aspx?isn=14152" TargetMode="External"/><Relationship Id="rId26" Type="http://schemas.openxmlformats.org/officeDocument/2006/relationships/hyperlink" Target="http://www.itu.int/itu-t/workprog/wp_item.aspx?isn=13934" TargetMode="External"/><Relationship Id="rId3" Type="http://schemas.openxmlformats.org/officeDocument/2006/relationships/hyperlink" Target="http://www.itu.int/itu-t/workprog/wp_item.aspx?isn=14156" TargetMode="External"/><Relationship Id="rId21" Type="http://schemas.openxmlformats.org/officeDocument/2006/relationships/hyperlink" Target="http://www.itu.int/itu-t/workprog/wp_item.aspx?isn=13912" TargetMode="External"/><Relationship Id="rId7" Type="http://schemas.openxmlformats.org/officeDocument/2006/relationships/hyperlink" Target="http://www.itu.int/itu-t/workprog/wp_item.aspx?isn=16589" TargetMode="External"/><Relationship Id="rId12" Type="http://schemas.openxmlformats.org/officeDocument/2006/relationships/hyperlink" Target="http://www.itu.int/itu-t/workprog/wp_item.aspx?isn=13894" TargetMode="External"/><Relationship Id="rId17" Type="http://schemas.openxmlformats.org/officeDocument/2006/relationships/hyperlink" Target="http://www.itu.int/itu-t/workprog/wp_item.aspx?isn=13937" TargetMode="External"/><Relationship Id="rId25" Type="http://schemas.openxmlformats.org/officeDocument/2006/relationships/hyperlink" Target="http://www.itu.int/itu-t/workprog/wp_item.aspx?isn=13880" TargetMode="External"/><Relationship Id="rId33" Type="http://schemas.openxmlformats.org/officeDocument/2006/relationships/hyperlink" Target="http://www.itu.int/itu-t/workprog/wp_item.aspx?isn=13909" TargetMode="External"/><Relationship Id="rId2" Type="http://schemas.openxmlformats.org/officeDocument/2006/relationships/notesSlide" Target="../notesSlides/notesSlide19.xml"/><Relationship Id="rId16" Type="http://schemas.openxmlformats.org/officeDocument/2006/relationships/hyperlink" Target="http://www.itu.int/itu-t/workprog/wp_item.aspx?isn=13938" TargetMode="External"/><Relationship Id="rId20" Type="http://schemas.openxmlformats.org/officeDocument/2006/relationships/hyperlink" Target="http://www.itu.int/itu-t/workprog/wp_item.aspx?isn=13913" TargetMode="External"/><Relationship Id="rId29" Type="http://schemas.openxmlformats.org/officeDocument/2006/relationships/hyperlink" Target="http://www.itu.int/itu-t/workprog/wp_item.aspx?isn=13874" TargetMode="External"/><Relationship Id="rId1" Type="http://schemas.openxmlformats.org/officeDocument/2006/relationships/slideLayout" Target="../slideLayouts/slideLayout2.xml"/><Relationship Id="rId6" Type="http://schemas.openxmlformats.org/officeDocument/2006/relationships/hyperlink" Target="http://www.itu.int/itu-t/workprog/wp_item.aspx?isn=14153" TargetMode="External"/><Relationship Id="rId11" Type="http://schemas.openxmlformats.org/officeDocument/2006/relationships/hyperlink" Target="http://www.itu.int/itu-t/workprog/wp_item.aspx?isn=15133" TargetMode="External"/><Relationship Id="rId24" Type="http://schemas.openxmlformats.org/officeDocument/2006/relationships/hyperlink" Target="http://www.itu.int/itu-t/workprog/wp_item.aspx?isn=13935" TargetMode="External"/><Relationship Id="rId32" Type="http://schemas.openxmlformats.org/officeDocument/2006/relationships/hyperlink" Target="http://www.itu.int/itu-t/workprog/wp_item.aspx?isn=13910" TargetMode="External"/><Relationship Id="rId5" Type="http://schemas.openxmlformats.org/officeDocument/2006/relationships/hyperlink" Target="http://www.itu.int/itu-t/workprog/wp_item.aspx?isn=14154" TargetMode="External"/><Relationship Id="rId15" Type="http://schemas.openxmlformats.org/officeDocument/2006/relationships/hyperlink" Target="http://www.itu.int/itu-t/workprog/wp_item.aspx?isn=13931" TargetMode="External"/><Relationship Id="rId23" Type="http://schemas.openxmlformats.org/officeDocument/2006/relationships/hyperlink" Target="http://www.itu.int/itu-t/workprog/wp_item.aspx?isn=14873" TargetMode="External"/><Relationship Id="rId28" Type="http://schemas.openxmlformats.org/officeDocument/2006/relationships/hyperlink" Target="http://www.itu.int/itu-t/workprog/wp_item.aspx?isn=13908" TargetMode="External"/><Relationship Id="rId10" Type="http://schemas.openxmlformats.org/officeDocument/2006/relationships/hyperlink" Target="http://www.itu.int/itu-t/workprog/wp_item.aspx?isn=13936" TargetMode="External"/><Relationship Id="rId19" Type="http://schemas.openxmlformats.org/officeDocument/2006/relationships/hyperlink" Target="http://www.itu.int/itu-t/workprog/wp_item.aspx?isn=13911" TargetMode="External"/><Relationship Id="rId31" Type="http://schemas.openxmlformats.org/officeDocument/2006/relationships/hyperlink" Target="http://www.itu.int/itu-t/workprog/wp_item.aspx?isn=13896" TargetMode="External"/><Relationship Id="rId4" Type="http://schemas.openxmlformats.org/officeDocument/2006/relationships/hyperlink" Target="http://www.itu.int/itu-t/workprog/wp_item.aspx?isn=14869" TargetMode="External"/><Relationship Id="rId9" Type="http://schemas.openxmlformats.org/officeDocument/2006/relationships/hyperlink" Target="http://www.itu.int/itu-t/workprog/wp_item.aspx?isn=14163" TargetMode="External"/><Relationship Id="rId14" Type="http://schemas.openxmlformats.org/officeDocument/2006/relationships/hyperlink" Target="http://www.itu.int/itu-t/workprog/wp_item.aspx?isn=13930" TargetMode="External"/><Relationship Id="rId22" Type="http://schemas.openxmlformats.org/officeDocument/2006/relationships/hyperlink" Target="http://www.itu.int/itu-t/workprog/wp_item.aspx?isn=13895" TargetMode="External"/><Relationship Id="rId27" Type="http://schemas.openxmlformats.org/officeDocument/2006/relationships/hyperlink" Target="http://www.itu.int/itu-t/workprog/wp_item.aspx?isn=13897" TargetMode="External"/><Relationship Id="rId30" Type="http://schemas.openxmlformats.org/officeDocument/2006/relationships/hyperlink" Target="http://www.itu.int/itu-t/workprog/wp_item.aspx?isn=13915" TargetMode="External"/><Relationship Id="rId8" Type="http://schemas.openxmlformats.org/officeDocument/2006/relationships/hyperlink" Target="http://www.itu.int/itu-t/workprog/wp_item.aspx?isn=14162"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itu.int/itu-t/workprog/wp_item.aspx?isn=13923" TargetMode="External"/><Relationship Id="rId13" Type="http://schemas.openxmlformats.org/officeDocument/2006/relationships/hyperlink" Target="http://www.itu.int/itu-t/workprog/wp_item.aspx?isn=16591" TargetMode="External"/><Relationship Id="rId18" Type="http://schemas.openxmlformats.org/officeDocument/2006/relationships/hyperlink" Target="http://www.itu.int/itu-t/workprog/wp_item.aspx?isn=14868" TargetMode="External"/><Relationship Id="rId3" Type="http://schemas.openxmlformats.org/officeDocument/2006/relationships/image" Target="../media/image2.jpeg"/><Relationship Id="rId21" Type="http://schemas.openxmlformats.org/officeDocument/2006/relationships/hyperlink" Target="http://www.itu.int/itu-t/workprog/wp_item.aspx?isn=14858" TargetMode="External"/><Relationship Id="rId7" Type="http://schemas.openxmlformats.org/officeDocument/2006/relationships/hyperlink" Target="http://www.itu.int/itu-t/workprog/wp_item.aspx?isn=14148" TargetMode="External"/><Relationship Id="rId12" Type="http://schemas.openxmlformats.org/officeDocument/2006/relationships/hyperlink" Target="http://www.itu.int/itu-t/workprog/wp_item.aspx?isn=15268" TargetMode="External"/><Relationship Id="rId17" Type="http://schemas.openxmlformats.org/officeDocument/2006/relationships/hyperlink" Target="http://www.itu.int/itu-t/workprog/wp_item.aspx?isn=16590" TargetMode="External"/><Relationship Id="rId2" Type="http://schemas.openxmlformats.org/officeDocument/2006/relationships/notesSlide" Target="../notesSlides/notesSlide20.xml"/><Relationship Id="rId16" Type="http://schemas.openxmlformats.org/officeDocument/2006/relationships/hyperlink" Target="http://www.itu.int/itu-t/workprog/wp_item.aspx?isn=14452" TargetMode="External"/><Relationship Id="rId20" Type="http://schemas.openxmlformats.org/officeDocument/2006/relationships/hyperlink" Target="http://www.itu.int/itu-t/workprog/wp_item.aspx?isn=14150" TargetMode="External"/><Relationship Id="rId1" Type="http://schemas.openxmlformats.org/officeDocument/2006/relationships/slideLayout" Target="../slideLayouts/slideLayout2.xml"/><Relationship Id="rId6" Type="http://schemas.openxmlformats.org/officeDocument/2006/relationships/hyperlink" Target="http://www.itu.int/itu-t/workprog/wp_item.aspx?isn=14456" TargetMode="External"/><Relationship Id="rId11" Type="http://schemas.openxmlformats.org/officeDocument/2006/relationships/hyperlink" Target="http://www.itu.int/itu-t/workprog/wp_item.aspx?isn=14455" TargetMode="External"/><Relationship Id="rId24" Type="http://schemas.openxmlformats.org/officeDocument/2006/relationships/hyperlink" Target="http://www.itu.int/itu-t/workprog/wp_item.aspx?isn=14151" TargetMode="External"/><Relationship Id="rId5" Type="http://schemas.openxmlformats.org/officeDocument/2006/relationships/hyperlink" Target="http://www.itu.int/itu-t/workprog/wp_item.aspx?isn=14142" TargetMode="External"/><Relationship Id="rId15" Type="http://schemas.openxmlformats.org/officeDocument/2006/relationships/hyperlink" Target="http://www.itu.int/itu-t/workprog/wp_item.aspx?isn=15142" TargetMode="External"/><Relationship Id="rId23" Type="http://schemas.openxmlformats.org/officeDocument/2006/relationships/hyperlink" Target="http://www.itu.int/itu-t/workprog/wp_item.aspx?isn=15132" TargetMode="External"/><Relationship Id="rId10" Type="http://schemas.openxmlformats.org/officeDocument/2006/relationships/hyperlink" Target="http://www.itu.int/itu-t/workprog/wp_item.aspx?isn=15147" TargetMode="External"/><Relationship Id="rId19" Type="http://schemas.openxmlformats.org/officeDocument/2006/relationships/hyperlink" Target="http://www.itu.int/itu-t/workprog/wp_item.aspx?isn=14849" TargetMode="External"/><Relationship Id="rId4" Type="http://schemas.openxmlformats.org/officeDocument/2006/relationships/hyperlink" Target="https://www.itu.int/rec/dologin_pub.asp?lang=s&amp;id=T-REC-K.Sup1-202005-I!!PDF-E&amp;type=items" TargetMode="External"/><Relationship Id="rId9" Type="http://schemas.openxmlformats.org/officeDocument/2006/relationships/hyperlink" Target="http://www.itu.int/itu-t/workprog/wp_item.aspx?isn=14649" TargetMode="External"/><Relationship Id="rId14" Type="http://schemas.openxmlformats.org/officeDocument/2006/relationships/hyperlink" Target="http://www.itu.int/itu-t/workprog/wp_item.aspx?isn=14164" TargetMode="External"/><Relationship Id="rId22" Type="http://schemas.openxmlformats.org/officeDocument/2006/relationships/hyperlink" Target="http://www.itu.int/itu-t/workprog/wp_item.aspx?isn=1393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hyperlink" Target="https://www.itu.int/en/ITU-T/studygroups/2017-2020/05/sg5rgafr/Pages/default.aspx" TargetMode="External"/><Relationship Id="rId3" Type="http://schemas.openxmlformats.org/officeDocument/2006/relationships/image" Target="../media/image5.png"/><Relationship Id="rId7" Type="http://schemas.openxmlformats.org/officeDocument/2006/relationships/hyperlink" Target="https://www.itu.int/en/ITU-T/studygroups/2017-2020/05/sg5rglatam/Pages/defaul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itu.int/en/ITU-T/studygroups/2017-2020/05/sg5rgarb/Pages/default.aspx" TargetMode="External"/><Relationship Id="rId5" Type="http://schemas.microsoft.com/office/2007/relationships/hdphoto" Target="../media/hdphoto2.wdp"/><Relationship Id="rId10" Type="http://schemas.openxmlformats.org/officeDocument/2006/relationships/image" Target="../media/image2.jpeg"/><Relationship Id="rId4" Type="http://schemas.openxmlformats.org/officeDocument/2006/relationships/image" Target="../media/image6.png"/><Relationship Id="rId9" Type="http://schemas.openxmlformats.org/officeDocument/2006/relationships/hyperlink" Target="http://www.itu.int/en/ITU-T/studygroups/2017-2020/05/sg5rgap/Pages/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Environmental concept in paper style with earth Free Vector">
            <a:extLst>
              <a:ext uri="{FF2B5EF4-FFF2-40B4-BE49-F238E27FC236}">
                <a16:creationId xmlns:a16="http://schemas.microsoft.com/office/drawing/2014/main" id="{34F5DDCA-27CC-48B7-8074-E59447599F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3410" r="3672"/>
          <a:stretch/>
        </p:blipFill>
        <p:spPr bwMode="auto">
          <a:xfrm>
            <a:off x="-1" y="1348120"/>
            <a:ext cx="8305801" cy="893887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9"/>
          <p:cNvGrpSpPr/>
          <p:nvPr/>
        </p:nvGrpSpPr>
        <p:grpSpPr>
          <a:xfrm>
            <a:off x="16555238" y="2465645"/>
            <a:ext cx="704062" cy="225011"/>
            <a:chOff x="0" y="0"/>
            <a:chExt cx="1343160" cy="429260"/>
          </a:xfrm>
        </p:grpSpPr>
        <p:sp>
          <p:nvSpPr>
            <p:cNvPr id="10" name="Freeform 10"/>
            <p:cNvSpPr/>
            <p:nvPr/>
          </p:nvSpPr>
          <p:spPr>
            <a:xfrm>
              <a:off x="0" y="-5080"/>
              <a:ext cx="1343160" cy="434340"/>
            </a:xfrm>
            <a:custGeom>
              <a:avLst/>
              <a:gdLst/>
              <a:ahLst/>
              <a:cxnLst/>
              <a:rect l="l" t="t" r="r" b="b"/>
              <a:pathLst>
                <a:path w="1343160" h="434340">
                  <a:moveTo>
                    <a:pt x="1325380" y="187960"/>
                  </a:moveTo>
                  <a:lnTo>
                    <a:pt x="1063760" y="11430"/>
                  </a:lnTo>
                  <a:cubicBezTo>
                    <a:pt x="1045980" y="0"/>
                    <a:pt x="1023120" y="3810"/>
                    <a:pt x="1010420" y="21590"/>
                  </a:cubicBezTo>
                  <a:cubicBezTo>
                    <a:pt x="998990" y="39370"/>
                    <a:pt x="1002800" y="62230"/>
                    <a:pt x="1020580" y="74930"/>
                  </a:cubicBezTo>
                  <a:lnTo>
                    <a:pt x="1179330" y="181610"/>
                  </a:lnTo>
                  <a:lnTo>
                    <a:pt x="0" y="181610"/>
                  </a:lnTo>
                  <a:lnTo>
                    <a:pt x="0" y="257810"/>
                  </a:lnTo>
                  <a:lnTo>
                    <a:pt x="1179330" y="257810"/>
                  </a:lnTo>
                  <a:lnTo>
                    <a:pt x="1020580" y="364490"/>
                  </a:lnTo>
                  <a:cubicBezTo>
                    <a:pt x="1002800" y="375920"/>
                    <a:pt x="998990" y="400050"/>
                    <a:pt x="1010420" y="417830"/>
                  </a:cubicBezTo>
                  <a:cubicBezTo>
                    <a:pt x="1018040" y="429260"/>
                    <a:pt x="1029470" y="434340"/>
                    <a:pt x="1042170" y="434340"/>
                  </a:cubicBezTo>
                  <a:cubicBezTo>
                    <a:pt x="1049790" y="434340"/>
                    <a:pt x="1057410" y="431800"/>
                    <a:pt x="1063760" y="427990"/>
                  </a:cubicBezTo>
                  <a:lnTo>
                    <a:pt x="1326650" y="251460"/>
                  </a:lnTo>
                  <a:cubicBezTo>
                    <a:pt x="1336810" y="243840"/>
                    <a:pt x="1343160" y="232410"/>
                    <a:pt x="1343160" y="219710"/>
                  </a:cubicBezTo>
                  <a:cubicBezTo>
                    <a:pt x="1343160" y="207010"/>
                    <a:pt x="1336810" y="195580"/>
                    <a:pt x="1325380" y="187960"/>
                  </a:cubicBezTo>
                  <a:close/>
                </a:path>
              </a:pathLst>
            </a:custGeom>
            <a:solidFill>
              <a:srgbClr val="FFFFFF"/>
            </a:solidFill>
          </p:spPr>
        </p:sp>
      </p:grpSp>
      <p:grpSp>
        <p:nvGrpSpPr>
          <p:cNvPr id="11" name="Group 11"/>
          <p:cNvGrpSpPr/>
          <p:nvPr/>
        </p:nvGrpSpPr>
        <p:grpSpPr>
          <a:xfrm>
            <a:off x="0" y="0"/>
            <a:ext cx="18288000" cy="1348121"/>
            <a:chOff x="0" y="0"/>
            <a:chExt cx="6186311" cy="456031"/>
          </a:xfrm>
          <a:solidFill>
            <a:srgbClr val="00B050"/>
          </a:solidFill>
        </p:grpSpPr>
        <p:sp>
          <p:nvSpPr>
            <p:cNvPr id="12" name="Freeform 12"/>
            <p:cNvSpPr/>
            <p:nvPr/>
          </p:nvSpPr>
          <p:spPr>
            <a:xfrm>
              <a:off x="0" y="0"/>
              <a:ext cx="6186311" cy="456031"/>
            </a:xfrm>
            <a:custGeom>
              <a:avLst/>
              <a:gdLst/>
              <a:ahLst/>
              <a:cxnLst/>
              <a:rect l="l" t="t" r="r" b="b"/>
              <a:pathLst>
                <a:path w="6186311" h="456031">
                  <a:moveTo>
                    <a:pt x="0" y="0"/>
                  </a:moveTo>
                  <a:lnTo>
                    <a:pt x="6186311" y="0"/>
                  </a:lnTo>
                  <a:lnTo>
                    <a:pt x="6186311" y="456031"/>
                  </a:lnTo>
                  <a:lnTo>
                    <a:pt x="0" y="456031"/>
                  </a:lnTo>
                  <a:close/>
                </a:path>
              </a:pathLst>
            </a:custGeom>
            <a:grpFill/>
          </p:spPr>
        </p:sp>
      </p:grpSp>
      <p:grpSp>
        <p:nvGrpSpPr>
          <p:cNvPr id="13" name="Group 13"/>
          <p:cNvGrpSpPr/>
          <p:nvPr/>
        </p:nvGrpSpPr>
        <p:grpSpPr>
          <a:xfrm rot="-2700000">
            <a:off x="1158134" y="482687"/>
            <a:ext cx="1180074" cy="1178186"/>
            <a:chOff x="0" y="0"/>
            <a:chExt cx="6350000" cy="6339840"/>
          </a:xfrm>
          <a:solidFill>
            <a:srgbClr val="00B050"/>
          </a:solidFill>
        </p:grpSpPr>
        <p:sp>
          <p:nvSpPr>
            <p:cNvPr id="14" name="Freeform 1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p:spPr>
        </p:sp>
      </p:grpSp>
      <p:sp>
        <p:nvSpPr>
          <p:cNvPr id="16" name="TextBox 16"/>
          <p:cNvSpPr txBox="1"/>
          <p:nvPr/>
        </p:nvSpPr>
        <p:spPr>
          <a:xfrm>
            <a:off x="6629400" y="4000500"/>
            <a:ext cx="11117305" cy="3323987"/>
          </a:xfrm>
          <a:prstGeom prst="rect">
            <a:avLst/>
          </a:prstGeom>
        </p:spPr>
        <p:txBody>
          <a:bodyPr wrap="square" lIns="0" tIns="0" rIns="0" bIns="0" rtlCol="0" anchor="t">
            <a:spAutoFit/>
          </a:bodyPr>
          <a:lstStyle/>
          <a:p>
            <a:pPr algn="r"/>
            <a:r>
              <a:rPr lang="en-US" sz="7200" b="1" dirty="0">
                <a:solidFill>
                  <a:srgbClr val="00B050"/>
                </a:solidFill>
                <a:latin typeface="Avenir Next Cyr" panose="020B0703020202020204" pitchFamily="34" charset="0"/>
              </a:rPr>
              <a:t>Environment,</a:t>
            </a:r>
            <a:br>
              <a:rPr lang="en-US" sz="7200" b="1" dirty="0">
                <a:solidFill>
                  <a:srgbClr val="00B050"/>
                </a:solidFill>
                <a:latin typeface="Avenir Next Cyr" panose="020B0703020202020204" pitchFamily="34" charset="0"/>
              </a:rPr>
            </a:br>
            <a:r>
              <a:rPr lang="en-US" sz="7200" b="1" dirty="0">
                <a:solidFill>
                  <a:srgbClr val="00B050"/>
                </a:solidFill>
                <a:latin typeface="Avenir Next Cyr" panose="020B0703020202020204" pitchFamily="34" charset="0"/>
              </a:rPr>
              <a:t>climate change</a:t>
            </a:r>
            <a:br>
              <a:rPr lang="en-US" sz="7200" b="1" dirty="0">
                <a:solidFill>
                  <a:srgbClr val="00B050"/>
                </a:solidFill>
                <a:latin typeface="Avenir Next Cyr" panose="020B0703020202020204" pitchFamily="34" charset="0"/>
              </a:rPr>
            </a:br>
            <a:r>
              <a:rPr lang="en-US" sz="7200" b="1" dirty="0">
                <a:solidFill>
                  <a:srgbClr val="00B050"/>
                </a:solidFill>
                <a:latin typeface="Avenir Next Cyr" panose="020B0703020202020204" pitchFamily="34" charset="0"/>
              </a:rPr>
              <a:t>and circular economy</a:t>
            </a:r>
          </a:p>
        </p:txBody>
      </p:sp>
      <p:sp>
        <p:nvSpPr>
          <p:cNvPr id="4" name="TextBox 10">
            <a:extLst>
              <a:ext uri="{FF2B5EF4-FFF2-40B4-BE49-F238E27FC236}">
                <a16:creationId xmlns:a16="http://schemas.microsoft.com/office/drawing/2014/main" id="{8F8ABCF9-F8F2-49C7-9CB1-F1894DDEEAE6}"/>
              </a:ext>
            </a:extLst>
          </p:cNvPr>
          <p:cNvSpPr txBox="1"/>
          <p:nvPr/>
        </p:nvSpPr>
        <p:spPr>
          <a:xfrm>
            <a:off x="9326090" y="572541"/>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pic>
        <p:nvPicPr>
          <p:cNvPr id="5" name="Picture 15">
            <a:extLst>
              <a:ext uri="{FF2B5EF4-FFF2-40B4-BE49-F238E27FC236}">
                <a16:creationId xmlns:a16="http://schemas.microsoft.com/office/drawing/2014/main" id="{0860C8E5-E684-4693-BC22-8A30757E7496}"/>
              </a:ext>
            </a:extLst>
          </p:cNvPr>
          <p:cNvPicPr>
            <a:picLocks noChangeAspect="1"/>
          </p:cNvPicPr>
          <p:nvPr/>
        </p:nvPicPr>
        <p:blipFill>
          <a:blip r:embed="rId5"/>
          <a:srcRect/>
          <a:stretch>
            <a:fillRect/>
          </a:stretch>
        </p:blipFill>
        <p:spPr>
          <a:xfrm>
            <a:off x="17053221" y="8978924"/>
            <a:ext cx="968948" cy="10677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A2E2D-646A-403B-ABC8-D92167239F26}"/>
              </a:ext>
            </a:extLst>
          </p:cNvPr>
          <p:cNvSpPr/>
          <p:nvPr/>
        </p:nvSpPr>
        <p:spPr>
          <a:xfrm>
            <a:off x="590257" y="5532273"/>
            <a:ext cx="8401343" cy="4370427"/>
          </a:xfrm>
          <a:prstGeom prst="rect">
            <a:avLst/>
          </a:prstGeom>
        </p:spPr>
        <p:txBody>
          <a:bodyPr wrap="square">
            <a:spAutoFit/>
          </a:bodyPr>
          <a:lstStyle/>
          <a:p>
            <a:pPr marL="342900" indent="-342900">
              <a:buFont typeface="Wingdings" panose="05000000000000000000" pitchFamily="2" charset="2"/>
              <a:buChar char="§"/>
            </a:pPr>
            <a:r>
              <a:rPr lang="en-CA" sz="2200" b="1" dirty="0">
                <a:solidFill>
                  <a:srgbClr val="000000"/>
                </a:solidFill>
                <a:latin typeface="Avenir Next Cyr" panose="020B0703020202020204" pitchFamily="34" charset="0"/>
                <a:cs typeface="Poppins Bold" panose="020B0604020202020204" charset="0"/>
              </a:rPr>
              <a:t>Electromagnetic compatibility (EMC):</a:t>
            </a:r>
            <a:br>
              <a:rPr lang="en-CA" b="1" dirty="0">
                <a:solidFill>
                  <a:srgbClr val="000000"/>
                </a:solidFill>
                <a:latin typeface="Avenir Next LT Pro" panose="020B0504020202020204" pitchFamily="34" charset="0"/>
                <a:cs typeface="Poppins Bold" panose="020B0604020202020204" charset="0"/>
              </a:rPr>
            </a:br>
            <a:endParaRPr lang="en-CA" b="1" dirty="0">
              <a:solidFill>
                <a:srgbClr val="000000"/>
              </a:solidFill>
              <a:latin typeface="Avenir Next LT Pro" panose="020B0504020202020204" pitchFamily="34" charset="0"/>
              <a:cs typeface="Poppins Bold" panose="020B0604020202020204" charset="0"/>
            </a:endParaRP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ITU-T </a:t>
            </a:r>
            <a:r>
              <a:rPr lang="en-US" dirty="0" err="1">
                <a:solidFill>
                  <a:srgbClr val="000000"/>
                </a:solidFill>
                <a:latin typeface="Avenir Next LT Pro" panose="020B0504020202020204" pitchFamily="34" charset="0"/>
                <a:cs typeface="Poppins Bold" panose="020B0604020202020204" charset="0"/>
              </a:rPr>
              <a:t>K.Suppl.10</a:t>
            </a:r>
            <a:r>
              <a:rPr lang="en-US" dirty="0">
                <a:solidFill>
                  <a:srgbClr val="000000"/>
                </a:solidFill>
                <a:latin typeface="Avenir Next LT Pro" panose="020B0504020202020204" pitchFamily="34" charset="0"/>
                <a:cs typeface="Poppins Bold" panose="020B0604020202020204" charset="0"/>
              </a:rPr>
              <a:t>: "Analysis of electromagnetic compatibility aspects and definition of requirements for 5G systems“</a:t>
            </a:r>
          </a:p>
          <a:p>
            <a:pPr marL="800100" lvl="1"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sz="2200" b="1" dirty="0">
                <a:solidFill>
                  <a:srgbClr val="000000"/>
                </a:solidFill>
                <a:latin typeface="Avenir Next Cyr" panose="020B0703020202020204" pitchFamily="34" charset="0"/>
                <a:cs typeface="Poppins Bold" panose="020B0604020202020204" charset="0"/>
              </a:rPr>
              <a:t>Electromagnetic f​</a:t>
            </a:r>
            <a:r>
              <a:rPr lang="en-US" sz="2200" b="1" dirty="0" err="1">
                <a:solidFill>
                  <a:srgbClr val="000000"/>
                </a:solidFill>
                <a:latin typeface="Avenir Next Cyr" panose="020B0703020202020204" pitchFamily="34" charset="0"/>
                <a:cs typeface="Poppins Bold" panose="020B0604020202020204" charset="0"/>
              </a:rPr>
              <a:t>ields</a:t>
            </a:r>
            <a:r>
              <a:rPr lang="en-US" sz="2200" b="1" dirty="0">
                <a:solidFill>
                  <a:srgbClr val="000000"/>
                </a:solidFill>
                <a:latin typeface="Avenir Next Cyr" panose="020B0703020202020204" pitchFamily="34" charset="0"/>
                <a:cs typeface="Poppins Bold" panose="020B0604020202020204" charset="0"/>
              </a:rPr>
              <a:t> (EMF)​:</a:t>
            </a:r>
            <a:br>
              <a:rPr lang="en-US" b="1" dirty="0">
                <a:solidFill>
                  <a:srgbClr val="000000"/>
                </a:solidFill>
                <a:latin typeface="Avenir Next LT Pro" panose="020B0504020202020204" pitchFamily="34" charset="0"/>
                <a:cs typeface="Poppins Bold" panose="020B0604020202020204" charset="0"/>
              </a:rPr>
            </a:br>
            <a:endParaRPr lang="en-US" b="1" dirty="0">
              <a:solidFill>
                <a:srgbClr val="000000"/>
              </a:solidFill>
              <a:latin typeface="Avenir Next LT Pro" panose="020B0504020202020204" pitchFamily="34" charset="0"/>
              <a:cs typeface="Poppins Bold" panose="020B0604020202020204" charset="0"/>
            </a:endParaRP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ITU-T </a:t>
            </a:r>
            <a:r>
              <a:rPr lang="en-US" dirty="0" err="1">
                <a:solidFill>
                  <a:srgbClr val="000000"/>
                </a:solidFill>
                <a:latin typeface="Avenir Next LT Pro" panose="020B0504020202020204" pitchFamily="34" charset="0"/>
                <a:cs typeface="Poppins Bold" panose="020B0604020202020204" charset="0"/>
              </a:rPr>
              <a:t>K.Suppl.1</a:t>
            </a:r>
            <a:r>
              <a:rPr lang="en-US" dirty="0">
                <a:solidFill>
                  <a:srgbClr val="000000"/>
                </a:solidFill>
                <a:latin typeface="Avenir Next LT Pro" panose="020B0504020202020204" pitchFamily="34" charset="0"/>
                <a:cs typeface="Poppins Bold" panose="020B0604020202020204" charset="0"/>
              </a:rPr>
              <a:t>: "Guide on electromagnetic fields and health"​​​​</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​​ITU-T </a:t>
            </a:r>
            <a:r>
              <a:rPr lang="en-US" dirty="0" err="1">
                <a:solidFill>
                  <a:srgbClr val="000000"/>
                </a:solidFill>
                <a:latin typeface="Avenir Next LT Pro" panose="020B0504020202020204" pitchFamily="34" charset="0"/>
                <a:cs typeface="Poppins Bold" panose="020B0604020202020204" charset="0"/>
              </a:rPr>
              <a:t>K.Suppl.4</a:t>
            </a:r>
            <a:r>
              <a:rPr lang="en-US" dirty="0">
                <a:solidFill>
                  <a:srgbClr val="000000"/>
                </a:solidFill>
                <a:latin typeface="Avenir Next LT Pro" panose="020B0504020202020204" pitchFamily="34" charset="0"/>
                <a:cs typeface="Poppins Bold" panose="020B0604020202020204" charset="0"/>
              </a:rPr>
              <a:t>: "Electromagnetic field considerations SSCs" </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ITU-T </a:t>
            </a:r>
            <a:r>
              <a:rPr lang="en-US" dirty="0" err="1">
                <a:solidFill>
                  <a:srgbClr val="000000"/>
                </a:solidFill>
                <a:latin typeface="Avenir Next LT Pro" panose="020B0504020202020204" pitchFamily="34" charset="0"/>
                <a:cs typeface="Poppins Bold" panose="020B0604020202020204" charset="0"/>
              </a:rPr>
              <a:t>K.Suppl.9</a:t>
            </a:r>
            <a:r>
              <a:rPr lang="en-US" dirty="0">
                <a:solidFill>
                  <a:srgbClr val="000000"/>
                </a:solidFill>
                <a:latin typeface="Avenir Next LT Pro" panose="020B0504020202020204" pitchFamily="34" charset="0"/>
                <a:cs typeface="Poppins Bold" panose="020B0604020202020204" charset="0"/>
              </a:rPr>
              <a:t>: "5G technology and human exposure to RF EMF"</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ITU-T </a:t>
            </a:r>
            <a:r>
              <a:rPr lang="en-US" dirty="0" err="1">
                <a:solidFill>
                  <a:srgbClr val="000000"/>
                </a:solidFill>
                <a:latin typeface="Avenir Next LT Pro" panose="020B0504020202020204" pitchFamily="34" charset="0"/>
                <a:cs typeface="Poppins Bold" panose="020B0604020202020204" charset="0"/>
              </a:rPr>
              <a:t>K.Suppl.14</a:t>
            </a:r>
            <a:r>
              <a:rPr lang="en-US" dirty="0">
                <a:solidFill>
                  <a:srgbClr val="000000"/>
                </a:solidFill>
                <a:latin typeface="Avenir Next LT Pro" panose="020B0504020202020204" pitchFamily="34" charset="0"/>
                <a:cs typeface="Poppins Bold" panose="020B0604020202020204" charset="0"/>
              </a:rPr>
              <a:t>: "The impact of RF-EMF exposure limits stricter than the </a:t>
            </a:r>
            <a:r>
              <a:rPr lang="en-US" dirty="0" err="1">
                <a:solidFill>
                  <a:srgbClr val="000000"/>
                </a:solidFill>
                <a:latin typeface="Avenir Next LT Pro" panose="020B0504020202020204" pitchFamily="34" charset="0"/>
                <a:cs typeface="Poppins Bold" panose="020B0604020202020204" charset="0"/>
              </a:rPr>
              <a:t>ICNIRP</a:t>
            </a:r>
            <a:r>
              <a:rPr lang="en-US" dirty="0">
                <a:solidFill>
                  <a:srgbClr val="000000"/>
                </a:solidFill>
                <a:latin typeface="Avenir Next LT Pro" panose="020B0504020202020204" pitchFamily="34" charset="0"/>
                <a:cs typeface="Poppins Bold" panose="020B0604020202020204" charset="0"/>
              </a:rPr>
              <a:t> or IEEE guidelines on 4G and 5G mobile network deployment"</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ITU-T </a:t>
            </a:r>
            <a:r>
              <a:rPr lang="en-US" dirty="0" err="1">
                <a:solidFill>
                  <a:srgbClr val="000000"/>
                </a:solidFill>
                <a:latin typeface="Avenir Next LT Pro" panose="020B0504020202020204" pitchFamily="34" charset="0"/>
                <a:cs typeface="Poppins Bold" panose="020B0604020202020204" charset="0"/>
              </a:rPr>
              <a:t>K.Suppl.16</a:t>
            </a:r>
            <a:r>
              <a:rPr lang="en-US" dirty="0">
                <a:solidFill>
                  <a:srgbClr val="000000"/>
                </a:solidFill>
                <a:latin typeface="Avenir Next LT Pro" panose="020B0504020202020204" pitchFamily="34" charset="0"/>
                <a:cs typeface="Poppins Bold" panose="020B0604020202020204" charset="0"/>
              </a:rPr>
              <a:t>: "Electromagnetic field compliance assessments for 5G wireless networks " </a:t>
            </a:r>
          </a:p>
        </p:txBody>
      </p:sp>
      <p:pic>
        <p:nvPicPr>
          <p:cNvPr id="11" name="Picture 15">
            <a:extLst>
              <a:ext uri="{FF2B5EF4-FFF2-40B4-BE49-F238E27FC236}">
                <a16:creationId xmlns:a16="http://schemas.microsoft.com/office/drawing/2014/main" id="{F2350889-C74B-43E4-BD59-D073CF26FFA1}"/>
              </a:ext>
            </a:extLst>
          </p:cNvPr>
          <p:cNvPicPr>
            <a:picLocks noChangeAspect="1"/>
          </p:cNvPicPr>
          <p:nvPr/>
        </p:nvPicPr>
        <p:blipFill>
          <a:blip r:embed="rId3"/>
          <a:srcRect/>
          <a:stretch>
            <a:fillRect/>
          </a:stretch>
        </p:blipFill>
        <p:spPr>
          <a:xfrm>
            <a:off x="17068800" y="8877300"/>
            <a:ext cx="968948" cy="1067711"/>
          </a:xfrm>
          <a:prstGeom prst="rect">
            <a:avLst/>
          </a:prstGeom>
        </p:spPr>
      </p:pic>
      <p:sp>
        <p:nvSpPr>
          <p:cNvPr id="13" name="Rectangle 12">
            <a:extLst>
              <a:ext uri="{FF2B5EF4-FFF2-40B4-BE49-F238E27FC236}">
                <a16:creationId xmlns:a16="http://schemas.microsoft.com/office/drawing/2014/main" id="{222DCA61-34CF-47A9-AA3C-3BCE6644FFBE}"/>
              </a:ext>
            </a:extLst>
          </p:cNvPr>
          <p:cNvSpPr/>
          <p:nvPr/>
        </p:nvSpPr>
        <p:spPr>
          <a:xfrm>
            <a:off x="590257" y="1533219"/>
            <a:ext cx="16783343" cy="206210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ITU-T SG5: </a:t>
            </a:r>
            <a:r>
              <a:rPr lang="en-US" sz="6400" dirty="0">
                <a:latin typeface="Avenir Next Cyr" panose="020B0703020202020204" pitchFamily="34" charset="0"/>
              </a:rPr>
              <a:t>Setting the environmental requirements for 5G</a:t>
            </a:r>
            <a:endParaRPr kumimoji="0" lang="en-GB" sz="6400" b="0" i="0" u="none" strike="noStrike" kern="1200" cap="none" spc="0" normalizeH="0" baseline="0" noProof="0" dirty="0">
              <a:ln>
                <a:noFill/>
              </a:ln>
              <a:effectLst/>
              <a:uLnTx/>
              <a:uFillTx/>
              <a:latin typeface="Avenir Next Cyr" panose="020B0703020202020204" pitchFamily="34" charset="0"/>
            </a:endParaRPr>
          </a:p>
        </p:txBody>
      </p:sp>
      <p:sp>
        <p:nvSpPr>
          <p:cNvPr id="3" name="TextBox 2">
            <a:extLst>
              <a:ext uri="{FF2B5EF4-FFF2-40B4-BE49-F238E27FC236}">
                <a16:creationId xmlns:a16="http://schemas.microsoft.com/office/drawing/2014/main" id="{25A1076F-FF63-4DB0-A16A-54225BE95B72}"/>
              </a:ext>
            </a:extLst>
          </p:cNvPr>
          <p:cNvSpPr txBox="1"/>
          <p:nvPr/>
        </p:nvSpPr>
        <p:spPr>
          <a:xfrm>
            <a:off x="590257" y="4156179"/>
            <a:ext cx="7905457" cy="828432"/>
          </a:xfrm>
          <a:prstGeom prst="rect">
            <a:avLst/>
          </a:prstGeom>
        </p:spPr>
        <p:txBody>
          <a:bodyPr wrap="square" lIns="0" tIns="0" rIns="0" bIns="0" rtlCol="0" anchor="t">
            <a:spAutoFit/>
          </a:bodyPr>
          <a:lstStyle/>
          <a:p>
            <a:pPr>
              <a:lnSpc>
                <a:spcPts val="2200"/>
              </a:lnSpc>
            </a:pPr>
            <a:r>
              <a:rPr lang="en-US" dirty="0">
                <a:solidFill>
                  <a:srgbClr val="000000"/>
                </a:solidFill>
                <a:latin typeface="Avenir Next LT Pro" panose="020B0504020202020204" pitchFamily="34" charset="0"/>
                <a:cs typeface="Poppins Bold" panose="020B0604020202020204" charset="0"/>
              </a:rPr>
              <a:t>Taking into consideration the development of 5G systems, ITU-T SG5 is developing a series of technical reports and international standards that study the following environmental aspects of 5G:</a:t>
            </a:r>
          </a:p>
        </p:txBody>
      </p:sp>
      <p:sp>
        <p:nvSpPr>
          <p:cNvPr id="2" name="Rectangle 1">
            <a:extLst>
              <a:ext uri="{FF2B5EF4-FFF2-40B4-BE49-F238E27FC236}">
                <a16:creationId xmlns:a16="http://schemas.microsoft.com/office/drawing/2014/main" id="{7AA23843-0031-4A47-85E2-38998409847D}"/>
              </a:ext>
            </a:extLst>
          </p:cNvPr>
          <p:cNvSpPr/>
          <p:nvPr/>
        </p:nvSpPr>
        <p:spPr>
          <a:xfrm>
            <a:off x="9144000" y="4152900"/>
            <a:ext cx="8741348" cy="5755422"/>
          </a:xfrm>
          <a:prstGeom prst="rect">
            <a:avLst/>
          </a:prstGeom>
        </p:spPr>
        <p:txBody>
          <a:bodyPr wrap="square">
            <a:spAutoFit/>
          </a:bodyPr>
          <a:lstStyle/>
          <a:p>
            <a:pPr marL="342900" indent="-342900">
              <a:buFont typeface="Wingdings" panose="05000000000000000000" pitchFamily="2" charset="2"/>
              <a:buChar char="§"/>
            </a:pPr>
            <a:r>
              <a:rPr lang="en-CA" sz="2200" b="1" dirty="0">
                <a:solidFill>
                  <a:srgbClr val="000000"/>
                </a:solidFill>
                <a:latin typeface="Avenir Next Cyr" panose="020B0703020202020204" pitchFamily="34" charset="0"/>
                <a:cs typeface="Poppins Bold" panose="020B0604020202020204" charset="0"/>
              </a:rPr>
              <a:t>Energy feeding and efficiency</a:t>
            </a:r>
            <a:r>
              <a:rPr lang="en-CA" sz="2200" dirty="0">
                <a:solidFill>
                  <a:srgbClr val="000000"/>
                </a:solidFill>
                <a:latin typeface="Avenir Next Cyr" panose="020B0703020202020204" pitchFamily="34" charset="0"/>
                <a:cs typeface="Poppins Bold" panose="020B0604020202020204" charset="0"/>
              </a:rPr>
              <a:t>: </a:t>
            </a:r>
            <a:br>
              <a:rPr lang="en-CA" dirty="0">
                <a:solidFill>
                  <a:srgbClr val="000000"/>
                </a:solidFill>
                <a:latin typeface="Avenir Next LT Pro" panose="020B0504020202020204" pitchFamily="34" charset="0"/>
                <a:cs typeface="Poppins Bold" panose="020B0604020202020204" charset="0"/>
              </a:rPr>
            </a:br>
            <a:endParaRPr lang="en-CA" dirty="0">
              <a:solidFill>
                <a:srgbClr val="000000"/>
              </a:solidFill>
              <a:latin typeface="Avenir Next LT Pro" panose="020B0504020202020204" pitchFamily="34" charset="0"/>
              <a:cs typeface="Poppins Bold" panose="020B0604020202020204" charset="0"/>
            </a:endParaRPr>
          </a:p>
          <a:p>
            <a:pPr marL="800100" lvl="1" indent="-342900">
              <a:buFont typeface="Wingdings" panose="05000000000000000000" pitchFamily="2" charset="2"/>
              <a:buChar char="§"/>
            </a:pPr>
            <a:r>
              <a:rPr lang="en-CA" dirty="0">
                <a:solidFill>
                  <a:srgbClr val="000000"/>
                </a:solidFill>
                <a:latin typeface="Avenir Next LT Pro" panose="020B0504020202020204" pitchFamily="34" charset="0"/>
                <a:cs typeface="Poppins Bold" panose="020B0604020202020204" charset="0"/>
              </a:rPr>
              <a:t>Recommendation ITU-T </a:t>
            </a:r>
            <a:r>
              <a:rPr lang="en-CA" dirty="0" err="1">
                <a:solidFill>
                  <a:srgbClr val="000000"/>
                </a:solidFill>
                <a:latin typeface="Avenir Next LT Pro" panose="020B0504020202020204" pitchFamily="34" charset="0"/>
                <a:cs typeface="Poppins Bold" panose="020B0604020202020204" charset="0"/>
              </a:rPr>
              <a:t>L.1210</a:t>
            </a:r>
            <a:r>
              <a:rPr lang="en-CA" dirty="0">
                <a:solidFill>
                  <a:srgbClr val="000000"/>
                </a:solidFill>
                <a:latin typeface="Avenir Next LT Pro" panose="020B0504020202020204" pitchFamily="34" charset="0"/>
                <a:cs typeface="Poppins Bold" panose="020B0604020202020204" charset="0"/>
              </a:rPr>
              <a:t>: "Sustainable power-feeding solutions for 5G networks"​​</a:t>
            </a:r>
          </a:p>
          <a:p>
            <a:pPr marL="800100" lvl="1" indent="-342900">
              <a:buFont typeface="Wingdings" panose="05000000000000000000" pitchFamily="2" charset="2"/>
              <a:buChar char="§"/>
            </a:pPr>
            <a:r>
              <a:rPr lang="en-CA" dirty="0">
                <a:solidFill>
                  <a:srgbClr val="000000"/>
                </a:solidFill>
                <a:latin typeface="Avenir Next LT Pro" panose="020B0504020202020204" pitchFamily="34" charset="0"/>
                <a:cs typeface="Poppins Bold" panose="020B0604020202020204" charset="0"/>
              </a:rPr>
              <a:t>Recommendation ITU-T </a:t>
            </a:r>
            <a:r>
              <a:rPr lang="en-CA" dirty="0" err="1">
                <a:solidFill>
                  <a:srgbClr val="000000"/>
                </a:solidFill>
                <a:latin typeface="Avenir Next LT Pro" panose="020B0504020202020204" pitchFamily="34" charset="0"/>
                <a:cs typeface="Poppins Bold" panose="020B0604020202020204" charset="0"/>
              </a:rPr>
              <a:t>L.1220</a:t>
            </a:r>
            <a:r>
              <a:rPr lang="en-CA" dirty="0">
                <a:solidFill>
                  <a:srgbClr val="000000"/>
                </a:solidFill>
                <a:latin typeface="Avenir Next LT Pro" panose="020B0504020202020204" pitchFamily="34" charset="0"/>
                <a:cs typeface="Poppins Bold" panose="020B0604020202020204" charset="0"/>
              </a:rPr>
              <a:t>: "Innovative energy storage technology for stationary use - Part 1: Overview of energy storage"</a:t>
            </a:r>
          </a:p>
          <a:p>
            <a:pPr marL="800100" lvl="1" indent="-342900">
              <a:buFont typeface="Wingdings" panose="05000000000000000000" pitchFamily="2" charset="2"/>
              <a:buChar char="§"/>
            </a:pPr>
            <a:r>
              <a:rPr lang="en-CA" dirty="0">
                <a:solidFill>
                  <a:srgbClr val="000000"/>
                </a:solidFill>
                <a:latin typeface="Avenir Next LT Pro" panose="020B0504020202020204" pitchFamily="34" charset="0"/>
                <a:cs typeface="Poppins Bold" panose="020B0604020202020204" charset="0"/>
              </a:rPr>
              <a:t>Recommendation ITU-T </a:t>
            </a:r>
            <a:r>
              <a:rPr lang="en-CA" dirty="0" err="1">
                <a:solidFill>
                  <a:srgbClr val="000000"/>
                </a:solidFill>
                <a:latin typeface="Avenir Next LT Pro" panose="020B0504020202020204" pitchFamily="34" charset="0"/>
                <a:cs typeface="Poppins Bold" panose="020B0604020202020204" charset="0"/>
              </a:rPr>
              <a:t>L.1221</a:t>
            </a:r>
            <a:r>
              <a:rPr lang="en-CA" dirty="0">
                <a:solidFill>
                  <a:srgbClr val="000000"/>
                </a:solidFill>
                <a:latin typeface="Avenir Next LT Pro" panose="020B0504020202020204" pitchFamily="34" charset="0"/>
                <a:cs typeface="Poppins Bold" panose="020B0604020202020204" charset="0"/>
              </a:rPr>
              <a:t>: "Innovative energy storage technology for stationary use - Part 2: Battery" </a:t>
            </a:r>
          </a:p>
          <a:p>
            <a:pPr marL="800100" lvl="1" indent="-342900">
              <a:buFont typeface="Wingdings" panose="05000000000000000000" pitchFamily="2" charset="2"/>
              <a:buChar char="§"/>
            </a:pPr>
            <a:r>
              <a:rPr lang="en-CA" dirty="0">
                <a:solidFill>
                  <a:srgbClr val="000000"/>
                </a:solidFill>
                <a:latin typeface="Avenir Next LT Pro" panose="020B0504020202020204" pitchFamily="34" charset="0"/>
                <a:cs typeface="Poppins Bold" panose="020B0604020202020204" charset="0"/>
              </a:rPr>
              <a:t>Recommendation ITU-T </a:t>
            </a:r>
            <a:r>
              <a:rPr lang="en-CA" dirty="0" err="1">
                <a:solidFill>
                  <a:srgbClr val="000000"/>
                </a:solidFill>
                <a:latin typeface="Avenir Next LT Pro" panose="020B0504020202020204" pitchFamily="34" charset="0"/>
                <a:cs typeface="Poppins Bold" panose="020B0604020202020204" charset="0"/>
              </a:rPr>
              <a:t>L.1222</a:t>
            </a:r>
            <a:r>
              <a:rPr lang="en-CA" dirty="0">
                <a:solidFill>
                  <a:srgbClr val="000000"/>
                </a:solidFill>
                <a:latin typeface="Avenir Next LT Pro" panose="020B0504020202020204" pitchFamily="34" charset="0"/>
                <a:cs typeface="Poppins Bold" panose="020B0604020202020204" charset="0"/>
              </a:rPr>
              <a:t>: "Innovative energy storage technology for stationary use - Part 3: Supercapacitor technology"</a:t>
            </a:r>
          </a:p>
          <a:p>
            <a:pPr marL="800100" lvl="1" indent="-342900">
              <a:buFont typeface="Wingdings" panose="05000000000000000000" pitchFamily="2" charset="2"/>
              <a:buChar char="§"/>
            </a:pPr>
            <a:r>
              <a:rPr lang="en-CA" dirty="0">
                <a:solidFill>
                  <a:srgbClr val="000000"/>
                </a:solidFill>
                <a:latin typeface="Avenir Next LT Pro" panose="020B0504020202020204" pitchFamily="34" charset="0"/>
                <a:cs typeface="Poppins Bold" panose="020B0604020202020204" charset="0"/>
              </a:rPr>
              <a:t>Recommendation ITU-T </a:t>
            </a:r>
            <a:r>
              <a:rPr lang="en-CA" dirty="0" err="1">
                <a:solidFill>
                  <a:srgbClr val="000000"/>
                </a:solidFill>
                <a:latin typeface="Avenir Next LT Pro" panose="020B0504020202020204" pitchFamily="34" charset="0"/>
                <a:cs typeface="Poppins Bold" panose="020B0604020202020204" charset="0"/>
              </a:rPr>
              <a:t>L.1380</a:t>
            </a:r>
            <a:r>
              <a:rPr lang="en-CA" dirty="0">
                <a:solidFill>
                  <a:srgbClr val="000000"/>
                </a:solidFill>
                <a:latin typeface="Avenir Next LT Pro" panose="020B0504020202020204" pitchFamily="34" charset="0"/>
                <a:cs typeface="Poppins Bold" panose="020B0604020202020204" charset="0"/>
              </a:rPr>
              <a:t>: “Smart energy solution for telecom sites" </a:t>
            </a:r>
          </a:p>
          <a:p>
            <a:pPr marL="800100" lvl="1" indent="-342900">
              <a:buFont typeface="Wingdings" panose="05000000000000000000" pitchFamily="2" charset="2"/>
              <a:buChar char="§"/>
            </a:pPr>
            <a:r>
              <a:rPr lang="en-CA" dirty="0">
                <a:solidFill>
                  <a:srgbClr val="000000"/>
                </a:solidFill>
                <a:latin typeface="Avenir Next LT Pro" panose="020B0504020202020204" pitchFamily="34" charset="0"/>
                <a:cs typeface="Poppins Bold" panose="020B0604020202020204" charset="0"/>
              </a:rPr>
              <a:t>Recommendation ITU-T </a:t>
            </a:r>
            <a:r>
              <a:rPr lang="en-CA" dirty="0" err="1">
                <a:solidFill>
                  <a:srgbClr val="000000"/>
                </a:solidFill>
                <a:latin typeface="Avenir Next LT Pro" panose="020B0504020202020204" pitchFamily="34" charset="0"/>
                <a:cs typeface="Poppins Bold" panose="020B0604020202020204" charset="0"/>
              </a:rPr>
              <a:t>L.1381</a:t>
            </a:r>
            <a:r>
              <a:rPr lang="en-CA" dirty="0">
                <a:solidFill>
                  <a:srgbClr val="000000"/>
                </a:solidFill>
                <a:latin typeface="Avenir Next LT Pro" panose="020B0504020202020204" pitchFamily="34" charset="0"/>
                <a:cs typeface="Poppins Bold" panose="020B0604020202020204" charset="0"/>
              </a:rPr>
              <a:t>: “Smart energy solution for data centres"</a:t>
            </a:r>
          </a:p>
          <a:p>
            <a:pPr marL="800100" lvl="1" indent="-342900">
              <a:buFont typeface="Wingdings" panose="05000000000000000000" pitchFamily="2" charset="2"/>
              <a:buChar char="§"/>
            </a:pPr>
            <a:r>
              <a:rPr lang="en-CA" dirty="0">
                <a:solidFill>
                  <a:srgbClr val="000000"/>
                </a:solidFill>
                <a:latin typeface="Avenir Next LT Pro" panose="020B0504020202020204" pitchFamily="34" charset="0"/>
                <a:cs typeface="Poppins Bold" panose="020B0604020202020204" charset="0"/>
              </a:rPr>
              <a:t>Recommendation ITU-T </a:t>
            </a:r>
            <a:r>
              <a:rPr lang="en-CA" dirty="0" err="1">
                <a:solidFill>
                  <a:srgbClr val="000000"/>
                </a:solidFill>
                <a:latin typeface="Avenir Next LT Pro" panose="020B0504020202020204" pitchFamily="34" charset="0"/>
                <a:cs typeface="Poppins Bold" panose="020B0604020202020204" charset="0"/>
              </a:rPr>
              <a:t>L.1382</a:t>
            </a:r>
            <a:r>
              <a:rPr lang="en-CA" dirty="0">
                <a:solidFill>
                  <a:srgbClr val="000000"/>
                </a:solidFill>
                <a:latin typeface="Avenir Next LT Pro" panose="020B0504020202020204" pitchFamily="34" charset="0"/>
                <a:cs typeface="Poppins Bold" panose="020B0604020202020204" charset="0"/>
              </a:rPr>
              <a:t>: “Smart energy solution for telecommunication rooms"​</a:t>
            </a:r>
          </a:p>
          <a:p>
            <a:pPr marL="800100" lvl="1" indent="-342900">
              <a:buFont typeface="Wingdings" panose="05000000000000000000" pitchFamily="2" charset="2"/>
              <a:buChar char="§"/>
            </a:pPr>
            <a:r>
              <a:rPr lang="en-CA" dirty="0">
                <a:solidFill>
                  <a:srgbClr val="000000"/>
                </a:solidFill>
                <a:latin typeface="Avenir Next LT Pro" panose="020B0504020202020204" pitchFamily="34" charset="0"/>
                <a:cs typeface="Poppins Bold" panose="020B0604020202020204" charset="0"/>
              </a:rPr>
              <a:t>ITU-T </a:t>
            </a:r>
            <a:r>
              <a:rPr lang="en-CA" dirty="0" err="1">
                <a:solidFill>
                  <a:srgbClr val="000000"/>
                </a:solidFill>
                <a:latin typeface="Avenir Next LT Pro" panose="020B0504020202020204" pitchFamily="34" charset="0"/>
                <a:cs typeface="Poppins Bold" panose="020B0604020202020204" charset="0"/>
              </a:rPr>
              <a:t>L.Suppl.36</a:t>
            </a:r>
            <a:r>
              <a:rPr lang="en-CA" dirty="0">
                <a:solidFill>
                  <a:srgbClr val="000000"/>
                </a:solidFill>
                <a:latin typeface="Avenir Next LT Pro" panose="020B0504020202020204" pitchFamily="34" charset="0"/>
                <a:cs typeface="Poppins Bold" panose="020B0604020202020204" charset="0"/>
              </a:rPr>
              <a:t> to ITU-T </a:t>
            </a:r>
            <a:r>
              <a:rPr lang="en-CA" dirty="0" err="1">
                <a:solidFill>
                  <a:srgbClr val="000000"/>
                </a:solidFill>
                <a:latin typeface="Avenir Next LT Pro" panose="020B0504020202020204" pitchFamily="34" charset="0"/>
                <a:cs typeface="Poppins Bold" panose="020B0604020202020204" charset="0"/>
              </a:rPr>
              <a:t>L.1310</a:t>
            </a:r>
            <a:r>
              <a:rPr lang="en-CA" dirty="0">
                <a:solidFill>
                  <a:srgbClr val="000000"/>
                </a:solidFill>
                <a:latin typeface="Avenir Next LT Pro" panose="020B0504020202020204" pitchFamily="34" charset="0"/>
                <a:cs typeface="Poppins Bold" panose="020B0604020202020204" charset="0"/>
              </a:rPr>
              <a:t>: "Study on methods and metrics to evaluate energy efficiency for future 5G </a:t>
            </a:r>
            <a:r>
              <a:rPr lang="en-CA" dirty="0" err="1">
                <a:solidFill>
                  <a:srgbClr val="000000"/>
                </a:solidFill>
                <a:latin typeface="Avenir Next LT Pro" panose="020B0504020202020204" pitchFamily="34" charset="0"/>
                <a:cs typeface="Poppins Bold" panose="020B0604020202020204" charset="0"/>
              </a:rPr>
              <a:t>syste</a:t>
            </a:r>
            <a:r>
              <a:rPr lang="en-CA" dirty="0">
                <a:solidFill>
                  <a:srgbClr val="000000"/>
                </a:solidFill>
                <a:latin typeface="Avenir Next LT Pro" panose="020B0504020202020204" pitchFamily="34" charset="0"/>
                <a:cs typeface="Poppins Bold" panose="020B0604020202020204" charset="0"/>
              </a:rPr>
              <a:t>​ms" </a:t>
            </a:r>
          </a:p>
          <a:p>
            <a:pPr marL="800100" lvl="1" indent="-342900">
              <a:buFont typeface="Wingdings" panose="05000000000000000000" pitchFamily="2" charset="2"/>
              <a:buChar char="§"/>
            </a:pPr>
            <a:endParaRPr lang="en-CA"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CA" sz="2200" b="1" dirty="0">
                <a:solidFill>
                  <a:srgbClr val="000000"/>
                </a:solidFill>
                <a:latin typeface="Avenir Next Cyr" panose="020B0703020202020204" pitchFamily="34" charset="0"/>
                <a:cs typeface="Poppins Bold" panose="020B0604020202020204" charset="0"/>
              </a:rPr>
              <a:t>Resistibility​:</a:t>
            </a:r>
            <a:br>
              <a:rPr lang="en-CA" b="1" dirty="0">
                <a:solidFill>
                  <a:srgbClr val="000000"/>
                </a:solidFill>
                <a:latin typeface="Avenir Next LT Pro" panose="020B0504020202020204" pitchFamily="34" charset="0"/>
                <a:cs typeface="Poppins Bold" panose="020B0604020202020204" charset="0"/>
              </a:rPr>
            </a:br>
            <a:endParaRPr lang="en-CA" b="1" dirty="0">
              <a:solidFill>
                <a:srgbClr val="000000"/>
              </a:solidFill>
              <a:latin typeface="Avenir Next LT Pro" panose="020B0504020202020204" pitchFamily="34" charset="0"/>
              <a:cs typeface="Poppins Bold" panose="020B0604020202020204" charset="0"/>
            </a:endParaRPr>
          </a:p>
          <a:p>
            <a:pPr marL="800100" lvl="1" indent="-342900">
              <a:buFont typeface="Wingdings" panose="05000000000000000000" pitchFamily="2" charset="2"/>
              <a:buChar char="§"/>
            </a:pPr>
            <a:r>
              <a:rPr lang="en-CA" dirty="0">
                <a:solidFill>
                  <a:srgbClr val="000000"/>
                </a:solidFill>
                <a:latin typeface="Avenir Next LT Pro" panose="020B0504020202020204" pitchFamily="34" charset="0"/>
                <a:cs typeface="Poppins Bold" panose="020B0604020202020204" charset="0"/>
              </a:rPr>
              <a:t>ITU-T </a:t>
            </a:r>
            <a:r>
              <a:rPr lang="en-CA" dirty="0" err="1">
                <a:solidFill>
                  <a:srgbClr val="000000"/>
                </a:solidFill>
                <a:latin typeface="Avenir Next LT Pro" panose="020B0504020202020204" pitchFamily="34" charset="0"/>
                <a:cs typeface="Poppins Bold" panose="020B0604020202020204" charset="0"/>
              </a:rPr>
              <a:t>K.Suppl.8</a:t>
            </a:r>
            <a:r>
              <a:rPr lang="en-CA" dirty="0">
                <a:solidFill>
                  <a:srgbClr val="000000"/>
                </a:solidFill>
                <a:latin typeface="Avenir Next LT Pro" panose="020B0504020202020204" pitchFamily="34" charset="0"/>
                <a:cs typeface="Poppins Bold" panose="020B0604020202020204" charset="0"/>
              </a:rPr>
              <a:t>: "Resistibility analysis of 5G systems"</a:t>
            </a:r>
            <a:endParaRPr lang="en-US" dirty="0">
              <a:solidFill>
                <a:srgbClr val="000000"/>
              </a:solidFill>
              <a:latin typeface="Avenir Next LT Pro" panose="020B0504020202020204" pitchFamily="34" charset="0"/>
              <a:cs typeface="Poppins Bold" panose="020B0604020202020204" charset="0"/>
            </a:endParaRPr>
          </a:p>
        </p:txBody>
      </p:sp>
      <p:sp>
        <p:nvSpPr>
          <p:cNvPr id="4" name="AutoShape 2">
            <a:extLst>
              <a:ext uri="{FF2B5EF4-FFF2-40B4-BE49-F238E27FC236}">
                <a16:creationId xmlns:a16="http://schemas.microsoft.com/office/drawing/2014/main" id="{A91752E4-99D3-422B-9656-962C95B07949}"/>
              </a:ext>
            </a:extLst>
          </p:cNvPr>
          <p:cNvSpPr/>
          <p:nvPr/>
        </p:nvSpPr>
        <p:spPr>
          <a:xfrm>
            <a:off x="0" y="0"/>
            <a:ext cx="18288000" cy="1028700"/>
          </a:xfrm>
          <a:prstGeom prst="rect">
            <a:avLst/>
          </a:prstGeom>
          <a:solidFill>
            <a:srgbClr val="00B050"/>
          </a:solidFill>
        </p:spPr>
      </p:sp>
      <p:sp>
        <p:nvSpPr>
          <p:cNvPr id="5" name="TextBox 10">
            <a:extLst>
              <a:ext uri="{FF2B5EF4-FFF2-40B4-BE49-F238E27FC236}">
                <a16:creationId xmlns:a16="http://schemas.microsoft.com/office/drawing/2014/main" id="{373AABE8-398F-464B-A6CF-D7FE0B3084F7}"/>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spTree>
    <p:extLst>
      <p:ext uri="{BB962C8B-B14F-4D97-AF65-F5344CB8AC3E}">
        <p14:creationId xmlns:p14="http://schemas.microsoft.com/office/powerpoint/2010/main" val="258998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304799" y="1638300"/>
            <a:ext cx="17441905" cy="206210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6400" dirty="0">
                <a:latin typeface="Avenir Next Cyr" panose="020B0703020202020204" pitchFamily="34" charset="0"/>
              </a:rPr>
              <a:t>Advancing climate response and enhancing</a:t>
            </a:r>
            <a:r>
              <a:rPr kumimoji="0" lang="en-GB" sz="6400" b="0" i="0" u="none" strike="noStrike" kern="1200" cap="none" spc="0" normalizeH="0" baseline="0" noProof="0" dirty="0">
                <a:ln>
                  <a:noFill/>
                </a:ln>
                <a:effectLst/>
                <a:uLnTx/>
                <a:uFillTx/>
                <a:latin typeface="Avenir Next Cyr" panose="020B0703020202020204" pitchFamily="34" charset="0"/>
              </a:rPr>
              <a:t> environmental </a:t>
            </a:r>
            <a:r>
              <a:rPr kumimoji="0" lang="en-GB" sz="6400" b="0" i="0" u="none" strike="noStrike" kern="1200" cap="none" spc="0" normalizeH="0" baseline="0" noProof="0">
                <a:ln>
                  <a:noFill/>
                </a:ln>
                <a:effectLst/>
                <a:uLnTx/>
                <a:uFillTx/>
                <a:latin typeface="Avenir Next Cyr" panose="020B0703020202020204" pitchFamily="34" charset="0"/>
              </a:rPr>
              <a:t>protection further…</a:t>
            </a:r>
            <a:endParaRPr kumimoji="0" lang="en-GB" sz="6400" b="0" i="0" u="none" strike="noStrike" kern="1200" cap="none" spc="0" normalizeH="0" baseline="0" noProof="0" dirty="0">
              <a:ln>
                <a:noFill/>
              </a:ln>
              <a:effectLst/>
              <a:uLnTx/>
              <a:uFillTx/>
              <a:latin typeface="Avenir Next Cyr" panose="020B0703020202020204" pitchFamily="34" charset="0"/>
            </a:endParaRPr>
          </a:p>
        </p:txBody>
      </p:sp>
      <p:graphicFrame>
        <p:nvGraphicFramePr>
          <p:cNvPr id="7" name="Table 6">
            <a:extLst>
              <a:ext uri="{FF2B5EF4-FFF2-40B4-BE49-F238E27FC236}">
                <a16:creationId xmlns:a16="http://schemas.microsoft.com/office/drawing/2014/main" id="{40973C23-7141-4209-AB6C-6B3AF29E70B5}"/>
              </a:ext>
            </a:extLst>
          </p:cNvPr>
          <p:cNvGraphicFramePr>
            <a:graphicFrameLocks noGrp="1"/>
          </p:cNvGraphicFramePr>
          <p:nvPr>
            <p:extLst>
              <p:ext uri="{D42A27DB-BD31-4B8C-83A1-F6EECF244321}">
                <p14:modId xmlns:p14="http://schemas.microsoft.com/office/powerpoint/2010/main" val="2164986039"/>
              </p:ext>
            </p:extLst>
          </p:nvPr>
        </p:nvGraphicFramePr>
        <p:xfrm>
          <a:off x="2850036" y="4329602"/>
          <a:ext cx="12587928" cy="5538298"/>
        </p:xfrm>
        <a:graphic>
          <a:graphicData uri="http://schemas.openxmlformats.org/drawingml/2006/table">
            <a:tbl>
              <a:tblPr>
                <a:tableStyleId>{16D9F66E-5EB9-4882-86FB-DCBF35E3C3E4}</a:tableStyleId>
              </a:tblPr>
              <a:tblGrid>
                <a:gridCol w="2079996">
                  <a:extLst>
                    <a:ext uri="{9D8B030D-6E8A-4147-A177-3AD203B41FA5}">
                      <a16:colId xmlns:a16="http://schemas.microsoft.com/office/drawing/2014/main" val="3999557472"/>
                    </a:ext>
                  </a:extLst>
                </a:gridCol>
                <a:gridCol w="10507932">
                  <a:extLst>
                    <a:ext uri="{9D8B030D-6E8A-4147-A177-3AD203B41FA5}">
                      <a16:colId xmlns:a16="http://schemas.microsoft.com/office/drawing/2014/main" val="3825196914"/>
                    </a:ext>
                  </a:extLst>
                </a:gridCol>
              </a:tblGrid>
              <a:tr h="893607">
                <a:tc>
                  <a:txBody>
                    <a:bodyPr/>
                    <a:lstStyle/>
                    <a:p>
                      <a:pPr algn="ctr">
                        <a:spcBef>
                          <a:spcPts val="400"/>
                        </a:spcBef>
                        <a:spcAft>
                          <a:spcPts val="0"/>
                        </a:spcAft>
                      </a:pPr>
                      <a:r>
                        <a:rPr lang="en-US" sz="2400" b="1" dirty="0">
                          <a:effectLst/>
                          <a:latin typeface="Avenir Next Cyr" panose="020B0703020202020204" pitchFamily="34" charset="0"/>
                          <a:cs typeface="Poppins Bold" panose="020B0604020202020204" charset="0"/>
                        </a:rPr>
                        <a:t>Question number</a:t>
                      </a:r>
                    </a:p>
                  </a:txBody>
                  <a:tcPr marL="50041" marR="50041" marT="0" marB="0" anchor="ctr"/>
                </a:tc>
                <a:tc>
                  <a:txBody>
                    <a:bodyPr/>
                    <a:lstStyle/>
                    <a:p>
                      <a:pPr algn="ctr">
                        <a:spcBef>
                          <a:spcPts val="400"/>
                        </a:spcBef>
                        <a:spcAft>
                          <a:spcPts val="0"/>
                        </a:spcAft>
                      </a:pPr>
                      <a:r>
                        <a:rPr lang="en-US" sz="2400" b="1" dirty="0">
                          <a:effectLst/>
                          <a:latin typeface="Avenir Next Cyr" panose="020B0703020202020204" pitchFamily="34" charset="0"/>
                          <a:cs typeface="Poppins Bold" panose="020B0604020202020204" charset="0"/>
                        </a:rPr>
                        <a:t>Question title</a:t>
                      </a:r>
                    </a:p>
                  </a:txBody>
                  <a:tcPr marL="50041" marR="50041" marT="0" marB="0" anchor="ctr"/>
                </a:tc>
                <a:extLst>
                  <a:ext uri="{0D108BD9-81ED-4DB2-BD59-A6C34878D82A}">
                    <a16:rowId xmlns:a16="http://schemas.microsoft.com/office/drawing/2014/main" val="4291851855"/>
                  </a:ext>
                </a:extLst>
              </a:tr>
              <a:tr h="446803">
                <a:tc>
                  <a:txBody>
                    <a:bodyPr/>
                    <a:lstStyle/>
                    <a:p>
                      <a:pPr algn="ctr">
                        <a:spcBef>
                          <a:spcPts val="200"/>
                        </a:spcBef>
                        <a:spcAft>
                          <a:spcPts val="0"/>
                        </a:spcAft>
                      </a:pPr>
                      <a:r>
                        <a:rPr lang="en-US" sz="2000" dirty="0">
                          <a:effectLst/>
                          <a:latin typeface="Avenir Next LT Pro" panose="020B0504020202020204" pitchFamily="34" charset="0"/>
                          <a:cs typeface="Poppins Bold" panose="020B0604020202020204" charset="0"/>
                        </a:rPr>
                        <a:t>A/5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Electrical protection, reliability, safety and security of ICT systems</a:t>
                      </a:r>
                    </a:p>
                  </a:txBody>
                  <a:tcPr marL="50041" marR="50041" marT="0" marB="0" anchor="ctr"/>
                </a:tc>
                <a:extLst>
                  <a:ext uri="{0D108BD9-81ED-4DB2-BD59-A6C34878D82A}">
                    <a16:rowId xmlns:a16="http://schemas.microsoft.com/office/drawing/2014/main" val="1320951750"/>
                  </a:ext>
                </a:extLst>
              </a:tr>
              <a:tr h="446803">
                <a:tc>
                  <a:txBody>
                    <a:bodyPr/>
                    <a:lstStyle/>
                    <a:p>
                      <a:pPr algn="ctr">
                        <a:spcBef>
                          <a:spcPts val="200"/>
                        </a:spcBef>
                        <a:spcAft>
                          <a:spcPts val="0"/>
                        </a:spcAft>
                      </a:pPr>
                      <a:r>
                        <a:rPr lang="en-US" sz="2000" dirty="0">
                          <a:effectLst/>
                          <a:latin typeface="Avenir Next LT Pro" panose="020B0504020202020204" pitchFamily="34" charset="0"/>
                          <a:cs typeface="Poppins Bold" panose="020B0604020202020204" charset="0"/>
                        </a:rPr>
                        <a:t>B/5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Protecting equipment and devices against lightning and other electrical events</a:t>
                      </a:r>
                    </a:p>
                  </a:txBody>
                  <a:tcPr marL="50041" marR="50041" marT="0" marB="0" anchor="ctr"/>
                </a:tc>
                <a:extLst>
                  <a:ext uri="{0D108BD9-81ED-4DB2-BD59-A6C34878D82A}">
                    <a16:rowId xmlns:a16="http://schemas.microsoft.com/office/drawing/2014/main" val="1731932076"/>
                  </a:ext>
                </a:extLst>
              </a:tr>
              <a:tr h="446803">
                <a:tc>
                  <a:txBody>
                    <a:bodyPr/>
                    <a:lstStyle/>
                    <a:p>
                      <a:pPr algn="ctr">
                        <a:spcBef>
                          <a:spcPts val="200"/>
                        </a:spcBef>
                        <a:spcAft>
                          <a:spcPts val="0"/>
                        </a:spcAft>
                      </a:pPr>
                      <a:r>
                        <a:rPr lang="en-US" sz="2000">
                          <a:effectLst/>
                          <a:latin typeface="Avenir Next LT Pro" panose="020B0504020202020204" pitchFamily="34" charset="0"/>
                          <a:cs typeface="Poppins Bold" panose="020B0604020202020204" charset="0"/>
                        </a:rPr>
                        <a:t>C/5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Human exposure to electromagnetic fields (EMFs) due to digital technologies</a:t>
                      </a:r>
                    </a:p>
                  </a:txBody>
                  <a:tcPr marL="50041" marR="50041" marT="0" marB="0" anchor="ctr"/>
                </a:tc>
                <a:extLst>
                  <a:ext uri="{0D108BD9-81ED-4DB2-BD59-A6C34878D82A}">
                    <a16:rowId xmlns:a16="http://schemas.microsoft.com/office/drawing/2014/main" val="208305784"/>
                  </a:ext>
                </a:extLst>
              </a:tr>
              <a:tr h="446803">
                <a:tc>
                  <a:txBody>
                    <a:bodyPr/>
                    <a:lstStyle/>
                    <a:p>
                      <a:pPr algn="ctr">
                        <a:spcBef>
                          <a:spcPts val="200"/>
                        </a:spcBef>
                        <a:spcAft>
                          <a:spcPts val="0"/>
                        </a:spcAft>
                      </a:pPr>
                      <a:r>
                        <a:rPr lang="en-US" sz="2000">
                          <a:effectLst/>
                          <a:latin typeface="Avenir Next LT Pro" panose="020B0504020202020204" pitchFamily="34" charset="0"/>
                          <a:cs typeface="Poppins Bold" panose="020B0604020202020204" charset="0"/>
                        </a:rPr>
                        <a:t>D/5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Electromagnetic compatibility (EMC) aspects in ICT environment</a:t>
                      </a:r>
                    </a:p>
                  </a:txBody>
                  <a:tcPr marL="50041" marR="50041" marT="0" marB="0" anchor="ctr"/>
                </a:tc>
                <a:extLst>
                  <a:ext uri="{0D108BD9-81ED-4DB2-BD59-A6C34878D82A}">
                    <a16:rowId xmlns:a16="http://schemas.microsoft.com/office/drawing/2014/main" val="4111120151"/>
                  </a:ext>
                </a:extLst>
              </a:tr>
              <a:tr h="297869">
                <a:tc>
                  <a:txBody>
                    <a:bodyPr/>
                    <a:lstStyle/>
                    <a:p>
                      <a:pPr algn="ctr">
                        <a:spcBef>
                          <a:spcPts val="200"/>
                        </a:spcBef>
                        <a:spcAft>
                          <a:spcPts val="0"/>
                        </a:spcAft>
                      </a:pPr>
                      <a:r>
                        <a:rPr lang="en-US" sz="2000">
                          <a:effectLst/>
                          <a:latin typeface="Avenir Next LT Pro" panose="020B0504020202020204" pitchFamily="34" charset="0"/>
                          <a:cs typeface="Poppins Bold" panose="020B0604020202020204" charset="0"/>
                        </a:rPr>
                        <a:t>E/5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Environmental efficiency of digital technologies</a:t>
                      </a:r>
                    </a:p>
                  </a:txBody>
                  <a:tcPr marL="50041" marR="50041" marT="0" marB="0" anchor="ctr"/>
                </a:tc>
                <a:extLst>
                  <a:ext uri="{0D108BD9-81ED-4DB2-BD59-A6C34878D82A}">
                    <a16:rowId xmlns:a16="http://schemas.microsoft.com/office/drawing/2014/main" val="508197327"/>
                  </a:ext>
                </a:extLst>
              </a:tr>
              <a:tr h="297869">
                <a:tc>
                  <a:txBody>
                    <a:bodyPr/>
                    <a:lstStyle/>
                    <a:p>
                      <a:pPr algn="ctr">
                        <a:spcBef>
                          <a:spcPts val="200"/>
                        </a:spcBef>
                        <a:spcAft>
                          <a:spcPts val="0"/>
                        </a:spcAft>
                      </a:pPr>
                      <a:r>
                        <a:rPr lang="en-US" sz="2000">
                          <a:effectLst/>
                          <a:latin typeface="Avenir Next LT Pro" panose="020B0504020202020204" pitchFamily="34" charset="0"/>
                          <a:cs typeface="Poppins Bold" panose="020B0604020202020204" charset="0"/>
                        </a:rPr>
                        <a:t>F/5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Climate change mitigation and smart energy solutions</a:t>
                      </a:r>
                    </a:p>
                  </a:txBody>
                  <a:tcPr marL="50041" marR="50041" marT="0" marB="0" anchor="ctr"/>
                </a:tc>
                <a:extLst>
                  <a:ext uri="{0D108BD9-81ED-4DB2-BD59-A6C34878D82A}">
                    <a16:rowId xmlns:a16="http://schemas.microsoft.com/office/drawing/2014/main" val="1670034316"/>
                  </a:ext>
                </a:extLst>
              </a:tr>
              <a:tr h="446803">
                <a:tc>
                  <a:txBody>
                    <a:bodyPr/>
                    <a:lstStyle/>
                    <a:p>
                      <a:pPr algn="ctr">
                        <a:spcBef>
                          <a:spcPts val="200"/>
                        </a:spcBef>
                        <a:spcAft>
                          <a:spcPts val="0"/>
                        </a:spcAft>
                      </a:pPr>
                      <a:r>
                        <a:rPr lang="en-US" sz="2000">
                          <a:effectLst/>
                          <a:latin typeface="Avenir Next LT Pro" panose="020B0504020202020204" pitchFamily="34" charset="0"/>
                          <a:cs typeface="Poppins Bold" panose="020B0604020202020204" charset="0"/>
                        </a:rPr>
                        <a:t>G/5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E-waste, circular economy and sustainable supply chain management</a:t>
                      </a:r>
                    </a:p>
                  </a:txBody>
                  <a:tcPr marL="50041" marR="50041" marT="0" marB="0" anchor="ctr"/>
                </a:tc>
                <a:extLst>
                  <a:ext uri="{0D108BD9-81ED-4DB2-BD59-A6C34878D82A}">
                    <a16:rowId xmlns:a16="http://schemas.microsoft.com/office/drawing/2014/main" val="2388827957"/>
                  </a:ext>
                </a:extLst>
              </a:tr>
              <a:tr h="446803">
                <a:tc>
                  <a:txBody>
                    <a:bodyPr/>
                    <a:lstStyle/>
                    <a:p>
                      <a:pPr algn="ctr">
                        <a:spcBef>
                          <a:spcPts val="200"/>
                        </a:spcBef>
                        <a:spcAft>
                          <a:spcPts val="0"/>
                        </a:spcAft>
                      </a:pPr>
                      <a:r>
                        <a:rPr lang="en-US" sz="2000">
                          <a:effectLst/>
                          <a:latin typeface="Avenir Next LT Pro" panose="020B0504020202020204" pitchFamily="34" charset="0"/>
                          <a:cs typeface="Poppins Bold" panose="020B0604020202020204" charset="0"/>
                        </a:rPr>
                        <a:t>H/5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Adaptation to climate change trough sustainable and resilient digital technologies</a:t>
                      </a:r>
                    </a:p>
                  </a:txBody>
                  <a:tcPr marL="50041" marR="50041" marT="0" marB="0" anchor="ctr"/>
                </a:tc>
                <a:extLst>
                  <a:ext uri="{0D108BD9-81ED-4DB2-BD59-A6C34878D82A}">
                    <a16:rowId xmlns:a16="http://schemas.microsoft.com/office/drawing/2014/main" val="2882758529"/>
                  </a:ext>
                </a:extLst>
              </a:tr>
              <a:tr h="744673">
                <a:tc>
                  <a:txBody>
                    <a:bodyPr/>
                    <a:lstStyle/>
                    <a:p>
                      <a:pPr algn="ctr">
                        <a:spcBef>
                          <a:spcPts val="200"/>
                        </a:spcBef>
                        <a:spcAft>
                          <a:spcPts val="0"/>
                        </a:spcAft>
                      </a:pPr>
                      <a:r>
                        <a:rPr lang="en-US" sz="2000">
                          <a:effectLst/>
                          <a:latin typeface="Avenir Next LT Pro" panose="020B0504020202020204" pitchFamily="34" charset="0"/>
                          <a:cs typeface="Poppins Bold" panose="020B0604020202020204" charset="0"/>
                        </a:rPr>
                        <a:t>I/5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Climate change and assessment of digital technologies in the framework of the Sustainable Development Goals (SDGs) and the Paris Agreement</a:t>
                      </a:r>
                    </a:p>
                  </a:txBody>
                  <a:tcPr marL="50041" marR="50041" marT="0" marB="0" anchor="ctr"/>
                </a:tc>
                <a:extLst>
                  <a:ext uri="{0D108BD9-81ED-4DB2-BD59-A6C34878D82A}">
                    <a16:rowId xmlns:a16="http://schemas.microsoft.com/office/drawing/2014/main" val="3813804871"/>
                  </a:ext>
                </a:extLst>
              </a:tr>
              <a:tr h="297869">
                <a:tc>
                  <a:txBody>
                    <a:bodyPr/>
                    <a:lstStyle/>
                    <a:p>
                      <a:pPr algn="ctr">
                        <a:spcBef>
                          <a:spcPts val="200"/>
                        </a:spcBef>
                        <a:spcAft>
                          <a:spcPts val="0"/>
                        </a:spcAft>
                      </a:pPr>
                      <a:r>
                        <a:rPr lang="en-US" sz="2000">
                          <a:effectLst/>
                          <a:latin typeface="Avenir Next LT Pro" panose="020B0504020202020204" pitchFamily="34" charset="0"/>
                          <a:cs typeface="Poppins Bold" panose="020B0604020202020204" charset="0"/>
                        </a:rPr>
                        <a:t>J/5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Building circular and sustainable cities and communities</a:t>
                      </a:r>
                    </a:p>
                  </a:txBody>
                  <a:tcPr marL="50041" marR="50041" marT="0" marB="0" anchor="ctr"/>
                </a:tc>
                <a:extLst>
                  <a:ext uri="{0D108BD9-81ED-4DB2-BD59-A6C34878D82A}">
                    <a16:rowId xmlns:a16="http://schemas.microsoft.com/office/drawing/2014/main" val="313973504"/>
                  </a:ext>
                </a:extLst>
              </a:tr>
              <a:tr h="297869">
                <a:tc>
                  <a:txBody>
                    <a:bodyPr/>
                    <a:lstStyle/>
                    <a:p>
                      <a:pPr algn="ctr">
                        <a:spcBef>
                          <a:spcPts val="200"/>
                        </a:spcBef>
                        <a:spcAft>
                          <a:spcPts val="0"/>
                        </a:spcAft>
                      </a:pPr>
                      <a:r>
                        <a:rPr lang="en-US" sz="2000">
                          <a:effectLst/>
                          <a:latin typeface="Avenir Next LT Pro" panose="020B0504020202020204" pitchFamily="34" charset="0"/>
                          <a:cs typeface="Poppins Bold" panose="020B0604020202020204" charset="0"/>
                        </a:rPr>
                        <a:t>K/5</a:t>
                      </a:r>
                    </a:p>
                  </a:txBody>
                  <a:tcPr marL="50041" marR="50041" marT="0" marB="0" anchor="ctr"/>
                </a:tc>
                <a:tc>
                  <a:txBody>
                    <a:bodyPr/>
                    <a:lstStyle/>
                    <a:p>
                      <a:pPr>
                        <a:spcBef>
                          <a:spcPts val="200"/>
                        </a:spcBef>
                        <a:spcAft>
                          <a:spcPts val="0"/>
                        </a:spcAft>
                      </a:pPr>
                      <a:r>
                        <a:rPr lang="en-US" sz="2000" dirty="0">
                          <a:effectLst/>
                          <a:latin typeface="Avenir Next LT Pro" panose="020B0504020202020204" pitchFamily="34" charset="0"/>
                          <a:cs typeface="Poppins Bold" panose="020B0604020202020204" charset="0"/>
                        </a:rPr>
                        <a:t>Guides and terminology on environment</a:t>
                      </a:r>
                    </a:p>
                  </a:txBody>
                  <a:tcPr marL="50041" marR="50041" marT="0" marB="0" anchor="ctr"/>
                </a:tc>
                <a:extLst>
                  <a:ext uri="{0D108BD9-81ED-4DB2-BD59-A6C34878D82A}">
                    <a16:rowId xmlns:a16="http://schemas.microsoft.com/office/drawing/2014/main" val="1922266980"/>
                  </a:ext>
                </a:extLst>
              </a:tr>
            </a:tbl>
          </a:graphicData>
        </a:graphic>
      </p:graphicFrame>
      <p:sp>
        <p:nvSpPr>
          <p:cNvPr id="2" name="AutoShape 2">
            <a:extLst>
              <a:ext uri="{FF2B5EF4-FFF2-40B4-BE49-F238E27FC236}">
                <a16:creationId xmlns:a16="http://schemas.microsoft.com/office/drawing/2014/main" id="{11F480C7-7EA3-41F7-A9F9-F0E19AD5FCDF}"/>
              </a:ext>
            </a:extLst>
          </p:cNvPr>
          <p:cNvSpPr/>
          <p:nvPr/>
        </p:nvSpPr>
        <p:spPr>
          <a:xfrm>
            <a:off x="0" y="0"/>
            <a:ext cx="18288000" cy="1028700"/>
          </a:xfrm>
          <a:prstGeom prst="rect">
            <a:avLst/>
          </a:prstGeom>
          <a:solidFill>
            <a:srgbClr val="00B050"/>
          </a:solidFill>
        </p:spPr>
      </p:sp>
      <p:sp>
        <p:nvSpPr>
          <p:cNvPr id="3" name="TextBox 10">
            <a:extLst>
              <a:ext uri="{FF2B5EF4-FFF2-40B4-BE49-F238E27FC236}">
                <a16:creationId xmlns:a16="http://schemas.microsoft.com/office/drawing/2014/main" id="{B60D70C1-0124-4763-8906-0AF7D72DC336}"/>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pic>
        <p:nvPicPr>
          <p:cNvPr id="6" name="Picture 15">
            <a:extLst>
              <a:ext uri="{FF2B5EF4-FFF2-40B4-BE49-F238E27FC236}">
                <a16:creationId xmlns:a16="http://schemas.microsoft.com/office/drawing/2014/main" id="{90741306-89F3-4271-BD2F-412062943143}"/>
              </a:ext>
            </a:extLst>
          </p:cNvPr>
          <p:cNvPicPr>
            <a:picLocks noChangeAspect="1"/>
          </p:cNvPicPr>
          <p:nvPr/>
        </p:nvPicPr>
        <p:blipFill>
          <a:blip r:embed="rId3"/>
          <a:srcRect/>
          <a:stretch>
            <a:fillRect/>
          </a:stretch>
        </p:blipFill>
        <p:spPr>
          <a:xfrm>
            <a:off x="17068800" y="8877300"/>
            <a:ext cx="968948" cy="1067711"/>
          </a:xfrm>
          <a:prstGeom prst="rect">
            <a:avLst/>
          </a:prstGeom>
        </p:spPr>
      </p:pic>
    </p:spTree>
    <p:extLst>
      <p:ext uri="{BB962C8B-B14F-4D97-AF65-F5344CB8AC3E}">
        <p14:creationId xmlns:p14="http://schemas.microsoft.com/office/powerpoint/2010/main" val="46980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590256" y="1562100"/>
            <a:ext cx="17240543" cy="212365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Connect 2030: </a:t>
            </a:r>
            <a:r>
              <a:rPr lang="en-US" sz="6600" dirty="0">
                <a:solidFill>
                  <a:srgbClr val="000000"/>
                </a:solidFill>
                <a:latin typeface="Avenir Next LT Pro" panose="020B0504020202020204" pitchFamily="34" charset="0"/>
                <a:cs typeface="Poppins Bold" panose="020B0604020202020204" charset="0"/>
              </a:rPr>
              <a:t>An agenda to connect all to a better world</a:t>
            </a:r>
            <a:endParaRPr kumimoji="0" lang="en-GB" sz="6400" b="0" i="0" u="none" strike="noStrike" kern="1200" cap="none" spc="0" normalizeH="0" baseline="0" noProof="0" dirty="0">
              <a:ln>
                <a:noFill/>
              </a:ln>
              <a:effectLst/>
              <a:uLnTx/>
              <a:uFillTx/>
              <a:latin typeface="Avenir Next Cyr" panose="020B0703020202020204" pitchFamily="34" charset="0"/>
            </a:endParaRPr>
          </a:p>
        </p:txBody>
      </p:sp>
      <p:pic>
        <p:nvPicPr>
          <p:cNvPr id="3074" name="Picture 2" descr="ITU Activities &amp; Sustainable Development Goals">
            <a:extLst>
              <a:ext uri="{FF2B5EF4-FFF2-40B4-BE49-F238E27FC236}">
                <a16:creationId xmlns:a16="http://schemas.microsoft.com/office/drawing/2014/main" id="{A5EF1245-F9FE-46DD-89EF-A54A500DD3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68" r="50000"/>
          <a:stretch/>
        </p:blipFill>
        <p:spPr bwMode="auto">
          <a:xfrm>
            <a:off x="685800" y="3958727"/>
            <a:ext cx="4508263" cy="2549943"/>
          </a:xfrm>
          <a:prstGeom prst="round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35DB6895-9EC4-4FCD-A9DE-BFB0141DDD8D}"/>
              </a:ext>
            </a:extLst>
          </p:cNvPr>
          <p:cNvSpPr/>
          <p:nvPr/>
        </p:nvSpPr>
        <p:spPr>
          <a:xfrm>
            <a:off x="0" y="0"/>
            <a:ext cx="18288000" cy="1028700"/>
          </a:xfrm>
          <a:prstGeom prst="rect">
            <a:avLst/>
          </a:prstGeom>
          <a:solidFill>
            <a:srgbClr val="00B050"/>
          </a:solidFill>
        </p:spPr>
      </p:sp>
      <p:sp>
        <p:nvSpPr>
          <p:cNvPr id="3" name="TextBox 10">
            <a:extLst>
              <a:ext uri="{FF2B5EF4-FFF2-40B4-BE49-F238E27FC236}">
                <a16:creationId xmlns:a16="http://schemas.microsoft.com/office/drawing/2014/main" id="{12F4A9BC-35D8-47B4-8355-E81B267B477E}"/>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pic>
        <p:nvPicPr>
          <p:cNvPr id="7" name="Picture 15">
            <a:extLst>
              <a:ext uri="{FF2B5EF4-FFF2-40B4-BE49-F238E27FC236}">
                <a16:creationId xmlns:a16="http://schemas.microsoft.com/office/drawing/2014/main" id="{10DC3343-DE41-4191-A9FD-EADF22AC8FCC}"/>
              </a:ext>
            </a:extLst>
          </p:cNvPr>
          <p:cNvPicPr>
            <a:picLocks noChangeAspect="1"/>
          </p:cNvPicPr>
          <p:nvPr/>
        </p:nvPicPr>
        <p:blipFill>
          <a:blip r:embed="rId4"/>
          <a:srcRect/>
          <a:stretch>
            <a:fillRect/>
          </a:stretch>
        </p:blipFill>
        <p:spPr>
          <a:xfrm>
            <a:off x="17068800" y="8877300"/>
            <a:ext cx="968948" cy="1067711"/>
          </a:xfrm>
          <a:prstGeom prst="rect">
            <a:avLst/>
          </a:prstGeom>
        </p:spPr>
      </p:pic>
      <p:sp>
        <p:nvSpPr>
          <p:cNvPr id="4" name="TextBox 3">
            <a:extLst>
              <a:ext uri="{FF2B5EF4-FFF2-40B4-BE49-F238E27FC236}">
                <a16:creationId xmlns:a16="http://schemas.microsoft.com/office/drawing/2014/main" id="{EA5DC3F5-9616-488F-98A4-1D6702773ACF}"/>
              </a:ext>
            </a:extLst>
          </p:cNvPr>
          <p:cNvSpPr txBox="1"/>
          <p:nvPr/>
        </p:nvSpPr>
        <p:spPr>
          <a:xfrm>
            <a:off x="6019799" y="4200346"/>
            <a:ext cx="10668001" cy="2308324"/>
          </a:xfrm>
          <a:prstGeom prst="rect">
            <a:avLst/>
          </a:prstGeom>
          <a:noFill/>
        </p:spPr>
        <p:txBody>
          <a:bodyPr wrap="square" rtlCol="0">
            <a:spAutoFit/>
          </a:bodyPr>
          <a:lstStyle/>
          <a:p>
            <a:pPr marL="285750" indent="-285750">
              <a:buFont typeface="Wingdings" panose="05000000000000000000" pitchFamily="2" charset="2"/>
              <a:buChar char="§"/>
            </a:pPr>
            <a:r>
              <a:rPr lang="en-GB" sz="2400" dirty="0">
                <a:latin typeface="Avenir Next LT Pro" panose="020B0504020202020204" pitchFamily="34" charset="0"/>
              </a:rPr>
              <a:t>Target 3.2: By 2023, increase the global e-waste recycling rate to 30% </a:t>
            </a:r>
          </a:p>
          <a:p>
            <a:pPr marL="285750" indent="-285750">
              <a:buFont typeface="Wingdings" panose="05000000000000000000" pitchFamily="2" charset="2"/>
              <a:buChar char="§"/>
            </a:pPr>
            <a:r>
              <a:rPr lang="en-GB" sz="2400" dirty="0">
                <a:latin typeface="Avenir Next LT Pro" panose="020B0504020202020204" pitchFamily="34" charset="0"/>
              </a:rPr>
              <a:t>Target 3.3: By 2023, raise the percentage of countries with an e-waste legislation to 50% </a:t>
            </a:r>
          </a:p>
          <a:p>
            <a:pPr marL="285750" indent="-285750">
              <a:buFont typeface="Wingdings" panose="05000000000000000000" pitchFamily="2" charset="2"/>
              <a:buChar char="§"/>
            </a:pPr>
            <a:r>
              <a:rPr lang="en-GB" sz="2400" dirty="0">
                <a:latin typeface="Avenir Next LT Pro" panose="020B0504020202020204" pitchFamily="34" charset="0"/>
              </a:rPr>
              <a:t>Target 3.4: By 2023, net telecommunication/ICT-enabled greenhouse gas abatement should have increased by 30% compared to the 2015 baseline</a:t>
            </a:r>
          </a:p>
        </p:txBody>
      </p:sp>
      <p:sp>
        <p:nvSpPr>
          <p:cNvPr id="8" name="TextBox 7">
            <a:extLst>
              <a:ext uri="{FF2B5EF4-FFF2-40B4-BE49-F238E27FC236}">
                <a16:creationId xmlns:a16="http://schemas.microsoft.com/office/drawing/2014/main" id="{46352375-B039-4C0A-8CF7-4012B2AC1DAD}"/>
              </a:ext>
            </a:extLst>
          </p:cNvPr>
          <p:cNvSpPr txBox="1"/>
          <p:nvPr/>
        </p:nvSpPr>
        <p:spPr>
          <a:xfrm>
            <a:off x="914400" y="7472163"/>
            <a:ext cx="15773400" cy="1938992"/>
          </a:xfrm>
          <a:prstGeom prst="rect">
            <a:avLst/>
          </a:prstGeom>
          <a:noFill/>
        </p:spPr>
        <p:txBody>
          <a:bodyPr wrap="square" rtlCol="0">
            <a:spAutoFit/>
          </a:bodyPr>
          <a:lstStyle/>
          <a:p>
            <a:r>
              <a:rPr lang="en-US" sz="2000" dirty="0">
                <a:latin typeface="Avenir Next LT Pro" panose="020B0504020202020204" pitchFamily="34" charset="0"/>
              </a:rPr>
              <a:t>ITU-T Study Group 5 is contributing to the accomplishment of the Connect 2030 with Standards such as:</a:t>
            </a:r>
          </a:p>
          <a:p>
            <a:endParaRPr lang="en-US" sz="2000" dirty="0">
              <a:latin typeface="Avenir Next LT Pro" panose="020B0504020202020204" pitchFamily="34" charset="0"/>
            </a:endParaRPr>
          </a:p>
          <a:p>
            <a:pPr marL="285750" indent="-285750">
              <a:buFont typeface="Wingdings" panose="05000000000000000000" pitchFamily="2" charset="2"/>
              <a:buChar char="§"/>
            </a:pPr>
            <a:r>
              <a:rPr lang="en-US" sz="2000" b="1" dirty="0">
                <a:latin typeface="Avenir Next LT Pro" panose="020B0504020202020204" pitchFamily="34" charset="0"/>
              </a:rPr>
              <a:t>Recommendation ITU-T L.1031 </a:t>
            </a:r>
            <a:r>
              <a:rPr lang="en-US" sz="2000" dirty="0">
                <a:latin typeface="Avenir Next LT Pro" panose="020B0504020202020204" pitchFamily="34" charset="0"/>
              </a:rPr>
              <a:t>which helps countries to reduce e-waste by 50%. This Recommendation provides a guidance on developing an e-waste inventory, approaches to design e-waste prevention and reduction </a:t>
            </a:r>
            <a:r>
              <a:rPr lang="en-US" sz="2000" dirty="0" err="1">
                <a:latin typeface="Avenir Next LT Pro" panose="020B0504020202020204" pitchFamily="34" charset="0"/>
              </a:rPr>
              <a:t>programmes</a:t>
            </a:r>
            <a:r>
              <a:rPr lang="en-US" sz="2000" dirty="0">
                <a:latin typeface="Avenir Next LT Pro" panose="020B0504020202020204" pitchFamily="34" charset="0"/>
              </a:rPr>
              <a:t>.</a:t>
            </a:r>
          </a:p>
          <a:p>
            <a:pPr marL="285750" indent="-285750">
              <a:buFont typeface="Wingdings" panose="05000000000000000000" pitchFamily="2" charset="2"/>
              <a:buChar char="§"/>
            </a:pPr>
            <a:r>
              <a:rPr lang="en-US" sz="2000" b="1" dirty="0">
                <a:latin typeface="Avenir Next LT Pro" panose="020B0504020202020204" pitchFamily="34" charset="0"/>
              </a:rPr>
              <a:t>Recommendation ITU-T L.1460  </a:t>
            </a:r>
            <a:r>
              <a:rPr lang="en-US" sz="2000" dirty="0">
                <a:latin typeface="Avenir Next LT Pro" panose="020B0504020202020204" pitchFamily="34" charset="0"/>
              </a:rPr>
              <a:t>provides guidance on how to decrease the GHG emissions generated by the telecommunication/ICT sector.</a:t>
            </a:r>
          </a:p>
        </p:txBody>
      </p:sp>
    </p:spTree>
    <p:extLst>
      <p:ext uri="{BB962C8B-B14F-4D97-AF65-F5344CB8AC3E}">
        <p14:creationId xmlns:p14="http://schemas.microsoft.com/office/powerpoint/2010/main" val="25474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589008" y="1793603"/>
            <a:ext cx="17448740" cy="206210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FG-AI4EE: </a:t>
            </a:r>
            <a:r>
              <a:rPr kumimoji="0" lang="en-GB" sz="6400" i="0" u="none" strike="noStrike" kern="1200" cap="none" spc="0" normalizeH="0" baseline="0" noProof="0" dirty="0">
                <a:ln>
                  <a:noFill/>
                </a:ln>
                <a:effectLst/>
                <a:uLnTx/>
                <a:uFillTx/>
                <a:latin typeface="Avenir Next LT Pro" panose="020B0504020202020204" pitchFamily="34" charset="0"/>
              </a:rPr>
              <a:t>Environmental efficiency for AI and other emerging technologies</a:t>
            </a:r>
          </a:p>
        </p:txBody>
      </p:sp>
      <p:sp>
        <p:nvSpPr>
          <p:cNvPr id="6" name="AutoShape 2">
            <a:extLst>
              <a:ext uri="{FF2B5EF4-FFF2-40B4-BE49-F238E27FC236}">
                <a16:creationId xmlns:a16="http://schemas.microsoft.com/office/drawing/2014/main" id="{0785E073-1F60-4E54-A313-483831C5F231}"/>
              </a:ext>
            </a:extLst>
          </p:cNvPr>
          <p:cNvSpPr/>
          <p:nvPr/>
        </p:nvSpPr>
        <p:spPr>
          <a:xfrm>
            <a:off x="0" y="0"/>
            <a:ext cx="18288000" cy="1028700"/>
          </a:xfrm>
          <a:prstGeom prst="rect">
            <a:avLst/>
          </a:prstGeom>
          <a:solidFill>
            <a:srgbClr val="00B050"/>
          </a:solidFill>
        </p:spPr>
      </p:sp>
      <p:sp>
        <p:nvSpPr>
          <p:cNvPr id="7" name="TextBox 10">
            <a:extLst>
              <a:ext uri="{FF2B5EF4-FFF2-40B4-BE49-F238E27FC236}">
                <a16:creationId xmlns:a16="http://schemas.microsoft.com/office/drawing/2014/main" id="{D462F5DC-EF26-43F5-BE65-1BEECDAE32EC}"/>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pic>
        <p:nvPicPr>
          <p:cNvPr id="16" name="Picture 15">
            <a:extLst>
              <a:ext uri="{FF2B5EF4-FFF2-40B4-BE49-F238E27FC236}">
                <a16:creationId xmlns:a16="http://schemas.microsoft.com/office/drawing/2014/main" id="{5CAD5F0C-2D50-4E7D-A28C-11699B164FF9}"/>
              </a:ext>
            </a:extLst>
          </p:cNvPr>
          <p:cNvPicPr>
            <a:picLocks noChangeAspect="1"/>
          </p:cNvPicPr>
          <p:nvPr/>
        </p:nvPicPr>
        <p:blipFill>
          <a:blip r:embed="rId3"/>
          <a:srcRect/>
          <a:stretch>
            <a:fillRect/>
          </a:stretch>
        </p:blipFill>
        <p:spPr>
          <a:xfrm>
            <a:off x="17068800" y="8877300"/>
            <a:ext cx="968948" cy="1067711"/>
          </a:xfrm>
          <a:prstGeom prst="rect">
            <a:avLst/>
          </a:prstGeom>
        </p:spPr>
      </p:pic>
      <p:pic>
        <p:nvPicPr>
          <p:cNvPr id="1026" name="Picture 2" descr="flipbook-ssc">
            <a:extLst>
              <a:ext uri="{FF2B5EF4-FFF2-40B4-BE49-F238E27FC236}">
                <a16:creationId xmlns:a16="http://schemas.microsoft.com/office/drawing/2014/main" id="{980F4299-9AD3-42CF-8DB8-4AB2862EA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986998"/>
            <a:ext cx="5772150" cy="3852202"/>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C12EC3-F7D6-4FD3-B57A-B675B880A451}"/>
              </a:ext>
            </a:extLst>
          </p:cNvPr>
          <p:cNvSpPr txBox="1"/>
          <p:nvPr/>
        </p:nvSpPr>
        <p:spPr>
          <a:xfrm>
            <a:off x="7543800" y="4999698"/>
            <a:ext cx="9144000" cy="3539430"/>
          </a:xfrm>
          <a:prstGeom prst="rect">
            <a:avLst/>
          </a:prstGeom>
          <a:noFill/>
        </p:spPr>
        <p:txBody>
          <a:bodyPr wrap="square" rtlCol="0">
            <a:spAutoFit/>
          </a:bodyPr>
          <a:lstStyle/>
          <a:p>
            <a:r>
              <a:rPr lang="en-GB" sz="2800" b="0" i="0" dirty="0">
                <a:solidFill>
                  <a:srgbClr val="444444"/>
                </a:solidFill>
                <a:effectLst/>
                <a:latin typeface="Avenir Next LT Pro" panose="020B0504020202020204" pitchFamily="34" charset="0"/>
              </a:rPr>
              <a:t>This FG-AI4EE identifies the standardization needs to develop a sustainable approach to AI and other emerging technologies. </a:t>
            </a:r>
          </a:p>
          <a:p>
            <a:endParaRPr lang="en-GB" sz="2800" dirty="0">
              <a:solidFill>
                <a:srgbClr val="444444"/>
              </a:solidFill>
              <a:latin typeface="Avenir Next LT Pro" panose="020B0504020202020204" pitchFamily="34" charset="0"/>
            </a:endParaRPr>
          </a:p>
          <a:p>
            <a:r>
              <a:rPr lang="en-GB" sz="2800" dirty="0">
                <a:solidFill>
                  <a:srgbClr val="444444"/>
                </a:solidFill>
                <a:latin typeface="Avenir Next LT Pro" panose="020B0504020202020204" pitchFamily="34" charset="0"/>
              </a:rPr>
              <a:t>The FG-AI4EE is working on the </a:t>
            </a:r>
            <a:r>
              <a:rPr lang="en-GB" sz="2800" b="1" dirty="0">
                <a:solidFill>
                  <a:srgbClr val="444444"/>
                </a:solidFill>
                <a:latin typeface="Avenir Next LT Pro" panose="020B0504020202020204" pitchFamily="34" charset="0"/>
              </a:rPr>
              <a:t>Requirements, Assessment and Measurement &amp;Implementation</a:t>
            </a:r>
            <a:r>
              <a:rPr lang="en-GB" sz="2800" dirty="0">
                <a:solidFill>
                  <a:srgbClr val="444444"/>
                </a:solidFill>
                <a:latin typeface="Avenir Next LT Pro" panose="020B0504020202020204" pitchFamily="34" charset="0"/>
              </a:rPr>
              <a:t> of AI and Emerging Technologies for environmental efficiency.</a:t>
            </a:r>
            <a:endParaRPr lang="en-GB" sz="2800" dirty="0">
              <a:latin typeface="Avenir Next LT Pro" panose="020B0504020202020204" pitchFamily="34" charset="0"/>
            </a:endParaRPr>
          </a:p>
        </p:txBody>
      </p:sp>
    </p:spTree>
    <p:extLst>
      <p:ext uri="{BB962C8B-B14F-4D97-AF65-F5344CB8AC3E}">
        <p14:creationId xmlns:p14="http://schemas.microsoft.com/office/powerpoint/2010/main" val="205690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CF7050-8492-42F4-A7A8-33DCD1F6A67E}"/>
              </a:ext>
            </a:extLst>
          </p:cNvPr>
          <p:cNvSpPr/>
          <p:nvPr/>
        </p:nvSpPr>
        <p:spPr>
          <a:xfrm>
            <a:off x="0" y="8648701"/>
            <a:ext cx="18288000" cy="14477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CE3DD835-EFB3-46E8-9C9D-59EB7F5F3BFB}"/>
              </a:ext>
            </a:extLst>
          </p:cNvPr>
          <p:cNvSpPr/>
          <p:nvPr/>
        </p:nvSpPr>
        <p:spPr>
          <a:xfrm>
            <a:off x="590256" y="1481251"/>
            <a:ext cx="16783343" cy="206210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Digital technologies to help the environment and curb climate change</a:t>
            </a:r>
          </a:p>
        </p:txBody>
      </p:sp>
      <p:pic>
        <p:nvPicPr>
          <p:cNvPr id="6" name="Picture 2">
            <a:hlinkClick r:id="rId3"/>
            <a:extLst>
              <a:ext uri="{FF2B5EF4-FFF2-40B4-BE49-F238E27FC236}">
                <a16:creationId xmlns:a16="http://schemas.microsoft.com/office/drawing/2014/main" id="{9D3EDFAE-8DF2-4764-B871-F85E3B133E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01" t="1" r="5156" b="1574"/>
          <a:stretch/>
        </p:blipFill>
        <p:spPr bwMode="auto">
          <a:xfrm>
            <a:off x="4267200" y="4152903"/>
            <a:ext cx="4114800" cy="594359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E8099E1-2ECD-4694-9D78-0D63C7684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9073" y="4152903"/>
            <a:ext cx="4114800" cy="594359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1A003871-1218-4689-93D8-51E05D2C8370}"/>
              </a:ext>
            </a:extLst>
          </p:cNvPr>
          <p:cNvSpPr/>
          <p:nvPr/>
        </p:nvSpPr>
        <p:spPr>
          <a:xfrm>
            <a:off x="0" y="0"/>
            <a:ext cx="18288000" cy="1028700"/>
          </a:xfrm>
          <a:prstGeom prst="rect">
            <a:avLst/>
          </a:prstGeom>
          <a:solidFill>
            <a:srgbClr val="00B050"/>
          </a:solidFill>
        </p:spPr>
      </p:sp>
      <p:sp>
        <p:nvSpPr>
          <p:cNvPr id="3" name="TextBox 10">
            <a:extLst>
              <a:ext uri="{FF2B5EF4-FFF2-40B4-BE49-F238E27FC236}">
                <a16:creationId xmlns:a16="http://schemas.microsoft.com/office/drawing/2014/main" id="{E792DDAF-E56C-4BED-95BE-A77DDF673369}"/>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spTree>
    <p:extLst>
      <p:ext uri="{BB962C8B-B14F-4D97-AF65-F5344CB8AC3E}">
        <p14:creationId xmlns:p14="http://schemas.microsoft.com/office/powerpoint/2010/main" val="61386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590257" y="1577562"/>
            <a:ext cx="14327262" cy="110799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600" dirty="0">
                <a:latin typeface="Avenir Next Cyr" panose="020B0703020202020204" pitchFamily="34" charset="0"/>
                <a:ea typeface="Segoe UI Black" panose="020B0A02040204020203" pitchFamily="34" charset="0"/>
                <a:cs typeface="Segoe UI" panose="020B0502040204020203" pitchFamily="34" charset="0"/>
              </a:rPr>
              <a:t>The E-waste Challenge MOOC </a:t>
            </a:r>
            <a:endParaRPr kumimoji="0" lang="en-GB" sz="6400" b="0" i="0" u="none" strike="noStrike" kern="1200" cap="none" spc="0" normalizeH="0" baseline="0" noProof="0" dirty="0">
              <a:ln>
                <a:noFill/>
              </a:ln>
              <a:effectLst/>
              <a:uLnTx/>
              <a:uFillTx/>
              <a:latin typeface="Avenir Next Cyr" panose="020B0703020202020204" pitchFamily="34" charset="0"/>
            </a:endParaRPr>
          </a:p>
        </p:txBody>
      </p:sp>
      <p:pic>
        <p:nvPicPr>
          <p:cNvPr id="2" name="Picture 1">
            <a:extLst>
              <a:ext uri="{FF2B5EF4-FFF2-40B4-BE49-F238E27FC236}">
                <a16:creationId xmlns:a16="http://schemas.microsoft.com/office/drawing/2014/main" id="{C22CB411-ED19-43C3-8E2B-1C2628504CD2}"/>
              </a:ext>
            </a:extLst>
          </p:cNvPr>
          <p:cNvPicPr>
            <a:picLocks noChangeAspect="1"/>
          </p:cNvPicPr>
          <p:nvPr/>
        </p:nvPicPr>
        <p:blipFill>
          <a:blip r:embed="rId3"/>
          <a:stretch>
            <a:fillRect/>
          </a:stretch>
        </p:blipFill>
        <p:spPr>
          <a:xfrm>
            <a:off x="786772" y="4097470"/>
            <a:ext cx="8038622" cy="53326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TextBox 10">
            <a:extLst>
              <a:ext uri="{FF2B5EF4-FFF2-40B4-BE49-F238E27FC236}">
                <a16:creationId xmlns:a16="http://schemas.microsoft.com/office/drawing/2014/main" id="{F6093315-B78D-41A2-9E2F-763019EF33E2}"/>
              </a:ext>
            </a:extLst>
          </p:cNvPr>
          <p:cNvSpPr txBox="1"/>
          <p:nvPr/>
        </p:nvSpPr>
        <p:spPr>
          <a:xfrm>
            <a:off x="10013706" y="4027075"/>
            <a:ext cx="6980395" cy="830997"/>
          </a:xfrm>
          <a:prstGeom prst="rect">
            <a:avLst/>
          </a:prstGeom>
          <a:noFill/>
        </p:spPr>
        <p:txBody>
          <a:bodyPr wrap="square">
            <a:spAutoFit/>
          </a:bodyPr>
          <a:lstStyle/>
          <a:p>
            <a:r>
              <a:rPr lang="en-US" sz="2400" dirty="0">
                <a:latin typeface="Avenir Next Cyr" panose="020B0703020202020204" pitchFamily="34" charset="0"/>
                <a:ea typeface="+mj-ea"/>
                <a:cs typeface="Poppins Bold" panose="020B0604020202020204" charset="0"/>
              </a:rPr>
              <a:t>The Massive Open Online Course (MOOC) on e-waste has been developed to encourage:</a:t>
            </a:r>
            <a:endParaRPr lang="en-CA" sz="2400" dirty="0">
              <a:latin typeface="Avenir Next Cyr" panose="020B0703020202020204" pitchFamily="34" charset="0"/>
              <a:cs typeface="Poppins Bold" panose="020B0604020202020204" charset="0"/>
            </a:endParaRPr>
          </a:p>
        </p:txBody>
      </p:sp>
      <p:grpSp>
        <p:nvGrpSpPr>
          <p:cNvPr id="14" name="Group 13">
            <a:extLst>
              <a:ext uri="{FF2B5EF4-FFF2-40B4-BE49-F238E27FC236}">
                <a16:creationId xmlns:a16="http://schemas.microsoft.com/office/drawing/2014/main" id="{569C0924-DDCA-40C2-A6A8-F4CB33577A6D}"/>
              </a:ext>
            </a:extLst>
          </p:cNvPr>
          <p:cNvGrpSpPr/>
          <p:nvPr/>
        </p:nvGrpSpPr>
        <p:grpSpPr>
          <a:xfrm>
            <a:off x="10013706" y="5191329"/>
            <a:ext cx="6980395" cy="4238825"/>
            <a:chOff x="926959" y="4397841"/>
            <a:chExt cx="8223968" cy="5161764"/>
          </a:xfrm>
          <a:effectLst>
            <a:outerShdw blurRad="50800" dist="38100" dir="2700000" algn="tl" rotWithShape="0">
              <a:prstClr val="black">
                <a:alpha val="40000"/>
              </a:prstClr>
            </a:outerShdw>
          </a:effectLst>
        </p:grpSpPr>
        <p:sp>
          <p:nvSpPr>
            <p:cNvPr id="15" name="Rounded Rectangle 5">
              <a:extLst>
                <a:ext uri="{FF2B5EF4-FFF2-40B4-BE49-F238E27FC236}">
                  <a16:creationId xmlns:a16="http://schemas.microsoft.com/office/drawing/2014/main" id="{B8078189-3C48-4E00-91A0-EBAC8A417DDB}"/>
                </a:ext>
              </a:extLst>
            </p:cNvPr>
            <p:cNvSpPr/>
            <p:nvPr/>
          </p:nvSpPr>
          <p:spPr>
            <a:xfrm>
              <a:off x="926959" y="4397841"/>
              <a:ext cx="8223968" cy="5161764"/>
            </a:xfrm>
            <a:prstGeom prst="roundRect">
              <a:avLst/>
            </a:prstGeom>
            <a:solidFill>
              <a:schemeClr val="bg1"/>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Environmentally sound management of hazardous chemicals and wastes.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Cleaner production processes to minimize use/emissions of hazardous waste.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Protection of human health, communities and the environment from the impact of hazardous waste and climate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Design, circular economy, mitigation and adaptation activities to lower the impact on climate change and natural resources</a:t>
              </a:r>
              <a:r>
                <a:rPr kumimoji="0" lang="en-US" sz="1800" b="0" i="0" u="none" strike="noStrike" kern="1200" cap="none" spc="0" normalizeH="0" baseline="0" noProof="0" dirty="0">
                  <a:ln>
                    <a:noFill/>
                  </a:ln>
                  <a:solidFill>
                    <a:schemeClr val="tx1"/>
                  </a:solidFill>
                  <a:effectLst/>
                  <a:uLnTx/>
                  <a:uFillTx/>
                  <a:latin typeface="Poppins Bold" panose="020B0604020202020204" charset="0"/>
                  <a:ea typeface="+mn-ea"/>
                  <a:cs typeface="Poppins Bold" panose="020B060402020202020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Bold" panose="020B0604020202020204" charset="0"/>
                <a:ea typeface="+mn-ea"/>
                <a:cs typeface="Poppins Bold" panose="020B0604020202020204" charset="0"/>
              </a:endParaRPr>
            </a:p>
          </p:txBody>
        </p:sp>
        <p:sp>
          <p:nvSpPr>
            <p:cNvPr id="16" name="TextBox 15">
              <a:extLst>
                <a:ext uri="{FF2B5EF4-FFF2-40B4-BE49-F238E27FC236}">
                  <a16:creationId xmlns:a16="http://schemas.microsoft.com/office/drawing/2014/main" id="{BD408D39-64FF-46A5-AE76-A9ACA6F12359}"/>
                </a:ext>
              </a:extLst>
            </p:cNvPr>
            <p:cNvSpPr txBox="1"/>
            <p:nvPr/>
          </p:nvSpPr>
          <p:spPr>
            <a:xfrm>
              <a:off x="1302327" y="4634290"/>
              <a:ext cx="7696201" cy="524706"/>
            </a:xfrm>
            <a:prstGeom prst="rect">
              <a:avLst/>
            </a:prstGeom>
            <a:noFill/>
          </p:spPr>
          <p:txBody>
            <a:bodyPr wrap="square" lIns="0" rIns="0" rtlCol="0" anchor="t">
              <a:spAutoFit/>
            </a:bodyPr>
            <a:lstStyle/>
            <a:p>
              <a:pPr marL="285743" indent="-285743" defTabSz="1218956">
                <a:spcBef>
                  <a:spcPts val="600"/>
                </a:spcBef>
                <a:spcAft>
                  <a:spcPts val="600"/>
                </a:spcAft>
                <a:buFont typeface="Wingdings" panose="05000000000000000000" pitchFamily="2" charset="2"/>
                <a:buChar char="§"/>
              </a:pPr>
              <a:endParaRPr lang="en-US" sz="2200" dirty="0">
                <a:solidFill>
                  <a:prstClr val="black"/>
                </a:solidFill>
                <a:latin typeface="Poppins Bold" panose="020B0604020202020204" charset="0"/>
                <a:cs typeface="Poppins Bold" panose="020B0604020202020204" charset="0"/>
              </a:endParaRPr>
            </a:p>
          </p:txBody>
        </p:sp>
      </p:grpSp>
      <p:sp>
        <p:nvSpPr>
          <p:cNvPr id="3" name="AutoShape 2">
            <a:extLst>
              <a:ext uri="{FF2B5EF4-FFF2-40B4-BE49-F238E27FC236}">
                <a16:creationId xmlns:a16="http://schemas.microsoft.com/office/drawing/2014/main" id="{906FED94-E233-4AB7-AA7A-37F5D5FFBFD6}"/>
              </a:ext>
            </a:extLst>
          </p:cNvPr>
          <p:cNvSpPr/>
          <p:nvPr/>
        </p:nvSpPr>
        <p:spPr>
          <a:xfrm>
            <a:off x="0" y="0"/>
            <a:ext cx="18288000" cy="1028700"/>
          </a:xfrm>
          <a:prstGeom prst="rect">
            <a:avLst/>
          </a:prstGeom>
          <a:solidFill>
            <a:srgbClr val="00B050"/>
          </a:solidFill>
        </p:spPr>
      </p:sp>
      <p:sp>
        <p:nvSpPr>
          <p:cNvPr id="6" name="TextBox 10">
            <a:extLst>
              <a:ext uri="{FF2B5EF4-FFF2-40B4-BE49-F238E27FC236}">
                <a16:creationId xmlns:a16="http://schemas.microsoft.com/office/drawing/2014/main" id="{40EBFE4E-7A9D-4918-928B-4B58BEED5D83}"/>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pic>
        <p:nvPicPr>
          <p:cNvPr id="7" name="Picture 15">
            <a:extLst>
              <a:ext uri="{FF2B5EF4-FFF2-40B4-BE49-F238E27FC236}">
                <a16:creationId xmlns:a16="http://schemas.microsoft.com/office/drawing/2014/main" id="{AFA42965-D45F-4C38-A817-2CA842B4CA39}"/>
              </a:ext>
            </a:extLst>
          </p:cNvPr>
          <p:cNvPicPr>
            <a:picLocks noChangeAspect="1"/>
          </p:cNvPicPr>
          <p:nvPr/>
        </p:nvPicPr>
        <p:blipFill>
          <a:blip r:embed="rId4"/>
          <a:srcRect/>
          <a:stretch>
            <a:fillRect/>
          </a:stretch>
        </p:blipFill>
        <p:spPr>
          <a:xfrm>
            <a:off x="17068800" y="8877300"/>
            <a:ext cx="968948" cy="1067711"/>
          </a:xfrm>
          <a:prstGeom prst="rect">
            <a:avLst/>
          </a:prstGeom>
        </p:spPr>
      </p:pic>
    </p:spTree>
    <p:extLst>
      <p:ext uri="{BB962C8B-B14F-4D97-AF65-F5344CB8AC3E}">
        <p14:creationId xmlns:p14="http://schemas.microsoft.com/office/powerpoint/2010/main" val="25828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4590357" y="1977562"/>
            <a:ext cx="9107285" cy="2605336"/>
            <a:chOff x="0" y="117526"/>
            <a:chExt cx="12143048" cy="3473781"/>
          </a:xfrm>
        </p:grpSpPr>
        <p:sp>
          <p:nvSpPr>
            <p:cNvPr id="7" name="TextBox 7"/>
            <p:cNvSpPr txBox="1"/>
            <p:nvPr/>
          </p:nvSpPr>
          <p:spPr>
            <a:xfrm>
              <a:off x="1810958" y="117526"/>
              <a:ext cx="8521130" cy="1641475"/>
            </a:xfrm>
            <a:prstGeom prst="rect">
              <a:avLst/>
            </a:prstGeom>
          </p:spPr>
          <p:txBody>
            <a:bodyPr lIns="0" tIns="0" rIns="0" bIns="0" rtlCol="0" anchor="t">
              <a:spAutoFit/>
            </a:bodyPr>
            <a:lstStyle/>
            <a:p>
              <a:pPr algn="ctr">
                <a:lnSpc>
                  <a:spcPts val="9600"/>
                </a:lnSpc>
              </a:pPr>
              <a:r>
                <a:rPr lang="en-US" sz="8000" dirty="0">
                  <a:latin typeface="Avenir Next Cyr" panose="020B0703020202020204" pitchFamily="34" charset="0"/>
                </a:rPr>
                <a:t>Thank you!</a:t>
              </a:r>
            </a:p>
          </p:txBody>
        </p:sp>
        <p:sp>
          <p:nvSpPr>
            <p:cNvPr id="8" name="TextBox 8"/>
            <p:cNvSpPr txBox="1"/>
            <p:nvPr/>
          </p:nvSpPr>
          <p:spPr>
            <a:xfrm>
              <a:off x="0" y="2155016"/>
              <a:ext cx="12143048" cy="1436291"/>
            </a:xfrm>
            <a:prstGeom prst="rect">
              <a:avLst/>
            </a:prstGeom>
          </p:spPr>
          <p:txBody>
            <a:bodyPr wrap="square" lIns="0" tIns="0" rIns="0" bIns="0" rtlCol="0" anchor="t">
              <a:spAutoFit/>
            </a:bodyPr>
            <a:lstStyle/>
            <a:p>
              <a:pPr algn="ctr">
                <a:lnSpc>
                  <a:spcPts val="4200"/>
                </a:lnSpc>
              </a:pPr>
              <a:r>
                <a:rPr lang="en-US" sz="3500" dirty="0">
                  <a:solidFill>
                    <a:srgbClr val="022145"/>
                  </a:solidFill>
                  <a:latin typeface="Avenir Next LT Pro" panose="020B0504020202020204" pitchFamily="34" charset="0"/>
                  <a:cs typeface="Poppins Bold" panose="020B0604020202020204" charset="0"/>
                </a:rPr>
                <a:t>Questions? Interested in learning more? </a:t>
              </a:r>
            </a:p>
            <a:p>
              <a:pPr algn="ctr">
                <a:lnSpc>
                  <a:spcPts val="4200"/>
                </a:lnSpc>
              </a:pPr>
              <a:r>
                <a:rPr lang="en-US" sz="3500" dirty="0">
                  <a:solidFill>
                    <a:srgbClr val="022145"/>
                  </a:solidFill>
                  <a:latin typeface="Avenir Next LT Pro" panose="020B0504020202020204" pitchFamily="34" charset="0"/>
                  <a:cs typeface="Poppins Bold" panose="020B0604020202020204" charset="0"/>
                </a:rPr>
                <a:t>Let us know!</a:t>
              </a:r>
            </a:p>
          </p:txBody>
        </p:sp>
      </p:grpSp>
      <p:sp>
        <p:nvSpPr>
          <p:cNvPr id="10" name="AutoShape 2">
            <a:extLst>
              <a:ext uri="{FF2B5EF4-FFF2-40B4-BE49-F238E27FC236}">
                <a16:creationId xmlns:a16="http://schemas.microsoft.com/office/drawing/2014/main" id="{CF52272E-2153-42E8-A932-6CC93C40A309}"/>
              </a:ext>
            </a:extLst>
          </p:cNvPr>
          <p:cNvSpPr/>
          <p:nvPr/>
        </p:nvSpPr>
        <p:spPr>
          <a:xfrm>
            <a:off x="0" y="0"/>
            <a:ext cx="18288000" cy="1028700"/>
          </a:xfrm>
          <a:prstGeom prst="rect">
            <a:avLst/>
          </a:prstGeom>
          <a:solidFill>
            <a:srgbClr val="00B050"/>
          </a:solidFill>
        </p:spPr>
      </p:sp>
      <p:sp>
        <p:nvSpPr>
          <p:cNvPr id="12" name="TextBox 10">
            <a:extLst>
              <a:ext uri="{FF2B5EF4-FFF2-40B4-BE49-F238E27FC236}">
                <a16:creationId xmlns:a16="http://schemas.microsoft.com/office/drawing/2014/main" id="{013283FC-ABC7-4CFF-BFD3-1A1D617C70B3}"/>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grpSp>
        <p:nvGrpSpPr>
          <p:cNvPr id="22" name="Group 21">
            <a:extLst>
              <a:ext uri="{FF2B5EF4-FFF2-40B4-BE49-F238E27FC236}">
                <a16:creationId xmlns:a16="http://schemas.microsoft.com/office/drawing/2014/main" id="{498DD4BD-4C9B-4471-B16F-BEBD9221CF2F}"/>
              </a:ext>
            </a:extLst>
          </p:cNvPr>
          <p:cNvGrpSpPr/>
          <p:nvPr/>
        </p:nvGrpSpPr>
        <p:grpSpPr>
          <a:xfrm>
            <a:off x="4113038" y="6057900"/>
            <a:ext cx="3671073" cy="2555420"/>
            <a:chOff x="4123205" y="5979188"/>
            <a:chExt cx="3671073" cy="2555420"/>
          </a:xfrm>
        </p:grpSpPr>
        <p:pic>
          <p:nvPicPr>
            <p:cNvPr id="13" name="Picture 4">
              <a:extLst>
                <a:ext uri="{FF2B5EF4-FFF2-40B4-BE49-F238E27FC236}">
                  <a16:creationId xmlns:a16="http://schemas.microsoft.com/office/drawing/2014/main" id="{270430D1-6123-4DD7-B578-A25EDC342723}"/>
                </a:ext>
              </a:extLst>
            </p:cNvPr>
            <p:cNvPicPr>
              <a:picLocks noChangeAspect="1"/>
            </p:cNvPicPr>
            <p:nvPr/>
          </p:nvPicPr>
          <p:blipFill>
            <a:blip r:embed="rId2"/>
            <a:srcRect/>
            <a:stretch>
              <a:fillRect/>
            </a:stretch>
          </p:blipFill>
          <p:spPr>
            <a:xfrm>
              <a:off x="5305689" y="5979188"/>
              <a:ext cx="1306103" cy="1306103"/>
            </a:xfrm>
            <a:prstGeom prst="rect">
              <a:avLst/>
            </a:prstGeom>
          </p:spPr>
        </p:pic>
        <p:grpSp>
          <p:nvGrpSpPr>
            <p:cNvPr id="16" name="Group 8">
              <a:extLst>
                <a:ext uri="{FF2B5EF4-FFF2-40B4-BE49-F238E27FC236}">
                  <a16:creationId xmlns:a16="http://schemas.microsoft.com/office/drawing/2014/main" id="{531B0435-EE59-4DDB-8924-10366F99DA54}"/>
                </a:ext>
              </a:extLst>
            </p:cNvPr>
            <p:cNvGrpSpPr/>
            <p:nvPr/>
          </p:nvGrpSpPr>
          <p:grpSpPr>
            <a:xfrm>
              <a:off x="4123205" y="7399109"/>
              <a:ext cx="3671073" cy="1135499"/>
              <a:chOff x="0" y="0"/>
              <a:chExt cx="4894763" cy="1514000"/>
            </a:xfrm>
          </p:grpSpPr>
          <p:sp>
            <p:nvSpPr>
              <p:cNvPr id="17" name="TextBox 9">
                <a:extLst>
                  <a:ext uri="{FF2B5EF4-FFF2-40B4-BE49-F238E27FC236}">
                    <a16:creationId xmlns:a16="http://schemas.microsoft.com/office/drawing/2014/main" id="{BB57DA5C-14DD-4417-957D-33C8355F0B33}"/>
                  </a:ext>
                </a:extLst>
              </p:cNvPr>
              <p:cNvSpPr txBox="1"/>
              <p:nvPr/>
            </p:nvSpPr>
            <p:spPr>
              <a:xfrm>
                <a:off x="0" y="897464"/>
                <a:ext cx="4894763" cy="616536"/>
              </a:xfrm>
              <a:prstGeom prst="rect">
                <a:avLst/>
              </a:prstGeom>
            </p:spPr>
            <p:txBody>
              <a:bodyPr lIns="0" tIns="0" rIns="0" bIns="0" rtlCol="0" anchor="t">
                <a:spAutoFit/>
              </a:bodyPr>
              <a:lstStyle/>
              <a:p>
                <a:pPr algn="ctr">
                  <a:lnSpc>
                    <a:spcPts val="3919"/>
                  </a:lnSpc>
                </a:pPr>
                <a:r>
                  <a:rPr lang="en-US" sz="2800" dirty="0">
                    <a:solidFill>
                      <a:srgbClr val="0BA2ED"/>
                    </a:solidFill>
                    <a:latin typeface="Avenir Next Cyr" panose="020B0703020202020204" pitchFamily="34" charset="0"/>
                  </a:rPr>
                  <a:t>tsbsg5@itu.int</a:t>
                </a:r>
              </a:p>
            </p:txBody>
          </p:sp>
          <p:sp>
            <p:nvSpPr>
              <p:cNvPr id="18" name="TextBox 10">
                <a:extLst>
                  <a:ext uri="{FF2B5EF4-FFF2-40B4-BE49-F238E27FC236}">
                    <a16:creationId xmlns:a16="http://schemas.microsoft.com/office/drawing/2014/main" id="{01DA2A04-A034-47D1-B09B-090426F34281}"/>
                  </a:ext>
                </a:extLst>
              </p:cNvPr>
              <p:cNvSpPr txBox="1"/>
              <p:nvPr/>
            </p:nvSpPr>
            <p:spPr>
              <a:xfrm>
                <a:off x="0" y="0"/>
                <a:ext cx="4894763" cy="718146"/>
              </a:xfrm>
              <a:prstGeom prst="rect">
                <a:avLst/>
              </a:prstGeom>
            </p:spPr>
            <p:txBody>
              <a:bodyPr lIns="0" tIns="0" rIns="0" bIns="0" rtlCol="0" anchor="t">
                <a:spAutoFit/>
              </a:bodyPr>
              <a:lstStyle/>
              <a:p>
                <a:pPr algn="ctr">
                  <a:lnSpc>
                    <a:spcPts val="4200"/>
                  </a:lnSpc>
                </a:pPr>
                <a:r>
                  <a:rPr lang="en-US" sz="3500" b="1" dirty="0">
                    <a:solidFill>
                      <a:srgbClr val="022145"/>
                    </a:solidFill>
                    <a:latin typeface="Avenir Next Cyr" panose="020B0703020202020204" pitchFamily="34" charset="0"/>
                  </a:rPr>
                  <a:t>Email</a:t>
                </a:r>
              </a:p>
            </p:txBody>
          </p:sp>
        </p:grpSp>
      </p:grpSp>
      <p:grpSp>
        <p:nvGrpSpPr>
          <p:cNvPr id="23" name="Group 22">
            <a:extLst>
              <a:ext uri="{FF2B5EF4-FFF2-40B4-BE49-F238E27FC236}">
                <a16:creationId xmlns:a16="http://schemas.microsoft.com/office/drawing/2014/main" id="{F81C00B9-8F1F-47EE-9215-17E548A28B50}"/>
              </a:ext>
            </a:extLst>
          </p:cNvPr>
          <p:cNvGrpSpPr/>
          <p:nvPr/>
        </p:nvGrpSpPr>
        <p:grpSpPr>
          <a:xfrm>
            <a:off x="8991600" y="6057900"/>
            <a:ext cx="7086600" cy="3022604"/>
            <a:chOff x="9525000" y="6006597"/>
            <a:chExt cx="7086600" cy="3022604"/>
          </a:xfrm>
        </p:grpSpPr>
        <p:pic>
          <p:nvPicPr>
            <p:cNvPr id="14" name="Picture 5">
              <a:extLst>
                <a:ext uri="{FF2B5EF4-FFF2-40B4-BE49-F238E27FC236}">
                  <a16:creationId xmlns:a16="http://schemas.microsoft.com/office/drawing/2014/main" id="{934BA743-3428-4ABF-9FED-53C3D13B5DDC}"/>
                </a:ext>
              </a:extLst>
            </p:cNvPr>
            <p:cNvPicPr>
              <a:picLocks noChangeAspect="1"/>
            </p:cNvPicPr>
            <p:nvPr/>
          </p:nvPicPr>
          <p:blipFill>
            <a:blip r:embed="rId3">
              <a:grayscl/>
            </a:blip>
            <a:srcRect/>
            <a:stretch>
              <a:fillRect/>
            </a:stretch>
          </p:blipFill>
          <p:spPr>
            <a:xfrm>
              <a:off x="11887200" y="6006597"/>
              <a:ext cx="2148132" cy="1251287"/>
            </a:xfrm>
            <a:prstGeom prst="rect">
              <a:avLst/>
            </a:prstGeom>
          </p:spPr>
        </p:pic>
        <p:grpSp>
          <p:nvGrpSpPr>
            <p:cNvPr id="19" name="Group 11">
              <a:extLst>
                <a:ext uri="{FF2B5EF4-FFF2-40B4-BE49-F238E27FC236}">
                  <a16:creationId xmlns:a16="http://schemas.microsoft.com/office/drawing/2014/main" id="{978778C6-9546-4EC2-A576-E68D41BA6022}"/>
                </a:ext>
              </a:extLst>
            </p:cNvPr>
            <p:cNvGrpSpPr/>
            <p:nvPr/>
          </p:nvGrpSpPr>
          <p:grpSpPr>
            <a:xfrm>
              <a:off x="9525000" y="7399109"/>
              <a:ext cx="7086600" cy="1630092"/>
              <a:chOff x="0" y="0"/>
              <a:chExt cx="9448799" cy="2173457"/>
            </a:xfrm>
          </p:grpSpPr>
          <p:sp>
            <p:nvSpPr>
              <p:cNvPr id="20" name="TextBox 12">
                <a:extLst>
                  <a:ext uri="{FF2B5EF4-FFF2-40B4-BE49-F238E27FC236}">
                    <a16:creationId xmlns:a16="http://schemas.microsoft.com/office/drawing/2014/main" id="{7592DEC0-FB5A-4B66-806E-910FAFB11430}"/>
                  </a:ext>
                </a:extLst>
              </p:cNvPr>
              <p:cNvSpPr txBox="1"/>
              <p:nvPr/>
            </p:nvSpPr>
            <p:spPr>
              <a:xfrm>
                <a:off x="0" y="897465"/>
                <a:ext cx="9448799" cy="1275992"/>
              </a:xfrm>
              <a:prstGeom prst="rect">
                <a:avLst/>
              </a:prstGeom>
            </p:spPr>
            <p:txBody>
              <a:bodyPr wrap="square" lIns="0" tIns="0" rIns="0" bIns="0" rtlCol="0" anchor="t">
                <a:spAutoFit/>
              </a:bodyPr>
              <a:lstStyle/>
              <a:p>
                <a:pPr algn="ctr">
                  <a:lnSpc>
                    <a:spcPts val="3919"/>
                  </a:lnSpc>
                </a:pPr>
                <a:r>
                  <a:rPr lang="en-US" sz="2800" dirty="0">
                    <a:solidFill>
                      <a:srgbClr val="0BA2ED"/>
                    </a:solidFill>
                    <a:latin typeface="Avenir Next Cyr" panose="020B0703020202020204" pitchFamily="34" charset="0"/>
                    <a:cs typeface="Poppins Bold" panose="020B0604020202020204" charset="0"/>
                  </a:rPr>
                  <a:t>www.itu.int/en/ITU-T/studygroups/2017-2020/05/Pages/default.aspx</a:t>
                </a:r>
              </a:p>
            </p:txBody>
          </p:sp>
          <p:sp>
            <p:nvSpPr>
              <p:cNvPr id="21" name="TextBox 13">
                <a:extLst>
                  <a:ext uri="{FF2B5EF4-FFF2-40B4-BE49-F238E27FC236}">
                    <a16:creationId xmlns:a16="http://schemas.microsoft.com/office/drawing/2014/main" id="{3DD24016-B953-46A4-997E-DC235668B0E8}"/>
                  </a:ext>
                </a:extLst>
              </p:cNvPr>
              <p:cNvSpPr txBox="1"/>
              <p:nvPr/>
            </p:nvSpPr>
            <p:spPr>
              <a:xfrm>
                <a:off x="1027833" y="0"/>
                <a:ext cx="7107710" cy="718146"/>
              </a:xfrm>
              <a:prstGeom prst="rect">
                <a:avLst/>
              </a:prstGeom>
            </p:spPr>
            <p:txBody>
              <a:bodyPr lIns="0" tIns="0" rIns="0" bIns="0" rtlCol="0" anchor="t">
                <a:spAutoFit/>
              </a:bodyPr>
              <a:lstStyle/>
              <a:p>
                <a:pPr algn="ctr">
                  <a:lnSpc>
                    <a:spcPts val="4200"/>
                  </a:lnSpc>
                </a:pPr>
                <a:r>
                  <a:rPr lang="en-US" sz="3500" b="1" dirty="0">
                    <a:solidFill>
                      <a:srgbClr val="022145"/>
                    </a:solidFill>
                    <a:latin typeface="Avenir Next Cyr" panose="020B0703020202020204" pitchFamily="34" charset="0"/>
                  </a:rPr>
                  <a:t>Website</a:t>
                </a:r>
              </a:p>
            </p:txBody>
          </p:sp>
        </p:grpSp>
      </p:grpSp>
      <p:pic>
        <p:nvPicPr>
          <p:cNvPr id="25" name="Picture 15">
            <a:extLst>
              <a:ext uri="{FF2B5EF4-FFF2-40B4-BE49-F238E27FC236}">
                <a16:creationId xmlns:a16="http://schemas.microsoft.com/office/drawing/2014/main" id="{53BBBAB6-2686-428C-9935-C5AEA689F812}"/>
              </a:ext>
            </a:extLst>
          </p:cNvPr>
          <p:cNvPicPr>
            <a:picLocks noChangeAspect="1"/>
          </p:cNvPicPr>
          <p:nvPr/>
        </p:nvPicPr>
        <p:blipFill>
          <a:blip r:embed="rId4"/>
          <a:srcRect/>
          <a:stretch>
            <a:fillRect/>
          </a:stretch>
        </p:blipFill>
        <p:spPr>
          <a:xfrm>
            <a:off x="17068800" y="8877300"/>
            <a:ext cx="968948" cy="10677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0" y="1206122"/>
            <a:ext cx="16478544" cy="92333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effectLst/>
                <a:uLnTx/>
                <a:uFillTx/>
                <a:latin typeface="Avenir Next Cyr" panose="020B0703020202020204" pitchFamily="34" charset="0"/>
              </a:rPr>
              <a:t>List of Approved Recommendations (2017-2020)</a:t>
            </a:r>
          </a:p>
        </p:txBody>
      </p:sp>
      <p:grpSp>
        <p:nvGrpSpPr>
          <p:cNvPr id="6" name="Group 5">
            <a:extLst>
              <a:ext uri="{FF2B5EF4-FFF2-40B4-BE49-F238E27FC236}">
                <a16:creationId xmlns:a16="http://schemas.microsoft.com/office/drawing/2014/main" id="{44589D4E-DE23-4AC4-956C-E6E0A3F6E7B4}"/>
              </a:ext>
            </a:extLst>
          </p:cNvPr>
          <p:cNvGrpSpPr/>
          <p:nvPr/>
        </p:nvGrpSpPr>
        <p:grpSpPr>
          <a:xfrm>
            <a:off x="0" y="0"/>
            <a:ext cx="18288000" cy="1028700"/>
            <a:chOff x="0" y="0"/>
            <a:chExt cx="18288000" cy="1028700"/>
          </a:xfrm>
        </p:grpSpPr>
        <p:sp>
          <p:nvSpPr>
            <p:cNvPr id="7" name="AutoShape 2">
              <a:extLst>
                <a:ext uri="{FF2B5EF4-FFF2-40B4-BE49-F238E27FC236}">
                  <a16:creationId xmlns:a16="http://schemas.microsoft.com/office/drawing/2014/main" id="{B500E6C6-9FDC-4226-9EE3-3BDF4522D332}"/>
                </a:ext>
              </a:extLst>
            </p:cNvPr>
            <p:cNvSpPr/>
            <p:nvPr/>
          </p:nvSpPr>
          <p:spPr>
            <a:xfrm>
              <a:off x="0" y="0"/>
              <a:ext cx="18288000" cy="1028700"/>
            </a:xfrm>
            <a:prstGeom prst="rect">
              <a:avLst/>
            </a:prstGeom>
            <a:solidFill>
              <a:srgbClr val="00B050"/>
            </a:solidFill>
          </p:spPr>
        </p:sp>
        <p:sp>
          <p:nvSpPr>
            <p:cNvPr id="8" name="TextBox 10">
              <a:extLst>
                <a:ext uri="{FF2B5EF4-FFF2-40B4-BE49-F238E27FC236}">
                  <a16:creationId xmlns:a16="http://schemas.microsoft.com/office/drawing/2014/main" id="{D01E83A0-581F-4303-975C-5D0B869AA391}"/>
                </a:ext>
              </a:extLst>
            </p:cNvPr>
            <p:cNvSpPr txBox="1"/>
            <p:nvPr/>
          </p:nvSpPr>
          <p:spPr>
            <a:xfrm>
              <a:off x="590257" y="380948"/>
              <a:ext cx="8420615" cy="266804"/>
            </a:xfrm>
            <a:prstGeom prst="rect">
              <a:avLst/>
            </a:prstGeom>
            <a:solidFill>
              <a:srgbClr val="00B050"/>
            </a:solidFill>
          </p:spPr>
          <p:txBody>
            <a:bodyPr lIns="0" tIns="0" rIns="0" bIns="0" rtlCol="0" anchor="t">
              <a:spAutoFit/>
            </a:bodyPr>
            <a:lstStyle/>
            <a:p>
              <a:pPr>
                <a:lnSpc>
                  <a:spcPts val="2159"/>
                </a:lnSpc>
              </a:pPr>
              <a:r>
                <a:rPr lang="en-US" sz="1799" b="1" spc="179" dirty="0">
                  <a:solidFill>
                    <a:srgbClr val="FFFFFF"/>
                  </a:solidFill>
                  <a:latin typeface="Avenir Next Cyr" panose="020B0703020202020204" pitchFamily="34" charset="0"/>
                </a:rPr>
                <a:t>SEPTEMBER 2020</a:t>
              </a:r>
            </a:p>
          </p:txBody>
        </p:sp>
      </p:grpSp>
      <p:sp>
        <p:nvSpPr>
          <p:cNvPr id="3" name="AutoShape 2">
            <a:extLst>
              <a:ext uri="{FF2B5EF4-FFF2-40B4-BE49-F238E27FC236}">
                <a16:creationId xmlns:a16="http://schemas.microsoft.com/office/drawing/2014/main" id="{D8A1CA34-C4B3-4EB5-AE68-4149D1745129}"/>
              </a:ext>
            </a:extLst>
          </p:cNvPr>
          <p:cNvSpPr/>
          <p:nvPr/>
        </p:nvSpPr>
        <p:spPr>
          <a:xfrm>
            <a:off x="0" y="0"/>
            <a:ext cx="18288000" cy="1028700"/>
          </a:xfrm>
          <a:prstGeom prst="rect">
            <a:avLst/>
          </a:prstGeom>
          <a:solidFill>
            <a:srgbClr val="00B050"/>
          </a:solidFill>
        </p:spPr>
      </p:sp>
      <p:sp>
        <p:nvSpPr>
          <p:cNvPr id="10" name="TextBox 10">
            <a:extLst>
              <a:ext uri="{FF2B5EF4-FFF2-40B4-BE49-F238E27FC236}">
                <a16:creationId xmlns:a16="http://schemas.microsoft.com/office/drawing/2014/main" id="{CDB2E5C6-96D4-4A5B-A8BE-1AB2641C31BC}"/>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graphicFrame>
        <p:nvGraphicFramePr>
          <p:cNvPr id="9" name="Table 8">
            <a:extLst>
              <a:ext uri="{FF2B5EF4-FFF2-40B4-BE49-F238E27FC236}">
                <a16:creationId xmlns:a16="http://schemas.microsoft.com/office/drawing/2014/main" id="{D936DCB0-FE0F-4FA8-98E3-8C3DC1387D48}"/>
              </a:ext>
            </a:extLst>
          </p:cNvPr>
          <p:cNvGraphicFramePr>
            <a:graphicFrameLocks noGrp="1"/>
          </p:cNvGraphicFramePr>
          <p:nvPr>
            <p:extLst>
              <p:ext uri="{D42A27DB-BD31-4B8C-83A1-F6EECF244321}">
                <p14:modId xmlns:p14="http://schemas.microsoft.com/office/powerpoint/2010/main" val="3684887318"/>
              </p:ext>
            </p:extLst>
          </p:nvPr>
        </p:nvGraphicFramePr>
        <p:xfrm>
          <a:off x="8077200" y="2645322"/>
          <a:ext cx="8763000" cy="6648026"/>
        </p:xfrm>
        <a:graphic>
          <a:graphicData uri="http://schemas.openxmlformats.org/drawingml/2006/table">
            <a:tbl>
              <a:tblPr firstRow="1" bandRow="1">
                <a:tableStyleId>{F2DE63D5-997A-4646-A377-4702673A728D}</a:tableStyleId>
              </a:tblPr>
              <a:tblGrid>
                <a:gridCol w="1739900">
                  <a:extLst>
                    <a:ext uri="{9D8B030D-6E8A-4147-A177-3AD203B41FA5}">
                      <a16:colId xmlns:a16="http://schemas.microsoft.com/office/drawing/2014/main" val="1636077395"/>
                    </a:ext>
                  </a:extLst>
                </a:gridCol>
                <a:gridCol w="7023100">
                  <a:extLst>
                    <a:ext uri="{9D8B030D-6E8A-4147-A177-3AD203B41FA5}">
                      <a16:colId xmlns:a16="http://schemas.microsoft.com/office/drawing/2014/main" val="586141055"/>
                    </a:ext>
                  </a:extLst>
                </a:gridCol>
              </a:tblGrid>
              <a:tr h="421551">
                <a:tc>
                  <a:txBody>
                    <a:bodyPr/>
                    <a:lstStyle/>
                    <a:p>
                      <a:pPr algn="ctr"/>
                      <a:r>
                        <a:rPr lang="en-US" sz="1600" kern="1200" dirty="0">
                          <a:solidFill>
                            <a:schemeClr val="bg1"/>
                          </a:solidFill>
                          <a:effectLst/>
                        </a:rPr>
                        <a:t>Work item</a:t>
                      </a:r>
                      <a:endParaRPr lang="en-GB" sz="1600" kern="1200" dirty="0">
                        <a:solidFill>
                          <a:schemeClr val="bg1"/>
                        </a:solidFill>
                        <a:effectLst/>
                        <a:latin typeface="Poppins Bold" panose="020B0604020202020204" charset="0"/>
                        <a:ea typeface="+mn-ea"/>
                        <a:cs typeface="Poppins Bold" panose="020B0604020202020204" charset="0"/>
                      </a:endParaRPr>
                    </a:p>
                  </a:txBody>
                  <a:tcPr/>
                </a:tc>
                <a:tc>
                  <a:txBody>
                    <a:bodyPr/>
                    <a:lstStyle/>
                    <a:p>
                      <a:pPr algn="ctr"/>
                      <a:r>
                        <a:rPr lang="en-US" sz="1600" kern="1200" dirty="0">
                          <a:solidFill>
                            <a:schemeClr val="bg1"/>
                          </a:solidFill>
                          <a:effectLst/>
                        </a:rPr>
                        <a:t>Subject / Title</a:t>
                      </a:r>
                      <a:endParaRPr lang="en-GB" sz="1600" kern="1200" dirty="0">
                        <a:solidFill>
                          <a:schemeClr val="bg1"/>
                        </a:solidFill>
                        <a:effectLst/>
                        <a:latin typeface="Poppins Bold" panose="020B0604020202020204" charset="0"/>
                        <a:ea typeface="+mn-ea"/>
                        <a:cs typeface="Poppins Bold" panose="020B0604020202020204" charset="0"/>
                      </a:endParaRPr>
                    </a:p>
                  </a:txBody>
                  <a:tcPr/>
                </a:tc>
                <a:extLst>
                  <a:ext uri="{0D108BD9-81ED-4DB2-BD59-A6C34878D82A}">
                    <a16:rowId xmlns:a16="http://schemas.microsoft.com/office/drawing/2014/main" val="4293900601"/>
                  </a:ext>
                </a:extLst>
              </a:tr>
              <a:tr h="376476">
                <a:tc>
                  <a:txBody>
                    <a:bodyPr/>
                    <a:lstStyle/>
                    <a:p>
                      <a:pPr>
                        <a:lnSpc>
                          <a:spcPct val="107000"/>
                        </a:lnSpc>
                        <a:spcAft>
                          <a:spcPts val="800"/>
                        </a:spcAft>
                      </a:pPr>
                      <a:r>
                        <a:rPr lang="en-GB" sz="1600" b="1" u="sng" dirty="0">
                          <a:solidFill>
                            <a:srgbClr val="0000FF"/>
                          </a:solidFill>
                          <a:effectLst/>
                          <a:hlinkClick r:id="rId3">
                            <a:extLst>
                              <a:ext uri="{A12FA001-AC4F-418D-AE19-62706E023703}">
                                <ahyp:hlinkClr xmlns:ahyp="http://schemas.microsoft.com/office/drawing/2018/hyperlinkcolor" val="tx"/>
                              </a:ext>
                            </a:extLst>
                          </a:hlinkClick>
                        </a:rPr>
                        <a:t>K.20</a:t>
                      </a:r>
                      <a:r>
                        <a:rPr lang="en-GB" sz="1600" b="1" u="sng" dirty="0">
                          <a:solidFill>
                            <a:srgbClr val="0000FF"/>
                          </a:solidFill>
                          <a:effectLst/>
                        </a:rPr>
                        <a:t> (rev)</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Resistibility of telecommunication equipment installed in a telecommunication centre to overvoltages and overcurrents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590485888"/>
                  </a:ext>
                </a:extLst>
              </a:tr>
              <a:tr h="273606">
                <a:tc>
                  <a:txBody>
                    <a:bodyPr/>
                    <a:lstStyle/>
                    <a:p>
                      <a:pPr>
                        <a:lnSpc>
                          <a:spcPct val="107000"/>
                        </a:lnSpc>
                        <a:spcAft>
                          <a:spcPts val="800"/>
                        </a:spcAft>
                      </a:pPr>
                      <a:r>
                        <a:rPr lang="en-GB" sz="1600" b="1" u="sng" dirty="0">
                          <a:solidFill>
                            <a:srgbClr val="0000FF"/>
                          </a:solidFill>
                          <a:effectLst/>
                          <a:hlinkClick r:id="rId4">
                            <a:extLst>
                              <a:ext uri="{A12FA001-AC4F-418D-AE19-62706E023703}">
                                <ahyp:hlinkClr xmlns:ahyp="http://schemas.microsoft.com/office/drawing/2018/hyperlinkcolor" val="tx"/>
                              </a:ext>
                            </a:extLst>
                          </a:hlinkClick>
                        </a:rPr>
                        <a:t>K.21</a:t>
                      </a:r>
                      <a:r>
                        <a:rPr lang="en-GB" sz="1600" b="1" u="sng" dirty="0">
                          <a:solidFill>
                            <a:srgbClr val="0000FF"/>
                          </a:solidFill>
                          <a:effectLst/>
                        </a:rPr>
                        <a:t> (rev)</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Resistibility of telecommunication equipment installed in customer premises to overvoltages and overcurrents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409830236"/>
                  </a:ext>
                </a:extLst>
              </a:tr>
              <a:tr h="275748">
                <a:tc>
                  <a:txBody>
                    <a:bodyPr/>
                    <a:lstStyle/>
                    <a:p>
                      <a:pPr>
                        <a:lnSpc>
                          <a:spcPct val="107000"/>
                        </a:lnSpc>
                        <a:spcAft>
                          <a:spcPts val="800"/>
                        </a:spcAft>
                      </a:pPr>
                      <a:r>
                        <a:rPr lang="en-GB" sz="1600" b="1" u="sng">
                          <a:solidFill>
                            <a:srgbClr val="0000FF"/>
                          </a:solidFill>
                          <a:effectLst/>
                          <a:hlinkClick r:id="rId5">
                            <a:extLst>
                              <a:ext uri="{A12FA001-AC4F-418D-AE19-62706E023703}">
                                <ahyp:hlinkClr xmlns:ahyp="http://schemas.microsoft.com/office/drawing/2018/hyperlinkcolor" val="tx"/>
                              </a:ext>
                            </a:extLst>
                          </a:hlinkClick>
                        </a:rPr>
                        <a:t>K.35</a:t>
                      </a:r>
                      <a:endParaRPr lang="en-GB" sz="160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b="0" dirty="0">
                          <a:solidFill>
                            <a:srgbClr val="000000"/>
                          </a:solidFill>
                          <a:effectLst/>
                        </a:rPr>
                        <a:t>Bonding configurations and earthing at remote electronic sites</a:t>
                      </a:r>
                      <a:endParaRPr lang="en-GB" sz="1600" b="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594251995"/>
                  </a:ext>
                </a:extLst>
              </a:tr>
              <a:tr h="389334">
                <a:tc>
                  <a:txBody>
                    <a:bodyPr/>
                    <a:lstStyle/>
                    <a:p>
                      <a:pPr>
                        <a:lnSpc>
                          <a:spcPct val="107000"/>
                        </a:lnSpc>
                        <a:spcAft>
                          <a:spcPts val="800"/>
                        </a:spcAft>
                      </a:pPr>
                      <a:r>
                        <a:rPr lang="en-GB" sz="1600" b="1" u="sng" dirty="0">
                          <a:solidFill>
                            <a:srgbClr val="0000FF"/>
                          </a:solidFill>
                          <a:effectLst/>
                          <a:hlinkClick r:id="rId6">
                            <a:extLst>
                              <a:ext uri="{A12FA001-AC4F-418D-AE19-62706E023703}">
                                <ahyp:hlinkClr xmlns:ahyp="http://schemas.microsoft.com/office/drawing/2018/hyperlinkcolor" val="tx"/>
                              </a:ext>
                            </a:extLst>
                          </a:hlinkClick>
                        </a:rPr>
                        <a:t>K.39</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Risk assessment of damages to telecommunication sites due to lightning discharges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4121923872"/>
                  </a:ext>
                </a:extLst>
              </a:tr>
              <a:tr h="396954">
                <a:tc>
                  <a:txBody>
                    <a:bodyPr/>
                    <a:lstStyle/>
                    <a:p>
                      <a:pPr>
                        <a:lnSpc>
                          <a:spcPct val="107000"/>
                        </a:lnSpc>
                        <a:spcAft>
                          <a:spcPts val="800"/>
                        </a:spcAft>
                      </a:pPr>
                      <a:r>
                        <a:rPr lang="en-GB" sz="1600" b="1" u="sng" dirty="0">
                          <a:solidFill>
                            <a:srgbClr val="0000FF"/>
                          </a:solidFill>
                          <a:effectLst/>
                          <a:hlinkClick r:id="rId7">
                            <a:extLst>
                              <a:ext uri="{A12FA001-AC4F-418D-AE19-62706E023703}">
                                <ahyp:hlinkClr xmlns:ahyp="http://schemas.microsoft.com/office/drawing/2018/hyperlinkcolor" val="tx"/>
                              </a:ext>
                            </a:extLst>
                          </a:hlinkClick>
                        </a:rPr>
                        <a:t>K.40</a:t>
                      </a:r>
                      <a:r>
                        <a:rPr lang="en-GB" sz="1600" b="1" u="sng" dirty="0">
                          <a:solidFill>
                            <a:srgbClr val="0000FF"/>
                          </a:solidFill>
                          <a:effectLst/>
                        </a:rPr>
                        <a:t> (rev)</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Protection against lightning electromagnetic pulses in telecommunication centres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414511513"/>
                  </a:ext>
                </a:extLst>
              </a:tr>
              <a:tr h="490776">
                <a:tc>
                  <a:txBody>
                    <a:bodyPr/>
                    <a:lstStyle/>
                    <a:p>
                      <a:pPr>
                        <a:lnSpc>
                          <a:spcPct val="107000"/>
                        </a:lnSpc>
                        <a:spcAft>
                          <a:spcPts val="800"/>
                        </a:spcAft>
                      </a:pPr>
                      <a:r>
                        <a:rPr lang="en-GB" sz="1600" b="1" u="sng" dirty="0">
                          <a:solidFill>
                            <a:srgbClr val="0000FF"/>
                          </a:solidFill>
                          <a:effectLst/>
                          <a:hlinkClick r:id="rId8">
                            <a:extLst>
                              <a:ext uri="{A12FA001-AC4F-418D-AE19-62706E023703}">
                                <ahyp:hlinkClr xmlns:ahyp="http://schemas.microsoft.com/office/drawing/2018/hyperlinkcolor" val="tx"/>
                              </a:ext>
                            </a:extLst>
                          </a:hlinkClick>
                        </a:rPr>
                        <a:t>K.44</a:t>
                      </a:r>
                      <a:r>
                        <a:rPr lang="en-GB" sz="1600" b="1" u="sng" dirty="0">
                          <a:solidFill>
                            <a:srgbClr val="0000FF"/>
                          </a:solidFill>
                          <a:effectLst/>
                        </a:rPr>
                        <a:t> (rev)</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Resistibility tests for telecommunication equipment exposed to </a:t>
                      </a:r>
                      <a:r>
                        <a:rPr lang="en-GB" sz="1600" dirty="0" err="1">
                          <a:solidFill>
                            <a:srgbClr val="000000"/>
                          </a:solidFill>
                          <a:effectLst/>
                        </a:rPr>
                        <a:t>overvoltages</a:t>
                      </a:r>
                      <a:r>
                        <a:rPr lang="en-GB" sz="1600" dirty="0">
                          <a:solidFill>
                            <a:srgbClr val="000000"/>
                          </a:solidFill>
                          <a:effectLst/>
                        </a:rPr>
                        <a:t> and </a:t>
                      </a:r>
                      <a:r>
                        <a:rPr lang="en-GB" sz="1600" dirty="0" err="1">
                          <a:solidFill>
                            <a:srgbClr val="000000"/>
                          </a:solidFill>
                          <a:effectLst/>
                        </a:rPr>
                        <a:t>overcurrents</a:t>
                      </a:r>
                      <a:r>
                        <a:rPr lang="en-GB" sz="1600" dirty="0">
                          <a:solidFill>
                            <a:srgbClr val="000000"/>
                          </a:solidFill>
                          <a:effectLst/>
                        </a:rPr>
                        <a:t> - Basic Recommendation</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626349702"/>
                  </a:ext>
                </a:extLst>
              </a:tr>
              <a:tr h="457200">
                <a:tc>
                  <a:txBody>
                    <a:bodyPr/>
                    <a:lstStyle/>
                    <a:p>
                      <a:pPr>
                        <a:lnSpc>
                          <a:spcPct val="107000"/>
                        </a:lnSpc>
                        <a:spcAft>
                          <a:spcPts val="800"/>
                        </a:spcAft>
                      </a:pPr>
                      <a:r>
                        <a:rPr lang="en-GB" sz="1600" b="1" u="sng" dirty="0">
                          <a:solidFill>
                            <a:srgbClr val="0000FF"/>
                          </a:solidFill>
                          <a:effectLst/>
                          <a:hlinkClick r:id="rId9">
                            <a:extLst>
                              <a:ext uri="{A12FA001-AC4F-418D-AE19-62706E023703}">
                                <ahyp:hlinkClr xmlns:ahyp="http://schemas.microsoft.com/office/drawing/2018/hyperlinkcolor" val="tx"/>
                              </a:ext>
                            </a:extLst>
                          </a:hlinkClick>
                        </a:rPr>
                        <a:t>K.45</a:t>
                      </a:r>
                      <a:r>
                        <a:rPr lang="en-GB" sz="1600" b="1" u="sng" dirty="0">
                          <a:solidFill>
                            <a:srgbClr val="0000FF"/>
                          </a:solidFill>
                          <a:effectLst/>
                        </a:rPr>
                        <a:t> (rev)</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Resistibility of telecommunication equipment installed in the access and trunk networks to overvoltages and overcurrents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486558323"/>
                  </a:ext>
                </a:extLst>
              </a:tr>
              <a:tr h="407670">
                <a:tc>
                  <a:txBody>
                    <a:bodyPr/>
                    <a:lstStyle/>
                    <a:p>
                      <a:pPr>
                        <a:lnSpc>
                          <a:spcPct val="107000"/>
                        </a:lnSpc>
                        <a:spcAft>
                          <a:spcPts val="800"/>
                        </a:spcAft>
                      </a:pPr>
                      <a:r>
                        <a:rPr lang="en-GB" sz="1600" b="1" u="sng" dirty="0">
                          <a:solidFill>
                            <a:srgbClr val="0000FF"/>
                          </a:solidFill>
                          <a:effectLst/>
                          <a:hlinkClick r:id="rId10">
                            <a:extLst>
                              <a:ext uri="{A12FA001-AC4F-418D-AE19-62706E023703}">
                                <ahyp:hlinkClr xmlns:ahyp="http://schemas.microsoft.com/office/drawing/2018/hyperlinkcolor" val="tx"/>
                              </a:ext>
                            </a:extLst>
                          </a:hlinkClick>
                        </a:rPr>
                        <a:t>K.50</a:t>
                      </a:r>
                      <a:r>
                        <a:rPr lang="en-GB" sz="1600" b="1" u="sng" dirty="0">
                          <a:solidFill>
                            <a:srgbClr val="0000FF"/>
                          </a:solidFill>
                          <a:effectLst/>
                        </a:rPr>
                        <a:t> (rev)</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Safe limits for operating voltages and currents in telecommunication systems powered over the network</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680647029"/>
                  </a:ext>
                </a:extLst>
              </a:tr>
              <a:tr h="642903">
                <a:tc>
                  <a:txBody>
                    <a:bodyPr/>
                    <a:lstStyle/>
                    <a:p>
                      <a:pPr>
                        <a:lnSpc>
                          <a:spcPct val="107000"/>
                        </a:lnSpc>
                        <a:spcAft>
                          <a:spcPts val="800"/>
                        </a:spcAft>
                      </a:pPr>
                      <a:r>
                        <a:rPr lang="en-GB" sz="1600" b="1" u="sng" dirty="0">
                          <a:solidFill>
                            <a:srgbClr val="0000FF"/>
                          </a:solidFill>
                          <a:effectLst/>
                          <a:hlinkClick r:id="rId11">
                            <a:extLst>
                              <a:ext uri="{A12FA001-AC4F-418D-AE19-62706E023703}">
                                <ahyp:hlinkClr xmlns:ahyp="http://schemas.microsoft.com/office/drawing/2018/hyperlinkcolor" val="tx"/>
                              </a:ext>
                            </a:extLst>
                          </a:hlinkClick>
                        </a:rPr>
                        <a:t>K.52</a:t>
                      </a:r>
                      <a:r>
                        <a:rPr lang="en-GB" sz="1600" b="1" u="sng" dirty="0">
                          <a:solidFill>
                            <a:srgbClr val="0000FF"/>
                          </a:solidFill>
                          <a:effectLst/>
                        </a:rPr>
                        <a:t> (rev)</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Guidance on complying with limits for human exposure to electromagnetic fields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693692081"/>
                  </a:ext>
                </a:extLst>
              </a:tr>
              <a:tr h="535315">
                <a:tc>
                  <a:txBody>
                    <a:bodyPr/>
                    <a:lstStyle/>
                    <a:p>
                      <a:pPr>
                        <a:lnSpc>
                          <a:spcPct val="107000"/>
                        </a:lnSpc>
                        <a:spcAft>
                          <a:spcPts val="800"/>
                        </a:spcAft>
                      </a:pPr>
                      <a:r>
                        <a:rPr lang="en-GB" sz="1600" b="1" u="sng" dirty="0">
                          <a:solidFill>
                            <a:srgbClr val="0000FF"/>
                          </a:solidFill>
                          <a:effectLst/>
                          <a:hlinkClick r:id="rId12">
                            <a:extLst>
                              <a:ext uri="{A12FA001-AC4F-418D-AE19-62706E023703}">
                                <ahyp:hlinkClr xmlns:ahyp="http://schemas.microsoft.com/office/drawing/2018/hyperlinkcolor" val="tx"/>
                              </a:ext>
                            </a:extLst>
                          </a:hlinkClick>
                        </a:rPr>
                        <a:t>K.61</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Guidance on measurement and numerical prediction of electromagnetic fields for compliance with human exposure limits for telecommunication installations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19842877"/>
                  </a:ext>
                </a:extLst>
              </a:tr>
              <a:tr h="374561">
                <a:tc>
                  <a:txBody>
                    <a:bodyPr/>
                    <a:lstStyle/>
                    <a:p>
                      <a:pPr>
                        <a:lnSpc>
                          <a:spcPct val="107000"/>
                        </a:lnSpc>
                        <a:spcAft>
                          <a:spcPts val="800"/>
                        </a:spcAft>
                      </a:pPr>
                      <a:r>
                        <a:rPr lang="en-GB" sz="1600" b="1" u="sng" dirty="0">
                          <a:solidFill>
                            <a:srgbClr val="0000FF"/>
                          </a:solidFill>
                          <a:effectLst/>
                          <a:hlinkClick r:id="rId13">
                            <a:extLst>
                              <a:ext uri="{A12FA001-AC4F-418D-AE19-62706E023703}">
                                <ahyp:hlinkClr xmlns:ahyp="http://schemas.microsoft.com/office/drawing/2018/hyperlinkcolor" val="tx"/>
                              </a:ext>
                            </a:extLst>
                          </a:hlinkClick>
                        </a:rPr>
                        <a:t>K.64</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Safe working practices for outside equipment installed in particular environments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903754428"/>
                  </a:ext>
                </a:extLst>
              </a:tr>
              <a:tr h="439835">
                <a:tc>
                  <a:txBody>
                    <a:bodyPr/>
                    <a:lstStyle/>
                    <a:p>
                      <a:pPr>
                        <a:lnSpc>
                          <a:spcPct val="107000"/>
                        </a:lnSpc>
                        <a:spcAft>
                          <a:spcPts val="800"/>
                        </a:spcAft>
                      </a:pPr>
                      <a:r>
                        <a:rPr lang="en-GB" sz="1600" b="1" u="sng" dirty="0">
                          <a:solidFill>
                            <a:srgbClr val="0000FF"/>
                          </a:solidFill>
                          <a:effectLst/>
                          <a:hlinkClick r:id="rId14">
                            <a:extLst>
                              <a:ext uri="{A12FA001-AC4F-418D-AE19-62706E023703}">
                                <ahyp:hlinkClr xmlns:ahyp="http://schemas.microsoft.com/office/drawing/2018/hyperlinkcolor" val="tx"/>
                              </a:ext>
                            </a:extLst>
                          </a:hlinkClick>
                        </a:rPr>
                        <a:t>K.66</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Protection of customer premises from </a:t>
                      </a:r>
                      <a:r>
                        <a:rPr lang="en-GB" sz="1600" dirty="0" err="1">
                          <a:solidFill>
                            <a:srgbClr val="000000"/>
                          </a:solidFill>
                          <a:effectLst/>
                        </a:rPr>
                        <a:t>overvoltages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220012750"/>
                  </a:ext>
                </a:extLst>
              </a:tr>
              <a:tr h="533400">
                <a:tc>
                  <a:txBody>
                    <a:bodyPr/>
                    <a:lstStyle/>
                    <a:p>
                      <a:pPr>
                        <a:lnSpc>
                          <a:spcPct val="107000"/>
                        </a:lnSpc>
                        <a:spcAft>
                          <a:spcPts val="800"/>
                        </a:spcAft>
                      </a:pPr>
                      <a:r>
                        <a:rPr lang="en-GB" sz="1600" b="1" u="sng" dirty="0">
                          <a:solidFill>
                            <a:srgbClr val="0000FF"/>
                          </a:solidFill>
                          <a:effectLst/>
                          <a:hlinkClick r:id="rId15">
                            <a:extLst>
                              <a:ext uri="{A12FA001-AC4F-418D-AE19-62706E023703}">
                                <ahyp:hlinkClr xmlns:ahyp="http://schemas.microsoft.com/office/drawing/2018/hyperlinkcolor" val="tx"/>
                              </a:ext>
                            </a:extLst>
                          </a:hlinkClick>
                        </a:rPr>
                        <a:t>K.70</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Mitigation techniques to limit human exposure to EMFs in the vicinity of radiocommunication stations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4178866502"/>
                  </a:ext>
                </a:extLst>
              </a:tr>
            </a:tbl>
          </a:graphicData>
        </a:graphic>
      </p:graphicFrame>
      <p:pic>
        <p:nvPicPr>
          <p:cNvPr id="12" name="Graphic 11" descr="Group brainstorm">
            <a:extLst>
              <a:ext uri="{FF2B5EF4-FFF2-40B4-BE49-F238E27FC236}">
                <a16:creationId xmlns:a16="http://schemas.microsoft.com/office/drawing/2014/main" id="{29063EF3-77C9-49A5-8D7A-43C89C42AD9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00200" y="2645322"/>
            <a:ext cx="5302101" cy="5302101"/>
          </a:xfrm>
          <a:prstGeom prst="rect">
            <a:avLst/>
          </a:prstGeom>
        </p:spPr>
      </p:pic>
    </p:spTree>
    <p:extLst>
      <p:ext uri="{BB962C8B-B14F-4D97-AF65-F5344CB8AC3E}">
        <p14:creationId xmlns:p14="http://schemas.microsoft.com/office/powerpoint/2010/main" val="302241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28074" y="1164403"/>
            <a:ext cx="16478544" cy="92333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effectLst/>
                <a:uLnTx/>
                <a:uFillTx/>
                <a:latin typeface="Avenir Next Cyr" panose="020B0703020202020204" pitchFamily="34" charset="0"/>
              </a:rPr>
              <a:t>List of Approved Recommendations (2017-2020)</a:t>
            </a:r>
          </a:p>
        </p:txBody>
      </p:sp>
      <p:grpSp>
        <p:nvGrpSpPr>
          <p:cNvPr id="6" name="Group 5">
            <a:extLst>
              <a:ext uri="{FF2B5EF4-FFF2-40B4-BE49-F238E27FC236}">
                <a16:creationId xmlns:a16="http://schemas.microsoft.com/office/drawing/2014/main" id="{44589D4E-DE23-4AC4-956C-E6E0A3F6E7B4}"/>
              </a:ext>
            </a:extLst>
          </p:cNvPr>
          <p:cNvGrpSpPr/>
          <p:nvPr/>
        </p:nvGrpSpPr>
        <p:grpSpPr>
          <a:xfrm>
            <a:off x="0" y="0"/>
            <a:ext cx="18288000" cy="1028700"/>
            <a:chOff x="0" y="0"/>
            <a:chExt cx="18288000" cy="1028700"/>
          </a:xfrm>
        </p:grpSpPr>
        <p:sp>
          <p:nvSpPr>
            <p:cNvPr id="7" name="AutoShape 2">
              <a:extLst>
                <a:ext uri="{FF2B5EF4-FFF2-40B4-BE49-F238E27FC236}">
                  <a16:creationId xmlns:a16="http://schemas.microsoft.com/office/drawing/2014/main" id="{B500E6C6-9FDC-4226-9EE3-3BDF4522D332}"/>
                </a:ext>
              </a:extLst>
            </p:cNvPr>
            <p:cNvSpPr/>
            <p:nvPr/>
          </p:nvSpPr>
          <p:spPr>
            <a:xfrm>
              <a:off x="0" y="0"/>
              <a:ext cx="18288000" cy="1028700"/>
            </a:xfrm>
            <a:prstGeom prst="rect">
              <a:avLst/>
            </a:prstGeom>
            <a:solidFill>
              <a:srgbClr val="00B050"/>
            </a:solidFill>
          </p:spPr>
        </p:sp>
        <p:sp>
          <p:nvSpPr>
            <p:cNvPr id="8" name="TextBox 10">
              <a:extLst>
                <a:ext uri="{FF2B5EF4-FFF2-40B4-BE49-F238E27FC236}">
                  <a16:creationId xmlns:a16="http://schemas.microsoft.com/office/drawing/2014/main" id="{D01E83A0-581F-4303-975C-5D0B869AA391}"/>
                </a:ext>
              </a:extLst>
            </p:cNvPr>
            <p:cNvSpPr txBox="1"/>
            <p:nvPr/>
          </p:nvSpPr>
          <p:spPr>
            <a:xfrm>
              <a:off x="590257" y="380948"/>
              <a:ext cx="8420615" cy="266804"/>
            </a:xfrm>
            <a:prstGeom prst="rect">
              <a:avLst/>
            </a:prstGeom>
            <a:solidFill>
              <a:srgbClr val="00B050"/>
            </a:solidFill>
          </p:spPr>
          <p:txBody>
            <a:bodyPr lIns="0" tIns="0" rIns="0" bIns="0" rtlCol="0" anchor="t">
              <a:spAutoFit/>
            </a:bodyPr>
            <a:lstStyle/>
            <a:p>
              <a:pPr>
                <a:lnSpc>
                  <a:spcPts val="2159"/>
                </a:lnSpc>
              </a:pPr>
              <a:r>
                <a:rPr lang="en-US" sz="1799" b="1" spc="179" dirty="0">
                  <a:solidFill>
                    <a:srgbClr val="FFFFFF"/>
                  </a:solidFill>
                  <a:latin typeface="Avenir Next Cyr" panose="020B0703020202020204" pitchFamily="34" charset="0"/>
                </a:rPr>
                <a:t>SEPTEMBER 2020</a:t>
              </a:r>
            </a:p>
          </p:txBody>
        </p:sp>
      </p:grpSp>
      <p:sp>
        <p:nvSpPr>
          <p:cNvPr id="3" name="AutoShape 2">
            <a:extLst>
              <a:ext uri="{FF2B5EF4-FFF2-40B4-BE49-F238E27FC236}">
                <a16:creationId xmlns:a16="http://schemas.microsoft.com/office/drawing/2014/main" id="{D8A1CA34-C4B3-4EB5-AE68-4149D1745129}"/>
              </a:ext>
            </a:extLst>
          </p:cNvPr>
          <p:cNvSpPr/>
          <p:nvPr/>
        </p:nvSpPr>
        <p:spPr>
          <a:xfrm>
            <a:off x="0" y="0"/>
            <a:ext cx="18288000" cy="1028700"/>
          </a:xfrm>
          <a:prstGeom prst="rect">
            <a:avLst/>
          </a:prstGeom>
          <a:solidFill>
            <a:srgbClr val="00B050"/>
          </a:solidFill>
        </p:spPr>
      </p:sp>
      <p:sp>
        <p:nvSpPr>
          <p:cNvPr id="10" name="TextBox 10">
            <a:extLst>
              <a:ext uri="{FF2B5EF4-FFF2-40B4-BE49-F238E27FC236}">
                <a16:creationId xmlns:a16="http://schemas.microsoft.com/office/drawing/2014/main" id="{CDB2E5C6-96D4-4A5B-A8BE-1AB2641C31BC}"/>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graphicFrame>
        <p:nvGraphicFramePr>
          <p:cNvPr id="12" name="Table 11">
            <a:extLst>
              <a:ext uri="{FF2B5EF4-FFF2-40B4-BE49-F238E27FC236}">
                <a16:creationId xmlns:a16="http://schemas.microsoft.com/office/drawing/2014/main" id="{32BFFEA8-7025-4548-A130-68953F9E4217}"/>
              </a:ext>
            </a:extLst>
          </p:cNvPr>
          <p:cNvGraphicFramePr>
            <a:graphicFrameLocks noGrp="1"/>
          </p:cNvGraphicFramePr>
          <p:nvPr>
            <p:extLst>
              <p:ext uri="{D42A27DB-BD31-4B8C-83A1-F6EECF244321}">
                <p14:modId xmlns:p14="http://schemas.microsoft.com/office/powerpoint/2010/main" val="2524395629"/>
              </p:ext>
            </p:extLst>
          </p:nvPr>
        </p:nvGraphicFramePr>
        <p:xfrm>
          <a:off x="9551037" y="2400300"/>
          <a:ext cx="8195668" cy="6748365"/>
        </p:xfrm>
        <a:graphic>
          <a:graphicData uri="http://schemas.openxmlformats.org/drawingml/2006/table">
            <a:tbl>
              <a:tblPr firstRow="1" firstCol="1" bandRow="1">
                <a:tableStyleId>{F2DE63D5-997A-4646-A377-4702673A728D}</a:tableStyleId>
              </a:tblPr>
              <a:tblGrid>
                <a:gridCol w="1676400">
                  <a:extLst>
                    <a:ext uri="{9D8B030D-6E8A-4147-A177-3AD203B41FA5}">
                      <a16:colId xmlns:a16="http://schemas.microsoft.com/office/drawing/2014/main" val="2393941605"/>
                    </a:ext>
                  </a:extLst>
                </a:gridCol>
                <a:gridCol w="6519268">
                  <a:extLst>
                    <a:ext uri="{9D8B030D-6E8A-4147-A177-3AD203B41FA5}">
                      <a16:colId xmlns:a16="http://schemas.microsoft.com/office/drawing/2014/main" val="3190722126"/>
                    </a:ext>
                  </a:extLst>
                </a:gridCol>
              </a:tblGrid>
              <a:tr h="258367">
                <a:tc>
                  <a:txBody>
                    <a:bodyPr/>
                    <a:lstStyle/>
                    <a:p>
                      <a:pPr algn="ctr">
                        <a:spcAft>
                          <a:spcPts val="0"/>
                        </a:spcAft>
                      </a:pPr>
                      <a:r>
                        <a:rPr lang="en-GB" sz="1600" b="1" kern="1200" dirty="0">
                          <a:solidFill>
                            <a:schemeClr val="bg1"/>
                          </a:solidFill>
                          <a:effectLst/>
                        </a:rPr>
                        <a:t>Work item</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tc>
                  <a:txBody>
                    <a:bodyPr/>
                    <a:lstStyle/>
                    <a:p>
                      <a:pPr algn="ctr">
                        <a:spcAft>
                          <a:spcPts val="0"/>
                        </a:spcAft>
                      </a:pPr>
                      <a:r>
                        <a:rPr lang="en-GB" sz="1600" b="1" kern="1200" dirty="0">
                          <a:solidFill>
                            <a:schemeClr val="bg1"/>
                          </a:solidFill>
                          <a:effectLst/>
                        </a:rPr>
                        <a:t>Subject / Title</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extLst>
                  <a:ext uri="{0D108BD9-81ED-4DB2-BD59-A6C34878D82A}">
                    <a16:rowId xmlns:a16="http://schemas.microsoft.com/office/drawing/2014/main" val="4044297927"/>
                  </a:ext>
                </a:extLst>
              </a:tr>
              <a:tr h="270446">
                <a:tc>
                  <a:txBody>
                    <a:bodyPr/>
                    <a:lstStyle/>
                    <a:p>
                      <a:pPr>
                        <a:lnSpc>
                          <a:spcPct val="107000"/>
                        </a:lnSpc>
                        <a:spcAft>
                          <a:spcPts val="800"/>
                        </a:spcAft>
                      </a:pPr>
                      <a:r>
                        <a:rPr lang="en-GB" sz="1600" b="1" u="sng" dirty="0">
                          <a:solidFill>
                            <a:srgbClr val="0563C1"/>
                          </a:solidFill>
                          <a:effectLst/>
                          <a:hlinkClick r:id="rId3"/>
                        </a:rPr>
                        <a:t>K.</a:t>
                      </a:r>
                      <a:r>
                        <a:rPr lang="en-GB" sz="1600" b="1" u="sng" dirty="0">
                          <a:solidFill>
                            <a:srgbClr val="000000"/>
                          </a:solidFill>
                          <a:effectLst/>
                          <a:hlinkClick r:id="rId3"/>
                        </a:rPr>
                        <a:t>120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Lightning Protection and Earthing of Miniature Base Station</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193468735"/>
                  </a:ext>
                </a:extLst>
              </a:tr>
              <a:tr h="540828">
                <a:tc>
                  <a:txBody>
                    <a:bodyPr/>
                    <a:lstStyle/>
                    <a:p>
                      <a:pPr>
                        <a:lnSpc>
                          <a:spcPct val="107000"/>
                        </a:lnSpc>
                        <a:spcAft>
                          <a:spcPts val="800"/>
                        </a:spcAft>
                      </a:pPr>
                      <a:r>
                        <a:rPr lang="en-GB" sz="1600" b="1" u="sng" dirty="0">
                          <a:solidFill>
                            <a:srgbClr val="000000"/>
                          </a:solidFill>
                          <a:effectLst/>
                          <a:hlinkClick r:id="rId4"/>
                        </a:rPr>
                        <a:t>K.121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Guidance on the Environmental Management for Compliance with Radio Frequency EMF Limits for Radiocommunication Base Stations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428532383"/>
                  </a:ext>
                </a:extLst>
              </a:tr>
              <a:tr h="540828">
                <a:tc>
                  <a:txBody>
                    <a:bodyPr/>
                    <a:lstStyle/>
                    <a:p>
                      <a:pPr>
                        <a:lnSpc>
                          <a:spcPct val="107000"/>
                        </a:lnSpc>
                        <a:spcAft>
                          <a:spcPts val="800"/>
                        </a:spcAft>
                      </a:pPr>
                      <a:r>
                        <a:rPr lang="en-GB" sz="1600" b="1" u="sng" dirty="0">
                          <a:solidFill>
                            <a:srgbClr val="000000"/>
                          </a:solidFill>
                          <a:effectLst/>
                          <a:hlinkClick r:id="rId5"/>
                        </a:rPr>
                        <a:t>K.122</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Exposure levels in the close proximity of the radiocommunication antennas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429793091"/>
                  </a:ext>
                </a:extLst>
              </a:tr>
              <a:tr h="540828">
                <a:tc>
                  <a:txBody>
                    <a:bodyPr/>
                    <a:lstStyle/>
                    <a:p>
                      <a:pPr>
                        <a:lnSpc>
                          <a:spcPct val="107000"/>
                        </a:lnSpc>
                        <a:spcAft>
                          <a:spcPts val="800"/>
                        </a:spcAft>
                      </a:pPr>
                      <a:r>
                        <a:rPr lang="en-GB" sz="1600" b="1" u="sng" dirty="0">
                          <a:solidFill>
                            <a:srgbClr val="000000"/>
                          </a:solidFill>
                          <a:effectLst/>
                          <a:hlinkClick r:id="rId6"/>
                        </a:rPr>
                        <a:t>K.123</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Electromagnetic compatibility requirements for electrical equipment in telecommunication facilities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987700412"/>
                  </a:ext>
                </a:extLst>
              </a:tr>
              <a:tr h="270446">
                <a:tc>
                  <a:txBody>
                    <a:bodyPr/>
                    <a:lstStyle/>
                    <a:p>
                      <a:pPr>
                        <a:lnSpc>
                          <a:spcPct val="107000"/>
                        </a:lnSpc>
                        <a:spcAft>
                          <a:spcPts val="800"/>
                        </a:spcAft>
                      </a:pPr>
                      <a:r>
                        <a:rPr lang="en-GB" sz="1600" b="1" u="sng" dirty="0">
                          <a:solidFill>
                            <a:srgbClr val="000000"/>
                          </a:solidFill>
                          <a:effectLst/>
                          <a:hlinkClick r:id="rId7"/>
                        </a:rPr>
                        <a:t>K.124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Overview of particle radiation effects on telecommunications systems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204502056"/>
                  </a:ext>
                </a:extLst>
              </a:tr>
              <a:tr h="811208">
                <a:tc>
                  <a:txBody>
                    <a:bodyPr/>
                    <a:lstStyle/>
                    <a:p>
                      <a:pPr>
                        <a:lnSpc>
                          <a:spcPct val="107000"/>
                        </a:lnSpc>
                        <a:spcAft>
                          <a:spcPts val="800"/>
                        </a:spcAft>
                      </a:pPr>
                      <a:r>
                        <a:rPr lang="en-GB" sz="1600" b="1" u="sng" dirty="0">
                          <a:solidFill>
                            <a:srgbClr val="0563C1"/>
                          </a:solidFill>
                          <a:effectLst/>
                          <a:hlinkClick r:id="rId8"/>
                        </a:rPr>
                        <a:t>K.</a:t>
                      </a:r>
                      <a:r>
                        <a:rPr lang="en-GB" sz="1600" b="1" u="sng" dirty="0">
                          <a:solidFill>
                            <a:srgbClr val="000000"/>
                          </a:solidFill>
                          <a:effectLst/>
                          <a:hlinkClick r:id="rId8"/>
                        </a:rPr>
                        <a:t>125</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Dangerous effects and protective measures against electromagnetic disturbances when internet data centre is co-sited with high-voltage substation</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353063234"/>
                  </a:ext>
                </a:extLst>
              </a:tr>
              <a:tr h="540828">
                <a:tc>
                  <a:txBody>
                    <a:bodyPr/>
                    <a:lstStyle/>
                    <a:p>
                      <a:pPr>
                        <a:lnSpc>
                          <a:spcPct val="107000"/>
                        </a:lnSpc>
                        <a:spcAft>
                          <a:spcPts val="800"/>
                        </a:spcAft>
                      </a:pPr>
                      <a:r>
                        <a:rPr lang="en-GB" sz="1600" b="1" u="sng" dirty="0">
                          <a:solidFill>
                            <a:srgbClr val="000000"/>
                          </a:solidFill>
                          <a:effectLst/>
                          <a:hlinkClick r:id="rId9"/>
                        </a:rPr>
                        <a:t>K.126</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Surge protective component application guide - High frequency signal isolation transformers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798186315"/>
                  </a:ext>
                </a:extLst>
              </a:tr>
              <a:tr h="540828">
                <a:tc>
                  <a:txBody>
                    <a:bodyPr/>
                    <a:lstStyle/>
                    <a:p>
                      <a:pPr>
                        <a:lnSpc>
                          <a:spcPct val="107000"/>
                        </a:lnSpc>
                        <a:spcAft>
                          <a:spcPts val="800"/>
                        </a:spcAft>
                      </a:pPr>
                      <a:r>
                        <a:rPr lang="en-GB" sz="1600" b="1" u="sng" dirty="0">
                          <a:solidFill>
                            <a:srgbClr val="000000"/>
                          </a:solidFill>
                          <a:effectLst/>
                          <a:hlinkClick r:id="rId10"/>
                        </a:rPr>
                        <a:t>K.127</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Immunity requirements for telecommunication equipment in close proximity use of wireless devices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742209112"/>
                  </a:ext>
                </a:extLst>
              </a:tr>
              <a:tr h="540828">
                <a:tc>
                  <a:txBody>
                    <a:bodyPr/>
                    <a:lstStyle/>
                    <a:p>
                      <a:pPr>
                        <a:lnSpc>
                          <a:spcPct val="107000"/>
                        </a:lnSpc>
                        <a:spcAft>
                          <a:spcPts val="800"/>
                        </a:spcAft>
                      </a:pPr>
                      <a:r>
                        <a:rPr lang="en-GB" sz="1600" b="1" u="sng" dirty="0">
                          <a:solidFill>
                            <a:srgbClr val="000000"/>
                          </a:solidFill>
                          <a:effectLst/>
                          <a:hlinkClick r:id="rId11"/>
                        </a:rPr>
                        <a:t>K.128</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Surge protective component application guide - metal oxide varistor (MOV) components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408569185"/>
                  </a:ext>
                </a:extLst>
              </a:tr>
              <a:tr h="540828">
                <a:tc>
                  <a:txBody>
                    <a:bodyPr/>
                    <a:lstStyle/>
                    <a:p>
                      <a:pPr>
                        <a:lnSpc>
                          <a:spcPct val="107000"/>
                        </a:lnSpc>
                        <a:spcAft>
                          <a:spcPts val="800"/>
                        </a:spcAft>
                      </a:pPr>
                      <a:r>
                        <a:rPr lang="en-GB" sz="1600" b="1" u="sng" dirty="0">
                          <a:solidFill>
                            <a:srgbClr val="000000"/>
                          </a:solidFill>
                          <a:effectLst/>
                          <a:hlinkClick r:id="rId12"/>
                        </a:rPr>
                        <a:t>K.129</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Characteristics and ratings of silicon PN junction voltage clamping components used for the protection of telecommunications installations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694423276"/>
                  </a:ext>
                </a:extLst>
              </a:tr>
              <a:tr h="270446">
                <a:tc>
                  <a:txBody>
                    <a:bodyPr/>
                    <a:lstStyle/>
                    <a:p>
                      <a:pPr>
                        <a:lnSpc>
                          <a:spcPct val="107000"/>
                        </a:lnSpc>
                        <a:spcAft>
                          <a:spcPts val="800"/>
                        </a:spcAft>
                      </a:pPr>
                      <a:r>
                        <a:rPr lang="en-GB" sz="1600" b="1" u="sng">
                          <a:solidFill>
                            <a:srgbClr val="000000"/>
                          </a:solidFill>
                          <a:effectLst/>
                          <a:hlinkClick r:id="rId13"/>
                        </a:rPr>
                        <a:t>K.130</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Neutron irradiation test methods for telecommunications equipment</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761728157"/>
                  </a:ext>
                </a:extLst>
              </a:tr>
              <a:tr h="540828">
                <a:tc>
                  <a:txBody>
                    <a:bodyPr/>
                    <a:lstStyle/>
                    <a:p>
                      <a:pPr>
                        <a:lnSpc>
                          <a:spcPct val="107000"/>
                        </a:lnSpc>
                        <a:spcAft>
                          <a:spcPts val="800"/>
                        </a:spcAft>
                      </a:pPr>
                      <a:r>
                        <a:rPr lang="en-GB" sz="1600" b="1" u="sng">
                          <a:solidFill>
                            <a:srgbClr val="0563C1"/>
                          </a:solidFill>
                          <a:effectLst/>
                          <a:hlinkClick r:id="rId14"/>
                        </a:rPr>
                        <a:t>K.131</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Design methodologies for telecommunication systems applying soft error measures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296620772"/>
                  </a:ext>
                </a:extLst>
              </a:tr>
              <a:tr h="540828">
                <a:tc>
                  <a:txBody>
                    <a:bodyPr/>
                    <a:lstStyle/>
                    <a:p>
                      <a:pPr>
                        <a:lnSpc>
                          <a:spcPct val="107000"/>
                        </a:lnSpc>
                        <a:spcAft>
                          <a:spcPts val="800"/>
                        </a:spcAft>
                      </a:pPr>
                      <a:r>
                        <a:rPr lang="en-GB" sz="1600" b="1" u="sng">
                          <a:solidFill>
                            <a:srgbClr val="000000"/>
                          </a:solidFill>
                          <a:effectLst/>
                          <a:hlinkClick r:id="rId15"/>
                        </a:rPr>
                        <a:t>K.132</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EMC requirements of electromagnetic disturbances from lighting equipment located in telecommunication facilities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413764783"/>
                  </a:ext>
                </a:extLst>
              </a:tr>
            </a:tbl>
          </a:graphicData>
        </a:graphic>
      </p:graphicFrame>
      <p:graphicFrame>
        <p:nvGraphicFramePr>
          <p:cNvPr id="15" name="Table 14">
            <a:extLst>
              <a:ext uri="{FF2B5EF4-FFF2-40B4-BE49-F238E27FC236}">
                <a16:creationId xmlns:a16="http://schemas.microsoft.com/office/drawing/2014/main" id="{2A1EC056-1B96-440C-A8BF-C63B8F7114CE}"/>
              </a:ext>
            </a:extLst>
          </p:cNvPr>
          <p:cNvGraphicFramePr>
            <a:graphicFrameLocks noGrp="1"/>
          </p:cNvGraphicFramePr>
          <p:nvPr>
            <p:extLst>
              <p:ext uri="{D42A27DB-BD31-4B8C-83A1-F6EECF244321}">
                <p14:modId xmlns:p14="http://schemas.microsoft.com/office/powerpoint/2010/main" val="184996423"/>
              </p:ext>
            </p:extLst>
          </p:nvPr>
        </p:nvGraphicFramePr>
        <p:xfrm>
          <a:off x="419064" y="2400300"/>
          <a:ext cx="8763000" cy="7071571"/>
        </p:xfrm>
        <a:graphic>
          <a:graphicData uri="http://schemas.openxmlformats.org/drawingml/2006/table">
            <a:tbl>
              <a:tblPr firstRow="1" bandRow="1">
                <a:tableStyleId>{F2DE63D5-997A-4646-A377-4702673A728D}</a:tableStyleId>
              </a:tblPr>
              <a:tblGrid>
                <a:gridCol w="1371600">
                  <a:extLst>
                    <a:ext uri="{9D8B030D-6E8A-4147-A177-3AD203B41FA5}">
                      <a16:colId xmlns:a16="http://schemas.microsoft.com/office/drawing/2014/main" val="2820634451"/>
                    </a:ext>
                  </a:extLst>
                </a:gridCol>
                <a:gridCol w="7391400">
                  <a:extLst>
                    <a:ext uri="{9D8B030D-6E8A-4147-A177-3AD203B41FA5}">
                      <a16:colId xmlns:a16="http://schemas.microsoft.com/office/drawing/2014/main" val="4076958802"/>
                    </a:ext>
                  </a:extLst>
                </a:gridCol>
              </a:tblGrid>
              <a:tr h="430519">
                <a:tc>
                  <a:txBody>
                    <a:bodyPr/>
                    <a:lstStyle/>
                    <a:p>
                      <a:pPr algn="ctr"/>
                      <a:r>
                        <a:rPr lang="en-US" sz="1600" dirty="0"/>
                        <a:t>Work item</a:t>
                      </a:r>
                      <a:endParaRPr lang="en-GB" sz="1600" dirty="0">
                        <a:latin typeface="Poppins Bold" panose="020B0604020202020204" charset="0"/>
                        <a:cs typeface="Poppins Bold" panose="020B0604020202020204" charset="0"/>
                      </a:endParaRPr>
                    </a:p>
                  </a:txBody>
                  <a:tcPr/>
                </a:tc>
                <a:tc>
                  <a:txBody>
                    <a:bodyPr/>
                    <a:lstStyle/>
                    <a:p>
                      <a:pPr algn="ctr"/>
                      <a:r>
                        <a:rPr lang="en-US" sz="1600" dirty="0"/>
                        <a:t>Subject / Title</a:t>
                      </a:r>
                      <a:endParaRPr lang="en-GB" sz="1600" dirty="0">
                        <a:latin typeface="Poppins Bold" panose="020B0604020202020204" charset="0"/>
                        <a:cs typeface="Poppins Bold" panose="020B0604020202020204" charset="0"/>
                      </a:endParaRPr>
                    </a:p>
                  </a:txBody>
                  <a:tcPr/>
                </a:tc>
                <a:extLst>
                  <a:ext uri="{0D108BD9-81ED-4DB2-BD59-A6C34878D82A}">
                    <a16:rowId xmlns:a16="http://schemas.microsoft.com/office/drawing/2014/main" val="1705670644"/>
                  </a:ext>
                </a:extLst>
              </a:tr>
              <a:tr h="448232">
                <a:tc>
                  <a:txBody>
                    <a:bodyPr/>
                    <a:lstStyle/>
                    <a:p>
                      <a:pPr>
                        <a:lnSpc>
                          <a:spcPct val="107000"/>
                        </a:lnSpc>
                        <a:spcAft>
                          <a:spcPts val="800"/>
                        </a:spcAft>
                      </a:pPr>
                      <a:r>
                        <a:rPr lang="en-GB" sz="1600" b="1" u="sng" dirty="0">
                          <a:solidFill>
                            <a:srgbClr val="0000FF"/>
                          </a:solidFill>
                          <a:effectLst/>
                          <a:hlinkClick r:id="rId16">
                            <a:extLst>
                              <a:ext uri="{A12FA001-AC4F-418D-AE19-62706E023703}">
                                <ahyp:hlinkClr xmlns:ahyp="http://schemas.microsoft.com/office/drawing/2018/hyperlinkcolor" val="tx"/>
                              </a:ext>
                            </a:extLst>
                          </a:hlinkClick>
                        </a:rPr>
                        <a:t>K.73</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Shielding and bonding for cables between buildings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421367433"/>
                  </a:ext>
                </a:extLst>
              </a:tr>
              <a:tr h="533400">
                <a:tc>
                  <a:txBody>
                    <a:bodyPr/>
                    <a:lstStyle/>
                    <a:p>
                      <a:pPr>
                        <a:lnSpc>
                          <a:spcPct val="107000"/>
                        </a:lnSpc>
                        <a:spcAft>
                          <a:spcPts val="800"/>
                        </a:spcAft>
                      </a:pPr>
                      <a:r>
                        <a:rPr lang="en-GB" sz="1600" b="1" u="sng" dirty="0">
                          <a:solidFill>
                            <a:srgbClr val="0000FF"/>
                          </a:solidFill>
                          <a:effectLst/>
                          <a:hlinkClick r:id="rId17">
                            <a:extLst>
                              <a:ext uri="{A12FA001-AC4F-418D-AE19-62706E023703}">
                                <ahyp:hlinkClr xmlns:ahyp="http://schemas.microsoft.com/office/drawing/2018/hyperlinkcolor" val="tx"/>
                              </a:ext>
                            </a:extLst>
                          </a:hlinkClick>
                        </a:rPr>
                        <a:t>K.77</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Characteristics of metal oxide varistors for the protection of telecommunication installations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121630115"/>
                  </a:ext>
                </a:extLst>
              </a:tr>
              <a:tr h="457200">
                <a:tc>
                  <a:txBody>
                    <a:bodyPr/>
                    <a:lstStyle/>
                    <a:p>
                      <a:pPr>
                        <a:lnSpc>
                          <a:spcPct val="107000"/>
                        </a:lnSpc>
                        <a:spcAft>
                          <a:spcPts val="800"/>
                        </a:spcAft>
                      </a:pPr>
                      <a:r>
                        <a:rPr lang="en-GB" sz="1600" b="1" u="sng" dirty="0">
                          <a:solidFill>
                            <a:srgbClr val="0000FF"/>
                          </a:solidFill>
                          <a:effectLst/>
                          <a:hlinkClick r:id="rId18">
                            <a:extLst>
                              <a:ext uri="{A12FA001-AC4F-418D-AE19-62706E023703}">
                                <ahyp:hlinkClr xmlns:ahyp="http://schemas.microsoft.com/office/drawing/2018/hyperlinkcolor" val="tx"/>
                              </a:ext>
                            </a:extLst>
                          </a:hlinkClick>
                        </a:rPr>
                        <a:t>K.83</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Monitoring of electromagnetic field levels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38494840"/>
                  </a:ext>
                </a:extLst>
              </a:tr>
              <a:tr h="519378">
                <a:tc>
                  <a:txBody>
                    <a:bodyPr/>
                    <a:lstStyle/>
                    <a:p>
                      <a:pPr>
                        <a:lnSpc>
                          <a:spcPct val="107000"/>
                        </a:lnSpc>
                        <a:spcAft>
                          <a:spcPts val="800"/>
                        </a:spcAft>
                      </a:pPr>
                      <a:r>
                        <a:rPr lang="en-GB" sz="1600" b="1" u="sng" dirty="0">
                          <a:solidFill>
                            <a:srgbClr val="0000FF"/>
                          </a:solidFill>
                          <a:effectLst/>
                          <a:hlinkClick r:id="rId19">
                            <a:extLst>
                              <a:ext uri="{A12FA001-AC4F-418D-AE19-62706E023703}">
                                <ahyp:hlinkClr xmlns:ahyp="http://schemas.microsoft.com/office/drawing/2018/hyperlinkcolor" val="tx"/>
                              </a:ext>
                            </a:extLst>
                          </a:hlinkClick>
                        </a:rPr>
                        <a:t>K.90</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Evaluation techniques and working procedures for compliance with exposure limits of network operator personnel to power-frequency electromagnetic fields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265974568"/>
                  </a:ext>
                </a:extLst>
              </a:tr>
              <a:tr h="436555">
                <a:tc>
                  <a:txBody>
                    <a:bodyPr/>
                    <a:lstStyle/>
                    <a:p>
                      <a:pPr>
                        <a:lnSpc>
                          <a:spcPct val="107000"/>
                        </a:lnSpc>
                        <a:spcAft>
                          <a:spcPts val="800"/>
                        </a:spcAft>
                      </a:pPr>
                      <a:r>
                        <a:rPr lang="en-GB" sz="1600" b="1" u="sng" dirty="0">
                          <a:solidFill>
                            <a:srgbClr val="0000FF"/>
                          </a:solidFill>
                          <a:effectLst/>
                          <a:hlinkClick r:id="rId20">
                            <a:extLst>
                              <a:ext uri="{A12FA001-AC4F-418D-AE19-62706E023703}">
                                <ahyp:hlinkClr xmlns:ahyp="http://schemas.microsoft.com/office/drawing/2018/hyperlinkcolor" val="tx"/>
                              </a:ext>
                            </a:extLst>
                          </a:hlinkClick>
                        </a:rPr>
                        <a:t>K.91</a:t>
                      </a:r>
                      <a:r>
                        <a:rPr lang="en-GB" sz="1600" b="1" u="sng" dirty="0">
                          <a:solidFill>
                            <a:srgbClr val="0000FF"/>
                          </a:solidFill>
                          <a:effectLst/>
                        </a:rPr>
                        <a:t> (rev)</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Guidance for assessment, evaluation and monitoring of human exposure to radio frequency electromagnetic fields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805967999"/>
                  </a:ext>
                </a:extLst>
              </a:tr>
              <a:tr h="403986">
                <a:tc>
                  <a:txBody>
                    <a:bodyPr/>
                    <a:lstStyle/>
                    <a:p>
                      <a:pPr>
                        <a:lnSpc>
                          <a:spcPct val="107000"/>
                        </a:lnSpc>
                        <a:spcAft>
                          <a:spcPts val="800"/>
                        </a:spcAft>
                      </a:pPr>
                      <a:r>
                        <a:rPr lang="en-GB" sz="1600" b="1" u="sng" dirty="0">
                          <a:solidFill>
                            <a:srgbClr val="0000FF"/>
                          </a:solidFill>
                          <a:effectLst/>
                          <a:hlinkClick r:id="rId21">
                            <a:extLst>
                              <a:ext uri="{A12FA001-AC4F-418D-AE19-62706E023703}">
                                <ahyp:hlinkClr xmlns:ahyp="http://schemas.microsoft.com/office/drawing/2018/hyperlinkcolor" val="tx"/>
                              </a:ext>
                            </a:extLst>
                          </a:hlinkClick>
                        </a:rPr>
                        <a:t>K.93</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Immunity of home network devices to electromagnetic disturbance</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12413707"/>
                  </a:ext>
                </a:extLst>
              </a:tr>
              <a:tr h="414135">
                <a:tc>
                  <a:txBody>
                    <a:bodyPr/>
                    <a:lstStyle/>
                    <a:p>
                      <a:pPr>
                        <a:lnSpc>
                          <a:spcPct val="107000"/>
                        </a:lnSpc>
                        <a:spcAft>
                          <a:spcPts val="800"/>
                        </a:spcAft>
                      </a:pPr>
                      <a:r>
                        <a:rPr lang="en-GB" sz="1600" b="1" u="sng" dirty="0">
                          <a:solidFill>
                            <a:srgbClr val="0000FF"/>
                          </a:solidFill>
                          <a:effectLst/>
                          <a:hlinkClick r:id="rId22">
                            <a:extLst>
                              <a:ext uri="{A12FA001-AC4F-418D-AE19-62706E023703}">
                                <ahyp:hlinkClr xmlns:ahyp="http://schemas.microsoft.com/office/drawing/2018/hyperlinkcolor" val="tx"/>
                              </a:ext>
                            </a:extLst>
                          </a:hlinkClick>
                        </a:rPr>
                        <a:t>K.99</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Surge protective component application guide - Gas discharge tubes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049304358"/>
                  </a:ext>
                </a:extLst>
              </a:tr>
              <a:tr h="468612">
                <a:tc>
                  <a:txBody>
                    <a:bodyPr/>
                    <a:lstStyle/>
                    <a:p>
                      <a:pPr>
                        <a:lnSpc>
                          <a:spcPct val="107000"/>
                        </a:lnSpc>
                        <a:spcAft>
                          <a:spcPts val="800"/>
                        </a:spcAft>
                      </a:pPr>
                      <a:r>
                        <a:rPr lang="en-GB" sz="1600" b="1" u="sng">
                          <a:solidFill>
                            <a:srgbClr val="0000FF"/>
                          </a:solidFill>
                          <a:effectLst/>
                          <a:hlinkClick r:id="rId23">
                            <a:extLst>
                              <a:ext uri="{A12FA001-AC4F-418D-AE19-62706E023703}">
                                <ahyp:hlinkClr xmlns:ahyp="http://schemas.microsoft.com/office/drawing/2018/hyperlinkcolor" val="tx"/>
                              </a:ext>
                            </a:extLst>
                          </a:hlinkClick>
                        </a:rPr>
                        <a:t>K.100</a:t>
                      </a:r>
                      <a:r>
                        <a:rPr lang="en-GB" sz="1600" b="1" u="sng">
                          <a:solidFill>
                            <a:srgbClr val="0000FF"/>
                          </a:solidFill>
                          <a:effectLst/>
                        </a:rPr>
                        <a:t> (rev)</a:t>
                      </a:r>
                      <a:endParaRPr lang="en-GB" sz="160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Measurement of radio frequency electromagnetic fields to determine compliance with human exposure limits when a base station is put into service</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782528452"/>
                  </a:ext>
                </a:extLst>
              </a:tr>
              <a:tr h="526042">
                <a:tc>
                  <a:txBody>
                    <a:bodyPr/>
                    <a:lstStyle/>
                    <a:p>
                      <a:pPr>
                        <a:lnSpc>
                          <a:spcPct val="107000"/>
                        </a:lnSpc>
                        <a:spcAft>
                          <a:spcPts val="800"/>
                        </a:spcAft>
                      </a:pPr>
                      <a:r>
                        <a:rPr lang="en-GB" sz="1600" b="1" u="sng" dirty="0">
                          <a:solidFill>
                            <a:srgbClr val="0000FF"/>
                          </a:solidFill>
                          <a:effectLst/>
                          <a:hlinkClick r:id="rId24">
                            <a:extLst>
                              <a:ext uri="{A12FA001-AC4F-418D-AE19-62706E023703}">
                                <ahyp:hlinkClr xmlns:ahyp="http://schemas.microsoft.com/office/drawing/2018/hyperlinkcolor" val="tx"/>
                              </a:ext>
                            </a:extLst>
                          </a:hlinkClick>
                        </a:rPr>
                        <a:t>K.112</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Lightning protection, earthing and bonding: Practical procedures for radio base stations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370694620"/>
                  </a:ext>
                </a:extLst>
              </a:tr>
              <a:tr h="526042">
                <a:tc>
                  <a:txBody>
                    <a:bodyPr/>
                    <a:lstStyle/>
                    <a:p>
                      <a:pPr>
                        <a:lnSpc>
                          <a:spcPct val="107000"/>
                        </a:lnSpc>
                        <a:spcAft>
                          <a:spcPts val="800"/>
                        </a:spcAft>
                      </a:pPr>
                      <a:r>
                        <a:rPr lang="en-GB" sz="1600" b="1" u="sng" dirty="0">
                          <a:solidFill>
                            <a:srgbClr val="0000FF"/>
                          </a:solidFill>
                          <a:effectLst/>
                          <a:hlinkClick r:id="rId25">
                            <a:extLst>
                              <a:ext uri="{A12FA001-AC4F-418D-AE19-62706E023703}">
                                <ahyp:hlinkClr xmlns:ahyp="http://schemas.microsoft.com/office/drawing/2018/hyperlinkcolor" val="tx"/>
                              </a:ext>
                            </a:extLst>
                          </a:hlinkClick>
                        </a:rPr>
                        <a:t>K.116</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Electromagnetic compatibility requirements and test methods for radio telecommunication terminal equipment</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151174551"/>
                  </a:ext>
                </a:extLst>
              </a:tr>
              <a:tr h="526042">
                <a:tc>
                  <a:txBody>
                    <a:bodyPr/>
                    <a:lstStyle/>
                    <a:p>
                      <a:pPr>
                        <a:lnSpc>
                          <a:spcPct val="107000"/>
                        </a:lnSpc>
                        <a:spcAft>
                          <a:spcPts val="800"/>
                        </a:spcAft>
                      </a:pPr>
                      <a:r>
                        <a:rPr lang="en-GB" sz="1600" b="1" u="sng" dirty="0">
                          <a:solidFill>
                            <a:srgbClr val="0000FF"/>
                          </a:solidFill>
                          <a:effectLst/>
                          <a:hlinkClick r:id="rId26">
                            <a:extLst>
                              <a:ext uri="{A12FA001-AC4F-418D-AE19-62706E023703}">
                                <ahyp:hlinkClr xmlns:ahyp="http://schemas.microsoft.com/office/drawing/2018/hyperlinkcolor" val="tx"/>
                              </a:ext>
                            </a:extLst>
                          </a:hlinkClick>
                        </a:rPr>
                        <a:t>K.117</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Primary protector parameters for the surge protection of equipment Ethernet ports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231292834"/>
                  </a:ext>
                </a:extLst>
              </a:tr>
              <a:tr h="526042">
                <a:tc>
                  <a:txBody>
                    <a:bodyPr/>
                    <a:lstStyle/>
                    <a:p>
                      <a:pPr>
                        <a:lnSpc>
                          <a:spcPct val="107000"/>
                        </a:lnSpc>
                        <a:spcAft>
                          <a:spcPts val="800"/>
                        </a:spcAft>
                      </a:pPr>
                      <a:r>
                        <a:rPr lang="en-GB" sz="1600" b="1" u="sng" dirty="0">
                          <a:solidFill>
                            <a:srgbClr val="0000FF"/>
                          </a:solidFill>
                          <a:effectLst/>
                          <a:hlinkClick r:id="rId27">
                            <a:extLst>
                              <a:ext uri="{A12FA001-AC4F-418D-AE19-62706E023703}">
                                <ahyp:hlinkClr xmlns:ahyp="http://schemas.microsoft.com/office/drawing/2018/hyperlinkcolor" val="tx"/>
                              </a:ext>
                            </a:extLst>
                          </a:hlinkClick>
                        </a:rPr>
                        <a:t>K.118</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Requirements for Lightning Protection of Fibre To The distribution point (FTTdp) Equipment</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15016042"/>
                  </a:ext>
                </a:extLst>
              </a:tr>
              <a:tr h="693590">
                <a:tc>
                  <a:txBody>
                    <a:bodyPr/>
                    <a:lstStyle/>
                    <a:p>
                      <a:pPr>
                        <a:lnSpc>
                          <a:spcPct val="107000"/>
                        </a:lnSpc>
                        <a:spcAft>
                          <a:spcPts val="800"/>
                        </a:spcAft>
                      </a:pPr>
                      <a:r>
                        <a:rPr lang="en-GB" sz="1600" b="1" u="sng" dirty="0">
                          <a:solidFill>
                            <a:srgbClr val="0000FF"/>
                          </a:solidFill>
                          <a:effectLst/>
                          <a:hlinkClick r:id="rId28">
                            <a:extLst>
                              <a:ext uri="{A12FA001-AC4F-418D-AE19-62706E023703}">
                                <ahyp:hlinkClr xmlns:ahyp="http://schemas.microsoft.com/office/drawing/2018/hyperlinkcolor" val="tx"/>
                              </a:ext>
                            </a:extLst>
                          </a:hlinkClick>
                        </a:rPr>
                        <a:t>K.119</a:t>
                      </a:r>
                      <a:endParaRPr lang="en-GB" sz="1600" dirty="0">
                        <a:solidFill>
                          <a:srgbClr val="0000FF"/>
                        </a:solidFill>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Conformance Assessment of Radio Base Stations Regarding Lightning Protection and Earthing</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291407518"/>
                  </a:ext>
                </a:extLst>
              </a:tr>
            </a:tbl>
          </a:graphicData>
        </a:graphic>
      </p:graphicFrame>
    </p:spTree>
    <p:extLst>
      <p:ext uri="{BB962C8B-B14F-4D97-AF65-F5344CB8AC3E}">
        <p14:creationId xmlns:p14="http://schemas.microsoft.com/office/powerpoint/2010/main" val="172946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137159" y="1103654"/>
            <a:ext cx="16361437" cy="91564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effectLst/>
                <a:uLnTx/>
                <a:uFillTx/>
                <a:latin typeface="Avenir Next Cyr" panose="020B0703020202020204" pitchFamily="34" charset="0"/>
              </a:rPr>
              <a:t>List of Approved Recommendations (2017-2020)</a:t>
            </a:r>
          </a:p>
        </p:txBody>
      </p:sp>
      <p:grpSp>
        <p:nvGrpSpPr>
          <p:cNvPr id="6" name="Group 5">
            <a:extLst>
              <a:ext uri="{FF2B5EF4-FFF2-40B4-BE49-F238E27FC236}">
                <a16:creationId xmlns:a16="http://schemas.microsoft.com/office/drawing/2014/main" id="{44589D4E-DE23-4AC4-956C-E6E0A3F6E7B4}"/>
              </a:ext>
            </a:extLst>
          </p:cNvPr>
          <p:cNvGrpSpPr/>
          <p:nvPr/>
        </p:nvGrpSpPr>
        <p:grpSpPr>
          <a:xfrm>
            <a:off x="0" y="0"/>
            <a:ext cx="18288000" cy="1028700"/>
            <a:chOff x="0" y="0"/>
            <a:chExt cx="18288000" cy="1028700"/>
          </a:xfrm>
        </p:grpSpPr>
        <p:sp>
          <p:nvSpPr>
            <p:cNvPr id="7" name="AutoShape 2">
              <a:extLst>
                <a:ext uri="{FF2B5EF4-FFF2-40B4-BE49-F238E27FC236}">
                  <a16:creationId xmlns:a16="http://schemas.microsoft.com/office/drawing/2014/main" id="{B500E6C6-9FDC-4226-9EE3-3BDF4522D332}"/>
                </a:ext>
              </a:extLst>
            </p:cNvPr>
            <p:cNvSpPr/>
            <p:nvPr/>
          </p:nvSpPr>
          <p:spPr>
            <a:xfrm>
              <a:off x="0" y="0"/>
              <a:ext cx="18288000" cy="1028700"/>
            </a:xfrm>
            <a:prstGeom prst="rect">
              <a:avLst/>
            </a:prstGeom>
            <a:solidFill>
              <a:srgbClr val="00B050"/>
            </a:solidFill>
          </p:spPr>
        </p:sp>
        <p:sp>
          <p:nvSpPr>
            <p:cNvPr id="8" name="TextBox 10">
              <a:extLst>
                <a:ext uri="{FF2B5EF4-FFF2-40B4-BE49-F238E27FC236}">
                  <a16:creationId xmlns:a16="http://schemas.microsoft.com/office/drawing/2014/main" id="{D01E83A0-581F-4303-975C-5D0B869AA391}"/>
                </a:ext>
              </a:extLst>
            </p:cNvPr>
            <p:cNvSpPr txBox="1"/>
            <p:nvPr/>
          </p:nvSpPr>
          <p:spPr>
            <a:xfrm>
              <a:off x="590257" y="380948"/>
              <a:ext cx="8420615" cy="266804"/>
            </a:xfrm>
            <a:prstGeom prst="rect">
              <a:avLst/>
            </a:prstGeom>
            <a:solidFill>
              <a:srgbClr val="00B050"/>
            </a:solidFill>
          </p:spPr>
          <p:txBody>
            <a:bodyPr lIns="0" tIns="0" rIns="0" bIns="0" rtlCol="0" anchor="t">
              <a:spAutoFit/>
            </a:bodyPr>
            <a:lstStyle/>
            <a:p>
              <a:pPr>
                <a:lnSpc>
                  <a:spcPts val="2159"/>
                </a:lnSpc>
              </a:pPr>
              <a:r>
                <a:rPr lang="en-US" sz="1799" b="1" spc="179" dirty="0">
                  <a:solidFill>
                    <a:srgbClr val="FFFFFF"/>
                  </a:solidFill>
                  <a:latin typeface="Avenir Next Cyr" panose="020B0703020202020204" pitchFamily="34" charset="0"/>
                </a:rPr>
                <a:t>SEPTEMBER 2020</a:t>
              </a:r>
            </a:p>
          </p:txBody>
        </p:sp>
      </p:grpSp>
      <p:sp>
        <p:nvSpPr>
          <p:cNvPr id="3" name="AutoShape 2">
            <a:extLst>
              <a:ext uri="{FF2B5EF4-FFF2-40B4-BE49-F238E27FC236}">
                <a16:creationId xmlns:a16="http://schemas.microsoft.com/office/drawing/2014/main" id="{D8A1CA34-C4B3-4EB5-AE68-4149D1745129}"/>
              </a:ext>
            </a:extLst>
          </p:cNvPr>
          <p:cNvSpPr/>
          <p:nvPr/>
        </p:nvSpPr>
        <p:spPr>
          <a:xfrm>
            <a:off x="0" y="0"/>
            <a:ext cx="18288000" cy="1028700"/>
          </a:xfrm>
          <a:prstGeom prst="rect">
            <a:avLst/>
          </a:prstGeom>
          <a:solidFill>
            <a:srgbClr val="00B050"/>
          </a:solidFill>
        </p:spPr>
      </p:sp>
      <p:sp>
        <p:nvSpPr>
          <p:cNvPr id="10" name="TextBox 10">
            <a:extLst>
              <a:ext uri="{FF2B5EF4-FFF2-40B4-BE49-F238E27FC236}">
                <a16:creationId xmlns:a16="http://schemas.microsoft.com/office/drawing/2014/main" id="{CDB2E5C6-96D4-4A5B-A8BE-1AB2641C31BC}"/>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graphicFrame>
        <p:nvGraphicFramePr>
          <p:cNvPr id="11" name="Table 10">
            <a:extLst>
              <a:ext uri="{FF2B5EF4-FFF2-40B4-BE49-F238E27FC236}">
                <a16:creationId xmlns:a16="http://schemas.microsoft.com/office/drawing/2014/main" id="{7CE161E6-FFCC-46F8-A5D5-87B9B4792CE2}"/>
              </a:ext>
            </a:extLst>
          </p:cNvPr>
          <p:cNvGraphicFramePr>
            <a:graphicFrameLocks noGrp="1"/>
          </p:cNvGraphicFramePr>
          <p:nvPr>
            <p:extLst>
              <p:ext uri="{D42A27DB-BD31-4B8C-83A1-F6EECF244321}">
                <p14:modId xmlns:p14="http://schemas.microsoft.com/office/powerpoint/2010/main" val="3157199724"/>
              </p:ext>
            </p:extLst>
          </p:nvPr>
        </p:nvGraphicFramePr>
        <p:xfrm>
          <a:off x="9551036" y="2596900"/>
          <a:ext cx="8195669" cy="6829104"/>
        </p:xfrm>
        <a:graphic>
          <a:graphicData uri="http://schemas.openxmlformats.org/drawingml/2006/table">
            <a:tbl>
              <a:tblPr firstRow="1" firstCol="1" bandRow="1">
                <a:tableStyleId>{F2DE63D5-997A-4646-A377-4702673A728D}</a:tableStyleId>
              </a:tblPr>
              <a:tblGrid>
                <a:gridCol w="1982914">
                  <a:extLst>
                    <a:ext uri="{9D8B030D-6E8A-4147-A177-3AD203B41FA5}">
                      <a16:colId xmlns:a16="http://schemas.microsoft.com/office/drawing/2014/main" val="2393941605"/>
                    </a:ext>
                  </a:extLst>
                </a:gridCol>
                <a:gridCol w="6212755">
                  <a:extLst>
                    <a:ext uri="{9D8B030D-6E8A-4147-A177-3AD203B41FA5}">
                      <a16:colId xmlns:a16="http://schemas.microsoft.com/office/drawing/2014/main" val="3190722126"/>
                    </a:ext>
                  </a:extLst>
                </a:gridCol>
              </a:tblGrid>
              <a:tr h="250654">
                <a:tc>
                  <a:txBody>
                    <a:bodyPr/>
                    <a:lstStyle/>
                    <a:p>
                      <a:pPr algn="ctr">
                        <a:spcAft>
                          <a:spcPts val="0"/>
                        </a:spcAft>
                      </a:pPr>
                      <a:r>
                        <a:rPr lang="en-GB" sz="1600" b="1" kern="1200" dirty="0">
                          <a:solidFill>
                            <a:schemeClr val="bg1"/>
                          </a:solidFill>
                          <a:effectLst/>
                        </a:rPr>
                        <a:t>Work item</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tc>
                  <a:txBody>
                    <a:bodyPr/>
                    <a:lstStyle/>
                    <a:p>
                      <a:pPr algn="ctr">
                        <a:spcAft>
                          <a:spcPts val="0"/>
                        </a:spcAft>
                      </a:pPr>
                      <a:r>
                        <a:rPr lang="en-GB" sz="1600" b="1" kern="1200" dirty="0">
                          <a:solidFill>
                            <a:schemeClr val="bg1"/>
                          </a:solidFill>
                          <a:effectLst/>
                        </a:rPr>
                        <a:t>Subject / Title</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extLst>
                  <a:ext uri="{0D108BD9-81ED-4DB2-BD59-A6C34878D82A}">
                    <a16:rowId xmlns:a16="http://schemas.microsoft.com/office/drawing/2014/main" val="4044297927"/>
                  </a:ext>
                </a:extLst>
              </a:tr>
              <a:tr h="516078">
                <a:tc>
                  <a:txBody>
                    <a:bodyPr/>
                    <a:lstStyle/>
                    <a:p>
                      <a:pPr>
                        <a:lnSpc>
                          <a:spcPct val="107000"/>
                        </a:lnSpc>
                        <a:spcAft>
                          <a:spcPts val="800"/>
                        </a:spcAft>
                      </a:pPr>
                      <a:r>
                        <a:rPr lang="en-GB" sz="1600" b="1" u="sng" dirty="0">
                          <a:solidFill>
                            <a:srgbClr val="0563C1"/>
                          </a:solidFill>
                          <a:effectLst/>
                          <a:hlinkClick r:id="rId3"/>
                        </a:rPr>
                        <a:t>K.</a:t>
                      </a:r>
                      <a:r>
                        <a:rPr lang="en-GB" sz="1600" b="1" u="sng" dirty="0">
                          <a:solidFill>
                            <a:srgbClr val="000000"/>
                          </a:solidFill>
                          <a:effectLst/>
                          <a:hlinkClick r:id="rId3"/>
                        </a:rPr>
                        <a:t>146</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Management of interferences on telecommunication transmissions on copper other than speech</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193468735"/>
                  </a:ext>
                </a:extLst>
              </a:tr>
              <a:tr h="407078">
                <a:tc>
                  <a:txBody>
                    <a:bodyPr/>
                    <a:lstStyle/>
                    <a:p>
                      <a:pPr>
                        <a:lnSpc>
                          <a:spcPct val="107000"/>
                        </a:lnSpc>
                        <a:spcAft>
                          <a:spcPts val="800"/>
                        </a:spcAft>
                      </a:pPr>
                      <a:r>
                        <a:rPr lang="en-GB" sz="1600" b="1" u="sng" dirty="0">
                          <a:solidFill>
                            <a:srgbClr val="000000"/>
                          </a:solidFill>
                          <a:effectLst/>
                          <a:hlinkClick r:id="rId4"/>
                        </a:rPr>
                        <a:t>K.147</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Ethernet port resistibility testing for </a:t>
                      </a:r>
                      <a:r>
                        <a:rPr lang="en-GB" sz="1600" dirty="0" err="1">
                          <a:solidFill>
                            <a:srgbClr val="000000"/>
                          </a:solidFill>
                          <a:effectLst/>
                        </a:rPr>
                        <a:t>overvoltages</a:t>
                      </a:r>
                      <a:r>
                        <a:rPr lang="en-GB" sz="1600" dirty="0">
                          <a:solidFill>
                            <a:srgbClr val="000000"/>
                          </a:solidFill>
                          <a:effectLst/>
                        </a:rPr>
                        <a:t> and </a:t>
                      </a:r>
                      <a:r>
                        <a:rPr lang="en-GB" sz="1600" dirty="0" err="1">
                          <a:solidFill>
                            <a:srgbClr val="000000"/>
                          </a:solidFill>
                          <a:effectLst/>
                        </a:rPr>
                        <a:t>overcurrents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428532383"/>
                  </a:ext>
                </a:extLst>
              </a:tr>
              <a:tr h="509424">
                <a:tc>
                  <a:txBody>
                    <a:bodyPr/>
                    <a:lstStyle/>
                    <a:p>
                      <a:pPr>
                        <a:lnSpc>
                          <a:spcPct val="107000"/>
                        </a:lnSpc>
                        <a:spcAft>
                          <a:spcPts val="800"/>
                        </a:spcAft>
                      </a:pPr>
                      <a:r>
                        <a:rPr lang="en-GB" sz="1600" b="1" u="sng" dirty="0">
                          <a:solidFill>
                            <a:srgbClr val="0563C1"/>
                          </a:solidFill>
                          <a:effectLst/>
                          <a:hlinkClick r:id="rId5"/>
                        </a:rPr>
                        <a:t>L.1000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Universal power adapter and charger solution for mobile terminals and other hand-held ICT devices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060039459"/>
                  </a:ext>
                </a:extLst>
              </a:tr>
              <a:tr h="509424">
                <a:tc>
                  <a:txBody>
                    <a:bodyPr/>
                    <a:lstStyle/>
                    <a:p>
                      <a:pPr>
                        <a:lnSpc>
                          <a:spcPct val="107000"/>
                        </a:lnSpc>
                        <a:spcAft>
                          <a:spcPts val="800"/>
                        </a:spcAft>
                      </a:pPr>
                      <a:r>
                        <a:rPr lang="en-GB" sz="1600" b="1" u="sng">
                          <a:solidFill>
                            <a:srgbClr val="000000"/>
                          </a:solidFill>
                          <a:effectLst/>
                          <a:hlinkClick r:id="rId6"/>
                        </a:rPr>
                        <a:t>L.1006</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Test suites for assessment of the External universal power adapter solutions for stationary information and communication technology devices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204502056"/>
                  </a:ext>
                </a:extLst>
              </a:tr>
              <a:tr h="509424">
                <a:tc>
                  <a:txBody>
                    <a:bodyPr/>
                    <a:lstStyle/>
                    <a:p>
                      <a:pPr>
                        <a:lnSpc>
                          <a:spcPct val="107000"/>
                        </a:lnSpc>
                        <a:spcAft>
                          <a:spcPts val="800"/>
                        </a:spcAft>
                      </a:pPr>
                      <a:r>
                        <a:rPr lang="en-GB" sz="1600" b="1" u="sng" dirty="0">
                          <a:solidFill>
                            <a:srgbClr val="000000"/>
                          </a:solidFill>
                          <a:effectLst/>
                          <a:hlinkClick r:id="rId7"/>
                        </a:rPr>
                        <a:t>L.1007</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Test suites for assessment of the External universal power adapter solutions for portable information and communication technology devices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353063234"/>
                  </a:ext>
                </a:extLst>
              </a:tr>
              <a:tr h="264288">
                <a:tc>
                  <a:txBody>
                    <a:bodyPr/>
                    <a:lstStyle/>
                    <a:p>
                      <a:pPr>
                        <a:lnSpc>
                          <a:spcPct val="107000"/>
                        </a:lnSpc>
                        <a:spcAft>
                          <a:spcPts val="800"/>
                        </a:spcAft>
                      </a:pPr>
                      <a:r>
                        <a:rPr lang="en-GB" sz="1600" b="1" u="sng" dirty="0">
                          <a:solidFill>
                            <a:srgbClr val="000000"/>
                          </a:solidFill>
                          <a:effectLst/>
                          <a:hlinkClick r:id="rId8"/>
                        </a:rPr>
                        <a:t>L.1015</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Criteria for evaluation of the environmental impact of mobile phones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798186315"/>
                  </a:ext>
                </a:extLst>
              </a:tr>
              <a:tr h="509424">
                <a:tc>
                  <a:txBody>
                    <a:bodyPr/>
                    <a:lstStyle/>
                    <a:p>
                      <a:pPr>
                        <a:lnSpc>
                          <a:spcPct val="107000"/>
                        </a:lnSpc>
                        <a:spcAft>
                          <a:spcPts val="800"/>
                        </a:spcAft>
                      </a:pPr>
                      <a:r>
                        <a:rPr lang="en-GB" sz="1600" b="1" u="sng" dirty="0">
                          <a:solidFill>
                            <a:srgbClr val="000000"/>
                          </a:solidFill>
                          <a:effectLst/>
                          <a:hlinkClick r:id="rId9"/>
                        </a:rPr>
                        <a:t>L.1020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Circular Economy: Guide for Operators and Suppliers on approaches to migrate towards circular ICT goods and networks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742209112"/>
                  </a:ext>
                </a:extLst>
              </a:tr>
              <a:tr h="509424">
                <a:tc>
                  <a:txBody>
                    <a:bodyPr/>
                    <a:lstStyle/>
                    <a:p>
                      <a:pPr>
                        <a:lnSpc>
                          <a:spcPct val="107000"/>
                        </a:lnSpc>
                        <a:spcAft>
                          <a:spcPts val="800"/>
                        </a:spcAft>
                      </a:pPr>
                      <a:r>
                        <a:rPr lang="en-GB" sz="1600" b="1" u="sng" dirty="0">
                          <a:solidFill>
                            <a:srgbClr val="000000"/>
                          </a:solidFill>
                          <a:effectLst/>
                          <a:hlinkClick r:id="rId10"/>
                        </a:rPr>
                        <a:t>L.1021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Extended producer responsibility - Guidelines for sustainable e-waste management</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408569185"/>
                  </a:ext>
                </a:extLst>
              </a:tr>
              <a:tr h="509424">
                <a:tc>
                  <a:txBody>
                    <a:bodyPr/>
                    <a:lstStyle/>
                    <a:p>
                      <a:pPr>
                        <a:lnSpc>
                          <a:spcPct val="107000"/>
                        </a:lnSpc>
                        <a:spcAft>
                          <a:spcPts val="800"/>
                        </a:spcAft>
                      </a:pPr>
                      <a:r>
                        <a:rPr lang="en-GB" sz="1600" b="1" u="sng" dirty="0">
                          <a:solidFill>
                            <a:srgbClr val="000000"/>
                          </a:solidFill>
                          <a:effectLst/>
                          <a:hlinkClick r:id="rId11"/>
                        </a:rPr>
                        <a:t>L.1022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Circular Economy: Definitions and concepts for material efficiency for Information and Communication Technology</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694423276"/>
                  </a:ext>
                </a:extLst>
              </a:tr>
              <a:tr h="509424">
                <a:tc>
                  <a:txBody>
                    <a:bodyPr/>
                    <a:lstStyle/>
                    <a:p>
                      <a:pPr>
                        <a:lnSpc>
                          <a:spcPct val="107000"/>
                        </a:lnSpc>
                        <a:spcAft>
                          <a:spcPts val="800"/>
                        </a:spcAft>
                      </a:pPr>
                      <a:r>
                        <a:rPr lang="en-GB" sz="1600" b="1" u="sng" dirty="0">
                          <a:solidFill>
                            <a:srgbClr val="000000"/>
                          </a:solidFill>
                          <a:effectLst/>
                          <a:hlinkClick r:id="rId12"/>
                        </a:rPr>
                        <a:t>L.1030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E-waste management framework for countries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296620772"/>
                  </a:ext>
                </a:extLst>
              </a:tr>
              <a:tr h="509424">
                <a:tc>
                  <a:txBody>
                    <a:bodyPr/>
                    <a:lstStyle/>
                    <a:p>
                      <a:pPr>
                        <a:lnSpc>
                          <a:spcPct val="107000"/>
                        </a:lnSpc>
                        <a:spcAft>
                          <a:spcPts val="800"/>
                        </a:spcAft>
                      </a:pPr>
                      <a:r>
                        <a:rPr lang="en-GB" sz="1600" b="1" u="sng" dirty="0">
                          <a:solidFill>
                            <a:srgbClr val="000000"/>
                          </a:solidFill>
                          <a:effectLst/>
                          <a:hlinkClick r:id="rId13"/>
                        </a:rPr>
                        <a:t>L.1031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Guideline on Implementing the E-waste Reduction Target of the Connect2020 Agenda</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71792158"/>
                  </a:ext>
                </a:extLst>
              </a:tr>
              <a:tr h="385097">
                <a:tc>
                  <a:txBody>
                    <a:bodyPr/>
                    <a:lstStyle/>
                    <a:p>
                      <a:pPr>
                        <a:lnSpc>
                          <a:spcPct val="107000"/>
                        </a:lnSpc>
                        <a:spcAft>
                          <a:spcPts val="800"/>
                        </a:spcAft>
                      </a:pPr>
                      <a:r>
                        <a:rPr lang="en-GB" sz="1600" b="1" u="sng" dirty="0">
                          <a:solidFill>
                            <a:srgbClr val="0563C1"/>
                          </a:solidFill>
                          <a:effectLst/>
                          <a:hlinkClick r:id="rId14"/>
                        </a:rPr>
                        <a:t>L.1032</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Guidelines and certification schemes for e-waste recyclers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741029058"/>
                  </a:ext>
                </a:extLst>
              </a:tr>
              <a:tr h="332496">
                <a:tc>
                  <a:txBody>
                    <a:bodyPr/>
                    <a:lstStyle/>
                    <a:p>
                      <a:pPr>
                        <a:lnSpc>
                          <a:spcPct val="107000"/>
                        </a:lnSpc>
                        <a:spcAft>
                          <a:spcPts val="800"/>
                        </a:spcAft>
                      </a:pPr>
                      <a:r>
                        <a:rPr lang="en-GB" sz="1600" b="1" u="sng">
                          <a:solidFill>
                            <a:srgbClr val="000000"/>
                          </a:solidFill>
                          <a:effectLst/>
                          <a:hlinkClick r:id="rId15"/>
                        </a:rPr>
                        <a:t>L.1205</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b="0" dirty="0">
                          <a:solidFill>
                            <a:srgbClr val="000000"/>
                          </a:solidFill>
                          <a:effectLst/>
                        </a:rPr>
                        <a:t>Interfacing of renewable energy or distributed power sources to up to 400 VDC power feeding systems</a:t>
                      </a:r>
                      <a:endParaRPr lang="en-GB" sz="1600" b="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916776537"/>
                  </a:ext>
                </a:extLst>
              </a:tr>
            </a:tbl>
          </a:graphicData>
        </a:graphic>
      </p:graphicFrame>
      <p:graphicFrame>
        <p:nvGraphicFramePr>
          <p:cNvPr id="15" name="Table 14">
            <a:extLst>
              <a:ext uri="{FF2B5EF4-FFF2-40B4-BE49-F238E27FC236}">
                <a16:creationId xmlns:a16="http://schemas.microsoft.com/office/drawing/2014/main" id="{48F8E306-E61A-4917-8A1F-F3F70D8854A3}"/>
              </a:ext>
            </a:extLst>
          </p:cNvPr>
          <p:cNvGraphicFramePr>
            <a:graphicFrameLocks noGrp="1"/>
          </p:cNvGraphicFramePr>
          <p:nvPr>
            <p:extLst>
              <p:ext uri="{D42A27DB-BD31-4B8C-83A1-F6EECF244321}">
                <p14:modId xmlns:p14="http://schemas.microsoft.com/office/powerpoint/2010/main" val="1772127410"/>
              </p:ext>
            </p:extLst>
          </p:nvPr>
        </p:nvGraphicFramePr>
        <p:xfrm>
          <a:off x="609600" y="2296087"/>
          <a:ext cx="8458200" cy="7419413"/>
        </p:xfrm>
        <a:graphic>
          <a:graphicData uri="http://schemas.openxmlformats.org/drawingml/2006/table">
            <a:tbl>
              <a:tblPr firstRow="1" firstCol="1" bandRow="1">
                <a:tableStyleId>{F2DE63D5-997A-4646-A377-4702673A728D}</a:tableStyleId>
              </a:tblPr>
              <a:tblGrid>
                <a:gridCol w="1384935">
                  <a:extLst>
                    <a:ext uri="{9D8B030D-6E8A-4147-A177-3AD203B41FA5}">
                      <a16:colId xmlns:a16="http://schemas.microsoft.com/office/drawing/2014/main" val="3849193271"/>
                    </a:ext>
                  </a:extLst>
                </a:gridCol>
                <a:gridCol w="7073265">
                  <a:extLst>
                    <a:ext uri="{9D8B030D-6E8A-4147-A177-3AD203B41FA5}">
                      <a16:colId xmlns:a16="http://schemas.microsoft.com/office/drawing/2014/main" val="3835706138"/>
                    </a:ext>
                  </a:extLst>
                </a:gridCol>
              </a:tblGrid>
              <a:tr h="278683">
                <a:tc>
                  <a:txBody>
                    <a:bodyPr/>
                    <a:lstStyle/>
                    <a:p>
                      <a:pPr algn="ctr">
                        <a:spcAft>
                          <a:spcPts val="0"/>
                        </a:spcAft>
                      </a:pPr>
                      <a:r>
                        <a:rPr lang="en-GB" sz="1600" b="1" kern="1200" dirty="0">
                          <a:solidFill>
                            <a:schemeClr val="bg1"/>
                          </a:solidFill>
                          <a:effectLst/>
                        </a:rPr>
                        <a:t>Work item</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tc>
                  <a:txBody>
                    <a:bodyPr/>
                    <a:lstStyle/>
                    <a:p>
                      <a:pPr algn="ctr">
                        <a:spcAft>
                          <a:spcPts val="0"/>
                        </a:spcAft>
                      </a:pPr>
                      <a:r>
                        <a:rPr lang="en-GB" sz="1600" b="1" kern="1200" dirty="0">
                          <a:solidFill>
                            <a:schemeClr val="bg1"/>
                          </a:solidFill>
                          <a:effectLst/>
                        </a:rPr>
                        <a:t>Subject / Title</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extLst>
                  <a:ext uri="{0D108BD9-81ED-4DB2-BD59-A6C34878D82A}">
                    <a16:rowId xmlns:a16="http://schemas.microsoft.com/office/drawing/2014/main" val="2471259786"/>
                  </a:ext>
                </a:extLst>
              </a:tr>
              <a:tr h="676078">
                <a:tc>
                  <a:txBody>
                    <a:bodyPr/>
                    <a:lstStyle/>
                    <a:p>
                      <a:pPr>
                        <a:lnSpc>
                          <a:spcPct val="107000"/>
                        </a:lnSpc>
                        <a:spcAft>
                          <a:spcPts val="800"/>
                        </a:spcAft>
                      </a:pPr>
                      <a:r>
                        <a:rPr lang="en-GB" sz="1600" b="1" u="sng" dirty="0">
                          <a:solidFill>
                            <a:srgbClr val="0563C1"/>
                          </a:solidFill>
                          <a:effectLst/>
                          <a:hlinkClick r:id="rId16"/>
                        </a:rPr>
                        <a:t>K.133</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Electromagnetic (EM) environment of body worn equipment in the 2.4 GHz and 13.56MHz industrial, scientific and medical band</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619175159"/>
                  </a:ext>
                </a:extLst>
              </a:tr>
              <a:tr h="293842">
                <a:tc>
                  <a:txBody>
                    <a:bodyPr/>
                    <a:lstStyle/>
                    <a:p>
                      <a:pPr>
                        <a:lnSpc>
                          <a:spcPct val="107000"/>
                        </a:lnSpc>
                        <a:spcAft>
                          <a:spcPts val="800"/>
                        </a:spcAft>
                      </a:pPr>
                      <a:r>
                        <a:rPr lang="en-GB" sz="1600" b="1" u="sng">
                          <a:solidFill>
                            <a:srgbClr val="000000"/>
                          </a:solidFill>
                          <a:effectLst/>
                          <a:hlinkClick r:id="rId17"/>
                        </a:rPr>
                        <a:t>K.134</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Protection of small-size telecommunication installations with poor earthing conditions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732568482"/>
                  </a:ext>
                </a:extLst>
              </a:tr>
              <a:tr h="566391">
                <a:tc>
                  <a:txBody>
                    <a:bodyPr/>
                    <a:lstStyle/>
                    <a:p>
                      <a:pPr>
                        <a:lnSpc>
                          <a:spcPct val="107000"/>
                        </a:lnSpc>
                        <a:spcAft>
                          <a:spcPts val="800"/>
                        </a:spcAft>
                      </a:pPr>
                      <a:r>
                        <a:rPr lang="en-GB" sz="1600" b="1" u="sng" dirty="0">
                          <a:solidFill>
                            <a:srgbClr val="000000"/>
                          </a:solidFill>
                          <a:effectLst/>
                          <a:hlinkClick r:id="rId18"/>
                        </a:rPr>
                        <a:t>K.135</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Technical parameters for residual current operated protective devices with automatic reclosing feature for telecom applications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461324566"/>
                  </a:ext>
                </a:extLst>
              </a:tr>
              <a:tr h="566391">
                <a:tc>
                  <a:txBody>
                    <a:bodyPr/>
                    <a:lstStyle/>
                    <a:p>
                      <a:pPr>
                        <a:lnSpc>
                          <a:spcPct val="107000"/>
                        </a:lnSpc>
                        <a:spcAft>
                          <a:spcPts val="800"/>
                        </a:spcAft>
                      </a:pPr>
                      <a:r>
                        <a:rPr lang="en-GB" sz="1600" b="1" u="sng" dirty="0">
                          <a:solidFill>
                            <a:srgbClr val="000000"/>
                          </a:solidFill>
                          <a:effectLst/>
                          <a:hlinkClick r:id="rId19"/>
                        </a:rPr>
                        <a:t>K.136</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Electromagnetic Compatibility requirements for radio telecommunication equipment</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837053860"/>
                  </a:ext>
                </a:extLst>
              </a:tr>
              <a:tr h="293842">
                <a:tc>
                  <a:txBody>
                    <a:bodyPr/>
                    <a:lstStyle/>
                    <a:p>
                      <a:pPr>
                        <a:lnSpc>
                          <a:spcPct val="107000"/>
                        </a:lnSpc>
                        <a:spcAft>
                          <a:spcPts val="800"/>
                        </a:spcAft>
                      </a:pPr>
                      <a:r>
                        <a:rPr lang="en-GB" sz="1600" b="1" u="sng" dirty="0">
                          <a:solidFill>
                            <a:srgbClr val="000000"/>
                          </a:solidFill>
                          <a:effectLst/>
                          <a:hlinkClick r:id="rId20"/>
                        </a:rPr>
                        <a:t>K.137</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Electromagnetic compatibility requirements and measurement methods for wire-line telecommunication network equipment</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884856134"/>
                  </a:ext>
                </a:extLst>
              </a:tr>
              <a:tr h="566391">
                <a:tc>
                  <a:txBody>
                    <a:bodyPr/>
                    <a:lstStyle/>
                    <a:p>
                      <a:pPr>
                        <a:lnSpc>
                          <a:spcPct val="107000"/>
                        </a:lnSpc>
                        <a:spcAft>
                          <a:spcPts val="800"/>
                        </a:spcAft>
                      </a:pPr>
                      <a:r>
                        <a:rPr lang="en-GB" sz="1600" b="1" u="sng" dirty="0">
                          <a:solidFill>
                            <a:srgbClr val="000000"/>
                          </a:solidFill>
                          <a:effectLst/>
                          <a:hlinkClick r:id="rId21"/>
                        </a:rPr>
                        <a:t>K.138</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Quality estimation methods and application guidelines for mitigation measures based on particle radiation tests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879199081"/>
                  </a:ext>
                </a:extLst>
              </a:tr>
              <a:tr h="566391">
                <a:tc>
                  <a:txBody>
                    <a:bodyPr/>
                    <a:lstStyle/>
                    <a:p>
                      <a:pPr>
                        <a:lnSpc>
                          <a:spcPct val="107000"/>
                        </a:lnSpc>
                        <a:spcAft>
                          <a:spcPts val="800"/>
                        </a:spcAft>
                      </a:pPr>
                      <a:r>
                        <a:rPr lang="en-GB" sz="1600" b="1" u="sng" dirty="0">
                          <a:solidFill>
                            <a:srgbClr val="000000"/>
                          </a:solidFill>
                          <a:effectLst/>
                          <a:hlinkClick r:id="rId22"/>
                        </a:rPr>
                        <a:t>K.139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Reliability requirements for telecommunication systems affected by particle radiation</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678695016"/>
                  </a:ext>
                </a:extLst>
              </a:tr>
              <a:tr h="433968">
                <a:tc>
                  <a:txBody>
                    <a:bodyPr/>
                    <a:lstStyle/>
                    <a:p>
                      <a:pPr>
                        <a:lnSpc>
                          <a:spcPct val="107000"/>
                        </a:lnSpc>
                        <a:spcAft>
                          <a:spcPts val="800"/>
                        </a:spcAft>
                      </a:pPr>
                      <a:r>
                        <a:rPr lang="en-GB" sz="1600" b="1" u="sng" dirty="0">
                          <a:solidFill>
                            <a:srgbClr val="0563C1"/>
                          </a:solidFill>
                          <a:effectLst/>
                          <a:hlinkClick r:id="rId23"/>
                        </a:rPr>
                        <a:t>K.</a:t>
                      </a:r>
                      <a:r>
                        <a:rPr lang="en-GB" sz="1600" b="1" u="sng" dirty="0">
                          <a:solidFill>
                            <a:srgbClr val="000000"/>
                          </a:solidFill>
                          <a:effectLst/>
                          <a:hlinkClick r:id="rId23"/>
                        </a:rPr>
                        <a:t>140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Surge protective component application guide - Fuses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600504479"/>
                  </a:ext>
                </a:extLst>
              </a:tr>
              <a:tr h="566391">
                <a:tc>
                  <a:txBody>
                    <a:bodyPr/>
                    <a:lstStyle/>
                    <a:p>
                      <a:pPr>
                        <a:lnSpc>
                          <a:spcPct val="107000"/>
                        </a:lnSpc>
                        <a:spcAft>
                          <a:spcPts val="800"/>
                        </a:spcAft>
                      </a:pPr>
                      <a:r>
                        <a:rPr lang="en-GB" sz="1600" b="1" u="sng" dirty="0">
                          <a:solidFill>
                            <a:srgbClr val="000000"/>
                          </a:solidFill>
                          <a:effectLst/>
                          <a:hlinkClick r:id="rId24"/>
                        </a:rPr>
                        <a:t>K.141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Electromagnetic compatibility requirements for Information Perception Equipment</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766188042"/>
                  </a:ext>
                </a:extLst>
              </a:tr>
              <a:tr h="444186">
                <a:tc>
                  <a:txBody>
                    <a:bodyPr/>
                    <a:lstStyle/>
                    <a:p>
                      <a:pPr>
                        <a:lnSpc>
                          <a:spcPct val="107000"/>
                        </a:lnSpc>
                        <a:spcAft>
                          <a:spcPts val="800"/>
                        </a:spcAft>
                      </a:pPr>
                      <a:r>
                        <a:rPr lang="en-GB" sz="1600" b="1" u="sng" dirty="0">
                          <a:solidFill>
                            <a:srgbClr val="000000"/>
                          </a:solidFill>
                          <a:effectLst/>
                          <a:hlinkClick r:id="rId25"/>
                        </a:rPr>
                        <a:t>K.142</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Lightning protection and earthing of video surveillance system</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848667015"/>
                  </a:ext>
                </a:extLst>
              </a:tr>
              <a:tr h="566391">
                <a:tc>
                  <a:txBody>
                    <a:bodyPr/>
                    <a:lstStyle/>
                    <a:p>
                      <a:pPr>
                        <a:lnSpc>
                          <a:spcPct val="107000"/>
                        </a:lnSpc>
                        <a:spcAft>
                          <a:spcPts val="800"/>
                        </a:spcAft>
                      </a:pPr>
                      <a:r>
                        <a:rPr lang="en-GB" sz="1600" b="1" u="sng" dirty="0">
                          <a:solidFill>
                            <a:srgbClr val="000000"/>
                          </a:solidFill>
                          <a:effectLst/>
                          <a:hlinkClick r:id="rId26"/>
                        </a:rPr>
                        <a:t>K.143</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Guidance on safety relating to the use of surge protective devices and surge protective components in telecommunication terminal equipment</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4129415355"/>
                  </a:ext>
                </a:extLst>
              </a:tr>
              <a:tr h="566391">
                <a:tc>
                  <a:txBody>
                    <a:bodyPr/>
                    <a:lstStyle/>
                    <a:p>
                      <a:pPr>
                        <a:lnSpc>
                          <a:spcPct val="107000"/>
                        </a:lnSpc>
                        <a:spcAft>
                          <a:spcPts val="800"/>
                        </a:spcAft>
                      </a:pPr>
                      <a:r>
                        <a:rPr lang="en-GB" sz="1600" b="1" u="sng">
                          <a:solidFill>
                            <a:srgbClr val="000000"/>
                          </a:solidFill>
                          <a:effectLst/>
                          <a:hlinkClick r:id="rId27"/>
                        </a:rPr>
                        <a:t>K.144</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Surge protective component application guide - Self-restoring thermally activated overcurrent protectors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139086808"/>
                  </a:ext>
                </a:extLst>
              </a:tr>
              <a:tr h="566391">
                <a:tc>
                  <a:txBody>
                    <a:bodyPr/>
                    <a:lstStyle/>
                    <a:p>
                      <a:pPr>
                        <a:lnSpc>
                          <a:spcPct val="107000"/>
                        </a:lnSpc>
                        <a:spcAft>
                          <a:spcPts val="800"/>
                        </a:spcAft>
                      </a:pPr>
                      <a:r>
                        <a:rPr lang="en-GB" sz="1600" b="1" u="sng">
                          <a:solidFill>
                            <a:srgbClr val="000000"/>
                          </a:solidFill>
                          <a:effectLst/>
                          <a:hlinkClick r:id="rId28"/>
                        </a:rPr>
                        <a:t>K.145</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Assessment and management of compliance with RF EMF exposure limits for workers at radiocommunication sites and facilities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847299105"/>
                  </a:ext>
                </a:extLst>
              </a:tr>
            </a:tbl>
          </a:graphicData>
        </a:graphic>
      </p:graphicFrame>
    </p:spTree>
    <p:extLst>
      <p:ext uri="{BB962C8B-B14F-4D97-AF65-F5344CB8AC3E}">
        <p14:creationId xmlns:p14="http://schemas.microsoft.com/office/powerpoint/2010/main" val="383025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304800" y="1144485"/>
            <a:ext cx="7914347" cy="1077218"/>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ITU-T Study Group 5</a:t>
            </a:r>
          </a:p>
        </p:txBody>
      </p:sp>
      <p:grpSp>
        <p:nvGrpSpPr>
          <p:cNvPr id="14" name="Group 13">
            <a:extLst>
              <a:ext uri="{FF2B5EF4-FFF2-40B4-BE49-F238E27FC236}">
                <a16:creationId xmlns:a16="http://schemas.microsoft.com/office/drawing/2014/main" id="{E0EB2229-86CC-42FC-A8BA-5B9E22151E3B}"/>
              </a:ext>
            </a:extLst>
          </p:cNvPr>
          <p:cNvGrpSpPr/>
          <p:nvPr/>
        </p:nvGrpSpPr>
        <p:grpSpPr>
          <a:xfrm>
            <a:off x="9288881" y="3788764"/>
            <a:ext cx="8223968" cy="5161764"/>
            <a:chOff x="926959" y="4397841"/>
            <a:chExt cx="8223968" cy="5161764"/>
          </a:xfrm>
          <a:effectLst>
            <a:outerShdw blurRad="50800" dist="38100" dir="2700000" algn="tl" rotWithShape="0">
              <a:prstClr val="black">
                <a:alpha val="40000"/>
              </a:prstClr>
            </a:outerShdw>
          </a:effectLst>
        </p:grpSpPr>
        <p:sp>
          <p:nvSpPr>
            <p:cNvPr id="15" name="Rounded Rectangle 5">
              <a:extLst>
                <a:ext uri="{FF2B5EF4-FFF2-40B4-BE49-F238E27FC236}">
                  <a16:creationId xmlns:a16="http://schemas.microsoft.com/office/drawing/2014/main" id="{6911837F-A5B6-4F1A-82DD-32FB4A05DB30}"/>
                </a:ext>
              </a:extLst>
            </p:cNvPr>
            <p:cNvSpPr/>
            <p:nvPr/>
          </p:nvSpPr>
          <p:spPr>
            <a:xfrm>
              <a:off x="926959" y="4397841"/>
              <a:ext cx="8223968" cy="5161764"/>
            </a:xfrm>
            <a:prstGeom prst="roundRect">
              <a:avLst/>
            </a:prstGeom>
            <a:solidFill>
              <a:schemeClr val="bg1"/>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Bold" panose="020B0604020202020204" charset="0"/>
                <a:ea typeface="+mn-ea"/>
                <a:cs typeface="Poppins Bold" panose="020B0604020202020204" charset="0"/>
              </a:endParaRPr>
            </a:p>
          </p:txBody>
        </p:sp>
        <p:sp>
          <p:nvSpPr>
            <p:cNvPr id="16" name="TextBox 15">
              <a:extLst>
                <a:ext uri="{FF2B5EF4-FFF2-40B4-BE49-F238E27FC236}">
                  <a16:creationId xmlns:a16="http://schemas.microsoft.com/office/drawing/2014/main" id="{77F59302-F6E3-4DE2-B100-DA115F80C77D}"/>
                </a:ext>
              </a:extLst>
            </p:cNvPr>
            <p:cNvSpPr txBox="1"/>
            <p:nvPr/>
          </p:nvSpPr>
          <p:spPr>
            <a:xfrm>
              <a:off x="1302327" y="4634290"/>
              <a:ext cx="7696200" cy="4770537"/>
            </a:xfrm>
            <a:prstGeom prst="rect">
              <a:avLst/>
            </a:prstGeom>
            <a:noFill/>
          </p:spPr>
          <p:txBody>
            <a:bodyPr wrap="square" lIns="0" rIns="0" rtlCol="0" anchor="t">
              <a:spAutoFit/>
            </a:bodyPr>
            <a:lstStyle/>
            <a:p>
              <a:pPr marL="285743" indent="-285743" defTabSz="1218956">
                <a:spcBef>
                  <a:spcPts val="600"/>
                </a:spcBef>
                <a:spcAft>
                  <a:spcPts val="600"/>
                </a:spcAft>
                <a:buFont typeface="Wingdings" panose="05000000000000000000" pitchFamily="2" charset="2"/>
                <a:buChar char="§"/>
              </a:pPr>
              <a:r>
                <a:rPr lang="en-US" sz="2200" b="1" dirty="0">
                  <a:solidFill>
                    <a:prstClr val="black"/>
                  </a:solidFill>
                  <a:latin typeface="Avenir Next Cyr" panose="020B0703020202020204" pitchFamily="34" charset="0"/>
                  <a:cs typeface="Poppins Bold" panose="020B0604020202020204" charset="0"/>
                </a:rPr>
                <a:t>Main Statistics and outcomes:</a:t>
              </a:r>
            </a:p>
            <a:p>
              <a:pPr marL="742943" lvl="1" indent="-285743" defTabSz="1218956">
                <a:spcBef>
                  <a:spcPts val="600"/>
                </a:spcBef>
                <a:buFont typeface="Wingdings" panose="05000000000000000000" pitchFamily="2" charset="2"/>
                <a:buChar char="§"/>
              </a:pPr>
              <a:r>
                <a:rPr lang="en-US" sz="2200" dirty="0">
                  <a:solidFill>
                    <a:prstClr val="black"/>
                  </a:solidFill>
                  <a:latin typeface="Avenir Next LT Pro" panose="020B0504020202020204" pitchFamily="34" charset="0"/>
                  <a:cs typeface="Poppins Bold" panose="020B0604020202020204" charset="0"/>
                </a:rPr>
                <a:t>More than </a:t>
              </a:r>
              <a:r>
                <a:rPr lang="en-US" sz="2200" b="1" dirty="0">
                  <a:solidFill>
                    <a:prstClr val="black"/>
                  </a:solidFill>
                  <a:latin typeface="Avenir Next LT Pro" panose="020B0504020202020204" pitchFamily="34" charset="0"/>
                  <a:cs typeface="Poppins Bold" panose="020B0604020202020204" charset="0"/>
                </a:rPr>
                <a:t>120</a:t>
              </a:r>
              <a:r>
                <a:rPr lang="en-US" sz="2200" dirty="0">
                  <a:solidFill>
                    <a:prstClr val="black"/>
                  </a:solidFill>
                  <a:latin typeface="Avenir Next LT Pro" panose="020B0504020202020204" pitchFamily="34" charset="0"/>
                  <a:cs typeface="Poppins Bold" panose="020B0604020202020204" charset="0"/>
                </a:rPr>
                <a:t> experts participate actively in the work and attend each meeting (including the active participation of Academia members and SMEs)</a:t>
              </a:r>
              <a:br>
                <a:rPr lang="en-US" sz="2200" dirty="0">
                  <a:solidFill>
                    <a:prstClr val="black"/>
                  </a:solidFill>
                  <a:latin typeface="Avenir Next Cyr" panose="020B0703020202020204" pitchFamily="34" charset="0"/>
                  <a:cs typeface="Poppins Bold" panose="020B0604020202020204" charset="0"/>
                </a:rPr>
              </a:br>
              <a:endParaRPr lang="en-US" sz="2200" dirty="0">
                <a:solidFill>
                  <a:prstClr val="black"/>
                </a:solidFill>
                <a:latin typeface="Avenir Next Cyr" panose="020B0703020202020204" pitchFamily="34" charset="0"/>
                <a:cs typeface="Poppins Bold" panose="020B0604020202020204" charset="0"/>
              </a:endParaRPr>
            </a:p>
            <a:p>
              <a:pPr marL="285743" indent="-285743" defTabSz="1218956">
                <a:spcBef>
                  <a:spcPts val="600"/>
                </a:spcBef>
                <a:buFont typeface="Wingdings" panose="05000000000000000000" pitchFamily="2" charset="2"/>
                <a:buChar char="§"/>
              </a:pPr>
              <a:r>
                <a:rPr lang="en-US" sz="2200" b="1" dirty="0">
                  <a:solidFill>
                    <a:prstClr val="black"/>
                  </a:solidFill>
                  <a:latin typeface="Avenir Next Cyr" panose="020B0703020202020204" pitchFamily="34" charset="0"/>
                  <a:cs typeface="Poppins Bold" panose="020B0604020202020204" charset="0"/>
                </a:rPr>
                <a:t>From 2017-2020:</a:t>
              </a:r>
            </a:p>
            <a:p>
              <a:pPr marL="742943" lvl="2" indent="-285743" defTabSz="1218956">
                <a:spcBef>
                  <a:spcPts val="600"/>
                </a:spcBef>
                <a:buFont typeface="Wingdings" panose="05000000000000000000" pitchFamily="2" charset="2"/>
                <a:buChar char="§"/>
              </a:pPr>
              <a:r>
                <a:rPr lang="en-US" sz="2200" dirty="0">
                  <a:solidFill>
                    <a:prstClr val="black"/>
                  </a:solidFill>
                  <a:latin typeface="Avenir Next LT Pro" panose="020B0504020202020204" pitchFamily="34" charset="0"/>
                  <a:cs typeface="Poppins Bold" panose="020B0604020202020204" charset="0"/>
                </a:rPr>
                <a:t>Developed </a:t>
              </a:r>
              <a:r>
                <a:rPr lang="en-US" sz="2200" b="1" dirty="0">
                  <a:solidFill>
                    <a:prstClr val="black"/>
                  </a:solidFill>
                  <a:latin typeface="Avenir Next LT Pro" panose="020B0504020202020204" pitchFamily="34" charset="0"/>
                  <a:cs typeface="Poppins Bold" panose="020B0604020202020204" charset="0"/>
                </a:rPr>
                <a:t>67 </a:t>
              </a:r>
              <a:r>
                <a:rPr lang="en-US" sz="2200" dirty="0">
                  <a:solidFill>
                    <a:prstClr val="black"/>
                  </a:solidFill>
                  <a:latin typeface="Avenir Next LT Pro" panose="020B0504020202020204" pitchFamily="34" charset="0"/>
                  <a:cs typeface="Poppins Bold" panose="020B0604020202020204" charset="0"/>
                </a:rPr>
                <a:t>Recommendations </a:t>
              </a:r>
            </a:p>
            <a:p>
              <a:pPr marL="742943" lvl="2" indent="-285743" defTabSz="1218956">
                <a:spcBef>
                  <a:spcPts val="600"/>
                </a:spcBef>
                <a:buFont typeface="Wingdings" panose="05000000000000000000" pitchFamily="2" charset="2"/>
                <a:buChar char="§"/>
              </a:pPr>
              <a:r>
                <a:rPr lang="en-US" sz="2200" dirty="0">
                  <a:solidFill>
                    <a:prstClr val="black"/>
                  </a:solidFill>
                  <a:latin typeface="Avenir Next LT Pro" panose="020B0504020202020204" pitchFamily="34" charset="0"/>
                  <a:cs typeface="Poppins Bold" panose="020B0604020202020204" charset="0"/>
                </a:rPr>
                <a:t>Revised </a:t>
              </a:r>
              <a:r>
                <a:rPr lang="en-US" sz="2200" b="1" dirty="0">
                  <a:solidFill>
                    <a:prstClr val="black"/>
                  </a:solidFill>
                  <a:latin typeface="Avenir Next LT Pro" panose="020B0504020202020204" pitchFamily="34" charset="0"/>
                  <a:cs typeface="Poppins Bold" panose="020B0604020202020204" charset="0"/>
                </a:rPr>
                <a:t>27</a:t>
              </a:r>
              <a:r>
                <a:rPr lang="en-US" sz="2200" dirty="0">
                  <a:solidFill>
                    <a:prstClr val="black"/>
                  </a:solidFill>
                  <a:latin typeface="Avenir Next LT Pro" panose="020B0504020202020204" pitchFamily="34" charset="0"/>
                  <a:cs typeface="Poppins Bold" panose="020B0604020202020204" charset="0"/>
                </a:rPr>
                <a:t> existing Recommendation</a:t>
              </a:r>
            </a:p>
            <a:p>
              <a:pPr marL="742943" lvl="2" indent="-285743" defTabSz="1218956">
                <a:spcBef>
                  <a:spcPts val="600"/>
                </a:spcBef>
                <a:buFont typeface="Wingdings" panose="05000000000000000000" pitchFamily="2" charset="2"/>
                <a:buChar char="§"/>
              </a:pPr>
              <a:r>
                <a:rPr lang="en-US" sz="2200" dirty="0">
                  <a:solidFill>
                    <a:prstClr val="black"/>
                  </a:solidFill>
                  <a:latin typeface="Avenir Next LT Pro" panose="020B0504020202020204" pitchFamily="34" charset="0"/>
                  <a:cs typeface="Poppins Bold" panose="020B0604020202020204" charset="0"/>
                </a:rPr>
                <a:t>Developed </a:t>
              </a:r>
              <a:r>
                <a:rPr lang="en-US" sz="2200" b="1" dirty="0">
                  <a:solidFill>
                    <a:prstClr val="black"/>
                  </a:solidFill>
                  <a:latin typeface="Avenir Next LT Pro" panose="020B0504020202020204" pitchFamily="34" charset="0"/>
                  <a:cs typeface="Poppins Bold" panose="020B0604020202020204" charset="0"/>
                </a:rPr>
                <a:t>16 </a:t>
              </a:r>
              <a:r>
                <a:rPr lang="en-US" sz="2200" dirty="0">
                  <a:solidFill>
                    <a:prstClr val="black"/>
                  </a:solidFill>
                  <a:latin typeface="Avenir Next LT Pro" panose="020B0504020202020204" pitchFamily="34" charset="0"/>
                  <a:cs typeface="Poppins Bold" panose="020B0604020202020204" charset="0"/>
                </a:rPr>
                <a:t>Supplements </a:t>
              </a:r>
            </a:p>
            <a:p>
              <a:pPr marL="742943" lvl="2" indent="-285743" defTabSz="1218956">
                <a:spcBef>
                  <a:spcPts val="600"/>
                </a:spcBef>
                <a:buFont typeface="Wingdings" panose="05000000000000000000" pitchFamily="2" charset="2"/>
                <a:buChar char="§"/>
              </a:pPr>
              <a:r>
                <a:rPr lang="en-US" sz="2200" dirty="0">
                  <a:solidFill>
                    <a:prstClr val="black"/>
                  </a:solidFill>
                  <a:latin typeface="Avenir Next LT Pro" panose="020B0504020202020204" pitchFamily="34" charset="0"/>
                  <a:cs typeface="Poppins Bold" panose="020B0604020202020204" charset="0"/>
                </a:rPr>
                <a:t>Developed </a:t>
              </a:r>
              <a:r>
                <a:rPr lang="en-US" sz="2200" b="1" dirty="0">
                  <a:solidFill>
                    <a:prstClr val="black"/>
                  </a:solidFill>
                  <a:latin typeface="Avenir Next LT Pro" panose="020B0504020202020204" pitchFamily="34" charset="0"/>
                  <a:cs typeface="Poppins Bold" panose="020B0604020202020204" charset="0"/>
                </a:rPr>
                <a:t>9</a:t>
              </a:r>
              <a:r>
                <a:rPr lang="en-US" sz="2200" dirty="0">
                  <a:solidFill>
                    <a:prstClr val="black"/>
                  </a:solidFill>
                  <a:latin typeface="Avenir Next LT Pro" panose="020B0504020202020204" pitchFamily="34" charset="0"/>
                  <a:cs typeface="Poppins Bold" panose="020B0604020202020204" charset="0"/>
                </a:rPr>
                <a:t> other informative texts </a:t>
              </a:r>
            </a:p>
            <a:p>
              <a:pPr marL="742943" lvl="2" indent="-285743" defTabSz="1218956">
                <a:spcBef>
                  <a:spcPts val="600"/>
                </a:spcBef>
                <a:buFont typeface="Wingdings" panose="05000000000000000000" pitchFamily="2" charset="2"/>
                <a:buChar char="§"/>
              </a:pPr>
              <a:r>
                <a:rPr lang="en-US" sz="2200" dirty="0">
                  <a:solidFill>
                    <a:prstClr val="black"/>
                  </a:solidFill>
                  <a:latin typeface="Avenir Next LT Pro" panose="020B0504020202020204" pitchFamily="34" charset="0"/>
                  <a:cs typeface="Poppins Bold" panose="020B0604020202020204" charset="0"/>
                </a:rPr>
                <a:t>Over </a:t>
              </a:r>
              <a:r>
                <a:rPr lang="en-US" sz="2200" b="1" dirty="0">
                  <a:solidFill>
                    <a:prstClr val="black"/>
                  </a:solidFill>
                  <a:latin typeface="Avenir Next LT Pro" panose="020B0504020202020204" pitchFamily="34" charset="0"/>
                  <a:cs typeface="Poppins Bold" panose="020B0604020202020204" charset="0"/>
                </a:rPr>
                <a:t>25 </a:t>
              </a:r>
              <a:r>
                <a:rPr lang="en-US" sz="2200" dirty="0">
                  <a:solidFill>
                    <a:prstClr val="black"/>
                  </a:solidFill>
                  <a:latin typeface="Avenir Next LT Pro" panose="020B0504020202020204" pitchFamily="34" charset="0"/>
                  <a:cs typeface="Poppins Bold" panose="020B0604020202020204" charset="0"/>
                </a:rPr>
                <a:t>events organized related to EMF, climate change, environment and circular economy</a:t>
              </a:r>
            </a:p>
          </p:txBody>
        </p:sp>
      </p:grpSp>
      <p:pic>
        <p:nvPicPr>
          <p:cNvPr id="18" name="Picture 15">
            <a:extLst>
              <a:ext uri="{FF2B5EF4-FFF2-40B4-BE49-F238E27FC236}">
                <a16:creationId xmlns:a16="http://schemas.microsoft.com/office/drawing/2014/main" id="{6AB73843-A44C-4416-996A-B66894C00549}"/>
              </a:ext>
            </a:extLst>
          </p:cNvPr>
          <p:cNvPicPr>
            <a:picLocks noChangeAspect="1"/>
          </p:cNvPicPr>
          <p:nvPr/>
        </p:nvPicPr>
        <p:blipFill>
          <a:blip r:embed="rId3"/>
          <a:srcRect/>
          <a:stretch>
            <a:fillRect/>
          </a:stretch>
        </p:blipFill>
        <p:spPr>
          <a:xfrm>
            <a:off x="17053221" y="8978924"/>
            <a:ext cx="968948" cy="1067711"/>
          </a:xfrm>
          <a:prstGeom prst="rect">
            <a:avLst/>
          </a:prstGeom>
        </p:spPr>
      </p:pic>
      <p:grpSp>
        <p:nvGrpSpPr>
          <p:cNvPr id="17" name="Group 16">
            <a:extLst>
              <a:ext uri="{FF2B5EF4-FFF2-40B4-BE49-F238E27FC236}">
                <a16:creationId xmlns:a16="http://schemas.microsoft.com/office/drawing/2014/main" id="{8AA4C2A6-E518-4D5D-A277-EDF8EC57B681}"/>
              </a:ext>
            </a:extLst>
          </p:cNvPr>
          <p:cNvGrpSpPr/>
          <p:nvPr/>
        </p:nvGrpSpPr>
        <p:grpSpPr>
          <a:xfrm>
            <a:off x="685800" y="3771900"/>
            <a:ext cx="8474242" cy="5161764"/>
            <a:chOff x="926959" y="4397841"/>
            <a:chExt cx="8474242" cy="5161764"/>
          </a:xfrm>
          <a:effectLst>
            <a:outerShdw blurRad="50800" dist="38100" dir="2700000" algn="tl" rotWithShape="0">
              <a:prstClr val="black">
                <a:alpha val="40000"/>
              </a:prstClr>
            </a:outerShdw>
          </a:effectLst>
        </p:grpSpPr>
        <p:sp>
          <p:nvSpPr>
            <p:cNvPr id="19" name="Rounded Rectangle 5">
              <a:extLst>
                <a:ext uri="{FF2B5EF4-FFF2-40B4-BE49-F238E27FC236}">
                  <a16:creationId xmlns:a16="http://schemas.microsoft.com/office/drawing/2014/main" id="{D1B04A35-996D-4DCB-B425-5AD10693CC2F}"/>
                </a:ext>
              </a:extLst>
            </p:cNvPr>
            <p:cNvSpPr/>
            <p:nvPr/>
          </p:nvSpPr>
          <p:spPr>
            <a:xfrm>
              <a:off x="926959" y="4397841"/>
              <a:ext cx="8223968" cy="5161764"/>
            </a:xfrm>
            <a:prstGeom prst="roundRect">
              <a:avLst/>
            </a:prstGeom>
            <a:solidFill>
              <a:schemeClr val="bg1"/>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Bold" panose="020B0604020202020204" charset="0"/>
                <a:ea typeface="+mn-ea"/>
                <a:cs typeface="Poppins Bold" panose="020B0604020202020204" charset="0"/>
              </a:endParaRPr>
            </a:p>
          </p:txBody>
        </p:sp>
        <p:sp>
          <p:nvSpPr>
            <p:cNvPr id="20" name="TextBox 19">
              <a:extLst>
                <a:ext uri="{FF2B5EF4-FFF2-40B4-BE49-F238E27FC236}">
                  <a16:creationId xmlns:a16="http://schemas.microsoft.com/office/drawing/2014/main" id="{E2CBE8A3-C107-4DDE-98BE-CF393DBEF137}"/>
                </a:ext>
              </a:extLst>
            </p:cNvPr>
            <p:cNvSpPr txBox="1"/>
            <p:nvPr/>
          </p:nvSpPr>
          <p:spPr>
            <a:xfrm>
              <a:off x="1705001" y="6201458"/>
              <a:ext cx="7696200" cy="2616101"/>
            </a:xfrm>
            <a:prstGeom prst="rect">
              <a:avLst/>
            </a:prstGeom>
            <a:noFill/>
          </p:spPr>
          <p:txBody>
            <a:bodyPr wrap="square" lIns="0" rIns="0" rtlCol="0" anchor="t">
              <a:spAutoFit/>
            </a:bodyPr>
            <a:lstStyle/>
            <a:p>
              <a:pPr defTabSz="1218956">
                <a:spcBef>
                  <a:spcPts val="600"/>
                </a:spcBef>
                <a:spcAft>
                  <a:spcPts val="600"/>
                </a:spcAft>
              </a:pPr>
              <a:r>
                <a:rPr lang="en-US" sz="2200" b="1" dirty="0">
                  <a:solidFill>
                    <a:prstClr val="black"/>
                  </a:solidFill>
                  <a:latin typeface="Avenir Next Cyr" panose="020B0703020202020204" pitchFamily="34" charset="0"/>
                  <a:cs typeface="Poppins Bold" panose="020B0604020202020204" charset="0"/>
                </a:rPr>
                <a:t>Lead Study Group 5 Roles:</a:t>
              </a:r>
            </a:p>
            <a:p>
              <a:pPr marL="742943" lvl="1" indent="-285743" defTabSz="1218956">
                <a:spcBef>
                  <a:spcPts val="600"/>
                </a:spcBef>
                <a:spcAft>
                  <a:spcPts val="600"/>
                </a:spcAft>
                <a:buFont typeface="Wingdings" panose="05000000000000000000" pitchFamily="2" charset="2"/>
                <a:buChar char="§"/>
              </a:pPr>
              <a:r>
                <a:rPr lang="en-US" sz="2200" dirty="0">
                  <a:solidFill>
                    <a:prstClr val="black"/>
                  </a:solidFill>
                  <a:latin typeface="Avenir Next LT Pro" panose="020B0504020202020204" pitchFamily="34" charset="0"/>
                  <a:cs typeface="Poppins Bold" panose="020B0604020202020204" charset="0"/>
                </a:rPr>
                <a:t>electromagnetic compatibility, lightning protection and electromagnetic effects</a:t>
              </a:r>
            </a:p>
            <a:p>
              <a:pPr marL="742943" lvl="1" indent="-285743" defTabSz="1218956">
                <a:spcBef>
                  <a:spcPts val="600"/>
                </a:spcBef>
                <a:spcAft>
                  <a:spcPts val="600"/>
                </a:spcAft>
                <a:buFont typeface="Wingdings" panose="05000000000000000000" pitchFamily="2" charset="2"/>
                <a:buChar char="§"/>
              </a:pPr>
              <a:r>
                <a:rPr lang="en-US" sz="2200" dirty="0">
                  <a:solidFill>
                    <a:prstClr val="black"/>
                  </a:solidFill>
                  <a:latin typeface="Avenir Next LT Pro" panose="020B0504020202020204" pitchFamily="34" charset="0"/>
                  <a:cs typeface="Poppins Bold" panose="020B0604020202020204" charset="0"/>
                </a:rPr>
                <a:t>ICTs related to the environment, climate change, energy efficiency and clean energy</a:t>
              </a:r>
            </a:p>
            <a:p>
              <a:pPr marL="742943" lvl="1" indent="-285743" defTabSz="1218956">
                <a:spcBef>
                  <a:spcPts val="600"/>
                </a:spcBef>
                <a:spcAft>
                  <a:spcPts val="600"/>
                </a:spcAft>
                <a:buFont typeface="Wingdings" panose="05000000000000000000" pitchFamily="2" charset="2"/>
                <a:buChar char="§"/>
              </a:pPr>
              <a:r>
                <a:rPr lang="en-US" sz="2200" dirty="0">
                  <a:solidFill>
                    <a:prstClr val="black"/>
                  </a:solidFill>
                  <a:latin typeface="Avenir Next LT Pro" panose="020B0504020202020204" pitchFamily="34" charset="0"/>
                  <a:cs typeface="Poppins Bold" panose="020B0604020202020204" charset="0"/>
                </a:rPr>
                <a:t>circular economy, including e‑waste</a:t>
              </a:r>
            </a:p>
          </p:txBody>
        </p:sp>
      </p:grpSp>
      <p:sp>
        <p:nvSpPr>
          <p:cNvPr id="2" name="AutoShape 2">
            <a:extLst>
              <a:ext uri="{FF2B5EF4-FFF2-40B4-BE49-F238E27FC236}">
                <a16:creationId xmlns:a16="http://schemas.microsoft.com/office/drawing/2014/main" id="{58ED33AD-DDB4-4387-A423-AEB2404E8309}"/>
              </a:ext>
            </a:extLst>
          </p:cNvPr>
          <p:cNvSpPr/>
          <p:nvPr/>
        </p:nvSpPr>
        <p:spPr>
          <a:xfrm>
            <a:off x="0" y="0"/>
            <a:ext cx="18288000" cy="1028700"/>
          </a:xfrm>
          <a:prstGeom prst="rect">
            <a:avLst/>
          </a:prstGeom>
          <a:solidFill>
            <a:srgbClr val="00B050"/>
          </a:solidFill>
        </p:spPr>
      </p:sp>
      <p:sp>
        <p:nvSpPr>
          <p:cNvPr id="7" name="TextBox 10">
            <a:extLst>
              <a:ext uri="{FF2B5EF4-FFF2-40B4-BE49-F238E27FC236}">
                <a16:creationId xmlns:a16="http://schemas.microsoft.com/office/drawing/2014/main" id="{809F500E-0CB3-46E9-91B5-76D45139EEE9}"/>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pic>
        <p:nvPicPr>
          <p:cNvPr id="2050" name="Picture 2" descr="Leading the Change Towards Environmental Sustainability | by Yetunde Fadeyi  | Medium">
            <a:extLst>
              <a:ext uri="{FF2B5EF4-FFF2-40B4-BE49-F238E27FC236}">
                <a16:creationId xmlns:a16="http://schemas.microsoft.com/office/drawing/2014/main" id="{D9032204-0090-48E6-80A9-0CFB8CFF8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726" y="2742412"/>
            <a:ext cx="4667953" cy="240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6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0" y="1131072"/>
            <a:ext cx="16478544" cy="92333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effectLst/>
                <a:uLnTx/>
                <a:uFillTx/>
                <a:latin typeface="Avenir Next Cyr" panose="020B0703020202020204" pitchFamily="34" charset="0"/>
              </a:rPr>
              <a:t>List of Approved Recommendations (2017-2020)</a:t>
            </a:r>
          </a:p>
        </p:txBody>
      </p:sp>
      <p:grpSp>
        <p:nvGrpSpPr>
          <p:cNvPr id="6" name="Group 5">
            <a:extLst>
              <a:ext uri="{FF2B5EF4-FFF2-40B4-BE49-F238E27FC236}">
                <a16:creationId xmlns:a16="http://schemas.microsoft.com/office/drawing/2014/main" id="{44589D4E-DE23-4AC4-956C-E6E0A3F6E7B4}"/>
              </a:ext>
            </a:extLst>
          </p:cNvPr>
          <p:cNvGrpSpPr/>
          <p:nvPr/>
        </p:nvGrpSpPr>
        <p:grpSpPr>
          <a:xfrm>
            <a:off x="0" y="0"/>
            <a:ext cx="18288000" cy="1028700"/>
            <a:chOff x="0" y="0"/>
            <a:chExt cx="18288000" cy="1028700"/>
          </a:xfrm>
        </p:grpSpPr>
        <p:sp>
          <p:nvSpPr>
            <p:cNvPr id="7" name="AutoShape 2">
              <a:extLst>
                <a:ext uri="{FF2B5EF4-FFF2-40B4-BE49-F238E27FC236}">
                  <a16:creationId xmlns:a16="http://schemas.microsoft.com/office/drawing/2014/main" id="{B500E6C6-9FDC-4226-9EE3-3BDF4522D332}"/>
                </a:ext>
              </a:extLst>
            </p:cNvPr>
            <p:cNvSpPr/>
            <p:nvPr/>
          </p:nvSpPr>
          <p:spPr>
            <a:xfrm>
              <a:off x="0" y="0"/>
              <a:ext cx="18288000" cy="1028700"/>
            </a:xfrm>
            <a:prstGeom prst="rect">
              <a:avLst/>
            </a:prstGeom>
            <a:solidFill>
              <a:srgbClr val="00B050"/>
            </a:solidFill>
          </p:spPr>
        </p:sp>
        <p:sp>
          <p:nvSpPr>
            <p:cNvPr id="8" name="TextBox 10">
              <a:extLst>
                <a:ext uri="{FF2B5EF4-FFF2-40B4-BE49-F238E27FC236}">
                  <a16:creationId xmlns:a16="http://schemas.microsoft.com/office/drawing/2014/main" id="{D01E83A0-581F-4303-975C-5D0B869AA391}"/>
                </a:ext>
              </a:extLst>
            </p:cNvPr>
            <p:cNvSpPr txBox="1"/>
            <p:nvPr/>
          </p:nvSpPr>
          <p:spPr>
            <a:xfrm>
              <a:off x="590257" y="380948"/>
              <a:ext cx="8420615" cy="266804"/>
            </a:xfrm>
            <a:prstGeom prst="rect">
              <a:avLst/>
            </a:prstGeom>
            <a:solidFill>
              <a:srgbClr val="00B050"/>
            </a:solidFill>
          </p:spPr>
          <p:txBody>
            <a:bodyPr lIns="0" tIns="0" rIns="0" bIns="0" rtlCol="0" anchor="t">
              <a:spAutoFit/>
            </a:bodyPr>
            <a:lstStyle/>
            <a:p>
              <a:pPr>
                <a:lnSpc>
                  <a:spcPts val="2159"/>
                </a:lnSpc>
              </a:pPr>
              <a:r>
                <a:rPr lang="en-US" sz="1799" b="1" spc="179" dirty="0">
                  <a:solidFill>
                    <a:srgbClr val="FFFFFF"/>
                  </a:solidFill>
                  <a:latin typeface="Avenir Next Cyr" panose="020B0703020202020204" pitchFamily="34" charset="0"/>
                </a:rPr>
                <a:t>SEPTEMBER 2020</a:t>
              </a:r>
            </a:p>
          </p:txBody>
        </p:sp>
      </p:grpSp>
      <p:sp>
        <p:nvSpPr>
          <p:cNvPr id="3" name="AutoShape 2">
            <a:extLst>
              <a:ext uri="{FF2B5EF4-FFF2-40B4-BE49-F238E27FC236}">
                <a16:creationId xmlns:a16="http://schemas.microsoft.com/office/drawing/2014/main" id="{D8A1CA34-C4B3-4EB5-AE68-4149D1745129}"/>
              </a:ext>
            </a:extLst>
          </p:cNvPr>
          <p:cNvSpPr/>
          <p:nvPr/>
        </p:nvSpPr>
        <p:spPr>
          <a:xfrm>
            <a:off x="0" y="0"/>
            <a:ext cx="18288000" cy="1028700"/>
          </a:xfrm>
          <a:prstGeom prst="rect">
            <a:avLst/>
          </a:prstGeom>
          <a:solidFill>
            <a:srgbClr val="00B050"/>
          </a:solidFill>
        </p:spPr>
      </p:sp>
      <p:sp>
        <p:nvSpPr>
          <p:cNvPr id="10" name="TextBox 10">
            <a:extLst>
              <a:ext uri="{FF2B5EF4-FFF2-40B4-BE49-F238E27FC236}">
                <a16:creationId xmlns:a16="http://schemas.microsoft.com/office/drawing/2014/main" id="{CDB2E5C6-96D4-4A5B-A8BE-1AB2641C31BC}"/>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graphicFrame>
        <p:nvGraphicFramePr>
          <p:cNvPr id="12" name="Table 11">
            <a:extLst>
              <a:ext uri="{FF2B5EF4-FFF2-40B4-BE49-F238E27FC236}">
                <a16:creationId xmlns:a16="http://schemas.microsoft.com/office/drawing/2014/main" id="{0D661956-E01A-48BB-8A76-C96DD9F8D403}"/>
              </a:ext>
            </a:extLst>
          </p:cNvPr>
          <p:cNvGraphicFramePr>
            <a:graphicFrameLocks noGrp="1"/>
          </p:cNvGraphicFramePr>
          <p:nvPr>
            <p:extLst>
              <p:ext uri="{D42A27DB-BD31-4B8C-83A1-F6EECF244321}">
                <p14:modId xmlns:p14="http://schemas.microsoft.com/office/powerpoint/2010/main" val="3277049636"/>
              </p:ext>
            </p:extLst>
          </p:nvPr>
        </p:nvGraphicFramePr>
        <p:xfrm>
          <a:off x="9288505" y="2645322"/>
          <a:ext cx="8458200" cy="5282786"/>
        </p:xfrm>
        <a:graphic>
          <a:graphicData uri="http://schemas.openxmlformats.org/drawingml/2006/table">
            <a:tbl>
              <a:tblPr firstRow="1" firstCol="1" bandRow="1">
                <a:tableStyleId>{F2DE63D5-997A-4646-A377-4702673A728D}</a:tableStyleId>
              </a:tblPr>
              <a:tblGrid>
                <a:gridCol w="1384935">
                  <a:extLst>
                    <a:ext uri="{9D8B030D-6E8A-4147-A177-3AD203B41FA5}">
                      <a16:colId xmlns:a16="http://schemas.microsoft.com/office/drawing/2014/main" val="3849193271"/>
                    </a:ext>
                  </a:extLst>
                </a:gridCol>
                <a:gridCol w="7073265">
                  <a:extLst>
                    <a:ext uri="{9D8B030D-6E8A-4147-A177-3AD203B41FA5}">
                      <a16:colId xmlns:a16="http://schemas.microsoft.com/office/drawing/2014/main" val="3835706138"/>
                    </a:ext>
                  </a:extLst>
                </a:gridCol>
              </a:tblGrid>
              <a:tr h="0">
                <a:tc>
                  <a:txBody>
                    <a:bodyPr/>
                    <a:lstStyle/>
                    <a:p>
                      <a:pPr algn="ctr">
                        <a:spcAft>
                          <a:spcPts val="0"/>
                        </a:spcAft>
                      </a:pPr>
                      <a:r>
                        <a:rPr lang="en-GB" sz="1600" b="1" kern="1200" dirty="0">
                          <a:solidFill>
                            <a:schemeClr val="bg1"/>
                          </a:solidFill>
                          <a:effectLst/>
                        </a:rPr>
                        <a:t>Work item</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tc>
                  <a:txBody>
                    <a:bodyPr/>
                    <a:lstStyle/>
                    <a:p>
                      <a:pPr algn="ctr">
                        <a:spcAft>
                          <a:spcPts val="0"/>
                        </a:spcAft>
                      </a:pPr>
                      <a:r>
                        <a:rPr lang="en-GB" sz="1600" b="1" kern="1200" dirty="0">
                          <a:solidFill>
                            <a:schemeClr val="bg1"/>
                          </a:solidFill>
                          <a:effectLst/>
                        </a:rPr>
                        <a:t>Subject / Title</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extLst>
                  <a:ext uri="{0D108BD9-81ED-4DB2-BD59-A6C34878D82A}">
                    <a16:rowId xmlns:a16="http://schemas.microsoft.com/office/drawing/2014/main" val="2471259786"/>
                  </a:ext>
                </a:extLst>
              </a:tr>
              <a:tr h="73211">
                <a:tc>
                  <a:txBody>
                    <a:bodyPr/>
                    <a:lstStyle/>
                    <a:p>
                      <a:pPr>
                        <a:lnSpc>
                          <a:spcPct val="107000"/>
                        </a:lnSpc>
                        <a:spcAft>
                          <a:spcPts val="800"/>
                        </a:spcAft>
                      </a:pPr>
                      <a:r>
                        <a:rPr lang="en-GB" sz="1600" b="1" u="sng" dirty="0">
                          <a:solidFill>
                            <a:srgbClr val="0563C1"/>
                          </a:solidFill>
                          <a:effectLst/>
                          <a:hlinkClick r:id="rId3"/>
                        </a:rPr>
                        <a:t>L.1370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Sustainable and intelligent building services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334010607"/>
                  </a:ext>
                </a:extLst>
              </a:tr>
              <a:tr h="73211">
                <a:tc>
                  <a:txBody>
                    <a:bodyPr/>
                    <a:lstStyle/>
                    <a:p>
                      <a:pPr>
                        <a:lnSpc>
                          <a:spcPct val="107000"/>
                        </a:lnSpc>
                        <a:spcAft>
                          <a:spcPts val="800"/>
                        </a:spcAft>
                      </a:pPr>
                      <a:r>
                        <a:rPr lang="en-GB" sz="1600" b="1" u="sng" dirty="0">
                          <a:solidFill>
                            <a:srgbClr val="000000"/>
                          </a:solidFill>
                          <a:effectLst/>
                          <a:hlinkClick r:id="rId4"/>
                        </a:rPr>
                        <a:t>L.1371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A methodology for assessing and scoring the sustainability performance of office buildings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461324566"/>
                  </a:ext>
                </a:extLst>
              </a:tr>
              <a:tr h="73211">
                <a:tc>
                  <a:txBody>
                    <a:bodyPr/>
                    <a:lstStyle/>
                    <a:p>
                      <a:pPr>
                        <a:lnSpc>
                          <a:spcPct val="107000"/>
                        </a:lnSpc>
                        <a:spcAft>
                          <a:spcPts val="800"/>
                        </a:spcAft>
                      </a:pPr>
                      <a:r>
                        <a:rPr lang="en-GB" sz="1600" b="1" u="sng" dirty="0">
                          <a:solidFill>
                            <a:srgbClr val="0563C1"/>
                          </a:solidFill>
                          <a:effectLst/>
                          <a:hlinkClick r:id="rId5"/>
                        </a:rPr>
                        <a:t>L.1380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Smart energy solution for telecom sites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837053860"/>
                  </a:ext>
                </a:extLst>
              </a:tr>
              <a:tr h="73211">
                <a:tc>
                  <a:txBody>
                    <a:bodyPr/>
                    <a:lstStyle/>
                    <a:p>
                      <a:pPr>
                        <a:lnSpc>
                          <a:spcPct val="107000"/>
                        </a:lnSpc>
                        <a:spcAft>
                          <a:spcPts val="800"/>
                        </a:spcAft>
                      </a:pPr>
                      <a:r>
                        <a:rPr lang="en-GB" sz="1600" b="1" u="sng" dirty="0">
                          <a:solidFill>
                            <a:srgbClr val="000000"/>
                          </a:solidFill>
                          <a:effectLst/>
                          <a:hlinkClick r:id="rId6"/>
                        </a:rPr>
                        <a:t>L.1381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Smart energy solution for data centre</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544467347"/>
                  </a:ext>
                </a:extLst>
              </a:tr>
              <a:tr h="73211">
                <a:tc>
                  <a:txBody>
                    <a:bodyPr/>
                    <a:lstStyle/>
                    <a:p>
                      <a:pPr>
                        <a:lnSpc>
                          <a:spcPct val="107000"/>
                        </a:lnSpc>
                        <a:spcAft>
                          <a:spcPts val="800"/>
                        </a:spcAft>
                      </a:pPr>
                      <a:r>
                        <a:rPr lang="en-GB" sz="1600" b="1" u="sng">
                          <a:solidFill>
                            <a:srgbClr val="000000"/>
                          </a:solidFill>
                          <a:effectLst/>
                          <a:hlinkClick r:id="rId7"/>
                        </a:rPr>
                        <a:t>L.1382 </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Smart energy solution for telecommunication rooms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884856134"/>
                  </a:ext>
                </a:extLst>
              </a:tr>
              <a:tr h="73211">
                <a:tc>
                  <a:txBody>
                    <a:bodyPr/>
                    <a:lstStyle/>
                    <a:p>
                      <a:pPr>
                        <a:lnSpc>
                          <a:spcPct val="107000"/>
                        </a:lnSpc>
                        <a:spcAft>
                          <a:spcPts val="800"/>
                        </a:spcAft>
                      </a:pPr>
                      <a:r>
                        <a:rPr lang="en-GB" sz="1600" b="1" u="sng">
                          <a:solidFill>
                            <a:srgbClr val="000000"/>
                          </a:solidFill>
                          <a:effectLst/>
                          <a:hlinkClick r:id="rId8"/>
                        </a:rPr>
                        <a:t>L.1450</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Methodologies for the assessment of the environmental impact of the information and communication technology sector</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879199081"/>
                  </a:ext>
                </a:extLst>
              </a:tr>
              <a:tr h="73211">
                <a:tc>
                  <a:txBody>
                    <a:bodyPr/>
                    <a:lstStyle/>
                    <a:p>
                      <a:pPr>
                        <a:lnSpc>
                          <a:spcPct val="107000"/>
                        </a:lnSpc>
                        <a:spcAft>
                          <a:spcPts val="800"/>
                        </a:spcAft>
                      </a:pPr>
                      <a:r>
                        <a:rPr lang="en-GB" sz="1600" b="1" u="sng">
                          <a:solidFill>
                            <a:srgbClr val="000000"/>
                          </a:solidFill>
                          <a:effectLst/>
                          <a:hlinkClick r:id="rId9"/>
                        </a:rPr>
                        <a:t>L.1451 </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Methodology for assessing the aggregated positive sector-level impacts of ICT in other sectors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678695016"/>
                  </a:ext>
                </a:extLst>
              </a:tr>
              <a:tr h="73211">
                <a:tc>
                  <a:txBody>
                    <a:bodyPr/>
                    <a:lstStyle/>
                    <a:p>
                      <a:pPr>
                        <a:lnSpc>
                          <a:spcPct val="107000"/>
                        </a:lnSpc>
                        <a:spcAft>
                          <a:spcPts val="800"/>
                        </a:spcAft>
                      </a:pPr>
                      <a:r>
                        <a:rPr lang="en-GB" sz="1600" b="1" u="sng">
                          <a:solidFill>
                            <a:srgbClr val="000000"/>
                          </a:solidFill>
                          <a:effectLst/>
                          <a:hlinkClick r:id="rId10"/>
                        </a:rPr>
                        <a:t>L.1460 </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Connect 2020 greenhouse gases emissions – Guidelines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600504479"/>
                  </a:ext>
                </a:extLst>
              </a:tr>
              <a:tr h="73211">
                <a:tc>
                  <a:txBody>
                    <a:bodyPr/>
                    <a:lstStyle/>
                    <a:p>
                      <a:pPr>
                        <a:lnSpc>
                          <a:spcPct val="107000"/>
                        </a:lnSpc>
                        <a:spcAft>
                          <a:spcPts val="800"/>
                        </a:spcAft>
                      </a:pPr>
                      <a:r>
                        <a:rPr lang="en-GB" sz="1600" b="1" u="sng">
                          <a:solidFill>
                            <a:srgbClr val="000000"/>
                          </a:solidFill>
                          <a:effectLst/>
                          <a:hlinkClick r:id="rId11"/>
                        </a:rPr>
                        <a:t>L.1470</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GHG emissions trajectories for the ICT sector compatible with the UNFCCC Paris Agreement</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139086808"/>
                  </a:ext>
                </a:extLst>
              </a:tr>
              <a:tr h="73211">
                <a:tc>
                  <a:txBody>
                    <a:bodyPr/>
                    <a:lstStyle/>
                    <a:p>
                      <a:pPr>
                        <a:lnSpc>
                          <a:spcPct val="107000"/>
                        </a:lnSpc>
                        <a:spcAft>
                          <a:spcPts val="800"/>
                        </a:spcAft>
                      </a:pPr>
                      <a:r>
                        <a:rPr lang="en-GB" sz="1600" b="1" u="sng">
                          <a:solidFill>
                            <a:srgbClr val="000000"/>
                          </a:solidFill>
                          <a:effectLst/>
                          <a:hlinkClick r:id="rId12"/>
                        </a:rPr>
                        <a:t>L.1504 </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ICT and adaptation of agriculture to the effects of climate change</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847299105"/>
                  </a:ext>
                </a:extLst>
              </a:tr>
              <a:tr h="138576">
                <a:tc>
                  <a:txBody>
                    <a:bodyPr/>
                    <a:lstStyle/>
                    <a:p>
                      <a:pPr>
                        <a:lnSpc>
                          <a:spcPct val="107000"/>
                        </a:lnSpc>
                        <a:spcAft>
                          <a:spcPts val="800"/>
                        </a:spcAft>
                      </a:pPr>
                      <a:r>
                        <a:rPr lang="en-GB" sz="1600" b="1" u="sng">
                          <a:solidFill>
                            <a:srgbClr val="000000"/>
                          </a:solidFill>
                          <a:effectLst/>
                          <a:hlinkClick r:id="rId13"/>
                        </a:rPr>
                        <a:t>L.1505</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Information and communication technology and adaptation of the fisheries sector to the effects of climate change</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256586342"/>
                  </a:ext>
                </a:extLst>
              </a:tr>
              <a:tr h="232058">
                <a:tc>
                  <a:txBody>
                    <a:bodyPr/>
                    <a:lstStyle/>
                    <a:p>
                      <a:pPr>
                        <a:lnSpc>
                          <a:spcPct val="107000"/>
                        </a:lnSpc>
                        <a:spcAft>
                          <a:spcPts val="800"/>
                        </a:spcAft>
                      </a:pPr>
                      <a:r>
                        <a:rPr lang="en-GB" sz="1600" b="1" u="sng">
                          <a:solidFill>
                            <a:srgbClr val="000000"/>
                          </a:solidFill>
                          <a:effectLst/>
                          <a:hlinkClick r:id="rId14"/>
                        </a:rPr>
                        <a:t>L.1506 </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Framework of climate change risk assessment for telecommunication and electrical facilities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807549002"/>
                  </a:ext>
                </a:extLst>
              </a:tr>
              <a:tr h="138576">
                <a:tc>
                  <a:txBody>
                    <a:bodyPr/>
                    <a:lstStyle/>
                    <a:p>
                      <a:pPr>
                        <a:lnSpc>
                          <a:spcPct val="107000"/>
                        </a:lnSpc>
                        <a:spcAft>
                          <a:spcPts val="800"/>
                        </a:spcAft>
                      </a:pPr>
                      <a:r>
                        <a:rPr lang="en-GB" sz="1600" b="1" u="sng">
                          <a:solidFill>
                            <a:srgbClr val="000000"/>
                          </a:solidFill>
                          <a:effectLst/>
                          <a:hlinkClick r:id="rId15"/>
                        </a:rPr>
                        <a:t>L.1507</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Use of ICT sites to support environmental sensing</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550175825"/>
                  </a:ext>
                </a:extLst>
              </a:tr>
            </a:tbl>
          </a:graphicData>
        </a:graphic>
      </p:graphicFrame>
      <p:graphicFrame>
        <p:nvGraphicFramePr>
          <p:cNvPr id="13" name="Table 12">
            <a:extLst>
              <a:ext uri="{FF2B5EF4-FFF2-40B4-BE49-F238E27FC236}">
                <a16:creationId xmlns:a16="http://schemas.microsoft.com/office/drawing/2014/main" id="{DE8A44BB-3D42-4B9C-8D81-BB8F97D0DFF9}"/>
              </a:ext>
            </a:extLst>
          </p:cNvPr>
          <p:cNvGraphicFramePr>
            <a:graphicFrameLocks noGrp="1"/>
          </p:cNvGraphicFramePr>
          <p:nvPr>
            <p:extLst>
              <p:ext uri="{D42A27DB-BD31-4B8C-83A1-F6EECF244321}">
                <p14:modId xmlns:p14="http://schemas.microsoft.com/office/powerpoint/2010/main" val="1473034197"/>
              </p:ext>
            </p:extLst>
          </p:nvPr>
        </p:nvGraphicFramePr>
        <p:xfrm>
          <a:off x="457200" y="2653252"/>
          <a:ext cx="8458200" cy="7138448"/>
        </p:xfrm>
        <a:graphic>
          <a:graphicData uri="http://schemas.openxmlformats.org/drawingml/2006/table">
            <a:tbl>
              <a:tblPr firstRow="1" firstCol="1" bandRow="1">
                <a:tableStyleId>{F2DE63D5-997A-4646-A377-4702673A728D}</a:tableStyleId>
              </a:tblPr>
              <a:tblGrid>
                <a:gridCol w="1384935">
                  <a:extLst>
                    <a:ext uri="{9D8B030D-6E8A-4147-A177-3AD203B41FA5}">
                      <a16:colId xmlns:a16="http://schemas.microsoft.com/office/drawing/2014/main" val="3849193271"/>
                    </a:ext>
                  </a:extLst>
                </a:gridCol>
                <a:gridCol w="7073265">
                  <a:extLst>
                    <a:ext uri="{9D8B030D-6E8A-4147-A177-3AD203B41FA5}">
                      <a16:colId xmlns:a16="http://schemas.microsoft.com/office/drawing/2014/main" val="3835706138"/>
                    </a:ext>
                  </a:extLst>
                </a:gridCol>
              </a:tblGrid>
              <a:tr h="90999">
                <a:tc>
                  <a:txBody>
                    <a:bodyPr/>
                    <a:lstStyle/>
                    <a:p>
                      <a:pPr algn="ctr">
                        <a:spcAft>
                          <a:spcPts val="0"/>
                        </a:spcAft>
                      </a:pPr>
                      <a:r>
                        <a:rPr lang="en-GB" sz="1600" b="1" kern="1200" dirty="0">
                          <a:solidFill>
                            <a:schemeClr val="bg1"/>
                          </a:solidFill>
                          <a:effectLst/>
                        </a:rPr>
                        <a:t>Work item</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tc>
                  <a:txBody>
                    <a:bodyPr/>
                    <a:lstStyle/>
                    <a:p>
                      <a:pPr algn="ctr">
                        <a:spcAft>
                          <a:spcPts val="0"/>
                        </a:spcAft>
                      </a:pPr>
                      <a:r>
                        <a:rPr lang="en-GB" sz="1600" b="1" kern="1200" dirty="0">
                          <a:solidFill>
                            <a:schemeClr val="bg1"/>
                          </a:solidFill>
                          <a:effectLst/>
                        </a:rPr>
                        <a:t>Subject / Title</a:t>
                      </a:r>
                      <a:endParaRPr lang="en-GB" sz="1600" b="1" kern="1200" dirty="0">
                        <a:solidFill>
                          <a:schemeClr val="bg1"/>
                        </a:solidFill>
                        <a:effectLst/>
                        <a:latin typeface="Poppins Bold" panose="020B0604020202020204" charset="0"/>
                        <a:ea typeface="+mn-ea"/>
                        <a:cs typeface="Poppins Bold" panose="020B0604020202020204" charset="0"/>
                      </a:endParaRPr>
                    </a:p>
                  </a:txBody>
                  <a:tcPr marL="2744" marR="2744" marT="2744" marB="2744" anchor="ctr"/>
                </a:tc>
                <a:extLst>
                  <a:ext uri="{0D108BD9-81ED-4DB2-BD59-A6C34878D82A}">
                    <a16:rowId xmlns:a16="http://schemas.microsoft.com/office/drawing/2014/main" val="2471259786"/>
                  </a:ext>
                </a:extLst>
              </a:tr>
              <a:tr h="73211">
                <a:tc>
                  <a:txBody>
                    <a:bodyPr/>
                    <a:lstStyle/>
                    <a:p>
                      <a:pPr>
                        <a:lnSpc>
                          <a:spcPct val="107000"/>
                        </a:lnSpc>
                        <a:spcAft>
                          <a:spcPts val="800"/>
                        </a:spcAft>
                      </a:pPr>
                      <a:r>
                        <a:rPr lang="en-GB" sz="1600" b="1" u="sng" dirty="0">
                          <a:solidFill>
                            <a:srgbClr val="0563C1"/>
                          </a:solidFill>
                          <a:effectLst/>
                          <a:hlinkClick r:id="rId16"/>
                        </a:rPr>
                        <a:t>L.1206</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Impact on information and communication technology equipment architecture of multiple AC, -48 VDC or up to 400 VDC power inputs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619175159"/>
                  </a:ext>
                </a:extLst>
              </a:tr>
              <a:tr h="73211">
                <a:tc>
                  <a:txBody>
                    <a:bodyPr/>
                    <a:lstStyle/>
                    <a:p>
                      <a:pPr>
                        <a:lnSpc>
                          <a:spcPct val="107000"/>
                        </a:lnSpc>
                        <a:spcAft>
                          <a:spcPts val="800"/>
                        </a:spcAft>
                      </a:pPr>
                      <a:r>
                        <a:rPr lang="en-GB" sz="1600" b="1" u="sng" dirty="0">
                          <a:solidFill>
                            <a:srgbClr val="000000"/>
                          </a:solidFill>
                          <a:effectLst/>
                          <a:hlinkClick r:id="rId17"/>
                        </a:rPr>
                        <a:t>L.1207</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Progressive migration of a telecommunication/information and communication technology site to 400 VDC sources and distribution</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732568482"/>
                  </a:ext>
                </a:extLst>
              </a:tr>
              <a:tr h="73211">
                <a:tc>
                  <a:txBody>
                    <a:bodyPr/>
                    <a:lstStyle/>
                    <a:p>
                      <a:pPr>
                        <a:lnSpc>
                          <a:spcPct val="107000"/>
                        </a:lnSpc>
                        <a:spcAft>
                          <a:spcPts val="800"/>
                        </a:spcAft>
                      </a:pPr>
                      <a:r>
                        <a:rPr lang="en-GB" sz="1600" b="1" u="sng">
                          <a:solidFill>
                            <a:srgbClr val="000000"/>
                          </a:solidFill>
                          <a:effectLst/>
                          <a:hlinkClick r:id="rId18"/>
                        </a:rPr>
                        <a:t>L.1210</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Sustainable power-feeding solutions for 5G networks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766928873"/>
                  </a:ext>
                </a:extLst>
              </a:tr>
              <a:tr h="73211">
                <a:tc>
                  <a:txBody>
                    <a:bodyPr/>
                    <a:lstStyle/>
                    <a:p>
                      <a:pPr>
                        <a:lnSpc>
                          <a:spcPct val="107000"/>
                        </a:lnSpc>
                        <a:spcAft>
                          <a:spcPts val="800"/>
                        </a:spcAft>
                      </a:pPr>
                      <a:r>
                        <a:rPr lang="en-GB" sz="1600" b="1" u="sng" dirty="0">
                          <a:solidFill>
                            <a:srgbClr val="000000"/>
                          </a:solidFill>
                          <a:effectLst/>
                          <a:hlinkClick r:id="rId19"/>
                        </a:rPr>
                        <a:t>L.1220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Innovative energy storage technology for stationary use - Part 1: Overview of energy storage</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334010607"/>
                  </a:ext>
                </a:extLst>
              </a:tr>
              <a:tr h="73211">
                <a:tc>
                  <a:txBody>
                    <a:bodyPr/>
                    <a:lstStyle/>
                    <a:p>
                      <a:pPr>
                        <a:lnSpc>
                          <a:spcPct val="107000"/>
                        </a:lnSpc>
                        <a:spcAft>
                          <a:spcPts val="800"/>
                        </a:spcAft>
                      </a:pPr>
                      <a:r>
                        <a:rPr lang="en-GB" sz="1600" b="1" u="sng" dirty="0">
                          <a:solidFill>
                            <a:srgbClr val="0563C1"/>
                          </a:solidFill>
                          <a:effectLst/>
                          <a:hlinkClick r:id="rId20"/>
                        </a:rPr>
                        <a:t>L.1221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Innovative energy storage technology for stationary use - Part 2: Battery</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461324566"/>
                  </a:ext>
                </a:extLst>
              </a:tr>
              <a:tr h="73211">
                <a:tc>
                  <a:txBody>
                    <a:bodyPr/>
                    <a:lstStyle/>
                    <a:p>
                      <a:pPr>
                        <a:lnSpc>
                          <a:spcPct val="107000"/>
                        </a:lnSpc>
                        <a:spcAft>
                          <a:spcPts val="800"/>
                        </a:spcAft>
                      </a:pPr>
                      <a:r>
                        <a:rPr lang="en-GB" sz="1600" b="1" u="sng">
                          <a:solidFill>
                            <a:srgbClr val="000000"/>
                          </a:solidFill>
                          <a:effectLst/>
                          <a:hlinkClick r:id="rId21"/>
                        </a:rPr>
                        <a:t>L.1222</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Innovative energy storage technology for stationary use - Part 3: Supercapacitor technology</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837053860"/>
                  </a:ext>
                </a:extLst>
              </a:tr>
              <a:tr h="73211">
                <a:tc>
                  <a:txBody>
                    <a:bodyPr/>
                    <a:lstStyle/>
                    <a:p>
                      <a:pPr>
                        <a:lnSpc>
                          <a:spcPct val="107000"/>
                        </a:lnSpc>
                        <a:spcAft>
                          <a:spcPts val="800"/>
                        </a:spcAft>
                      </a:pPr>
                      <a:r>
                        <a:rPr lang="fr-CH" sz="1600" b="1" u="sng" dirty="0">
                          <a:solidFill>
                            <a:srgbClr val="000000"/>
                          </a:solidFill>
                          <a:effectLst/>
                          <a:hlinkClick r:id="rId22"/>
                        </a:rPr>
                        <a:t>L.1303</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Functional requirements and framework of green data centre energy-saving management system</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884856134"/>
                  </a:ext>
                </a:extLst>
              </a:tr>
              <a:tr h="73211">
                <a:tc>
                  <a:txBody>
                    <a:bodyPr/>
                    <a:lstStyle/>
                    <a:p>
                      <a:pPr>
                        <a:lnSpc>
                          <a:spcPct val="107000"/>
                        </a:lnSpc>
                        <a:spcAft>
                          <a:spcPts val="800"/>
                        </a:spcAft>
                      </a:pPr>
                      <a:r>
                        <a:rPr lang="en-GB" sz="1600" b="1" u="sng" dirty="0">
                          <a:solidFill>
                            <a:srgbClr val="000000"/>
                          </a:solidFill>
                          <a:effectLst/>
                          <a:hlinkClick r:id="rId23"/>
                        </a:rPr>
                        <a:t>L.1305</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Data centre infrastructure management system based on big data and artificial intelligence technology</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879199081"/>
                  </a:ext>
                </a:extLst>
              </a:tr>
              <a:tr h="73211">
                <a:tc>
                  <a:txBody>
                    <a:bodyPr/>
                    <a:lstStyle/>
                    <a:p>
                      <a:pPr>
                        <a:lnSpc>
                          <a:spcPct val="107000"/>
                        </a:lnSpc>
                        <a:spcAft>
                          <a:spcPts val="800"/>
                        </a:spcAft>
                      </a:pPr>
                      <a:r>
                        <a:rPr lang="en-GB" sz="1600" b="1" u="sng" dirty="0">
                          <a:solidFill>
                            <a:srgbClr val="000000"/>
                          </a:solidFill>
                          <a:effectLst/>
                          <a:hlinkClick r:id="rId24"/>
                        </a:rPr>
                        <a:t>L.1310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Energy efficiency metrics and measurement methods for telecommunication equipment</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678695016"/>
                  </a:ext>
                </a:extLst>
              </a:tr>
              <a:tr h="73211">
                <a:tc>
                  <a:txBody>
                    <a:bodyPr/>
                    <a:lstStyle/>
                    <a:p>
                      <a:pPr>
                        <a:lnSpc>
                          <a:spcPct val="107000"/>
                        </a:lnSpc>
                        <a:spcAft>
                          <a:spcPts val="800"/>
                        </a:spcAft>
                      </a:pPr>
                      <a:r>
                        <a:rPr lang="en-GB" sz="1600" b="1" u="sng">
                          <a:solidFill>
                            <a:srgbClr val="000000"/>
                          </a:solidFill>
                          <a:effectLst/>
                          <a:hlinkClick r:id="rId25"/>
                        </a:rPr>
                        <a:t>L.1315</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Standardization terms and trends in energy efficiency</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600504479"/>
                  </a:ext>
                </a:extLst>
              </a:tr>
              <a:tr h="73211">
                <a:tc>
                  <a:txBody>
                    <a:bodyPr/>
                    <a:lstStyle/>
                    <a:p>
                      <a:pPr>
                        <a:lnSpc>
                          <a:spcPct val="107000"/>
                        </a:lnSpc>
                        <a:spcAft>
                          <a:spcPts val="800"/>
                        </a:spcAft>
                      </a:pPr>
                      <a:r>
                        <a:rPr lang="en-GB" sz="1600" b="1" u="sng">
                          <a:solidFill>
                            <a:srgbClr val="000000"/>
                          </a:solidFill>
                          <a:effectLst/>
                          <a:hlinkClick r:id="rId26"/>
                        </a:rPr>
                        <a:t>L.1316</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Energy efficiency framework</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139086808"/>
                  </a:ext>
                </a:extLst>
              </a:tr>
              <a:tr h="73211">
                <a:tc>
                  <a:txBody>
                    <a:bodyPr/>
                    <a:lstStyle/>
                    <a:p>
                      <a:pPr>
                        <a:lnSpc>
                          <a:spcPct val="107000"/>
                        </a:lnSpc>
                        <a:spcAft>
                          <a:spcPts val="800"/>
                        </a:spcAft>
                      </a:pPr>
                      <a:r>
                        <a:rPr lang="en-GB" sz="1600" b="1" u="sng" dirty="0">
                          <a:solidFill>
                            <a:srgbClr val="0563C1"/>
                          </a:solidFill>
                          <a:effectLst/>
                          <a:hlinkClick r:id="rId27"/>
                        </a:rPr>
                        <a:t>L.1325</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Green ICT solutions for telecom network facilities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847299105"/>
                  </a:ext>
                </a:extLst>
              </a:tr>
              <a:tr h="138576">
                <a:tc>
                  <a:txBody>
                    <a:bodyPr/>
                    <a:lstStyle/>
                    <a:p>
                      <a:pPr>
                        <a:lnSpc>
                          <a:spcPct val="107000"/>
                        </a:lnSpc>
                        <a:spcAft>
                          <a:spcPts val="800"/>
                        </a:spcAft>
                      </a:pPr>
                      <a:r>
                        <a:rPr lang="en-GB" sz="1600" b="1" u="sng">
                          <a:solidFill>
                            <a:srgbClr val="000000"/>
                          </a:solidFill>
                          <a:effectLst/>
                          <a:hlinkClick r:id="rId28"/>
                        </a:rPr>
                        <a:t>L.1331</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Assessment of mobile network energy efficiency</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256586342"/>
                  </a:ext>
                </a:extLst>
              </a:tr>
              <a:tr h="138576">
                <a:tc>
                  <a:txBody>
                    <a:bodyPr/>
                    <a:lstStyle/>
                    <a:p>
                      <a:pPr>
                        <a:lnSpc>
                          <a:spcPct val="107000"/>
                        </a:lnSpc>
                        <a:spcAft>
                          <a:spcPts val="800"/>
                        </a:spcAft>
                      </a:pPr>
                      <a:r>
                        <a:rPr lang="en-GB" sz="1600" b="1" u="sng">
                          <a:solidFill>
                            <a:srgbClr val="000000"/>
                          </a:solidFill>
                          <a:effectLst/>
                          <a:hlinkClick r:id="rId29"/>
                        </a:rPr>
                        <a:t>L.1332</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Total network infrastructure energy efficiency metrics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807549002"/>
                  </a:ext>
                </a:extLst>
              </a:tr>
              <a:tr h="138576">
                <a:tc>
                  <a:txBody>
                    <a:bodyPr/>
                    <a:lstStyle/>
                    <a:p>
                      <a:pPr>
                        <a:lnSpc>
                          <a:spcPct val="107000"/>
                        </a:lnSpc>
                        <a:spcAft>
                          <a:spcPts val="800"/>
                        </a:spcAft>
                      </a:pPr>
                      <a:r>
                        <a:rPr lang="en-GB" sz="1600" b="1" u="sng">
                          <a:solidFill>
                            <a:srgbClr val="000000"/>
                          </a:solidFill>
                          <a:effectLst/>
                          <a:hlinkClick r:id="rId30"/>
                        </a:rPr>
                        <a:t>L.1351</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Base station site energy parameter measurement methodology</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550175825"/>
                  </a:ext>
                </a:extLst>
              </a:tr>
              <a:tr h="138576">
                <a:tc>
                  <a:txBody>
                    <a:bodyPr/>
                    <a:lstStyle/>
                    <a:p>
                      <a:pPr>
                        <a:lnSpc>
                          <a:spcPct val="107000"/>
                        </a:lnSpc>
                        <a:spcAft>
                          <a:spcPts val="800"/>
                        </a:spcAft>
                      </a:pPr>
                      <a:r>
                        <a:rPr lang="en-GB" sz="1600" b="1" u="sng" dirty="0">
                          <a:solidFill>
                            <a:srgbClr val="0563C1"/>
                          </a:solidFill>
                          <a:effectLst/>
                          <a:hlinkClick r:id="rId31"/>
                        </a:rPr>
                        <a:t>L.1360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Energy control of SDN architecture</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308744852"/>
                  </a:ext>
                </a:extLst>
              </a:tr>
              <a:tr h="138576">
                <a:tc>
                  <a:txBody>
                    <a:bodyPr/>
                    <a:lstStyle/>
                    <a:p>
                      <a:pPr>
                        <a:lnSpc>
                          <a:spcPct val="107000"/>
                        </a:lnSpc>
                        <a:spcAft>
                          <a:spcPts val="800"/>
                        </a:spcAft>
                      </a:pPr>
                      <a:r>
                        <a:rPr lang="en-GB" sz="1600" b="1" u="sng">
                          <a:solidFill>
                            <a:srgbClr val="000000"/>
                          </a:solidFill>
                          <a:effectLst/>
                          <a:hlinkClick r:id="rId32"/>
                        </a:rPr>
                        <a:t>L.1361</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Measurement method for energy efficiency of Network Function Virtualization</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84861106"/>
                  </a:ext>
                </a:extLst>
              </a:tr>
              <a:tr h="138576">
                <a:tc>
                  <a:txBody>
                    <a:bodyPr/>
                    <a:lstStyle/>
                    <a:p>
                      <a:pPr>
                        <a:lnSpc>
                          <a:spcPct val="107000"/>
                        </a:lnSpc>
                        <a:spcAft>
                          <a:spcPts val="800"/>
                        </a:spcAft>
                      </a:pPr>
                      <a:r>
                        <a:rPr lang="en-GB" sz="1600" b="1" u="sng" dirty="0">
                          <a:solidFill>
                            <a:srgbClr val="000000"/>
                          </a:solidFill>
                          <a:effectLst/>
                          <a:hlinkClick r:id="rId33"/>
                        </a:rPr>
                        <a:t>L.1362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Interface for power management in network function virtualization environments – Green abstraction layer version 2</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859135098"/>
                  </a:ext>
                </a:extLst>
              </a:tr>
            </a:tbl>
          </a:graphicData>
        </a:graphic>
      </p:graphicFrame>
    </p:spTree>
    <p:extLst>
      <p:ext uri="{BB962C8B-B14F-4D97-AF65-F5344CB8AC3E}">
        <p14:creationId xmlns:p14="http://schemas.microsoft.com/office/powerpoint/2010/main" val="1195531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36095" y="1028700"/>
            <a:ext cx="16478543" cy="175432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effectLst/>
                <a:uLnTx/>
                <a:uFillTx/>
                <a:latin typeface="Avenir Next Cyr" panose="020B0703020202020204" pitchFamily="34" charset="0"/>
              </a:rPr>
              <a:t>List of Agreed Supplements and other informative texts (2017-2020)</a:t>
            </a:r>
          </a:p>
        </p:txBody>
      </p:sp>
      <p:grpSp>
        <p:nvGrpSpPr>
          <p:cNvPr id="6" name="Group 5">
            <a:extLst>
              <a:ext uri="{FF2B5EF4-FFF2-40B4-BE49-F238E27FC236}">
                <a16:creationId xmlns:a16="http://schemas.microsoft.com/office/drawing/2014/main" id="{CCAD6FA0-B979-4164-A0EB-8716F23765A4}"/>
              </a:ext>
            </a:extLst>
          </p:cNvPr>
          <p:cNvGrpSpPr/>
          <p:nvPr/>
        </p:nvGrpSpPr>
        <p:grpSpPr>
          <a:xfrm>
            <a:off x="0" y="0"/>
            <a:ext cx="18288000" cy="1028700"/>
            <a:chOff x="0" y="0"/>
            <a:chExt cx="18288000" cy="1028700"/>
          </a:xfrm>
        </p:grpSpPr>
        <p:sp>
          <p:nvSpPr>
            <p:cNvPr id="7" name="AutoShape 2">
              <a:extLst>
                <a:ext uri="{FF2B5EF4-FFF2-40B4-BE49-F238E27FC236}">
                  <a16:creationId xmlns:a16="http://schemas.microsoft.com/office/drawing/2014/main" id="{E7312EAB-BFD1-43F2-9F75-9380EA174B1A}"/>
                </a:ext>
              </a:extLst>
            </p:cNvPr>
            <p:cNvSpPr/>
            <p:nvPr/>
          </p:nvSpPr>
          <p:spPr>
            <a:xfrm>
              <a:off x="0" y="0"/>
              <a:ext cx="18288000" cy="1028700"/>
            </a:xfrm>
            <a:prstGeom prst="rect">
              <a:avLst/>
            </a:prstGeom>
            <a:solidFill>
              <a:srgbClr val="00B050"/>
            </a:solidFill>
          </p:spPr>
        </p:sp>
        <p:sp>
          <p:nvSpPr>
            <p:cNvPr id="8" name="TextBox 10">
              <a:extLst>
                <a:ext uri="{FF2B5EF4-FFF2-40B4-BE49-F238E27FC236}">
                  <a16:creationId xmlns:a16="http://schemas.microsoft.com/office/drawing/2014/main" id="{981C022E-913E-4AC0-BB90-56E125C60978}"/>
                </a:ext>
              </a:extLst>
            </p:cNvPr>
            <p:cNvSpPr txBox="1"/>
            <p:nvPr/>
          </p:nvSpPr>
          <p:spPr>
            <a:xfrm>
              <a:off x="590257" y="380948"/>
              <a:ext cx="8420615" cy="266804"/>
            </a:xfrm>
            <a:prstGeom prst="rect">
              <a:avLst/>
            </a:prstGeom>
            <a:solidFill>
              <a:srgbClr val="00B050"/>
            </a:solidFill>
          </p:spPr>
          <p:txBody>
            <a:bodyPr lIns="0" tIns="0" rIns="0" bIns="0" rtlCol="0" anchor="t">
              <a:spAutoFit/>
            </a:bodyPr>
            <a:lstStyle/>
            <a:p>
              <a:pPr>
                <a:lnSpc>
                  <a:spcPts val="2159"/>
                </a:lnSpc>
              </a:pPr>
              <a:r>
                <a:rPr lang="en-US" sz="1799" b="1" spc="179" dirty="0">
                  <a:solidFill>
                    <a:srgbClr val="FFFFFF"/>
                  </a:solidFill>
                  <a:latin typeface="Avenir Next Cyr" panose="020B0703020202020204" pitchFamily="34" charset="0"/>
                </a:rPr>
                <a:t>SEPTEMBER 2020</a:t>
              </a:r>
            </a:p>
          </p:txBody>
        </p:sp>
      </p:grpSp>
      <p:pic>
        <p:nvPicPr>
          <p:cNvPr id="2" name="Picture 15">
            <a:extLst>
              <a:ext uri="{FF2B5EF4-FFF2-40B4-BE49-F238E27FC236}">
                <a16:creationId xmlns:a16="http://schemas.microsoft.com/office/drawing/2014/main" id="{7405B109-33E8-4527-B7F1-C0F180F19B86}"/>
              </a:ext>
            </a:extLst>
          </p:cNvPr>
          <p:cNvPicPr>
            <a:picLocks noChangeAspect="1"/>
          </p:cNvPicPr>
          <p:nvPr/>
        </p:nvPicPr>
        <p:blipFill>
          <a:blip r:embed="rId3"/>
          <a:srcRect/>
          <a:stretch>
            <a:fillRect/>
          </a:stretch>
        </p:blipFill>
        <p:spPr>
          <a:xfrm>
            <a:off x="17068800" y="8877300"/>
            <a:ext cx="968948" cy="1067711"/>
          </a:xfrm>
          <a:prstGeom prst="rect">
            <a:avLst/>
          </a:prstGeom>
        </p:spPr>
      </p:pic>
      <p:sp>
        <p:nvSpPr>
          <p:cNvPr id="3" name="AutoShape 2">
            <a:extLst>
              <a:ext uri="{FF2B5EF4-FFF2-40B4-BE49-F238E27FC236}">
                <a16:creationId xmlns:a16="http://schemas.microsoft.com/office/drawing/2014/main" id="{3477CA96-3CEB-4CCF-B175-20B32F724503}"/>
              </a:ext>
            </a:extLst>
          </p:cNvPr>
          <p:cNvSpPr/>
          <p:nvPr/>
        </p:nvSpPr>
        <p:spPr>
          <a:xfrm>
            <a:off x="0" y="0"/>
            <a:ext cx="18288000" cy="1028700"/>
          </a:xfrm>
          <a:prstGeom prst="rect">
            <a:avLst/>
          </a:prstGeom>
          <a:solidFill>
            <a:srgbClr val="00B050"/>
          </a:solidFill>
        </p:spPr>
      </p:sp>
      <p:sp>
        <p:nvSpPr>
          <p:cNvPr id="10" name="TextBox 10">
            <a:extLst>
              <a:ext uri="{FF2B5EF4-FFF2-40B4-BE49-F238E27FC236}">
                <a16:creationId xmlns:a16="http://schemas.microsoft.com/office/drawing/2014/main" id="{CA3CAB90-310C-4F0D-8DBC-630A17F87CE7}"/>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graphicFrame>
        <p:nvGraphicFramePr>
          <p:cNvPr id="9" name="Table 8">
            <a:extLst>
              <a:ext uri="{FF2B5EF4-FFF2-40B4-BE49-F238E27FC236}">
                <a16:creationId xmlns:a16="http://schemas.microsoft.com/office/drawing/2014/main" id="{F0713DE8-ECFC-4A19-9D59-C82703FA4FD4}"/>
              </a:ext>
            </a:extLst>
          </p:cNvPr>
          <p:cNvGraphicFramePr>
            <a:graphicFrameLocks noGrp="1"/>
          </p:cNvGraphicFramePr>
          <p:nvPr>
            <p:extLst>
              <p:ext uri="{D42A27DB-BD31-4B8C-83A1-F6EECF244321}">
                <p14:modId xmlns:p14="http://schemas.microsoft.com/office/powerpoint/2010/main" val="3457784571"/>
              </p:ext>
            </p:extLst>
          </p:nvPr>
        </p:nvGraphicFramePr>
        <p:xfrm>
          <a:off x="249727" y="3113122"/>
          <a:ext cx="8610600" cy="5377697"/>
        </p:xfrm>
        <a:graphic>
          <a:graphicData uri="http://schemas.openxmlformats.org/drawingml/2006/table">
            <a:tbl>
              <a:tblPr firstRow="1" firstCol="1" bandRow="1">
                <a:tableStyleId>{F2DE63D5-997A-4646-A377-4702673A728D}</a:tableStyleId>
              </a:tblPr>
              <a:tblGrid>
                <a:gridCol w="3479800">
                  <a:extLst>
                    <a:ext uri="{9D8B030D-6E8A-4147-A177-3AD203B41FA5}">
                      <a16:colId xmlns:a16="http://schemas.microsoft.com/office/drawing/2014/main" val="442332880"/>
                    </a:ext>
                  </a:extLst>
                </a:gridCol>
                <a:gridCol w="5130800">
                  <a:extLst>
                    <a:ext uri="{9D8B030D-6E8A-4147-A177-3AD203B41FA5}">
                      <a16:colId xmlns:a16="http://schemas.microsoft.com/office/drawing/2014/main" val="4128971003"/>
                    </a:ext>
                  </a:extLst>
                </a:gridCol>
              </a:tblGrid>
              <a:tr h="311130">
                <a:tc>
                  <a:txBody>
                    <a:bodyPr/>
                    <a:lstStyle/>
                    <a:p>
                      <a:pPr algn="ctr">
                        <a:spcAft>
                          <a:spcPts val="0"/>
                        </a:spcAft>
                      </a:pPr>
                      <a:r>
                        <a:rPr lang="en-GB" sz="1600" dirty="0">
                          <a:effectLst/>
                        </a:rPr>
                        <a:t>Work item</a:t>
                      </a:r>
                      <a:endParaRPr lang="en-GB" sz="2800" dirty="0">
                        <a:effectLst/>
                        <a:latin typeface="Poppins Bold" panose="020B0604020202020204" charset="0"/>
                        <a:ea typeface="Times New Roman" panose="02020603050405020304" pitchFamily="18" charset="0"/>
                        <a:cs typeface="Poppins Bold" panose="020B0604020202020204" charset="0"/>
                      </a:endParaRPr>
                    </a:p>
                  </a:txBody>
                  <a:tcPr marL="9525" marR="9525" marT="9525" marB="9525" anchor="ctr"/>
                </a:tc>
                <a:tc>
                  <a:txBody>
                    <a:bodyPr/>
                    <a:lstStyle/>
                    <a:p>
                      <a:pPr algn="ctr">
                        <a:spcAft>
                          <a:spcPts val="0"/>
                        </a:spcAft>
                      </a:pPr>
                      <a:r>
                        <a:rPr lang="en-GB" sz="1600" dirty="0">
                          <a:effectLst/>
                        </a:rPr>
                        <a:t>Subject / Title</a:t>
                      </a:r>
                      <a:endParaRPr lang="en-GB" sz="2800" dirty="0">
                        <a:effectLst/>
                        <a:latin typeface="Poppins Bold" panose="020B0604020202020204" charset="0"/>
                        <a:ea typeface="Times New Roman" panose="02020603050405020304" pitchFamily="18" charset="0"/>
                        <a:cs typeface="Poppins Bold" panose="020B0604020202020204" charset="0"/>
                      </a:endParaRPr>
                    </a:p>
                  </a:txBody>
                  <a:tcPr marL="9525" marR="9525" marT="9525" marB="9525" anchor="ctr"/>
                </a:tc>
                <a:extLst>
                  <a:ext uri="{0D108BD9-81ED-4DB2-BD59-A6C34878D82A}">
                    <a16:rowId xmlns:a16="http://schemas.microsoft.com/office/drawing/2014/main" val="2808077242"/>
                  </a:ext>
                </a:extLst>
              </a:tr>
              <a:tr h="534745">
                <a:tc>
                  <a:txBody>
                    <a:bodyPr/>
                    <a:lstStyle/>
                    <a:p>
                      <a:pPr marL="0" algn="l" defTabSz="914400" rtl="0" eaLnBrk="1" latinLnBrk="0" hangingPunct="1">
                        <a:lnSpc>
                          <a:spcPct val="107000"/>
                        </a:lnSpc>
                        <a:spcAft>
                          <a:spcPts val="800"/>
                        </a:spcAft>
                      </a:pPr>
                      <a:r>
                        <a:rPr lang="en-GB" sz="1600" b="1" u="sng" kern="1200" dirty="0">
                          <a:solidFill>
                            <a:srgbClr val="000000"/>
                          </a:solidFill>
                          <a:effectLst/>
                          <a:latin typeface="+mn-lt"/>
                          <a:ea typeface="+mn-ea"/>
                          <a:cs typeface="+mn-cs"/>
                        </a:rPr>
                        <a:t>K</a:t>
                      </a:r>
                      <a:r>
                        <a:rPr lang="en-GB" sz="1600" b="1" u="sng" kern="1200" dirty="0">
                          <a:solidFill>
                            <a:srgbClr val="000000"/>
                          </a:solidFill>
                          <a:effectLst/>
                          <a:latin typeface="+mn-lt"/>
                          <a:ea typeface="+mn-ea"/>
                          <a:cs typeface="+mn-cs"/>
                          <a:hlinkClick r:id="rId4">
                            <a:extLst>
                              <a:ext uri="{A12FA001-AC4F-418D-AE19-62706E023703}">
                                <ahyp:hlinkClr xmlns:ahyp="http://schemas.microsoft.com/office/drawing/2018/hyperlinkcolor" val="tx"/>
                              </a:ext>
                            </a:extLst>
                          </a:hlinkClick>
                        </a:rPr>
                        <a:t>.</a:t>
                      </a:r>
                      <a:r>
                        <a:rPr lang="en-GB" sz="1600" b="1" u="sng" kern="1200" dirty="0">
                          <a:solidFill>
                            <a:srgbClr val="000000"/>
                          </a:solidFill>
                          <a:effectLst/>
                          <a:latin typeface="+mn-lt"/>
                          <a:ea typeface="+mn-ea"/>
                          <a:cs typeface="+mn-cs"/>
                        </a:rPr>
                        <a:t>Suppl.1</a:t>
                      </a:r>
                    </a:p>
                  </a:txBody>
                  <a:tcPr marL="9525" marR="9525" marT="9525" marB="9525" anchor="ctr"/>
                </a:tc>
                <a:tc>
                  <a:txBody>
                    <a:bodyPr/>
                    <a:lstStyle/>
                    <a:p>
                      <a:pPr marL="0" algn="l" defTabSz="914400" rtl="0" eaLnBrk="1" latinLnBrk="0" hangingPunct="1">
                        <a:lnSpc>
                          <a:spcPct val="107000"/>
                        </a:lnSpc>
                        <a:spcAft>
                          <a:spcPts val="800"/>
                        </a:spcAft>
                      </a:pPr>
                      <a:r>
                        <a:rPr lang="en-GB" sz="1600" kern="1200" dirty="0">
                          <a:solidFill>
                            <a:srgbClr val="000000"/>
                          </a:solidFill>
                          <a:effectLst/>
                          <a:latin typeface="+mn-lt"/>
                          <a:ea typeface="+mn-ea"/>
                          <a:cs typeface="+mn-cs"/>
                        </a:rPr>
                        <a:t>Guide on electromagnetic fields and health</a:t>
                      </a:r>
                    </a:p>
                  </a:txBody>
                  <a:tcPr marL="9525" marR="9525" marT="9525" marB="9525" anchor="ctr"/>
                </a:tc>
                <a:extLst>
                  <a:ext uri="{0D108BD9-81ED-4DB2-BD59-A6C34878D82A}">
                    <a16:rowId xmlns:a16="http://schemas.microsoft.com/office/drawing/2014/main" val="3977538051"/>
                  </a:ext>
                </a:extLst>
              </a:tr>
              <a:tr h="534745">
                <a:tc>
                  <a:txBody>
                    <a:bodyPr/>
                    <a:lstStyle/>
                    <a:p>
                      <a:pPr marL="0" algn="l" defTabSz="914400" rtl="0" eaLnBrk="1" latinLnBrk="0" hangingPunct="1">
                        <a:lnSpc>
                          <a:spcPct val="107000"/>
                        </a:lnSpc>
                        <a:spcAft>
                          <a:spcPts val="800"/>
                        </a:spcAft>
                      </a:pPr>
                      <a:r>
                        <a:rPr lang="en-GB" sz="1600" b="1" u="sng" kern="1200" dirty="0">
                          <a:solidFill>
                            <a:srgbClr val="000000"/>
                          </a:solidFill>
                          <a:effectLst/>
                          <a:latin typeface="+mn-lt"/>
                          <a:ea typeface="+mn-ea"/>
                          <a:cs typeface="+mn-cs"/>
                          <a:hlinkClick r:id="rId5">
                            <a:extLst>
                              <a:ext uri="{A12FA001-AC4F-418D-AE19-62706E023703}">
                                <ahyp:hlinkClr xmlns:ahyp="http://schemas.microsoft.com/office/drawing/2018/hyperlinkcolor" val="tx"/>
                              </a:ext>
                            </a:extLst>
                          </a:hlinkClick>
                        </a:rPr>
                        <a:t>K.Suppl.8</a:t>
                      </a:r>
                      <a:endParaRPr lang="en-GB" sz="1600" b="1" u="sng" kern="1200" dirty="0">
                        <a:solidFill>
                          <a:srgbClr val="000000"/>
                        </a:solidFill>
                        <a:effectLst/>
                        <a:latin typeface="+mn-lt"/>
                        <a:ea typeface="+mn-ea"/>
                        <a:cs typeface="+mn-cs"/>
                      </a:endParaRPr>
                    </a:p>
                  </a:txBody>
                  <a:tcPr marL="9525" marR="9525" marT="9525" marB="9525" anchor="ctr"/>
                </a:tc>
                <a:tc>
                  <a:txBody>
                    <a:bodyPr/>
                    <a:lstStyle/>
                    <a:p>
                      <a:pPr>
                        <a:lnSpc>
                          <a:spcPct val="107000"/>
                        </a:lnSpc>
                        <a:spcAft>
                          <a:spcPts val="800"/>
                        </a:spcAft>
                      </a:pPr>
                      <a:r>
                        <a:rPr lang="en-GB" sz="1600" dirty="0">
                          <a:solidFill>
                            <a:srgbClr val="000000"/>
                          </a:solidFill>
                          <a:effectLst/>
                        </a:rPr>
                        <a:t>Resistibility analysis of 5G systems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689456451"/>
                  </a:ext>
                </a:extLst>
              </a:tr>
              <a:tr h="534745">
                <a:tc>
                  <a:txBody>
                    <a:bodyPr/>
                    <a:lstStyle/>
                    <a:p>
                      <a:pPr>
                        <a:lnSpc>
                          <a:spcPct val="107000"/>
                        </a:lnSpc>
                        <a:spcAft>
                          <a:spcPts val="800"/>
                        </a:spcAft>
                      </a:pPr>
                      <a:r>
                        <a:rPr lang="en-GB" sz="1600" b="1" u="sng" dirty="0">
                          <a:solidFill>
                            <a:srgbClr val="000000"/>
                          </a:solidFill>
                          <a:effectLst/>
                          <a:hlinkClick r:id="rId6"/>
                        </a:rPr>
                        <a:t>K.Suppl.9</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5G technology and human exposure to RF EMF</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440707643"/>
                  </a:ext>
                </a:extLst>
              </a:tr>
              <a:tr h="534745">
                <a:tc>
                  <a:txBody>
                    <a:bodyPr/>
                    <a:lstStyle/>
                    <a:p>
                      <a:pPr>
                        <a:lnSpc>
                          <a:spcPct val="107000"/>
                        </a:lnSpc>
                        <a:spcAft>
                          <a:spcPts val="800"/>
                        </a:spcAft>
                      </a:pPr>
                      <a:r>
                        <a:rPr lang="en-GB" sz="1600" b="1" u="sng">
                          <a:solidFill>
                            <a:srgbClr val="000000"/>
                          </a:solidFill>
                          <a:effectLst/>
                          <a:hlinkClick r:id="rId7"/>
                        </a:rPr>
                        <a:t>K.Suppl.10</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Analysis of EMC aspects and definition of requirements for 5G mobile systems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556621604"/>
                  </a:ext>
                </a:extLst>
              </a:tr>
              <a:tr h="534745">
                <a:tc>
                  <a:txBody>
                    <a:bodyPr/>
                    <a:lstStyle/>
                    <a:p>
                      <a:pPr>
                        <a:lnSpc>
                          <a:spcPct val="107000"/>
                        </a:lnSpc>
                        <a:spcAft>
                          <a:spcPts val="800"/>
                        </a:spcAft>
                      </a:pPr>
                      <a:r>
                        <a:rPr lang="en-GB" sz="1600" b="1" u="sng" dirty="0">
                          <a:solidFill>
                            <a:srgbClr val="000000"/>
                          </a:solidFill>
                          <a:effectLst/>
                          <a:hlinkClick r:id="rId8"/>
                        </a:rPr>
                        <a:t>K.Suppl.13</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Radiofrequency electromagnetic field (RF-EMF) exposure levels from mobile and portable devices during different conditions of use</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912695674"/>
                  </a:ext>
                </a:extLst>
              </a:tr>
              <a:tr h="534745">
                <a:tc>
                  <a:txBody>
                    <a:bodyPr/>
                    <a:lstStyle/>
                    <a:p>
                      <a:pPr>
                        <a:lnSpc>
                          <a:spcPct val="107000"/>
                        </a:lnSpc>
                        <a:spcAft>
                          <a:spcPts val="800"/>
                        </a:spcAft>
                      </a:pPr>
                      <a:r>
                        <a:rPr lang="en-GB" sz="1600" b="1" u="sng" dirty="0">
                          <a:solidFill>
                            <a:srgbClr val="000000"/>
                          </a:solidFill>
                          <a:effectLst/>
                          <a:hlinkClick r:id="rId9"/>
                        </a:rPr>
                        <a:t>K.Suppl.14</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The impact of RF-EMF exposure limits stricter than the ICNIRP or IEEE guidelines on 4G and 5G mobile network deployment</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908759698"/>
                  </a:ext>
                </a:extLst>
              </a:tr>
              <a:tr h="534745">
                <a:tc>
                  <a:txBody>
                    <a:bodyPr/>
                    <a:lstStyle/>
                    <a:p>
                      <a:pPr>
                        <a:lnSpc>
                          <a:spcPct val="107000"/>
                        </a:lnSpc>
                        <a:spcAft>
                          <a:spcPts val="800"/>
                        </a:spcAft>
                      </a:pPr>
                      <a:r>
                        <a:rPr lang="en-GB" sz="1600" b="1" u="sng" dirty="0">
                          <a:solidFill>
                            <a:srgbClr val="000000"/>
                          </a:solidFill>
                          <a:effectLst/>
                          <a:hlinkClick r:id="rId10"/>
                        </a:rPr>
                        <a:t>K.Supp.16 to ITU-T </a:t>
                      </a:r>
                      <a:r>
                        <a:rPr lang="en-GB" sz="1600" b="1" u="sng" dirty="0" err="1">
                          <a:solidFill>
                            <a:srgbClr val="000000"/>
                          </a:solidFill>
                          <a:effectLst/>
                          <a:hlinkClick r:id="rId10"/>
                        </a:rPr>
                        <a:t>K.series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Electromagnetic field compliance assessments for 5G wireless networks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730298682"/>
                  </a:ext>
                </a:extLst>
              </a:tr>
              <a:tr h="534745">
                <a:tc>
                  <a:txBody>
                    <a:bodyPr/>
                    <a:lstStyle/>
                    <a:p>
                      <a:pPr>
                        <a:lnSpc>
                          <a:spcPct val="107000"/>
                        </a:lnSpc>
                        <a:spcAft>
                          <a:spcPts val="800"/>
                        </a:spcAft>
                      </a:pPr>
                      <a:r>
                        <a:rPr lang="en-GB" sz="1600" b="1" u="sng" dirty="0">
                          <a:solidFill>
                            <a:srgbClr val="000000"/>
                          </a:solidFill>
                          <a:effectLst/>
                          <a:hlinkClick r:id="rId11"/>
                        </a:rPr>
                        <a:t>K.Supp.16 to ITU-T </a:t>
                      </a:r>
                      <a:r>
                        <a:rPr lang="en-GB" sz="1600" b="1" u="sng" dirty="0" err="1">
                          <a:solidFill>
                            <a:srgbClr val="000000"/>
                          </a:solidFill>
                          <a:effectLst/>
                          <a:hlinkClick r:id="rId11"/>
                        </a:rPr>
                        <a:t>K.series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Electromagnetic field (EMF) compliance assessments for 5G wireless networks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210486906"/>
                  </a:ext>
                </a:extLst>
              </a:tr>
              <a:tr h="534745">
                <a:tc>
                  <a:txBody>
                    <a:bodyPr/>
                    <a:lstStyle/>
                    <a:p>
                      <a:pPr>
                        <a:lnSpc>
                          <a:spcPct val="107000"/>
                        </a:lnSpc>
                        <a:spcAft>
                          <a:spcPts val="800"/>
                        </a:spcAft>
                      </a:pPr>
                      <a:r>
                        <a:rPr lang="en-GB" sz="1600" b="1" u="sng">
                          <a:solidFill>
                            <a:srgbClr val="000000"/>
                          </a:solidFill>
                          <a:effectLst/>
                          <a:hlinkClick r:id="rId12"/>
                        </a:rPr>
                        <a:t>K.Sup.19 to ITU-T K-series Recommendations </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EMF strength inside subway train</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590333315"/>
                  </a:ext>
                </a:extLst>
              </a:tr>
            </a:tbl>
          </a:graphicData>
        </a:graphic>
      </p:graphicFrame>
      <p:graphicFrame>
        <p:nvGraphicFramePr>
          <p:cNvPr id="11" name="Table 10">
            <a:extLst>
              <a:ext uri="{FF2B5EF4-FFF2-40B4-BE49-F238E27FC236}">
                <a16:creationId xmlns:a16="http://schemas.microsoft.com/office/drawing/2014/main" id="{B4C7D816-F54E-40CC-8F57-A7A2C349D490}"/>
              </a:ext>
            </a:extLst>
          </p:cNvPr>
          <p:cNvGraphicFramePr>
            <a:graphicFrameLocks noGrp="1"/>
          </p:cNvGraphicFramePr>
          <p:nvPr>
            <p:extLst>
              <p:ext uri="{D42A27DB-BD31-4B8C-83A1-F6EECF244321}">
                <p14:modId xmlns:p14="http://schemas.microsoft.com/office/powerpoint/2010/main" val="3222210659"/>
              </p:ext>
            </p:extLst>
          </p:nvPr>
        </p:nvGraphicFramePr>
        <p:xfrm>
          <a:off x="9000027" y="3125822"/>
          <a:ext cx="9029700" cy="5296349"/>
        </p:xfrm>
        <a:graphic>
          <a:graphicData uri="http://schemas.openxmlformats.org/drawingml/2006/table">
            <a:tbl>
              <a:tblPr firstRow="1" firstCol="1" bandRow="1">
                <a:tableStyleId>{F2DE63D5-997A-4646-A377-4702673A728D}</a:tableStyleId>
              </a:tblPr>
              <a:tblGrid>
                <a:gridCol w="3721100">
                  <a:extLst>
                    <a:ext uri="{9D8B030D-6E8A-4147-A177-3AD203B41FA5}">
                      <a16:colId xmlns:a16="http://schemas.microsoft.com/office/drawing/2014/main" val="442332880"/>
                    </a:ext>
                  </a:extLst>
                </a:gridCol>
                <a:gridCol w="5308600">
                  <a:extLst>
                    <a:ext uri="{9D8B030D-6E8A-4147-A177-3AD203B41FA5}">
                      <a16:colId xmlns:a16="http://schemas.microsoft.com/office/drawing/2014/main" val="4128971003"/>
                    </a:ext>
                  </a:extLst>
                </a:gridCol>
              </a:tblGrid>
              <a:tr h="0">
                <a:tc>
                  <a:txBody>
                    <a:bodyPr/>
                    <a:lstStyle/>
                    <a:p>
                      <a:pPr algn="ctr">
                        <a:spcAft>
                          <a:spcPts val="0"/>
                        </a:spcAft>
                      </a:pPr>
                      <a:r>
                        <a:rPr lang="en-GB" sz="1600" dirty="0">
                          <a:effectLst/>
                        </a:rPr>
                        <a:t>Work item</a:t>
                      </a:r>
                      <a:endParaRPr lang="en-GB" sz="2800" dirty="0">
                        <a:effectLst/>
                        <a:latin typeface="Poppins Bold" panose="020B0604020202020204" charset="0"/>
                        <a:ea typeface="Times New Roman" panose="02020603050405020304" pitchFamily="18" charset="0"/>
                        <a:cs typeface="Poppins Bold" panose="020B0604020202020204" charset="0"/>
                      </a:endParaRPr>
                    </a:p>
                  </a:txBody>
                  <a:tcPr marL="9525" marR="9525" marT="9525" marB="9525" anchor="ctr"/>
                </a:tc>
                <a:tc>
                  <a:txBody>
                    <a:bodyPr/>
                    <a:lstStyle/>
                    <a:p>
                      <a:pPr algn="ctr">
                        <a:spcAft>
                          <a:spcPts val="0"/>
                        </a:spcAft>
                      </a:pPr>
                      <a:r>
                        <a:rPr lang="en-GB" sz="1600" dirty="0">
                          <a:effectLst/>
                        </a:rPr>
                        <a:t>Subject / Title</a:t>
                      </a:r>
                      <a:endParaRPr lang="en-GB" sz="2800" dirty="0">
                        <a:effectLst/>
                        <a:latin typeface="Poppins Bold" panose="020B0604020202020204" charset="0"/>
                        <a:ea typeface="Times New Roman" panose="02020603050405020304" pitchFamily="18" charset="0"/>
                        <a:cs typeface="Poppins Bold" panose="020B0604020202020204" charset="0"/>
                      </a:endParaRPr>
                    </a:p>
                  </a:txBody>
                  <a:tcPr marL="9525" marR="9525" marT="9525" marB="9525" anchor="ctr"/>
                </a:tc>
                <a:extLst>
                  <a:ext uri="{0D108BD9-81ED-4DB2-BD59-A6C34878D82A}">
                    <a16:rowId xmlns:a16="http://schemas.microsoft.com/office/drawing/2014/main" val="2808077242"/>
                  </a:ext>
                </a:extLst>
              </a:tr>
              <a:tr h="0">
                <a:tc>
                  <a:txBody>
                    <a:bodyPr/>
                    <a:lstStyle/>
                    <a:p>
                      <a:pPr>
                        <a:lnSpc>
                          <a:spcPct val="107000"/>
                        </a:lnSpc>
                        <a:spcAft>
                          <a:spcPts val="800"/>
                        </a:spcAft>
                      </a:pPr>
                      <a:r>
                        <a:rPr lang="en-GB" sz="1600" b="1" u="sng" dirty="0">
                          <a:solidFill>
                            <a:srgbClr val="0563C1"/>
                          </a:solidFill>
                          <a:effectLst/>
                          <a:hlinkClick r:id="rId13"/>
                        </a:rPr>
                        <a:t>K.Suppl.20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RF Exposure evaluation around base station installed underground</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4266434074"/>
                  </a:ext>
                </a:extLst>
              </a:tr>
              <a:tr h="0">
                <a:tc>
                  <a:txBody>
                    <a:bodyPr/>
                    <a:lstStyle/>
                    <a:p>
                      <a:pPr>
                        <a:lnSpc>
                          <a:spcPct val="107000"/>
                        </a:lnSpc>
                        <a:spcAft>
                          <a:spcPts val="800"/>
                        </a:spcAft>
                      </a:pPr>
                      <a:r>
                        <a:rPr lang="en-GB" sz="1600" b="1" u="sng" dirty="0">
                          <a:solidFill>
                            <a:srgbClr val="000000"/>
                          </a:solidFill>
                          <a:effectLst/>
                          <a:hlinkClick r:id="rId14"/>
                        </a:rPr>
                        <a:t>K.Suppl.7 to ITU-T K.44</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AC supply configurations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139132354"/>
                  </a:ext>
                </a:extLst>
              </a:tr>
              <a:tr h="0">
                <a:tc>
                  <a:txBody>
                    <a:bodyPr/>
                    <a:lstStyle/>
                    <a:p>
                      <a:pPr>
                        <a:lnSpc>
                          <a:spcPct val="107000"/>
                        </a:lnSpc>
                        <a:spcAft>
                          <a:spcPts val="800"/>
                        </a:spcAft>
                      </a:pPr>
                      <a:r>
                        <a:rPr lang="en-GB" sz="1600" b="1" u="sng" dirty="0">
                          <a:solidFill>
                            <a:srgbClr val="000000"/>
                          </a:solidFill>
                          <a:effectLst/>
                        </a:rPr>
                        <a:t>K.Sup.17 to ITU-T K.44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Test conditions and methods information</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055681026"/>
                  </a:ext>
                </a:extLst>
              </a:tr>
              <a:tr h="0">
                <a:tc>
                  <a:txBody>
                    <a:bodyPr/>
                    <a:lstStyle/>
                    <a:p>
                      <a:pPr>
                        <a:lnSpc>
                          <a:spcPct val="107000"/>
                        </a:lnSpc>
                        <a:spcAft>
                          <a:spcPts val="800"/>
                        </a:spcAft>
                      </a:pPr>
                      <a:r>
                        <a:rPr lang="en-GB" sz="1600" b="1" u="sng" dirty="0">
                          <a:solidFill>
                            <a:srgbClr val="0563C1"/>
                          </a:solidFill>
                          <a:effectLst/>
                          <a:hlinkClick r:id="rId15"/>
                        </a:rPr>
                        <a:t>K.Sup.18 to ITU-T K.44</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Causes of telecommunication system overvoltage and overcurrent conditions and their expected levels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1097267652"/>
                  </a:ext>
                </a:extLst>
              </a:tr>
              <a:tr h="0">
                <a:tc>
                  <a:txBody>
                    <a:bodyPr/>
                    <a:lstStyle/>
                    <a:p>
                      <a:pPr>
                        <a:lnSpc>
                          <a:spcPct val="107000"/>
                        </a:lnSpc>
                        <a:spcAft>
                          <a:spcPts val="800"/>
                        </a:spcAft>
                      </a:pPr>
                      <a:r>
                        <a:rPr lang="en-GB" sz="1600" b="1" u="sng" dirty="0">
                          <a:solidFill>
                            <a:srgbClr val="000000"/>
                          </a:solidFill>
                          <a:effectLst/>
                          <a:hlinkClick r:id="rId16"/>
                        </a:rPr>
                        <a:t>K.Suppl.12 to ITU-T K.51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Narrow pin spacing in connectors potential hazards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648759051"/>
                  </a:ext>
                </a:extLst>
              </a:tr>
              <a:tr h="0">
                <a:tc>
                  <a:txBody>
                    <a:bodyPr/>
                    <a:lstStyle/>
                    <a:p>
                      <a:pPr>
                        <a:lnSpc>
                          <a:spcPct val="107000"/>
                        </a:lnSpc>
                        <a:spcAft>
                          <a:spcPts val="800"/>
                        </a:spcAft>
                      </a:pPr>
                      <a:r>
                        <a:rPr lang="en-GB" sz="1600" b="1" u="sng" dirty="0">
                          <a:solidFill>
                            <a:srgbClr val="000000"/>
                          </a:solidFill>
                          <a:effectLst/>
                          <a:hlinkClick r:id="rId17"/>
                        </a:rPr>
                        <a:t>K.Suppl.1 to ITU-T K.91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ITU-T K.91 - Guide on electromagnetic fields and health</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85043186"/>
                  </a:ext>
                </a:extLst>
              </a:tr>
              <a:tr h="0">
                <a:tc>
                  <a:txBody>
                    <a:bodyPr/>
                    <a:lstStyle/>
                    <a:p>
                      <a:pPr>
                        <a:lnSpc>
                          <a:spcPct val="107000"/>
                        </a:lnSpc>
                        <a:spcAft>
                          <a:spcPts val="800"/>
                        </a:spcAft>
                      </a:pPr>
                      <a:r>
                        <a:rPr lang="en-GB" sz="1600" b="1" u="sng" dirty="0">
                          <a:solidFill>
                            <a:srgbClr val="000000"/>
                          </a:solidFill>
                          <a:effectLst/>
                          <a:hlinkClick r:id="rId18"/>
                        </a:rPr>
                        <a:t>K.Suppl.4 to ITU-T K.91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Electromagnetic field considerations in smart sustainable cities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593916210"/>
                  </a:ext>
                </a:extLst>
              </a:tr>
              <a:tr h="0">
                <a:tc>
                  <a:txBody>
                    <a:bodyPr/>
                    <a:lstStyle/>
                    <a:p>
                      <a:pPr>
                        <a:lnSpc>
                          <a:spcPct val="107000"/>
                        </a:lnSpc>
                        <a:spcAft>
                          <a:spcPts val="800"/>
                        </a:spcAft>
                      </a:pPr>
                      <a:r>
                        <a:rPr lang="en-GB" sz="1600" b="1" u="sng" dirty="0">
                          <a:solidFill>
                            <a:srgbClr val="000000"/>
                          </a:solidFill>
                          <a:effectLst/>
                          <a:hlinkClick r:id="rId19"/>
                        </a:rPr>
                        <a:t>K.Suppl.15 to ITU-T K.20, K.21, K.44</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Internal DC powering interface surge testing factors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912723058"/>
                  </a:ext>
                </a:extLst>
              </a:tr>
              <a:tr h="0">
                <a:tc>
                  <a:txBody>
                    <a:bodyPr/>
                    <a:lstStyle/>
                    <a:p>
                      <a:pPr>
                        <a:lnSpc>
                          <a:spcPct val="107000"/>
                        </a:lnSpc>
                        <a:spcAft>
                          <a:spcPts val="800"/>
                        </a:spcAft>
                      </a:pPr>
                      <a:r>
                        <a:rPr lang="en-GB" sz="1600" b="1" u="sng" dirty="0">
                          <a:solidFill>
                            <a:srgbClr val="000000"/>
                          </a:solidFill>
                          <a:effectLst/>
                          <a:hlinkClick r:id="rId20"/>
                        </a:rPr>
                        <a:t>K.Suppl.11 to ITU-T K.131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Soft error measures for FPGA </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693232236"/>
                  </a:ext>
                </a:extLst>
              </a:tr>
              <a:tr h="0">
                <a:tc>
                  <a:txBody>
                    <a:bodyPr/>
                    <a:lstStyle/>
                    <a:p>
                      <a:pPr>
                        <a:lnSpc>
                          <a:spcPct val="107000"/>
                        </a:lnSpc>
                        <a:spcAft>
                          <a:spcPts val="800"/>
                        </a:spcAft>
                      </a:pPr>
                      <a:r>
                        <a:rPr lang="en-GB" sz="1600" b="1" u="sng" dirty="0">
                          <a:solidFill>
                            <a:srgbClr val="000000"/>
                          </a:solidFill>
                          <a:effectLst/>
                          <a:hlinkClick r:id="rId21"/>
                        </a:rPr>
                        <a:t>K.Suppl.11 to ITU-T K.131</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Soft error measures for field programmable gate arrays </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2523487082"/>
                  </a:ext>
                </a:extLst>
              </a:tr>
              <a:tr h="0">
                <a:tc>
                  <a:txBody>
                    <a:bodyPr/>
                    <a:lstStyle/>
                    <a:p>
                      <a:pPr>
                        <a:lnSpc>
                          <a:spcPct val="107000"/>
                        </a:lnSpc>
                        <a:spcAft>
                          <a:spcPts val="800"/>
                        </a:spcAft>
                      </a:pPr>
                      <a:r>
                        <a:rPr lang="en-GB" sz="1600" b="1" u="sng" dirty="0">
                          <a:solidFill>
                            <a:srgbClr val="000000"/>
                          </a:solidFill>
                          <a:effectLst/>
                          <a:hlinkClick r:id="rId22"/>
                        </a:rPr>
                        <a:t>L.Suppl.36 to ITU-T L.1310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a:solidFill>
                            <a:srgbClr val="000000"/>
                          </a:solidFill>
                          <a:effectLst/>
                        </a:rPr>
                        <a:t>Study on methods and metrics to evaluate energy efficiency for future 5G systems</a:t>
                      </a:r>
                      <a:endParaRPr lang="en-GB" sz="160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62343097"/>
                  </a:ext>
                </a:extLst>
              </a:tr>
              <a:tr h="0">
                <a:tc>
                  <a:txBody>
                    <a:bodyPr/>
                    <a:lstStyle/>
                    <a:p>
                      <a:pPr>
                        <a:lnSpc>
                          <a:spcPct val="107000"/>
                        </a:lnSpc>
                        <a:spcAft>
                          <a:spcPts val="800"/>
                        </a:spcAft>
                      </a:pPr>
                      <a:r>
                        <a:rPr lang="en-GB" sz="1600" b="1" u="sng" dirty="0">
                          <a:solidFill>
                            <a:srgbClr val="000000"/>
                          </a:solidFill>
                          <a:effectLst/>
                          <a:hlinkClick r:id="rId23"/>
                        </a:rPr>
                        <a:t>L.Suppl.37 to ITU-T L.1470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Guidance to operators of mobile networks, fixed networks and data-centres on setting 1.5°C aligned targets compliant with Recommendation ITU-T L.1470</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574806147"/>
                  </a:ext>
                </a:extLst>
              </a:tr>
              <a:tr h="0">
                <a:tc>
                  <a:txBody>
                    <a:bodyPr/>
                    <a:lstStyle/>
                    <a:p>
                      <a:pPr>
                        <a:lnSpc>
                          <a:spcPct val="107000"/>
                        </a:lnSpc>
                        <a:spcAft>
                          <a:spcPts val="800"/>
                        </a:spcAft>
                      </a:pPr>
                      <a:r>
                        <a:rPr lang="en-GB" sz="1600" b="1" u="sng" dirty="0">
                          <a:solidFill>
                            <a:srgbClr val="0563C1"/>
                          </a:solidFill>
                          <a:effectLst/>
                          <a:hlinkClick r:id="rId24"/>
                        </a:rPr>
                        <a:t>LSTR.5GEE</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tc>
                  <a:txBody>
                    <a:bodyPr/>
                    <a:lstStyle/>
                    <a:p>
                      <a:pPr>
                        <a:lnSpc>
                          <a:spcPct val="107000"/>
                        </a:lnSpc>
                        <a:spcAft>
                          <a:spcPts val="800"/>
                        </a:spcAft>
                      </a:pPr>
                      <a:r>
                        <a:rPr lang="en-GB" sz="1600" dirty="0">
                          <a:solidFill>
                            <a:srgbClr val="000000"/>
                          </a:solidFill>
                          <a:effectLst/>
                        </a:rPr>
                        <a:t>Study on methods and metrics to evaluate energy efficiency for future 5G systems</a:t>
                      </a:r>
                      <a:endParaRPr lang="en-GB" sz="1600" dirty="0">
                        <a:effectLst/>
                        <a:latin typeface="Poppins Bold" panose="020B0604020202020204" charset="0"/>
                        <a:ea typeface="Calibri" panose="020F0502020204030204" pitchFamily="34" charset="0"/>
                        <a:cs typeface="Poppins Bold" panose="020B0604020202020204" charset="0"/>
                      </a:endParaRPr>
                    </a:p>
                  </a:txBody>
                  <a:tcPr marL="9525" marR="9525" marT="9525" marB="9525" anchor="ctr"/>
                </a:tc>
                <a:extLst>
                  <a:ext uri="{0D108BD9-81ED-4DB2-BD59-A6C34878D82A}">
                    <a16:rowId xmlns:a16="http://schemas.microsoft.com/office/drawing/2014/main" val="3446424292"/>
                  </a:ext>
                </a:extLst>
              </a:tr>
            </a:tbl>
          </a:graphicData>
        </a:graphic>
      </p:graphicFrame>
    </p:spTree>
    <p:extLst>
      <p:ext uri="{BB962C8B-B14F-4D97-AF65-F5344CB8AC3E}">
        <p14:creationId xmlns:p14="http://schemas.microsoft.com/office/powerpoint/2010/main" val="164041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304800" y="1291305"/>
            <a:ext cx="16935743" cy="212365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effectLst/>
                <a:uLnTx/>
                <a:uFillTx/>
                <a:latin typeface="Avenir Next Cyr" panose="020B0703020202020204" pitchFamily="34" charset="0"/>
              </a:rPr>
              <a:t>Global portal on Environment and Smart Sustainable Cities</a:t>
            </a:r>
          </a:p>
        </p:txBody>
      </p:sp>
      <p:grpSp>
        <p:nvGrpSpPr>
          <p:cNvPr id="6" name="Group 5">
            <a:extLst>
              <a:ext uri="{FF2B5EF4-FFF2-40B4-BE49-F238E27FC236}">
                <a16:creationId xmlns:a16="http://schemas.microsoft.com/office/drawing/2014/main" id="{5CCFDC95-C460-4033-A507-4080F8DD54DA}"/>
              </a:ext>
            </a:extLst>
          </p:cNvPr>
          <p:cNvGrpSpPr/>
          <p:nvPr/>
        </p:nvGrpSpPr>
        <p:grpSpPr>
          <a:xfrm>
            <a:off x="0" y="0"/>
            <a:ext cx="18288000" cy="1028700"/>
            <a:chOff x="0" y="0"/>
            <a:chExt cx="18288000" cy="1028700"/>
          </a:xfrm>
        </p:grpSpPr>
        <p:sp>
          <p:nvSpPr>
            <p:cNvPr id="7" name="AutoShape 2">
              <a:extLst>
                <a:ext uri="{FF2B5EF4-FFF2-40B4-BE49-F238E27FC236}">
                  <a16:creationId xmlns:a16="http://schemas.microsoft.com/office/drawing/2014/main" id="{4FFBE333-B71E-4446-A0EA-6929CB87AD01}"/>
                </a:ext>
              </a:extLst>
            </p:cNvPr>
            <p:cNvSpPr/>
            <p:nvPr/>
          </p:nvSpPr>
          <p:spPr>
            <a:xfrm>
              <a:off x="0" y="0"/>
              <a:ext cx="18288000" cy="1028700"/>
            </a:xfrm>
            <a:prstGeom prst="rect">
              <a:avLst/>
            </a:prstGeom>
            <a:solidFill>
              <a:srgbClr val="00B050"/>
            </a:solidFill>
          </p:spPr>
        </p:sp>
        <p:sp>
          <p:nvSpPr>
            <p:cNvPr id="8" name="TextBox 10">
              <a:extLst>
                <a:ext uri="{FF2B5EF4-FFF2-40B4-BE49-F238E27FC236}">
                  <a16:creationId xmlns:a16="http://schemas.microsoft.com/office/drawing/2014/main" id="{7594B090-DD70-48D8-A868-29FFE2F76D96}"/>
                </a:ext>
              </a:extLst>
            </p:cNvPr>
            <p:cNvSpPr txBox="1"/>
            <p:nvPr/>
          </p:nvSpPr>
          <p:spPr>
            <a:xfrm>
              <a:off x="590257" y="380948"/>
              <a:ext cx="8420615" cy="266804"/>
            </a:xfrm>
            <a:prstGeom prst="rect">
              <a:avLst/>
            </a:prstGeom>
            <a:solidFill>
              <a:srgbClr val="00B050"/>
            </a:solidFill>
          </p:spPr>
          <p:txBody>
            <a:bodyPr lIns="0" tIns="0" rIns="0" bIns="0" rtlCol="0" anchor="t">
              <a:spAutoFit/>
            </a:bodyPr>
            <a:lstStyle/>
            <a:p>
              <a:pPr>
                <a:lnSpc>
                  <a:spcPts val="2159"/>
                </a:lnSpc>
              </a:pPr>
              <a:r>
                <a:rPr lang="en-US" sz="1799" b="1" spc="179" dirty="0">
                  <a:solidFill>
                    <a:srgbClr val="FFFFFF"/>
                  </a:solidFill>
                  <a:latin typeface="Avenir Next Cyr" panose="020B0703020202020204" pitchFamily="34" charset="0"/>
                </a:rPr>
                <a:t>SEPTEMBER 2020</a:t>
              </a:r>
            </a:p>
          </p:txBody>
        </p:sp>
      </p:grpSp>
      <p:pic>
        <p:nvPicPr>
          <p:cNvPr id="2" name="Picture 15">
            <a:extLst>
              <a:ext uri="{FF2B5EF4-FFF2-40B4-BE49-F238E27FC236}">
                <a16:creationId xmlns:a16="http://schemas.microsoft.com/office/drawing/2014/main" id="{E59CCA66-7149-4D89-B6A0-C8AE5B46BF9B}"/>
              </a:ext>
            </a:extLst>
          </p:cNvPr>
          <p:cNvPicPr>
            <a:picLocks noChangeAspect="1"/>
          </p:cNvPicPr>
          <p:nvPr/>
        </p:nvPicPr>
        <p:blipFill>
          <a:blip r:embed="rId3"/>
          <a:srcRect/>
          <a:stretch>
            <a:fillRect/>
          </a:stretch>
        </p:blipFill>
        <p:spPr>
          <a:xfrm>
            <a:off x="17068800" y="8877300"/>
            <a:ext cx="968948" cy="1067711"/>
          </a:xfrm>
          <a:prstGeom prst="rect">
            <a:avLst/>
          </a:prstGeom>
        </p:spPr>
      </p:pic>
      <p:sp>
        <p:nvSpPr>
          <p:cNvPr id="3" name="AutoShape 2">
            <a:extLst>
              <a:ext uri="{FF2B5EF4-FFF2-40B4-BE49-F238E27FC236}">
                <a16:creationId xmlns:a16="http://schemas.microsoft.com/office/drawing/2014/main" id="{5EE6671B-0E3F-4D39-8654-4496E3108AA2}"/>
              </a:ext>
            </a:extLst>
          </p:cNvPr>
          <p:cNvSpPr/>
          <p:nvPr/>
        </p:nvSpPr>
        <p:spPr>
          <a:xfrm>
            <a:off x="0" y="0"/>
            <a:ext cx="18288000" cy="1028700"/>
          </a:xfrm>
          <a:prstGeom prst="rect">
            <a:avLst/>
          </a:prstGeom>
          <a:solidFill>
            <a:srgbClr val="00B050"/>
          </a:solidFill>
        </p:spPr>
      </p:sp>
      <p:sp>
        <p:nvSpPr>
          <p:cNvPr id="10" name="TextBox 10">
            <a:extLst>
              <a:ext uri="{FF2B5EF4-FFF2-40B4-BE49-F238E27FC236}">
                <a16:creationId xmlns:a16="http://schemas.microsoft.com/office/drawing/2014/main" id="{524C3461-6B93-469D-B41E-A9303ECFC3F3}"/>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sp>
        <p:nvSpPr>
          <p:cNvPr id="11" name="TextBox 10">
            <a:extLst>
              <a:ext uri="{FF2B5EF4-FFF2-40B4-BE49-F238E27FC236}">
                <a16:creationId xmlns:a16="http://schemas.microsoft.com/office/drawing/2014/main" id="{B2F06FEA-3A74-4A59-B755-DC9D42E76D2E}"/>
              </a:ext>
            </a:extLst>
          </p:cNvPr>
          <p:cNvSpPr txBox="1"/>
          <p:nvPr/>
        </p:nvSpPr>
        <p:spPr>
          <a:xfrm>
            <a:off x="457200" y="3711657"/>
            <a:ext cx="12268200" cy="707886"/>
          </a:xfrm>
          <a:prstGeom prst="rect">
            <a:avLst/>
          </a:prstGeom>
          <a:noFill/>
        </p:spPr>
        <p:txBody>
          <a:bodyPr wrap="square">
            <a:spAutoFit/>
          </a:bodyPr>
          <a:lstStyle/>
          <a:p>
            <a:r>
              <a:rPr lang="en-CA" sz="4000" dirty="0">
                <a:latin typeface="Avenir Next LT Pro" panose="020B0504020202020204" pitchFamily="34" charset="0"/>
                <a:ea typeface="Calibri" panose="020F0502020204030204" pitchFamily="34" charset="0"/>
                <a:cs typeface="Times New Roman" panose="02020603050405020304" pitchFamily="18" charset="0"/>
              </a:rPr>
              <a:t>H</a:t>
            </a:r>
            <a:r>
              <a:rPr lang="en-CA" sz="4000" dirty="0">
                <a:effectLst/>
                <a:latin typeface="Avenir Next LT Pro" panose="020B0504020202020204" pitchFamily="34" charset="0"/>
                <a:ea typeface="Calibri" panose="020F0502020204030204" pitchFamily="34" charset="0"/>
                <a:cs typeface="Times New Roman" panose="02020603050405020304" pitchFamily="18" charset="0"/>
              </a:rPr>
              <a:t>ighlights the latest external resources related to:</a:t>
            </a:r>
            <a:endParaRPr lang="en-GB" sz="4000" dirty="0">
              <a:latin typeface="Avenir Next LT Pro" panose="020B0504020202020204" pitchFamily="34" charset="0"/>
            </a:endParaRPr>
          </a:p>
        </p:txBody>
      </p:sp>
      <p:sp>
        <p:nvSpPr>
          <p:cNvPr id="13" name="TextBox 12">
            <a:extLst>
              <a:ext uri="{FF2B5EF4-FFF2-40B4-BE49-F238E27FC236}">
                <a16:creationId xmlns:a16="http://schemas.microsoft.com/office/drawing/2014/main" id="{E097FFD0-8EF8-49EE-BA23-78604D96D221}"/>
              </a:ext>
            </a:extLst>
          </p:cNvPr>
          <p:cNvSpPr txBox="1"/>
          <p:nvPr/>
        </p:nvSpPr>
        <p:spPr>
          <a:xfrm>
            <a:off x="11897695" y="4986299"/>
            <a:ext cx="6120000" cy="584775"/>
          </a:xfrm>
          <a:prstGeom prst="rect">
            <a:avLst/>
          </a:prstGeom>
          <a:noFill/>
        </p:spPr>
        <p:txBody>
          <a:bodyPr wrap="square">
            <a:spAutoFit/>
          </a:bodyPr>
          <a:lstStyle/>
          <a:p>
            <a:pPr algn="ctr"/>
            <a:r>
              <a:rPr lang="en-CA" sz="3200" b="1" dirty="0">
                <a:latin typeface="Avenir Next LT Pro" panose="020B0504020202020204" pitchFamily="34" charset="0"/>
                <a:ea typeface="Calibri" panose="020F0502020204030204" pitchFamily="34" charset="0"/>
                <a:cs typeface="Times New Roman" panose="02020603050405020304" pitchFamily="18" charset="0"/>
              </a:rPr>
              <a:t>F</a:t>
            </a:r>
            <a:r>
              <a:rPr lang="en-CA" sz="3200" b="1" dirty="0">
                <a:effectLst/>
                <a:latin typeface="Avenir Next LT Pro" panose="020B0504020202020204" pitchFamily="34" charset="0"/>
                <a:ea typeface="Calibri" panose="020F0502020204030204" pitchFamily="34" charset="0"/>
                <a:cs typeface="Times New Roman" panose="02020603050405020304" pitchFamily="18" charset="0"/>
              </a:rPr>
              <a:t>rontier technologies </a:t>
            </a:r>
            <a:endParaRPr lang="en-GB" sz="3200" b="1" dirty="0"/>
          </a:p>
        </p:txBody>
      </p:sp>
      <p:sp>
        <p:nvSpPr>
          <p:cNvPr id="17" name="TextBox 16">
            <a:extLst>
              <a:ext uri="{FF2B5EF4-FFF2-40B4-BE49-F238E27FC236}">
                <a16:creationId xmlns:a16="http://schemas.microsoft.com/office/drawing/2014/main" id="{3C3F52D6-C8E4-43E5-BC3F-BED5F13B8B73}"/>
              </a:ext>
            </a:extLst>
          </p:cNvPr>
          <p:cNvSpPr txBox="1"/>
          <p:nvPr/>
        </p:nvSpPr>
        <p:spPr>
          <a:xfrm>
            <a:off x="6321299" y="4915240"/>
            <a:ext cx="6120000" cy="584775"/>
          </a:xfrm>
          <a:prstGeom prst="rect">
            <a:avLst/>
          </a:prstGeom>
          <a:noFill/>
        </p:spPr>
        <p:txBody>
          <a:bodyPr wrap="square">
            <a:spAutoFit/>
          </a:bodyPr>
          <a:lstStyle/>
          <a:p>
            <a:pPr algn="ctr"/>
            <a:r>
              <a:rPr lang="en-CA" sz="3200" b="1" dirty="0">
                <a:effectLst/>
                <a:latin typeface="Avenir Next LT Pro" panose="020B0504020202020204" pitchFamily="34" charset="0"/>
                <a:ea typeface="Calibri" panose="020F0502020204030204" pitchFamily="34" charset="0"/>
                <a:cs typeface="Times New Roman" panose="02020603050405020304" pitchFamily="18" charset="0"/>
              </a:rPr>
              <a:t>Smart sustainable cities</a:t>
            </a:r>
            <a:endParaRPr lang="en-GB" sz="3200" b="1" dirty="0"/>
          </a:p>
        </p:txBody>
      </p:sp>
      <p:sp>
        <p:nvSpPr>
          <p:cNvPr id="23" name="TextBox 22">
            <a:extLst>
              <a:ext uri="{FF2B5EF4-FFF2-40B4-BE49-F238E27FC236}">
                <a16:creationId xmlns:a16="http://schemas.microsoft.com/office/drawing/2014/main" id="{532F62CF-B8BD-4BE5-87E2-199CF2BE3F35}"/>
              </a:ext>
            </a:extLst>
          </p:cNvPr>
          <p:cNvSpPr txBox="1"/>
          <p:nvPr/>
        </p:nvSpPr>
        <p:spPr>
          <a:xfrm>
            <a:off x="11994777" y="6490060"/>
            <a:ext cx="6120000" cy="584775"/>
          </a:xfrm>
          <a:prstGeom prst="rect">
            <a:avLst/>
          </a:prstGeom>
          <a:noFill/>
        </p:spPr>
        <p:txBody>
          <a:bodyPr wrap="square">
            <a:spAutoFit/>
          </a:bodyPr>
          <a:lstStyle/>
          <a:p>
            <a:pPr algn="ctr"/>
            <a:r>
              <a:rPr lang="en-CA" sz="3200" b="1" dirty="0">
                <a:latin typeface="Avenir Next LT Pro" panose="020B0504020202020204" pitchFamily="34" charset="0"/>
                <a:ea typeface="Calibri" panose="020F0502020204030204" pitchFamily="34" charset="0"/>
                <a:cs typeface="Times New Roman" panose="02020603050405020304" pitchFamily="18" charset="0"/>
              </a:rPr>
              <a:t>E</a:t>
            </a:r>
            <a:r>
              <a:rPr lang="en-CA" sz="3200" b="1" dirty="0">
                <a:effectLst/>
                <a:latin typeface="Avenir Next LT Pro" panose="020B0504020202020204" pitchFamily="34" charset="0"/>
                <a:ea typeface="Calibri" panose="020F0502020204030204" pitchFamily="34" charset="0"/>
                <a:cs typeface="Times New Roman" panose="02020603050405020304" pitchFamily="18" charset="0"/>
              </a:rPr>
              <a:t>nergy efficient ICTs</a:t>
            </a:r>
            <a:endParaRPr lang="en-GB" sz="3200" b="1" dirty="0"/>
          </a:p>
        </p:txBody>
      </p:sp>
      <p:sp>
        <p:nvSpPr>
          <p:cNvPr id="25" name="TextBox 24">
            <a:extLst>
              <a:ext uri="{FF2B5EF4-FFF2-40B4-BE49-F238E27FC236}">
                <a16:creationId xmlns:a16="http://schemas.microsoft.com/office/drawing/2014/main" id="{23A2D147-99E7-49CC-8B16-E1052A8E7B28}"/>
              </a:ext>
            </a:extLst>
          </p:cNvPr>
          <p:cNvSpPr txBox="1"/>
          <p:nvPr/>
        </p:nvSpPr>
        <p:spPr>
          <a:xfrm>
            <a:off x="6349341" y="6580886"/>
            <a:ext cx="6120000" cy="584775"/>
          </a:xfrm>
          <a:prstGeom prst="rect">
            <a:avLst/>
          </a:prstGeom>
          <a:noFill/>
        </p:spPr>
        <p:txBody>
          <a:bodyPr wrap="square">
            <a:spAutoFit/>
          </a:bodyPr>
          <a:lstStyle/>
          <a:p>
            <a:pPr algn="ctr"/>
            <a:r>
              <a:rPr lang="en-CA" sz="3200" b="1" dirty="0">
                <a:latin typeface="Avenir Next LT Pro" panose="020B0504020202020204" pitchFamily="34" charset="0"/>
                <a:ea typeface="Calibri" panose="020F0502020204030204" pitchFamily="34" charset="0"/>
                <a:cs typeface="Times New Roman" panose="02020603050405020304" pitchFamily="18" charset="0"/>
              </a:rPr>
              <a:t>C</a:t>
            </a:r>
            <a:r>
              <a:rPr lang="en-CA" sz="3200" b="1" dirty="0">
                <a:effectLst/>
                <a:latin typeface="Avenir Next LT Pro" panose="020B0504020202020204" pitchFamily="34" charset="0"/>
                <a:ea typeface="Calibri" panose="020F0502020204030204" pitchFamily="34" charset="0"/>
                <a:cs typeface="Times New Roman" panose="02020603050405020304" pitchFamily="18" charset="0"/>
              </a:rPr>
              <a:t>limate Actions</a:t>
            </a:r>
            <a:endParaRPr lang="en-GB" sz="3200" b="1" dirty="0"/>
          </a:p>
        </p:txBody>
      </p:sp>
      <p:sp>
        <p:nvSpPr>
          <p:cNvPr id="27" name="TextBox 26">
            <a:extLst>
              <a:ext uri="{FF2B5EF4-FFF2-40B4-BE49-F238E27FC236}">
                <a16:creationId xmlns:a16="http://schemas.microsoft.com/office/drawing/2014/main" id="{880390B6-E016-47EC-A9C6-F6987780A732}"/>
              </a:ext>
            </a:extLst>
          </p:cNvPr>
          <p:cNvSpPr txBox="1"/>
          <p:nvPr/>
        </p:nvSpPr>
        <p:spPr>
          <a:xfrm>
            <a:off x="6349341" y="8084647"/>
            <a:ext cx="6120000" cy="1077218"/>
          </a:xfrm>
          <a:prstGeom prst="rect">
            <a:avLst/>
          </a:prstGeom>
          <a:noFill/>
        </p:spPr>
        <p:txBody>
          <a:bodyPr wrap="square">
            <a:spAutoFit/>
          </a:bodyPr>
          <a:lstStyle/>
          <a:p>
            <a:pPr algn="ctr"/>
            <a:r>
              <a:rPr lang="en-CA" sz="3200" b="1" dirty="0">
                <a:latin typeface="Avenir Next LT Pro" panose="020B0504020202020204" pitchFamily="34" charset="0"/>
                <a:ea typeface="Calibri" panose="020F0502020204030204" pitchFamily="34" charset="0"/>
                <a:cs typeface="Times New Roman" panose="02020603050405020304" pitchFamily="18" charset="0"/>
              </a:rPr>
              <a:t>E</a:t>
            </a:r>
            <a:r>
              <a:rPr lang="en-CA" sz="3200" b="1" dirty="0">
                <a:effectLst/>
                <a:latin typeface="Avenir Next LT Pro" panose="020B0504020202020204" pitchFamily="34" charset="0"/>
                <a:ea typeface="Calibri" panose="020F0502020204030204" pitchFamily="34" charset="0"/>
                <a:cs typeface="Times New Roman" panose="02020603050405020304" pitchFamily="18" charset="0"/>
              </a:rPr>
              <a:t>-waste management and circular economy</a:t>
            </a:r>
            <a:endParaRPr lang="en-GB" sz="3200" b="1" dirty="0"/>
          </a:p>
        </p:txBody>
      </p:sp>
      <p:pic>
        <p:nvPicPr>
          <p:cNvPr id="3074" name="Picture 2" descr="Environment Icon Png #425781 - Free Icons Library">
            <a:extLst>
              <a:ext uri="{FF2B5EF4-FFF2-40B4-BE49-F238E27FC236}">
                <a16:creationId xmlns:a16="http://schemas.microsoft.com/office/drawing/2014/main" id="{2E2036C2-3DDE-4293-86AB-CD9B0E4AE0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57" y="4470701"/>
            <a:ext cx="5715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80B822E-1345-4B47-93CC-32353ACF820B}"/>
              </a:ext>
            </a:extLst>
          </p:cNvPr>
          <p:cNvSpPr txBox="1"/>
          <p:nvPr/>
        </p:nvSpPr>
        <p:spPr>
          <a:xfrm>
            <a:off x="12972484" y="8084647"/>
            <a:ext cx="3970421" cy="1077218"/>
          </a:xfrm>
          <a:prstGeom prst="rect">
            <a:avLst/>
          </a:prstGeom>
          <a:noFill/>
        </p:spPr>
        <p:txBody>
          <a:bodyPr wrap="square">
            <a:spAutoFit/>
          </a:bodyPr>
          <a:lstStyle/>
          <a:p>
            <a:pPr algn="ctr"/>
            <a:r>
              <a:rPr lang="en-US" sz="3200" b="1" dirty="0">
                <a:latin typeface="Avenir Next LT Pro" panose="020B0504020202020204" pitchFamily="34" charset="0"/>
                <a:cs typeface="Times New Roman" panose="02020603050405020304" pitchFamily="18" charset="0"/>
              </a:rPr>
              <a:t>EMC &amp; EMF security and safety</a:t>
            </a:r>
            <a:endParaRPr lang="en-CA" sz="3200" b="1" dirty="0">
              <a:latin typeface="Avenir Next LT Pro" panose="020B0504020202020204" pitchFamily="34" charset="0"/>
              <a:cs typeface="Times New Roman" panose="02020603050405020304" pitchFamily="18" charset="0"/>
            </a:endParaRPr>
          </a:p>
        </p:txBody>
      </p:sp>
    </p:spTree>
    <p:extLst>
      <p:ext uri="{BB962C8B-B14F-4D97-AF65-F5344CB8AC3E}">
        <p14:creationId xmlns:p14="http://schemas.microsoft.com/office/powerpoint/2010/main" val="375707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ygonal 3d globe with global connections Premium Vector">
            <a:extLst>
              <a:ext uri="{FF2B5EF4-FFF2-40B4-BE49-F238E27FC236}">
                <a16:creationId xmlns:a16="http://schemas.microsoft.com/office/drawing/2014/main" id="{7A3F8DCF-D3E2-4350-BB81-61F793ED5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57" y="3377825"/>
            <a:ext cx="6225380" cy="6205491"/>
          </a:xfrm>
          <a:prstGeom prst="round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B6F86-8E73-47B7-B5EF-0EFD691265B9}"/>
              </a:ext>
            </a:extLst>
          </p:cNvPr>
          <p:cNvSpPr txBox="1"/>
          <p:nvPr/>
        </p:nvSpPr>
        <p:spPr>
          <a:xfrm>
            <a:off x="8414095" y="3377825"/>
            <a:ext cx="7538168" cy="461665"/>
          </a:xfrm>
          <a:prstGeom prst="rect">
            <a:avLst/>
          </a:prstGeom>
          <a:noFill/>
        </p:spPr>
        <p:txBody>
          <a:bodyPr wrap="square">
            <a:spAutoFit/>
          </a:bodyPr>
          <a:lstStyle/>
          <a:p>
            <a:pPr algn="ctr"/>
            <a:r>
              <a:rPr lang="en-US" sz="2400" b="0" i="0" dirty="0">
                <a:solidFill>
                  <a:srgbClr val="444444"/>
                </a:solidFill>
                <a:effectLst/>
                <a:latin typeface="Avenir Next Cyr" panose="020B0703020202020204" pitchFamily="34" charset="0"/>
                <a:cs typeface="Poppins Bold" panose="020B0604020202020204" charset="0"/>
              </a:rPr>
              <a:t>Issues addressed include:</a:t>
            </a:r>
            <a:endParaRPr lang="en-CA" sz="2400" dirty="0">
              <a:latin typeface="Avenir Next Cyr" panose="020B0703020202020204" pitchFamily="34" charset="0"/>
              <a:cs typeface="Poppins Bold" panose="020B0604020202020204" charset="0"/>
            </a:endParaRPr>
          </a:p>
        </p:txBody>
      </p:sp>
      <p:sp>
        <p:nvSpPr>
          <p:cNvPr id="11" name="Rounded Rectangle 5">
            <a:extLst>
              <a:ext uri="{FF2B5EF4-FFF2-40B4-BE49-F238E27FC236}">
                <a16:creationId xmlns:a16="http://schemas.microsoft.com/office/drawing/2014/main" id="{10854A5D-ED18-48F4-B158-DB8F939F6B87}"/>
              </a:ext>
            </a:extLst>
          </p:cNvPr>
          <p:cNvSpPr/>
          <p:nvPr/>
        </p:nvSpPr>
        <p:spPr>
          <a:xfrm>
            <a:off x="6096000" y="4260562"/>
            <a:ext cx="11125200" cy="4940843"/>
          </a:xfrm>
          <a:prstGeom prst="roundRect">
            <a:avLst/>
          </a:prstGeom>
          <a:solidFill>
            <a:schemeClr val="bg1"/>
          </a:solidFill>
          <a:ln>
            <a:solidFill>
              <a:srgbClr val="00B05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tx1"/>
                </a:solidFill>
                <a:effectLst/>
                <a:uLnTx/>
                <a:uFillTx/>
                <a:latin typeface="Avenir Next LT Pro" panose="020B0504020202020204" pitchFamily="34" charset="0"/>
                <a:cs typeface="Poppins Bold" panose="020B0604020202020204" charset="0"/>
              </a:rPr>
              <a:t>Q1</a:t>
            </a:r>
            <a:r>
              <a:rPr kumimoji="0" lang="en-US" sz="22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/5	Protection of ICT infrastructure from electromagnetic surges </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Q2</a:t>
            </a:r>
            <a:r>
              <a:rPr kumimoji="0" lang="en-US" sz="22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/5	Equipment resistibility and protective components </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tx1"/>
                </a:solidFill>
                <a:effectLst/>
                <a:uLnTx/>
                <a:uFillTx/>
                <a:latin typeface="Avenir Next LT Pro" panose="020B0504020202020204" pitchFamily="34" charset="0"/>
                <a:cs typeface="Poppins Bold" panose="020B0604020202020204" charset="0"/>
              </a:rPr>
              <a:t>Q3</a:t>
            </a:r>
            <a:r>
              <a:rPr kumimoji="0" lang="en-US" sz="22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/5	Human exposure to electromagnetic fields (EMFs) from ICTs</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Q4</a:t>
            </a:r>
            <a:r>
              <a:rPr kumimoji="0" lang="en-US" sz="22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/5	EMC issues arising in the telecommunication environment </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tx1"/>
                </a:solidFill>
                <a:effectLst/>
                <a:uLnTx/>
                <a:uFillTx/>
                <a:latin typeface="Avenir Next LT Pro" panose="020B0504020202020204" pitchFamily="34" charset="0"/>
                <a:cs typeface="Poppins Bold" panose="020B0604020202020204" charset="0"/>
              </a:rPr>
              <a:t>Q5</a:t>
            </a:r>
            <a:r>
              <a:rPr kumimoji="0" lang="en-US" sz="22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/5	Security and reliability of ICT systems from EM and particle radiations </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tx1"/>
                </a:solidFill>
                <a:effectLst/>
                <a:uLnTx/>
                <a:uFillTx/>
                <a:latin typeface="Avenir Next LT Pro" panose="020B0504020202020204" pitchFamily="34" charset="0"/>
                <a:cs typeface="Poppins Bold" panose="020B0604020202020204" charset="0"/>
              </a:rPr>
              <a:t>Q6</a:t>
            </a:r>
            <a:r>
              <a:rPr kumimoji="0" lang="en-US" sz="22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/5	Achieving energy efficiency and smart energy </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tx1"/>
                </a:solidFill>
                <a:effectLst/>
                <a:uLnTx/>
                <a:uFillTx/>
                <a:latin typeface="Avenir Next LT Pro" panose="020B0504020202020204" pitchFamily="34" charset="0"/>
                <a:cs typeface="Poppins Bold" panose="020B0604020202020204" charset="0"/>
              </a:rPr>
              <a:t>Q7</a:t>
            </a:r>
            <a:r>
              <a:rPr kumimoji="0" lang="en-US" sz="22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/5	Circular economy including e-waste </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tx1"/>
                </a:solidFill>
                <a:effectLst/>
                <a:uLnTx/>
                <a:uFillTx/>
                <a:latin typeface="Avenir Next LT Pro" panose="020B0504020202020204" pitchFamily="34" charset="0"/>
                <a:cs typeface="Poppins Bold" panose="020B0604020202020204" charset="0"/>
              </a:rPr>
              <a:t>Q8</a:t>
            </a:r>
            <a:r>
              <a:rPr kumimoji="0" lang="en-US" sz="22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/5	Guides and terminology on environment and climate change </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chemeClr val="tx1"/>
                </a:solidFill>
                <a:effectLst/>
                <a:uLnTx/>
                <a:uFillTx/>
                <a:latin typeface="Avenir Next LT Pro" panose="020B0504020202020204" pitchFamily="34" charset="0"/>
                <a:cs typeface="Poppins Bold" panose="020B0604020202020204" charset="0"/>
              </a:rPr>
              <a:t>Q9</a:t>
            </a:r>
            <a:r>
              <a:rPr kumimoji="0" lang="en-US" sz="2200" b="0" i="0" u="none" strike="noStrike" kern="1200" cap="none" spc="0" normalizeH="0" baseline="0" noProof="0" dirty="0">
                <a:ln>
                  <a:noFill/>
                </a:ln>
                <a:solidFill>
                  <a:schemeClr val="tx1"/>
                </a:solidFill>
                <a:effectLst/>
                <a:uLnTx/>
                <a:uFillTx/>
                <a:latin typeface="Avenir Next LT Pro" panose="020B0504020202020204" pitchFamily="34" charset="0"/>
                <a:cs typeface="Poppins Bold" panose="020B0604020202020204" charset="0"/>
              </a:rPr>
              <a:t>/5	Climate change and assessment of ICT in the framework of the SDGs </a:t>
            </a:r>
          </a:p>
        </p:txBody>
      </p:sp>
      <p:pic>
        <p:nvPicPr>
          <p:cNvPr id="3" name="Picture 15">
            <a:extLst>
              <a:ext uri="{FF2B5EF4-FFF2-40B4-BE49-F238E27FC236}">
                <a16:creationId xmlns:a16="http://schemas.microsoft.com/office/drawing/2014/main" id="{4ADB5216-304F-473D-B240-A2443399D507}"/>
              </a:ext>
            </a:extLst>
          </p:cNvPr>
          <p:cNvPicPr>
            <a:picLocks noChangeAspect="1"/>
          </p:cNvPicPr>
          <p:nvPr/>
        </p:nvPicPr>
        <p:blipFill>
          <a:blip r:embed="rId4"/>
          <a:srcRect/>
          <a:stretch>
            <a:fillRect/>
          </a:stretch>
        </p:blipFill>
        <p:spPr>
          <a:xfrm>
            <a:off x="17068800" y="8953500"/>
            <a:ext cx="968948" cy="1067711"/>
          </a:xfrm>
          <a:prstGeom prst="rect">
            <a:avLst/>
          </a:prstGeom>
        </p:spPr>
      </p:pic>
      <p:sp>
        <p:nvSpPr>
          <p:cNvPr id="6" name="Rectangle 5">
            <a:extLst>
              <a:ext uri="{FF2B5EF4-FFF2-40B4-BE49-F238E27FC236}">
                <a16:creationId xmlns:a16="http://schemas.microsoft.com/office/drawing/2014/main" id="{D7A44D89-2633-45E9-A877-F1914864DEC7}"/>
              </a:ext>
            </a:extLst>
          </p:cNvPr>
          <p:cNvSpPr/>
          <p:nvPr/>
        </p:nvSpPr>
        <p:spPr>
          <a:xfrm>
            <a:off x="528349" y="1777088"/>
            <a:ext cx="7914347" cy="1077218"/>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ITU-T Study Group 5</a:t>
            </a:r>
          </a:p>
        </p:txBody>
      </p:sp>
      <p:sp>
        <p:nvSpPr>
          <p:cNvPr id="7" name="AutoShape 2">
            <a:extLst>
              <a:ext uri="{FF2B5EF4-FFF2-40B4-BE49-F238E27FC236}">
                <a16:creationId xmlns:a16="http://schemas.microsoft.com/office/drawing/2014/main" id="{BA144EFE-D32B-4345-81A8-C4883ABDD42E}"/>
              </a:ext>
            </a:extLst>
          </p:cNvPr>
          <p:cNvSpPr/>
          <p:nvPr/>
        </p:nvSpPr>
        <p:spPr>
          <a:xfrm>
            <a:off x="0" y="0"/>
            <a:ext cx="18288000" cy="1028700"/>
          </a:xfrm>
          <a:prstGeom prst="rect">
            <a:avLst/>
          </a:prstGeom>
          <a:solidFill>
            <a:srgbClr val="00B050"/>
          </a:solidFill>
        </p:spPr>
      </p:sp>
      <p:sp>
        <p:nvSpPr>
          <p:cNvPr id="8" name="TextBox 10">
            <a:extLst>
              <a:ext uri="{FF2B5EF4-FFF2-40B4-BE49-F238E27FC236}">
                <a16:creationId xmlns:a16="http://schemas.microsoft.com/office/drawing/2014/main" id="{440DD7DD-2EB7-4BDD-A57B-F5C3D2D30B6B}"/>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spTree>
    <p:extLst>
      <p:ext uri="{BB962C8B-B14F-4D97-AF65-F5344CB8AC3E}">
        <p14:creationId xmlns:p14="http://schemas.microsoft.com/office/powerpoint/2010/main" val="33179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BC5FB46-5762-49D5-938C-880EFAF351E1}"/>
              </a:ext>
            </a:extLst>
          </p:cNvPr>
          <p:cNvGrpSpPr/>
          <p:nvPr/>
        </p:nvGrpSpPr>
        <p:grpSpPr>
          <a:xfrm>
            <a:off x="1066800" y="3177802"/>
            <a:ext cx="7506494" cy="7452098"/>
            <a:chOff x="502179" y="3390900"/>
            <a:chExt cx="6858000" cy="6896100"/>
          </a:xfrm>
        </p:grpSpPr>
        <p:pic>
          <p:nvPicPr>
            <p:cNvPr id="3" name="Picture 2" descr="1st Digital African Week">
              <a:extLst>
                <a:ext uri="{FF2B5EF4-FFF2-40B4-BE49-F238E27FC236}">
                  <a16:creationId xmlns:a16="http://schemas.microsoft.com/office/drawing/2014/main" id="{5E25DF75-AE33-421A-A8C1-4BA37CD4EF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10" t="-2191" r="6848" b="13438"/>
            <a:stretch/>
          </p:blipFill>
          <p:spPr bwMode="auto">
            <a:xfrm>
              <a:off x="502179" y="3390900"/>
              <a:ext cx="6858000" cy="6896100"/>
            </a:xfrm>
            <a:prstGeom prst="ellipse">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6CFE56E-3BD2-46A4-B379-9097F16575CD}"/>
                </a:ext>
              </a:extLst>
            </p:cNvPr>
            <p:cNvGrpSpPr/>
            <p:nvPr/>
          </p:nvGrpSpPr>
          <p:grpSpPr>
            <a:xfrm>
              <a:off x="2971800" y="5772149"/>
              <a:ext cx="1981200" cy="1981201"/>
              <a:chOff x="9793356" y="33066"/>
              <a:chExt cx="8084308" cy="8099162"/>
            </a:xfrm>
          </p:grpSpPr>
          <p:sp>
            <p:nvSpPr>
              <p:cNvPr id="8" name="Oval 7">
                <a:extLst>
                  <a:ext uri="{FF2B5EF4-FFF2-40B4-BE49-F238E27FC236}">
                    <a16:creationId xmlns:a16="http://schemas.microsoft.com/office/drawing/2014/main" id="{C1C21AE0-5AEE-43D5-B6B1-363506D03C62}"/>
                  </a:ext>
                </a:extLst>
              </p:cNvPr>
              <p:cNvSpPr/>
              <p:nvPr/>
            </p:nvSpPr>
            <p:spPr>
              <a:xfrm>
                <a:off x="9793356" y="33066"/>
                <a:ext cx="8084308" cy="8099162"/>
              </a:xfrm>
              <a:prstGeom prst="ellipse">
                <a:avLst/>
              </a:prstGeom>
              <a:solidFill>
                <a:srgbClr val="E47501"/>
              </a:solidFill>
              <a:ln>
                <a:solidFill>
                  <a:srgbClr val="E475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4" descr="1st Digital African Week">
                <a:extLst>
                  <a:ext uri="{FF2B5EF4-FFF2-40B4-BE49-F238E27FC236}">
                    <a16:creationId xmlns:a16="http://schemas.microsoft.com/office/drawing/2014/main" id="{4AF71608-86BF-4C60-B24B-93F28EAFE9F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2024" t="-5686" r="63069" b="39104"/>
              <a:stretch/>
            </p:blipFill>
            <p:spPr bwMode="auto">
              <a:xfrm>
                <a:off x="10078278" y="344572"/>
                <a:ext cx="7514465" cy="7523047"/>
              </a:xfrm>
              <a:prstGeom prst="ellipse">
                <a:avLst/>
              </a:prstGeom>
              <a:solidFill>
                <a:srgbClr val="E47A02"/>
              </a:solidFill>
            </p:spPr>
          </p:pic>
        </p:grpSp>
      </p:grpSp>
      <p:graphicFrame>
        <p:nvGraphicFramePr>
          <p:cNvPr id="2" name="Table 5">
            <a:extLst>
              <a:ext uri="{FF2B5EF4-FFF2-40B4-BE49-F238E27FC236}">
                <a16:creationId xmlns:a16="http://schemas.microsoft.com/office/drawing/2014/main" id="{1CE10F51-006D-423A-B0BE-D1908E43A590}"/>
              </a:ext>
            </a:extLst>
          </p:cNvPr>
          <p:cNvGraphicFramePr>
            <a:graphicFrameLocks noGrp="1"/>
          </p:cNvGraphicFramePr>
          <p:nvPr>
            <p:extLst>
              <p:ext uri="{D42A27DB-BD31-4B8C-83A1-F6EECF244321}">
                <p14:modId xmlns:p14="http://schemas.microsoft.com/office/powerpoint/2010/main" val="2405689243"/>
              </p:ext>
            </p:extLst>
          </p:nvPr>
        </p:nvGraphicFramePr>
        <p:xfrm>
          <a:off x="7229244" y="4452747"/>
          <a:ext cx="9991956" cy="4302847"/>
        </p:xfrm>
        <a:graphic>
          <a:graphicData uri="http://schemas.openxmlformats.org/drawingml/2006/table">
            <a:tbl>
              <a:tblPr firstRow="1" bandRow="1">
                <a:tableStyleId>{93296810-A885-4BE3-A3E7-6D5BEEA58F35}</a:tableStyleId>
              </a:tblPr>
              <a:tblGrid>
                <a:gridCol w="2219556">
                  <a:extLst>
                    <a:ext uri="{9D8B030D-6E8A-4147-A177-3AD203B41FA5}">
                      <a16:colId xmlns:a16="http://schemas.microsoft.com/office/drawing/2014/main" val="1517326021"/>
                    </a:ext>
                  </a:extLst>
                </a:gridCol>
                <a:gridCol w="6096000">
                  <a:extLst>
                    <a:ext uri="{9D8B030D-6E8A-4147-A177-3AD203B41FA5}">
                      <a16:colId xmlns:a16="http://schemas.microsoft.com/office/drawing/2014/main" val="861481410"/>
                    </a:ext>
                  </a:extLst>
                </a:gridCol>
                <a:gridCol w="1676400">
                  <a:extLst>
                    <a:ext uri="{9D8B030D-6E8A-4147-A177-3AD203B41FA5}">
                      <a16:colId xmlns:a16="http://schemas.microsoft.com/office/drawing/2014/main" val="2770733483"/>
                    </a:ext>
                  </a:extLst>
                </a:gridCol>
              </a:tblGrid>
              <a:tr h="752371">
                <a:tc gridSpan="2">
                  <a:txBody>
                    <a:bodyPr/>
                    <a:lstStyle/>
                    <a:p>
                      <a:pPr fontAlgn="t"/>
                      <a:r>
                        <a:rPr lang="en-CA" sz="2000" b="1" dirty="0">
                          <a:solidFill>
                            <a:schemeClr val="bg1"/>
                          </a:solidFill>
                          <a:effectLst/>
                        </a:rPr>
                        <a:t>Regional groups</a:t>
                      </a:r>
                      <a:endParaRPr lang="en-CA" sz="2000" dirty="0">
                        <a:effectLst/>
                        <a:latin typeface="Poppins Bold" panose="020B0604020202020204" charset="0"/>
                        <a:cs typeface="Poppins Bold" panose="020B0604020202020204" charset="0"/>
                      </a:endParaRPr>
                    </a:p>
                  </a:txBody>
                  <a:tcPr marL="137160" marR="137160" marT="137160" marB="137160" anchor="ctr"/>
                </a:tc>
                <a:tc hMerge="1">
                  <a:txBody>
                    <a:bodyPr/>
                    <a:lstStyle/>
                    <a:p>
                      <a:pPr fontAlgn="t"/>
                      <a:endParaRPr lang="en-CA" sz="2400" dirty="0">
                        <a:effectLst/>
                        <a:latin typeface="Poppins Bold" panose="020B0604020202020204" charset="0"/>
                        <a:cs typeface="Poppins Bold" panose="020B0604020202020204" charset="0"/>
                      </a:endParaRPr>
                    </a:p>
                  </a:txBody>
                  <a:tcPr marL="31750" marR="31750" marT="31750" marB="3175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CA" sz="2000" b="1" dirty="0">
                          <a:solidFill>
                            <a:schemeClr val="bg1"/>
                          </a:solidFill>
                          <a:effectLst/>
                        </a:rPr>
                        <a:t>Meetings</a:t>
                      </a:r>
                      <a:endParaRPr lang="en-CA" sz="2000" dirty="0">
                        <a:effectLst/>
                        <a:latin typeface="Poppins Bold" panose="020B0604020202020204" charset="0"/>
                        <a:cs typeface="Poppins Bold" panose="020B0604020202020204" charset="0"/>
                      </a:endParaRPr>
                    </a:p>
                  </a:txBody>
                  <a:tcPr marL="137160" marR="137160" marT="137160" marB="137160" anchor="ctr"/>
                </a:tc>
                <a:extLst>
                  <a:ext uri="{0D108BD9-81ED-4DB2-BD59-A6C34878D82A}">
                    <a16:rowId xmlns:a16="http://schemas.microsoft.com/office/drawing/2014/main" val="4078961142"/>
                  </a:ext>
                </a:extLst>
              </a:tr>
              <a:tr h="1022867">
                <a:tc>
                  <a:txBody>
                    <a:bodyPr/>
                    <a:lstStyle/>
                    <a:p>
                      <a:pPr fontAlgn="base"/>
                      <a:r>
                        <a:rPr lang="en-CA" sz="2000" b="1" dirty="0">
                          <a:solidFill>
                            <a:srgbClr val="0BA2ED"/>
                          </a:solidFill>
                          <a:effectLst/>
                          <a:latin typeface="Poppins Bold" panose="020B0604020202020204" charset="0"/>
                          <a:cs typeface="Poppins Bold" panose="020B0604020202020204" charset="0"/>
                          <a:hlinkClick r:id="rId6">
                            <a:extLst>
                              <a:ext uri="{A12FA001-AC4F-418D-AE19-62706E023703}">
                                <ahyp:hlinkClr xmlns:ahyp="http://schemas.microsoft.com/office/drawing/2018/hyperlinkcolor" val="tx"/>
                              </a:ext>
                            </a:extLst>
                          </a:hlinkClick>
                        </a:rPr>
                        <a:t>SG5RG-ARB</a:t>
                      </a:r>
                      <a:endParaRPr lang="en-CA" sz="2000" b="1" dirty="0">
                        <a:solidFill>
                          <a:srgbClr val="0BA2ED"/>
                        </a:solidFill>
                        <a:effectLst/>
                        <a:latin typeface="Poppins Bold" panose="020B0604020202020204" charset="0"/>
                        <a:cs typeface="Poppins Bold" panose="020B0604020202020204" charset="0"/>
                      </a:endParaRPr>
                    </a:p>
                  </a:txBody>
                  <a:tcPr marL="137160" marR="137160" marT="137160" marB="137160" anchor="ctr"/>
                </a:tc>
                <a:tc>
                  <a:txBody>
                    <a:bodyPr/>
                    <a:lstStyle/>
                    <a:p>
                      <a:pPr fontAlgn="t"/>
                      <a:r>
                        <a:rPr lang="en-US" sz="2000" dirty="0">
                          <a:effectLst/>
                          <a:latin typeface="Poppins Bold" panose="020B0604020202020204" charset="0"/>
                          <a:cs typeface="Poppins Bold" panose="020B0604020202020204" charset="0"/>
                        </a:rPr>
                        <a:t>ITU-T </a:t>
                      </a:r>
                      <a:r>
                        <a:rPr lang="en-US" sz="2000" dirty="0" err="1">
                          <a:effectLst/>
                          <a:latin typeface="Poppins Bold" panose="020B0604020202020204" charset="0"/>
                          <a:cs typeface="Poppins Bold" panose="020B0604020202020204" charset="0"/>
                        </a:rPr>
                        <a:t>SG5</a:t>
                      </a:r>
                      <a:r>
                        <a:rPr lang="en-US" sz="2000" dirty="0">
                          <a:effectLst/>
                          <a:latin typeface="Poppins Bold" panose="020B0604020202020204" charset="0"/>
                          <a:cs typeface="Poppins Bold" panose="020B0604020202020204" charset="0"/>
                        </a:rPr>
                        <a:t> Regional Group for the Arab Region </a:t>
                      </a:r>
                    </a:p>
                  </a:txBody>
                  <a:tcPr marL="137160" marR="137160" marT="137160" marB="137160" anchor="ctr"/>
                </a:tc>
                <a:tc>
                  <a:txBody>
                    <a:bodyPr/>
                    <a:lstStyle/>
                    <a:p>
                      <a:pPr algn="ctr" fontAlgn="t"/>
                      <a:r>
                        <a:rPr lang="en-US" sz="2000" dirty="0">
                          <a:effectLst/>
                          <a:latin typeface="Poppins Bold" panose="020B0604020202020204" charset="0"/>
                          <a:cs typeface="Poppins Bold" panose="020B0604020202020204" charset="0"/>
                        </a:rPr>
                        <a:t>2</a:t>
                      </a:r>
                    </a:p>
                  </a:txBody>
                  <a:tcPr marL="137160" marR="137160" marT="137160" marB="137160" anchor="ctr"/>
                </a:tc>
                <a:extLst>
                  <a:ext uri="{0D108BD9-81ED-4DB2-BD59-A6C34878D82A}">
                    <a16:rowId xmlns:a16="http://schemas.microsoft.com/office/drawing/2014/main" val="2684876664"/>
                  </a:ext>
                </a:extLst>
              </a:tr>
              <a:tr h="1022867">
                <a:tc>
                  <a:txBody>
                    <a:bodyPr/>
                    <a:lstStyle/>
                    <a:p>
                      <a:pPr fontAlgn="base"/>
                      <a:r>
                        <a:rPr lang="en-CA" sz="2000" b="1" dirty="0">
                          <a:solidFill>
                            <a:srgbClr val="0BA2ED"/>
                          </a:solidFill>
                          <a:effectLst/>
                          <a:latin typeface="Poppins Bold" panose="020B0604020202020204" charset="0"/>
                          <a:cs typeface="Poppins Bold" panose="020B0604020202020204" charset="0"/>
                          <a:hlinkClick r:id="rId7">
                            <a:extLst>
                              <a:ext uri="{A12FA001-AC4F-418D-AE19-62706E023703}">
                                <ahyp:hlinkClr xmlns:ahyp="http://schemas.microsoft.com/office/drawing/2018/hyperlinkcolor" val="tx"/>
                              </a:ext>
                            </a:extLst>
                          </a:hlinkClick>
                        </a:rPr>
                        <a:t>SG5RG-LATAM</a:t>
                      </a:r>
                      <a:endParaRPr lang="en-CA" sz="2000" b="1" dirty="0">
                        <a:solidFill>
                          <a:srgbClr val="0BA2ED"/>
                        </a:solidFill>
                        <a:effectLst/>
                        <a:latin typeface="Poppins Bold" panose="020B0604020202020204" charset="0"/>
                        <a:cs typeface="Poppins Bold" panose="020B0604020202020204" charset="0"/>
                      </a:endParaRPr>
                    </a:p>
                  </a:txBody>
                  <a:tcPr marL="137160" marR="137160" marT="137160" marB="137160" anchor="ctr"/>
                </a:tc>
                <a:tc>
                  <a:txBody>
                    <a:bodyPr/>
                    <a:lstStyle/>
                    <a:p>
                      <a:pPr fontAlgn="t"/>
                      <a:r>
                        <a:rPr lang="en-US" sz="2000" dirty="0">
                          <a:effectLst/>
                          <a:latin typeface="Poppins Bold" panose="020B0604020202020204" charset="0"/>
                          <a:cs typeface="Poppins Bold" panose="020B0604020202020204" charset="0"/>
                        </a:rPr>
                        <a:t>ITU-T </a:t>
                      </a:r>
                      <a:r>
                        <a:rPr lang="en-US" sz="2000" dirty="0" err="1">
                          <a:effectLst/>
                          <a:latin typeface="Poppins Bold" panose="020B0604020202020204" charset="0"/>
                          <a:cs typeface="Poppins Bold" panose="020B0604020202020204" charset="0"/>
                        </a:rPr>
                        <a:t>SG5</a:t>
                      </a:r>
                      <a:r>
                        <a:rPr lang="en-US" sz="2000" dirty="0">
                          <a:effectLst/>
                          <a:latin typeface="Poppins Bold" panose="020B0604020202020204" charset="0"/>
                          <a:cs typeface="Poppins Bold" panose="020B0604020202020204" charset="0"/>
                        </a:rPr>
                        <a:t> Regional Group for Latin America </a:t>
                      </a:r>
                    </a:p>
                  </a:txBody>
                  <a:tcPr marL="137160" marR="137160" marT="137160" marB="13716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dirty="0">
                          <a:effectLst/>
                          <a:latin typeface="Poppins Bold" panose="020B0604020202020204" charset="0"/>
                          <a:cs typeface="Poppins Bold" panose="020B0604020202020204" charset="0"/>
                        </a:rPr>
                        <a:t>2</a:t>
                      </a:r>
                    </a:p>
                  </a:txBody>
                  <a:tcPr marL="137160" marR="137160" marT="137160" marB="137160" anchor="ctr"/>
                </a:tc>
                <a:extLst>
                  <a:ext uri="{0D108BD9-81ED-4DB2-BD59-A6C34878D82A}">
                    <a16:rowId xmlns:a16="http://schemas.microsoft.com/office/drawing/2014/main" val="1764487375"/>
                  </a:ext>
                </a:extLst>
              </a:tr>
              <a:tr h="752371">
                <a:tc>
                  <a:txBody>
                    <a:bodyPr/>
                    <a:lstStyle/>
                    <a:p>
                      <a:pPr fontAlgn="base"/>
                      <a:r>
                        <a:rPr lang="en-CA" sz="2000" b="1" dirty="0">
                          <a:solidFill>
                            <a:srgbClr val="0BA2ED"/>
                          </a:solidFill>
                          <a:effectLst/>
                          <a:latin typeface="Poppins Bold" panose="020B0604020202020204" charset="0"/>
                          <a:cs typeface="Poppins Bold" panose="020B0604020202020204" charset="0"/>
                          <a:hlinkClick r:id="rId8">
                            <a:extLst>
                              <a:ext uri="{A12FA001-AC4F-418D-AE19-62706E023703}">
                                <ahyp:hlinkClr xmlns:ahyp="http://schemas.microsoft.com/office/drawing/2018/hyperlinkcolor" val="tx"/>
                              </a:ext>
                            </a:extLst>
                          </a:hlinkClick>
                        </a:rPr>
                        <a:t>SG5RG-</a:t>
                      </a:r>
                      <a:r>
                        <a:rPr lang="en-CA" sz="2000" b="1" dirty="0" err="1">
                          <a:solidFill>
                            <a:srgbClr val="0BA2ED"/>
                          </a:solidFill>
                          <a:effectLst/>
                          <a:latin typeface="Poppins Bold" panose="020B0604020202020204" charset="0"/>
                          <a:cs typeface="Poppins Bold" panose="020B0604020202020204" charset="0"/>
                          <a:hlinkClick r:id="rId8">
                            <a:extLst>
                              <a:ext uri="{A12FA001-AC4F-418D-AE19-62706E023703}">
                                <ahyp:hlinkClr xmlns:ahyp="http://schemas.microsoft.com/office/drawing/2018/hyperlinkcolor" val="tx"/>
                              </a:ext>
                            </a:extLst>
                          </a:hlinkClick>
                        </a:rPr>
                        <a:t>AFR</a:t>
                      </a:r>
                      <a:endParaRPr lang="en-CA" sz="2000" b="1" dirty="0">
                        <a:solidFill>
                          <a:srgbClr val="0BA2ED"/>
                        </a:solidFill>
                        <a:effectLst/>
                        <a:latin typeface="Poppins Bold" panose="020B0604020202020204" charset="0"/>
                        <a:cs typeface="Poppins Bold" panose="020B0604020202020204" charset="0"/>
                      </a:endParaRPr>
                    </a:p>
                  </a:txBody>
                  <a:tcPr marL="137160" marR="137160" marT="137160" marB="137160" anchor="ctr"/>
                </a:tc>
                <a:tc>
                  <a:txBody>
                    <a:bodyPr/>
                    <a:lstStyle/>
                    <a:p>
                      <a:pPr fontAlgn="t"/>
                      <a:r>
                        <a:rPr lang="en-US" sz="2000" dirty="0">
                          <a:effectLst/>
                          <a:latin typeface="Poppins Bold" panose="020B0604020202020204" charset="0"/>
                          <a:cs typeface="Poppins Bold" panose="020B0604020202020204" charset="0"/>
                        </a:rPr>
                        <a:t>ITU-T </a:t>
                      </a:r>
                      <a:r>
                        <a:rPr lang="en-US" sz="2000" dirty="0" err="1">
                          <a:effectLst/>
                          <a:latin typeface="Poppins Bold" panose="020B0604020202020204" charset="0"/>
                          <a:cs typeface="Poppins Bold" panose="020B0604020202020204" charset="0"/>
                        </a:rPr>
                        <a:t>SG5</a:t>
                      </a:r>
                      <a:r>
                        <a:rPr lang="en-US" sz="2000" dirty="0">
                          <a:effectLst/>
                          <a:latin typeface="Poppins Bold" panose="020B0604020202020204" charset="0"/>
                          <a:cs typeface="Poppins Bold" panose="020B0604020202020204" charset="0"/>
                        </a:rPr>
                        <a:t> Regional Group for Africa</a:t>
                      </a:r>
                    </a:p>
                  </a:txBody>
                  <a:tcPr marL="137160" marR="137160" marT="137160" marB="13716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dirty="0">
                          <a:effectLst/>
                          <a:latin typeface="Poppins Bold" panose="020B0604020202020204" charset="0"/>
                          <a:cs typeface="Poppins Bold" panose="020B0604020202020204" charset="0"/>
                        </a:rPr>
                        <a:t>2</a:t>
                      </a:r>
                    </a:p>
                  </a:txBody>
                  <a:tcPr marL="137160" marR="137160" marT="137160" marB="137160" anchor="ctr"/>
                </a:tc>
                <a:extLst>
                  <a:ext uri="{0D108BD9-81ED-4DB2-BD59-A6C34878D82A}">
                    <a16:rowId xmlns:a16="http://schemas.microsoft.com/office/drawing/2014/main" val="3966124539"/>
                  </a:ext>
                </a:extLst>
              </a:tr>
              <a:tr h="752371">
                <a:tc>
                  <a:txBody>
                    <a:bodyPr/>
                    <a:lstStyle/>
                    <a:p>
                      <a:pPr fontAlgn="base"/>
                      <a:r>
                        <a:rPr lang="en-CA" sz="2000" b="1" dirty="0">
                          <a:solidFill>
                            <a:srgbClr val="0BA2ED"/>
                          </a:solidFill>
                          <a:effectLst/>
                          <a:latin typeface="Poppins Bold" panose="020B0604020202020204" charset="0"/>
                          <a:cs typeface="Poppins Bold" panose="020B0604020202020204" charset="0"/>
                          <a:hlinkClick r:id="rId9">
                            <a:extLst>
                              <a:ext uri="{A12FA001-AC4F-418D-AE19-62706E023703}">
                                <ahyp:hlinkClr xmlns:ahyp="http://schemas.microsoft.com/office/drawing/2018/hyperlinkcolor" val="tx"/>
                              </a:ext>
                            </a:extLst>
                          </a:hlinkClick>
                        </a:rPr>
                        <a:t>SG5RG-AP</a:t>
                      </a:r>
                      <a:endParaRPr lang="en-CA" sz="2000" b="1" dirty="0">
                        <a:solidFill>
                          <a:srgbClr val="0BA2ED"/>
                        </a:solidFill>
                        <a:effectLst/>
                        <a:latin typeface="Poppins Bold" panose="020B0604020202020204" charset="0"/>
                        <a:cs typeface="Poppins Bold" panose="020B0604020202020204" charset="0"/>
                      </a:endParaRPr>
                    </a:p>
                  </a:txBody>
                  <a:tcPr marL="137160" marR="137160" marT="137160" marB="137160" anchor="ctr"/>
                </a:tc>
                <a:tc>
                  <a:txBody>
                    <a:bodyPr/>
                    <a:lstStyle/>
                    <a:p>
                      <a:pPr fontAlgn="t"/>
                      <a:r>
                        <a:rPr lang="en-US" sz="2000" dirty="0">
                          <a:effectLst/>
                          <a:latin typeface="Poppins Bold" panose="020B0604020202020204" charset="0"/>
                          <a:cs typeface="Poppins Bold" panose="020B0604020202020204" charset="0"/>
                        </a:rPr>
                        <a:t>ITU-T </a:t>
                      </a:r>
                      <a:r>
                        <a:rPr lang="en-US" sz="2000" dirty="0" err="1">
                          <a:effectLst/>
                          <a:latin typeface="Poppins Bold" panose="020B0604020202020204" charset="0"/>
                          <a:cs typeface="Poppins Bold" panose="020B0604020202020204" charset="0"/>
                        </a:rPr>
                        <a:t>SG5</a:t>
                      </a:r>
                      <a:r>
                        <a:rPr lang="en-US" sz="2000" dirty="0">
                          <a:effectLst/>
                          <a:latin typeface="Poppins Bold" panose="020B0604020202020204" charset="0"/>
                          <a:cs typeface="Poppins Bold" panose="020B0604020202020204" charset="0"/>
                        </a:rPr>
                        <a:t> Regional Group for Asia and the Pacific </a:t>
                      </a:r>
                    </a:p>
                  </a:txBody>
                  <a:tcPr marL="137160" marR="137160" marT="137160" marB="13716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dirty="0">
                          <a:effectLst/>
                          <a:latin typeface="Poppins Bold" panose="020B0604020202020204" charset="0"/>
                          <a:cs typeface="Poppins Bold" panose="020B0604020202020204" charset="0"/>
                        </a:rPr>
                        <a:t>1</a:t>
                      </a:r>
                    </a:p>
                  </a:txBody>
                  <a:tcPr marL="137160" marR="137160" marT="137160" marB="137160" anchor="ctr"/>
                </a:tc>
                <a:extLst>
                  <a:ext uri="{0D108BD9-81ED-4DB2-BD59-A6C34878D82A}">
                    <a16:rowId xmlns:a16="http://schemas.microsoft.com/office/drawing/2014/main" val="350513640"/>
                  </a:ext>
                </a:extLst>
              </a:tr>
            </a:tbl>
          </a:graphicData>
        </a:graphic>
      </p:graphicFrame>
      <p:pic>
        <p:nvPicPr>
          <p:cNvPr id="15" name="Picture 15">
            <a:extLst>
              <a:ext uri="{FF2B5EF4-FFF2-40B4-BE49-F238E27FC236}">
                <a16:creationId xmlns:a16="http://schemas.microsoft.com/office/drawing/2014/main" id="{84BA7F35-56CC-4AAE-84DC-CF08F631BA2F}"/>
              </a:ext>
            </a:extLst>
          </p:cNvPr>
          <p:cNvPicPr>
            <a:picLocks noChangeAspect="1"/>
          </p:cNvPicPr>
          <p:nvPr/>
        </p:nvPicPr>
        <p:blipFill>
          <a:blip r:embed="rId10"/>
          <a:srcRect/>
          <a:stretch>
            <a:fillRect/>
          </a:stretch>
        </p:blipFill>
        <p:spPr>
          <a:xfrm>
            <a:off x="17068800" y="8953500"/>
            <a:ext cx="968948" cy="1067711"/>
          </a:xfrm>
          <a:prstGeom prst="rect">
            <a:avLst/>
          </a:prstGeom>
        </p:spPr>
      </p:pic>
      <p:sp>
        <p:nvSpPr>
          <p:cNvPr id="21" name="Rectangle 20">
            <a:extLst>
              <a:ext uri="{FF2B5EF4-FFF2-40B4-BE49-F238E27FC236}">
                <a16:creationId xmlns:a16="http://schemas.microsoft.com/office/drawing/2014/main" id="{80585955-E24A-47E3-B485-099ADD621113}"/>
              </a:ext>
            </a:extLst>
          </p:cNvPr>
          <p:cNvSpPr/>
          <p:nvPr/>
        </p:nvSpPr>
        <p:spPr>
          <a:xfrm>
            <a:off x="590257" y="1785972"/>
            <a:ext cx="10757690" cy="1077218"/>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ITU-T </a:t>
            </a:r>
            <a:r>
              <a:rPr kumimoji="0" lang="en-GB" sz="6400" b="0" i="0" u="none" strike="noStrike" kern="1200" cap="none" spc="0" normalizeH="0" baseline="0" noProof="0" dirty="0" err="1">
                <a:ln>
                  <a:noFill/>
                </a:ln>
                <a:effectLst/>
                <a:uLnTx/>
                <a:uFillTx/>
                <a:latin typeface="Avenir Next Cyr" panose="020B0703020202020204" pitchFamily="34" charset="0"/>
              </a:rPr>
              <a:t>SG5</a:t>
            </a:r>
            <a:r>
              <a:rPr kumimoji="0" lang="en-GB" sz="6400" b="0" i="0" u="none" strike="noStrike" kern="1200" cap="none" spc="0" normalizeH="0" baseline="0" noProof="0" dirty="0">
                <a:ln>
                  <a:noFill/>
                </a:ln>
                <a:effectLst/>
                <a:uLnTx/>
                <a:uFillTx/>
                <a:latin typeface="Avenir Next Cyr" panose="020B0703020202020204" pitchFamily="34" charset="0"/>
              </a:rPr>
              <a:t>: Regional Groups</a:t>
            </a:r>
          </a:p>
        </p:txBody>
      </p:sp>
      <p:sp>
        <p:nvSpPr>
          <p:cNvPr id="7" name="AutoShape 2">
            <a:extLst>
              <a:ext uri="{FF2B5EF4-FFF2-40B4-BE49-F238E27FC236}">
                <a16:creationId xmlns:a16="http://schemas.microsoft.com/office/drawing/2014/main" id="{F965A2A9-A6C8-4F9A-8725-21ABF82099AB}"/>
              </a:ext>
            </a:extLst>
          </p:cNvPr>
          <p:cNvSpPr/>
          <p:nvPr/>
        </p:nvSpPr>
        <p:spPr>
          <a:xfrm>
            <a:off x="0" y="0"/>
            <a:ext cx="18288000" cy="1028700"/>
          </a:xfrm>
          <a:prstGeom prst="rect">
            <a:avLst/>
          </a:prstGeom>
          <a:solidFill>
            <a:srgbClr val="00B050"/>
          </a:solidFill>
        </p:spPr>
      </p:sp>
      <p:sp>
        <p:nvSpPr>
          <p:cNvPr id="9" name="TextBox 10">
            <a:extLst>
              <a:ext uri="{FF2B5EF4-FFF2-40B4-BE49-F238E27FC236}">
                <a16:creationId xmlns:a16="http://schemas.microsoft.com/office/drawing/2014/main" id="{1F035CEC-C001-470F-BB28-B71C2DE9554F}"/>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spTree>
    <p:extLst>
      <p:ext uri="{BB962C8B-B14F-4D97-AF65-F5344CB8AC3E}">
        <p14:creationId xmlns:p14="http://schemas.microsoft.com/office/powerpoint/2010/main" val="312012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DD835-EFB3-46E8-9C9D-59EB7F5F3BFB}"/>
              </a:ext>
            </a:extLst>
          </p:cNvPr>
          <p:cNvSpPr/>
          <p:nvPr/>
        </p:nvSpPr>
        <p:spPr>
          <a:xfrm>
            <a:off x="590257" y="1420962"/>
            <a:ext cx="17118228" cy="206210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ITU-T SG5: </a:t>
            </a:r>
            <a:r>
              <a:rPr lang="en-GB" sz="6400" dirty="0">
                <a:latin typeface="Avenir Next Cyr" panose="020B0703020202020204" pitchFamily="34" charset="0"/>
              </a:rPr>
              <a:t>Resistibility, EMC, and Lightning protection</a:t>
            </a:r>
            <a:endParaRPr kumimoji="0" lang="en-GB" sz="6400" b="0" i="0" u="none" strike="noStrike" kern="1200" cap="none" spc="0" normalizeH="0" baseline="0" noProof="0" dirty="0">
              <a:ln>
                <a:noFill/>
              </a:ln>
              <a:effectLst/>
              <a:uLnTx/>
              <a:uFillTx/>
              <a:latin typeface="Avenir Next Cyr" panose="020B0703020202020204" pitchFamily="34" charset="0"/>
            </a:endParaRPr>
          </a:p>
        </p:txBody>
      </p:sp>
      <p:sp>
        <p:nvSpPr>
          <p:cNvPr id="2" name="TextBox 1">
            <a:extLst>
              <a:ext uri="{FF2B5EF4-FFF2-40B4-BE49-F238E27FC236}">
                <a16:creationId xmlns:a16="http://schemas.microsoft.com/office/drawing/2014/main" id="{925E50B8-BEB6-4E65-844A-502958E4C44C}"/>
              </a:ext>
            </a:extLst>
          </p:cNvPr>
          <p:cNvSpPr txBox="1"/>
          <p:nvPr/>
        </p:nvSpPr>
        <p:spPr>
          <a:xfrm>
            <a:off x="1380344" y="4073411"/>
            <a:ext cx="4000242" cy="440633"/>
          </a:xfrm>
          <a:prstGeom prst="rect">
            <a:avLst/>
          </a:prstGeom>
        </p:spPr>
        <p:txBody>
          <a:bodyPr wrap="square" lIns="0" tIns="0" rIns="0" bIns="0" rtlCol="0" anchor="t">
            <a:spAutoFit/>
          </a:bodyPr>
          <a:lstStyle/>
          <a:p>
            <a:pPr algn="ctr">
              <a:lnSpc>
                <a:spcPts val="1679"/>
              </a:lnSpc>
            </a:pPr>
            <a:r>
              <a:rPr lang="en-US" dirty="0">
                <a:solidFill>
                  <a:srgbClr val="000000"/>
                </a:solidFill>
                <a:latin typeface="Avenir Next LT Pro" panose="020B0504020202020204" pitchFamily="34" charset="0"/>
                <a:cs typeface="Poppins Bold" panose="020B0604020202020204" charset="0"/>
              </a:rPr>
              <a:t>Main protection scheme </a:t>
            </a:r>
            <a:r>
              <a:rPr lang="en-CA" sz="1800" b="0" i="0" u="none" strike="noStrike" baseline="0" dirty="0">
                <a:solidFill>
                  <a:srgbClr val="000000"/>
                </a:solidFill>
                <a:latin typeface="Avenir Next LT Pro" panose="020B0504020202020204" pitchFamily="34" charset="0"/>
              </a:rPr>
              <a:t>applied to a video surveillance system</a:t>
            </a:r>
            <a:endParaRPr lang="en-US" dirty="0">
              <a:solidFill>
                <a:srgbClr val="000000"/>
              </a:solidFill>
              <a:latin typeface="Avenir Next LT Pro" panose="020B0504020202020204" pitchFamily="34" charset="0"/>
              <a:cs typeface="Poppins Bold" panose="020B0604020202020204" charset="0"/>
            </a:endParaRPr>
          </a:p>
        </p:txBody>
      </p:sp>
      <p:sp>
        <p:nvSpPr>
          <p:cNvPr id="6" name="Rectangle 5">
            <a:extLst>
              <a:ext uri="{FF2B5EF4-FFF2-40B4-BE49-F238E27FC236}">
                <a16:creationId xmlns:a16="http://schemas.microsoft.com/office/drawing/2014/main" id="{0C7A2E2D-646A-403B-ABC8-D92167239F26}"/>
              </a:ext>
            </a:extLst>
          </p:cNvPr>
          <p:cNvSpPr/>
          <p:nvPr/>
        </p:nvSpPr>
        <p:spPr>
          <a:xfrm>
            <a:off x="7162800" y="4055298"/>
            <a:ext cx="10545685" cy="5909310"/>
          </a:xfrm>
          <a:prstGeom prst="rect">
            <a:avLst/>
          </a:prstGeom>
        </p:spPr>
        <p:txBody>
          <a:bodyPr wrap="square">
            <a:spAutoFit/>
          </a:bodyPr>
          <a:lstStyle/>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K.146</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Management of interferences on telecommunication transmissions on copper other than speech</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K.142</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Lightning protection and earthing of video surveillance system</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K.140</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Surge protective component application guide – Fuses</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K.144</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Surge protective component application guide - Self-restoring thermally activated overcurrent protectors</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K.133</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Electromagnetic (EM) environment of body worn equipment in the 2.4 GHz and </a:t>
            </a:r>
            <a:r>
              <a:rPr lang="en-US" dirty="0" err="1">
                <a:solidFill>
                  <a:srgbClr val="000000"/>
                </a:solidFill>
                <a:latin typeface="Avenir Next LT Pro" panose="020B0504020202020204" pitchFamily="34" charset="0"/>
                <a:cs typeface="Poppins Bold" panose="020B0604020202020204" charset="0"/>
              </a:rPr>
              <a:t>13.56MHz</a:t>
            </a:r>
            <a:r>
              <a:rPr lang="en-US" dirty="0">
                <a:solidFill>
                  <a:srgbClr val="000000"/>
                </a:solidFill>
                <a:latin typeface="Avenir Next LT Pro" panose="020B0504020202020204" pitchFamily="34" charset="0"/>
                <a:cs typeface="Poppins Bold" panose="020B0604020202020204" charset="0"/>
              </a:rPr>
              <a:t> industrial, scientific and medical band</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K.136</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Electromagnetic Compatibility requirements for radio telecommunication equipment</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K.138</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Quality estimation methods and application guidelines for mitigation measures based on particle radiation tests</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K.139</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Reliability requirements for telecommunication systems</a:t>
            </a:r>
            <a:br>
              <a:rPr lang="en-US" dirty="0">
                <a:solidFill>
                  <a:srgbClr val="000000"/>
                </a:solidFill>
                <a:latin typeface="Avenir Next LT Pro" panose="020B0504020202020204" pitchFamily="34" charset="0"/>
                <a:cs typeface="Poppins Bold" panose="020B0604020202020204" charset="0"/>
              </a:rPr>
            </a:br>
            <a:r>
              <a:rPr lang="en-US" dirty="0">
                <a:solidFill>
                  <a:srgbClr val="000000"/>
                </a:solidFill>
                <a:latin typeface="Avenir Next LT Pro" panose="020B0504020202020204" pitchFamily="34" charset="0"/>
                <a:cs typeface="Poppins Bold" panose="020B0604020202020204" charset="0"/>
              </a:rPr>
              <a:t>affected by particle radiation</a:t>
            </a:r>
          </a:p>
        </p:txBody>
      </p:sp>
      <p:pic>
        <p:nvPicPr>
          <p:cNvPr id="11" name="Picture 15">
            <a:extLst>
              <a:ext uri="{FF2B5EF4-FFF2-40B4-BE49-F238E27FC236}">
                <a16:creationId xmlns:a16="http://schemas.microsoft.com/office/drawing/2014/main" id="{0620456C-E284-4FD7-AA1B-F5143646F48C}"/>
              </a:ext>
            </a:extLst>
          </p:cNvPr>
          <p:cNvPicPr>
            <a:picLocks noChangeAspect="1"/>
          </p:cNvPicPr>
          <p:nvPr/>
        </p:nvPicPr>
        <p:blipFill>
          <a:blip r:embed="rId3"/>
          <a:srcRect/>
          <a:stretch>
            <a:fillRect/>
          </a:stretch>
        </p:blipFill>
        <p:spPr>
          <a:xfrm>
            <a:off x="16907269" y="8860407"/>
            <a:ext cx="968948" cy="1067711"/>
          </a:xfrm>
          <a:prstGeom prst="rect">
            <a:avLst/>
          </a:prstGeom>
        </p:spPr>
      </p:pic>
      <p:pic>
        <p:nvPicPr>
          <p:cNvPr id="7" name="Picture 6">
            <a:extLst>
              <a:ext uri="{FF2B5EF4-FFF2-40B4-BE49-F238E27FC236}">
                <a16:creationId xmlns:a16="http://schemas.microsoft.com/office/drawing/2014/main" id="{D93E8201-E730-4026-B895-6FDAAD491AA1}"/>
              </a:ext>
            </a:extLst>
          </p:cNvPr>
          <p:cNvPicPr>
            <a:picLocks noChangeAspect="1"/>
          </p:cNvPicPr>
          <p:nvPr/>
        </p:nvPicPr>
        <p:blipFill>
          <a:blip r:embed="rId4"/>
          <a:stretch>
            <a:fillRect/>
          </a:stretch>
        </p:blipFill>
        <p:spPr>
          <a:xfrm>
            <a:off x="1371600" y="5143500"/>
            <a:ext cx="4599407" cy="4784618"/>
          </a:xfrm>
          <a:prstGeom prst="rect">
            <a:avLst/>
          </a:prstGeom>
        </p:spPr>
      </p:pic>
      <p:sp>
        <p:nvSpPr>
          <p:cNvPr id="3" name="AutoShape 2">
            <a:extLst>
              <a:ext uri="{FF2B5EF4-FFF2-40B4-BE49-F238E27FC236}">
                <a16:creationId xmlns:a16="http://schemas.microsoft.com/office/drawing/2014/main" id="{790BA946-1FAC-42F7-942E-81EC9253F013}"/>
              </a:ext>
            </a:extLst>
          </p:cNvPr>
          <p:cNvSpPr/>
          <p:nvPr/>
        </p:nvSpPr>
        <p:spPr>
          <a:xfrm>
            <a:off x="0" y="0"/>
            <a:ext cx="18288000" cy="1028700"/>
          </a:xfrm>
          <a:prstGeom prst="rect">
            <a:avLst/>
          </a:prstGeom>
          <a:solidFill>
            <a:srgbClr val="00B050"/>
          </a:solidFill>
        </p:spPr>
      </p:sp>
      <p:sp>
        <p:nvSpPr>
          <p:cNvPr id="8" name="TextBox 10">
            <a:extLst>
              <a:ext uri="{FF2B5EF4-FFF2-40B4-BE49-F238E27FC236}">
                <a16:creationId xmlns:a16="http://schemas.microsoft.com/office/drawing/2014/main" id="{530E7286-4953-4B98-B3C0-4E4C89E2BA1C}"/>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spTree>
    <p:extLst>
      <p:ext uri="{BB962C8B-B14F-4D97-AF65-F5344CB8AC3E}">
        <p14:creationId xmlns:p14="http://schemas.microsoft.com/office/powerpoint/2010/main" val="194446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7269540-ED2E-4076-8157-7FD7ECB6FCE8}"/>
              </a:ext>
            </a:extLst>
          </p:cNvPr>
          <p:cNvSpPr txBox="1"/>
          <p:nvPr/>
        </p:nvSpPr>
        <p:spPr>
          <a:xfrm>
            <a:off x="9294738" y="4199093"/>
            <a:ext cx="7970262" cy="4801314"/>
          </a:xfrm>
          <a:prstGeom prst="rect">
            <a:avLst/>
          </a:prstGeom>
          <a:noFill/>
        </p:spPr>
        <p:txBody>
          <a:bodyPr wrap="square">
            <a:spAutoFit/>
          </a:bodyPr>
          <a:lstStyle/>
          <a:p>
            <a:pPr marL="285750" indent="-28575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K.121</a:t>
            </a:r>
            <a:r>
              <a:rPr lang="en-US" dirty="0">
                <a:solidFill>
                  <a:srgbClr val="000000"/>
                </a:solidFill>
                <a:latin typeface="Avenir Next LT Pro" panose="020B0504020202020204" pitchFamily="34" charset="0"/>
                <a:cs typeface="Poppins Bold" panose="020B0604020202020204" charset="0"/>
              </a:rPr>
              <a:t>: Guidance on the Environmental Management for Compliance with Radio Frequency EMF Limits for Radiocommunication Base Stations</a:t>
            </a:r>
          </a:p>
          <a:p>
            <a:pPr marL="285750" indent="-28575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285750" indent="-28575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K.122</a:t>
            </a:r>
            <a:r>
              <a:rPr lang="en-US" dirty="0">
                <a:solidFill>
                  <a:srgbClr val="000000"/>
                </a:solidFill>
                <a:latin typeface="Avenir Next LT Pro" panose="020B0504020202020204" pitchFamily="34" charset="0"/>
                <a:cs typeface="Poppins Bold" panose="020B0604020202020204" charset="0"/>
              </a:rPr>
              <a:t>: Exposure levels in the close proximity of the radiocommunication antennas</a:t>
            </a:r>
          </a:p>
          <a:p>
            <a:pPr marL="285750" indent="-28575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285750" indent="-28575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K.145</a:t>
            </a:r>
            <a:r>
              <a:rPr lang="en-US" dirty="0">
                <a:solidFill>
                  <a:srgbClr val="000000"/>
                </a:solidFill>
                <a:latin typeface="Avenir Next LT Pro" panose="020B0504020202020204" pitchFamily="34" charset="0"/>
                <a:cs typeface="Poppins Bold" panose="020B0604020202020204" charset="0"/>
              </a:rPr>
              <a:t>: Assessment and management of compliance with RF EMF exposure limits for workers at radiocommunication sites and facilities</a:t>
            </a:r>
          </a:p>
          <a:p>
            <a:pPr marL="285750" indent="-28575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285750" indent="-28575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ITU-T </a:t>
            </a:r>
            <a:r>
              <a:rPr lang="en-US" b="1" dirty="0" err="1">
                <a:solidFill>
                  <a:srgbClr val="000000"/>
                </a:solidFill>
                <a:latin typeface="Avenir Next LT Pro" panose="020B0504020202020204" pitchFamily="34" charset="0"/>
                <a:cs typeface="Poppins Bold" panose="020B0604020202020204" charset="0"/>
              </a:rPr>
              <a:t>K.Suppl.14</a:t>
            </a:r>
            <a:r>
              <a:rPr lang="en-US" b="1" dirty="0">
                <a:solidFill>
                  <a:srgbClr val="000000"/>
                </a:solidFill>
                <a:latin typeface="Avenir Next LT Pro" panose="020B0504020202020204" pitchFamily="34" charset="0"/>
                <a:cs typeface="Poppins Bold" panose="020B0604020202020204" charset="0"/>
              </a:rPr>
              <a:t>: </a:t>
            </a:r>
            <a:r>
              <a:rPr lang="en-US" dirty="0">
                <a:solidFill>
                  <a:srgbClr val="000000"/>
                </a:solidFill>
                <a:latin typeface="Avenir Next LT Pro" panose="020B0504020202020204" pitchFamily="34" charset="0"/>
                <a:cs typeface="Poppins Bold" panose="020B0604020202020204" charset="0"/>
              </a:rPr>
              <a:t>The impact of RF-EMF exposure limits stricter than the </a:t>
            </a:r>
            <a:r>
              <a:rPr lang="en-US" dirty="0" err="1">
                <a:solidFill>
                  <a:srgbClr val="000000"/>
                </a:solidFill>
                <a:latin typeface="Avenir Next LT Pro" panose="020B0504020202020204" pitchFamily="34" charset="0"/>
                <a:cs typeface="Poppins Bold" panose="020B0604020202020204" charset="0"/>
              </a:rPr>
              <a:t>ICNIRP</a:t>
            </a:r>
            <a:r>
              <a:rPr lang="en-US" dirty="0">
                <a:solidFill>
                  <a:srgbClr val="000000"/>
                </a:solidFill>
                <a:latin typeface="Avenir Next LT Pro" panose="020B0504020202020204" pitchFamily="34" charset="0"/>
                <a:cs typeface="Poppins Bold" panose="020B0604020202020204" charset="0"/>
              </a:rPr>
              <a:t> or IEEE guidelines on 4G and 5G mobile network deployment</a:t>
            </a:r>
          </a:p>
          <a:p>
            <a:pPr marL="285750" indent="-28575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285750" indent="-28575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ITU-T </a:t>
            </a:r>
            <a:r>
              <a:rPr lang="en-US" b="1" dirty="0" err="1">
                <a:solidFill>
                  <a:srgbClr val="000000"/>
                </a:solidFill>
                <a:latin typeface="Avenir Next LT Pro" panose="020B0504020202020204" pitchFamily="34" charset="0"/>
                <a:cs typeface="Poppins Bold" panose="020B0604020202020204" charset="0"/>
              </a:rPr>
              <a:t>K.Suppl.16</a:t>
            </a:r>
            <a:r>
              <a:rPr lang="en-US" b="1" dirty="0">
                <a:solidFill>
                  <a:srgbClr val="000000"/>
                </a:solidFill>
                <a:latin typeface="Avenir Next LT Pro" panose="020B0504020202020204" pitchFamily="34" charset="0"/>
                <a:cs typeface="Poppins Bold" panose="020B0604020202020204" charset="0"/>
              </a:rPr>
              <a:t>: </a:t>
            </a:r>
            <a:r>
              <a:rPr lang="en-US" dirty="0">
                <a:solidFill>
                  <a:srgbClr val="000000"/>
                </a:solidFill>
                <a:latin typeface="Avenir Next LT Pro" panose="020B0504020202020204" pitchFamily="34" charset="0"/>
                <a:cs typeface="Poppins Bold" panose="020B0604020202020204" charset="0"/>
              </a:rPr>
              <a:t>Electromagnetic field compliance</a:t>
            </a:r>
            <a:br>
              <a:rPr lang="en-US" dirty="0">
                <a:solidFill>
                  <a:srgbClr val="000000"/>
                </a:solidFill>
                <a:latin typeface="Avenir Next LT Pro" panose="020B0504020202020204" pitchFamily="34" charset="0"/>
                <a:cs typeface="Poppins Bold" panose="020B0604020202020204" charset="0"/>
              </a:rPr>
            </a:br>
            <a:r>
              <a:rPr lang="en-US" dirty="0">
                <a:solidFill>
                  <a:srgbClr val="000000"/>
                </a:solidFill>
                <a:latin typeface="Avenir Next LT Pro" panose="020B0504020202020204" pitchFamily="34" charset="0"/>
                <a:cs typeface="Poppins Bold" panose="020B0604020202020204" charset="0"/>
              </a:rPr>
              <a:t>assessments for 5G wireless networks</a:t>
            </a:r>
          </a:p>
        </p:txBody>
      </p:sp>
      <p:pic>
        <p:nvPicPr>
          <p:cNvPr id="10" name="Picture 15">
            <a:extLst>
              <a:ext uri="{FF2B5EF4-FFF2-40B4-BE49-F238E27FC236}">
                <a16:creationId xmlns:a16="http://schemas.microsoft.com/office/drawing/2014/main" id="{9A26AB5C-CDCE-44B7-9D2A-8C88359A51A6}"/>
              </a:ext>
            </a:extLst>
          </p:cNvPr>
          <p:cNvPicPr>
            <a:picLocks noChangeAspect="1"/>
          </p:cNvPicPr>
          <p:nvPr/>
        </p:nvPicPr>
        <p:blipFill>
          <a:blip r:embed="rId3"/>
          <a:srcRect/>
          <a:stretch>
            <a:fillRect/>
          </a:stretch>
        </p:blipFill>
        <p:spPr>
          <a:xfrm>
            <a:off x="16959262" y="9022755"/>
            <a:ext cx="968948" cy="1067711"/>
          </a:xfrm>
          <a:prstGeom prst="rect">
            <a:avLst/>
          </a:prstGeom>
        </p:spPr>
      </p:pic>
      <p:sp>
        <p:nvSpPr>
          <p:cNvPr id="12" name="Rectangle 11">
            <a:extLst>
              <a:ext uri="{FF2B5EF4-FFF2-40B4-BE49-F238E27FC236}">
                <a16:creationId xmlns:a16="http://schemas.microsoft.com/office/drawing/2014/main" id="{7B724BCB-8176-4F12-AB87-F25DD7780054}"/>
              </a:ext>
            </a:extLst>
          </p:cNvPr>
          <p:cNvSpPr/>
          <p:nvPr/>
        </p:nvSpPr>
        <p:spPr>
          <a:xfrm>
            <a:off x="475023" y="1364997"/>
            <a:ext cx="17337954" cy="193899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Avenir Next Cyr" panose="020B0703020202020204" pitchFamily="34" charset="0"/>
              </a:rPr>
              <a:t>ITU-T SG5: Human exposure to </a:t>
            </a:r>
            <a:r>
              <a:rPr lang="en-GB" sz="6000" dirty="0">
                <a:latin typeface="Avenir Next Cyr" panose="020B0703020202020204" pitchFamily="34" charset="0"/>
              </a:rPr>
              <a:t>Electromagnetic fields</a:t>
            </a:r>
            <a:endParaRPr kumimoji="0" lang="en-GB" sz="6000" b="0" i="0" u="none" strike="noStrike" kern="1200" cap="none" spc="0" normalizeH="0" baseline="0" noProof="0" dirty="0">
              <a:ln>
                <a:noFill/>
              </a:ln>
              <a:effectLst/>
              <a:uLnTx/>
              <a:uFillTx/>
              <a:latin typeface="Avenir Next Cyr" panose="020B0703020202020204" pitchFamily="34" charset="0"/>
            </a:endParaRPr>
          </a:p>
        </p:txBody>
      </p:sp>
      <p:pic>
        <p:nvPicPr>
          <p:cNvPr id="3" name="Picture 2">
            <a:extLst>
              <a:ext uri="{FF2B5EF4-FFF2-40B4-BE49-F238E27FC236}">
                <a16:creationId xmlns:a16="http://schemas.microsoft.com/office/drawing/2014/main" id="{483D9D20-25FD-4F7D-8ACC-DBF0429EB85D}"/>
              </a:ext>
            </a:extLst>
          </p:cNvPr>
          <p:cNvPicPr>
            <a:picLocks noChangeAspect="1"/>
          </p:cNvPicPr>
          <p:nvPr/>
        </p:nvPicPr>
        <p:blipFill>
          <a:blip r:embed="rId4"/>
          <a:stretch>
            <a:fillRect/>
          </a:stretch>
        </p:blipFill>
        <p:spPr>
          <a:xfrm>
            <a:off x="1143000" y="4000500"/>
            <a:ext cx="7239372" cy="4921503"/>
          </a:xfrm>
          <a:prstGeom prst="rect">
            <a:avLst/>
          </a:prstGeom>
        </p:spPr>
      </p:pic>
      <p:sp>
        <p:nvSpPr>
          <p:cNvPr id="2" name="AutoShape 2">
            <a:extLst>
              <a:ext uri="{FF2B5EF4-FFF2-40B4-BE49-F238E27FC236}">
                <a16:creationId xmlns:a16="http://schemas.microsoft.com/office/drawing/2014/main" id="{97CC36C1-706E-40A0-B9BD-4804EAC10D15}"/>
              </a:ext>
            </a:extLst>
          </p:cNvPr>
          <p:cNvSpPr/>
          <p:nvPr/>
        </p:nvSpPr>
        <p:spPr>
          <a:xfrm>
            <a:off x="0" y="0"/>
            <a:ext cx="18288000" cy="1028700"/>
          </a:xfrm>
          <a:prstGeom prst="rect">
            <a:avLst/>
          </a:prstGeom>
          <a:solidFill>
            <a:srgbClr val="00B050"/>
          </a:solidFill>
        </p:spPr>
      </p:sp>
      <p:sp>
        <p:nvSpPr>
          <p:cNvPr id="4" name="TextBox 10">
            <a:extLst>
              <a:ext uri="{FF2B5EF4-FFF2-40B4-BE49-F238E27FC236}">
                <a16:creationId xmlns:a16="http://schemas.microsoft.com/office/drawing/2014/main" id="{CFBE9559-24D4-4CCF-8CDD-3DD8D06E670E}"/>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spTree>
    <p:extLst>
      <p:ext uri="{BB962C8B-B14F-4D97-AF65-F5344CB8AC3E}">
        <p14:creationId xmlns:p14="http://schemas.microsoft.com/office/powerpoint/2010/main" val="391463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A2E2D-646A-403B-ABC8-D92167239F26}"/>
              </a:ext>
            </a:extLst>
          </p:cNvPr>
          <p:cNvSpPr/>
          <p:nvPr/>
        </p:nvSpPr>
        <p:spPr>
          <a:xfrm>
            <a:off x="8839200" y="3958590"/>
            <a:ext cx="8610600" cy="6186309"/>
          </a:xfrm>
          <a:prstGeom prst="rect">
            <a:avLst/>
          </a:prstGeom>
        </p:spPr>
        <p:txBody>
          <a:bodyPr wrap="square">
            <a:spAutoFit/>
          </a:bodyPr>
          <a:lstStyle/>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Recommendations ITU-T L.1220, ITU-T L.1221, and ITU-T L.1222</a:t>
            </a:r>
            <a:r>
              <a:rPr lang="en-US" dirty="0">
                <a:solidFill>
                  <a:srgbClr val="000000"/>
                </a:solidFill>
                <a:latin typeface="Avenir Next LT Pro" panose="020B0504020202020204" pitchFamily="34" charset="0"/>
                <a:cs typeface="Poppins Bold" panose="020B0604020202020204" charset="0"/>
              </a:rPr>
              <a:t>: Innovative Energy storage technology for stationary use:</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Part 1: Overview of energy storage</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Part 2: Battery</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Part 3: Supercapacitor technology</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L.1303: </a:t>
            </a:r>
            <a:r>
              <a:rPr lang="en-GB" dirty="0">
                <a:solidFill>
                  <a:srgbClr val="000000"/>
                </a:solidFill>
                <a:latin typeface="Avenir Next LT Pro" panose="020B0504020202020204" pitchFamily="34" charset="0"/>
                <a:cs typeface="Poppins Bold" panose="020B0604020202020204" charset="0"/>
              </a:rPr>
              <a:t>Functional requirements and framework of green data centre energy-saving management system </a:t>
            </a:r>
          </a:p>
          <a:p>
            <a:endParaRPr lang="en-US" b="1"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L.1305: </a:t>
            </a:r>
            <a:r>
              <a:rPr lang="en-US" dirty="0">
                <a:solidFill>
                  <a:srgbClr val="000000"/>
                </a:solidFill>
                <a:latin typeface="Avenir Next LT Pro" panose="020B0504020202020204" pitchFamily="34" charset="0"/>
                <a:cs typeface="Poppins Bold" panose="020B0604020202020204" charset="0"/>
              </a:rPr>
              <a:t>Data centre infrastructure management system based on big data and artificial intelligence technology</a:t>
            </a:r>
          </a:p>
          <a:p>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Recommendations ITU-T L.1380, ITU-T L.1381, and ITU-T L.1382</a:t>
            </a:r>
            <a:r>
              <a:rPr lang="en-US" dirty="0">
                <a:solidFill>
                  <a:srgbClr val="000000"/>
                </a:solidFill>
                <a:latin typeface="Avenir Next LT Pro" panose="020B0504020202020204" pitchFamily="34" charset="0"/>
                <a:cs typeface="Poppins Bold" panose="020B0604020202020204" charset="0"/>
              </a:rPr>
              <a:t>: Smart Energy Solutions for:</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Telecom sites</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Data Centre</a:t>
            </a:r>
          </a:p>
          <a:p>
            <a:pPr marL="800100" lvl="1" indent="-342900">
              <a:buFont typeface="Wingdings" panose="05000000000000000000" pitchFamily="2" charset="2"/>
              <a:buChar char="§"/>
            </a:pPr>
            <a:r>
              <a:rPr lang="en-US" dirty="0">
                <a:solidFill>
                  <a:srgbClr val="000000"/>
                </a:solidFill>
                <a:latin typeface="Avenir Next LT Pro" panose="020B0504020202020204" pitchFamily="34" charset="0"/>
                <a:cs typeface="Poppins Bold" panose="020B0604020202020204" charset="0"/>
              </a:rPr>
              <a:t>Telecommunication rooms</a:t>
            </a:r>
          </a:p>
          <a:p>
            <a:pPr marL="285750" indent="-28575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L.1370:</a:t>
            </a:r>
            <a:r>
              <a:rPr lang="en-US" dirty="0">
                <a:solidFill>
                  <a:srgbClr val="000000"/>
                </a:solidFill>
                <a:latin typeface="Avenir Next LT Pro" panose="020B0504020202020204" pitchFamily="34" charset="0"/>
                <a:cs typeface="Poppins Bold" panose="020B0604020202020204" charset="0"/>
              </a:rPr>
              <a:t> Sustainable &amp; intelligent building services</a:t>
            </a:r>
          </a:p>
          <a:p>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L.1371</a:t>
            </a:r>
            <a:r>
              <a:rPr lang="en-US" dirty="0">
                <a:solidFill>
                  <a:srgbClr val="000000"/>
                </a:solidFill>
                <a:latin typeface="Avenir Next LT Pro" panose="020B0504020202020204" pitchFamily="34" charset="0"/>
                <a:cs typeface="Poppins Bold" panose="020B0604020202020204" charset="0"/>
              </a:rPr>
              <a:t>: A methodology for assessing and</a:t>
            </a:r>
            <a:br>
              <a:rPr lang="en-US" dirty="0">
                <a:solidFill>
                  <a:srgbClr val="000000"/>
                </a:solidFill>
                <a:latin typeface="Avenir Next LT Pro" panose="020B0504020202020204" pitchFamily="34" charset="0"/>
                <a:cs typeface="Poppins Bold" panose="020B0604020202020204" charset="0"/>
              </a:rPr>
            </a:br>
            <a:r>
              <a:rPr lang="en-US" dirty="0">
                <a:solidFill>
                  <a:srgbClr val="000000"/>
                </a:solidFill>
                <a:latin typeface="Avenir Next LT Pro" panose="020B0504020202020204" pitchFamily="34" charset="0"/>
                <a:cs typeface="Poppins Bold" panose="020B0604020202020204" charset="0"/>
              </a:rPr>
              <a:t>scoring the sustainability performance of office buildings</a:t>
            </a:r>
          </a:p>
        </p:txBody>
      </p:sp>
      <p:pic>
        <p:nvPicPr>
          <p:cNvPr id="11" name="Picture 15">
            <a:extLst>
              <a:ext uri="{FF2B5EF4-FFF2-40B4-BE49-F238E27FC236}">
                <a16:creationId xmlns:a16="http://schemas.microsoft.com/office/drawing/2014/main" id="{138896D9-3170-420A-A454-B98EF1DE7157}"/>
              </a:ext>
            </a:extLst>
          </p:cNvPr>
          <p:cNvPicPr>
            <a:picLocks noChangeAspect="1"/>
          </p:cNvPicPr>
          <p:nvPr/>
        </p:nvPicPr>
        <p:blipFill>
          <a:blip r:embed="rId3"/>
          <a:srcRect/>
          <a:stretch>
            <a:fillRect/>
          </a:stretch>
        </p:blipFill>
        <p:spPr>
          <a:xfrm>
            <a:off x="17076944" y="8953500"/>
            <a:ext cx="968948" cy="1067711"/>
          </a:xfrm>
          <a:prstGeom prst="rect">
            <a:avLst/>
          </a:prstGeom>
        </p:spPr>
      </p:pic>
      <p:sp>
        <p:nvSpPr>
          <p:cNvPr id="13" name="Rectangle 12">
            <a:extLst>
              <a:ext uri="{FF2B5EF4-FFF2-40B4-BE49-F238E27FC236}">
                <a16:creationId xmlns:a16="http://schemas.microsoft.com/office/drawing/2014/main" id="{5BCCD827-1CF6-400E-A0D6-0C9828FDA75C}"/>
              </a:ext>
            </a:extLst>
          </p:cNvPr>
          <p:cNvSpPr/>
          <p:nvPr/>
        </p:nvSpPr>
        <p:spPr>
          <a:xfrm>
            <a:off x="590256" y="1481443"/>
            <a:ext cx="17011943" cy="206210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ITU-T SG5: </a:t>
            </a:r>
            <a:r>
              <a:rPr lang="en-US" sz="6400" dirty="0">
                <a:latin typeface="Avenir Next Cyr" panose="020B0703020202020204" pitchFamily="34" charset="0"/>
              </a:rPr>
              <a:t>Energy efficiency, Smart Energy and Sustainable Buildings</a:t>
            </a:r>
            <a:endParaRPr kumimoji="0" lang="en-GB" sz="6400" b="0" i="0" u="none" strike="noStrike" kern="1200" cap="none" spc="0" normalizeH="0" baseline="0" noProof="0" dirty="0">
              <a:ln>
                <a:noFill/>
              </a:ln>
              <a:effectLst/>
              <a:uLnTx/>
              <a:uFillTx/>
              <a:latin typeface="Avenir Next Cyr" panose="020B0703020202020204" pitchFamily="34" charset="0"/>
            </a:endParaRPr>
          </a:p>
        </p:txBody>
      </p:sp>
      <p:sp>
        <p:nvSpPr>
          <p:cNvPr id="2" name="AutoShape 2">
            <a:extLst>
              <a:ext uri="{FF2B5EF4-FFF2-40B4-BE49-F238E27FC236}">
                <a16:creationId xmlns:a16="http://schemas.microsoft.com/office/drawing/2014/main" id="{C9A35C17-73C9-46FE-87A5-6BA5B4754DEB}"/>
              </a:ext>
            </a:extLst>
          </p:cNvPr>
          <p:cNvSpPr/>
          <p:nvPr/>
        </p:nvSpPr>
        <p:spPr>
          <a:xfrm>
            <a:off x="0" y="0"/>
            <a:ext cx="18288000" cy="1028700"/>
          </a:xfrm>
          <a:prstGeom prst="rect">
            <a:avLst/>
          </a:prstGeom>
          <a:solidFill>
            <a:srgbClr val="00B050"/>
          </a:solidFill>
        </p:spPr>
      </p:sp>
      <p:sp>
        <p:nvSpPr>
          <p:cNvPr id="5" name="TextBox 10">
            <a:extLst>
              <a:ext uri="{FF2B5EF4-FFF2-40B4-BE49-F238E27FC236}">
                <a16:creationId xmlns:a16="http://schemas.microsoft.com/office/drawing/2014/main" id="{ECA85921-60AB-4372-9EFC-4ED14DBDA41D}"/>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pic>
        <p:nvPicPr>
          <p:cNvPr id="1028" name="Picture 4">
            <a:extLst>
              <a:ext uri="{FF2B5EF4-FFF2-40B4-BE49-F238E27FC236}">
                <a16:creationId xmlns:a16="http://schemas.microsoft.com/office/drawing/2014/main" id="{93824740-3BE4-4E7F-BE9A-3F9962696F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93" r="12216"/>
          <a:stretch/>
        </p:blipFill>
        <p:spPr bwMode="auto">
          <a:xfrm>
            <a:off x="1295400" y="4152900"/>
            <a:ext cx="6781800" cy="552131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1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A2E2D-646A-403B-ABC8-D92167239F26}"/>
              </a:ext>
            </a:extLst>
          </p:cNvPr>
          <p:cNvSpPr/>
          <p:nvPr/>
        </p:nvSpPr>
        <p:spPr>
          <a:xfrm>
            <a:off x="9326090" y="4642031"/>
            <a:ext cx="7792387" cy="4247317"/>
          </a:xfrm>
          <a:prstGeom prst="rect">
            <a:avLst/>
          </a:prstGeom>
        </p:spPr>
        <p:txBody>
          <a:bodyPr wrap="square">
            <a:spAutoFit/>
          </a:bodyPr>
          <a:lstStyle/>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L.1020</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Circular Economy: Guide for Operators and Suppliers on approaches to migrate towards circular ICT goods and networks</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L.1021</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Extended producer responsibility - Guidelines for sustainable e-waste management</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L.1022:</a:t>
            </a:r>
            <a:r>
              <a:rPr lang="en-US" dirty="0">
                <a:solidFill>
                  <a:srgbClr val="000000"/>
                </a:solidFill>
                <a:latin typeface="Avenir Next LT Pro" panose="020B0504020202020204" pitchFamily="34" charset="0"/>
                <a:cs typeface="Poppins Bold" panose="020B0604020202020204" charset="0"/>
              </a:rPr>
              <a:t> Circular Economy: Definitions and concepts for material efficiency for Information and Communication Technology</a:t>
            </a: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L.1023:</a:t>
            </a:r>
            <a:r>
              <a:rPr lang="en-US" dirty="0">
                <a:solidFill>
                  <a:srgbClr val="000000"/>
                </a:solidFill>
                <a:latin typeface="Avenir Next LT Pro" panose="020B0504020202020204" pitchFamily="34" charset="0"/>
                <a:cs typeface="Poppins Bold" panose="020B0604020202020204" charset="0"/>
              </a:rPr>
              <a:t> Assessment method for circular scoring</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L.1032</a:t>
            </a:r>
            <a:r>
              <a:rPr lang="en-US" b="1" dirty="0">
                <a:solidFill>
                  <a:srgbClr val="000000"/>
                </a:solidFill>
                <a:latin typeface="Avenir Next LT Pro" panose="020B0504020202020204" pitchFamily="34" charset="0"/>
                <a:cs typeface="Poppins Bold" panose="020B0604020202020204" charset="0"/>
              </a:rPr>
              <a:t>:</a:t>
            </a:r>
            <a:r>
              <a:rPr lang="en-US" dirty="0">
                <a:solidFill>
                  <a:srgbClr val="000000"/>
                </a:solidFill>
                <a:latin typeface="Avenir Next LT Pro" panose="020B0504020202020204" pitchFamily="34" charset="0"/>
                <a:cs typeface="Poppins Bold" panose="020B0604020202020204" charset="0"/>
              </a:rPr>
              <a:t> Guidelines and certification schemes for e-waste recyclers</a:t>
            </a:r>
          </a:p>
        </p:txBody>
      </p:sp>
      <p:pic>
        <p:nvPicPr>
          <p:cNvPr id="12" name="Picture 15">
            <a:extLst>
              <a:ext uri="{FF2B5EF4-FFF2-40B4-BE49-F238E27FC236}">
                <a16:creationId xmlns:a16="http://schemas.microsoft.com/office/drawing/2014/main" id="{6AE4FDEE-6A04-42AC-AE62-833FD605F926}"/>
              </a:ext>
            </a:extLst>
          </p:cNvPr>
          <p:cNvPicPr>
            <a:picLocks noChangeAspect="1"/>
          </p:cNvPicPr>
          <p:nvPr/>
        </p:nvPicPr>
        <p:blipFill>
          <a:blip r:embed="rId3"/>
          <a:srcRect/>
          <a:stretch>
            <a:fillRect/>
          </a:stretch>
        </p:blipFill>
        <p:spPr>
          <a:xfrm>
            <a:off x="17036322" y="8952589"/>
            <a:ext cx="968948" cy="1067711"/>
          </a:xfrm>
          <a:prstGeom prst="rect">
            <a:avLst/>
          </a:prstGeom>
        </p:spPr>
      </p:pic>
      <p:sp>
        <p:nvSpPr>
          <p:cNvPr id="14" name="Rectangle 13">
            <a:extLst>
              <a:ext uri="{FF2B5EF4-FFF2-40B4-BE49-F238E27FC236}">
                <a16:creationId xmlns:a16="http://schemas.microsoft.com/office/drawing/2014/main" id="{B5EC19B4-9020-4CF2-BED0-3E61490CDC17}"/>
              </a:ext>
            </a:extLst>
          </p:cNvPr>
          <p:cNvSpPr/>
          <p:nvPr/>
        </p:nvSpPr>
        <p:spPr>
          <a:xfrm>
            <a:off x="590256" y="1572809"/>
            <a:ext cx="16446065"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ITU-T SG5: </a:t>
            </a:r>
            <a:r>
              <a:rPr lang="en-GB" sz="6400" dirty="0">
                <a:latin typeface="Avenir Next Cyr" panose="020B0703020202020204" pitchFamily="34" charset="0"/>
              </a:rPr>
              <a:t>E-waste and Circular Economy</a:t>
            </a:r>
            <a:endParaRPr kumimoji="0" lang="en-GB" sz="6400" b="0" i="0" u="none" strike="noStrike" kern="1200" cap="none" spc="0" normalizeH="0" baseline="0" noProof="0" dirty="0">
              <a:ln>
                <a:noFill/>
              </a:ln>
              <a:effectLst/>
              <a:uLnTx/>
              <a:uFillTx/>
              <a:latin typeface="Avenir Next Cyr" panose="020B0703020202020204" pitchFamily="34" charset="0"/>
            </a:endParaRPr>
          </a:p>
        </p:txBody>
      </p:sp>
      <p:sp>
        <p:nvSpPr>
          <p:cNvPr id="3" name="AutoShape 2">
            <a:extLst>
              <a:ext uri="{FF2B5EF4-FFF2-40B4-BE49-F238E27FC236}">
                <a16:creationId xmlns:a16="http://schemas.microsoft.com/office/drawing/2014/main" id="{DF5B40F9-2202-4427-8625-0C90F4B2FF02}"/>
              </a:ext>
            </a:extLst>
          </p:cNvPr>
          <p:cNvSpPr/>
          <p:nvPr/>
        </p:nvSpPr>
        <p:spPr>
          <a:xfrm>
            <a:off x="0" y="0"/>
            <a:ext cx="18288000" cy="1028700"/>
          </a:xfrm>
          <a:prstGeom prst="rect">
            <a:avLst/>
          </a:prstGeom>
          <a:solidFill>
            <a:srgbClr val="00B050"/>
          </a:solidFill>
        </p:spPr>
      </p:sp>
      <p:sp>
        <p:nvSpPr>
          <p:cNvPr id="5" name="TextBox 10">
            <a:extLst>
              <a:ext uri="{FF2B5EF4-FFF2-40B4-BE49-F238E27FC236}">
                <a16:creationId xmlns:a16="http://schemas.microsoft.com/office/drawing/2014/main" id="{DE14F2F0-075C-4D55-A88A-B00649CDE843}"/>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pic>
        <p:nvPicPr>
          <p:cNvPr id="2050" name="Picture 2">
            <a:extLst>
              <a:ext uri="{FF2B5EF4-FFF2-40B4-BE49-F238E27FC236}">
                <a16:creationId xmlns:a16="http://schemas.microsoft.com/office/drawing/2014/main" id="{920F2E0B-7F4B-4B1A-A0DF-54C71089F9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4845"/>
          <a:stretch/>
        </p:blipFill>
        <p:spPr bwMode="auto">
          <a:xfrm>
            <a:off x="1524000" y="3460332"/>
            <a:ext cx="6553200" cy="605671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6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A2E2D-646A-403B-ABC8-D92167239F26}"/>
              </a:ext>
            </a:extLst>
          </p:cNvPr>
          <p:cNvSpPr/>
          <p:nvPr/>
        </p:nvSpPr>
        <p:spPr>
          <a:xfrm>
            <a:off x="10210800" y="4886840"/>
            <a:ext cx="6850505" cy="4524315"/>
          </a:xfrm>
          <a:prstGeom prst="rect">
            <a:avLst/>
          </a:prstGeom>
        </p:spPr>
        <p:txBody>
          <a:bodyPr wrap="square">
            <a:spAutoFit/>
          </a:bodyPr>
          <a:lstStyle/>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L.1450</a:t>
            </a:r>
            <a:r>
              <a:rPr lang="en-US" b="1" dirty="0">
                <a:solidFill>
                  <a:srgbClr val="000000"/>
                </a:solidFill>
                <a:latin typeface="Avenir Next LT Pro" panose="020B0504020202020204" pitchFamily="34" charset="0"/>
                <a:cs typeface="Poppins Bold" panose="020B0604020202020204" charset="0"/>
              </a:rPr>
              <a:t>: </a:t>
            </a:r>
            <a:r>
              <a:rPr lang="en-US" dirty="0">
                <a:solidFill>
                  <a:srgbClr val="000000"/>
                </a:solidFill>
                <a:latin typeface="Avenir Next LT Pro" panose="020B0504020202020204" pitchFamily="34" charset="0"/>
                <a:cs typeface="Poppins Bold" panose="020B0604020202020204" charset="0"/>
              </a:rPr>
              <a:t>Methodologies for the assessment of the environmental impact of the information and communication technology sector</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L.1451</a:t>
            </a:r>
            <a:r>
              <a:rPr lang="en-US" b="1" dirty="0">
                <a:solidFill>
                  <a:srgbClr val="000000"/>
                </a:solidFill>
                <a:latin typeface="Avenir Next LT Pro" panose="020B0504020202020204" pitchFamily="34" charset="0"/>
                <a:cs typeface="Poppins Bold" panose="020B0604020202020204" charset="0"/>
              </a:rPr>
              <a:t>: </a:t>
            </a:r>
            <a:r>
              <a:rPr lang="en-US" dirty="0">
                <a:solidFill>
                  <a:srgbClr val="000000"/>
                </a:solidFill>
                <a:latin typeface="Avenir Next LT Pro" panose="020B0504020202020204" pitchFamily="34" charset="0"/>
                <a:cs typeface="Poppins Bold" panose="020B0604020202020204" charset="0"/>
              </a:rPr>
              <a:t>Methodology for assessing the aggregated positive sector-level impacts of ICT in other sectors</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Recommendation ITU-T </a:t>
            </a:r>
            <a:r>
              <a:rPr lang="en-US" b="1" dirty="0" err="1">
                <a:solidFill>
                  <a:srgbClr val="000000"/>
                </a:solidFill>
                <a:latin typeface="Avenir Next LT Pro" panose="020B0504020202020204" pitchFamily="34" charset="0"/>
                <a:cs typeface="Poppins Bold" panose="020B0604020202020204" charset="0"/>
              </a:rPr>
              <a:t>L.1470</a:t>
            </a:r>
            <a:r>
              <a:rPr lang="en-US" b="1" dirty="0">
                <a:solidFill>
                  <a:srgbClr val="000000"/>
                </a:solidFill>
                <a:latin typeface="Avenir Next LT Pro" panose="020B0504020202020204" pitchFamily="34" charset="0"/>
                <a:cs typeface="Poppins Bold" panose="020B0604020202020204" charset="0"/>
              </a:rPr>
              <a:t>: </a:t>
            </a:r>
            <a:r>
              <a:rPr lang="en-US" dirty="0">
                <a:solidFill>
                  <a:srgbClr val="000000"/>
                </a:solidFill>
                <a:latin typeface="Avenir Next LT Pro" panose="020B0504020202020204" pitchFamily="34" charset="0"/>
                <a:cs typeface="Poppins Bold" panose="020B0604020202020204" charset="0"/>
              </a:rPr>
              <a:t>GHG emissions trajectories for the ICT sector compatible with the UNFCCC Paris Agreement</a:t>
            </a:r>
          </a:p>
          <a:p>
            <a:pPr marL="342900" indent="-342900">
              <a:buFont typeface="Wingdings" panose="05000000000000000000" pitchFamily="2" charset="2"/>
              <a:buChar char="§"/>
            </a:pPr>
            <a:endParaRPr lang="en-US" dirty="0">
              <a:solidFill>
                <a:srgbClr val="000000"/>
              </a:solidFill>
              <a:latin typeface="Avenir Next LT Pro" panose="020B0504020202020204" pitchFamily="34" charset="0"/>
              <a:cs typeface="Poppins Bold" panose="020B0604020202020204" charset="0"/>
            </a:endParaRPr>
          </a:p>
          <a:p>
            <a:pPr marL="342900" indent="-342900">
              <a:buFont typeface="Wingdings" panose="05000000000000000000" pitchFamily="2" charset="2"/>
              <a:buChar char="§"/>
            </a:pPr>
            <a:r>
              <a:rPr lang="en-US" b="1" dirty="0">
                <a:solidFill>
                  <a:srgbClr val="000000"/>
                </a:solidFill>
                <a:latin typeface="Avenir Next LT Pro" panose="020B0504020202020204" pitchFamily="34" charset="0"/>
                <a:cs typeface="Poppins Bold" panose="020B0604020202020204" charset="0"/>
              </a:rPr>
              <a:t>ITU-T </a:t>
            </a:r>
            <a:r>
              <a:rPr lang="en-US" b="1" dirty="0" err="1">
                <a:solidFill>
                  <a:srgbClr val="000000"/>
                </a:solidFill>
                <a:latin typeface="Avenir Next LT Pro" panose="020B0504020202020204" pitchFamily="34" charset="0"/>
                <a:cs typeface="Poppins Bold" panose="020B0604020202020204" charset="0"/>
              </a:rPr>
              <a:t>L.Suppl.37</a:t>
            </a:r>
            <a:r>
              <a:rPr lang="en-US" b="1" dirty="0">
                <a:solidFill>
                  <a:srgbClr val="000000"/>
                </a:solidFill>
                <a:latin typeface="Avenir Next LT Pro" panose="020B0504020202020204" pitchFamily="34" charset="0"/>
                <a:cs typeface="Poppins Bold" panose="020B0604020202020204" charset="0"/>
              </a:rPr>
              <a:t> to ITU-T </a:t>
            </a:r>
            <a:r>
              <a:rPr lang="en-US" b="1" dirty="0" err="1">
                <a:solidFill>
                  <a:srgbClr val="000000"/>
                </a:solidFill>
                <a:latin typeface="Avenir Next LT Pro" panose="020B0504020202020204" pitchFamily="34" charset="0"/>
                <a:cs typeface="Poppins Bold" panose="020B0604020202020204" charset="0"/>
              </a:rPr>
              <a:t>L.1470</a:t>
            </a:r>
            <a:r>
              <a:rPr lang="en-US" b="1" dirty="0">
                <a:solidFill>
                  <a:srgbClr val="000000"/>
                </a:solidFill>
                <a:latin typeface="Avenir Next LT Pro" panose="020B0504020202020204" pitchFamily="34" charset="0"/>
                <a:cs typeface="Poppins Bold" panose="020B0604020202020204" charset="0"/>
              </a:rPr>
              <a:t>: </a:t>
            </a:r>
            <a:r>
              <a:rPr lang="en-US" dirty="0">
                <a:solidFill>
                  <a:srgbClr val="000000"/>
                </a:solidFill>
                <a:latin typeface="Avenir Next LT Pro" panose="020B0504020202020204" pitchFamily="34" charset="0"/>
                <a:cs typeface="Poppins Bold" panose="020B0604020202020204" charset="0"/>
              </a:rPr>
              <a:t>Guidance to operators of mobile networks, fixed networks and data-centres on setting </a:t>
            </a:r>
            <a:r>
              <a:rPr lang="en-US" dirty="0" err="1">
                <a:solidFill>
                  <a:srgbClr val="000000"/>
                </a:solidFill>
                <a:latin typeface="Avenir Next LT Pro" panose="020B0504020202020204" pitchFamily="34" charset="0"/>
                <a:cs typeface="Poppins Bold" panose="020B0604020202020204" charset="0"/>
              </a:rPr>
              <a:t>1.5°C</a:t>
            </a:r>
            <a:r>
              <a:rPr lang="en-US" dirty="0">
                <a:solidFill>
                  <a:srgbClr val="000000"/>
                </a:solidFill>
                <a:latin typeface="Avenir Next LT Pro" panose="020B0504020202020204" pitchFamily="34" charset="0"/>
                <a:cs typeface="Poppins Bold" panose="020B0604020202020204" charset="0"/>
              </a:rPr>
              <a:t> aligned targets compliant with Recommendation ITU-T </a:t>
            </a:r>
            <a:r>
              <a:rPr lang="en-US" dirty="0" err="1">
                <a:solidFill>
                  <a:srgbClr val="000000"/>
                </a:solidFill>
                <a:latin typeface="Avenir Next LT Pro" panose="020B0504020202020204" pitchFamily="34" charset="0"/>
                <a:cs typeface="Poppins Bold" panose="020B0604020202020204" charset="0"/>
              </a:rPr>
              <a:t>L.1470</a:t>
            </a:r>
            <a:endParaRPr lang="en-US" dirty="0">
              <a:solidFill>
                <a:srgbClr val="000000"/>
              </a:solidFill>
              <a:latin typeface="Avenir Next LT Pro" panose="020B0504020202020204" pitchFamily="34" charset="0"/>
              <a:cs typeface="Poppins Bold" panose="020B0604020202020204" charset="0"/>
            </a:endParaRPr>
          </a:p>
        </p:txBody>
      </p:sp>
      <p:pic>
        <p:nvPicPr>
          <p:cNvPr id="11" name="Picture 15">
            <a:extLst>
              <a:ext uri="{FF2B5EF4-FFF2-40B4-BE49-F238E27FC236}">
                <a16:creationId xmlns:a16="http://schemas.microsoft.com/office/drawing/2014/main" id="{F2350889-C74B-43E4-BD59-D073CF26FFA1}"/>
              </a:ext>
            </a:extLst>
          </p:cNvPr>
          <p:cNvPicPr>
            <a:picLocks noChangeAspect="1"/>
          </p:cNvPicPr>
          <p:nvPr/>
        </p:nvPicPr>
        <p:blipFill>
          <a:blip r:embed="rId3"/>
          <a:srcRect/>
          <a:stretch>
            <a:fillRect/>
          </a:stretch>
        </p:blipFill>
        <p:spPr>
          <a:xfrm>
            <a:off x="17068800" y="8877300"/>
            <a:ext cx="968948" cy="1067711"/>
          </a:xfrm>
          <a:prstGeom prst="rect">
            <a:avLst/>
          </a:prstGeom>
        </p:spPr>
      </p:pic>
      <p:sp>
        <p:nvSpPr>
          <p:cNvPr id="13" name="Rectangle 12">
            <a:extLst>
              <a:ext uri="{FF2B5EF4-FFF2-40B4-BE49-F238E27FC236}">
                <a16:creationId xmlns:a16="http://schemas.microsoft.com/office/drawing/2014/main" id="{222DCA61-34CF-47A9-AA3C-3BCE6644FFBE}"/>
              </a:ext>
            </a:extLst>
          </p:cNvPr>
          <p:cNvSpPr/>
          <p:nvPr/>
        </p:nvSpPr>
        <p:spPr>
          <a:xfrm>
            <a:off x="590257" y="1710015"/>
            <a:ext cx="13563600"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6400" b="0" i="0" u="none" strike="noStrike" kern="1200" cap="none" spc="0" normalizeH="0" baseline="0" noProof="0" dirty="0">
                <a:ln>
                  <a:noFill/>
                </a:ln>
                <a:effectLst/>
                <a:uLnTx/>
                <a:uFillTx/>
                <a:latin typeface="Avenir Next Cyr" panose="020B0703020202020204" pitchFamily="34" charset="0"/>
              </a:rPr>
              <a:t>ITU-T SG5: </a:t>
            </a:r>
            <a:r>
              <a:rPr lang="en-GB" sz="6400" dirty="0">
                <a:latin typeface="Avenir Next Cyr" panose="020B0703020202020204" pitchFamily="34" charset="0"/>
              </a:rPr>
              <a:t>Climate Actions</a:t>
            </a:r>
            <a:endParaRPr kumimoji="0" lang="en-GB" sz="6400" b="0" i="0" u="none" strike="noStrike" kern="1200" cap="none" spc="0" normalizeH="0" baseline="0" noProof="0" dirty="0">
              <a:ln>
                <a:noFill/>
              </a:ln>
              <a:effectLst/>
              <a:uLnTx/>
              <a:uFillTx/>
              <a:latin typeface="Avenir Next Cyr" panose="020B0703020202020204" pitchFamily="34" charset="0"/>
            </a:endParaRPr>
          </a:p>
        </p:txBody>
      </p:sp>
      <p:sp>
        <p:nvSpPr>
          <p:cNvPr id="3" name="TextBox 2">
            <a:extLst>
              <a:ext uri="{FF2B5EF4-FFF2-40B4-BE49-F238E27FC236}">
                <a16:creationId xmlns:a16="http://schemas.microsoft.com/office/drawing/2014/main" id="{25A1076F-FF63-4DB0-A16A-54225BE95B72}"/>
              </a:ext>
            </a:extLst>
          </p:cNvPr>
          <p:cNvSpPr txBox="1"/>
          <p:nvPr/>
        </p:nvSpPr>
        <p:spPr>
          <a:xfrm>
            <a:off x="1956395" y="4305300"/>
            <a:ext cx="7187605" cy="220638"/>
          </a:xfrm>
          <a:prstGeom prst="rect">
            <a:avLst/>
          </a:prstGeom>
        </p:spPr>
        <p:txBody>
          <a:bodyPr wrap="square" lIns="0" tIns="0" rIns="0" bIns="0" rtlCol="0" anchor="t">
            <a:spAutoFit/>
          </a:bodyPr>
          <a:lstStyle/>
          <a:p>
            <a:pPr algn="ctr">
              <a:lnSpc>
                <a:spcPts val="1679"/>
              </a:lnSpc>
            </a:pPr>
            <a:r>
              <a:rPr lang="en-US" dirty="0">
                <a:latin typeface="Avenir Next LT Pro" panose="020B0504020202020204" pitchFamily="34" charset="0"/>
              </a:rPr>
              <a:t>ICT sector trajectory including electricity grid losses and supply chain</a:t>
            </a:r>
            <a:endParaRPr lang="en-US" dirty="0">
              <a:latin typeface="Avenir Next LT Pro" panose="020B0504020202020204" pitchFamily="34" charset="0"/>
              <a:cs typeface="Poppins Bold" panose="020B0604020202020204" charset="0"/>
            </a:endParaRPr>
          </a:p>
        </p:txBody>
      </p:sp>
      <p:pic>
        <p:nvPicPr>
          <p:cNvPr id="4" name="Picture 3">
            <a:extLst>
              <a:ext uri="{FF2B5EF4-FFF2-40B4-BE49-F238E27FC236}">
                <a16:creationId xmlns:a16="http://schemas.microsoft.com/office/drawing/2014/main" id="{2C3E65E4-2902-4FF6-805D-A65B8D4E2184}"/>
              </a:ext>
            </a:extLst>
          </p:cNvPr>
          <p:cNvPicPr>
            <a:picLocks noChangeAspect="1"/>
          </p:cNvPicPr>
          <p:nvPr/>
        </p:nvPicPr>
        <p:blipFill>
          <a:blip r:embed="rId4"/>
          <a:stretch>
            <a:fillRect/>
          </a:stretch>
        </p:blipFill>
        <p:spPr>
          <a:xfrm>
            <a:off x="1447800" y="4886840"/>
            <a:ext cx="8163171" cy="4399313"/>
          </a:xfrm>
          <a:prstGeom prst="rect">
            <a:avLst/>
          </a:prstGeom>
        </p:spPr>
      </p:pic>
      <p:sp>
        <p:nvSpPr>
          <p:cNvPr id="2" name="AutoShape 2">
            <a:extLst>
              <a:ext uri="{FF2B5EF4-FFF2-40B4-BE49-F238E27FC236}">
                <a16:creationId xmlns:a16="http://schemas.microsoft.com/office/drawing/2014/main" id="{75107778-C957-4780-BAA6-5DDA8563DE90}"/>
              </a:ext>
            </a:extLst>
          </p:cNvPr>
          <p:cNvSpPr/>
          <p:nvPr/>
        </p:nvSpPr>
        <p:spPr>
          <a:xfrm>
            <a:off x="0" y="0"/>
            <a:ext cx="18288000" cy="1028700"/>
          </a:xfrm>
          <a:prstGeom prst="rect">
            <a:avLst/>
          </a:prstGeom>
          <a:solidFill>
            <a:srgbClr val="00B050"/>
          </a:solidFill>
        </p:spPr>
      </p:sp>
      <p:sp>
        <p:nvSpPr>
          <p:cNvPr id="5" name="TextBox 10">
            <a:extLst>
              <a:ext uri="{FF2B5EF4-FFF2-40B4-BE49-F238E27FC236}">
                <a16:creationId xmlns:a16="http://schemas.microsoft.com/office/drawing/2014/main" id="{618152A6-3FFA-404A-AFB7-D83436EDC31C}"/>
              </a:ext>
            </a:extLst>
          </p:cNvPr>
          <p:cNvSpPr txBox="1"/>
          <p:nvPr/>
        </p:nvSpPr>
        <p:spPr>
          <a:xfrm>
            <a:off x="9326090" y="419100"/>
            <a:ext cx="8420615" cy="266804"/>
          </a:xfrm>
          <a:prstGeom prst="rect">
            <a:avLst/>
          </a:prstGeom>
        </p:spPr>
        <p:txBody>
          <a:bodyPr lIns="0" tIns="0" rIns="0" bIns="0" rtlCol="0" anchor="t">
            <a:spAutoFit/>
          </a:bodyPr>
          <a:lstStyle/>
          <a:p>
            <a:pPr algn="r">
              <a:lnSpc>
                <a:spcPts val="2159"/>
              </a:lnSpc>
            </a:pPr>
            <a:r>
              <a:rPr lang="en-US" sz="1799" b="1" spc="179" dirty="0">
                <a:solidFill>
                  <a:srgbClr val="FFFFFF"/>
                </a:solidFill>
                <a:latin typeface="Avenir Next Cyr" panose="020B0703020202020204" pitchFamily="34" charset="0"/>
              </a:rPr>
              <a:t>SEPTEMBER 2020</a:t>
            </a:r>
          </a:p>
        </p:txBody>
      </p:sp>
    </p:spTree>
    <p:extLst>
      <p:ext uri="{BB962C8B-B14F-4D97-AF65-F5344CB8AC3E}">
        <p14:creationId xmlns:p14="http://schemas.microsoft.com/office/powerpoint/2010/main" val="324602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0D4921E1BEE64C9967543FFC1FD641" ma:contentTypeVersion="4" ma:contentTypeDescription="Create a new document." ma:contentTypeScope="" ma:versionID="26cfc6c5061383fea1a2abe8f358be6d">
  <xsd:schema xmlns:xsd="http://www.w3.org/2001/XMLSchema" xmlns:xs="http://www.w3.org/2001/XMLSchema" xmlns:p="http://schemas.microsoft.com/office/2006/metadata/properties" xmlns:ns2="2dfbb2a9-9046-4b7d-bc0f-b7b915b8a872" targetNamespace="http://schemas.microsoft.com/office/2006/metadata/properties" ma:root="true" ma:fieldsID="7d1b9f577e35db87ca28ff2eaf84638e" ns2:_="">
    <xsd:import namespace="2dfbb2a9-9046-4b7d-bc0f-b7b915b8a8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bb2a9-9046-4b7d-bc0f-b7b915b8a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1D3D18-800D-49E4-A75D-F158665A48A1}">
  <ds:schemaRefs>
    <ds:schemaRef ds:uri="http://schemas.microsoft.com/sharepoint/v3/contenttype/forms"/>
  </ds:schemaRefs>
</ds:datastoreItem>
</file>

<file path=customXml/itemProps2.xml><?xml version="1.0" encoding="utf-8"?>
<ds:datastoreItem xmlns:ds="http://schemas.openxmlformats.org/officeDocument/2006/customXml" ds:itemID="{1B25CDB3-E7A2-4FAF-8430-D7D60E5B135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583F7EB-C176-46F6-857D-DC63917744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bb2a9-9046-4b7d-bc0f-b7b915b8a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6791</TotalTime>
  <Words>5927</Words>
  <Application>Microsoft Office PowerPoint</Application>
  <PresentationFormat>Custom</PresentationFormat>
  <Paragraphs>600</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Poppins Bold</vt:lpstr>
      <vt:lpstr>Avenir Next Cyr</vt:lpstr>
      <vt:lpstr>Avenir Next LT Pro</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05 12 - U4SSC KPIs Project - Presentation - V1</dc:title>
  <dc:creator>Co, Chiara Kirsten</dc:creator>
  <cp:lastModifiedBy>TSB</cp:lastModifiedBy>
  <cp:revision>70</cp:revision>
  <dcterms:created xsi:type="dcterms:W3CDTF">2006-08-16T00:00:00Z</dcterms:created>
  <dcterms:modified xsi:type="dcterms:W3CDTF">2020-09-17T09:58:05Z</dcterms:modified>
  <dc:identifier>DAD8HmxOoSE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0x010100FF0D4921E1BEE64C9967543FFC1FD641</vt:lpwstr>
  </property>
</Properties>
</file>