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46"/>
  </p:notesMasterIdLst>
  <p:sldIdLst>
    <p:sldId id="833" r:id="rId6"/>
    <p:sldId id="799" r:id="rId7"/>
    <p:sldId id="811" r:id="rId8"/>
    <p:sldId id="812" r:id="rId9"/>
    <p:sldId id="813" r:id="rId10"/>
    <p:sldId id="818" r:id="rId11"/>
    <p:sldId id="814" r:id="rId12"/>
    <p:sldId id="801" r:id="rId13"/>
    <p:sldId id="839" r:id="rId14"/>
    <p:sldId id="819" r:id="rId15"/>
    <p:sldId id="815" r:id="rId16"/>
    <p:sldId id="776" r:id="rId17"/>
    <p:sldId id="816" r:id="rId18"/>
    <p:sldId id="817" r:id="rId19"/>
    <p:sldId id="777" r:id="rId20"/>
    <p:sldId id="778" r:id="rId21"/>
    <p:sldId id="779" r:id="rId22"/>
    <p:sldId id="780" r:id="rId23"/>
    <p:sldId id="781" r:id="rId24"/>
    <p:sldId id="804" r:id="rId25"/>
    <p:sldId id="782" r:id="rId26"/>
    <p:sldId id="783" r:id="rId27"/>
    <p:sldId id="784" r:id="rId28"/>
    <p:sldId id="785" r:id="rId29"/>
    <p:sldId id="786" r:id="rId30"/>
    <p:sldId id="787" r:id="rId31"/>
    <p:sldId id="788" r:id="rId32"/>
    <p:sldId id="820" r:id="rId33"/>
    <p:sldId id="789" r:id="rId34"/>
    <p:sldId id="790" r:id="rId35"/>
    <p:sldId id="791" r:id="rId36"/>
    <p:sldId id="792" r:id="rId37"/>
    <p:sldId id="793" r:id="rId38"/>
    <p:sldId id="794" r:id="rId39"/>
    <p:sldId id="795" r:id="rId40"/>
    <p:sldId id="821" r:id="rId41"/>
    <p:sldId id="822" r:id="rId42"/>
    <p:sldId id="823" r:id="rId43"/>
    <p:sldId id="625" r:id="rId44"/>
    <p:sldId id="80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spari, Alexandra" initials="GA" lastIdx="2" clrIdx="0">
    <p:extLst>
      <p:ext uri="{19B8F6BF-5375-455C-9EA6-DF929625EA0E}">
        <p15:presenceInfo xmlns:p15="http://schemas.microsoft.com/office/powerpoint/2012/main" userId="S::alexandra.gaspari@itu.int::9030d98a-d5b2-454c-970c-c63e7d1728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varScale="1">
        <p:scale>
          <a:sx n="62" d="100"/>
          <a:sy n="62" d="100"/>
        </p:scale>
        <p:origin x="1152" y="7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5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80EA8-104E-435F-8291-A5AF67A0605F}"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C2FED-0C72-41BB-A275-4B72DFF8BBE0}" type="slidenum">
              <a:rPr lang="en-GB" smtClean="0"/>
              <a:t>‹#›</a:t>
            </a:fld>
            <a:endParaRPr lang="en-GB"/>
          </a:p>
        </p:txBody>
      </p:sp>
    </p:spTree>
    <p:extLst>
      <p:ext uri="{BB962C8B-B14F-4D97-AF65-F5344CB8AC3E}">
        <p14:creationId xmlns:p14="http://schemas.microsoft.com/office/powerpoint/2010/main" val="403446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8D668F-8B1A-4BF9-B9C6-F414894733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04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8D668F-8B1A-4BF9-B9C6-F414894733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85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E6633E-D34E-4588-B076-D0CC800AE7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77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E6633E-D34E-4588-B076-D0CC800AE7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58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E6633E-D34E-4588-B076-D0CC800AE7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3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E6633E-D34E-4588-B076-D0CC800AE7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2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8D668F-8B1A-4BF9-B9C6-F414894733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42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8D668F-8B1A-4BF9-B9C6-F414894733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59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0748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096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428002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891" y="334861"/>
            <a:ext cx="9144000" cy="548495"/>
          </a:xfrm>
        </p:spPr>
        <p:txBody>
          <a:bodyPr anchor="t">
            <a:noAutofit/>
          </a:bodyPr>
          <a:lstStyle>
            <a:lvl1pPr algn="l">
              <a:defRPr sz="1800" spc="0" baseline="0">
                <a:solidFill>
                  <a:schemeClr val="bg1"/>
                </a:solidFill>
                <a:latin typeface="AvenirNext LT Pro Regular" panose="020B0504020202020204" pitchFamily="34" charset="0"/>
              </a:defRPr>
            </a:lvl1pPr>
          </a:lstStyle>
          <a:p>
            <a:r>
              <a:rPr lang="en-US" dirty="0"/>
              <a:t>Setting the standard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82" y="174213"/>
            <a:ext cx="543567" cy="599167"/>
          </a:xfrm>
          <a:prstGeom prst="rect">
            <a:avLst/>
          </a:prstGeom>
        </p:spPr>
      </p:pic>
    </p:spTree>
    <p:extLst>
      <p:ext uri="{BB962C8B-B14F-4D97-AF65-F5344CB8AC3E}">
        <p14:creationId xmlns:p14="http://schemas.microsoft.com/office/powerpoint/2010/main" val="27791982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ally blank no logos">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0" y="6074421"/>
            <a:ext cx="12192000" cy="783579"/>
          </a:xfrm>
        </p:spPr>
        <p:txBody>
          <a:bodyPr/>
          <a:lstStyle/>
          <a:p>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5972" y="6116634"/>
            <a:ext cx="554990" cy="614253"/>
          </a:xfrm>
          <a:prstGeom prst="rect">
            <a:avLst/>
          </a:prstGeom>
        </p:spPr>
      </p:pic>
      <p:sp>
        <p:nvSpPr>
          <p:cNvPr id="4" name="Title 1"/>
          <p:cNvSpPr>
            <a:spLocks noGrp="1"/>
          </p:cNvSpPr>
          <p:nvPr>
            <p:ph type="title"/>
          </p:nvPr>
        </p:nvSpPr>
        <p:spPr>
          <a:xfrm>
            <a:off x="838200" y="504202"/>
            <a:ext cx="3830128" cy="356665"/>
          </a:xfrm>
        </p:spPr>
        <p:txBody>
          <a:bodyPr/>
          <a:lstStyle/>
          <a:p>
            <a:r>
              <a:rPr lang="en-US" dirty="0"/>
              <a:t>Click to edit Master title style</a:t>
            </a:r>
          </a:p>
        </p:txBody>
      </p:sp>
      <p:sp>
        <p:nvSpPr>
          <p:cNvPr id="5" name="Text Placeholder 10"/>
          <p:cNvSpPr>
            <a:spLocks noGrp="1"/>
          </p:cNvSpPr>
          <p:nvPr>
            <p:ph type="body" sz="quarter" idx="12" hasCustomPrompt="1"/>
          </p:nvPr>
        </p:nvSpPr>
        <p:spPr>
          <a:xfrm>
            <a:off x="838289" y="854579"/>
            <a:ext cx="3519488" cy="385566"/>
          </a:xfrm>
        </p:spPr>
        <p:txBody>
          <a:bodyPr/>
          <a:lstStyle>
            <a:lvl5pPr marL="0" marR="0" indent="0" algn="l" defTabSz="914400" rtl="0" eaLnBrk="1" fontAlgn="auto" latinLnBrk="0" hangingPunct="1">
              <a:lnSpc>
                <a:spcPct val="90000"/>
              </a:lnSpc>
              <a:spcBef>
                <a:spcPts val="500"/>
              </a:spcBef>
              <a:spcAft>
                <a:spcPts val="0"/>
              </a:spcAft>
              <a:buClr>
                <a:schemeClr val="accent1"/>
              </a:buClr>
              <a:buSzPct val="100000"/>
              <a:buFont typeface="Arial" panose="020B0604020202020204" pitchFamily="34" charset="0"/>
              <a:buNone/>
              <a:tabLst/>
              <a:defRPr sz="1800" i="1"/>
            </a:lvl5pPr>
          </a:lstStyle>
          <a:p>
            <a:pPr marL="0" marR="0" lvl="4" indent="0" algn="l" defTabSz="914400" rtl="0" eaLnBrk="1" fontAlgn="auto" latinLnBrk="0" hangingPunct="1">
              <a:lnSpc>
                <a:spcPct val="90000"/>
              </a:lnSpc>
              <a:spcBef>
                <a:spcPts val="500"/>
              </a:spcBef>
              <a:spcAft>
                <a:spcPts val="0"/>
              </a:spcAft>
              <a:buClr>
                <a:schemeClr val="accent1"/>
              </a:buClr>
              <a:buSzPct val="100000"/>
              <a:buFont typeface="Arial" panose="020B0604020202020204" pitchFamily="34" charset="0"/>
              <a:buNone/>
              <a:tabLst/>
              <a:defRPr/>
            </a:pPr>
            <a:r>
              <a:rPr lang="en-US" sz="2000" b="1" kern="1200" dirty="0">
                <a:solidFill>
                  <a:srgbClr val="6A98D0"/>
                </a:solidFill>
                <a:latin typeface="Arial Narrow" panose="020B0606020202030204" pitchFamily="34" charset="0"/>
                <a:ea typeface="+mn-ea"/>
                <a:cs typeface="Myriad Pro Cond"/>
              </a:rPr>
              <a:t>Click</a:t>
            </a:r>
            <a:r>
              <a:rPr lang="en-US" sz="2000" b="1" kern="1200" baseline="0" dirty="0">
                <a:solidFill>
                  <a:srgbClr val="6A98D0"/>
                </a:solidFill>
                <a:latin typeface="Arial Narrow" panose="020B0606020202030204" pitchFamily="34" charset="0"/>
                <a:ea typeface="+mn-ea"/>
                <a:cs typeface="Myriad Pro Cond"/>
              </a:rPr>
              <a:t> here to edit</a:t>
            </a:r>
            <a:endParaRPr lang="en-US" dirty="0"/>
          </a:p>
        </p:txBody>
      </p:sp>
    </p:spTree>
    <p:extLst>
      <p:ext uri="{BB962C8B-B14F-4D97-AF65-F5344CB8AC3E}">
        <p14:creationId xmlns:p14="http://schemas.microsoft.com/office/powerpoint/2010/main" val="216533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1676400" y="1274763"/>
            <a:ext cx="9144000" cy="548495"/>
          </a:xfrm>
        </p:spPr>
        <p:txBody>
          <a:bodyPr anchor="t">
            <a:normAutofit/>
          </a:bodyPr>
          <a:lstStyle>
            <a:lvl1pPr algn="l">
              <a:defRPr sz="4400" spc="-150">
                <a:latin typeface="AvenirNext LT Pro Regular" panose="020B0504020202020204" pitchFamily="34" charset="0"/>
              </a:defRPr>
            </a:lvl1pPr>
          </a:lstStyle>
          <a:p>
            <a:r>
              <a:rPr lang="en-US" dirty="0"/>
              <a:t>Click to edit Master title style</a:t>
            </a:r>
          </a:p>
        </p:txBody>
      </p:sp>
      <p:sp>
        <p:nvSpPr>
          <p:cNvPr id="9" name="Subtitle 2"/>
          <p:cNvSpPr>
            <a:spLocks noGrp="1"/>
          </p:cNvSpPr>
          <p:nvPr>
            <p:ph type="subTitle" idx="1"/>
          </p:nvPr>
        </p:nvSpPr>
        <p:spPr>
          <a:xfrm>
            <a:off x="1668087" y="1958889"/>
            <a:ext cx="9141229" cy="1655762"/>
          </a:xfrm>
        </p:spPr>
        <p:txBody>
          <a:bodyPr/>
          <a:lstStyle>
            <a:lvl1pPr marL="0" indent="0" algn="l">
              <a:buNone/>
              <a:defRPr sz="2400" spc="-150">
                <a:solidFill>
                  <a:schemeClr val="tx2"/>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1" name="Title 1"/>
          <p:cNvSpPr txBox="1">
            <a:spLocks/>
          </p:cNvSpPr>
          <p:nvPr userDrawn="1"/>
        </p:nvSpPr>
        <p:spPr>
          <a:xfrm>
            <a:off x="1257300" y="744626"/>
            <a:ext cx="9144000" cy="5484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baseline="0">
                <a:solidFill>
                  <a:schemeClr val="bg1"/>
                </a:solidFill>
                <a:latin typeface="Avenir LT Std 45 Book" panose="020B0502020203020204" pitchFamily="34" charset="0"/>
                <a:ea typeface="+mj-ea"/>
                <a:cs typeface="+mj-cs"/>
              </a:defRPr>
            </a:lvl1pPr>
          </a:lstStyle>
          <a:p>
            <a:endParaRPr lang="en-US" dirty="0">
              <a:solidFill>
                <a:schemeClr val="tx1"/>
              </a:solidFill>
            </a:endParaRPr>
          </a:p>
        </p:txBody>
      </p:sp>
      <p:sp>
        <p:nvSpPr>
          <p:cNvPr id="32" name="Rectangle 31"/>
          <p:cNvSpPr/>
          <p:nvPr userDrawn="1"/>
        </p:nvSpPr>
        <p:spPr>
          <a:xfrm>
            <a:off x="867593" y="289742"/>
            <a:ext cx="2316147" cy="369332"/>
          </a:xfrm>
          <a:prstGeom prst="rect">
            <a:avLst/>
          </a:prstGeom>
        </p:spPr>
        <p:txBody>
          <a:bodyPr wrap="none">
            <a:spAutoFit/>
          </a:bodyPr>
          <a:lstStyle/>
          <a:p>
            <a:r>
              <a:rPr lang="en-US" sz="1800" dirty="0">
                <a:solidFill>
                  <a:schemeClr val="tx1"/>
                </a:solidFill>
                <a:latin typeface="AvenirNext LT Pro Regular" panose="020B0504020202020204" pitchFamily="34" charset="0"/>
              </a:rPr>
              <a:t>Setting the standard</a:t>
            </a:r>
          </a:p>
        </p:txBody>
      </p:sp>
      <p:pic>
        <p:nvPicPr>
          <p:cNvPr id="14" name="Picture 2" descr="Image result for itu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360" y="102784"/>
            <a:ext cx="700088" cy="7107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6A8276E-197D-4D1D-8D52-01578428EF47}"/>
              </a:ext>
            </a:extLst>
          </p:cNvPr>
          <p:cNvPicPr>
            <a:picLocks noChangeAspect="1"/>
          </p:cNvPicPr>
          <p:nvPr userDrawn="1"/>
        </p:nvPicPr>
        <p:blipFill>
          <a:blip r:embed="rId3"/>
          <a:stretch>
            <a:fillRect/>
          </a:stretch>
        </p:blipFill>
        <p:spPr>
          <a:xfrm>
            <a:off x="0" y="5431241"/>
            <a:ext cx="2514600" cy="1323975"/>
          </a:xfrm>
          <a:prstGeom prst="rect">
            <a:avLst/>
          </a:prstGeom>
        </p:spPr>
      </p:pic>
    </p:spTree>
    <p:extLst>
      <p:ext uri="{BB962C8B-B14F-4D97-AF65-F5344CB8AC3E}">
        <p14:creationId xmlns:p14="http://schemas.microsoft.com/office/powerpoint/2010/main" val="9906588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48087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0380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92798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11847171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itu.int/md/meetingdoc.asp?lang=en&amp;parent=T17-SG02-200527-TD-GEN-1042" TargetMode="External"/><Relationship Id="rId7" Type="http://schemas.openxmlformats.org/officeDocument/2006/relationships/hyperlink" Target="https://www.itu.int/md/meetingdoc.asp?lang=en&amp;parent=T17-TSAG-200921-TD-GEN-0880"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www.itu.int/md/T17-SG03-200824-TD-PLEN-0264" TargetMode="External"/><Relationship Id="rId5" Type="http://schemas.openxmlformats.org/officeDocument/2006/relationships/hyperlink" Target="https://www.itu.int/md/T17-SG03-200824-TD-PLEN-0263" TargetMode="External"/><Relationship Id="rId4" Type="http://schemas.openxmlformats.org/officeDocument/2006/relationships/hyperlink" Target="https://www.itu.int/md/meetingdoc.asp?lang=en&amp;parent=T17-SG02-200527-TD-GEN-10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tu.int/md/T17-TSAG-200921-TD-GEN-0885/en"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https://www.itu.int/md/meetingdoc.asp?lang=en&amp;parent=T17-TSAG-200921-TD-GEN-0875" TargetMode="External"/><Relationship Id="rId4" Type="http://schemas.openxmlformats.org/officeDocument/2006/relationships/hyperlink" Target="https://www.itu.int/md/meetingdoc.asp?lang=en&amp;parent=T17-TSAG-200921-TD-GEN-088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tu.int/md/meetingdoc.asp?lang=en&amp;parent=T17-TSAG-200921-TD-GEN-0888"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www.itu.int/md/T17-TSAG-200921-TD-GEN-0884/en" TargetMode="External"/><Relationship Id="rId5" Type="http://schemas.openxmlformats.org/officeDocument/2006/relationships/hyperlink" Target="http://www.itu.int/md/meetingdoc.asp?lang=en&amp;parent=T17-TSAG-200210-TD-GEN-0749" TargetMode="External"/><Relationship Id="rId4" Type="http://schemas.openxmlformats.org/officeDocument/2006/relationships/hyperlink" Target="https://www.itu.int/md/T17-TSAG-200921-TD-GEN-0885/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md/T17-TSAG-200921-TD-GEN-0839/en" TargetMode="External"/><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https://www.itu.int/md/meetingdoc.asp?lang=en&amp;parent=T17-TSAG-200921-TD-GEN-0883" TargetMode="External"/><Relationship Id="rId4" Type="http://schemas.openxmlformats.org/officeDocument/2006/relationships/hyperlink" Target="https://www.itu.int/md/T17-TSAG-200921-TD-GEN-0885/e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_ftnref1"/><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_ftnref1"/><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xtranet.itu.int/meetings/ITU-T/T17-TSAGRGM/RGWP-200805/TDs/T17-TSAGRGM-RGWP-200805-TD-0003-R02.docx" TargetMode="External"/><Relationship Id="rId2" Type="http://schemas.openxmlformats.org/officeDocument/2006/relationships/hyperlink" Target="https://extranet.itu.int/meetings/ITU-T/T17-TSAGRGM/RGWP-200805/TDs/T17-TSAGRGM-RGWP-200805-TD-0002-R01.docx"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Setting the standard</a:t>
            </a:r>
          </a:p>
        </p:txBody>
      </p:sp>
      <p:sp>
        <p:nvSpPr>
          <p:cNvPr id="3" name="Subtitle 2"/>
          <p:cNvSpPr txBox="1">
            <a:spLocks/>
          </p:cNvSpPr>
          <p:nvPr/>
        </p:nvSpPr>
        <p:spPr>
          <a:xfrm>
            <a:off x="86628" y="883355"/>
            <a:ext cx="12105372" cy="5639783"/>
          </a:xfrm>
          <a:prstGeom prst="rect">
            <a:avLst/>
          </a:prstGeom>
          <a:solidFill>
            <a:srgbClr val="00B0F0"/>
          </a:solid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br>
              <a:rPr kumimoji="0" lang="en-US" sz="56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br>
            <a:r>
              <a:rPr kumimoji="0" lang="en-US" sz="56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WTSA-20</a:t>
            </a:r>
            <a:br>
              <a:rPr kumimoji="0" lang="en-US" sz="56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br>
            <a:r>
              <a:rPr kumimoji="0" lang="en-US" sz="56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 U</a:t>
            </a:r>
            <a:r>
              <a:rPr lang="en-US" sz="5600" b="1" dirty="0" err="1">
                <a:solidFill>
                  <a:prstClr val="white"/>
                </a:solidFill>
              </a:rPr>
              <a:t>pdates</a:t>
            </a:r>
            <a:r>
              <a:rPr lang="en-US" sz="5600" b="1" dirty="0">
                <a:solidFill>
                  <a:prstClr val="white"/>
                </a:solidFill>
              </a:rPr>
              <a:t> on ITU-T Study Groups work</a:t>
            </a:r>
          </a:p>
          <a:p>
            <a:pPr marL="0" lvl="0" indent="0" algn="ctr">
              <a:buNone/>
              <a:defRPr/>
            </a:pPr>
            <a:endParaRPr lang="en-GB" dirty="0">
              <a:solidFill>
                <a:schemeClr val="bg1"/>
              </a:solidFill>
            </a:endParaRPr>
          </a:p>
          <a:p>
            <a:pPr marL="0" lvl="0" indent="0" algn="ctr">
              <a:buNone/>
              <a:defRPr/>
            </a:pPr>
            <a:r>
              <a:rPr lang="en-GB" sz="3600" dirty="0">
                <a:solidFill>
                  <a:schemeClr val="bg1"/>
                </a:solidFill>
              </a:rPr>
              <a:t>Interregional Meeting for Preparation of WTSA-20 </a:t>
            </a:r>
            <a:br>
              <a:rPr lang="en-GB" sz="3600" dirty="0">
                <a:solidFill>
                  <a:schemeClr val="bg1"/>
                </a:solidFill>
              </a:rPr>
            </a:br>
            <a:endParaRPr lang="en-GB" dirty="0">
              <a:solidFill>
                <a:schemeClr val="bg1"/>
              </a:solidFill>
            </a:endParaRPr>
          </a:p>
          <a:p>
            <a:pPr marL="0" indent="0" algn="ctr">
              <a:buNone/>
              <a:defRPr/>
            </a:pPr>
            <a:r>
              <a:rPr lang="en-GB" dirty="0">
                <a:solidFill>
                  <a:schemeClr val="bg1"/>
                </a:solidFill>
              </a:rPr>
              <a:t>18 September 2020</a:t>
            </a:r>
          </a:p>
          <a:p>
            <a:pPr marL="0" lvl="0" indent="0" algn="ctr">
              <a:buNone/>
              <a:defRPr/>
            </a:pPr>
            <a:r>
              <a:rPr lang="en-GB" dirty="0">
                <a:solidFill>
                  <a:schemeClr val="bg1"/>
                </a:solidFill>
              </a:rPr>
              <a:t>Virtual Meeting, 1230 – 1500 CEST</a:t>
            </a:r>
            <a:endParaRPr lang="en-US" dirty="0">
              <a:solidFill>
                <a:schemeClr val="bg1"/>
              </a:solidFill>
            </a:endParaRPr>
          </a:p>
        </p:txBody>
      </p:sp>
    </p:spTree>
    <p:extLst>
      <p:ext uri="{BB962C8B-B14F-4D97-AF65-F5344CB8AC3E}">
        <p14:creationId xmlns:p14="http://schemas.microsoft.com/office/powerpoint/2010/main" val="47551007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03E9-E171-4CC4-8EDD-CF4194E50393}"/>
              </a:ext>
            </a:extLst>
          </p:cNvPr>
          <p:cNvSpPr>
            <a:spLocks noGrp="1"/>
          </p:cNvSpPr>
          <p:nvPr>
            <p:ph type="title"/>
          </p:nvPr>
        </p:nvSpPr>
        <p:spPr>
          <a:xfrm>
            <a:off x="630621" y="98007"/>
            <a:ext cx="10972800" cy="1143000"/>
          </a:xfrm>
        </p:spPr>
        <p:txBody>
          <a:bodyPr/>
          <a:lstStyle/>
          <a:p>
            <a:r>
              <a:rPr lang="en-US" dirty="0"/>
              <a:t>Overall situation of each Study Group</a:t>
            </a:r>
            <a:endParaRPr lang="en-CH" dirty="0"/>
          </a:p>
        </p:txBody>
      </p:sp>
      <p:sp>
        <p:nvSpPr>
          <p:cNvPr id="3" name="Content Placeholder 2">
            <a:extLst>
              <a:ext uri="{FF2B5EF4-FFF2-40B4-BE49-F238E27FC236}">
                <a16:creationId xmlns:a16="http://schemas.microsoft.com/office/drawing/2014/main" id="{BF83A57A-D8F4-4C5B-BC5E-D67A4C58C801}"/>
              </a:ext>
            </a:extLst>
          </p:cNvPr>
          <p:cNvSpPr>
            <a:spLocks noGrp="1"/>
          </p:cNvSpPr>
          <p:nvPr>
            <p:ph idx="1"/>
          </p:nvPr>
        </p:nvSpPr>
        <p:spPr>
          <a:xfrm>
            <a:off x="0" y="1629889"/>
            <a:ext cx="12192000" cy="4382028"/>
          </a:xfrm>
        </p:spPr>
        <p:txBody>
          <a:bodyPr vert="horz" lIns="91440" tIns="45720" rIns="91440" bIns="45720" rtlCol="0" anchor="t">
            <a:normAutofit/>
          </a:bodyPr>
          <a:lstStyle/>
          <a:p>
            <a:r>
              <a:rPr lang="en-GB" sz="2400" dirty="0"/>
              <a:t>SG2, SG3, SG9, SG12, SG16, SG17, and SG20 indicated that their proposals are final or stable.</a:t>
            </a:r>
            <a:br>
              <a:rPr lang="en-GB" sz="2400" dirty="0"/>
            </a:br>
            <a:endParaRPr lang="en-GB" sz="2400" dirty="0">
              <a:cs typeface="Calibri"/>
            </a:endParaRPr>
          </a:p>
          <a:p>
            <a:r>
              <a:rPr lang="en-GB" sz="2400" dirty="0"/>
              <a:t>SG15 indicated that although they will have one more meeting (7-18 September 2020), no big change is expected.</a:t>
            </a:r>
            <a:br>
              <a:rPr lang="en-GB" sz="2400" dirty="0"/>
            </a:br>
            <a:endParaRPr lang="en-GB" sz="2400" dirty="0">
              <a:cs typeface="Calibri"/>
            </a:endParaRPr>
          </a:p>
          <a:p>
            <a:r>
              <a:rPr lang="en-GB" sz="2400" dirty="0"/>
              <a:t>SG5, SG11, SG13, will further consider their proposals.</a:t>
            </a:r>
            <a:br>
              <a:rPr lang="en-GB" sz="2400" dirty="0"/>
            </a:br>
            <a:endParaRPr lang="en-GB" sz="2400" dirty="0">
              <a:cs typeface="Calibri"/>
            </a:endParaRPr>
          </a:p>
          <a:p>
            <a:r>
              <a:rPr lang="en-GB" sz="2400" dirty="0"/>
              <a:t>SG16 will not hold any further SG meeting before WTSA-20.  However, chairmen of SG16 and SG20 will discuss possible overlaps of mandate (more of the title); SG2 chairman will also join the discussions. The idea is to have a suggestion from the chairmen (not the SG) for TSAG.</a:t>
            </a:r>
            <a:endParaRPr lang="en-GB" sz="2400" dirty="0">
              <a:cs typeface="Calibri"/>
            </a:endParaRPr>
          </a:p>
        </p:txBody>
      </p:sp>
    </p:spTree>
    <p:extLst>
      <p:ext uri="{BB962C8B-B14F-4D97-AF65-F5344CB8AC3E}">
        <p14:creationId xmlns:p14="http://schemas.microsoft.com/office/powerpoint/2010/main" val="310632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F6EC2-A6FD-4FE7-BFB6-05C727543BEB}"/>
              </a:ext>
            </a:extLst>
          </p:cNvPr>
          <p:cNvSpPr>
            <a:spLocks noGrp="1"/>
          </p:cNvSpPr>
          <p:nvPr>
            <p:ph type="title"/>
          </p:nvPr>
        </p:nvSpPr>
        <p:spPr>
          <a:xfrm>
            <a:off x="609600" y="570972"/>
            <a:ext cx="10972800" cy="683062"/>
          </a:xfrm>
        </p:spPr>
        <p:txBody>
          <a:bodyPr>
            <a:normAutofit fontScale="90000"/>
          </a:bodyPr>
          <a:lstStyle/>
          <a:p>
            <a:r>
              <a:rPr lang="en-US" dirty="0"/>
              <a:t>              Current SGs proposals – overview   </a:t>
            </a:r>
            <a:r>
              <a:rPr lang="en-US" b="0" dirty="0"/>
              <a:t>1/4</a:t>
            </a:r>
            <a:endParaRPr lang="en-CH" b="0" dirty="0">
              <a:solidFill>
                <a:srgbClr val="FF0000"/>
              </a:solidFill>
            </a:endParaRPr>
          </a:p>
        </p:txBody>
      </p:sp>
      <p:pic>
        <p:nvPicPr>
          <p:cNvPr id="6" name="Picture 5">
            <a:extLst>
              <a:ext uri="{FF2B5EF4-FFF2-40B4-BE49-F238E27FC236}">
                <a16:creationId xmlns:a16="http://schemas.microsoft.com/office/drawing/2014/main" id="{E4A5030D-B002-4992-987D-A8D7A5E3B28B}"/>
              </a:ext>
            </a:extLst>
          </p:cNvPr>
          <p:cNvPicPr>
            <a:picLocks noChangeAspect="1"/>
          </p:cNvPicPr>
          <p:nvPr/>
        </p:nvPicPr>
        <p:blipFill>
          <a:blip r:embed="rId2"/>
          <a:stretch>
            <a:fillRect/>
          </a:stretch>
        </p:blipFill>
        <p:spPr>
          <a:xfrm>
            <a:off x="0" y="63598"/>
            <a:ext cx="2837447" cy="791211"/>
          </a:xfrm>
          <a:prstGeom prst="rect">
            <a:avLst/>
          </a:prstGeom>
        </p:spPr>
      </p:pic>
      <p:graphicFrame>
        <p:nvGraphicFramePr>
          <p:cNvPr id="7" name="Table 6">
            <a:extLst>
              <a:ext uri="{FF2B5EF4-FFF2-40B4-BE49-F238E27FC236}">
                <a16:creationId xmlns:a16="http://schemas.microsoft.com/office/drawing/2014/main" id="{D64694F5-F63E-42C0-907D-EAC614C84155}"/>
              </a:ext>
            </a:extLst>
          </p:cNvPr>
          <p:cNvGraphicFramePr>
            <a:graphicFrameLocks noGrp="1"/>
          </p:cNvGraphicFramePr>
          <p:nvPr>
            <p:extLst>
              <p:ext uri="{D42A27DB-BD31-4B8C-83A1-F6EECF244321}">
                <p14:modId xmlns:p14="http://schemas.microsoft.com/office/powerpoint/2010/main" val="4008858108"/>
              </p:ext>
            </p:extLst>
          </p:nvPr>
        </p:nvGraphicFramePr>
        <p:xfrm>
          <a:off x="0" y="1254034"/>
          <a:ext cx="12191999" cy="5762607"/>
        </p:xfrm>
        <a:graphic>
          <a:graphicData uri="http://schemas.openxmlformats.org/drawingml/2006/table">
            <a:tbl>
              <a:tblPr firstRow="1" firstCol="1" bandRow="1">
                <a:tableStyleId>{5C22544A-7EE6-4342-B048-85BDC9FD1C3A}</a:tableStyleId>
              </a:tblPr>
              <a:tblGrid>
                <a:gridCol w="1615645">
                  <a:extLst>
                    <a:ext uri="{9D8B030D-6E8A-4147-A177-3AD203B41FA5}">
                      <a16:colId xmlns:a16="http://schemas.microsoft.com/office/drawing/2014/main" val="743184487"/>
                    </a:ext>
                  </a:extLst>
                </a:gridCol>
                <a:gridCol w="10576354">
                  <a:extLst>
                    <a:ext uri="{9D8B030D-6E8A-4147-A177-3AD203B41FA5}">
                      <a16:colId xmlns:a16="http://schemas.microsoft.com/office/drawing/2014/main" val="3196124144"/>
                    </a:ext>
                  </a:extLst>
                </a:gridCol>
              </a:tblGrid>
              <a:tr h="926447">
                <a:tc>
                  <a:txBody>
                    <a:bodyPr/>
                    <a:lstStyle/>
                    <a:p>
                      <a:pPr algn="ctr">
                        <a:spcAft>
                          <a:spcPts val="0"/>
                        </a:spcAft>
                      </a:pPr>
                      <a:r>
                        <a:rPr lang="en-GB" sz="2400" dirty="0">
                          <a:solidFill>
                            <a:schemeClr val="bg1"/>
                          </a:solidFill>
                          <a:effectLst/>
                          <a:latin typeface="+mn-lt"/>
                        </a:rPr>
                        <a:t>Study </a:t>
                      </a:r>
                    </a:p>
                    <a:p>
                      <a:pPr algn="ctr">
                        <a:spcAft>
                          <a:spcPts val="0"/>
                        </a:spcAft>
                      </a:pPr>
                      <a:r>
                        <a:rPr lang="en-GB" sz="2400" dirty="0">
                          <a:solidFill>
                            <a:schemeClr val="bg1"/>
                          </a:solidFill>
                          <a:effectLst/>
                          <a:latin typeface="+mn-lt"/>
                        </a:rPr>
                        <a:t>Group</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algn="ctr">
                        <a:spcAft>
                          <a:spcPts val="0"/>
                        </a:spcAft>
                      </a:pPr>
                      <a:br>
                        <a:rPr lang="en-GB" sz="2400" dirty="0">
                          <a:solidFill>
                            <a:srgbClr val="FFFFFF"/>
                          </a:solidFill>
                          <a:effectLst/>
                          <a:latin typeface="+mn-lt"/>
                        </a:rPr>
                      </a:br>
                      <a:r>
                        <a:rPr lang="en-GB" sz="2800" dirty="0">
                          <a:solidFill>
                            <a:schemeClr val="bg1"/>
                          </a:solidFill>
                          <a:effectLst/>
                          <a:latin typeface="+mn-lt"/>
                        </a:rPr>
                        <a:t>Updates submitted to TSAG meeting – 21 – 25 September 2020</a:t>
                      </a:r>
                      <a:endParaRPr lang="en-CH" sz="2400" dirty="0">
                        <a:solidFill>
                          <a:schemeClr val="bg1"/>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2366514999"/>
                  </a:ext>
                </a:extLst>
              </a:tr>
              <a:tr h="1934394">
                <a:tc>
                  <a:txBody>
                    <a:bodyPr/>
                    <a:lstStyle/>
                    <a:p>
                      <a:pPr algn="ctr">
                        <a:spcAft>
                          <a:spcPts val="0"/>
                        </a:spcAft>
                      </a:pPr>
                      <a:r>
                        <a:rPr lang="en-GB" sz="2400" dirty="0">
                          <a:solidFill>
                            <a:schemeClr val="bg1"/>
                          </a:solidFill>
                          <a:effectLst/>
                          <a:latin typeface="+mn-lt"/>
                        </a:rPr>
                        <a:t>SG2</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marL="0" algn="l" defTabSz="457200" rtl="0" eaLnBrk="1" latinLnBrk="0" hangingPunct="0">
                        <a:spcBef>
                          <a:spcPts val="200"/>
                        </a:spcBef>
                        <a:spcAft>
                          <a:spcPts val="200"/>
                        </a:spcAft>
                        <a:tabLst>
                          <a:tab pos="180340" algn="l"/>
                          <a:tab pos="540385" algn="l"/>
                          <a:tab pos="900430" algn="l"/>
                          <a:tab pos="1260475" algn="l"/>
                          <a:tab pos="1620520" algn="l"/>
                          <a:tab pos="1980565" algn="l"/>
                          <a:tab pos="2340610" algn="l"/>
                        </a:tabLst>
                      </a:pPr>
                      <a:r>
                        <a:rPr lang="en-GB" sz="2000" kern="1200" dirty="0">
                          <a:solidFill>
                            <a:schemeClr val="accent1">
                              <a:lumMod val="75000"/>
                            </a:schemeClr>
                          </a:solidFill>
                          <a:effectLst/>
                          <a:latin typeface="+mj-lt"/>
                          <a:ea typeface="+mn-ea"/>
                          <a:cs typeface="Times New Roman"/>
                          <a:hlinkClick r:id="rId3"/>
                        </a:rPr>
                        <a:t>SG2-TD1042R3</a:t>
                      </a:r>
                      <a:r>
                        <a:rPr lang="en-GB" sz="2000" kern="1200" dirty="0">
                          <a:solidFill>
                            <a:schemeClr val="accent1">
                              <a:lumMod val="75000"/>
                            </a:schemeClr>
                          </a:solidFill>
                          <a:effectLst/>
                          <a:latin typeface="+mj-lt"/>
                          <a:ea typeface="+mn-ea"/>
                          <a:cs typeface="Times New Roman"/>
                        </a:rPr>
                        <a:t> (to be submitted to TSAG)</a:t>
                      </a:r>
                      <a:endParaRPr lang="en-CH" sz="2000" kern="1200" dirty="0">
                        <a:solidFill>
                          <a:schemeClr val="accent1">
                            <a:lumMod val="75000"/>
                          </a:schemeClr>
                        </a:solidFill>
                        <a:effectLst/>
                        <a:latin typeface="+mj-lt"/>
                        <a:ea typeface="+mn-ea"/>
                        <a:cs typeface="Times New Roman"/>
                      </a:endParaRPr>
                    </a:p>
                    <a:p>
                      <a:pPr marL="0" algn="l" defTabSz="457200" rtl="0" eaLnBrk="1" latinLnBrk="0" hangingPunct="0">
                        <a:spcBef>
                          <a:spcPts val="200"/>
                        </a:spcBef>
                        <a:spcAft>
                          <a:spcPts val="200"/>
                        </a:spcAft>
                        <a:tabLst>
                          <a:tab pos="180340" algn="l"/>
                          <a:tab pos="540385" algn="l"/>
                          <a:tab pos="900430" algn="l"/>
                          <a:tab pos="1260475" algn="l"/>
                          <a:tab pos="1620520" algn="l"/>
                          <a:tab pos="1980565" algn="l"/>
                          <a:tab pos="2340610" algn="l"/>
                        </a:tabLst>
                      </a:pPr>
                      <a:r>
                        <a:rPr lang="en-GB" sz="2000" kern="1200" dirty="0">
                          <a:solidFill>
                            <a:schemeClr val="accent1">
                              <a:lumMod val="75000"/>
                            </a:schemeClr>
                          </a:solidFill>
                          <a:effectLst/>
                          <a:latin typeface="+mj-lt"/>
                          <a:ea typeface="+mn-ea"/>
                          <a:cs typeface="Times New Roman"/>
                        </a:rPr>
                        <a:t>Draft Report of ITU-T SG2 to the World Telecommunication Standardization Assembly (WTSA-20), Part I: General</a:t>
                      </a:r>
                      <a:endParaRPr lang="en-CH" sz="2000" kern="1200" dirty="0">
                        <a:solidFill>
                          <a:schemeClr val="accent1">
                            <a:lumMod val="75000"/>
                          </a:schemeClr>
                        </a:solidFill>
                        <a:effectLst/>
                        <a:latin typeface="+mj-lt"/>
                        <a:ea typeface="+mn-ea"/>
                        <a:cs typeface="Times New Roman"/>
                      </a:endParaRPr>
                    </a:p>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2000" kern="1200" dirty="0">
                          <a:solidFill>
                            <a:schemeClr val="accent1">
                              <a:lumMod val="75000"/>
                            </a:schemeClr>
                          </a:solidFill>
                          <a:effectLst/>
                          <a:latin typeface="+mj-lt"/>
                          <a:ea typeface="+mn-ea"/>
                          <a:cs typeface="Times New Roman"/>
                          <a:hlinkClick r:id="rId4"/>
                        </a:rPr>
                        <a:t>SG2-TD1043R3</a:t>
                      </a:r>
                      <a:r>
                        <a:rPr lang="en-GB" sz="2000" kern="1200" dirty="0">
                          <a:solidFill>
                            <a:schemeClr val="accent1">
                              <a:lumMod val="75000"/>
                            </a:schemeClr>
                          </a:solidFill>
                          <a:effectLst/>
                          <a:latin typeface="+mj-lt"/>
                          <a:ea typeface="+mn-ea"/>
                          <a:cs typeface="Times New Roman"/>
                        </a:rPr>
                        <a:t>(to be submitted to TSAG)</a:t>
                      </a:r>
                      <a:endParaRPr lang="en-CH" sz="2000" kern="1200" dirty="0">
                        <a:solidFill>
                          <a:schemeClr val="accent1">
                            <a:lumMod val="75000"/>
                          </a:schemeClr>
                        </a:solidFill>
                        <a:effectLst/>
                        <a:latin typeface="+mj-lt"/>
                        <a:ea typeface="+mn-ea"/>
                        <a:cs typeface="Times New Roman"/>
                      </a:endParaRPr>
                    </a:p>
                    <a:p>
                      <a:pPr marL="0" algn="l" defTabSz="457200" rtl="0" eaLnBrk="1" latinLnBrk="0" hangingPunct="0">
                        <a:spcBef>
                          <a:spcPts val="200"/>
                        </a:spcBef>
                        <a:spcAft>
                          <a:spcPts val="200"/>
                        </a:spcAft>
                        <a:tabLst>
                          <a:tab pos="180340" algn="l"/>
                          <a:tab pos="540385" algn="l"/>
                          <a:tab pos="900430" algn="l"/>
                          <a:tab pos="1260475" algn="l"/>
                          <a:tab pos="1620520" algn="l"/>
                          <a:tab pos="1980565" algn="l"/>
                          <a:tab pos="2340610" algn="l"/>
                        </a:tabLst>
                      </a:pPr>
                      <a:r>
                        <a:rPr lang="en-GB" sz="2000" kern="1200" dirty="0">
                          <a:solidFill>
                            <a:schemeClr val="accent1">
                              <a:lumMod val="75000"/>
                            </a:schemeClr>
                          </a:solidFill>
                          <a:effectLst/>
                          <a:latin typeface="+mj-lt"/>
                          <a:ea typeface="+mn-ea"/>
                          <a:cs typeface="Times New Roman"/>
                        </a:rPr>
                        <a:t>Draft Report of ITU-T SG2 to the World Telecommunication Standardization Assembly (WTSA-20), Part II: Questions proposed for study during the next study period (2021-2024)</a:t>
                      </a:r>
                      <a:endParaRPr lang="en-CH" sz="2000" kern="1200" dirty="0">
                        <a:solidFill>
                          <a:schemeClr val="accent1">
                            <a:lumMod val="75000"/>
                          </a:schemeClr>
                        </a:solidFill>
                        <a:effectLst/>
                        <a:latin typeface="+mj-lt"/>
                        <a:ea typeface="+mn-ea"/>
                        <a:cs typeface="Times New Roman"/>
                      </a:endParaRPr>
                    </a:p>
                  </a:txBody>
                  <a:tcPr marL="68580" marR="68580" marT="0" marB="0"/>
                </a:tc>
                <a:extLst>
                  <a:ext uri="{0D108BD9-81ED-4DB2-BD59-A6C34878D82A}">
                    <a16:rowId xmlns:a16="http://schemas.microsoft.com/office/drawing/2014/main" val="1048611962"/>
                  </a:ext>
                </a:extLst>
              </a:tr>
              <a:tr h="1825107">
                <a:tc>
                  <a:txBody>
                    <a:bodyPr/>
                    <a:lstStyle/>
                    <a:p>
                      <a:pPr algn="ctr">
                        <a:spcAft>
                          <a:spcPts val="0"/>
                        </a:spcAft>
                      </a:pPr>
                      <a:r>
                        <a:rPr lang="en-GB" sz="2400" dirty="0">
                          <a:solidFill>
                            <a:schemeClr val="bg1"/>
                          </a:solidFill>
                          <a:effectLst/>
                          <a:latin typeface="+mn-lt"/>
                        </a:rPr>
                        <a:t>SG3</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marL="0" marR="0" lvl="0" indent="0" algn="l" rtl="0" eaLnBrk="1" fontAlgn="auto" latinLnBrk="0" hangingPunct="0">
                        <a:lnSpc>
                          <a:spcPct val="100000"/>
                        </a:lnSpc>
                        <a:spcBef>
                          <a:spcPts val="200"/>
                        </a:spcBef>
                        <a:spcAft>
                          <a:spcPts val="200"/>
                        </a:spcAft>
                        <a:buFontTx/>
                        <a:buNone/>
                      </a:pPr>
                      <a:r>
                        <a:rPr lang="en-US" sz="2000" kern="1200">
                          <a:solidFill>
                            <a:schemeClr val="accent1">
                              <a:lumMod val="75000"/>
                            </a:schemeClr>
                          </a:solidFill>
                          <a:effectLst/>
                          <a:latin typeface="+mj-lt"/>
                          <a:ea typeface="+mn-ea"/>
                          <a:cs typeface="Times New Roman"/>
                          <a:hlinkClick r:id="rId5"/>
                        </a:rPr>
                        <a:t>SG3-TD263R3/PLEN</a:t>
                      </a:r>
                      <a:r>
                        <a:rPr lang="en-US" sz="2000" kern="1200">
                          <a:solidFill>
                            <a:schemeClr val="accent1">
                              <a:lumMod val="75000"/>
                            </a:schemeClr>
                          </a:solidFill>
                          <a:effectLst/>
                          <a:latin typeface="+mj-lt"/>
                          <a:ea typeface="+mn-ea"/>
                          <a:cs typeface="Times New Roman"/>
                        </a:rPr>
                        <a:t> </a:t>
                      </a:r>
                      <a:r>
                        <a:rPr lang="en-GB" sz="2000" kern="1200">
                          <a:solidFill>
                            <a:schemeClr val="accent1">
                              <a:lumMod val="75000"/>
                            </a:schemeClr>
                          </a:solidFill>
                          <a:effectLst/>
                          <a:latin typeface="+mj-lt"/>
                          <a:ea typeface="+mn-ea"/>
                          <a:cs typeface="Times New Roman"/>
                        </a:rPr>
                        <a:t>(to be submitted to TSAG)</a:t>
                      </a:r>
                      <a:br>
                        <a:rPr lang="en-GB" sz="2000" kern="1200">
                          <a:solidFill>
                            <a:srgbClr val="376092"/>
                          </a:solidFill>
                          <a:effectLst/>
                          <a:latin typeface="+mj-lt"/>
                          <a:ea typeface="+mn-ea"/>
                          <a:cs typeface="Times New Roman"/>
                        </a:rPr>
                      </a:br>
                      <a:r>
                        <a:rPr lang="en-GB" sz="2000" b="0" i="0" u="none" strike="noStrike" kern="1200" noProof="0">
                          <a:solidFill>
                            <a:schemeClr val="accent1">
                              <a:lumMod val="75000"/>
                            </a:schemeClr>
                          </a:solidFill>
                          <a:effectLst/>
                          <a:latin typeface="Calibri"/>
                        </a:rPr>
                        <a:t>Draft Report of ITU-T SG3 to the World Telecommunication Standardization Assembly (WTSA-20), Part I: General</a:t>
                      </a:r>
                      <a:endParaRPr lang="en-GB" sz="2000" b="0" i="0" u="none" strike="noStrike" noProof="0">
                        <a:latin typeface="Calibri"/>
                      </a:endParaRPr>
                    </a:p>
                    <a:p>
                      <a:pPr marL="0" marR="0" lvl="0" indent="0" algn="l" rtl="0" eaLnBrk="1" fontAlgn="auto" latinLnBrk="0" hangingPunct="0">
                        <a:lnSpc>
                          <a:spcPct val="100000"/>
                        </a:lnSpc>
                        <a:spcBef>
                          <a:spcPts val="200"/>
                        </a:spcBef>
                        <a:spcAft>
                          <a:spcPts val="200"/>
                        </a:spcAft>
                        <a:buFontTx/>
                        <a:buNone/>
                      </a:pPr>
                      <a:r>
                        <a:rPr lang="en-US" sz="2000" kern="1200">
                          <a:solidFill>
                            <a:schemeClr val="accent1">
                              <a:lumMod val="75000"/>
                            </a:schemeClr>
                          </a:solidFill>
                          <a:effectLst/>
                          <a:latin typeface="+mj-lt"/>
                          <a:ea typeface="+mn-ea"/>
                          <a:cs typeface="Times New Roman"/>
                          <a:hlinkClick r:id="rId6"/>
                        </a:rPr>
                        <a:t>SG3-TD264R3/PLEN</a:t>
                      </a:r>
                      <a:r>
                        <a:rPr lang="en-US" sz="2000" kern="1200">
                          <a:solidFill>
                            <a:schemeClr val="accent1">
                              <a:lumMod val="75000"/>
                            </a:schemeClr>
                          </a:solidFill>
                          <a:effectLst/>
                          <a:latin typeface="+mj-lt"/>
                          <a:ea typeface="+mn-ea"/>
                          <a:cs typeface="Times New Roman"/>
                        </a:rPr>
                        <a:t> </a:t>
                      </a:r>
                      <a:r>
                        <a:rPr lang="en-GB" sz="2000" kern="1200">
                          <a:solidFill>
                            <a:schemeClr val="accent1">
                              <a:lumMod val="75000"/>
                            </a:schemeClr>
                          </a:solidFill>
                          <a:effectLst/>
                          <a:latin typeface="+mj-lt"/>
                          <a:ea typeface="+mn-ea"/>
                          <a:cs typeface="Times New Roman"/>
                        </a:rPr>
                        <a:t>(to be submitted to TSAG)</a:t>
                      </a:r>
                      <a:br>
                        <a:rPr lang="en-GB" sz="2000" kern="1200">
                          <a:solidFill>
                            <a:srgbClr val="376092"/>
                          </a:solidFill>
                          <a:effectLst/>
                          <a:latin typeface="+mj-lt"/>
                          <a:ea typeface="+mn-ea"/>
                          <a:cs typeface="Times New Roman"/>
                        </a:rPr>
                      </a:br>
                      <a:r>
                        <a:rPr lang="en-GB" sz="2000" b="0" i="0" u="none" strike="noStrike" kern="1200" noProof="0">
                          <a:solidFill>
                            <a:schemeClr val="accent1">
                              <a:lumMod val="75000"/>
                            </a:schemeClr>
                          </a:solidFill>
                          <a:effectLst/>
                          <a:latin typeface="Calibri"/>
                        </a:rPr>
                        <a:t>Draft Report of ITU-T SG3 to the World Telecommunication Standardization Assembly (WTSA-20), Part II: Questions proposed for study during the next study period (2021-2024)</a:t>
                      </a:r>
                      <a:endParaRPr lang="en-US" sz="2000"/>
                    </a:p>
                  </a:txBody>
                  <a:tcPr marL="68580" marR="68580" marT="0" marB="0"/>
                </a:tc>
                <a:extLst>
                  <a:ext uri="{0D108BD9-81ED-4DB2-BD59-A6C34878D82A}">
                    <a16:rowId xmlns:a16="http://schemas.microsoft.com/office/drawing/2014/main" val="4004398180"/>
                  </a:ext>
                </a:extLst>
              </a:tr>
              <a:tr h="918018">
                <a:tc>
                  <a:txBody>
                    <a:bodyPr/>
                    <a:lstStyle/>
                    <a:p>
                      <a:pPr algn="ctr">
                        <a:spcAft>
                          <a:spcPts val="0"/>
                        </a:spcAft>
                      </a:pPr>
                      <a:r>
                        <a:rPr lang="en-GB" sz="2400" dirty="0">
                          <a:solidFill>
                            <a:schemeClr val="bg1"/>
                          </a:solidFill>
                          <a:effectLst/>
                          <a:latin typeface="+mn-lt"/>
                        </a:rPr>
                        <a:t>SG5</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000" u="sng" kern="1200" dirty="0">
                          <a:solidFill>
                            <a:schemeClr val="accent1">
                              <a:lumMod val="75000"/>
                            </a:schemeClr>
                          </a:solidFill>
                          <a:effectLst/>
                          <a:latin typeface="+mn-lt"/>
                          <a:ea typeface="+mn-ea"/>
                          <a:cs typeface="+mn-cs"/>
                          <a:hlinkClick r:id="rId7"/>
                        </a:rPr>
                        <a:t>TSAG-TD880R1</a:t>
                      </a:r>
                      <a:r>
                        <a:rPr lang="en-GB" sz="2000" kern="1200" dirty="0">
                          <a:solidFill>
                            <a:schemeClr val="accent1">
                              <a:lumMod val="75000"/>
                            </a:schemeClr>
                          </a:solidFill>
                          <a:effectLst/>
                          <a:latin typeface="+mn-lt"/>
                          <a:ea typeface="+mn-ea"/>
                          <a:cs typeface="+mn-cs"/>
                          <a:hlinkClick r:id="rId7">
                            <a:extLst>
                              <a:ext uri="{A12FA001-AC4F-418D-AE19-62706E023703}">
                                <ahyp:hlinkClr xmlns:ahyp="http://schemas.microsoft.com/office/drawing/2018/hyperlinkcolor" val="tx"/>
                              </a:ext>
                            </a:extLst>
                          </a:hlinkClick>
                        </a:rPr>
                        <a:t> </a:t>
                      </a:r>
                      <a:endParaRPr lang="en-CH" sz="2000" kern="1200" dirty="0">
                        <a:solidFill>
                          <a:schemeClr val="accent1">
                            <a:lumMod val="75000"/>
                          </a:schemeClr>
                        </a:solidFill>
                        <a:effectLst/>
                        <a:latin typeface="+mn-lt"/>
                        <a:ea typeface="+mn-ea"/>
                        <a:cs typeface="+mn-cs"/>
                      </a:endParaRPr>
                    </a:p>
                    <a:p>
                      <a:r>
                        <a:rPr lang="en-GB" sz="2000" kern="1200" dirty="0">
                          <a:solidFill>
                            <a:schemeClr val="accent1">
                              <a:lumMod val="75000"/>
                            </a:schemeClr>
                          </a:solidFill>
                          <a:effectLst/>
                          <a:latin typeface="+mn-lt"/>
                          <a:ea typeface="+mn-ea"/>
                          <a:cs typeface="+mn-cs"/>
                        </a:rPr>
                        <a:t>LS/r on WTSA Preparation (reply to TSAG-LS27) [from ITU-T SG5]</a:t>
                      </a:r>
                    </a:p>
                    <a:p>
                      <a:pPr>
                        <a:spcAft>
                          <a:spcPts val="0"/>
                        </a:spcAft>
                      </a:pPr>
                      <a:endParaRPr lang="en-CH" sz="2400" dirty="0">
                        <a:solidFill>
                          <a:schemeClr val="accent1">
                            <a:lumMod val="75000"/>
                          </a:schemeClr>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3803474085"/>
                  </a:ext>
                </a:extLst>
              </a:tr>
            </a:tbl>
          </a:graphicData>
        </a:graphic>
      </p:graphicFrame>
    </p:spTree>
    <p:extLst>
      <p:ext uri="{BB962C8B-B14F-4D97-AF65-F5344CB8AC3E}">
        <p14:creationId xmlns:p14="http://schemas.microsoft.com/office/powerpoint/2010/main" val="18750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F6EC2-A6FD-4FE7-BFB6-05C727543BEB}"/>
              </a:ext>
            </a:extLst>
          </p:cNvPr>
          <p:cNvSpPr>
            <a:spLocks noGrp="1"/>
          </p:cNvSpPr>
          <p:nvPr>
            <p:ph type="title"/>
          </p:nvPr>
        </p:nvSpPr>
        <p:spPr>
          <a:xfrm>
            <a:off x="609600" y="570972"/>
            <a:ext cx="10972800" cy="683062"/>
          </a:xfrm>
        </p:spPr>
        <p:txBody>
          <a:bodyPr>
            <a:normAutofit fontScale="90000"/>
          </a:bodyPr>
          <a:lstStyle/>
          <a:p>
            <a:r>
              <a:rPr lang="en-US" dirty="0"/>
              <a:t>             Current SGs proposals – overview </a:t>
            </a:r>
            <a:r>
              <a:rPr lang="en-US" b="0" dirty="0"/>
              <a:t>2/4</a:t>
            </a:r>
            <a:endParaRPr lang="en-CH" dirty="0">
              <a:solidFill>
                <a:srgbClr val="FF0000"/>
              </a:solidFill>
            </a:endParaRPr>
          </a:p>
        </p:txBody>
      </p:sp>
      <p:pic>
        <p:nvPicPr>
          <p:cNvPr id="6" name="Picture 5">
            <a:extLst>
              <a:ext uri="{FF2B5EF4-FFF2-40B4-BE49-F238E27FC236}">
                <a16:creationId xmlns:a16="http://schemas.microsoft.com/office/drawing/2014/main" id="{E4A5030D-B002-4992-987D-A8D7A5E3B28B}"/>
              </a:ext>
            </a:extLst>
          </p:cNvPr>
          <p:cNvPicPr>
            <a:picLocks noChangeAspect="1"/>
          </p:cNvPicPr>
          <p:nvPr/>
        </p:nvPicPr>
        <p:blipFill>
          <a:blip r:embed="rId2"/>
          <a:stretch>
            <a:fillRect/>
          </a:stretch>
        </p:blipFill>
        <p:spPr>
          <a:xfrm>
            <a:off x="0" y="63598"/>
            <a:ext cx="2837447" cy="791211"/>
          </a:xfrm>
          <a:prstGeom prst="rect">
            <a:avLst/>
          </a:prstGeom>
        </p:spPr>
      </p:pic>
      <p:graphicFrame>
        <p:nvGraphicFramePr>
          <p:cNvPr id="2" name="Table 1">
            <a:extLst>
              <a:ext uri="{FF2B5EF4-FFF2-40B4-BE49-F238E27FC236}">
                <a16:creationId xmlns:a16="http://schemas.microsoft.com/office/drawing/2014/main" id="{6B5453C4-82D9-4C76-AE8B-FD9C9A306DD4}"/>
              </a:ext>
            </a:extLst>
          </p:cNvPr>
          <p:cNvGraphicFramePr>
            <a:graphicFrameLocks noGrp="1"/>
          </p:cNvGraphicFramePr>
          <p:nvPr>
            <p:extLst>
              <p:ext uri="{D42A27DB-BD31-4B8C-83A1-F6EECF244321}">
                <p14:modId xmlns:p14="http://schemas.microsoft.com/office/powerpoint/2010/main" val="351062663"/>
              </p:ext>
            </p:extLst>
          </p:nvPr>
        </p:nvGraphicFramePr>
        <p:xfrm>
          <a:off x="0" y="1506045"/>
          <a:ext cx="12192000" cy="5351955"/>
        </p:xfrm>
        <a:graphic>
          <a:graphicData uri="http://schemas.openxmlformats.org/drawingml/2006/table">
            <a:tbl>
              <a:tblPr firstRow="1" firstCol="1" bandRow="1">
                <a:tableStyleId>{5C22544A-7EE6-4342-B048-85BDC9FD1C3A}</a:tableStyleId>
              </a:tblPr>
              <a:tblGrid>
                <a:gridCol w="1615644">
                  <a:extLst>
                    <a:ext uri="{9D8B030D-6E8A-4147-A177-3AD203B41FA5}">
                      <a16:colId xmlns:a16="http://schemas.microsoft.com/office/drawing/2014/main" val="3025780600"/>
                    </a:ext>
                  </a:extLst>
                </a:gridCol>
                <a:gridCol w="10576356">
                  <a:extLst>
                    <a:ext uri="{9D8B030D-6E8A-4147-A177-3AD203B41FA5}">
                      <a16:colId xmlns:a16="http://schemas.microsoft.com/office/drawing/2014/main" val="567006142"/>
                    </a:ext>
                  </a:extLst>
                </a:gridCol>
              </a:tblGrid>
              <a:tr h="1099102">
                <a:tc>
                  <a:txBody>
                    <a:bodyPr/>
                    <a:lstStyle/>
                    <a:p>
                      <a:pPr algn="ctr">
                        <a:spcAft>
                          <a:spcPts val="0"/>
                        </a:spcAft>
                      </a:pPr>
                      <a:r>
                        <a:rPr lang="en-GB" sz="2800" dirty="0">
                          <a:solidFill>
                            <a:schemeClr val="bg1"/>
                          </a:solidFill>
                          <a:effectLst/>
                          <a:latin typeface="+mn-lt"/>
                        </a:rPr>
                        <a:t>Study </a:t>
                      </a:r>
                    </a:p>
                    <a:p>
                      <a:pPr algn="ctr">
                        <a:spcAft>
                          <a:spcPts val="0"/>
                        </a:spcAft>
                      </a:pPr>
                      <a:r>
                        <a:rPr lang="en-GB" sz="2800" dirty="0">
                          <a:solidFill>
                            <a:schemeClr val="bg1"/>
                          </a:solidFill>
                          <a:effectLst/>
                          <a:latin typeface="+mn-lt"/>
                        </a:rPr>
                        <a:t>Group</a:t>
                      </a:r>
                      <a:endParaRPr lang="en-CH" sz="2800" dirty="0">
                        <a:solidFill>
                          <a:schemeClr val="bg1"/>
                        </a:solidFill>
                        <a:effectLst/>
                        <a:latin typeface="+mn-lt"/>
                        <a:ea typeface="Yu Gothic" panose="020B0400000000000000" pitchFamily="34" charset="-128"/>
                      </a:endParaRPr>
                    </a:p>
                  </a:txBody>
                  <a:tcPr marL="68580" marR="68580" marT="0" marB="0"/>
                </a:tc>
                <a:tc>
                  <a:txBody>
                    <a:bodyPr/>
                    <a:lstStyle/>
                    <a:p>
                      <a:pPr algn="ctr">
                        <a:spcAft>
                          <a:spcPts val="0"/>
                        </a:spcAft>
                      </a:pPr>
                      <a:br>
                        <a:rPr lang="en-GB" sz="2800" dirty="0">
                          <a:solidFill>
                            <a:srgbClr val="FFFFFF"/>
                          </a:solidFill>
                          <a:effectLst/>
                          <a:latin typeface="+mn-lt"/>
                        </a:rPr>
                      </a:br>
                      <a:r>
                        <a:rPr lang="en-GB" sz="2800" dirty="0">
                          <a:solidFill>
                            <a:schemeClr val="bg1"/>
                          </a:solidFill>
                          <a:effectLst/>
                          <a:latin typeface="+mn-lt"/>
                        </a:rPr>
                        <a:t>Updates submitted to TSAG meeting – 21 – 25 September 2020</a:t>
                      </a:r>
                      <a:endParaRPr lang="en-CH" sz="2800" dirty="0">
                        <a:solidFill>
                          <a:schemeClr val="bg1"/>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1412092764"/>
                  </a:ext>
                </a:extLst>
              </a:tr>
              <a:tr h="1470113">
                <a:tc>
                  <a:txBody>
                    <a:bodyPr/>
                    <a:lstStyle/>
                    <a:p>
                      <a:pPr algn="ctr">
                        <a:spcAft>
                          <a:spcPts val="0"/>
                        </a:spcAft>
                      </a:pPr>
                      <a:r>
                        <a:rPr lang="en-GB" sz="2800" dirty="0">
                          <a:solidFill>
                            <a:schemeClr val="bg1"/>
                          </a:solidFill>
                          <a:effectLst/>
                          <a:latin typeface="+mn-lt"/>
                        </a:rPr>
                        <a:t>SG9</a:t>
                      </a:r>
                      <a:endParaRPr lang="en-CH" sz="28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400" u="sng" kern="1200">
                          <a:solidFill>
                            <a:schemeClr val="accent1">
                              <a:lumMod val="75000"/>
                            </a:schemeClr>
                          </a:solidFill>
                          <a:effectLst/>
                          <a:latin typeface="+mn-lt"/>
                          <a:ea typeface="+mn-ea"/>
                          <a:cs typeface="+mn-cs"/>
                          <a:hlinkClick r:id="rId3"/>
                        </a:rPr>
                        <a:t>TSAG-TD885</a:t>
                      </a:r>
                      <a:endParaRPr lang="en-CH" sz="2400" kern="1200">
                        <a:solidFill>
                          <a:schemeClr val="accent1">
                            <a:lumMod val="75000"/>
                          </a:schemeClr>
                        </a:solidFill>
                        <a:effectLst/>
                        <a:latin typeface="+mn-lt"/>
                        <a:ea typeface="+mn-ea"/>
                        <a:cs typeface="+mn-cs"/>
                      </a:endParaRPr>
                    </a:p>
                    <a:p>
                      <a:r>
                        <a:rPr lang="en-GB" sz="2400" kern="1200">
                          <a:solidFill>
                            <a:schemeClr val="accent1">
                              <a:lumMod val="75000"/>
                            </a:schemeClr>
                          </a:solidFill>
                          <a:effectLst/>
                          <a:latin typeface="+mn-lt"/>
                          <a:ea typeface="+mn-ea"/>
                          <a:cs typeface="+mn-cs"/>
                        </a:rPr>
                        <a:t>ITU-T SG9 proposals to WTSA-20 for its Questions and Mandate (Res.2 portion)</a:t>
                      </a:r>
                      <a:endParaRPr lang="en-CH" sz="3200">
                        <a:solidFill>
                          <a:schemeClr val="accent1">
                            <a:lumMod val="75000"/>
                          </a:schemeClr>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7452496"/>
                  </a:ext>
                </a:extLst>
              </a:tr>
              <a:tr h="1463039">
                <a:tc>
                  <a:txBody>
                    <a:bodyPr/>
                    <a:lstStyle/>
                    <a:p>
                      <a:pPr algn="ctr">
                        <a:spcAft>
                          <a:spcPts val="0"/>
                        </a:spcAft>
                      </a:pPr>
                      <a:r>
                        <a:rPr lang="en-GB" sz="2800" dirty="0">
                          <a:solidFill>
                            <a:schemeClr val="bg1"/>
                          </a:solidFill>
                          <a:effectLst/>
                          <a:latin typeface="+mn-lt"/>
                        </a:rPr>
                        <a:t>SG11</a:t>
                      </a:r>
                      <a:endParaRPr lang="en-CH" sz="28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US" sz="2400" u="sng" kern="1200">
                          <a:solidFill>
                            <a:schemeClr val="accent1">
                              <a:lumMod val="75000"/>
                            </a:schemeClr>
                          </a:solidFill>
                          <a:effectLst/>
                          <a:latin typeface="+mn-lt"/>
                          <a:ea typeface="+mn-ea"/>
                          <a:cs typeface="+mn-cs"/>
                          <a:hlinkClick r:id="rId4"/>
                        </a:rPr>
                        <a:t>T</a:t>
                      </a:r>
                      <a:r>
                        <a:rPr lang="en-GB" sz="2400" b="0" i="0" u="sng" strike="noStrike" kern="1200" noProof="0">
                          <a:solidFill>
                            <a:schemeClr val="accent1">
                              <a:lumMod val="75000"/>
                            </a:schemeClr>
                          </a:solidFill>
                          <a:effectLst/>
                          <a:latin typeface="Calibri"/>
                          <a:hlinkClick r:id="rId3">
                            <a:extLst>
                              <a:ext uri="{A12FA001-AC4F-418D-AE19-62706E023703}">
                                <ahyp:hlinkClr xmlns:ahyp="http://schemas.microsoft.com/office/drawing/2018/hyperlinkcolor" val="tx"/>
                              </a:ext>
                            </a:extLst>
                          </a:hlinkClick>
                        </a:rPr>
                        <a:t>SAG-T</a:t>
                      </a:r>
                      <a:r>
                        <a:rPr lang="en-US" sz="2400" u="sng" kern="1200">
                          <a:solidFill>
                            <a:schemeClr val="accent1">
                              <a:lumMod val="75000"/>
                            </a:schemeClr>
                          </a:solidFill>
                          <a:effectLst/>
                          <a:latin typeface="+mn-lt"/>
                          <a:ea typeface="+mn-ea"/>
                          <a:cs typeface="+mn-cs"/>
                          <a:hlinkClick r:id="rId4">
                            <a:extLst>
                              <a:ext uri="{A12FA001-AC4F-418D-AE19-62706E023703}">
                                <ahyp:hlinkClr xmlns:ahyp="http://schemas.microsoft.com/office/drawing/2018/hyperlinkcolor" val="tx"/>
                              </a:ext>
                            </a:extLst>
                          </a:hlinkClick>
                        </a:rPr>
                        <a:t>D886</a:t>
                      </a:r>
                      <a:endParaRPr lang="en-CH" sz="2400" kern="1200">
                        <a:solidFill>
                          <a:schemeClr val="accent1">
                            <a:lumMod val="75000"/>
                          </a:schemeClr>
                        </a:solidFill>
                        <a:effectLst/>
                        <a:latin typeface="+mn-lt"/>
                        <a:ea typeface="+mn-ea"/>
                        <a:cs typeface="+mn-cs"/>
                      </a:endParaRPr>
                    </a:p>
                    <a:p>
                      <a:r>
                        <a:rPr lang="en-US" sz="2400" kern="1200">
                          <a:solidFill>
                            <a:schemeClr val="accent1">
                              <a:lumMod val="75000"/>
                            </a:schemeClr>
                          </a:solidFill>
                          <a:effectLst/>
                          <a:latin typeface="+mn-lt"/>
                          <a:ea typeface="+mn-ea"/>
                          <a:cs typeface="+mn-cs"/>
                        </a:rPr>
                        <a:t>LS on updated Questions texts, mandate and Lead Study Group roles of ITU-T SG11 for the next Study Period (2021-2024) [from ITU-T SG11]</a:t>
                      </a:r>
                      <a:endParaRPr lang="en-CH" sz="2800" kern="1200">
                        <a:solidFill>
                          <a:schemeClr val="accent1">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358120990"/>
                  </a:ext>
                </a:extLst>
              </a:tr>
              <a:tr h="1319701">
                <a:tc>
                  <a:txBody>
                    <a:bodyPr/>
                    <a:lstStyle/>
                    <a:p>
                      <a:pPr algn="ctr">
                        <a:spcAft>
                          <a:spcPts val="0"/>
                        </a:spcAft>
                      </a:pPr>
                      <a:r>
                        <a:rPr lang="en-GB" sz="2800" dirty="0">
                          <a:solidFill>
                            <a:schemeClr val="bg1"/>
                          </a:solidFill>
                          <a:effectLst/>
                          <a:latin typeface="+mn-lt"/>
                        </a:rPr>
                        <a:t>SG12</a:t>
                      </a:r>
                      <a:endParaRPr lang="en-CH" sz="28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400" u="sng" kern="1200" dirty="0">
                          <a:solidFill>
                            <a:schemeClr val="accent1">
                              <a:lumMod val="75000"/>
                            </a:schemeClr>
                          </a:solidFill>
                          <a:effectLst/>
                          <a:latin typeface="+mn-lt"/>
                          <a:ea typeface="+mn-ea"/>
                          <a:cs typeface="+mn-cs"/>
                          <a:hlinkClick r:id="rId5"/>
                        </a:rPr>
                        <a:t>T</a:t>
                      </a:r>
                      <a:r>
                        <a:rPr lang="en-GB" sz="2400" b="0" i="0" u="sng" strike="noStrike" kern="1200" noProof="0" dirty="0">
                          <a:solidFill>
                            <a:schemeClr val="accent1">
                              <a:lumMod val="75000"/>
                            </a:schemeClr>
                          </a:solidFill>
                          <a:effectLst/>
                          <a:latin typeface="Calibri"/>
                          <a:hlinkClick r:id="rId3"/>
                        </a:rPr>
                        <a:t>SAG-T</a:t>
                      </a:r>
                      <a:r>
                        <a:rPr lang="en-GB" sz="2400" u="sng" kern="1200" dirty="0">
                          <a:solidFill>
                            <a:schemeClr val="accent1">
                              <a:lumMod val="75000"/>
                            </a:schemeClr>
                          </a:solidFill>
                          <a:effectLst/>
                          <a:latin typeface="+mn-lt"/>
                          <a:ea typeface="+mn-ea"/>
                          <a:cs typeface="+mn-cs"/>
                          <a:hlinkClick r:id="rId5"/>
                        </a:rPr>
                        <a:t>D875</a:t>
                      </a:r>
                      <a:r>
                        <a:rPr lang="en-GB" sz="2400" kern="1200" dirty="0">
                          <a:solidFill>
                            <a:schemeClr val="accent1">
                              <a:lumMod val="75000"/>
                            </a:schemeClr>
                          </a:solidFill>
                          <a:effectLst/>
                          <a:latin typeface="+mn-lt"/>
                          <a:ea typeface="+mn-ea"/>
                          <a:cs typeface="+mn-cs"/>
                        </a:rPr>
                        <a:t> </a:t>
                      </a:r>
                      <a:endParaRPr lang="en-CH" sz="2400" kern="1200" dirty="0">
                        <a:solidFill>
                          <a:schemeClr val="accent1">
                            <a:lumMod val="75000"/>
                          </a:schemeClr>
                        </a:solidFill>
                        <a:effectLst/>
                        <a:latin typeface="+mn-lt"/>
                        <a:ea typeface="+mn-ea"/>
                        <a:cs typeface="+mn-cs"/>
                      </a:endParaRPr>
                    </a:p>
                    <a:p>
                      <a:r>
                        <a:rPr lang="en-GB" sz="2400" kern="1200" dirty="0">
                          <a:solidFill>
                            <a:schemeClr val="accent1">
                              <a:lumMod val="75000"/>
                            </a:schemeClr>
                          </a:solidFill>
                          <a:effectLst/>
                          <a:latin typeface="+mn-lt"/>
                          <a:ea typeface="+mn-ea"/>
                          <a:cs typeface="+mn-cs"/>
                        </a:rPr>
                        <a:t>LS/r on WTSA-20 preparations (reply to TSAG-LS20) [from ITU-T SG12]</a:t>
                      </a:r>
                      <a:endParaRPr lang="en-US" sz="2800" dirty="0">
                        <a:solidFill>
                          <a:schemeClr val="accent1">
                            <a:lumMod val="75000"/>
                          </a:schemeClr>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639264170"/>
                  </a:ext>
                </a:extLst>
              </a:tr>
            </a:tbl>
          </a:graphicData>
        </a:graphic>
      </p:graphicFrame>
    </p:spTree>
    <p:extLst>
      <p:ext uri="{BB962C8B-B14F-4D97-AF65-F5344CB8AC3E}">
        <p14:creationId xmlns:p14="http://schemas.microsoft.com/office/powerpoint/2010/main" val="60118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F6EC2-A6FD-4FE7-BFB6-05C727543BEB}"/>
              </a:ext>
            </a:extLst>
          </p:cNvPr>
          <p:cNvSpPr>
            <a:spLocks noGrp="1"/>
          </p:cNvSpPr>
          <p:nvPr>
            <p:ph type="title"/>
          </p:nvPr>
        </p:nvSpPr>
        <p:spPr>
          <a:xfrm>
            <a:off x="609600" y="570972"/>
            <a:ext cx="10972800" cy="683062"/>
          </a:xfrm>
        </p:spPr>
        <p:txBody>
          <a:bodyPr>
            <a:normAutofit fontScale="90000"/>
          </a:bodyPr>
          <a:lstStyle/>
          <a:p>
            <a:r>
              <a:rPr lang="en-US" dirty="0"/>
              <a:t>             Current SGs proposals – overview </a:t>
            </a:r>
            <a:r>
              <a:rPr lang="en-US" b="0" dirty="0"/>
              <a:t>3/4</a:t>
            </a:r>
            <a:endParaRPr lang="en-CH" dirty="0">
              <a:solidFill>
                <a:srgbClr val="FF0000"/>
              </a:solidFill>
            </a:endParaRPr>
          </a:p>
        </p:txBody>
      </p:sp>
      <p:pic>
        <p:nvPicPr>
          <p:cNvPr id="6" name="Picture 5">
            <a:extLst>
              <a:ext uri="{FF2B5EF4-FFF2-40B4-BE49-F238E27FC236}">
                <a16:creationId xmlns:a16="http://schemas.microsoft.com/office/drawing/2014/main" id="{E4A5030D-B002-4992-987D-A8D7A5E3B28B}"/>
              </a:ext>
            </a:extLst>
          </p:cNvPr>
          <p:cNvPicPr>
            <a:picLocks noChangeAspect="1"/>
          </p:cNvPicPr>
          <p:nvPr/>
        </p:nvPicPr>
        <p:blipFill>
          <a:blip r:embed="rId2"/>
          <a:stretch>
            <a:fillRect/>
          </a:stretch>
        </p:blipFill>
        <p:spPr>
          <a:xfrm>
            <a:off x="0" y="63598"/>
            <a:ext cx="2837447" cy="791211"/>
          </a:xfrm>
          <a:prstGeom prst="rect">
            <a:avLst/>
          </a:prstGeom>
        </p:spPr>
      </p:pic>
      <p:graphicFrame>
        <p:nvGraphicFramePr>
          <p:cNvPr id="5" name="Table 4">
            <a:extLst>
              <a:ext uri="{FF2B5EF4-FFF2-40B4-BE49-F238E27FC236}">
                <a16:creationId xmlns:a16="http://schemas.microsoft.com/office/drawing/2014/main" id="{D97258E9-9026-4878-AB89-1EB9F7C43440}"/>
              </a:ext>
            </a:extLst>
          </p:cNvPr>
          <p:cNvGraphicFramePr>
            <a:graphicFrameLocks noGrp="1"/>
          </p:cNvGraphicFramePr>
          <p:nvPr>
            <p:extLst>
              <p:ext uri="{D42A27DB-BD31-4B8C-83A1-F6EECF244321}">
                <p14:modId xmlns:p14="http://schemas.microsoft.com/office/powerpoint/2010/main" val="94688718"/>
              </p:ext>
            </p:extLst>
          </p:nvPr>
        </p:nvGraphicFramePr>
        <p:xfrm>
          <a:off x="0" y="1254035"/>
          <a:ext cx="12192000" cy="5603965"/>
        </p:xfrm>
        <a:graphic>
          <a:graphicData uri="http://schemas.openxmlformats.org/drawingml/2006/table">
            <a:tbl>
              <a:tblPr firstRow="1" firstCol="1" bandRow="1">
                <a:tableStyleId>{5C22544A-7EE6-4342-B048-85BDC9FD1C3A}</a:tableStyleId>
              </a:tblPr>
              <a:tblGrid>
                <a:gridCol w="1615644">
                  <a:extLst>
                    <a:ext uri="{9D8B030D-6E8A-4147-A177-3AD203B41FA5}">
                      <a16:colId xmlns:a16="http://schemas.microsoft.com/office/drawing/2014/main" val="3025780600"/>
                    </a:ext>
                  </a:extLst>
                </a:gridCol>
                <a:gridCol w="10576356">
                  <a:extLst>
                    <a:ext uri="{9D8B030D-6E8A-4147-A177-3AD203B41FA5}">
                      <a16:colId xmlns:a16="http://schemas.microsoft.com/office/drawing/2014/main" val="567006142"/>
                    </a:ext>
                  </a:extLst>
                </a:gridCol>
              </a:tblGrid>
              <a:tr h="1087353">
                <a:tc>
                  <a:txBody>
                    <a:bodyPr/>
                    <a:lstStyle/>
                    <a:p>
                      <a:pPr algn="ctr">
                        <a:spcAft>
                          <a:spcPts val="0"/>
                        </a:spcAft>
                      </a:pPr>
                      <a:r>
                        <a:rPr lang="en-GB" sz="2400" dirty="0">
                          <a:solidFill>
                            <a:schemeClr val="bg1"/>
                          </a:solidFill>
                          <a:effectLst/>
                          <a:latin typeface="+mn-lt"/>
                        </a:rPr>
                        <a:t>Study </a:t>
                      </a:r>
                    </a:p>
                    <a:p>
                      <a:pPr algn="ctr">
                        <a:spcAft>
                          <a:spcPts val="0"/>
                        </a:spcAft>
                      </a:pPr>
                      <a:r>
                        <a:rPr lang="en-GB" sz="2400" dirty="0">
                          <a:solidFill>
                            <a:schemeClr val="bg1"/>
                          </a:solidFill>
                          <a:effectLst/>
                          <a:latin typeface="+mn-lt"/>
                        </a:rPr>
                        <a:t>Group</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algn="ctr">
                        <a:spcAft>
                          <a:spcPts val="0"/>
                        </a:spcAft>
                      </a:pPr>
                      <a:br>
                        <a:rPr lang="en-GB" sz="2800" dirty="0">
                          <a:solidFill>
                            <a:srgbClr val="FFFFFF"/>
                          </a:solidFill>
                          <a:effectLst/>
                          <a:latin typeface="+mn-lt"/>
                        </a:rPr>
                      </a:br>
                      <a:r>
                        <a:rPr lang="en-GB" sz="2800" dirty="0">
                          <a:solidFill>
                            <a:schemeClr val="bg1"/>
                          </a:solidFill>
                          <a:effectLst/>
                          <a:latin typeface="+mn-lt"/>
                        </a:rPr>
                        <a:t>Updates submitted to TSAG meeting – 21 – 25 September 2020</a:t>
                      </a:r>
                      <a:endParaRPr lang="en-CH" sz="2800" dirty="0">
                        <a:solidFill>
                          <a:schemeClr val="bg1"/>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1412092764"/>
                  </a:ext>
                </a:extLst>
              </a:tr>
              <a:tr h="1454399">
                <a:tc>
                  <a:txBody>
                    <a:bodyPr/>
                    <a:lstStyle/>
                    <a:p>
                      <a:pPr algn="ctr">
                        <a:spcAft>
                          <a:spcPts val="0"/>
                        </a:spcAft>
                      </a:pPr>
                      <a:r>
                        <a:rPr lang="en-GB" sz="2400" dirty="0">
                          <a:solidFill>
                            <a:schemeClr val="bg1"/>
                          </a:solidFill>
                          <a:effectLst/>
                          <a:latin typeface="+mn-lt"/>
                        </a:rPr>
                        <a:t>SG13</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r>
                        <a:rPr lang="en-US" sz="2400" dirty="0">
                          <a:solidFill>
                            <a:schemeClr val="accent1">
                              <a:lumMod val="75000"/>
                            </a:schemeClr>
                          </a:solidFill>
                          <a:effectLst/>
                          <a:latin typeface="+mn-lt"/>
                          <a:ea typeface="Yu Gothic"/>
                          <a:hlinkClick r:id="rId3"/>
                        </a:rPr>
                        <a:t>T</a:t>
                      </a:r>
                      <a:r>
                        <a:rPr lang="en-GB" sz="2400" b="0" i="0" u="sng" strike="noStrike" noProof="0" dirty="0">
                          <a:solidFill>
                            <a:schemeClr val="accent1">
                              <a:lumMod val="75000"/>
                            </a:schemeClr>
                          </a:solidFill>
                          <a:effectLst/>
                          <a:latin typeface="Calibri"/>
                          <a:hlinkClick r:id="rId4">
                            <a:extLst>
                              <a:ext uri="{A12FA001-AC4F-418D-AE19-62706E023703}">
                                <ahyp:hlinkClr xmlns:ahyp="http://schemas.microsoft.com/office/drawing/2018/hyperlinkcolor" val="tx"/>
                              </a:ext>
                            </a:extLst>
                          </a:hlinkClick>
                        </a:rPr>
                        <a:t>SAG-T</a:t>
                      </a:r>
                      <a:r>
                        <a:rPr lang="en-US" sz="2400" dirty="0">
                          <a:solidFill>
                            <a:schemeClr val="accent1">
                              <a:lumMod val="75000"/>
                            </a:schemeClr>
                          </a:solidFill>
                          <a:effectLst/>
                          <a:latin typeface="+mn-lt"/>
                          <a:ea typeface="Yu Gothic"/>
                          <a:hlinkClick r:id="rId3">
                            <a:extLst>
                              <a:ext uri="{A12FA001-AC4F-418D-AE19-62706E023703}">
                                <ahyp:hlinkClr xmlns:ahyp="http://schemas.microsoft.com/office/drawing/2018/hyperlinkcolor" val="tx"/>
                              </a:ext>
                            </a:extLst>
                          </a:hlinkClick>
                        </a:rPr>
                        <a:t>D888</a:t>
                      </a:r>
                      <a:endParaRPr lang="en-US" sz="2400" dirty="0">
                        <a:solidFill>
                          <a:schemeClr val="accent1">
                            <a:lumMod val="75000"/>
                          </a:schemeClr>
                        </a:solidFill>
                        <a:effectLst/>
                        <a:latin typeface="+mn-lt"/>
                        <a:ea typeface="Yu Gothic" panose="020B0400000000000000" pitchFamily="34" charset="-128"/>
                      </a:endParaRPr>
                    </a:p>
                    <a:p>
                      <a:r>
                        <a:rPr lang="en-GB" sz="2400" dirty="0">
                          <a:solidFill>
                            <a:schemeClr val="accent1">
                              <a:lumMod val="75000"/>
                            </a:schemeClr>
                          </a:solidFill>
                          <a:effectLst/>
                          <a:latin typeface="+mn-lt"/>
                          <a:ea typeface="Yu Gothic"/>
                        </a:rPr>
                        <a:t>LS on revised text of SG13 Questions and updated SG13 text of Resolution 2 [from ITU-T SG13] </a:t>
                      </a:r>
                      <a:endParaRPr lang="en-CH" sz="2400" dirty="0">
                        <a:solidFill>
                          <a:schemeClr val="accent1">
                            <a:lumMod val="75000"/>
                          </a:schemeClr>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7452496"/>
                  </a:ext>
                </a:extLst>
              </a:tr>
              <a:tr h="1447399">
                <a:tc>
                  <a:txBody>
                    <a:bodyPr/>
                    <a:lstStyle/>
                    <a:p>
                      <a:pPr algn="ctr">
                        <a:spcAft>
                          <a:spcPts val="0"/>
                        </a:spcAft>
                      </a:pPr>
                      <a:r>
                        <a:rPr lang="en-GB" sz="2400" dirty="0">
                          <a:solidFill>
                            <a:schemeClr val="bg1"/>
                          </a:solidFill>
                          <a:effectLst/>
                          <a:latin typeface="+mn-lt"/>
                        </a:rPr>
                        <a:t>SG15</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400" u="sng" kern="1200">
                          <a:solidFill>
                            <a:schemeClr val="accent1">
                              <a:lumMod val="75000"/>
                            </a:schemeClr>
                          </a:solidFill>
                          <a:effectLst/>
                          <a:latin typeface="+mn-lt"/>
                          <a:ea typeface="+mn-ea"/>
                          <a:cs typeface="+mn-cs"/>
                          <a:hlinkClick r:id="rId5"/>
                        </a:rPr>
                        <a:t>T</a:t>
                      </a:r>
                      <a:r>
                        <a:rPr lang="en-GB" sz="2400" b="0" i="0" u="sng" strike="noStrike" kern="1200" noProof="0">
                          <a:solidFill>
                            <a:schemeClr val="accent1">
                              <a:lumMod val="75000"/>
                            </a:schemeClr>
                          </a:solidFill>
                          <a:effectLst/>
                          <a:latin typeface="Calibri"/>
                          <a:hlinkClick r:id="rId4"/>
                        </a:rPr>
                        <a:t>SAG-T</a:t>
                      </a:r>
                      <a:r>
                        <a:rPr lang="en-GB" sz="2400" u="sng" kern="1200">
                          <a:solidFill>
                            <a:schemeClr val="accent1">
                              <a:lumMod val="75000"/>
                            </a:schemeClr>
                          </a:solidFill>
                          <a:effectLst/>
                          <a:latin typeface="+mn-lt"/>
                          <a:ea typeface="+mn-ea"/>
                          <a:cs typeface="+mn-cs"/>
                          <a:hlinkClick r:id="rId5"/>
                        </a:rPr>
                        <a:t>D749</a:t>
                      </a:r>
                      <a:r>
                        <a:rPr lang="en-GB" sz="2400" u="sng" kern="1200">
                          <a:solidFill>
                            <a:schemeClr val="accent1">
                              <a:lumMod val="75000"/>
                            </a:schemeClr>
                          </a:solidFill>
                          <a:effectLst/>
                          <a:latin typeface="+mn-lt"/>
                          <a:ea typeface="+mn-ea"/>
                          <a:cs typeface="+mn-cs"/>
                        </a:rPr>
                        <a:t> </a:t>
                      </a:r>
                      <a:r>
                        <a:rPr lang="en-GB" sz="2400" kern="1200">
                          <a:solidFill>
                            <a:schemeClr val="accent1">
                              <a:lumMod val="75000"/>
                            </a:schemeClr>
                          </a:solidFill>
                          <a:effectLst/>
                          <a:latin typeface="+mn-lt"/>
                          <a:ea typeface="+mn-ea"/>
                          <a:cs typeface="+mn-cs"/>
                        </a:rPr>
                        <a:t>(updated version to be submitted.  SG15 meets 7-18 September 2020)</a:t>
                      </a:r>
                      <a:endParaRPr lang="en-CH" sz="2400" kern="1200">
                        <a:solidFill>
                          <a:schemeClr val="accent1">
                            <a:lumMod val="75000"/>
                          </a:schemeClr>
                        </a:solidFill>
                        <a:effectLst/>
                        <a:latin typeface="+mn-lt"/>
                        <a:ea typeface="+mn-ea"/>
                        <a:cs typeface="+mn-cs"/>
                      </a:endParaRPr>
                    </a:p>
                    <a:p>
                      <a:r>
                        <a:rPr lang="en-GB" sz="2400" kern="1200">
                          <a:solidFill>
                            <a:schemeClr val="accent1">
                              <a:lumMod val="75000"/>
                            </a:schemeClr>
                          </a:solidFill>
                          <a:effectLst/>
                          <a:latin typeface="+mn-lt"/>
                          <a:ea typeface="+mn-ea"/>
                          <a:cs typeface="+mn-cs"/>
                        </a:rPr>
                        <a:t>LS/o/r on WTSA-20 preparations (reply to TSAG-LS20) [ITU-T SG15]</a:t>
                      </a:r>
                      <a:endParaRPr lang="en-CH" sz="2800" kern="1200">
                        <a:solidFill>
                          <a:schemeClr val="accent1">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358120990"/>
                  </a:ext>
                </a:extLst>
              </a:tr>
              <a:tr h="1614814">
                <a:tc>
                  <a:txBody>
                    <a:bodyPr/>
                    <a:lstStyle/>
                    <a:p>
                      <a:pPr algn="ctr">
                        <a:spcAft>
                          <a:spcPts val="0"/>
                        </a:spcAft>
                      </a:pPr>
                      <a:r>
                        <a:rPr lang="en-GB" sz="2400" dirty="0">
                          <a:solidFill>
                            <a:schemeClr val="bg1"/>
                          </a:solidFill>
                          <a:effectLst/>
                          <a:latin typeface="+mn-lt"/>
                        </a:rPr>
                        <a:t>SG16</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400" u="sng" kern="1200" dirty="0">
                          <a:solidFill>
                            <a:schemeClr val="accent1">
                              <a:lumMod val="75000"/>
                            </a:schemeClr>
                          </a:solidFill>
                          <a:effectLst/>
                          <a:latin typeface="+mn-lt"/>
                          <a:ea typeface="+mn-ea"/>
                          <a:cs typeface="+mn-cs"/>
                          <a:hlinkClick r:id="rId6"/>
                        </a:rPr>
                        <a:t>T</a:t>
                      </a:r>
                      <a:r>
                        <a:rPr lang="en-GB" sz="2400" b="0" i="0" u="sng" strike="noStrike" kern="1200" noProof="0" dirty="0">
                          <a:solidFill>
                            <a:schemeClr val="accent1">
                              <a:lumMod val="75000"/>
                            </a:schemeClr>
                          </a:solidFill>
                          <a:effectLst/>
                          <a:latin typeface="Calibri"/>
                          <a:hlinkClick r:id="rId4"/>
                        </a:rPr>
                        <a:t>SAG-T</a:t>
                      </a:r>
                      <a:r>
                        <a:rPr lang="en-GB" sz="2400" u="sng" kern="1200" dirty="0">
                          <a:solidFill>
                            <a:schemeClr val="accent1">
                              <a:lumMod val="75000"/>
                            </a:schemeClr>
                          </a:solidFill>
                          <a:effectLst/>
                          <a:latin typeface="+mn-lt"/>
                          <a:ea typeface="+mn-ea"/>
                          <a:cs typeface="+mn-cs"/>
                          <a:hlinkClick r:id="rId6"/>
                        </a:rPr>
                        <a:t>D884-R1</a:t>
                      </a:r>
                      <a:endParaRPr lang="en-CH" sz="2400" kern="1200" dirty="0">
                        <a:solidFill>
                          <a:schemeClr val="accent1">
                            <a:lumMod val="75000"/>
                          </a:schemeClr>
                        </a:solidFill>
                        <a:effectLst/>
                        <a:latin typeface="+mn-lt"/>
                        <a:ea typeface="+mn-ea"/>
                        <a:cs typeface="+mn-cs"/>
                      </a:endParaRPr>
                    </a:p>
                    <a:p>
                      <a:r>
                        <a:rPr lang="en-GB" sz="2400" kern="1200" dirty="0">
                          <a:solidFill>
                            <a:schemeClr val="accent1">
                              <a:lumMod val="75000"/>
                            </a:schemeClr>
                          </a:solidFill>
                          <a:effectLst/>
                          <a:latin typeface="+mn-lt"/>
                          <a:ea typeface="+mn-ea"/>
                          <a:cs typeface="+mn-cs"/>
                        </a:rPr>
                        <a:t>ITU-T SG16 proposals to WTSA-20 for its Questions and Res.2 at its final meeting in the study period 2017-2020 (Virtual, 22 June - 3 July 2020)</a:t>
                      </a:r>
                      <a:endParaRPr lang="en-US" sz="2800" dirty="0">
                        <a:solidFill>
                          <a:schemeClr val="accent1">
                            <a:lumMod val="75000"/>
                          </a:schemeClr>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639264170"/>
                  </a:ext>
                </a:extLst>
              </a:tr>
            </a:tbl>
          </a:graphicData>
        </a:graphic>
      </p:graphicFrame>
    </p:spTree>
    <p:extLst>
      <p:ext uri="{BB962C8B-B14F-4D97-AF65-F5344CB8AC3E}">
        <p14:creationId xmlns:p14="http://schemas.microsoft.com/office/powerpoint/2010/main" val="75626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F6EC2-A6FD-4FE7-BFB6-05C727543BEB}"/>
              </a:ext>
            </a:extLst>
          </p:cNvPr>
          <p:cNvSpPr>
            <a:spLocks noGrp="1"/>
          </p:cNvSpPr>
          <p:nvPr>
            <p:ph type="title"/>
          </p:nvPr>
        </p:nvSpPr>
        <p:spPr>
          <a:xfrm>
            <a:off x="609600" y="570972"/>
            <a:ext cx="10972800" cy="683062"/>
          </a:xfrm>
        </p:spPr>
        <p:txBody>
          <a:bodyPr>
            <a:normAutofit fontScale="90000"/>
          </a:bodyPr>
          <a:lstStyle/>
          <a:p>
            <a:r>
              <a:rPr lang="en-US" dirty="0"/>
              <a:t>             Current SGs proposals – overview </a:t>
            </a:r>
            <a:r>
              <a:rPr lang="en-US" b="0" dirty="0"/>
              <a:t>4/4</a:t>
            </a:r>
            <a:endParaRPr lang="en-CH" dirty="0">
              <a:solidFill>
                <a:srgbClr val="FF0000"/>
              </a:solidFill>
            </a:endParaRPr>
          </a:p>
        </p:txBody>
      </p:sp>
      <p:pic>
        <p:nvPicPr>
          <p:cNvPr id="6" name="Picture 5">
            <a:extLst>
              <a:ext uri="{FF2B5EF4-FFF2-40B4-BE49-F238E27FC236}">
                <a16:creationId xmlns:a16="http://schemas.microsoft.com/office/drawing/2014/main" id="{E4A5030D-B002-4992-987D-A8D7A5E3B28B}"/>
              </a:ext>
            </a:extLst>
          </p:cNvPr>
          <p:cNvPicPr>
            <a:picLocks noChangeAspect="1"/>
          </p:cNvPicPr>
          <p:nvPr/>
        </p:nvPicPr>
        <p:blipFill>
          <a:blip r:embed="rId2"/>
          <a:stretch>
            <a:fillRect/>
          </a:stretch>
        </p:blipFill>
        <p:spPr>
          <a:xfrm>
            <a:off x="0" y="63598"/>
            <a:ext cx="2837447" cy="791211"/>
          </a:xfrm>
          <a:prstGeom prst="rect">
            <a:avLst/>
          </a:prstGeom>
        </p:spPr>
      </p:pic>
      <p:graphicFrame>
        <p:nvGraphicFramePr>
          <p:cNvPr id="5" name="Table 4">
            <a:extLst>
              <a:ext uri="{FF2B5EF4-FFF2-40B4-BE49-F238E27FC236}">
                <a16:creationId xmlns:a16="http://schemas.microsoft.com/office/drawing/2014/main" id="{D97258E9-9026-4878-AB89-1EB9F7C43440}"/>
              </a:ext>
            </a:extLst>
          </p:cNvPr>
          <p:cNvGraphicFramePr>
            <a:graphicFrameLocks noGrp="1"/>
          </p:cNvGraphicFramePr>
          <p:nvPr>
            <p:extLst>
              <p:ext uri="{D42A27DB-BD31-4B8C-83A1-F6EECF244321}">
                <p14:modId xmlns:p14="http://schemas.microsoft.com/office/powerpoint/2010/main" val="1538165214"/>
              </p:ext>
            </p:extLst>
          </p:nvPr>
        </p:nvGraphicFramePr>
        <p:xfrm>
          <a:off x="0" y="1362183"/>
          <a:ext cx="12192000" cy="5495816"/>
        </p:xfrm>
        <a:graphic>
          <a:graphicData uri="http://schemas.openxmlformats.org/drawingml/2006/table">
            <a:tbl>
              <a:tblPr firstRow="1" firstCol="1" bandRow="1">
                <a:tableStyleId>{5C22544A-7EE6-4342-B048-85BDC9FD1C3A}</a:tableStyleId>
              </a:tblPr>
              <a:tblGrid>
                <a:gridCol w="1615645">
                  <a:extLst>
                    <a:ext uri="{9D8B030D-6E8A-4147-A177-3AD203B41FA5}">
                      <a16:colId xmlns:a16="http://schemas.microsoft.com/office/drawing/2014/main" val="3025780600"/>
                    </a:ext>
                  </a:extLst>
                </a:gridCol>
                <a:gridCol w="10576355">
                  <a:extLst>
                    <a:ext uri="{9D8B030D-6E8A-4147-A177-3AD203B41FA5}">
                      <a16:colId xmlns:a16="http://schemas.microsoft.com/office/drawing/2014/main" val="567006142"/>
                    </a:ext>
                  </a:extLst>
                </a:gridCol>
              </a:tblGrid>
              <a:tr h="1455573">
                <a:tc>
                  <a:txBody>
                    <a:bodyPr/>
                    <a:lstStyle/>
                    <a:p>
                      <a:pPr algn="ctr">
                        <a:spcAft>
                          <a:spcPts val="0"/>
                        </a:spcAft>
                      </a:pPr>
                      <a:r>
                        <a:rPr lang="en-GB" sz="2400" dirty="0">
                          <a:solidFill>
                            <a:schemeClr val="bg1"/>
                          </a:solidFill>
                          <a:effectLst/>
                          <a:latin typeface="+mn-lt"/>
                        </a:rPr>
                        <a:t>Study </a:t>
                      </a:r>
                    </a:p>
                    <a:p>
                      <a:pPr algn="ctr">
                        <a:spcAft>
                          <a:spcPts val="0"/>
                        </a:spcAft>
                      </a:pPr>
                      <a:r>
                        <a:rPr lang="en-GB" sz="2400" dirty="0">
                          <a:solidFill>
                            <a:schemeClr val="bg1"/>
                          </a:solidFill>
                          <a:effectLst/>
                          <a:latin typeface="+mn-lt"/>
                        </a:rPr>
                        <a:t>Group</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algn="l">
                        <a:spcAft>
                          <a:spcPts val="0"/>
                        </a:spcAft>
                      </a:pPr>
                      <a:br>
                        <a:rPr lang="en-GB" sz="2400" dirty="0">
                          <a:solidFill>
                            <a:srgbClr val="FFFFFF"/>
                          </a:solidFill>
                          <a:effectLst/>
                          <a:latin typeface="+mn-lt"/>
                        </a:rPr>
                      </a:br>
                      <a:r>
                        <a:rPr lang="en-GB" sz="2400" dirty="0">
                          <a:solidFill>
                            <a:schemeClr val="bg1"/>
                          </a:solidFill>
                          <a:effectLst/>
                          <a:latin typeface="+mn-lt"/>
                        </a:rPr>
                        <a:t>Updates submitted to TSAG meeting – 21 – 25 September 2020</a:t>
                      </a:r>
                      <a:endParaRPr lang="en-CH" sz="2400" dirty="0">
                        <a:solidFill>
                          <a:schemeClr val="bg1"/>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1412092764"/>
                  </a:ext>
                </a:extLst>
              </a:tr>
              <a:tr h="2102699">
                <a:tc>
                  <a:txBody>
                    <a:bodyPr/>
                    <a:lstStyle/>
                    <a:p>
                      <a:pPr algn="ctr">
                        <a:spcAft>
                          <a:spcPts val="0"/>
                        </a:spcAft>
                      </a:pPr>
                      <a:r>
                        <a:rPr lang="en-GB" sz="2400">
                          <a:solidFill>
                            <a:schemeClr val="bg1"/>
                          </a:solidFill>
                          <a:effectLst/>
                          <a:latin typeface="+mn-lt"/>
                        </a:rPr>
                        <a:t>SG17</a:t>
                      </a:r>
                      <a:endParaRPr lang="en-CH" sz="240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000" u="sng" kern="1200">
                          <a:solidFill>
                            <a:schemeClr val="accent1">
                              <a:lumMod val="75000"/>
                            </a:schemeClr>
                          </a:solidFill>
                          <a:effectLst/>
                          <a:latin typeface="+mn-lt"/>
                          <a:ea typeface="+mn-ea"/>
                          <a:cs typeface="+mn-cs"/>
                          <a:hlinkClick r:id="rId3"/>
                        </a:rPr>
                        <a:t>T</a:t>
                      </a:r>
                      <a:r>
                        <a:rPr lang="en-GB" sz="2000" b="0" i="0" u="sng" strike="noStrike" kern="1200" noProof="0">
                          <a:solidFill>
                            <a:schemeClr val="accent1">
                              <a:lumMod val="75000"/>
                            </a:schemeClr>
                          </a:solidFill>
                          <a:effectLst/>
                          <a:latin typeface="Calibri"/>
                          <a:hlinkClick r:id="rId4"/>
                        </a:rPr>
                        <a:t>SAG-T</a:t>
                      </a:r>
                      <a:r>
                        <a:rPr lang="en-GB" sz="2000" u="sng" kern="1200">
                          <a:solidFill>
                            <a:schemeClr val="accent1">
                              <a:lumMod val="75000"/>
                            </a:schemeClr>
                          </a:solidFill>
                          <a:effectLst/>
                          <a:latin typeface="+mn-lt"/>
                          <a:ea typeface="+mn-ea"/>
                          <a:cs typeface="+mn-cs"/>
                          <a:hlinkClick r:id="rId3"/>
                        </a:rPr>
                        <a:t>D839</a:t>
                      </a:r>
                      <a:r>
                        <a:rPr lang="en-GB" sz="2000" kern="1200">
                          <a:solidFill>
                            <a:schemeClr val="accent1">
                              <a:lumMod val="75000"/>
                            </a:schemeClr>
                          </a:solidFill>
                          <a:effectLst/>
                          <a:latin typeface="+mn-lt"/>
                          <a:ea typeface="+mn-ea"/>
                          <a:cs typeface="+mn-cs"/>
                        </a:rPr>
                        <a:t> (further updated version to be submitted to TSAG.  SG17 met 24 August – 3 September 2020)</a:t>
                      </a:r>
                      <a:endParaRPr lang="en-CH" sz="2000" kern="1200">
                        <a:solidFill>
                          <a:schemeClr val="accent1">
                            <a:lumMod val="75000"/>
                          </a:schemeClr>
                        </a:solidFill>
                        <a:effectLst/>
                        <a:latin typeface="+mn-lt"/>
                        <a:ea typeface="+mn-ea"/>
                        <a:cs typeface="+mn-cs"/>
                      </a:endParaRPr>
                    </a:p>
                    <a:p>
                      <a:r>
                        <a:rPr lang="en-GB" sz="2000" kern="1200">
                          <a:solidFill>
                            <a:schemeClr val="accent1">
                              <a:lumMod val="75000"/>
                            </a:schemeClr>
                          </a:solidFill>
                          <a:effectLst/>
                          <a:latin typeface="+mn-lt"/>
                          <a:ea typeface="+mn-ea"/>
                          <a:cs typeface="+mn-cs"/>
                        </a:rPr>
                        <a:t>LS/r on interim draft ITU-T Study Group 17 REPORTs TO WTSA-20 - PART I - GENERAL (Annex 2 only), and Part II - QUESTIONS for the next study period (2021 - 2024) (reply to TSAG-LS27) [from ITU-T SG17]</a:t>
                      </a:r>
                      <a:endParaRPr lang="en-CH" sz="2800">
                        <a:solidFill>
                          <a:schemeClr val="accent1">
                            <a:lumMod val="75000"/>
                          </a:schemeClr>
                        </a:solidFill>
                        <a:effectLst/>
                        <a:latin typeface="+mn-lt"/>
                        <a:ea typeface="Yu Gothic" panose="020B0400000000000000" pitchFamily="34" charset="-128"/>
                      </a:endParaRPr>
                    </a:p>
                  </a:txBody>
                  <a:tcPr marL="68580" marR="68580" marT="0" marB="0"/>
                </a:tc>
                <a:extLst>
                  <a:ext uri="{0D108BD9-81ED-4DB2-BD59-A6C34878D82A}">
                    <a16:rowId xmlns:a16="http://schemas.microsoft.com/office/drawing/2014/main" val="7452496"/>
                  </a:ext>
                </a:extLst>
              </a:tr>
              <a:tr h="1937544">
                <a:tc>
                  <a:txBody>
                    <a:bodyPr/>
                    <a:lstStyle/>
                    <a:p>
                      <a:pPr algn="ctr">
                        <a:spcAft>
                          <a:spcPts val="0"/>
                        </a:spcAft>
                      </a:pPr>
                      <a:r>
                        <a:rPr lang="en-GB" sz="2400" dirty="0">
                          <a:solidFill>
                            <a:schemeClr val="bg1"/>
                          </a:solidFill>
                          <a:effectLst/>
                          <a:latin typeface="+mn-lt"/>
                        </a:rPr>
                        <a:t>SG20</a:t>
                      </a:r>
                      <a:endParaRPr lang="en-CH" sz="2400" dirty="0">
                        <a:solidFill>
                          <a:schemeClr val="bg1"/>
                        </a:solidFill>
                        <a:effectLst/>
                        <a:latin typeface="+mn-lt"/>
                        <a:ea typeface="Yu Gothic" panose="020B0400000000000000" pitchFamily="34" charset="-128"/>
                      </a:endParaRPr>
                    </a:p>
                  </a:txBody>
                  <a:tcPr marL="68580" marR="68580" marT="0" marB="0"/>
                </a:tc>
                <a:tc>
                  <a:txBody>
                    <a:bodyPr/>
                    <a:lstStyle/>
                    <a:p>
                      <a:pPr hangingPunct="0"/>
                      <a:r>
                        <a:rPr lang="en-GB" sz="2000" u="sng" kern="1200" dirty="0">
                          <a:solidFill>
                            <a:schemeClr val="accent1">
                              <a:lumMod val="75000"/>
                            </a:schemeClr>
                          </a:solidFill>
                          <a:effectLst/>
                          <a:latin typeface="+mn-lt"/>
                          <a:ea typeface="+mn-ea"/>
                          <a:cs typeface="+mn-cs"/>
                          <a:hlinkClick r:id="rId5"/>
                        </a:rPr>
                        <a:t>T</a:t>
                      </a:r>
                      <a:r>
                        <a:rPr lang="en-GB" sz="2000" b="0" i="0" u="sng" strike="noStrike" kern="1200" noProof="0" dirty="0">
                          <a:solidFill>
                            <a:schemeClr val="accent1">
                              <a:lumMod val="75000"/>
                            </a:schemeClr>
                          </a:solidFill>
                          <a:effectLst/>
                          <a:latin typeface="Calibri"/>
                          <a:hlinkClick r:id="rId4"/>
                        </a:rPr>
                        <a:t>SAG-T</a:t>
                      </a:r>
                      <a:r>
                        <a:rPr lang="en-GB" sz="2000" u="sng" kern="1200" dirty="0">
                          <a:solidFill>
                            <a:schemeClr val="accent1">
                              <a:lumMod val="75000"/>
                            </a:schemeClr>
                          </a:solidFill>
                          <a:effectLst/>
                          <a:latin typeface="+mn-lt"/>
                          <a:ea typeface="+mn-ea"/>
                          <a:cs typeface="+mn-cs"/>
                          <a:hlinkClick r:id="rId5"/>
                        </a:rPr>
                        <a:t>D883-R1</a:t>
                      </a:r>
                      <a:r>
                        <a:rPr lang="en-GB" sz="2000" kern="1200" dirty="0">
                          <a:solidFill>
                            <a:schemeClr val="accent1">
                              <a:lumMod val="75000"/>
                            </a:schemeClr>
                          </a:solidFill>
                          <a:effectLst/>
                          <a:latin typeface="+mn-lt"/>
                          <a:ea typeface="+mn-ea"/>
                          <a:cs typeface="+mn-cs"/>
                        </a:rPr>
                        <a:t> </a:t>
                      </a:r>
                      <a:endParaRPr lang="en-CH" sz="2000" kern="1200" dirty="0">
                        <a:solidFill>
                          <a:schemeClr val="accent1">
                            <a:lumMod val="75000"/>
                          </a:schemeClr>
                        </a:solidFill>
                        <a:effectLst/>
                        <a:latin typeface="+mn-lt"/>
                        <a:ea typeface="+mn-ea"/>
                        <a:cs typeface="+mn-cs"/>
                      </a:endParaRPr>
                    </a:p>
                    <a:p>
                      <a:r>
                        <a:rPr lang="en-GB" sz="2000" kern="1200" dirty="0">
                          <a:solidFill>
                            <a:schemeClr val="accent1">
                              <a:lumMod val="75000"/>
                            </a:schemeClr>
                          </a:solidFill>
                          <a:effectLst/>
                          <a:latin typeface="+mn-lt"/>
                          <a:ea typeface="+mn-ea"/>
                          <a:cs typeface="+mn-cs"/>
                        </a:rPr>
                        <a:t>LS/r on WTSA-20 preparations concerning work programme and structure (reply to TSAG-LS27) [from ITU-T SG20]</a:t>
                      </a:r>
                      <a:endParaRPr lang="en-CH" sz="2400" kern="1200" dirty="0">
                        <a:solidFill>
                          <a:schemeClr val="accent1">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358120990"/>
                  </a:ext>
                </a:extLst>
              </a:tr>
            </a:tbl>
          </a:graphicData>
        </a:graphic>
      </p:graphicFrame>
    </p:spTree>
    <p:extLst>
      <p:ext uri="{BB962C8B-B14F-4D97-AF65-F5344CB8AC3E}">
        <p14:creationId xmlns:p14="http://schemas.microsoft.com/office/powerpoint/2010/main" val="13852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243D-1B01-44A4-84FE-081D97B2D1A1}"/>
              </a:ext>
            </a:extLst>
          </p:cNvPr>
          <p:cNvSpPr>
            <a:spLocks noGrp="1"/>
          </p:cNvSpPr>
          <p:nvPr>
            <p:ph type="title"/>
          </p:nvPr>
        </p:nvSpPr>
        <p:spPr>
          <a:xfrm>
            <a:off x="609600" y="468366"/>
            <a:ext cx="10972800" cy="491474"/>
          </a:xfrm>
        </p:spPr>
        <p:txBody>
          <a:bodyPr>
            <a:normAutofit fontScale="90000"/>
          </a:bodyPr>
          <a:lstStyle/>
          <a:p>
            <a:r>
              <a:rPr lang="en-US" dirty="0"/>
              <a:t>SG2 – proposed mandate</a:t>
            </a:r>
            <a:endParaRPr lang="en-CH" dirty="0"/>
          </a:p>
        </p:txBody>
      </p:sp>
      <p:sp>
        <p:nvSpPr>
          <p:cNvPr id="14" name="Rectangle 13">
            <a:extLst>
              <a:ext uri="{FF2B5EF4-FFF2-40B4-BE49-F238E27FC236}">
                <a16:creationId xmlns:a16="http://schemas.microsoft.com/office/drawing/2014/main" id="{A9CF24C7-7574-4B70-B105-4FBDBAE1F242}"/>
              </a:ext>
            </a:extLst>
          </p:cNvPr>
          <p:cNvSpPr/>
          <p:nvPr/>
        </p:nvSpPr>
        <p:spPr>
          <a:xfrm>
            <a:off x="518160" y="1121641"/>
            <a:ext cx="11155680" cy="5732980"/>
          </a:xfrm>
          <a:prstGeom prst="rect">
            <a:avLst/>
          </a:prstGeom>
        </p:spPr>
        <p:txBody>
          <a:bodyPr wrap="square">
            <a:spAutoFit/>
          </a:bodyPr>
          <a:lstStyle/>
          <a:p>
            <a:pPr marL="0" marR="0" lvl="0" indent="0" algn="ctr"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2000" b="1"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SG title: Operational aspects of service provision and telecommunication management</a:t>
            </a:r>
          </a:p>
          <a:p>
            <a:pPr marL="0" marR="0" lvl="0" indent="0" algn="just"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ITU‑T Study Group 2 is responsible for studies relating to:</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l" defTabSz="457200" rtl="0" eaLnBrk="1" fontAlgn="auto" latinLnBrk="0" hangingPunct="0">
              <a:lnSpc>
                <a:spcPct val="107000"/>
              </a:lnSpc>
              <a:spcBef>
                <a:spcPts val="400"/>
              </a:spcBef>
              <a:spcAft>
                <a:spcPts val="0"/>
              </a:spcAft>
              <a:buClrTx/>
              <a:buSzTx/>
              <a:buFont typeface="Symbol" panose="05050102010706020507" pitchFamily="18" charset="2"/>
              <a:buChar char=""/>
              <a:tabLst>
                <a:tab pos="504190" algn="l"/>
                <a:tab pos="756285" algn="l"/>
                <a:tab pos="1008380" algn="l"/>
                <a:tab pos="1260475" algn="l"/>
                <a:tab pos="1188085" algn="l"/>
                <a:tab pos="1656080" algn="l"/>
                <a:tab pos="21240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continued deployment of numbering, naming, addressing and identification (NNAI) requirements and resource assignment, including criteria and procedures for reservation, assignment and reclamation;</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l" defTabSz="457200" rtl="0" eaLnBrk="1" fontAlgn="auto" latinLnBrk="0" hangingPunct="0">
              <a:lnSpc>
                <a:spcPct val="107000"/>
              </a:lnSpc>
              <a:spcBef>
                <a:spcPts val="400"/>
              </a:spcBef>
              <a:spcAft>
                <a:spcPts val="0"/>
              </a:spcAft>
              <a:buClrTx/>
              <a:buSzTx/>
              <a:buFont typeface="Symbol" panose="05050102010706020507" pitchFamily="18" charset="2"/>
              <a:buChar char=""/>
              <a:tabLst>
                <a:tab pos="504190" algn="l"/>
                <a:tab pos="756285" algn="l"/>
                <a:tab pos="1008380" algn="l"/>
                <a:tab pos="1260475" algn="l"/>
                <a:tab pos="1188085" algn="l"/>
                <a:tab pos="1656080" algn="l"/>
                <a:tab pos="21240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evolution of and specification of use of numbering, naming, addressing and identification (NNAI) requirements and resource assignment, including criteria and procedures for reservation, assignment and reclamation for future telecommunication/ICT architectures </a:t>
            </a:r>
            <a:r>
              <a:rPr kumimoji="0" lang="en-GB" sz="1400" b="0" i="0" u="none" strike="noStrike" kern="1200" cap="none" spc="0" normalizeH="0" baseline="0" noProof="0" dirty="0" err="1">
                <a:ln>
                  <a:noFill/>
                </a:ln>
                <a:solidFill>
                  <a:srgbClr val="1F497D">
                    <a:lumMod val="60000"/>
                    <a:lumOff val="40000"/>
                  </a:srgbClr>
                </a:solidFill>
                <a:effectLst/>
                <a:uLnTx/>
                <a:uFillTx/>
                <a:latin typeface="Calibri"/>
                <a:ea typeface="Batang" panose="02030600000101010101" pitchFamily="18" charset="-127"/>
                <a:cs typeface="+mn-cs"/>
              </a:rPr>
              <a:t>capabiliites</a:t>
            </a: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 technologies, applications and services;</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l" defTabSz="457200" rtl="0" eaLnBrk="1" fontAlgn="auto" latinLnBrk="0" hangingPunct="0">
              <a:lnSpc>
                <a:spcPct val="107000"/>
              </a:lnSpc>
              <a:spcBef>
                <a:spcPts val="400"/>
              </a:spcBef>
              <a:spcAft>
                <a:spcPts val="0"/>
              </a:spcAft>
              <a:buClrTx/>
              <a:buSzTx/>
              <a:buFont typeface="Symbol" panose="05050102010706020507" pitchFamily="18" charset="2"/>
              <a:buChar char=""/>
              <a:tabLst>
                <a:tab pos="504190" algn="l"/>
                <a:tab pos="756285" algn="l"/>
                <a:tab pos="1008380" algn="l"/>
                <a:tab pos="1260475" algn="l"/>
                <a:tab pos="1188085" algn="l"/>
                <a:tab pos="1656080" algn="l"/>
                <a:tab pos="21240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Principles of administering global NNAI resources</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6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principles and operational aspects of routing, interworking, number portability and carrier switching/migration;</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principles of service provision, definition and operational requirements for current and future telecommunication/ICT architectures, capabilities, technologies, applications and services;</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operational and management aspects of networks, including network traffic management, designations and transport-related operations procedures;</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[operational aspects of interworking between traditional telecommunication networks and evolving and emerging telecommunication/ICT architectures, capabilities, technologies, applications and services;</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evaluation of feedback from operators, manufacturing companies and users on different aspects of network operation;</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management of future telecommunication/ICT architectures, capabilities, technologies, applications and services;</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just"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evolution of the </a:t>
            </a:r>
            <a:r>
              <a:rPr kumimoji="0" lang="en-US"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management interface specification methodology;</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l"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specifying interfaces to management systems to support the communication of identity information within or between organizational </a:t>
            </a:r>
            <a:b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b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domains; and </a:t>
            </a:r>
            <a:endParaRPr kumimoji="0" lang="en-CH"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endParaRPr>
          </a:p>
          <a:p>
            <a:pPr marL="342900" marR="0" lvl="0" indent="-342900" algn="l" defTabSz="457200" rtl="0" eaLnBrk="1" fontAlgn="auto" latinLnBrk="0" hangingPunct="0">
              <a:lnSpc>
                <a:spcPct val="100000"/>
              </a:lnSpc>
              <a:spcBef>
                <a:spcPts val="400"/>
              </a:spcBef>
              <a:spcAft>
                <a:spcPts val="0"/>
              </a:spcAft>
              <a:buClrTx/>
              <a:buSzTx/>
              <a:buFont typeface="Symbol" panose="05050102010706020507" pitchFamily="18" charset="2"/>
              <a:buChar char=""/>
              <a:tabLst>
                <a:tab pos="504190" algn="l"/>
                <a:tab pos="756285" algn="l"/>
                <a:tab pos="1008380" algn="l"/>
                <a:tab pos="1260475" algn="l"/>
              </a:tabLst>
              <a:defRPr/>
            </a:pP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the operational impact of the Internet, convergence (services or infrastructure) and future services, such as over-the-top (OTT), on </a:t>
            </a:r>
            <a:b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br>
            <a:r>
              <a:rPr kumimoji="0" lang="en-GB" sz="1400" b="0"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t>international telecommunication services and networks</a:t>
            </a: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30600000101010101" pitchFamily="18" charset="-127"/>
                <a:cs typeface="+mn-cs"/>
              </a:rPr>
              <a:t>.</a:t>
            </a:r>
            <a:endParaRPr kumimoji="0" lang="en-CH" sz="1400" b="0" i="0" u="none" strike="noStrike" kern="1200" cap="none" spc="0" normalizeH="0" baseline="0" noProof="0" dirty="0">
              <a:ln>
                <a:noFill/>
              </a:ln>
              <a:solidFill>
                <a:prstClr val="black"/>
              </a:solidFill>
              <a:effectLst/>
              <a:uLnTx/>
              <a:uFillTx/>
              <a:latin typeface="Times New Roman" panose="02020603050405020304" pitchFamily="18" charset="0"/>
              <a:ea typeface="Batang" panose="02030600000101010101" pitchFamily="18" charset="-127"/>
              <a:cs typeface="+mn-cs"/>
            </a:endParaRPr>
          </a:p>
        </p:txBody>
      </p:sp>
      <p:pic>
        <p:nvPicPr>
          <p:cNvPr id="4" name="Picture 3">
            <a:extLst>
              <a:ext uri="{FF2B5EF4-FFF2-40B4-BE49-F238E27FC236}">
                <a16:creationId xmlns:a16="http://schemas.microsoft.com/office/drawing/2014/main" id="{78A0B473-AB99-4CA0-A512-756D2DC4DDF2}"/>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416657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A4CE-E25F-4710-A772-89A5958B92A7}"/>
              </a:ext>
            </a:extLst>
          </p:cNvPr>
          <p:cNvSpPr>
            <a:spLocks noGrp="1"/>
          </p:cNvSpPr>
          <p:nvPr>
            <p:ph type="title"/>
          </p:nvPr>
        </p:nvSpPr>
        <p:spPr>
          <a:xfrm>
            <a:off x="609600" y="318423"/>
            <a:ext cx="10972800" cy="804982"/>
          </a:xfrm>
        </p:spPr>
        <p:txBody>
          <a:bodyPr>
            <a:normAutofit fontScale="90000"/>
          </a:bodyPr>
          <a:lstStyle/>
          <a:p>
            <a:r>
              <a:rPr lang="en-US"/>
              <a:t>        </a:t>
            </a:r>
            <a:br>
              <a:rPr lang="en-US"/>
            </a:br>
            <a:r>
              <a:rPr lang="en-US"/>
              <a:t>SG2 – proposed list of Questions</a:t>
            </a:r>
            <a:endParaRPr lang="en-CH"/>
          </a:p>
        </p:txBody>
      </p:sp>
      <p:graphicFrame>
        <p:nvGraphicFramePr>
          <p:cNvPr id="3" name="Table 2">
            <a:extLst>
              <a:ext uri="{FF2B5EF4-FFF2-40B4-BE49-F238E27FC236}">
                <a16:creationId xmlns:a16="http://schemas.microsoft.com/office/drawing/2014/main" id="{3E0AF0C5-C4FF-4B02-AAEB-09562077C14C}"/>
              </a:ext>
            </a:extLst>
          </p:cNvPr>
          <p:cNvGraphicFramePr>
            <a:graphicFrameLocks noGrp="1"/>
          </p:cNvGraphicFramePr>
          <p:nvPr>
            <p:extLst>
              <p:ext uri="{D42A27DB-BD31-4B8C-83A1-F6EECF244321}">
                <p14:modId xmlns:p14="http://schemas.microsoft.com/office/powerpoint/2010/main" val="1224642432"/>
              </p:ext>
            </p:extLst>
          </p:nvPr>
        </p:nvGraphicFramePr>
        <p:xfrm>
          <a:off x="945931" y="1578095"/>
          <a:ext cx="10008658" cy="4665048"/>
        </p:xfrm>
        <a:graphic>
          <a:graphicData uri="http://schemas.openxmlformats.org/drawingml/2006/table">
            <a:tbl>
              <a:tblPr firstRow="1" firstCol="1" bandRow="1">
                <a:tableStyleId>{5C22544A-7EE6-4342-B048-85BDC9FD1C3A}</a:tableStyleId>
              </a:tblPr>
              <a:tblGrid>
                <a:gridCol w="1279819">
                  <a:extLst>
                    <a:ext uri="{9D8B030D-6E8A-4147-A177-3AD203B41FA5}">
                      <a16:colId xmlns:a16="http://schemas.microsoft.com/office/drawing/2014/main" val="2420933529"/>
                    </a:ext>
                  </a:extLst>
                </a:gridCol>
                <a:gridCol w="5819226">
                  <a:extLst>
                    <a:ext uri="{9D8B030D-6E8A-4147-A177-3AD203B41FA5}">
                      <a16:colId xmlns:a16="http://schemas.microsoft.com/office/drawing/2014/main" val="3819217949"/>
                    </a:ext>
                  </a:extLst>
                </a:gridCol>
                <a:gridCol w="2909613">
                  <a:extLst>
                    <a:ext uri="{9D8B030D-6E8A-4147-A177-3AD203B41FA5}">
                      <a16:colId xmlns:a16="http://schemas.microsoft.com/office/drawing/2014/main" val="1255923165"/>
                    </a:ext>
                  </a:extLst>
                </a:gridCol>
              </a:tblGrid>
              <a:tr h="659518">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Question number</a:t>
                      </a:r>
                      <a:endParaRPr lang="en-CH" sz="1800" b="1">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Question title</a:t>
                      </a:r>
                      <a:endParaRPr lang="en-CH" sz="1800" b="1">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Status</a:t>
                      </a:r>
                      <a:endParaRPr lang="en-CH" sz="1800" b="1">
                        <a:effectLst/>
                        <a:latin typeface="+mj-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373179924"/>
                  </a:ext>
                </a:extLst>
              </a:tr>
              <a:tr h="989277">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A/2</a:t>
                      </a:r>
                      <a:endParaRPr lang="en-CH" sz="1800">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Application of numbering, naming, addressing and identification plans for fixed and mobile telecommunications services</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Q1/2</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718552012"/>
                  </a:ext>
                </a:extLst>
              </a:tr>
              <a:tr h="65951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B/2</a:t>
                      </a:r>
                      <a:endParaRPr lang="en-CH" sz="1800">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Routing and interworking plan for current and future networks</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Q2/2</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686478599"/>
                  </a:ext>
                </a:extLst>
              </a:tr>
              <a:tr h="65951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C/2</a:t>
                      </a:r>
                      <a:endParaRPr lang="en-CH" sz="1800">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Service and operational aspects of telecommunications, including service definition</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Q3/2</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794293073"/>
                  </a:ext>
                </a:extLst>
              </a:tr>
              <a:tr h="989277">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D/2</a:t>
                      </a:r>
                      <a:endParaRPr lang="en-CH" sz="1800">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Requirements, priorities and planning for telecommunication/ICT management and operation, administration and maintenance (OAM) Recommendations</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Q5/2</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3441055425"/>
                  </a:ext>
                </a:extLst>
              </a:tr>
              <a:tr h="418697">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E/2</a:t>
                      </a:r>
                      <a:endParaRPr lang="en-CH" sz="1800">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Management architecture and security</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Q6/2</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698859485"/>
                  </a:ext>
                </a:extLst>
              </a:tr>
              <a:tr h="289243">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effectLst/>
                          <a:latin typeface="+mj-lt"/>
                          <a:cs typeface="Times New Roman" panose="02020603050405020304" pitchFamily="18" charset="0"/>
                        </a:rPr>
                        <a:t>F/2</a:t>
                      </a:r>
                      <a:endParaRPr lang="en-CH" sz="1800">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Interface specifications and specification methodology</a:t>
                      </a:r>
                      <a:endParaRPr lang="en-CH" sz="180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Continuation of Q7/2</a:t>
                      </a:r>
                      <a:endParaRPr lang="en-CH" sz="1800" dirty="0">
                        <a:solidFill>
                          <a:schemeClr val="accent1">
                            <a:lumMod val="75000"/>
                          </a:schemeClr>
                        </a:solidFill>
                        <a:effectLst/>
                        <a:latin typeface="+mj-lt"/>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78892571"/>
                  </a:ext>
                </a:extLst>
              </a:tr>
            </a:tbl>
          </a:graphicData>
        </a:graphic>
      </p:graphicFrame>
      <p:pic>
        <p:nvPicPr>
          <p:cNvPr id="4" name="Picture 3">
            <a:extLst>
              <a:ext uri="{FF2B5EF4-FFF2-40B4-BE49-F238E27FC236}">
                <a16:creationId xmlns:a16="http://schemas.microsoft.com/office/drawing/2014/main" id="{B24B4544-43AB-4E63-A5BF-FE375AFC02A2}"/>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9949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B37B-945B-4D1C-9E0B-42D8A7A3A2CA}"/>
              </a:ext>
            </a:extLst>
          </p:cNvPr>
          <p:cNvSpPr>
            <a:spLocks noGrp="1"/>
          </p:cNvSpPr>
          <p:nvPr>
            <p:ph type="title"/>
          </p:nvPr>
        </p:nvSpPr>
        <p:spPr/>
        <p:txBody>
          <a:bodyPr/>
          <a:lstStyle/>
          <a:p>
            <a:r>
              <a:rPr lang="en-US"/>
              <a:t>SG3 – proposed mandate </a:t>
            </a:r>
            <a:endParaRPr lang="en-CH"/>
          </a:p>
        </p:txBody>
      </p:sp>
      <p:pic>
        <p:nvPicPr>
          <p:cNvPr id="4" name="Picture 3">
            <a:extLst>
              <a:ext uri="{FF2B5EF4-FFF2-40B4-BE49-F238E27FC236}">
                <a16:creationId xmlns:a16="http://schemas.microsoft.com/office/drawing/2014/main" id="{E56F6795-2722-468A-ACCE-287F4D609489}"/>
              </a:ext>
            </a:extLst>
          </p:cNvPr>
          <p:cNvPicPr>
            <a:picLocks noChangeAspect="1"/>
          </p:cNvPicPr>
          <p:nvPr/>
        </p:nvPicPr>
        <p:blipFill>
          <a:blip r:embed="rId2"/>
          <a:stretch>
            <a:fillRect/>
          </a:stretch>
        </p:blipFill>
        <p:spPr>
          <a:xfrm>
            <a:off x="0" y="63598"/>
            <a:ext cx="2837447" cy="791211"/>
          </a:xfrm>
          <a:prstGeom prst="rect">
            <a:avLst/>
          </a:prstGeom>
        </p:spPr>
      </p:pic>
      <p:sp>
        <p:nvSpPr>
          <p:cNvPr id="5" name="Rectangle 4">
            <a:extLst>
              <a:ext uri="{FF2B5EF4-FFF2-40B4-BE49-F238E27FC236}">
                <a16:creationId xmlns:a16="http://schemas.microsoft.com/office/drawing/2014/main" id="{A54FF46B-6333-4399-988D-7D4AB6884FE4}"/>
              </a:ext>
            </a:extLst>
          </p:cNvPr>
          <p:cNvSpPr/>
          <p:nvPr/>
        </p:nvSpPr>
        <p:spPr>
          <a:xfrm>
            <a:off x="483476" y="1568101"/>
            <a:ext cx="11351172" cy="4893647"/>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F497D">
                    <a:lumMod val="60000"/>
                    <a:lumOff val="40000"/>
                  </a:srgbClr>
                </a:solidFill>
                <a:effectLst/>
                <a:uLnTx/>
                <a:uFillTx/>
                <a:latin typeface="Calibri"/>
                <a:ea typeface="+mn-ea"/>
                <a:cs typeface="+mn-cs"/>
              </a:rPr>
              <a:t>SG title: Tariff and accounting principles and international telecommunication/ICT economic and policy issues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ITU-T Study Group 3 is responsible, </a:t>
            </a:r>
            <a:r>
              <a:rPr kumimoji="0" lang="en-GB" sz="2400" b="0" i="1" u="none" strike="noStrike" kern="1200" cap="none" spc="0" normalizeH="0" baseline="0" noProof="0" dirty="0">
                <a:ln>
                  <a:noFill/>
                </a:ln>
                <a:solidFill>
                  <a:srgbClr val="1F497D">
                    <a:lumMod val="60000"/>
                    <a:lumOff val="40000"/>
                  </a:srgbClr>
                </a:solidFill>
                <a:effectLst/>
                <a:uLnTx/>
                <a:uFillTx/>
                <a:latin typeface="Calibri"/>
                <a:ea typeface="+mn-ea"/>
                <a:cs typeface="+mn-cs"/>
              </a:rPr>
              <a:t>inter alia</a:t>
            </a:r>
            <a:r>
              <a:rPr kumimoji="0" lang="en-GB" sz="24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 for studying international telecommunication/ICT policy and economic issues and tariff and accounting matters (including costing principles and methodologies), with a view to informing the development of enabling regulatory models and frameworks. To this end, Study Group 3 shall in particular foster collaboration among its participants with a view to the establishment of rates at levels as low as possible consistent with an efficient service and taking into account the necessity of maintaining independent financial administration of telecommunications on a sound basis. Additionally, Study Group 3 will study the economic and regulatory impact of the Internet, convergence (services or infrastructure) and new services, such as over-the-top (OTT), on international telecommunication services and networks.</a:t>
            </a:r>
            <a:endParaRPr kumimoji="0" lang="en-GB" sz="2400" b="0" i="0" u="none" strike="noStrike" kern="1200" cap="none" spc="0" normalizeH="0" baseline="0" noProof="0" dirty="0">
              <a:ln>
                <a:noFill/>
              </a:ln>
              <a:solidFill>
                <a:srgbClr val="1F497D">
                  <a:lumMod val="60000"/>
                  <a:lumOff val="40000"/>
                </a:srgbClr>
              </a:solidFill>
              <a:effectLst/>
              <a:uLnTx/>
              <a:uFillTx/>
              <a:latin typeface="Calibri"/>
              <a:ea typeface="+mn-ea"/>
              <a:cs typeface="Calibri"/>
            </a:endParaRPr>
          </a:p>
        </p:txBody>
      </p:sp>
    </p:spTree>
    <p:extLst>
      <p:ext uri="{BB962C8B-B14F-4D97-AF65-F5344CB8AC3E}">
        <p14:creationId xmlns:p14="http://schemas.microsoft.com/office/powerpoint/2010/main" val="37135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0A0C-3B46-435E-AAD9-437E6B46B8A1}"/>
              </a:ext>
            </a:extLst>
          </p:cNvPr>
          <p:cNvSpPr>
            <a:spLocks noGrp="1"/>
          </p:cNvSpPr>
          <p:nvPr>
            <p:ph type="title"/>
          </p:nvPr>
        </p:nvSpPr>
        <p:spPr>
          <a:xfrm>
            <a:off x="814039" y="461985"/>
            <a:ext cx="10972800" cy="582353"/>
          </a:xfrm>
        </p:spPr>
        <p:txBody>
          <a:bodyPr>
            <a:normAutofit fontScale="90000"/>
          </a:bodyPr>
          <a:lstStyle/>
          <a:p>
            <a:r>
              <a:rPr lang="en-US"/>
              <a:t>SG3 – proposed list of Questions</a:t>
            </a:r>
            <a:endParaRPr lang="en-CH"/>
          </a:p>
        </p:txBody>
      </p:sp>
      <p:pic>
        <p:nvPicPr>
          <p:cNvPr id="4" name="Picture 3">
            <a:extLst>
              <a:ext uri="{FF2B5EF4-FFF2-40B4-BE49-F238E27FC236}">
                <a16:creationId xmlns:a16="http://schemas.microsoft.com/office/drawing/2014/main" id="{9EE49C1D-9B52-4436-91C0-9FECD828B064}"/>
              </a:ext>
            </a:extLst>
          </p:cNvPr>
          <p:cNvPicPr>
            <a:picLocks noChangeAspect="1"/>
          </p:cNvPicPr>
          <p:nvPr/>
        </p:nvPicPr>
        <p:blipFill>
          <a:blip r:embed="rId2"/>
          <a:stretch>
            <a:fillRect/>
          </a:stretch>
        </p:blipFill>
        <p:spPr>
          <a:xfrm>
            <a:off x="0" y="63598"/>
            <a:ext cx="2837447" cy="791211"/>
          </a:xfrm>
          <a:prstGeom prst="rect">
            <a:avLst/>
          </a:prstGeom>
        </p:spPr>
      </p:pic>
      <p:graphicFrame>
        <p:nvGraphicFramePr>
          <p:cNvPr id="5" name="Table 4">
            <a:extLst>
              <a:ext uri="{FF2B5EF4-FFF2-40B4-BE49-F238E27FC236}">
                <a16:creationId xmlns:a16="http://schemas.microsoft.com/office/drawing/2014/main" id="{08C59603-AF36-4C9C-B2FA-1F61DAB6755F}"/>
              </a:ext>
            </a:extLst>
          </p:cNvPr>
          <p:cNvGraphicFramePr>
            <a:graphicFrameLocks noGrp="1"/>
          </p:cNvGraphicFramePr>
          <p:nvPr>
            <p:extLst>
              <p:ext uri="{D42A27DB-BD31-4B8C-83A1-F6EECF244321}">
                <p14:modId xmlns:p14="http://schemas.microsoft.com/office/powerpoint/2010/main" val="2665160331"/>
              </p:ext>
            </p:extLst>
          </p:nvPr>
        </p:nvGraphicFramePr>
        <p:xfrm>
          <a:off x="0" y="1105828"/>
          <a:ext cx="12192000" cy="5752174"/>
        </p:xfrm>
        <a:graphic>
          <a:graphicData uri="http://schemas.openxmlformats.org/drawingml/2006/table">
            <a:tbl>
              <a:tblPr firstRow="1" firstCol="1" bandRow="1">
                <a:tableStyleId>{5C22544A-7EE6-4342-B048-85BDC9FD1C3A}</a:tableStyleId>
              </a:tblPr>
              <a:tblGrid>
                <a:gridCol w="1024780">
                  <a:extLst>
                    <a:ext uri="{9D8B030D-6E8A-4147-A177-3AD203B41FA5}">
                      <a16:colId xmlns:a16="http://schemas.microsoft.com/office/drawing/2014/main" val="1732888779"/>
                    </a:ext>
                  </a:extLst>
                </a:gridCol>
                <a:gridCol w="9347519">
                  <a:extLst>
                    <a:ext uri="{9D8B030D-6E8A-4147-A177-3AD203B41FA5}">
                      <a16:colId xmlns:a16="http://schemas.microsoft.com/office/drawing/2014/main" val="2438695718"/>
                    </a:ext>
                  </a:extLst>
                </a:gridCol>
                <a:gridCol w="1819701">
                  <a:extLst>
                    <a:ext uri="{9D8B030D-6E8A-4147-A177-3AD203B41FA5}">
                      <a16:colId xmlns:a16="http://schemas.microsoft.com/office/drawing/2014/main" val="2667171575"/>
                    </a:ext>
                  </a:extLst>
                </a:gridCol>
              </a:tblGrid>
              <a:tr h="449890">
                <a:tc>
                  <a:txBody>
                    <a:bodyPr/>
                    <a:lstStyle/>
                    <a:p>
                      <a:pPr marL="0" algn="ctr" rtl="0" eaLnBrk="1" latinLnBrk="0" hangingPunct="0">
                        <a:spcBef>
                          <a:spcPts val="600"/>
                        </a:spcBef>
                        <a:spcAft>
                          <a:spcPts val="0"/>
                        </a:spcAft>
                      </a:pPr>
                      <a:r>
                        <a:rPr lang="en-GB" sz="1400" kern="1200" dirty="0">
                          <a:effectLst/>
                        </a:rPr>
                        <a:t>Question number</a:t>
                      </a:r>
                      <a:endParaRPr lang="en-US" sz="1400" kern="1200" dirty="0">
                        <a:solidFill>
                          <a:schemeClr val="accent1">
                            <a:lumMod val="75000"/>
                          </a:schemeClr>
                        </a:solidFill>
                        <a:effectLst/>
                        <a:latin typeface="+mj-lt"/>
                        <a:ea typeface="+mn-ea"/>
                        <a:cs typeface="Times New Roman"/>
                      </a:endParaRPr>
                    </a:p>
                  </a:txBody>
                  <a:tcPr marL="35615" marR="35615" marT="0" marB="0" anchor="ctr"/>
                </a:tc>
                <a:tc>
                  <a:txBody>
                    <a:bodyPr/>
                    <a:lstStyle/>
                    <a:p>
                      <a:pPr marL="0" algn="ctr" rtl="0" eaLnBrk="1" latinLnBrk="0" hangingPunct="0">
                        <a:spcBef>
                          <a:spcPts val="600"/>
                        </a:spcBef>
                        <a:spcAft>
                          <a:spcPts val="0"/>
                        </a:spcAft>
                      </a:pPr>
                      <a:r>
                        <a:rPr lang="en-GB" sz="1400" kern="1200">
                          <a:effectLst/>
                        </a:rPr>
                        <a:t>Question title</a:t>
                      </a:r>
                      <a:endParaRPr lang="en-US" sz="1400" kern="1200">
                        <a:solidFill>
                          <a:schemeClr val="accent1">
                            <a:lumMod val="75000"/>
                          </a:schemeClr>
                        </a:solidFill>
                        <a:effectLst/>
                        <a:latin typeface="+mj-lt"/>
                        <a:ea typeface="+mn-ea"/>
                        <a:cs typeface="Times New Roman"/>
                      </a:endParaRPr>
                    </a:p>
                  </a:txBody>
                  <a:tcPr marL="35615" marR="35615" marT="0" marB="0" anchor="ctr"/>
                </a:tc>
                <a:tc>
                  <a:txBody>
                    <a:bodyPr/>
                    <a:lstStyle/>
                    <a:p>
                      <a:pPr marL="0" algn="ctr" defTabSz="457200" rtl="0" eaLnBrk="1" latinLnBrk="0"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kern="1200" dirty="0">
                          <a:effectLst/>
                        </a:rPr>
                        <a:t>Status</a:t>
                      </a:r>
                      <a:endParaRPr lang="en-US" sz="1400" kern="1200" dirty="0">
                        <a:solidFill>
                          <a:schemeClr val="accent1">
                            <a:lumMod val="75000"/>
                          </a:schemeClr>
                        </a:solidFill>
                        <a:effectLst/>
                        <a:latin typeface="+mj-lt"/>
                        <a:ea typeface="+mn-ea"/>
                        <a:cs typeface="Times New Roman"/>
                      </a:endParaRPr>
                    </a:p>
                  </a:txBody>
                  <a:tcPr marL="35615" marR="35615" marT="0" marB="0" anchor="ctr"/>
                </a:tc>
                <a:extLst>
                  <a:ext uri="{0D108BD9-81ED-4DB2-BD59-A6C34878D82A}">
                    <a16:rowId xmlns:a16="http://schemas.microsoft.com/office/drawing/2014/main" val="3195704134"/>
                  </a:ext>
                </a:extLst>
              </a:tr>
              <a:tr h="723038">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A/3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Development of charging and accounting/settlement mechanisms for current and future international telecommunication/ICT services and networks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Merger of Question 1/3 and Question 2/3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339960878"/>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B/3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Study of economic and policy factors relevant to the efficient provision of international telecommunication services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Q3/3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2117926870"/>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C/3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Regional studies for the development of cost models together with related economic and policy issues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Q4/3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3135107121"/>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D/3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International mobile roaming issues (including charging, accounting and settlement mechanisms and roaming at border areas)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Q7/3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2685368852"/>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E/3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Economic aspects of alternative calling procedures in the context of international telecommunications/ICT services and networks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Q8/3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4123858687"/>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F/3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Economic and policy aspects of the Internet, convergence (services or infrastructure) and OTTs in the context of international telecommunication services and networks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Q9/3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1515611622"/>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G/3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Competition policy and relevant market definitions related to the economic aspects of international telecommunication services and networks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Q10/3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3873868493"/>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H/3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Economic and policy aspects of big data and digital identity in international telecommunications services and networks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Q11/3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622455944"/>
                  </a:ext>
                </a:extLst>
              </a:tr>
              <a:tr h="482026">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I/3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Economic and policy issues pertaining to international telecommunication/ICT services and networks that enable Mobile Financial Services (MFS)</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Continuation of Q12/3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1398178871"/>
                  </a:ext>
                </a:extLst>
              </a:tr>
              <a:tr h="723038">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effectLst/>
                          <a:latin typeface="+mn-lt"/>
                          <a:ea typeface="Times New Roman" panose="02020603050405020304" pitchFamily="18" charset="0"/>
                        </a:rPr>
                        <a:t>J/3</a:t>
                      </a:r>
                      <a:endParaRPr lang="en-GB" sz="1500" dirty="0">
                        <a:effectLst/>
                        <a:latin typeface="+mn-lt"/>
                        <a:ea typeface="Malgun Gothic" panose="020B0503020000020004" pitchFamily="34" charset="-127"/>
                      </a:endParaRPr>
                    </a:p>
                  </a:txBody>
                  <a:tcPr marL="59336" marR="59336" marT="0" marB="0" anchor="ctr"/>
                </a:tc>
                <a:tc>
                  <a:txBody>
                    <a:bodyPr/>
                    <a:lstStyle/>
                    <a:p>
                      <a:pP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International Internet and </a:t>
                      </a:r>
                      <a:r>
                        <a:rPr lang="en-GB" sz="1500" dirty="0" err="1">
                          <a:solidFill>
                            <a:schemeClr val="accent1">
                              <a:lumMod val="75000"/>
                            </a:schemeClr>
                          </a:solidFill>
                          <a:effectLst/>
                          <a:latin typeface="+mn-lt"/>
                          <a:ea typeface="Times New Roman" panose="02020603050405020304" pitchFamily="18" charset="0"/>
                        </a:rPr>
                        <a:t>Fiber</a:t>
                      </a:r>
                      <a:r>
                        <a:rPr lang="en-GB" sz="1500" dirty="0">
                          <a:solidFill>
                            <a:schemeClr val="accent1">
                              <a:lumMod val="75000"/>
                            </a:schemeClr>
                          </a:solidFill>
                          <a:effectLst/>
                          <a:latin typeface="+mn-lt"/>
                          <a:ea typeface="Times New Roman" panose="02020603050405020304" pitchFamily="18" charset="0"/>
                        </a:rPr>
                        <a:t> Cables connectivity including relevant aspects of Internet protocol (IP) peering, regional traffic exchange points, </a:t>
                      </a:r>
                      <a:r>
                        <a:rPr lang="en-GB" sz="1500" dirty="0" err="1">
                          <a:solidFill>
                            <a:schemeClr val="accent1">
                              <a:lumMod val="75000"/>
                            </a:schemeClr>
                          </a:solidFill>
                          <a:effectLst/>
                          <a:latin typeface="+mn-lt"/>
                          <a:ea typeface="Times New Roman" panose="02020603050405020304" pitchFamily="18" charset="0"/>
                        </a:rPr>
                        <a:t>Fiber</a:t>
                      </a:r>
                      <a:r>
                        <a:rPr lang="en-GB" sz="1500" dirty="0">
                          <a:solidFill>
                            <a:schemeClr val="accent1">
                              <a:lumMod val="75000"/>
                            </a:schemeClr>
                          </a:solidFill>
                          <a:effectLst/>
                          <a:latin typeface="+mn-lt"/>
                          <a:ea typeface="Times New Roman" panose="02020603050405020304" pitchFamily="18" charset="0"/>
                        </a:rPr>
                        <a:t> Cables optimization, cost of provision of services and impact of Internet protocol version 6 (IPv6) deployment</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tc>
                <a:tc>
                  <a:txBody>
                    <a:bodyPr/>
                    <a:lstStyle/>
                    <a:p>
                      <a:pPr algn="ctr" hangingPunct="0">
                        <a:spcBef>
                          <a:spcPts val="300"/>
                        </a:spcBef>
                        <a:spcAft>
                          <a:spcPts val="300"/>
                        </a:spcAft>
                        <a:tabLst>
                          <a:tab pos="504190" algn="l"/>
                          <a:tab pos="756285" algn="l"/>
                          <a:tab pos="1008380" algn="l"/>
                          <a:tab pos="1260475" algn="l"/>
                          <a:tab pos="180340" algn="l"/>
                          <a:tab pos="540385" algn="l"/>
                          <a:tab pos="900430" algn="l"/>
                          <a:tab pos="1188085" algn="l"/>
                          <a:tab pos="1260475" algn="l"/>
                          <a:tab pos="1620520" algn="l"/>
                          <a:tab pos="1980565" algn="l"/>
                          <a:tab pos="2340610" algn="l"/>
                        </a:tabLst>
                      </a:pPr>
                      <a:r>
                        <a:rPr lang="en-GB" sz="1500" dirty="0">
                          <a:solidFill>
                            <a:schemeClr val="accent1">
                              <a:lumMod val="75000"/>
                            </a:schemeClr>
                          </a:solidFill>
                          <a:effectLst/>
                          <a:latin typeface="+mn-lt"/>
                          <a:ea typeface="Times New Roman" panose="02020603050405020304" pitchFamily="18" charset="0"/>
                        </a:rPr>
                        <a:t>Merger of Question 6/3 and Question 13/3</a:t>
                      </a:r>
                      <a:endParaRPr lang="en-GB" sz="1500" dirty="0">
                        <a:solidFill>
                          <a:schemeClr val="accent1">
                            <a:lumMod val="75000"/>
                          </a:schemeClr>
                        </a:solidFill>
                        <a:effectLst/>
                        <a:latin typeface="+mn-lt"/>
                        <a:ea typeface="Malgun Gothic" panose="020B0503020000020004" pitchFamily="34" charset="-127"/>
                      </a:endParaRPr>
                    </a:p>
                  </a:txBody>
                  <a:tcPr marL="59336" marR="59336" marT="0" marB="0" anchor="ctr"/>
                </a:tc>
                <a:extLst>
                  <a:ext uri="{0D108BD9-81ED-4DB2-BD59-A6C34878D82A}">
                    <a16:rowId xmlns:a16="http://schemas.microsoft.com/office/drawing/2014/main" val="845860262"/>
                  </a:ext>
                </a:extLst>
              </a:tr>
            </a:tbl>
          </a:graphicData>
        </a:graphic>
      </p:graphicFrame>
    </p:spTree>
    <p:extLst>
      <p:ext uri="{BB962C8B-B14F-4D97-AF65-F5344CB8AC3E}">
        <p14:creationId xmlns:p14="http://schemas.microsoft.com/office/powerpoint/2010/main" val="291339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8463-1087-473E-8B61-4297EB59518B}"/>
              </a:ext>
            </a:extLst>
          </p:cNvPr>
          <p:cNvSpPr>
            <a:spLocks noGrp="1"/>
          </p:cNvSpPr>
          <p:nvPr>
            <p:ph type="title"/>
          </p:nvPr>
        </p:nvSpPr>
        <p:spPr>
          <a:xfrm>
            <a:off x="609600" y="238149"/>
            <a:ext cx="10972800" cy="665645"/>
          </a:xfrm>
        </p:spPr>
        <p:txBody>
          <a:bodyPr>
            <a:normAutofit fontScale="90000"/>
          </a:bodyPr>
          <a:lstStyle/>
          <a:p>
            <a:br>
              <a:rPr lang="en-US" dirty="0"/>
            </a:br>
            <a:r>
              <a:rPr lang="en-US" dirty="0"/>
              <a:t>SG5 – proposed mandate   </a:t>
            </a:r>
            <a:r>
              <a:rPr lang="en-US" b="0" dirty="0"/>
              <a:t>1/2</a:t>
            </a:r>
            <a:endParaRPr lang="en-CH" b="0" dirty="0"/>
          </a:p>
        </p:txBody>
      </p:sp>
      <p:sp>
        <p:nvSpPr>
          <p:cNvPr id="3" name="Rectangle 2">
            <a:extLst>
              <a:ext uri="{FF2B5EF4-FFF2-40B4-BE49-F238E27FC236}">
                <a16:creationId xmlns:a16="http://schemas.microsoft.com/office/drawing/2014/main" id="{A576086B-FADF-4549-8D5A-679101D204CA}"/>
              </a:ext>
            </a:extLst>
          </p:cNvPr>
          <p:cNvSpPr/>
          <p:nvPr/>
        </p:nvSpPr>
        <p:spPr>
          <a:xfrm>
            <a:off x="367862" y="854809"/>
            <a:ext cx="11166641" cy="5601533"/>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br>
              <a:rPr kumimoji="0" lang="en-GB" sz="20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br>
            <a:r>
              <a:rPr kumimoji="0" lang="en-GB" sz="20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SG title: </a:t>
            </a:r>
            <a:r>
              <a:rPr kumimoji="0" lang="en-GB" sz="2000" b="1" i="0" u="none" strike="noStrike" kern="1200" cap="none" spc="4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EMF, environment, climate action, sustainable digitalization and circular economy</a:t>
            </a:r>
          </a:p>
          <a:p>
            <a:pPr marL="171450" marR="0" lvl="0" indent="-171450" algn="l" defTabSz="457200" rtl="0" eaLnBrk="1" fontAlgn="auto" latinLnBrk="0" hangingPunct="0">
              <a:lnSpc>
                <a:spcPct val="100000"/>
              </a:lnSpc>
              <a:spcBef>
                <a:spcPts val="12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ITU‑T Study Group 5 is responsible for the development of standards on the environmental aspects of ICT and digital technologies and the protection of environment including on electromagnetic phenomena and climate change.</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Study Group 5 will study how the digital transformation can be shaped to ensure it supports transitions towards more sustainable societies.</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Study Group 5 will also study issues related to resistibility, human exposure to electromagnetic fields, circular economy, energy efficiency and climate change adaptation and mitigation. SG5 will develop international standards, guidelines, technical papers and assessment frameworks that support the sustainable use and deployment of ICTs and digital technologies, and evaluate the environmental performance of digital technologies such as, but not limited to, 5G, artificial intelligence, smart manufacturing, automation, etc.</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SG5 is also responsible for studying design methodologies and frameworks to reduce the volume and adverse environmental effects of e-waste and to support the transition towards a circular economy.</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SG5 has an extended role in evaluating the impact of ICTs in accelerating climate change adaptation and mitigation actions, particularly in industries (including the ICT sector), cities, rural areas and communities. To this end, SG5 is also working to develop standards and guidelines for building resilient ICT infrastructures in rural areas and communities as well as to develop assessment methodologies for aligning the developmental trajectories of the ICT sector with the United Nations Sustainable Development Agenda 2030 and the Paris Agreement.</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0872D2CC-659B-432B-8C8A-F4300C879C67}"/>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310580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Setting the standard</a:t>
            </a:r>
          </a:p>
        </p:txBody>
      </p:sp>
      <p:sp>
        <p:nvSpPr>
          <p:cNvPr id="3" name="Subtitle 2"/>
          <p:cNvSpPr txBox="1">
            <a:spLocks/>
          </p:cNvSpPr>
          <p:nvPr/>
        </p:nvSpPr>
        <p:spPr>
          <a:xfrm>
            <a:off x="73572" y="1676900"/>
            <a:ext cx="12118428" cy="3243336"/>
          </a:xfrm>
          <a:prstGeom prst="rect">
            <a:avLst/>
          </a:prstGeom>
          <a:solidFill>
            <a:srgbClr val="00B0F0"/>
          </a:solid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TSAG and its Rapporteur Group Meetings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br>
            <a:r>
              <a:rPr kumimoji="0" lang="en-US" sz="4000"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(Status as of 16 September 2020)</a:t>
            </a:r>
            <a:endParaRPr kumimoji="0" lang="en-GB" sz="4000"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p:txBody>
      </p:sp>
    </p:spTree>
    <p:extLst>
      <p:ext uri="{BB962C8B-B14F-4D97-AF65-F5344CB8AC3E}">
        <p14:creationId xmlns:p14="http://schemas.microsoft.com/office/powerpoint/2010/main" val="2675347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8463-1087-473E-8B61-4297EB59518B}"/>
              </a:ext>
            </a:extLst>
          </p:cNvPr>
          <p:cNvSpPr>
            <a:spLocks noGrp="1"/>
          </p:cNvSpPr>
          <p:nvPr>
            <p:ph type="title"/>
          </p:nvPr>
        </p:nvSpPr>
        <p:spPr>
          <a:xfrm>
            <a:off x="609600" y="238149"/>
            <a:ext cx="10972800" cy="665645"/>
          </a:xfrm>
        </p:spPr>
        <p:txBody>
          <a:bodyPr>
            <a:normAutofit fontScale="90000"/>
          </a:bodyPr>
          <a:lstStyle/>
          <a:p>
            <a:br>
              <a:rPr lang="en-US" dirty="0"/>
            </a:br>
            <a:r>
              <a:rPr lang="en-US" dirty="0"/>
              <a:t>SG5 – proposed mandate   </a:t>
            </a:r>
            <a:r>
              <a:rPr lang="en-US" b="0" dirty="0"/>
              <a:t>2/2</a:t>
            </a:r>
            <a:endParaRPr lang="en-CH" b="0" dirty="0"/>
          </a:p>
        </p:txBody>
      </p:sp>
      <p:sp>
        <p:nvSpPr>
          <p:cNvPr id="3" name="Rectangle 2">
            <a:extLst>
              <a:ext uri="{FF2B5EF4-FFF2-40B4-BE49-F238E27FC236}">
                <a16:creationId xmlns:a16="http://schemas.microsoft.com/office/drawing/2014/main" id="{A576086B-FADF-4549-8D5A-679101D204CA}"/>
              </a:ext>
            </a:extLst>
          </p:cNvPr>
          <p:cNvSpPr/>
          <p:nvPr/>
        </p:nvSpPr>
        <p:spPr>
          <a:xfrm>
            <a:off x="367862" y="854809"/>
            <a:ext cx="11166641" cy="5586145"/>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br>
              <a:rPr kumimoji="0" lang="en-GB" sz="1800" b="1" i="0" u="none" strike="noStrike" kern="1200" cap="none" spc="0" normalizeH="0" baseline="0" noProof="0" dirty="0">
                <a:ln>
                  <a:noFill/>
                </a:ln>
                <a:solidFill>
                  <a:srgbClr val="1F497D">
                    <a:lumMod val="60000"/>
                    <a:lumOff val="40000"/>
                  </a:srgbClr>
                </a:solidFill>
                <a:effectLst/>
                <a:uLnTx/>
                <a:uFillTx/>
                <a:latin typeface="Calibri"/>
                <a:ea typeface="Batang" panose="02030600000101010101" pitchFamily="18" charset="-127"/>
                <a:cs typeface="+mn-cs"/>
              </a:rPr>
            </a:br>
            <a:endParaRPr kumimoji="0" lang="en-GB" sz="1800" b="1" i="0" u="none" strike="noStrike" kern="1200" cap="none" spc="4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rPr>
              <a:t>In addition to its climate-focused activities, SG5 has five other objectives. The first is to protect ICT (including telecommunication equipment and installations) against damage and malfunction due to electromagnetic phenomena, such as lightning as well as from particle radiations. In this field, SG5 is one of the world's most experienced and respected standardization bodies.</a:t>
            </a:r>
            <a:endParaRPr kumimoji="0" lang="en-CH" sz="18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rPr>
              <a:t>The second is to ensure safety of personnel and users of networks against electrical hazards existing in ICT networks. The third is to avoid health risks from electromagnetic fields (EMFs) produced by telecommunication devices and installations. SG5 will develop standards to give operators, manufacturers and government agencies the tools required to assess EMF levels and to verify compliance with the World Health Organization (WHO) recommended human exposure guidelines and limits. The fourth is to guarantee a good quality of service (QoS), reliability and low latency for high speed networks services by providing requirements on network systems of transportation media. The fifth is EMC which is another key component of SG5’s work by ensuring that the functionality of telecommunication equipment is not compromised by electromagnetic interference related to radiated and conducted disturbances emitted by other electrical or communications systems. EMC is becoming particularly relevant in accounting for the convergence of telecommunication and IT equipment, as well as in ensuring the efficient operation of home networks.</a:t>
            </a:r>
            <a:endParaRPr kumimoji="0" lang="en-CH" sz="18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endParaRPr>
          </a:p>
          <a:p>
            <a:pPr marL="171450" marR="0" lvl="0" indent="-171450" algn="l" defTabSz="457200" rtl="0" eaLnBrk="1" fontAlgn="auto" latinLnBrk="0" hangingPunct="0">
              <a:lnSpc>
                <a:spcPct val="100000"/>
              </a:lnSpc>
              <a:spcBef>
                <a:spcPts val="600"/>
              </a:spcBef>
              <a:spcAft>
                <a:spcPts val="0"/>
              </a:spcAft>
              <a:buClrTx/>
              <a:buSzTx/>
              <a:buFont typeface="Arial" panose="020B0604020202020204" pitchFamily="34" charset="0"/>
              <a:buChar char="•"/>
              <a:tabLst>
                <a:tab pos="1188085" algn="l"/>
              </a:tabLst>
              <a:defRPr/>
            </a:pPr>
            <a:r>
              <a:rPr kumimoji="0" lang="en-GB" sz="18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rPr>
              <a:t>Study Group 5 is responsible for studies on how to use ICTs and digital technologies to tackle environmental challenges in line with the Sustainable Development Goals (SDGs).</a:t>
            </a:r>
            <a:endParaRPr kumimoji="0" lang="en-CH" sz="18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0872D2CC-659B-432B-8C8A-F4300C879C67}"/>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17474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EFF4-72C1-4204-8C82-353AEB7B83CF}"/>
              </a:ext>
            </a:extLst>
          </p:cNvPr>
          <p:cNvSpPr>
            <a:spLocks noGrp="1"/>
          </p:cNvSpPr>
          <p:nvPr>
            <p:ph type="title"/>
          </p:nvPr>
        </p:nvSpPr>
        <p:spPr>
          <a:xfrm>
            <a:off x="609600" y="570972"/>
            <a:ext cx="10972800" cy="770148"/>
          </a:xfrm>
        </p:spPr>
        <p:txBody>
          <a:bodyPr/>
          <a:lstStyle/>
          <a:p>
            <a:r>
              <a:rPr lang="en-US"/>
              <a:t>        SG5 – proposed list of Questions</a:t>
            </a:r>
            <a:endParaRPr lang="en-CH"/>
          </a:p>
        </p:txBody>
      </p:sp>
      <p:graphicFrame>
        <p:nvGraphicFramePr>
          <p:cNvPr id="3" name="Table 2">
            <a:extLst>
              <a:ext uri="{FF2B5EF4-FFF2-40B4-BE49-F238E27FC236}">
                <a16:creationId xmlns:a16="http://schemas.microsoft.com/office/drawing/2014/main" id="{80B956B1-1FDF-4820-A5FB-5427E304F14D}"/>
              </a:ext>
            </a:extLst>
          </p:cNvPr>
          <p:cNvGraphicFramePr>
            <a:graphicFrameLocks noGrp="1"/>
          </p:cNvGraphicFramePr>
          <p:nvPr>
            <p:extLst>
              <p:ext uri="{D42A27DB-BD31-4B8C-83A1-F6EECF244321}">
                <p14:modId xmlns:p14="http://schemas.microsoft.com/office/powerpoint/2010/main" val="2407429287"/>
              </p:ext>
            </p:extLst>
          </p:nvPr>
        </p:nvGraphicFramePr>
        <p:xfrm>
          <a:off x="0" y="1461748"/>
          <a:ext cx="12192000" cy="5519237"/>
        </p:xfrm>
        <a:graphic>
          <a:graphicData uri="http://schemas.openxmlformats.org/drawingml/2006/table">
            <a:tbl>
              <a:tblPr firstRow="1" firstCol="1" bandRow="1">
                <a:tableStyleId>{5C22544A-7EE6-4342-B048-85BDC9FD1C3A}</a:tableStyleId>
              </a:tblPr>
              <a:tblGrid>
                <a:gridCol w="1558138">
                  <a:extLst>
                    <a:ext uri="{9D8B030D-6E8A-4147-A177-3AD203B41FA5}">
                      <a16:colId xmlns:a16="http://schemas.microsoft.com/office/drawing/2014/main" val="3146701040"/>
                    </a:ext>
                  </a:extLst>
                </a:gridCol>
                <a:gridCol w="7088428">
                  <a:extLst>
                    <a:ext uri="{9D8B030D-6E8A-4147-A177-3AD203B41FA5}">
                      <a16:colId xmlns:a16="http://schemas.microsoft.com/office/drawing/2014/main" val="4010128164"/>
                    </a:ext>
                  </a:extLst>
                </a:gridCol>
                <a:gridCol w="3545434">
                  <a:extLst>
                    <a:ext uri="{9D8B030D-6E8A-4147-A177-3AD203B41FA5}">
                      <a16:colId xmlns:a16="http://schemas.microsoft.com/office/drawing/2014/main" val="4224556188"/>
                    </a:ext>
                  </a:extLst>
                </a:gridCol>
              </a:tblGrid>
              <a:tr h="634854">
                <a:tc>
                  <a:txBody>
                    <a:bodyPr/>
                    <a:lstStyle/>
                    <a:p>
                      <a:pPr algn="ctr" hangingPunct="0">
                        <a:spcBef>
                          <a:spcPts val="600"/>
                        </a:spcBef>
                        <a:spcAft>
                          <a:spcPts val="0"/>
                        </a:spcAft>
                        <a:tabLst>
                          <a:tab pos="1188085" algn="l"/>
                        </a:tabLst>
                      </a:pPr>
                      <a:r>
                        <a:rPr lang="en-GB" sz="1800" dirty="0">
                          <a:effectLst/>
                          <a:latin typeface="+mj-lt"/>
                          <a:cs typeface="Times New Roman" panose="02020603050405020304" pitchFamily="18" charset="0"/>
                        </a:rPr>
                        <a:t>Question number</a:t>
                      </a:r>
                      <a:endParaRPr lang="en-CH" sz="1800" b="1"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Bef>
                          <a:spcPts val="600"/>
                        </a:spcBef>
                        <a:spcAft>
                          <a:spcPts val="0"/>
                        </a:spcAft>
                        <a:tabLst>
                          <a:tab pos="1188085" algn="l"/>
                        </a:tabLst>
                      </a:pPr>
                      <a:r>
                        <a:rPr lang="en-GB" sz="1800">
                          <a:solidFill>
                            <a:schemeClr val="bg1"/>
                          </a:solidFill>
                          <a:effectLst/>
                          <a:latin typeface="+mj-lt"/>
                          <a:cs typeface="Times New Roman" panose="02020603050405020304" pitchFamily="18" charset="0"/>
                        </a:rPr>
                        <a:t>Question title</a:t>
                      </a:r>
                      <a:endParaRPr lang="en-CH" sz="1800" b="1">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Bef>
                          <a:spcPts val="600"/>
                        </a:spcBef>
                        <a:spcAft>
                          <a:spcPts val="0"/>
                        </a:spcAft>
                        <a:tabLst>
                          <a:tab pos="1188085" algn="l"/>
                        </a:tabLst>
                      </a:pPr>
                      <a:r>
                        <a:rPr lang="en-GB" sz="1800">
                          <a:solidFill>
                            <a:schemeClr val="bg1"/>
                          </a:solidFill>
                          <a:effectLst/>
                          <a:latin typeface="+mj-lt"/>
                          <a:cs typeface="Times New Roman" panose="02020603050405020304" pitchFamily="18" charset="0"/>
                        </a:rPr>
                        <a:t>Status</a:t>
                      </a:r>
                      <a:endParaRPr lang="en-CH" sz="1800" b="1">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1789510"/>
                  </a:ext>
                </a:extLst>
              </a:tr>
              <a:tr h="317426">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effectLst/>
                          <a:latin typeface="+mj-lt"/>
                          <a:cs typeface="Times New Roman" panose="02020603050405020304" pitchFamily="18" charset="0"/>
                        </a:rPr>
                        <a:t>A/5</a:t>
                      </a:r>
                      <a:endParaRPr lang="en-CH"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Electrical protection, reliability, safety and security of ICT systems</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Q1/5 and Q5/5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4856995"/>
                  </a:ext>
                </a:extLst>
              </a:tr>
              <a:tr h="634854">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effectLst/>
                          <a:latin typeface="+mj-lt"/>
                          <a:cs typeface="Times New Roman" panose="02020603050405020304" pitchFamily="18" charset="0"/>
                        </a:rPr>
                        <a:t>B/5</a:t>
                      </a:r>
                      <a:endParaRPr lang="en-CH"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Protecting equipment and devices against lightning and other electrical events</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Q2/5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4824210"/>
                  </a:ext>
                </a:extLst>
              </a:tr>
              <a:tr h="634854">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C/5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Human exposure to electromagnetic fields (EMFs) due to digital technologies</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Q3/5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1093868"/>
                  </a:ext>
                </a:extLst>
              </a:tr>
              <a:tr h="317426">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D/5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Electromagnetic compatibility (EMC) aspects in ICT environment</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Q4/5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80904"/>
                  </a:ext>
                </a:extLst>
              </a:tr>
              <a:tr h="317426">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E/5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Environmental efficiency of digital technologies</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part of Q6/5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3121824"/>
                  </a:ext>
                </a:extLst>
              </a:tr>
              <a:tr h="317426">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F/5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Climate change mitigation and smart energy solutions</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part of Q6/5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1340315"/>
                  </a:ext>
                </a:extLst>
              </a:tr>
              <a:tr h="317426">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G/5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E-waste, circular economy and sustainable supply chain management</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Continuation of Q7/5</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7940008"/>
                  </a:ext>
                </a:extLst>
              </a:tr>
              <a:tr h="634854">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H/5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Adaptation to climate change trough sustainable and resilient digital technologies</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Continuation of part of Q6/5 and part of Q9/5</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4799684"/>
                  </a:ext>
                </a:extLst>
              </a:tr>
              <a:tr h="634854">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I/5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Climate change and assessment of digital technologies in the framework of the Sustainable Development Goals (SDGs) and the Paris Agreement</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Continuation of part of Q9/5</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2511120"/>
                  </a:ext>
                </a:extLst>
              </a:tr>
              <a:tr h="440411">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effectLst/>
                          <a:latin typeface="+mj-lt"/>
                          <a:cs typeface="Times New Roman" panose="02020603050405020304" pitchFamily="18" charset="0"/>
                        </a:rPr>
                        <a:t>J/5</a:t>
                      </a:r>
                      <a:endParaRPr lang="en-CH"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Building circular and sustainable cities and communities</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New Question</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3252720"/>
                  </a:ext>
                </a:extLst>
              </a:tr>
              <a:tr h="317426">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effectLst/>
                          <a:latin typeface="+mj-lt"/>
                          <a:cs typeface="Times New Roman" panose="02020603050405020304" pitchFamily="18" charset="0"/>
                        </a:rPr>
                        <a:t>K/5</a:t>
                      </a:r>
                      <a:endParaRPr lang="en-CH"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a:solidFill>
                            <a:schemeClr val="accent1">
                              <a:lumMod val="75000"/>
                            </a:schemeClr>
                          </a:solidFill>
                          <a:effectLst/>
                          <a:latin typeface="+mj-lt"/>
                          <a:cs typeface="Times New Roman" panose="02020603050405020304" pitchFamily="18" charset="0"/>
                        </a:rPr>
                        <a:t>Guides and terminology on environment </a:t>
                      </a:r>
                      <a:endParaRPr lang="en-CH" sz="18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800" dirty="0">
                          <a:solidFill>
                            <a:schemeClr val="accent1">
                              <a:lumMod val="75000"/>
                            </a:schemeClr>
                          </a:solidFill>
                          <a:effectLst/>
                          <a:latin typeface="+mj-lt"/>
                          <a:cs typeface="Times New Roman" panose="02020603050405020304" pitchFamily="18" charset="0"/>
                        </a:rPr>
                        <a:t>Continuation of Q8/5</a:t>
                      </a:r>
                      <a:endParaRPr lang="en-CH" sz="18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1790713"/>
                  </a:ext>
                </a:extLst>
              </a:tr>
            </a:tbl>
          </a:graphicData>
        </a:graphic>
      </p:graphicFrame>
      <p:pic>
        <p:nvPicPr>
          <p:cNvPr id="4" name="Picture 3">
            <a:extLst>
              <a:ext uri="{FF2B5EF4-FFF2-40B4-BE49-F238E27FC236}">
                <a16:creationId xmlns:a16="http://schemas.microsoft.com/office/drawing/2014/main" id="{EAB82CC2-1E46-400C-A960-F2EB42507FB6}"/>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35526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D376-9AF1-4F0E-A04D-17C35F9D6C6F}"/>
              </a:ext>
            </a:extLst>
          </p:cNvPr>
          <p:cNvSpPr>
            <a:spLocks noGrp="1"/>
          </p:cNvSpPr>
          <p:nvPr>
            <p:ph type="title"/>
          </p:nvPr>
        </p:nvSpPr>
        <p:spPr>
          <a:xfrm>
            <a:off x="483476" y="260874"/>
            <a:ext cx="10972800" cy="796274"/>
          </a:xfrm>
        </p:spPr>
        <p:txBody>
          <a:bodyPr>
            <a:normAutofit fontScale="90000"/>
          </a:bodyPr>
          <a:lstStyle/>
          <a:p>
            <a:br>
              <a:rPr lang="en-US"/>
            </a:br>
            <a:r>
              <a:rPr lang="en-US"/>
              <a:t>SG9 – Proposed mandate</a:t>
            </a:r>
            <a:endParaRPr lang="en-CH"/>
          </a:p>
        </p:txBody>
      </p:sp>
      <p:sp>
        <p:nvSpPr>
          <p:cNvPr id="5" name="Rectangle 4">
            <a:extLst>
              <a:ext uri="{FF2B5EF4-FFF2-40B4-BE49-F238E27FC236}">
                <a16:creationId xmlns:a16="http://schemas.microsoft.com/office/drawing/2014/main" id="{DA5B510B-83F0-4655-878F-2BDF41B2FBCB}"/>
              </a:ext>
            </a:extLst>
          </p:cNvPr>
          <p:cNvSpPr/>
          <p:nvPr/>
        </p:nvSpPr>
        <p:spPr>
          <a:xfrm>
            <a:off x="483476" y="1568101"/>
            <a:ext cx="11351172" cy="452431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F497D">
                    <a:lumMod val="60000"/>
                    <a:lumOff val="40000"/>
                  </a:srgbClr>
                </a:solidFill>
                <a:effectLst/>
                <a:uLnTx/>
                <a:uFillTx/>
                <a:latin typeface="Calibri"/>
                <a:ea typeface="+mn-ea"/>
                <a:cs typeface="+mn-cs"/>
              </a:rPr>
              <a:t>SG title: Television and sound transmission and integrated broadband cable networks</a:t>
            </a:r>
            <a:br>
              <a:rPr kumimoji="0" lang="en-GB" sz="2400" b="1" i="0" u="none" strike="noStrike" kern="1200" cap="none" spc="0" normalizeH="0" baseline="0" noProof="0">
                <a:ln>
                  <a:noFill/>
                </a:ln>
                <a:solidFill>
                  <a:srgbClr val="1F497D">
                    <a:lumMod val="60000"/>
                    <a:lumOff val="40000"/>
                  </a:srgbClr>
                </a:solidFill>
                <a:effectLst/>
                <a:uLnTx/>
                <a:uFillTx/>
                <a:latin typeface="Calibri"/>
                <a:ea typeface="+mn-ea"/>
                <a:cs typeface="+mn-cs"/>
              </a:rPr>
            </a:br>
            <a:endParaRPr kumimoji="0" lang="en-GB" sz="2400" b="1" i="0" u="none" strike="noStrike" kern="1200" cap="none" spc="0" normalizeH="0" baseline="0" noProof="0">
              <a:ln>
                <a:noFill/>
              </a:ln>
              <a:solidFill>
                <a:srgbClr val="1F497D">
                  <a:lumMod val="60000"/>
                  <a:lumOff val="4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F497D">
                    <a:lumMod val="60000"/>
                    <a:lumOff val="40000"/>
                  </a:srgbClr>
                </a:solidFill>
                <a:effectLst/>
                <a:uLnTx/>
                <a:uFillTx/>
                <a:latin typeface="Calibri"/>
                <a:ea typeface="+mn-ea"/>
                <a:cs typeface="+mn-cs"/>
              </a:rPr>
              <a:t>ITU-T Study Group 9 is responsible for studies relating to: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1F497D">
                    <a:lumMod val="60000"/>
                    <a:lumOff val="40000"/>
                  </a:srgbClr>
                </a:solidFill>
                <a:effectLst/>
                <a:uLnTx/>
                <a:uFillTx/>
                <a:latin typeface="Calibri"/>
                <a:ea typeface="+mn-ea"/>
                <a:cs typeface="+mn-cs"/>
              </a:rPr>
              <a:t>use of telecommunication systems for contribution, primary distribution and secondary distribution of television, sound programmes and related data services including interactive services and applications, extendable to advanced capabilities such as ultra-high definition, 3D, </a:t>
            </a:r>
            <a:r>
              <a:rPr kumimoji="0" lang="en-GB" sz="2400" b="0" i="0" u="none" strike="noStrike" kern="1200" cap="none" spc="0" normalizeH="0" baseline="0" noProof="0" err="1">
                <a:ln>
                  <a:noFill/>
                </a:ln>
                <a:solidFill>
                  <a:srgbClr val="1F497D">
                    <a:lumMod val="60000"/>
                    <a:lumOff val="40000"/>
                  </a:srgbClr>
                </a:solidFill>
                <a:effectLst/>
                <a:uLnTx/>
                <a:uFillTx/>
                <a:latin typeface="Calibri"/>
                <a:ea typeface="+mn-ea"/>
                <a:cs typeface="+mn-cs"/>
              </a:rPr>
              <a:t>multiview</a:t>
            </a:r>
            <a:r>
              <a:rPr kumimoji="0" lang="en-GB" sz="2400" b="0" i="0" u="none" strike="noStrike" kern="1200" cap="none" spc="0" normalizeH="0" baseline="0" noProof="0">
                <a:ln>
                  <a:noFill/>
                </a:ln>
                <a:solidFill>
                  <a:srgbClr val="1F497D">
                    <a:lumMod val="60000"/>
                    <a:lumOff val="40000"/>
                  </a:srgbClr>
                </a:solidFill>
                <a:effectLst/>
                <a:uLnTx/>
                <a:uFillTx/>
                <a:latin typeface="Calibri"/>
                <a:ea typeface="+mn-ea"/>
                <a:cs typeface="+mn-cs"/>
              </a:rPr>
              <a:t> and high-dynamic range television, etc.;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1F497D">
                    <a:lumMod val="60000"/>
                    <a:lumOff val="40000"/>
                  </a:srgbClr>
                </a:solidFill>
                <a:effectLst/>
                <a:uLnTx/>
                <a:uFillTx/>
                <a:latin typeface="Calibri"/>
                <a:ea typeface="+mn-ea"/>
                <a:cs typeface="+mn-cs"/>
              </a:rPr>
              <a:t>use of cable and hybrid networks, primarily designed for television and sound-programme delivery to the home, as integrated broadband networks to also carry voice or other time critical services, video-on-demand (e.g. over-the top (OTT)), interactive services, multiscreen services, etc. to customer premises equipment (CPE) in the home or enterprise.</a:t>
            </a:r>
          </a:p>
        </p:txBody>
      </p:sp>
      <p:pic>
        <p:nvPicPr>
          <p:cNvPr id="4" name="Picture 3">
            <a:extLst>
              <a:ext uri="{FF2B5EF4-FFF2-40B4-BE49-F238E27FC236}">
                <a16:creationId xmlns:a16="http://schemas.microsoft.com/office/drawing/2014/main" id="{394CD8AB-C93A-4DDD-94E3-E505FB06A9EE}"/>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14778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3460-0376-45BC-A10F-9AAC0348FB06}"/>
              </a:ext>
            </a:extLst>
          </p:cNvPr>
          <p:cNvSpPr>
            <a:spLocks noGrp="1"/>
          </p:cNvSpPr>
          <p:nvPr>
            <p:ph type="title"/>
          </p:nvPr>
        </p:nvSpPr>
        <p:spPr>
          <a:xfrm>
            <a:off x="609600" y="135543"/>
            <a:ext cx="10972800" cy="744022"/>
          </a:xfrm>
        </p:spPr>
        <p:txBody>
          <a:bodyPr>
            <a:normAutofit fontScale="90000"/>
          </a:bodyPr>
          <a:lstStyle/>
          <a:p>
            <a:r>
              <a:rPr lang="en-US"/>
              <a:t>    SG9 – proposed list of Questions</a:t>
            </a:r>
            <a:endParaRPr lang="en-CH"/>
          </a:p>
        </p:txBody>
      </p:sp>
      <p:graphicFrame>
        <p:nvGraphicFramePr>
          <p:cNvPr id="3" name="Table 2">
            <a:extLst>
              <a:ext uri="{FF2B5EF4-FFF2-40B4-BE49-F238E27FC236}">
                <a16:creationId xmlns:a16="http://schemas.microsoft.com/office/drawing/2014/main" id="{63112339-E537-41CA-901B-B61EF0DA8572}"/>
              </a:ext>
            </a:extLst>
          </p:cNvPr>
          <p:cNvGraphicFramePr>
            <a:graphicFrameLocks noGrp="1"/>
          </p:cNvGraphicFramePr>
          <p:nvPr>
            <p:extLst>
              <p:ext uri="{D42A27DB-BD31-4B8C-83A1-F6EECF244321}">
                <p14:modId xmlns:p14="http://schemas.microsoft.com/office/powerpoint/2010/main" val="2818342588"/>
              </p:ext>
            </p:extLst>
          </p:nvPr>
        </p:nvGraphicFramePr>
        <p:xfrm>
          <a:off x="0" y="879564"/>
          <a:ext cx="12192000" cy="5978439"/>
        </p:xfrm>
        <a:graphic>
          <a:graphicData uri="http://schemas.openxmlformats.org/drawingml/2006/table">
            <a:tbl>
              <a:tblPr firstRow="1" firstCol="1" bandRow="1">
                <a:tableStyleId>{5C22544A-7EE6-4342-B048-85BDC9FD1C3A}</a:tableStyleId>
              </a:tblPr>
              <a:tblGrid>
                <a:gridCol w="1235137">
                  <a:extLst>
                    <a:ext uri="{9D8B030D-6E8A-4147-A177-3AD203B41FA5}">
                      <a16:colId xmlns:a16="http://schemas.microsoft.com/office/drawing/2014/main" val="3146701040"/>
                    </a:ext>
                  </a:extLst>
                </a:gridCol>
                <a:gridCol w="8297334">
                  <a:extLst>
                    <a:ext uri="{9D8B030D-6E8A-4147-A177-3AD203B41FA5}">
                      <a16:colId xmlns:a16="http://schemas.microsoft.com/office/drawing/2014/main" val="4010128164"/>
                    </a:ext>
                  </a:extLst>
                </a:gridCol>
                <a:gridCol w="2659529">
                  <a:extLst>
                    <a:ext uri="{9D8B030D-6E8A-4147-A177-3AD203B41FA5}">
                      <a16:colId xmlns:a16="http://schemas.microsoft.com/office/drawing/2014/main" val="4224556188"/>
                    </a:ext>
                  </a:extLst>
                </a:gridCol>
              </a:tblGrid>
              <a:tr h="623899">
                <a:tc>
                  <a:txBody>
                    <a:bodyPr/>
                    <a:lstStyle/>
                    <a:p>
                      <a:pPr algn="ctr" hangingPunct="0">
                        <a:spcBef>
                          <a:spcPts val="600"/>
                        </a:spcBef>
                        <a:spcAft>
                          <a:spcPts val="0"/>
                        </a:spcAft>
                        <a:tabLst>
                          <a:tab pos="1188085" algn="l"/>
                        </a:tabLst>
                      </a:pPr>
                      <a:r>
                        <a:rPr lang="en-GB" sz="1400" dirty="0">
                          <a:solidFill>
                            <a:schemeClr val="bg1"/>
                          </a:solidFill>
                          <a:effectLst/>
                          <a:latin typeface="+mj-lt"/>
                          <a:cs typeface="Times New Roman" panose="02020603050405020304" pitchFamily="18" charset="0"/>
                        </a:rPr>
                        <a:t>Question number</a:t>
                      </a:r>
                      <a:endParaRPr lang="en-CH" sz="1400" b="1"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Bef>
                          <a:spcPts val="600"/>
                        </a:spcBef>
                        <a:spcAft>
                          <a:spcPts val="0"/>
                        </a:spcAft>
                        <a:tabLst>
                          <a:tab pos="1188085" algn="l"/>
                        </a:tabLst>
                      </a:pPr>
                      <a:r>
                        <a:rPr lang="en-GB" sz="1400">
                          <a:solidFill>
                            <a:schemeClr val="bg1"/>
                          </a:solidFill>
                          <a:effectLst/>
                          <a:latin typeface="+mj-lt"/>
                          <a:cs typeface="Times New Roman" panose="02020603050405020304" pitchFamily="18" charset="0"/>
                        </a:rPr>
                        <a:t>Question title</a:t>
                      </a:r>
                      <a:endParaRPr lang="en-CH" sz="1400" b="1">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spcBef>
                          <a:spcPts val="600"/>
                        </a:spcBef>
                        <a:spcAft>
                          <a:spcPts val="0"/>
                        </a:spcAft>
                        <a:tabLst>
                          <a:tab pos="1188085" algn="l"/>
                        </a:tabLst>
                      </a:pPr>
                      <a:r>
                        <a:rPr lang="en-GB" sz="1400" b="1">
                          <a:solidFill>
                            <a:schemeClr val="bg1"/>
                          </a:solidFill>
                          <a:effectLst/>
                          <a:latin typeface="+mj-lt"/>
                          <a:ea typeface="Times New Roman" panose="02020603050405020304" pitchFamily="18" charset="0"/>
                          <a:cs typeface="Times New Roman" panose="02020603050405020304" pitchFamily="18" charset="0"/>
                        </a:rPr>
                        <a:t>Status</a:t>
                      </a:r>
                      <a:endParaRPr lang="en-CH" sz="1400" b="1">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1789510"/>
                  </a:ext>
                </a:extLst>
              </a:tr>
              <a:tr h="62389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bg1"/>
                          </a:solidFill>
                          <a:effectLst/>
                          <a:latin typeface="+mj-lt"/>
                          <a:ea typeface="Times New Roman" panose="02020603050405020304" pitchFamily="18" charset="0"/>
                          <a:cs typeface="Times New Roman" panose="02020603050405020304" pitchFamily="18" charset="0"/>
                        </a:rPr>
                        <a:t>1/9</a:t>
                      </a:r>
                      <a:endParaRPr lang="en-CH" sz="1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Transmission and delivery control of television and sound programme signal for contribution, primary distribution and secondary distribution</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1/9</a:t>
                      </a:r>
                    </a:p>
                  </a:txBody>
                  <a:tcPr marL="68580" marR="68580" marT="0" marB="0"/>
                </a:tc>
                <a:extLst>
                  <a:ext uri="{0D108BD9-81ED-4DB2-BD59-A6C34878D82A}">
                    <a16:rowId xmlns:a16="http://schemas.microsoft.com/office/drawing/2014/main" val="3024856995"/>
                  </a:ext>
                </a:extLst>
              </a:tr>
              <a:tr h="31194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2/9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Methods and practices for conditional access and content protection</a:t>
                      </a:r>
                    </a:p>
                  </a:txBody>
                  <a:tcPr marL="68580" marR="68580" marT="0" marB="0" anchor="ctr"/>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2/9</a:t>
                      </a:r>
                    </a:p>
                  </a:txBody>
                  <a:tcPr marL="68580" marR="68580" marT="0" marB="0"/>
                </a:tc>
                <a:extLst>
                  <a:ext uri="{0D108BD9-81ED-4DB2-BD59-A6C34878D82A}">
                    <a16:rowId xmlns:a16="http://schemas.microsoft.com/office/drawing/2014/main" val="2794824210"/>
                  </a:ext>
                </a:extLst>
              </a:tr>
              <a:tr h="62389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4/9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Guidelines for implementations and deployment of transmission of multichannel digital television signals over optical access networks and Hybrid Fibre-Coaxial (HFC)</a:t>
                      </a:r>
                    </a:p>
                  </a:txBody>
                  <a:tcPr marL="68580" marR="68580" marT="0" marB="0" anchor="ctr"/>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4/9</a:t>
                      </a:r>
                    </a:p>
                  </a:txBody>
                  <a:tcPr marL="68580" marR="68580" marT="0" marB="0"/>
                </a:tc>
                <a:extLst>
                  <a:ext uri="{0D108BD9-81ED-4DB2-BD59-A6C34878D82A}">
                    <a16:rowId xmlns:a16="http://schemas.microsoft.com/office/drawing/2014/main" val="2601093868"/>
                  </a:ext>
                </a:extLst>
              </a:tr>
              <a:tr h="62389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5/9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Software components application programming interfaces (APIs), frameworks and overall software architecture for advanced content distribution services within the scope of Study Group 9</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5/9</a:t>
                      </a:r>
                    </a:p>
                  </a:txBody>
                  <a:tcPr marL="68580" marR="68580" marT="0" marB="0"/>
                </a:tc>
                <a:extLst>
                  <a:ext uri="{0D108BD9-81ED-4DB2-BD59-A6C34878D82A}">
                    <a16:rowId xmlns:a16="http://schemas.microsoft.com/office/drawing/2014/main" val="38380904"/>
                  </a:ext>
                </a:extLst>
              </a:tr>
              <a:tr h="31194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6/9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Functional requirements for terminal devices of the integrated broadband cable network</a:t>
                      </a:r>
                    </a:p>
                  </a:txBody>
                  <a:tcPr marL="68580" marR="68580" marT="0" marB="0" anchor="ctr"/>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6/9</a:t>
                      </a:r>
                    </a:p>
                  </a:txBody>
                  <a:tcPr marL="68580" marR="68580" marT="0" marB="0"/>
                </a:tc>
                <a:extLst>
                  <a:ext uri="{0D108BD9-81ED-4DB2-BD59-A6C34878D82A}">
                    <a16:rowId xmlns:a16="http://schemas.microsoft.com/office/drawing/2014/main" val="2093121824"/>
                  </a:ext>
                </a:extLst>
              </a:tr>
              <a:tr h="62389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bg1"/>
                          </a:solidFill>
                          <a:effectLst/>
                          <a:latin typeface="+mj-lt"/>
                          <a:ea typeface="Times New Roman" panose="02020603050405020304" pitchFamily="18" charset="0"/>
                          <a:cs typeface="Times New Roman" panose="02020603050405020304" pitchFamily="18" charset="0"/>
                        </a:rPr>
                        <a:t>7/9</a:t>
                      </a:r>
                      <a:endParaRPr lang="en-CH" sz="1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Transmission control and interfaces (MAC layer) for IP and/or packet-based data over integrated broadband cable networks</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7/9</a:t>
                      </a:r>
                    </a:p>
                  </a:txBody>
                  <a:tcPr marL="68580" marR="68580" marT="0" marB="0"/>
                </a:tc>
                <a:extLst>
                  <a:ext uri="{0D108BD9-81ED-4DB2-BD59-A6C34878D82A}">
                    <a16:rowId xmlns:a16="http://schemas.microsoft.com/office/drawing/2014/main" val="3471340315"/>
                  </a:ext>
                </a:extLst>
              </a:tr>
              <a:tr h="62389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8/9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The Internet protocol (IP) enabled multimedia applications and services for cable television networks enabled by converged platforms</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8/9</a:t>
                      </a:r>
                    </a:p>
                  </a:txBody>
                  <a:tcPr marL="68580" marR="68580" marT="0" marB="0"/>
                </a:tc>
                <a:extLst>
                  <a:ext uri="{0D108BD9-81ED-4DB2-BD59-A6C34878D82A}">
                    <a16:rowId xmlns:a16="http://schemas.microsoft.com/office/drawing/2014/main" val="1887940008"/>
                  </a:ext>
                </a:extLst>
              </a:tr>
              <a:tr h="675300">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9/9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Requirements, methods, and interfaces of the advanced service platforms to enhance the delivery of </a:t>
                      </a:r>
                      <a:r>
                        <a:rPr lang="en-GB" sz="1400" dirty="0" err="1">
                          <a:solidFill>
                            <a:schemeClr val="accent1">
                              <a:lumMod val="75000"/>
                            </a:schemeClr>
                          </a:solidFill>
                          <a:effectLst/>
                          <a:latin typeface="+mj-lt"/>
                          <a:ea typeface="Times New Roman" panose="02020603050405020304" pitchFamily="18" charset="0"/>
                          <a:cs typeface="Times New Roman" panose="02020603050405020304" pitchFamily="18" charset="0"/>
                        </a:rPr>
                        <a:t>audiovisual</a:t>
                      </a: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 content, and other multimedia interactive services over integrated broadband cable networks</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9/9</a:t>
                      </a:r>
                    </a:p>
                  </a:txBody>
                  <a:tcPr marL="68580" marR="68580" marT="0" marB="0"/>
                </a:tc>
                <a:extLst>
                  <a:ext uri="{0D108BD9-81ED-4DB2-BD59-A6C34878D82A}">
                    <a16:rowId xmlns:a16="http://schemas.microsoft.com/office/drawing/2014/main" val="1704799684"/>
                  </a:ext>
                </a:extLst>
              </a:tr>
              <a:tr h="31194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10/9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Work programme, coordination and planning</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10/9</a:t>
                      </a:r>
                    </a:p>
                  </a:txBody>
                  <a:tcPr marL="68580" marR="68580" marT="0" marB="0"/>
                </a:tc>
                <a:extLst>
                  <a:ext uri="{0D108BD9-81ED-4DB2-BD59-A6C34878D82A}">
                    <a16:rowId xmlns:a16="http://schemas.microsoft.com/office/drawing/2014/main" val="3382511120"/>
                  </a:ext>
                </a:extLst>
              </a:tr>
              <a:tr h="31194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11/9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Accessibility to cable systems and services</a:t>
                      </a:r>
                    </a:p>
                  </a:txBody>
                  <a:tcPr marL="68580" marR="68580" marT="0" marB="0"/>
                </a:tc>
                <a:tc>
                  <a:txBody>
                    <a:bodyPr/>
                    <a:lstStyle/>
                    <a:p>
                      <a:pPr marL="0" marR="0" lvl="0" indent="0" algn="l" defTabSz="457200" rtl="0" eaLnBrk="1" fontAlgn="auto" latinLnBrk="0" hangingPunct="0">
                        <a:lnSpc>
                          <a:spcPct val="100000"/>
                        </a:lnSpc>
                        <a:spcBef>
                          <a:spcPts val="600"/>
                        </a:spcBef>
                        <a:spcAft>
                          <a:spcPts val="0"/>
                        </a:spcAft>
                        <a:buClrTx/>
                        <a:buSzTx/>
                        <a:buFontTx/>
                        <a:buNone/>
                        <a:tabLst>
                          <a:tab pos="180340" algn="l"/>
                          <a:tab pos="540385" algn="l"/>
                          <a:tab pos="900430" algn="l"/>
                          <a:tab pos="1188085" algn="l"/>
                          <a:tab pos="1260475" algn="l"/>
                          <a:tab pos="1620520" algn="l"/>
                          <a:tab pos="1980565" algn="l"/>
                          <a:tab pos="2340610" algn="l"/>
                        </a:tabLst>
                        <a:defRPr/>
                      </a:pPr>
                      <a:r>
                        <a:rPr lang="en-GB" sz="1400">
                          <a:solidFill>
                            <a:schemeClr val="accent1">
                              <a:lumMod val="75000"/>
                            </a:schemeClr>
                          </a:solidFill>
                          <a:effectLst/>
                          <a:latin typeface="+mj-lt"/>
                          <a:ea typeface="Times New Roman" panose="02020603050405020304" pitchFamily="18" charset="0"/>
                          <a:cs typeface="Times New Roman" panose="02020603050405020304" pitchFamily="18" charset="0"/>
                        </a:rPr>
                        <a:t>Continuation of Question 11/9</a:t>
                      </a:r>
                      <a:endParaRPr lang="en-CH" sz="14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3252720"/>
                  </a:ext>
                </a:extLst>
              </a:tr>
              <a:tr h="311949">
                <a:tc>
                  <a:txBody>
                    <a:bodyPr/>
                    <a:lstStyle/>
                    <a:p>
                      <a:pPr algn="ct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a:solidFill>
                            <a:schemeClr val="bg1"/>
                          </a:solidFill>
                          <a:effectLst/>
                          <a:latin typeface="+mj-lt"/>
                          <a:ea typeface="Times New Roman" panose="02020603050405020304" pitchFamily="18" charset="0"/>
                          <a:cs typeface="Times New Roman" panose="02020603050405020304" pitchFamily="18" charset="0"/>
                        </a:rPr>
                        <a:t>AI/9</a:t>
                      </a:r>
                      <a:endParaRPr lang="en-CH" sz="14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en-GB"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Enhanced functions enabled by Artificial Intelligence (AI) over integrated broadband cable network</a:t>
                      </a:r>
                      <a:endParaRPr lang="en-CH" sz="14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hangingPunct="0">
                        <a:spcBef>
                          <a:spcPts val="600"/>
                        </a:spcBef>
                        <a:spcAft>
                          <a:spcPts val="0"/>
                        </a:spcAft>
                        <a:tabLst>
                          <a:tab pos="180340" algn="l"/>
                          <a:tab pos="540385" algn="l"/>
                          <a:tab pos="900430" algn="l"/>
                          <a:tab pos="1188085" algn="l"/>
                          <a:tab pos="1260475" algn="l"/>
                          <a:tab pos="1620520" algn="l"/>
                          <a:tab pos="1980565" algn="l"/>
                          <a:tab pos="2340610" algn="l"/>
                        </a:tabLst>
                      </a:pPr>
                      <a:r>
                        <a:rPr lang="fr-FR" sz="1400" dirty="0">
                          <a:solidFill>
                            <a:schemeClr val="accent1">
                              <a:lumMod val="75000"/>
                            </a:schemeClr>
                          </a:solidFill>
                          <a:effectLst/>
                          <a:latin typeface="+mj-lt"/>
                          <a:ea typeface="Times New Roman" panose="02020603050405020304" pitchFamily="18" charset="0"/>
                          <a:cs typeface="Times New Roman" panose="02020603050405020304" pitchFamily="18" charset="0"/>
                        </a:rPr>
                        <a:t>New Question</a:t>
                      </a:r>
                      <a:endParaRPr lang="en-CH" sz="1400" dirty="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1790713"/>
                  </a:ext>
                </a:extLst>
              </a:tr>
            </a:tbl>
          </a:graphicData>
        </a:graphic>
      </p:graphicFrame>
      <p:pic>
        <p:nvPicPr>
          <p:cNvPr id="4" name="Picture 3">
            <a:extLst>
              <a:ext uri="{FF2B5EF4-FFF2-40B4-BE49-F238E27FC236}">
                <a16:creationId xmlns:a16="http://schemas.microsoft.com/office/drawing/2014/main" id="{78986137-CA8B-4D74-8960-2909CB4FCBE9}"/>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112694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A468-47BF-447C-AE57-2362F260EE1E}"/>
              </a:ext>
            </a:extLst>
          </p:cNvPr>
          <p:cNvSpPr>
            <a:spLocks noGrp="1"/>
          </p:cNvSpPr>
          <p:nvPr>
            <p:ph type="title"/>
          </p:nvPr>
        </p:nvSpPr>
        <p:spPr>
          <a:xfrm>
            <a:off x="609600" y="246858"/>
            <a:ext cx="10972800" cy="648228"/>
          </a:xfrm>
        </p:spPr>
        <p:txBody>
          <a:bodyPr>
            <a:normAutofit fontScale="90000"/>
          </a:bodyPr>
          <a:lstStyle/>
          <a:p>
            <a:r>
              <a:rPr lang="en-US"/>
              <a:t>SG11 – proposed mandate</a:t>
            </a:r>
            <a:endParaRPr lang="en-CH"/>
          </a:p>
        </p:txBody>
      </p:sp>
      <p:sp>
        <p:nvSpPr>
          <p:cNvPr id="5" name="Rectangle 4">
            <a:extLst>
              <a:ext uri="{FF2B5EF4-FFF2-40B4-BE49-F238E27FC236}">
                <a16:creationId xmlns:a16="http://schemas.microsoft.com/office/drawing/2014/main" id="{0BECE8DD-27C9-41CC-BF24-FBFB20419A5D}"/>
              </a:ext>
            </a:extLst>
          </p:cNvPr>
          <p:cNvSpPr/>
          <p:nvPr/>
        </p:nvSpPr>
        <p:spPr>
          <a:xfrm>
            <a:off x="468085" y="1090116"/>
            <a:ext cx="11255829" cy="4832092"/>
          </a:xfrm>
          <a:prstGeom prst="rect">
            <a:avLst/>
          </a:prstGeom>
        </p:spPr>
        <p:txBody>
          <a:bodyPr wrap="square">
            <a:spAutoFit/>
          </a:bodyPr>
          <a:lstStyle/>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1" i="0" u="none" strike="noStrike" kern="1200" cap="none" spc="0" normalizeH="0" baseline="0" noProof="0">
                <a:ln>
                  <a:noFill/>
                </a:ln>
                <a:solidFill>
                  <a:srgbClr val="1F497D">
                    <a:lumMod val="60000"/>
                    <a:lumOff val="40000"/>
                  </a:srgbClr>
                </a:solidFill>
                <a:effectLst/>
                <a:uLnTx/>
                <a:uFillTx/>
                <a:latin typeface="Calibri"/>
                <a:ea typeface="MS Mincho" panose="02020609040205080304" pitchFamily="49" charset="-128"/>
                <a:cs typeface="+mn-cs"/>
              </a:rPr>
              <a:t>SG title: Signalling requirements, protocols, test specifications and combating counterfeit telecommunication/ICT devices</a:t>
            </a: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MS Mincho" panose="02020609040205080304" pitchFamily="49" charset="-128"/>
                <a:cs typeface="+mn-cs"/>
              </a:rPr>
              <a:t>ITU T Study Group 11 has been attributed the responsibility for studies related to signalling-system architecture, signalling requirements and protocols, for all types of networks such as future networks (FN),  cloud-computing networks, VoLTE/</a:t>
            </a:r>
            <a:r>
              <a:rPr kumimoji="0" lang="en-GB" sz="1800" b="0" i="0" u="none" strike="noStrike" kern="1200" cap="none" spc="0" normalizeH="0" baseline="0" noProof="0" err="1">
                <a:ln>
                  <a:noFill/>
                </a:ln>
                <a:solidFill>
                  <a:srgbClr val="1F497D">
                    <a:lumMod val="60000"/>
                    <a:lumOff val="40000"/>
                  </a:srgbClr>
                </a:solidFill>
                <a:effectLst/>
                <a:uLnTx/>
                <a:uFillTx/>
                <a:latin typeface="Calibri"/>
                <a:ea typeface="MS Mincho" panose="02020609040205080304" pitchFamily="49" charset="-128"/>
                <a:cs typeface="+mn-cs"/>
              </a:rPr>
              <a:t>ViLTE</a:t>
            </a:r>
            <a:r>
              <a:rPr kumimoji="0" lang="en-GB" sz="1800" b="0" i="0" u="none" strike="noStrike" kern="1200" cap="none" spc="0" normalizeH="0" baseline="0" noProof="0">
                <a:ln>
                  <a:noFill/>
                </a:ln>
                <a:solidFill>
                  <a:srgbClr val="1F497D">
                    <a:lumMod val="60000"/>
                    <a:lumOff val="40000"/>
                  </a:srgbClr>
                </a:solidFill>
                <a:effectLst/>
                <a:uLnTx/>
                <a:uFillTx/>
                <a:latin typeface="Calibri"/>
                <a:ea typeface="MS Mincho" panose="02020609040205080304" pitchFamily="49" charset="-128"/>
                <a:cs typeface="+mn-cs"/>
              </a:rPr>
              <a:t> based network interconnection, virtual networks, multimedia, next-generation networks (NGN), signalling for legacy network interworking, satellite-terrestrial networks, software defined networking (SDN) technologies, network function virtualization (NFV) technologies, IMT-2020 network and beyond, QKDN and related technologies, augmented reality.</a:t>
            </a: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MS Mincho" panose="02020609040205080304" pitchFamily="49" charset="-128"/>
                <a:cs typeface="+mn-cs"/>
              </a:rPr>
              <a:t>Study Group 11 is also responsible for studies to combat counterfeit telecommunication/ICT devices and mobile device theft. </a:t>
            </a: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MS Mincho" panose="02020609040205080304" pitchFamily="49" charset="-128"/>
                <a:cs typeface="+mn-cs"/>
              </a:rPr>
              <a:t>Study Group 11 will also develop test specifications for testing conformance and interoperability (C&amp;I) for all types of networks, technologies and services, a testing methodology and test suites for standardized network parameters in relation to the framework for Internet-related performance measurement, as well as for existing technologies and emerging technologies. </a:t>
            </a: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MS Mincho" panose="02020609040205080304" pitchFamily="49" charset="-128"/>
                <a:cs typeface="+mn-cs"/>
              </a:rPr>
              <a:t>In addition, Study Group 11 will study a way to implement a testing laboratory recognition procedure and joint ITU/IEC certification schemes in ITU-T through the work of the ITU-T Conformity Assessment Steering Committee (CASC).</a:t>
            </a:r>
          </a:p>
        </p:txBody>
      </p:sp>
      <p:pic>
        <p:nvPicPr>
          <p:cNvPr id="6" name="Picture 5">
            <a:extLst>
              <a:ext uri="{FF2B5EF4-FFF2-40B4-BE49-F238E27FC236}">
                <a16:creationId xmlns:a16="http://schemas.microsoft.com/office/drawing/2014/main" id="{ED703F49-48CA-42D2-BA6C-6077B419A56B}"/>
              </a:ext>
            </a:extLst>
          </p:cNvPr>
          <p:cNvPicPr>
            <a:picLocks noChangeAspect="1"/>
          </p:cNvPicPr>
          <p:nvPr/>
        </p:nvPicPr>
        <p:blipFill>
          <a:blip r:embed="rId2"/>
          <a:stretch>
            <a:fillRect/>
          </a:stretch>
        </p:blipFill>
        <p:spPr>
          <a:xfrm>
            <a:off x="0" y="63598"/>
            <a:ext cx="2837447" cy="791211"/>
          </a:xfrm>
          <a:prstGeom prst="rect">
            <a:avLst/>
          </a:prstGeom>
        </p:spPr>
      </p:pic>
      <p:pic>
        <p:nvPicPr>
          <p:cNvPr id="7" name="Picture 6">
            <a:extLst>
              <a:ext uri="{FF2B5EF4-FFF2-40B4-BE49-F238E27FC236}">
                <a16:creationId xmlns:a16="http://schemas.microsoft.com/office/drawing/2014/main" id="{13D53101-4AEE-4DAA-AD65-15DBD33275A5}"/>
              </a:ext>
            </a:extLst>
          </p:cNvPr>
          <p:cNvPicPr>
            <a:picLocks noChangeAspect="1"/>
          </p:cNvPicPr>
          <p:nvPr/>
        </p:nvPicPr>
        <p:blipFill>
          <a:blip r:embed="rId2"/>
          <a:stretch>
            <a:fillRect/>
          </a:stretch>
        </p:blipFill>
        <p:spPr>
          <a:xfrm>
            <a:off x="1" y="67747"/>
            <a:ext cx="2837447" cy="791211"/>
          </a:xfrm>
          <a:prstGeom prst="rect">
            <a:avLst/>
          </a:prstGeom>
        </p:spPr>
      </p:pic>
    </p:spTree>
    <p:extLst>
      <p:ext uri="{BB962C8B-B14F-4D97-AF65-F5344CB8AC3E}">
        <p14:creationId xmlns:p14="http://schemas.microsoft.com/office/powerpoint/2010/main" val="22412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2404-277D-4095-9633-A2EBACA69A68}"/>
              </a:ext>
            </a:extLst>
          </p:cNvPr>
          <p:cNvSpPr>
            <a:spLocks noGrp="1"/>
          </p:cNvSpPr>
          <p:nvPr>
            <p:ph type="title"/>
          </p:nvPr>
        </p:nvSpPr>
        <p:spPr>
          <a:xfrm>
            <a:off x="609600" y="212024"/>
            <a:ext cx="10972800" cy="510788"/>
          </a:xfrm>
        </p:spPr>
        <p:txBody>
          <a:bodyPr>
            <a:normAutofit fontScale="90000"/>
          </a:bodyPr>
          <a:lstStyle/>
          <a:p>
            <a:r>
              <a:rPr lang="en-US"/>
              <a:t>      SG11 – proposed list of Questions</a:t>
            </a:r>
            <a:endParaRPr lang="en-CH"/>
          </a:p>
        </p:txBody>
      </p:sp>
      <p:graphicFrame>
        <p:nvGraphicFramePr>
          <p:cNvPr id="3" name="Table 2">
            <a:extLst>
              <a:ext uri="{FF2B5EF4-FFF2-40B4-BE49-F238E27FC236}">
                <a16:creationId xmlns:a16="http://schemas.microsoft.com/office/drawing/2014/main" id="{DF2371D6-598B-4984-872F-27B9A5AA1882}"/>
              </a:ext>
            </a:extLst>
          </p:cNvPr>
          <p:cNvGraphicFramePr>
            <a:graphicFrameLocks noGrp="1"/>
          </p:cNvGraphicFramePr>
          <p:nvPr>
            <p:extLst>
              <p:ext uri="{D42A27DB-BD31-4B8C-83A1-F6EECF244321}">
                <p14:modId xmlns:p14="http://schemas.microsoft.com/office/powerpoint/2010/main" val="13739779"/>
              </p:ext>
            </p:extLst>
          </p:nvPr>
        </p:nvGraphicFramePr>
        <p:xfrm>
          <a:off x="0" y="1261241"/>
          <a:ext cx="12191999" cy="5596751"/>
        </p:xfrm>
        <a:graphic>
          <a:graphicData uri="http://schemas.openxmlformats.org/drawingml/2006/table">
            <a:tbl>
              <a:tblPr firstRow="1" firstCol="1" bandRow="1">
                <a:tableStyleId>{5C22544A-7EE6-4342-B048-85BDC9FD1C3A}</a:tableStyleId>
              </a:tblPr>
              <a:tblGrid>
                <a:gridCol w="1194718">
                  <a:extLst>
                    <a:ext uri="{9D8B030D-6E8A-4147-A177-3AD203B41FA5}">
                      <a16:colId xmlns:a16="http://schemas.microsoft.com/office/drawing/2014/main" val="3917587134"/>
                    </a:ext>
                  </a:extLst>
                </a:gridCol>
                <a:gridCol w="8872250">
                  <a:extLst>
                    <a:ext uri="{9D8B030D-6E8A-4147-A177-3AD203B41FA5}">
                      <a16:colId xmlns:a16="http://schemas.microsoft.com/office/drawing/2014/main" val="662430794"/>
                    </a:ext>
                  </a:extLst>
                </a:gridCol>
                <a:gridCol w="2125031">
                  <a:extLst>
                    <a:ext uri="{9D8B030D-6E8A-4147-A177-3AD203B41FA5}">
                      <a16:colId xmlns:a16="http://schemas.microsoft.com/office/drawing/2014/main" val="1918579620"/>
                    </a:ext>
                  </a:extLst>
                </a:gridCol>
              </a:tblGrid>
              <a:tr h="508616">
                <a:tc>
                  <a:txBody>
                    <a:bodyPr/>
                    <a:lstStyle/>
                    <a:p>
                      <a:pPr marL="0" lvl="0" indent="0" algn="ctr" hangingPunct="0">
                        <a:spcBef>
                          <a:spcPts val="400"/>
                        </a:spcBef>
                        <a:spcAft>
                          <a:spcPts val="400"/>
                        </a:spcAft>
                        <a:buFont typeface="+mj-lt"/>
                        <a:buNone/>
                        <a:tabLst>
                          <a:tab pos="180340" algn="l"/>
                          <a:tab pos="540385" algn="l"/>
                          <a:tab pos="900430" algn="l"/>
                          <a:tab pos="1260475" algn="l"/>
                          <a:tab pos="1620520" algn="l"/>
                          <a:tab pos="1980565" algn="l"/>
                          <a:tab pos="2340610" algn="l"/>
                          <a:tab pos="180340" algn="l"/>
                          <a:tab pos="274320" algn="l"/>
                          <a:tab pos="540385" algn="l"/>
                          <a:tab pos="900430" algn="l"/>
                          <a:tab pos="1260475" algn="l"/>
                          <a:tab pos="1620520" algn="l"/>
                          <a:tab pos="1980565" algn="l"/>
                          <a:tab pos="2340610" algn="l"/>
                        </a:tabLst>
                      </a:pPr>
                      <a:r>
                        <a:rPr lang="en-GB" sz="1600" dirty="0">
                          <a:effectLst/>
                          <a:latin typeface="+mj-lt"/>
                          <a:cs typeface="Times New Roman" panose="02020603050405020304" pitchFamily="18" charset="0"/>
                        </a:rPr>
                        <a:t>Question number</a:t>
                      </a:r>
                      <a:endParaRPr lang="en-CH" sz="1400" b="1" dirty="0">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Question title</a:t>
                      </a:r>
                      <a:endParaRPr lang="en-CH" sz="1400" b="1">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Status</a:t>
                      </a:r>
                      <a:endParaRPr lang="en-CH" sz="1400" b="1">
                        <a:effectLst/>
                        <a:latin typeface="+mj-lt"/>
                        <a:ea typeface="MS Mincho" panose="02020609040205080304" pitchFamily="49" charset="-128"/>
                        <a:cs typeface="Times New Roman" panose="02020603050405020304" pitchFamily="18" charset="0"/>
                      </a:endParaRPr>
                    </a:p>
                  </a:txBody>
                  <a:tcPr marL="32331" marR="32331" marT="0" marB="0" anchor="ctr"/>
                </a:tc>
                <a:extLst>
                  <a:ext uri="{0D108BD9-81ED-4DB2-BD59-A6C34878D82A}">
                    <a16:rowId xmlns:a16="http://schemas.microsoft.com/office/drawing/2014/main" val="670412600"/>
                  </a:ext>
                </a:extLst>
              </a:tr>
              <a:tr h="3051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dirty="0">
                          <a:effectLst/>
                          <a:latin typeface="+mj-lt"/>
                          <a:cs typeface="Times New Roman" panose="02020603050405020304" pitchFamily="18" charset="0"/>
                        </a:rPr>
                        <a:t>A/11</a:t>
                      </a:r>
                      <a:endParaRPr lang="en-CH" sz="1400" dirty="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Signalling and protocol architectures for telecommunication networks and guidelines for implementations</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Q1/11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1776361397"/>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B/11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Signalling requirements and protocols for services and applications in telecommunication environments</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Q2/11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2357746708"/>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C/11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Signalling requirements and protocols for emergency telecommunications</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Q3/11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3027683736"/>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D/11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Protocols for control, management and orchestration of network resources</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Q4/11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1061716979"/>
                  </a:ext>
                </a:extLst>
              </a:tr>
              <a:tr h="5034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E/11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600" kern="1200" dirty="0">
                          <a:solidFill>
                            <a:schemeClr val="accent1">
                              <a:lumMod val="75000"/>
                            </a:schemeClr>
                          </a:solidFill>
                          <a:effectLst/>
                          <a:latin typeface="+mj-lt"/>
                          <a:ea typeface="+mn-ea"/>
                          <a:cs typeface="Times New Roman" panose="02020603050405020304" pitchFamily="18" charset="0"/>
                        </a:rPr>
                        <a:t>Signalling requirements and protocols for border network gateway in the context of network virtualization and </a:t>
                      </a:r>
                      <a:r>
                        <a:rPr lang="en-GB" sz="1600" kern="1200" dirty="0" err="1">
                          <a:solidFill>
                            <a:schemeClr val="accent1">
                              <a:lumMod val="75000"/>
                            </a:schemeClr>
                          </a:solidFill>
                          <a:effectLst/>
                          <a:latin typeface="+mj-lt"/>
                          <a:ea typeface="+mn-ea"/>
                          <a:cs typeface="Times New Roman" panose="02020603050405020304" pitchFamily="18" charset="0"/>
                        </a:rPr>
                        <a:t>intelligentization</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Q5/11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4028511843"/>
                  </a:ext>
                </a:extLst>
              </a:tr>
              <a:tr h="5034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F/11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Protocols supporting control and management technologies for IMT-2020 network and beyond</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Q6/11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4001383389"/>
                  </a:ext>
                </a:extLst>
              </a:tr>
              <a:tr h="5034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G/11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Signalling requirements and protocols for network attachment and </a:t>
                      </a:r>
                      <a:r>
                        <a:rPr lang="en-US" sz="1600" kern="1200" dirty="0">
                          <a:solidFill>
                            <a:schemeClr val="accent1">
                              <a:lumMod val="75000"/>
                            </a:schemeClr>
                          </a:solidFill>
                          <a:effectLst/>
                          <a:latin typeface="+mj-lt"/>
                          <a:ea typeface="+mn-ea"/>
                          <a:cs typeface="Times New Roman" panose="02020603050405020304" pitchFamily="18" charset="0"/>
                        </a:rPr>
                        <a:t>edge computing </a:t>
                      </a:r>
                      <a:r>
                        <a:rPr lang="en-GB" sz="1600" kern="1200" dirty="0">
                          <a:solidFill>
                            <a:schemeClr val="accent1">
                              <a:lumMod val="75000"/>
                            </a:schemeClr>
                          </a:solidFill>
                          <a:effectLst/>
                          <a:latin typeface="+mj-lt"/>
                          <a:ea typeface="+mn-ea"/>
                          <a:cs typeface="Times New Roman" panose="02020603050405020304" pitchFamily="18" charset="0"/>
                        </a:rPr>
                        <a:t>for future networks, IMT-2020 network and beyond</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Q7/11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1172277807"/>
                  </a:ext>
                </a:extLst>
              </a:tr>
              <a:tr h="5034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H/11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Protocols supporting distributed content networking, information centric network (ICN) for future networks, IMT-2020 network and beyond</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Q8/11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958817576"/>
                  </a:ext>
                </a:extLst>
              </a:tr>
              <a:tr h="5034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I/11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600" kern="1200" dirty="0">
                          <a:solidFill>
                            <a:schemeClr val="accent1">
                              <a:lumMod val="75000"/>
                            </a:schemeClr>
                          </a:solidFill>
                          <a:effectLst/>
                          <a:latin typeface="+mj-lt"/>
                          <a:ea typeface="+mn-ea"/>
                          <a:cs typeface="Times New Roman" panose="02020603050405020304" pitchFamily="18" charset="0"/>
                        </a:rPr>
                        <a:t>Test specifications for protocols, networks and services for emerging technologies, including benchmark testing</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Q9/11, Q10/11 and Q11/11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2802909073"/>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J/11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Testing of internet of things, its applications and identification systems</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Q12/11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588774999"/>
                  </a:ext>
                </a:extLst>
              </a:tr>
              <a:tr h="5034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K/11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Monitoring parameters for protocols used in emerging networks, including cloud/edge computing and software-defined networking/network function virtualization (SDN/NFV)</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Q13/11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2858736135"/>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L/11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Testing of cloud, SDN and NFV</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Q14/11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22931256"/>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M/11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Combating counterfeit and stolen telecommunication/ICT devices</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cs typeface="Times New Roman" panose="02020603050405020304" pitchFamily="18" charset="0"/>
                        </a:rPr>
                        <a:t>Continuation of Q15/11</a:t>
                      </a:r>
                      <a:endParaRPr lang="en-CH" sz="14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1948512848"/>
                  </a:ext>
                </a:extLst>
              </a:tr>
              <a:tr h="251735">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N/11</a:t>
                      </a:r>
                      <a:endParaRPr lang="en-CH" sz="14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n-ea"/>
                          <a:cs typeface="Times New Roman" panose="02020603050405020304" pitchFamily="18" charset="0"/>
                        </a:rPr>
                        <a:t>Combating counterfeit or tampered telecommunication/ICT software</a:t>
                      </a:r>
                      <a:endParaRPr lang="en-CH" sz="1600" kern="1200" dirty="0">
                        <a:solidFill>
                          <a:schemeClr val="accent1">
                            <a:lumMod val="75000"/>
                          </a:schemeClr>
                        </a:solidFill>
                        <a:effectLst/>
                        <a:latin typeface="+mj-lt"/>
                        <a:ea typeface="+mn-ea"/>
                        <a:cs typeface="Times New Roman" panose="02020603050405020304" pitchFamily="18" charset="0"/>
                      </a:endParaRPr>
                    </a:p>
                  </a:txBody>
                  <a:tcPr marL="68580" marR="68580"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dirty="0">
                          <a:solidFill>
                            <a:schemeClr val="accent1">
                              <a:lumMod val="75000"/>
                            </a:schemeClr>
                          </a:solidFill>
                          <a:effectLst/>
                          <a:latin typeface="+mj-lt"/>
                          <a:cs typeface="Times New Roman" panose="02020603050405020304" pitchFamily="18" charset="0"/>
                        </a:rPr>
                        <a:t>New</a:t>
                      </a:r>
                      <a:endParaRPr lang="en-CH" sz="1400" dirty="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355799500"/>
                  </a:ext>
                </a:extLst>
              </a:tr>
            </a:tbl>
          </a:graphicData>
        </a:graphic>
      </p:graphicFrame>
      <p:pic>
        <p:nvPicPr>
          <p:cNvPr id="4" name="Picture 3">
            <a:extLst>
              <a:ext uri="{FF2B5EF4-FFF2-40B4-BE49-F238E27FC236}">
                <a16:creationId xmlns:a16="http://schemas.microsoft.com/office/drawing/2014/main" id="{60BA45ED-BB33-4916-8F23-E8C6CED3EC64}"/>
              </a:ext>
            </a:extLst>
          </p:cNvPr>
          <p:cNvPicPr>
            <a:picLocks noChangeAspect="1"/>
          </p:cNvPicPr>
          <p:nvPr/>
        </p:nvPicPr>
        <p:blipFill>
          <a:blip r:embed="rId2"/>
          <a:stretch>
            <a:fillRect/>
          </a:stretch>
        </p:blipFill>
        <p:spPr>
          <a:xfrm>
            <a:off x="0" y="63598"/>
            <a:ext cx="2837447" cy="791211"/>
          </a:xfrm>
          <a:prstGeom prst="rect">
            <a:avLst/>
          </a:prstGeom>
        </p:spPr>
      </p:pic>
      <p:sp>
        <p:nvSpPr>
          <p:cNvPr id="5" name="Rectangle 4">
            <a:extLst>
              <a:ext uri="{FF2B5EF4-FFF2-40B4-BE49-F238E27FC236}">
                <a16:creationId xmlns:a16="http://schemas.microsoft.com/office/drawing/2014/main" id="{F95A0880-FBE1-4807-AC4A-AB338F197710}"/>
              </a:ext>
            </a:extLst>
          </p:cNvPr>
          <p:cNvSpPr/>
          <p:nvPr/>
        </p:nvSpPr>
        <p:spPr>
          <a:xfrm>
            <a:off x="0" y="904136"/>
            <a:ext cx="9489777"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F81BD">
                    <a:lumMod val="75000"/>
                  </a:srgbClr>
                </a:solidFill>
                <a:effectLst/>
                <a:uLnTx/>
                <a:uFillTx/>
                <a:latin typeface="Calibri"/>
                <a:ea typeface="+mn-ea"/>
                <a:cs typeface="Times New Roman" panose="02020603050405020304" pitchFamily="18" charset="0"/>
              </a:rPr>
              <a:t>Note: two new Qs O/11, P/11 and revised H/11 are under discussion within SG11. Final decision will be taken in December 2020</a:t>
            </a:r>
            <a:endParaRPr kumimoji="0" lang="en-CH" sz="1400" b="0" i="0" u="none" strike="noStrike" kern="1200" cap="none" spc="0" normalizeH="0" baseline="0" noProof="0" dirty="0">
              <a:ln>
                <a:noFill/>
              </a:ln>
              <a:solidFill>
                <a:srgbClr val="4F81BD">
                  <a:lumMod val="75000"/>
                </a:srgbClr>
              </a:solidFill>
              <a:effectLst/>
              <a:uLnTx/>
              <a:uFillTx/>
              <a:latin typeface="Calibri"/>
              <a:ea typeface="+mn-ea"/>
              <a:cs typeface="Times New Roman" panose="02020603050405020304" pitchFamily="18" charset="0"/>
            </a:endParaRPr>
          </a:p>
        </p:txBody>
      </p:sp>
    </p:spTree>
    <p:extLst>
      <p:ext uri="{BB962C8B-B14F-4D97-AF65-F5344CB8AC3E}">
        <p14:creationId xmlns:p14="http://schemas.microsoft.com/office/powerpoint/2010/main" val="76950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DC47-D6EC-4930-9478-ABF20BA800B7}"/>
              </a:ext>
            </a:extLst>
          </p:cNvPr>
          <p:cNvSpPr>
            <a:spLocks noGrp="1"/>
          </p:cNvSpPr>
          <p:nvPr>
            <p:ph type="title"/>
          </p:nvPr>
        </p:nvSpPr>
        <p:spPr/>
        <p:txBody>
          <a:bodyPr/>
          <a:lstStyle/>
          <a:p>
            <a:r>
              <a:rPr lang="en-US"/>
              <a:t>SG12 – proposed mandate</a:t>
            </a:r>
            <a:endParaRPr lang="en-CH"/>
          </a:p>
        </p:txBody>
      </p:sp>
      <p:sp>
        <p:nvSpPr>
          <p:cNvPr id="3" name="Rectangle 2">
            <a:extLst>
              <a:ext uri="{FF2B5EF4-FFF2-40B4-BE49-F238E27FC236}">
                <a16:creationId xmlns:a16="http://schemas.microsoft.com/office/drawing/2014/main" id="{F5B0C28F-284F-4647-A967-7373FCB1D1D7}"/>
              </a:ext>
            </a:extLst>
          </p:cNvPr>
          <p:cNvSpPr/>
          <p:nvPr/>
        </p:nvSpPr>
        <p:spPr>
          <a:xfrm>
            <a:off x="940526" y="1682368"/>
            <a:ext cx="10310948" cy="3965188"/>
          </a:xfrm>
          <a:prstGeom prst="rect">
            <a:avLst/>
          </a:prstGeom>
        </p:spPr>
        <p:txBody>
          <a:bodyPr wrap="square">
            <a:spAutoFit/>
          </a:bodyPr>
          <a:lstStyle/>
          <a:p>
            <a:pPr marL="0" marR="0" lvl="0" indent="0" algn="ctr" defTabSz="457200" rtl="0" eaLnBrk="1" fontAlgn="auto" latinLnBrk="0" hangingPunct="0">
              <a:lnSpc>
                <a:spcPct val="100000"/>
              </a:lnSpc>
              <a:spcBef>
                <a:spcPts val="800"/>
              </a:spcBef>
              <a:spcAft>
                <a:spcPts val="0"/>
              </a:spcAft>
              <a:buClrTx/>
              <a:buSzTx/>
              <a:buFontTx/>
              <a:buNone/>
              <a:tabLst>
                <a:tab pos="1188085" algn="l"/>
              </a:tabLst>
              <a:defRPr/>
            </a:pPr>
            <a:r>
              <a:rPr kumimoji="0" lang="en-GB" sz="24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SG title: </a:t>
            </a:r>
            <a:r>
              <a:rPr kumimoji="0" lang="en-GB" sz="2400" b="1"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Performance, quality of service and quality of experience</a:t>
            </a:r>
          </a:p>
          <a:p>
            <a:pPr marL="0" marR="0" lvl="0" indent="0" algn="l" defTabSz="457200" rtl="0" eaLnBrk="1" fontAlgn="auto" latinLnBrk="0" hangingPunct="0">
              <a:lnSpc>
                <a:spcPct val="100000"/>
              </a:lnSpc>
              <a:spcBef>
                <a:spcPts val="800"/>
              </a:spcBef>
              <a:spcAft>
                <a:spcPts val="0"/>
              </a:spcAft>
              <a:buClrTx/>
              <a:buSzTx/>
              <a:buFontTx/>
              <a:buNone/>
              <a:tabLst>
                <a:tab pos="1188085" algn="l"/>
              </a:tabLst>
              <a:defRPr/>
            </a:pPr>
            <a:endParaRPr kumimoji="0" lang="en-CH" sz="2400" b="1"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a:p>
            <a:pPr marL="0" marR="0" lvl="0" indent="0" algn="l" defTabSz="457200" rtl="0" eaLnBrk="1" fontAlgn="auto" latinLnBrk="0" hangingPunct="0">
              <a:lnSpc>
                <a:spcPct val="100000"/>
              </a:lnSpc>
              <a:spcBef>
                <a:spcPts val="600"/>
              </a:spcBef>
              <a:spcAft>
                <a:spcPts val="0"/>
              </a:spcAft>
              <a:buClrTx/>
              <a:buSzTx/>
              <a:buFontTx/>
              <a:buNone/>
              <a:tabLst>
                <a:tab pos="1188085" algn="l"/>
              </a:tabLst>
              <a:defRPr/>
            </a:pPr>
            <a:r>
              <a:rPr kumimoji="0" lang="en-GB" sz="24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ITU‑T Study Group 12 is responsible for Recommendations on performance, quality of service (QoS) and quality of experience (</a:t>
            </a:r>
            <a:r>
              <a:rPr kumimoji="0" lang="en-GB" sz="2400" b="0" i="0" u="none" strike="noStrike" kern="1200" cap="none" spc="0" normalizeH="0" baseline="0" noProof="0" err="1">
                <a:ln>
                  <a:noFill/>
                </a:ln>
                <a:solidFill>
                  <a:srgbClr val="1F497D">
                    <a:lumMod val="60000"/>
                    <a:lumOff val="40000"/>
                  </a:srgbClr>
                </a:solidFill>
                <a:effectLst/>
                <a:uLnTx/>
                <a:uFillTx/>
                <a:latin typeface="Calibri"/>
                <a:ea typeface="Times New Roman" panose="02020603050405020304" pitchFamily="18" charset="0"/>
                <a:cs typeface="+mn-cs"/>
              </a:rPr>
              <a:t>QoE</a:t>
            </a:r>
            <a:r>
              <a:rPr kumimoji="0" lang="en-GB" sz="24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 for the full spectrum of terminals, networks, services and applications ranging from speech over fixed circuit-based networks to multimedia applications over networks that are mobile and packet based. Included in this scope are the operational aspects of performance, QoS and </a:t>
            </a:r>
            <a:r>
              <a:rPr kumimoji="0" lang="en-GB" sz="2400" b="0" i="0" u="none" strike="noStrike" kern="1200" cap="none" spc="0" normalizeH="0" baseline="0" noProof="0" err="1">
                <a:ln>
                  <a:noFill/>
                </a:ln>
                <a:solidFill>
                  <a:srgbClr val="1F497D">
                    <a:lumMod val="60000"/>
                    <a:lumOff val="40000"/>
                  </a:srgbClr>
                </a:solidFill>
                <a:effectLst/>
                <a:uLnTx/>
                <a:uFillTx/>
                <a:latin typeface="Calibri"/>
                <a:ea typeface="Times New Roman" panose="02020603050405020304" pitchFamily="18" charset="0"/>
                <a:cs typeface="+mn-cs"/>
              </a:rPr>
              <a:t>QoE</a:t>
            </a:r>
            <a:r>
              <a:rPr kumimoji="0" lang="en-GB" sz="24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 the end-to-end quality aspects of interoperability, and the development of multimedia quality assessment methodologies, both subjective and objective.</a:t>
            </a:r>
            <a:endParaRPr kumimoji="0" lang="en-CH" sz="2400" b="0"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A9834161-D219-4DF1-9027-95B0FF0BE1BB}"/>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218191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625C-93B5-4BD9-B8F7-9167ED62467A}"/>
              </a:ext>
            </a:extLst>
          </p:cNvPr>
          <p:cNvSpPr>
            <a:spLocks noGrp="1"/>
          </p:cNvSpPr>
          <p:nvPr>
            <p:ph type="title"/>
          </p:nvPr>
        </p:nvSpPr>
        <p:spPr>
          <a:xfrm>
            <a:off x="609600" y="194606"/>
            <a:ext cx="10972800" cy="752731"/>
          </a:xfrm>
        </p:spPr>
        <p:txBody>
          <a:bodyPr>
            <a:normAutofit fontScale="90000"/>
          </a:bodyPr>
          <a:lstStyle/>
          <a:p>
            <a:r>
              <a:rPr lang="en-US"/>
              <a:t>      S         SG12 – proposed list of Questions   </a:t>
            </a:r>
            <a:r>
              <a:rPr lang="en-US" sz="4000" b="0"/>
              <a:t>1/2</a:t>
            </a:r>
            <a:endParaRPr lang="en-CH" b="0" dirty="0"/>
          </a:p>
        </p:txBody>
      </p:sp>
      <p:graphicFrame>
        <p:nvGraphicFramePr>
          <p:cNvPr id="3" name="Table 2">
            <a:extLst>
              <a:ext uri="{FF2B5EF4-FFF2-40B4-BE49-F238E27FC236}">
                <a16:creationId xmlns:a16="http://schemas.microsoft.com/office/drawing/2014/main" id="{A1AC6A93-16E1-4BA6-A618-F2180902D579}"/>
              </a:ext>
            </a:extLst>
          </p:cNvPr>
          <p:cNvGraphicFramePr>
            <a:graphicFrameLocks noGrp="1"/>
          </p:cNvGraphicFramePr>
          <p:nvPr>
            <p:extLst>
              <p:ext uri="{D42A27DB-BD31-4B8C-83A1-F6EECF244321}">
                <p14:modId xmlns:p14="http://schemas.microsoft.com/office/powerpoint/2010/main" val="2470783316"/>
              </p:ext>
            </p:extLst>
          </p:nvPr>
        </p:nvGraphicFramePr>
        <p:xfrm>
          <a:off x="1" y="947337"/>
          <a:ext cx="12192001" cy="5664635"/>
        </p:xfrm>
        <a:graphic>
          <a:graphicData uri="http://schemas.openxmlformats.org/drawingml/2006/table">
            <a:tbl>
              <a:tblPr firstRow="1" firstCol="1" bandRow="1">
                <a:tableStyleId>{5C22544A-7EE6-4342-B048-85BDC9FD1C3A}</a:tableStyleId>
              </a:tblPr>
              <a:tblGrid>
                <a:gridCol w="1101032">
                  <a:extLst>
                    <a:ext uri="{9D8B030D-6E8A-4147-A177-3AD203B41FA5}">
                      <a16:colId xmlns:a16="http://schemas.microsoft.com/office/drawing/2014/main" val="4269496996"/>
                    </a:ext>
                  </a:extLst>
                </a:gridCol>
                <a:gridCol w="3910422">
                  <a:extLst>
                    <a:ext uri="{9D8B030D-6E8A-4147-A177-3AD203B41FA5}">
                      <a16:colId xmlns:a16="http://schemas.microsoft.com/office/drawing/2014/main" val="3862915703"/>
                    </a:ext>
                  </a:extLst>
                </a:gridCol>
                <a:gridCol w="1831512">
                  <a:extLst>
                    <a:ext uri="{9D8B030D-6E8A-4147-A177-3AD203B41FA5}">
                      <a16:colId xmlns:a16="http://schemas.microsoft.com/office/drawing/2014/main" val="2368087881"/>
                    </a:ext>
                  </a:extLst>
                </a:gridCol>
                <a:gridCol w="1243100">
                  <a:extLst>
                    <a:ext uri="{9D8B030D-6E8A-4147-A177-3AD203B41FA5}">
                      <a16:colId xmlns:a16="http://schemas.microsoft.com/office/drawing/2014/main" val="268692313"/>
                    </a:ext>
                  </a:extLst>
                </a:gridCol>
                <a:gridCol w="4105935">
                  <a:extLst>
                    <a:ext uri="{9D8B030D-6E8A-4147-A177-3AD203B41FA5}">
                      <a16:colId xmlns:a16="http://schemas.microsoft.com/office/drawing/2014/main" val="2359179357"/>
                    </a:ext>
                  </a:extLst>
                </a:gridCol>
              </a:tblGrid>
              <a:tr h="1232644">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400" dirty="0">
                          <a:effectLst/>
                          <a:latin typeface="+mj-lt"/>
                          <a:cs typeface="Times New Roman"/>
                        </a:rPr>
                        <a:t>SG12 proposal to WTSA-20</a:t>
                      </a:r>
                      <a:endParaRPr lang="en-CH" sz="1400" dirty="0">
                        <a:effectLst/>
                        <a:latin typeface="+mj-lt"/>
                        <a:cs typeface="Times New Roman"/>
                      </a:endParaRPr>
                    </a:p>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400" dirty="0">
                          <a:effectLst/>
                          <a:latin typeface="+mj-lt"/>
                          <a:cs typeface="Times New Roman"/>
                        </a:rPr>
                        <a:t>Question number</a:t>
                      </a:r>
                      <a:endParaRPr lang="en-CH" sz="1400" b="1" dirty="0">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pPr>
                      <a:r>
                        <a:rPr lang="en-US" sz="1400">
                          <a:effectLst/>
                          <a:latin typeface="+mj-lt"/>
                          <a:cs typeface="Times New Roman"/>
                        </a:rPr>
                        <a:t>SG12 proposal to WTSA-20 </a:t>
                      </a:r>
                      <a:endParaRPr lang="en-CH" sz="1400">
                        <a:effectLst/>
                        <a:latin typeface="+mj-lt"/>
                        <a:cs typeface="Times New Roman" panose="02020603050405020304" pitchFamily="18" charset="0"/>
                      </a:endParaRPr>
                    </a:p>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400">
                          <a:effectLst/>
                          <a:latin typeface="+mj-lt"/>
                          <a:cs typeface="Times New Roman"/>
                        </a:rPr>
                        <a:t>Question title</a:t>
                      </a:r>
                      <a:endParaRPr lang="en-CH" sz="14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400">
                          <a:effectLst/>
                          <a:latin typeface="+mj-lt"/>
                          <a:cs typeface="Times New Roman"/>
                        </a:rPr>
                        <a:t>Status</a:t>
                      </a:r>
                      <a:endParaRPr lang="en-CH" sz="14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400">
                          <a:effectLst/>
                          <a:latin typeface="+mj-lt"/>
                          <a:cs typeface="Times New Roman"/>
                        </a:rPr>
                        <a:t>T17 Question </a:t>
                      </a:r>
                      <a:br>
                        <a:rPr lang="en-US" sz="1400">
                          <a:effectLst/>
                          <a:latin typeface="+mj-lt"/>
                          <a:cs typeface="Times New Roman"/>
                        </a:rPr>
                      </a:br>
                      <a:r>
                        <a:rPr lang="en-US" sz="1400">
                          <a:effectLst/>
                          <a:latin typeface="+mj-lt"/>
                          <a:cs typeface="Times New Roman"/>
                        </a:rPr>
                        <a:t>number</a:t>
                      </a:r>
                      <a:endParaRPr lang="en-CH" sz="14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400">
                          <a:effectLst/>
                          <a:latin typeface="+mj-lt"/>
                          <a:cs typeface="Times New Roman"/>
                        </a:rPr>
                        <a:t>T17 Question title</a:t>
                      </a:r>
                      <a:endParaRPr lang="en-CH" sz="1400" b="1">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3943062105"/>
                  </a:ext>
                </a:extLst>
              </a:tr>
              <a:tr h="38587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A/12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SG12 work </a:t>
                      </a:r>
                      <a:r>
                        <a:rPr lang="en-US" sz="1200" err="1">
                          <a:solidFill>
                            <a:schemeClr val="accent1">
                              <a:lumMod val="75000"/>
                            </a:schemeClr>
                          </a:solidFill>
                          <a:effectLst/>
                          <a:latin typeface="+mj-lt"/>
                          <a:cs typeface="Times New Roman"/>
                        </a:rPr>
                        <a:t>programme</a:t>
                      </a:r>
                      <a:r>
                        <a:rPr lang="en-US" sz="1200">
                          <a:solidFill>
                            <a:schemeClr val="accent1">
                              <a:lumMod val="75000"/>
                            </a:schemeClr>
                          </a:solidFill>
                          <a:effectLst/>
                          <a:latin typeface="+mj-lt"/>
                          <a:cs typeface="Times New Roman"/>
                        </a:rPr>
                        <a:t> and quality of service/quality of experience (QoS/</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coordination in ITU-T</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SG12 work </a:t>
                      </a:r>
                      <a:r>
                        <a:rPr lang="en-US" sz="1200" err="1">
                          <a:solidFill>
                            <a:schemeClr val="accent1">
                              <a:lumMod val="75000"/>
                            </a:schemeClr>
                          </a:solidFill>
                          <a:effectLst/>
                          <a:latin typeface="+mj-lt"/>
                          <a:cs typeface="Times New Roman"/>
                        </a:rPr>
                        <a:t>programme</a:t>
                      </a:r>
                      <a:r>
                        <a:rPr lang="en-US" sz="1200">
                          <a:solidFill>
                            <a:schemeClr val="accent1">
                              <a:lumMod val="75000"/>
                            </a:schemeClr>
                          </a:solidFill>
                          <a:effectLst/>
                          <a:latin typeface="+mj-lt"/>
                          <a:cs typeface="Times New Roman"/>
                        </a:rPr>
                        <a:t> and quality of service/quality of experience (QoS/</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coordination in ITU-T</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546141462"/>
                  </a:ext>
                </a:extLst>
              </a:tr>
              <a:tr h="38587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B/12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Definitions, guides and frameworks related to quality of service/quality of experience (QoS/</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2/12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2/12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Definitions, guides and frameworks related to quality of service/quality of experience (QoS/</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782217319"/>
                  </a:ext>
                </a:extLst>
              </a:tr>
              <a:tr h="38587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C/12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Objective methods for speech and audio evaluation in vehicles</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4/12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4/12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Objective methods for speech and audio evaluation in vehicles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2991972465"/>
                  </a:ext>
                </a:extLst>
              </a:tr>
              <a:tr h="38587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D/12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err="1">
                          <a:solidFill>
                            <a:schemeClr val="accent1">
                              <a:lumMod val="75000"/>
                            </a:schemeClr>
                          </a:solidFill>
                          <a:effectLst/>
                          <a:latin typeface="+mj-lt"/>
                          <a:cs typeface="Times New Roman"/>
                        </a:rPr>
                        <a:t>Telephonometric</a:t>
                      </a:r>
                      <a:r>
                        <a:rPr lang="en-US" sz="1200">
                          <a:solidFill>
                            <a:schemeClr val="accent1">
                              <a:lumMod val="75000"/>
                            </a:schemeClr>
                          </a:solidFill>
                          <a:effectLst/>
                          <a:latin typeface="+mj-lt"/>
                          <a:cs typeface="Times New Roman"/>
                        </a:rPr>
                        <a:t> methodologies for handset and headset terminals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Questions 3/12 and 5/12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5/12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err="1">
                          <a:solidFill>
                            <a:schemeClr val="accent1">
                              <a:lumMod val="75000"/>
                            </a:schemeClr>
                          </a:solidFill>
                          <a:effectLst/>
                          <a:latin typeface="+mj-lt"/>
                          <a:cs typeface="Times New Roman"/>
                        </a:rPr>
                        <a:t>Telephonometric</a:t>
                      </a:r>
                      <a:r>
                        <a:rPr lang="en-US" sz="1200">
                          <a:solidFill>
                            <a:schemeClr val="accent1">
                              <a:lumMod val="75000"/>
                            </a:schemeClr>
                          </a:solidFill>
                          <a:effectLst/>
                          <a:latin typeface="+mj-lt"/>
                          <a:cs typeface="Times New Roman"/>
                        </a:rPr>
                        <a:t> methodologies for handset and headset terminals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3979958933"/>
                  </a:ext>
                </a:extLst>
              </a:tr>
              <a:tr h="578806">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E/12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Analysis methods for speech and audio using complex measurement signals</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Questions 3/12 and 6/12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6/12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Analysis methods using complex measurement signals including their application for speech and audio enhancement techniques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2240979878"/>
                  </a:ext>
                </a:extLst>
              </a:tr>
              <a:tr h="578806">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F/12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Methodologies, tools and test plans for the subjective assessment of speech, audio and audiovisual quality interactions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7/12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7/12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Methods, tools and test plans for the subjective assessment of speech, audio and audiovisual quality interactions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890611423"/>
                  </a:ext>
                </a:extLst>
              </a:tr>
              <a:tr h="578806">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G/12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Virtualized deployment of recommended methods for network performance, quality of service (QoS) and quality of experience (</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assessment</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8/12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8/12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Virtualized deployment of recommended methods for network performance, quality of service (QoS) and quality of experience (</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assessment</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4250643400"/>
                  </a:ext>
                </a:extLst>
              </a:tr>
              <a:tr h="76621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bg1"/>
                          </a:solidFill>
                          <a:effectLst/>
                          <a:latin typeface="+mj-lt"/>
                          <a:cs typeface="Times New Roman"/>
                        </a:rPr>
                        <a:t>H/12</a:t>
                      </a:r>
                      <a:endParaRPr lang="en-CH" sz="120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Perceptual-based objective methods and corresponding evaluation guidelines for voice and audio quality measurements in telecommunication services</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9/12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9/12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Perceptual-based objective methods for voice, audio and visual quality measurements in telecommunication services</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4186421183"/>
                  </a:ext>
                </a:extLst>
              </a:tr>
              <a:tr h="38587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bg1"/>
                          </a:solidFill>
                          <a:effectLst/>
                          <a:latin typeface="+mj-lt"/>
                          <a:cs typeface="Times New Roman"/>
                        </a:rPr>
                        <a:t>I/12</a:t>
                      </a:r>
                      <a:endParaRPr lang="en-CH" sz="1200" dirty="0">
                        <a:solidFill>
                          <a:schemeClr val="bg1"/>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Conferencing and </a:t>
                      </a:r>
                      <a:r>
                        <a:rPr lang="en-US" sz="1200" dirty="0" err="1">
                          <a:solidFill>
                            <a:schemeClr val="accent1">
                              <a:lumMod val="75000"/>
                            </a:schemeClr>
                          </a:solidFill>
                          <a:effectLst/>
                          <a:latin typeface="+mj-lt"/>
                          <a:cs typeface="Times New Roman"/>
                        </a:rPr>
                        <a:t>telemeeting</a:t>
                      </a:r>
                      <a:r>
                        <a:rPr lang="en-US" sz="1200" dirty="0">
                          <a:solidFill>
                            <a:schemeClr val="accent1">
                              <a:lumMod val="75000"/>
                            </a:schemeClr>
                          </a:solidFill>
                          <a:effectLst/>
                          <a:latin typeface="+mj-lt"/>
                          <a:cs typeface="Times New Roman"/>
                        </a:rPr>
                        <a:t> assessment</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10/12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10/12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Conferencing and </a:t>
                      </a:r>
                      <a:r>
                        <a:rPr lang="en-US" sz="1200" dirty="0" err="1">
                          <a:solidFill>
                            <a:schemeClr val="accent1">
                              <a:lumMod val="75000"/>
                            </a:schemeClr>
                          </a:solidFill>
                          <a:effectLst/>
                          <a:latin typeface="+mj-lt"/>
                          <a:cs typeface="Times New Roman"/>
                        </a:rPr>
                        <a:t>telemeeting</a:t>
                      </a:r>
                      <a:r>
                        <a:rPr lang="en-US" sz="1200" dirty="0">
                          <a:solidFill>
                            <a:schemeClr val="accent1">
                              <a:lumMod val="75000"/>
                            </a:schemeClr>
                          </a:solidFill>
                          <a:effectLst/>
                          <a:latin typeface="+mj-lt"/>
                          <a:cs typeface="Times New Roman"/>
                        </a:rPr>
                        <a:t> assessment</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2031115125"/>
                  </a:ext>
                </a:extLst>
              </a:tr>
            </a:tbl>
          </a:graphicData>
        </a:graphic>
      </p:graphicFrame>
      <p:sp>
        <p:nvSpPr>
          <p:cNvPr id="4" name="Rectangle 1">
            <a:extLst>
              <a:ext uri="{FF2B5EF4-FFF2-40B4-BE49-F238E27FC236}">
                <a16:creationId xmlns:a16="http://schemas.microsoft.com/office/drawing/2014/main" id="{4A567754-1599-4F18-BBF1-E8ABCDA1E172}"/>
              </a:ext>
            </a:extLst>
          </p:cNvPr>
          <p:cNvSpPr>
            <a:spLocks noChangeArrowheads="1"/>
          </p:cNvSpPr>
          <p:nvPr/>
        </p:nvSpPr>
        <p:spPr bwMode="auto">
          <a:xfrm>
            <a:off x="3742585" y="1892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CH" altLang="en-CH"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CH" altLang="en-CH"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ADB7FDA5-5BCF-44C2-9B77-D7D6946DEFCD}"/>
              </a:ext>
            </a:extLst>
          </p:cNvPr>
          <p:cNvSpPr>
            <a:spLocks noChangeArrowheads="1"/>
          </p:cNvSpPr>
          <p:nvPr/>
        </p:nvSpPr>
        <p:spPr bwMode="auto">
          <a:xfrm>
            <a:off x="-10510" y="6519446"/>
            <a:ext cx="90576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1925" algn="l"/>
                <a:tab pos="504825" algn="l"/>
                <a:tab pos="755650" algn="l"/>
                <a:tab pos="1008063" algn="l"/>
                <a:tab pos="1260475" algn="l"/>
              </a:tabLst>
              <a:defRPr/>
            </a:pPr>
            <a:r>
              <a:rPr kumimoji="0" lang="en-GB" altLang="en-CH" sz="105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a:t>
            </a:r>
            <a:r>
              <a:rPr kumimoji="0" lang="en-GB" altLang="en-CH" sz="1050" b="0" i="0" u="none" strike="noStrike" kern="1200" cap="none" spc="0" normalizeH="0" baseline="0" noProof="0" dirty="0" bmk="">
                <a:ln>
                  <a:noFill/>
                </a:ln>
                <a:solidFill>
                  <a:srgbClr val="1F497D">
                    <a:lumMod val="60000"/>
                    <a:lumOff val="40000"/>
                  </a:srgbClr>
                </a:solidFill>
                <a:effectLst/>
                <a:uLnTx/>
                <a:uFillTx/>
                <a:latin typeface="Calibri"/>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1]</a:t>
            </a:r>
            <a:r>
              <a:rPr kumimoji="0" lang="en-GB" altLang="en-CH" sz="16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rPr>
              <a:t> </a:t>
            </a:r>
            <a:r>
              <a:rPr kumimoji="0" lang="en-US" altLang="en-CH" sz="1600" b="0" i="0" u="none" strike="noStrike" kern="1200" cap="none" spc="0" normalizeH="0" baseline="0" noProof="0" dirty="0">
                <a:ln>
                  <a:noFill/>
                </a:ln>
                <a:solidFill>
                  <a:srgbClr val="1F497D">
                    <a:lumMod val="60000"/>
                    <a:lumOff val="40000"/>
                  </a:srgbClr>
                </a:solidFill>
                <a:effectLst/>
                <a:uLnTx/>
                <a:uFillTx/>
                <a:latin typeface="Calibri"/>
                <a:ea typeface="Times New Roman" panose="02020603050405020304" pitchFamily="18" charset="0"/>
                <a:cs typeface="+mn-cs"/>
              </a:rPr>
              <a:t>Note that Q19/12 is the result of a merger of Qs 18 and 19/12 during the 2017-2020 Study Period.</a:t>
            </a:r>
            <a:endParaRPr kumimoji="0" lang="en-US" altLang="en-CH" sz="2400" b="0" i="0" u="none" strike="noStrike" kern="1200" cap="none" spc="0" normalizeH="0" baseline="0" noProof="0" dirty="0">
              <a:ln>
                <a:noFill/>
              </a:ln>
              <a:solidFill>
                <a:srgbClr val="1F497D">
                  <a:lumMod val="60000"/>
                  <a:lumOff val="40000"/>
                </a:srgb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E82C6CF-8B57-4E78-B988-0D581C391C39}"/>
              </a:ext>
            </a:extLst>
          </p:cNvPr>
          <p:cNvPicPr>
            <a:picLocks noChangeAspect="1"/>
          </p:cNvPicPr>
          <p:nvPr/>
        </p:nvPicPr>
        <p:blipFill>
          <a:blip r:embed="rId3"/>
          <a:stretch>
            <a:fillRect/>
          </a:stretch>
        </p:blipFill>
        <p:spPr>
          <a:xfrm>
            <a:off x="0" y="63598"/>
            <a:ext cx="2837447" cy="791211"/>
          </a:xfrm>
          <a:prstGeom prst="rect">
            <a:avLst/>
          </a:prstGeom>
        </p:spPr>
      </p:pic>
    </p:spTree>
    <p:extLst>
      <p:ext uri="{BB962C8B-B14F-4D97-AF65-F5344CB8AC3E}">
        <p14:creationId xmlns:p14="http://schemas.microsoft.com/office/powerpoint/2010/main" val="23177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625C-93B5-4BD9-B8F7-9167ED62467A}"/>
              </a:ext>
            </a:extLst>
          </p:cNvPr>
          <p:cNvSpPr>
            <a:spLocks noGrp="1"/>
          </p:cNvSpPr>
          <p:nvPr>
            <p:ph type="title"/>
          </p:nvPr>
        </p:nvSpPr>
        <p:spPr>
          <a:xfrm>
            <a:off x="609600" y="194606"/>
            <a:ext cx="10972800" cy="752731"/>
          </a:xfrm>
        </p:spPr>
        <p:txBody>
          <a:bodyPr>
            <a:normAutofit fontScale="90000"/>
          </a:bodyPr>
          <a:lstStyle/>
          <a:p>
            <a:r>
              <a:rPr lang="en-US"/>
              <a:t>      S      SG12 – proposed list of Questions  </a:t>
            </a:r>
            <a:r>
              <a:rPr lang="en-US" sz="4000" b="0"/>
              <a:t>2/2</a:t>
            </a:r>
            <a:endParaRPr lang="en-CH" b="0"/>
          </a:p>
        </p:txBody>
      </p:sp>
      <p:graphicFrame>
        <p:nvGraphicFramePr>
          <p:cNvPr id="3" name="Table 2">
            <a:extLst>
              <a:ext uri="{FF2B5EF4-FFF2-40B4-BE49-F238E27FC236}">
                <a16:creationId xmlns:a16="http://schemas.microsoft.com/office/drawing/2014/main" id="{A1AC6A93-16E1-4BA6-A618-F2180902D579}"/>
              </a:ext>
            </a:extLst>
          </p:cNvPr>
          <p:cNvGraphicFramePr>
            <a:graphicFrameLocks noGrp="1"/>
          </p:cNvGraphicFramePr>
          <p:nvPr>
            <p:extLst>
              <p:ext uri="{D42A27DB-BD31-4B8C-83A1-F6EECF244321}">
                <p14:modId xmlns:p14="http://schemas.microsoft.com/office/powerpoint/2010/main" val="3874172057"/>
              </p:ext>
            </p:extLst>
          </p:nvPr>
        </p:nvGraphicFramePr>
        <p:xfrm>
          <a:off x="0" y="971841"/>
          <a:ext cx="12191999" cy="5691547"/>
        </p:xfrm>
        <a:graphic>
          <a:graphicData uri="http://schemas.openxmlformats.org/drawingml/2006/table">
            <a:tbl>
              <a:tblPr firstRow="1" firstCol="1" bandRow="1">
                <a:tableStyleId>{5C22544A-7EE6-4342-B048-85BDC9FD1C3A}</a:tableStyleId>
              </a:tblPr>
              <a:tblGrid>
                <a:gridCol w="1123285">
                  <a:extLst>
                    <a:ext uri="{9D8B030D-6E8A-4147-A177-3AD203B41FA5}">
                      <a16:colId xmlns:a16="http://schemas.microsoft.com/office/drawing/2014/main" val="4269496996"/>
                    </a:ext>
                  </a:extLst>
                </a:gridCol>
                <a:gridCol w="3985743">
                  <a:extLst>
                    <a:ext uri="{9D8B030D-6E8A-4147-A177-3AD203B41FA5}">
                      <a16:colId xmlns:a16="http://schemas.microsoft.com/office/drawing/2014/main" val="3862915703"/>
                    </a:ext>
                  </a:extLst>
                </a:gridCol>
                <a:gridCol w="2109409">
                  <a:extLst>
                    <a:ext uri="{9D8B030D-6E8A-4147-A177-3AD203B41FA5}">
                      <a16:colId xmlns:a16="http://schemas.microsoft.com/office/drawing/2014/main" val="2368087881"/>
                    </a:ext>
                  </a:extLst>
                </a:gridCol>
                <a:gridCol w="1086917">
                  <a:extLst>
                    <a:ext uri="{9D8B030D-6E8A-4147-A177-3AD203B41FA5}">
                      <a16:colId xmlns:a16="http://schemas.microsoft.com/office/drawing/2014/main" val="268692313"/>
                    </a:ext>
                  </a:extLst>
                </a:gridCol>
                <a:gridCol w="3886645">
                  <a:extLst>
                    <a:ext uri="{9D8B030D-6E8A-4147-A177-3AD203B41FA5}">
                      <a16:colId xmlns:a16="http://schemas.microsoft.com/office/drawing/2014/main" val="2359179357"/>
                    </a:ext>
                  </a:extLst>
                </a:gridCol>
              </a:tblGrid>
              <a:tr h="976375">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SG12 proposal to WTSA-20</a:t>
                      </a:r>
                      <a:endParaRPr lang="en-CH" sz="1200">
                        <a:effectLst/>
                        <a:latin typeface="+mj-lt"/>
                        <a:cs typeface="Times New Roman"/>
                      </a:endParaRPr>
                    </a:p>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Question number</a:t>
                      </a:r>
                      <a:endParaRPr lang="en-CH" sz="12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pPr>
                      <a:r>
                        <a:rPr lang="en-US" sz="1200">
                          <a:effectLst/>
                          <a:latin typeface="+mj-lt"/>
                          <a:cs typeface="Times New Roman"/>
                        </a:rPr>
                        <a:t>SG12 proposal to WTSA-20 </a:t>
                      </a:r>
                      <a:endParaRPr lang="en-CH" sz="1200">
                        <a:effectLst/>
                        <a:latin typeface="+mj-lt"/>
                        <a:cs typeface="Times New Roman" panose="02020603050405020304" pitchFamily="18" charset="0"/>
                      </a:endParaRPr>
                    </a:p>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Question title</a:t>
                      </a:r>
                      <a:endParaRPr lang="en-CH" sz="12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Status</a:t>
                      </a:r>
                      <a:endParaRPr lang="en-CH" sz="12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T17 Question </a:t>
                      </a:r>
                      <a:br>
                        <a:rPr lang="en-US" sz="1200">
                          <a:effectLst/>
                          <a:latin typeface="+mj-lt"/>
                          <a:cs typeface="Times New Roman"/>
                        </a:rPr>
                      </a:br>
                      <a:r>
                        <a:rPr lang="en-US" sz="1200">
                          <a:effectLst/>
                          <a:latin typeface="+mj-lt"/>
                          <a:cs typeface="Times New Roman"/>
                        </a:rPr>
                        <a:t>number</a:t>
                      </a:r>
                      <a:endParaRPr lang="en-CH" sz="1200" b="1">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T17 Question title</a:t>
                      </a:r>
                      <a:endParaRPr lang="en-CH" sz="1200" b="1">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3943062105"/>
                  </a:ext>
                </a:extLst>
              </a:tr>
              <a:tr h="428652">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J/12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End-to-end performance considerations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11/12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11/12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Performance considerations for interconnected networks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129573366"/>
                  </a:ext>
                </a:extLst>
              </a:tr>
              <a:tr h="428652">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K/12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Operational aspects of telecommunication network service quality</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12/12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12/12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Operational aspects of telecommunication network service quality</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4231747047"/>
                  </a:ext>
                </a:extLst>
              </a:tr>
              <a:tr h="64297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L/12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Quality of experience (</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quality of service (QoS) and performance requirements and assessment methods for multimedia applications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13/12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13/12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Quality of experience (</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quality of service (QoS) and performance requirements and assessment methods for multimedia</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3372590690"/>
                  </a:ext>
                </a:extLst>
              </a:tr>
              <a:tr h="428652">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M/12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Development of models and tools for multimedia quality assessment of packet-based video services</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14/12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14/12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Development of models and tools for multimedia quality assessment of packet-based video services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1325787917"/>
                  </a:ext>
                </a:extLst>
              </a:tr>
              <a:tr h="64297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N/12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Parametric and E-model-based planning, prediction and monitoring of conversational speech and audio-visual quality</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pPr>
                      <a:r>
                        <a:rPr lang="en-US" sz="1200">
                          <a:solidFill>
                            <a:schemeClr val="accent1">
                              <a:lumMod val="75000"/>
                            </a:schemeClr>
                          </a:solidFill>
                          <a:effectLst/>
                          <a:latin typeface="+mj-lt"/>
                          <a:cs typeface="Times New Roman"/>
                        </a:rPr>
                        <a:t>Continuation of </a:t>
                      </a:r>
                      <a:endParaRPr lang="en-CH" sz="1200">
                        <a:solidFill>
                          <a:schemeClr val="accent1">
                            <a:lumMod val="75000"/>
                          </a:schemeClr>
                        </a:solidFill>
                        <a:effectLst/>
                        <a:latin typeface="+mj-lt"/>
                        <a:cs typeface="Times New Roman" panose="02020603050405020304" pitchFamily="18" charset="0"/>
                      </a:endParaRPr>
                    </a:p>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Question 15/12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pPr>
                      <a:r>
                        <a:rPr lang="en-US" sz="1200">
                          <a:solidFill>
                            <a:schemeClr val="accent1">
                              <a:lumMod val="75000"/>
                            </a:schemeClr>
                          </a:solidFill>
                          <a:effectLst/>
                          <a:latin typeface="+mj-lt"/>
                          <a:cs typeface="Times New Roman"/>
                        </a:rPr>
                        <a:t>15/12 </a:t>
                      </a:r>
                      <a:endParaRPr lang="en-CH" sz="12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Parametric and E-model-based planning, prediction and monitoring of conversational speech quality</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2503905509"/>
                  </a:ext>
                </a:extLst>
              </a:tr>
              <a:tr h="428652">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O/12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Intelligent diagnostic functions framework for networks and services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16/12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pPr>
                      <a:r>
                        <a:rPr lang="en-US" sz="1200">
                          <a:solidFill>
                            <a:schemeClr val="accent1">
                              <a:lumMod val="75000"/>
                            </a:schemeClr>
                          </a:solidFill>
                          <a:effectLst/>
                          <a:latin typeface="+mj-lt"/>
                          <a:cs typeface="Times New Roman"/>
                        </a:rPr>
                        <a:t>16/12 </a:t>
                      </a:r>
                      <a:endParaRPr lang="en-CH" sz="12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Framework for diagnostic functions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42300818"/>
                  </a:ext>
                </a:extLst>
              </a:tr>
              <a:tr h="428652">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P/12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Performance of packet-based networks and other networking technologies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Continuation of Question 17/12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pPr>
                      <a:r>
                        <a:rPr lang="en-US" sz="1200">
                          <a:solidFill>
                            <a:schemeClr val="accent1">
                              <a:lumMod val="75000"/>
                            </a:schemeClr>
                          </a:solidFill>
                          <a:effectLst/>
                          <a:latin typeface="+mj-lt"/>
                          <a:cs typeface="Times New Roman"/>
                        </a:rPr>
                        <a:t>17/12 </a:t>
                      </a:r>
                      <a:endParaRPr lang="en-CH" sz="1200">
                        <a:solidFill>
                          <a:schemeClr val="accent1">
                            <a:lumMod val="75000"/>
                          </a:schemeClr>
                        </a:solidFill>
                        <a:effectLst/>
                        <a:latin typeface="+mj-lt"/>
                        <a:ea typeface="Times New Roman" panose="02020603050405020304" pitchFamily="18" charset="0"/>
                        <a:cs typeface="Times New Roman" panose="02020603050405020304" pitchFamily="18" charset="0"/>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Performance of packet-based networks and other networking technologies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613437138"/>
                  </a:ext>
                </a:extLst>
              </a:tr>
              <a:tr h="64297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Q/12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Objective and subjective methods for evaluating perceptual audiovisual quality in multimedia and television services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pPr>
                      <a:r>
                        <a:rPr lang="en-US" sz="1200" dirty="0">
                          <a:solidFill>
                            <a:schemeClr val="accent1">
                              <a:lumMod val="75000"/>
                            </a:schemeClr>
                          </a:solidFill>
                          <a:effectLst/>
                          <a:latin typeface="+mj-lt"/>
                          <a:cs typeface="Times New Roman"/>
                        </a:rPr>
                        <a:t>Continuation of </a:t>
                      </a:r>
                      <a:endParaRPr lang="en-CH" sz="1200" dirty="0">
                        <a:solidFill>
                          <a:schemeClr val="accent1">
                            <a:lumMod val="75000"/>
                          </a:schemeClr>
                        </a:solidFill>
                        <a:effectLst/>
                        <a:latin typeface="+mj-lt"/>
                        <a:cs typeface="Times New Roman" panose="02020603050405020304" pitchFamily="18" charset="0"/>
                      </a:endParaRPr>
                    </a:p>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dirty="0">
                          <a:solidFill>
                            <a:schemeClr val="accent1">
                              <a:lumMod val="75000"/>
                            </a:schemeClr>
                          </a:solidFill>
                          <a:effectLst/>
                          <a:latin typeface="+mj-lt"/>
                          <a:cs typeface="Times New Roman"/>
                        </a:rPr>
                        <a:t>Question 19/12</a:t>
                      </a: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19/12</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Objective and subjective methods for evaluating perceptual audiovisual quality in multimedia and television services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522222616"/>
                  </a:ext>
                </a:extLst>
              </a:tr>
              <a:tr h="64297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effectLst/>
                          <a:latin typeface="+mj-lt"/>
                          <a:cs typeface="Times New Roman"/>
                        </a:rPr>
                        <a:t>R/12</a:t>
                      </a:r>
                      <a:endParaRPr lang="en-CH" sz="1200">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Perceptual and field assessment principles for quality of service (QoS) and quality of experience (</a:t>
                      </a:r>
                      <a:r>
                        <a:rPr lang="en-US" sz="1200" err="1">
                          <a:solidFill>
                            <a:schemeClr val="accent1">
                              <a:lumMod val="75000"/>
                            </a:schemeClr>
                          </a:solidFill>
                          <a:effectLst/>
                          <a:latin typeface="+mj-lt"/>
                          <a:cs typeface="Times New Roman"/>
                        </a:rPr>
                        <a:t>QoE</a:t>
                      </a:r>
                      <a:r>
                        <a:rPr lang="en-US" sz="1200">
                          <a:solidFill>
                            <a:schemeClr val="accent1">
                              <a:lumMod val="75000"/>
                            </a:schemeClr>
                          </a:solidFill>
                          <a:effectLst/>
                          <a:latin typeface="+mj-lt"/>
                          <a:cs typeface="Times New Roman"/>
                        </a:rPr>
                        <a:t>) of digital financial services (DFS)</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r>
                        <a:rPr lang="en-US" sz="1200">
                          <a:solidFill>
                            <a:schemeClr val="accent1">
                              <a:lumMod val="75000"/>
                            </a:schemeClr>
                          </a:solidFill>
                          <a:effectLst/>
                          <a:latin typeface="+mj-lt"/>
                          <a:cs typeface="Times New Roman"/>
                        </a:rPr>
                        <a:t>New Question</a:t>
                      </a: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endParaRPr lang="en-CH" sz="1200">
                        <a:solidFill>
                          <a:schemeClr val="accent1">
                            <a:lumMod val="75000"/>
                          </a:schemeClr>
                        </a:solidFill>
                        <a:effectLst/>
                        <a:latin typeface="+mj-lt"/>
                        <a:ea typeface="Times New Roman" panose="02020603050405020304" pitchFamily="18" charset="0"/>
                        <a:cs typeface="Times New Roman"/>
                      </a:endParaRPr>
                    </a:p>
                  </a:txBody>
                  <a:tcPr marL="24637" marR="24637"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 pos="180340" algn="l"/>
                          <a:tab pos="504190" algn="l"/>
                          <a:tab pos="540385" algn="l"/>
                          <a:tab pos="756285" algn="l"/>
                          <a:tab pos="900430" algn="l"/>
                          <a:tab pos="1008380" algn="l"/>
                          <a:tab pos="1260475" algn="l"/>
                          <a:tab pos="1620520" algn="l"/>
                          <a:tab pos="1980565" algn="l"/>
                          <a:tab pos="2340610" algn="l"/>
                        </a:tabLst>
                      </a:pPr>
                      <a:endParaRPr lang="en-CH" sz="1200" dirty="0">
                        <a:solidFill>
                          <a:schemeClr val="accent1">
                            <a:lumMod val="75000"/>
                          </a:schemeClr>
                        </a:solidFill>
                        <a:effectLst/>
                        <a:latin typeface="+mj-lt"/>
                        <a:ea typeface="Times New Roman" panose="02020603050405020304" pitchFamily="18" charset="0"/>
                        <a:cs typeface="Times New Roman"/>
                      </a:endParaRPr>
                    </a:p>
                  </a:txBody>
                  <a:tcPr marL="24637" marR="24637" marT="0" marB="0"/>
                </a:tc>
                <a:extLst>
                  <a:ext uri="{0D108BD9-81ED-4DB2-BD59-A6C34878D82A}">
                    <a16:rowId xmlns:a16="http://schemas.microsoft.com/office/drawing/2014/main" val="824507418"/>
                  </a:ext>
                </a:extLst>
              </a:tr>
            </a:tbl>
          </a:graphicData>
        </a:graphic>
      </p:graphicFrame>
      <p:sp>
        <p:nvSpPr>
          <p:cNvPr id="4" name="Rectangle 1">
            <a:extLst>
              <a:ext uri="{FF2B5EF4-FFF2-40B4-BE49-F238E27FC236}">
                <a16:creationId xmlns:a16="http://schemas.microsoft.com/office/drawing/2014/main" id="{4A567754-1599-4F18-BBF1-E8ABCDA1E172}"/>
              </a:ext>
            </a:extLst>
          </p:cNvPr>
          <p:cNvSpPr>
            <a:spLocks noChangeArrowheads="1"/>
          </p:cNvSpPr>
          <p:nvPr/>
        </p:nvSpPr>
        <p:spPr bwMode="auto">
          <a:xfrm>
            <a:off x="3742585" y="1892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CH" altLang="en-CH"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CH" altLang="en-CH"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ADB7FDA5-5BCF-44C2-9B77-D7D6946DEFCD}"/>
              </a:ext>
            </a:extLst>
          </p:cNvPr>
          <p:cNvSpPr>
            <a:spLocks noChangeArrowheads="1"/>
          </p:cNvSpPr>
          <p:nvPr/>
        </p:nvSpPr>
        <p:spPr bwMode="auto">
          <a:xfrm>
            <a:off x="1214082" y="6519446"/>
            <a:ext cx="90576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61925" algn="l"/>
                <a:tab pos="504825" algn="l"/>
                <a:tab pos="755650" algn="l"/>
                <a:tab pos="1008063" algn="l"/>
                <a:tab pos="12604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1925" algn="l"/>
                <a:tab pos="504825" algn="l"/>
                <a:tab pos="755650" algn="l"/>
                <a:tab pos="1008063" algn="l"/>
                <a:tab pos="1260475" algn="l"/>
              </a:tabLst>
              <a:defRPr/>
            </a:pPr>
            <a:r>
              <a:rPr kumimoji="0" lang="en-GB" altLang="en-CH" sz="105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hlinkClick r:id="rId2"/>
              </a:rPr>
              <a:t>[</a:t>
            </a:r>
            <a:r>
              <a:rPr kumimoji="0" lang="en-GB" altLang="en-CH" sz="1050" b="0" i="0" u="none" strike="noStrike" kern="1200" cap="none" spc="0" normalizeH="0" baseline="0" noProof="0" dirty="0" bmk="">
                <a:ln>
                  <a:noFill/>
                </a:ln>
                <a:solidFill>
                  <a:prstClr val="black"/>
                </a:solidFill>
                <a:effectLst/>
                <a:uLnTx/>
                <a:uFillTx/>
                <a:latin typeface="Calibri"/>
                <a:ea typeface="Times New Roman" panose="02020603050405020304" pitchFamily="18" charset="0"/>
                <a:cs typeface="+mn-cs"/>
                <a:hlinkClick r:id="rId2"/>
              </a:rPr>
              <a:t>1]</a:t>
            </a:r>
            <a:r>
              <a:rPr kumimoji="0" lang="en-GB" altLang="en-CH"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en-US" altLang="en-CH"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Note that Q19/12 is the result of a merger of Qs 18 and 19/12 during the 2017-2020 Study Period</a:t>
            </a:r>
            <a:r>
              <a:rPr kumimoji="0" lang="en-US" altLang="en-CH" sz="1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t>
            </a:r>
            <a:endParaRPr kumimoji="0" lang="en-US" altLang="en-CH"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E82C6CF-8B57-4E78-B988-0D581C391C39}"/>
              </a:ext>
            </a:extLst>
          </p:cNvPr>
          <p:cNvPicPr>
            <a:picLocks noChangeAspect="1"/>
          </p:cNvPicPr>
          <p:nvPr/>
        </p:nvPicPr>
        <p:blipFill>
          <a:blip r:embed="rId3"/>
          <a:stretch>
            <a:fillRect/>
          </a:stretch>
        </p:blipFill>
        <p:spPr>
          <a:xfrm>
            <a:off x="0" y="63598"/>
            <a:ext cx="2837447" cy="791211"/>
          </a:xfrm>
          <a:prstGeom prst="rect">
            <a:avLst/>
          </a:prstGeom>
        </p:spPr>
      </p:pic>
    </p:spTree>
    <p:extLst>
      <p:ext uri="{BB962C8B-B14F-4D97-AF65-F5344CB8AC3E}">
        <p14:creationId xmlns:p14="http://schemas.microsoft.com/office/powerpoint/2010/main" val="359276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9666-01E8-4744-AC64-20B7A2AE04A0}"/>
              </a:ext>
            </a:extLst>
          </p:cNvPr>
          <p:cNvSpPr>
            <a:spLocks noGrp="1"/>
          </p:cNvSpPr>
          <p:nvPr>
            <p:ph type="title"/>
          </p:nvPr>
        </p:nvSpPr>
        <p:spPr>
          <a:xfrm>
            <a:off x="609600" y="415148"/>
            <a:ext cx="10972800" cy="645269"/>
          </a:xfrm>
        </p:spPr>
        <p:txBody>
          <a:bodyPr>
            <a:normAutofit fontScale="90000"/>
          </a:bodyPr>
          <a:lstStyle/>
          <a:p>
            <a:r>
              <a:rPr lang="en-US"/>
              <a:t>SG13 – proposed mandate</a:t>
            </a:r>
            <a:endParaRPr lang="en-CH"/>
          </a:p>
        </p:txBody>
      </p:sp>
      <p:sp>
        <p:nvSpPr>
          <p:cNvPr id="4" name="Rectangle 3">
            <a:extLst>
              <a:ext uri="{FF2B5EF4-FFF2-40B4-BE49-F238E27FC236}">
                <a16:creationId xmlns:a16="http://schemas.microsoft.com/office/drawing/2014/main" id="{7DD8F1D2-C804-4AE8-B5D0-76CC9EEBE76B}"/>
              </a:ext>
            </a:extLst>
          </p:cNvPr>
          <p:cNvSpPr/>
          <p:nvPr/>
        </p:nvSpPr>
        <p:spPr>
          <a:xfrm>
            <a:off x="551895" y="1410705"/>
            <a:ext cx="11088210" cy="5032147"/>
          </a:xfrm>
          <a:prstGeom prst="rect">
            <a:avLst/>
          </a:prstGeom>
        </p:spPr>
        <p:txBody>
          <a:bodyPr wrap="square">
            <a:spAutoFit/>
          </a:bodyPr>
          <a:lstStyle/>
          <a:p>
            <a:pPr marL="0" marR="0" lvl="0" indent="0" algn="l" defTabSz="457200" rtl="0" eaLnBrk="1" fontAlgn="auto" latinLnBrk="0" hangingPunct="0">
              <a:lnSpc>
                <a:spcPct val="100000"/>
              </a:lnSpc>
              <a:spcBef>
                <a:spcPts val="800"/>
              </a:spcBef>
              <a:spcAft>
                <a:spcPts val="0"/>
              </a:spcAft>
              <a:buClrTx/>
              <a:buSzTx/>
              <a:buFontTx/>
              <a:buNone/>
              <a:tabLst>
                <a:tab pos="504190" algn="l"/>
                <a:tab pos="756285" algn="l"/>
                <a:tab pos="1008380" algn="l"/>
                <a:tab pos="1260475" algn="l"/>
              </a:tabLst>
              <a:defRPr/>
            </a:pPr>
            <a:r>
              <a:rPr kumimoji="0" lang="en-GB" sz="1800" b="1"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SG title: Future networks and emerging network technologies </a:t>
            </a:r>
            <a:endParaRPr kumimoji="0" lang="en-CH" sz="1800" b="1"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endParaRP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ITU‑T Study Group 13 is responsible for studies relating to the requirements, architectures, capabilities and APIs as well as </a:t>
            </a:r>
            <a:r>
              <a:rPr kumimoji="0" lang="en-GB" sz="1800" b="0" i="0" u="none" strike="noStrike" kern="1200" cap="none" spc="0" normalizeH="0" baseline="0" noProof="0" err="1">
                <a:ln>
                  <a:noFill/>
                </a:ln>
                <a:solidFill>
                  <a:srgbClr val="1F497D">
                    <a:lumMod val="60000"/>
                    <a:lumOff val="40000"/>
                  </a:srgbClr>
                </a:solidFill>
                <a:effectLst/>
                <a:uLnTx/>
                <a:uFillTx/>
                <a:latin typeface="Calibri"/>
                <a:ea typeface="SimSun" panose="02010600030101010101" pitchFamily="2" charset="-122"/>
                <a:cs typeface="+mn-cs"/>
              </a:rPr>
              <a:t>softwarization</a:t>
            </a:r>
            <a:r>
              <a:rPr kumimoji="0" lang="en-GB" sz="18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 and orchestration aspects of converged future networks (FN) including the application of machine learning technologies. It develops standards related to information-centric networking (ICN) and content-centric networking (CCN) . Regarding IMT2020 and beyond it particularly focuses on non-radio related parts. SG13 responsibility also includes IMT-2020 and beyond project management coordination across all ITU‑T study groups and release planning.  </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endParaRP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It is also responsible for studies relating to future computing including cloud computing and data handling in telecommunication networks. This covers capabilities and technologies from network side to support data utilization, exchange, sharing, and data quality assessment and computing-aware networking as well as end to end awareness, control and management of future computing including cloud, cloud security and data handling.</a:t>
            </a:r>
          </a:p>
          <a:p>
            <a:pPr marL="0" marR="0" lvl="0" indent="0" algn="l" defTabSz="457200" rtl="0" eaLnBrk="1" fontAlgn="auto" latinLnBrk="0" hangingPunct="0">
              <a:lnSpc>
                <a:spcPct val="100000"/>
              </a:lnSpc>
              <a:spcBef>
                <a:spcPts val="600"/>
              </a:spcBef>
              <a:spcAft>
                <a:spcPts val="0"/>
              </a:spcAft>
              <a:buClrTx/>
              <a:buSzTx/>
              <a:buFontTx/>
              <a:buNone/>
              <a:tabLst>
                <a:tab pos="504190" algn="l"/>
                <a:tab pos="756285" algn="l"/>
                <a:tab pos="1008380" algn="l"/>
                <a:tab pos="126047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SG13 studies aspects relating to fixed, mobile and satellite convergence for multi access networks, mobility management, and enhancements to existing ITU‑T Recommendations on mobile communications, including the energy-saving aspects.  Study Group 13 develops standards for quantum key distribution networks (QKDN) and related technologies. It further studies the concepts and mechanisms to enable trusted ICT, including framework, requirements, capabilities, architectures and implementation scenarios of trusted network infrastructures and trusted cloud solutions in coordination with all study groups concerned.</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endParaRPr>
          </a:p>
        </p:txBody>
      </p:sp>
      <p:pic>
        <p:nvPicPr>
          <p:cNvPr id="3" name="Picture 2">
            <a:extLst>
              <a:ext uri="{FF2B5EF4-FFF2-40B4-BE49-F238E27FC236}">
                <a16:creationId xmlns:a16="http://schemas.microsoft.com/office/drawing/2014/main" id="{232B2F81-C57E-4ABB-BAA2-02F6004D9A34}"/>
              </a:ext>
            </a:extLst>
          </p:cNvPr>
          <p:cNvPicPr>
            <a:picLocks noChangeAspect="1"/>
          </p:cNvPicPr>
          <p:nvPr/>
        </p:nvPicPr>
        <p:blipFill>
          <a:blip r:embed="rId2"/>
          <a:stretch>
            <a:fillRect/>
          </a:stretch>
        </p:blipFill>
        <p:spPr>
          <a:xfrm>
            <a:off x="0" y="64860"/>
            <a:ext cx="2834886" cy="792549"/>
          </a:xfrm>
          <a:prstGeom prst="rect">
            <a:avLst/>
          </a:prstGeom>
        </p:spPr>
      </p:pic>
    </p:spTree>
    <p:extLst>
      <p:ext uri="{BB962C8B-B14F-4D97-AF65-F5344CB8AC3E}">
        <p14:creationId xmlns:p14="http://schemas.microsoft.com/office/powerpoint/2010/main" val="35184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95" y="678116"/>
            <a:ext cx="12097407" cy="1143000"/>
          </a:xfrm>
        </p:spPr>
        <p:txBody>
          <a:bodyPr>
            <a:normAutofit/>
          </a:bodyPr>
          <a:lstStyle/>
          <a:p>
            <a:r>
              <a:rPr lang="en-US" dirty="0"/>
              <a:t>TSAG rapporteurs meetings  discussions   </a:t>
            </a:r>
            <a:r>
              <a:rPr lang="en-US" b="0" dirty="0"/>
              <a:t>1/5</a:t>
            </a:r>
          </a:p>
        </p:txBody>
      </p:sp>
      <p:sp>
        <p:nvSpPr>
          <p:cNvPr id="3" name="Content Placeholder 2"/>
          <p:cNvSpPr>
            <a:spLocks noGrp="1"/>
          </p:cNvSpPr>
          <p:nvPr>
            <p:ph idx="1"/>
          </p:nvPr>
        </p:nvSpPr>
        <p:spPr>
          <a:xfrm>
            <a:off x="609599" y="1821116"/>
            <a:ext cx="11582401" cy="4902413"/>
          </a:xfrm>
        </p:spPr>
        <p:txBody>
          <a:bodyPr>
            <a:normAutofit/>
          </a:bodyPr>
          <a:lstStyle/>
          <a:p>
            <a:pPr marL="0" indent="0">
              <a:buNone/>
            </a:pPr>
            <a:endParaRPr lang="en-GB" sz="2800" dirty="0"/>
          </a:p>
          <a:p>
            <a:pPr marL="0" indent="0">
              <a:buNone/>
            </a:pPr>
            <a:r>
              <a:rPr lang="en-GB" sz="2800" dirty="0"/>
              <a:t>TSAG interim e-meeting of </a:t>
            </a:r>
            <a:r>
              <a:rPr lang="en-GB" sz="2800" b="1" dirty="0"/>
              <a:t>Rapporteur Group on Work Programme and Structure (RG-WP</a:t>
            </a:r>
            <a:r>
              <a:rPr lang="en-GB" sz="2800" dirty="0"/>
              <a:t>), 5-7 August 2020, reviewing restructuring principles and macro-level restructuring proposals. </a:t>
            </a:r>
            <a:br>
              <a:rPr lang="en-GB" sz="2800" dirty="0"/>
            </a:br>
            <a:br>
              <a:rPr lang="en-GB" sz="2800" dirty="0"/>
            </a:br>
            <a:r>
              <a:rPr lang="en-GB" sz="2800" b="1" dirty="0"/>
              <a:t>Among the items discussed:</a:t>
            </a:r>
            <a:br>
              <a:rPr lang="en-GB" sz="2800" b="1" dirty="0"/>
            </a:br>
            <a:r>
              <a:rPr lang="en-GB" sz="2800" dirty="0"/>
              <a:t>A.  Consensus on process of restructuring is to be started. </a:t>
            </a:r>
            <a:br>
              <a:rPr lang="en-GB" sz="2800" dirty="0"/>
            </a:br>
            <a:r>
              <a:rPr lang="en-GB" sz="2800" dirty="0"/>
              <a:t>B.  Diverging views on extent and timeframe of restructuring that should occur.</a:t>
            </a:r>
          </a:p>
          <a:p>
            <a:pPr marL="0" indent="0">
              <a:buNone/>
              <a:tabLst>
                <a:tab pos="357188" algn="l"/>
              </a:tabLst>
            </a:pPr>
            <a:r>
              <a:rPr lang="en-GB" sz="2800" dirty="0"/>
              <a:t>C. Any changes to the SG structure being discussed are to be considered</a:t>
            </a:r>
            <a:br>
              <a:rPr lang="en-GB" sz="2800" dirty="0"/>
            </a:br>
            <a:r>
              <a:rPr lang="en-GB" sz="2800" dirty="0"/>
              <a:t>     with care.</a:t>
            </a:r>
          </a:p>
          <a:p>
            <a:endParaRPr lang="en-GB" dirty="0"/>
          </a:p>
          <a:p>
            <a:endParaRPr lang="en-US" dirty="0"/>
          </a:p>
        </p:txBody>
      </p:sp>
      <p:pic>
        <p:nvPicPr>
          <p:cNvPr id="4" name="Picture 3">
            <a:extLst>
              <a:ext uri="{FF2B5EF4-FFF2-40B4-BE49-F238E27FC236}">
                <a16:creationId xmlns:a16="http://schemas.microsoft.com/office/drawing/2014/main" id="{925AAB74-1F7B-42EF-A1B6-3E26D030354F}"/>
              </a:ext>
            </a:extLst>
          </p:cNvPr>
          <p:cNvPicPr>
            <a:picLocks noChangeAspect="1"/>
          </p:cNvPicPr>
          <p:nvPr/>
        </p:nvPicPr>
        <p:blipFill>
          <a:blip r:embed="rId3"/>
          <a:stretch>
            <a:fillRect/>
          </a:stretch>
        </p:blipFill>
        <p:spPr>
          <a:xfrm>
            <a:off x="0" y="63598"/>
            <a:ext cx="2837447" cy="791211"/>
          </a:xfrm>
          <a:prstGeom prst="rect">
            <a:avLst/>
          </a:prstGeom>
        </p:spPr>
      </p:pic>
    </p:spTree>
    <p:extLst>
      <p:ext uri="{BB962C8B-B14F-4D97-AF65-F5344CB8AC3E}">
        <p14:creationId xmlns:p14="http://schemas.microsoft.com/office/powerpoint/2010/main" val="5080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DB4F-6B56-471B-8353-169F9402C8AE}"/>
              </a:ext>
            </a:extLst>
          </p:cNvPr>
          <p:cNvSpPr>
            <a:spLocks noGrp="1"/>
          </p:cNvSpPr>
          <p:nvPr>
            <p:ph type="title"/>
          </p:nvPr>
        </p:nvSpPr>
        <p:spPr>
          <a:xfrm>
            <a:off x="609600" y="201449"/>
            <a:ext cx="10014857" cy="552434"/>
          </a:xfrm>
        </p:spPr>
        <p:txBody>
          <a:bodyPr>
            <a:normAutofit fontScale="90000"/>
          </a:bodyPr>
          <a:lstStyle/>
          <a:p>
            <a:r>
              <a:rPr lang="en-US"/>
              <a:t>                SG13 – proposed list of Questions</a:t>
            </a:r>
            <a:endParaRPr lang="en-CH">
              <a:solidFill>
                <a:srgbClr val="FF0000"/>
              </a:solidFill>
            </a:endParaRPr>
          </a:p>
        </p:txBody>
      </p:sp>
      <p:graphicFrame>
        <p:nvGraphicFramePr>
          <p:cNvPr id="4" name="Table 3">
            <a:extLst>
              <a:ext uri="{FF2B5EF4-FFF2-40B4-BE49-F238E27FC236}">
                <a16:creationId xmlns:a16="http://schemas.microsoft.com/office/drawing/2014/main" id="{3FC25A15-F1A4-4E35-822F-0FD395FEFD01}"/>
              </a:ext>
            </a:extLst>
          </p:cNvPr>
          <p:cNvGraphicFramePr>
            <a:graphicFrameLocks noGrp="1"/>
          </p:cNvGraphicFramePr>
          <p:nvPr>
            <p:extLst>
              <p:ext uri="{D42A27DB-BD31-4B8C-83A1-F6EECF244321}">
                <p14:modId xmlns:p14="http://schemas.microsoft.com/office/powerpoint/2010/main" val="4193878681"/>
              </p:ext>
            </p:extLst>
          </p:nvPr>
        </p:nvGraphicFramePr>
        <p:xfrm>
          <a:off x="0" y="992659"/>
          <a:ext cx="12107918" cy="5663894"/>
        </p:xfrm>
        <a:graphic>
          <a:graphicData uri="http://schemas.openxmlformats.org/drawingml/2006/table">
            <a:tbl>
              <a:tblPr firstRow="1" firstCol="1" bandRow="1">
                <a:tableStyleId>{5C22544A-7EE6-4342-B048-85BDC9FD1C3A}</a:tableStyleId>
              </a:tblPr>
              <a:tblGrid>
                <a:gridCol w="1186479">
                  <a:extLst>
                    <a:ext uri="{9D8B030D-6E8A-4147-A177-3AD203B41FA5}">
                      <a16:colId xmlns:a16="http://schemas.microsoft.com/office/drawing/2014/main" val="3917587134"/>
                    </a:ext>
                  </a:extLst>
                </a:gridCol>
                <a:gridCol w="8422054">
                  <a:extLst>
                    <a:ext uri="{9D8B030D-6E8A-4147-A177-3AD203B41FA5}">
                      <a16:colId xmlns:a16="http://schemas.microsoft.com/office/drawing/2014/main" val="662430794"/>
                    </a:ext>
                  </a:extLst>
                </a:gridCol>
                <a:gridCol w="2499385">
                  <a:extLst>
                    <a:ext uri="{9D8B030D-6E8A-4147-A177-3AD203B41FA5}">
                      <a16:colId xmlns:a16="http://schemas.microsoft.com/office/drawing/2014/main" val="1918579620"/>
                    </a:ext>
                  </a:extLst>
                </a:gridCol>
              </a:tblGrid>
              <a:tr h="521141">
                <a:tc>
                  <a:txBody>
                    <a:bodyPr/>
                    <a:lstStyle/>
                    <a:p>
                      <a:pPr marL="0" lvl="0" indent="0" algn="ctr" hangingPunct="0">
                        <a:spcBef>
                          <a:spcPts val="400"/>
                        </a:spcBef>
                        <a:spcAft>
                          <a:spcPts val="400"/>
                        </a:spcAft>
                        <a:buFont typeface="+mj-lt"/>
                        <a:buNone/>
                        <a:tabLst>
                          <a:tab pos="180340" algn="l"/>
                          <a:tab pos="540385" algn="l"/>
                          <a:tab pos="900430" algn="l"/>
                          <a:tab pos="1260475" algn="l"/>
                          <a:tab pos="1620520" algn="l"/>
                          <a:tab pos="1980565" algn="l"/>
                          <a:tab pos="2340610" algn="l"/>
                          <a:tab pos="180340" algn="l"/>
                          <a:tab pos="274320" algn="l"/>
                          <a:tab pos="540385" algn="l"/>
                          <a:tab pos="900430" algn="l"/>
                          <a:tab pos="1260475" algn="l"/>
                          <a:tab pos="1620520" algn="l"/>
                          <a:tab pos="1980565" algn="l"/>
                          <a:tab pos="2340610" algn="l"/>
                        </a:tabLst>
                      </a:pPr>
                      <a:r>
                        <a:rPr lang="en-GB" sz="1600" dirty="0">
                          <a:effectLst/>
                          <a:latin typeface="+mj-lt"/>
                          <a:cs typeface="Times New Roman" panose="02020603050405020304" pitchFamily="18" charset="0"/>
                        </a:rPr>
                        <a:t>Question number         </a:t>
                      </a:r>
                      <a:endParaRPr lang="en-CH" sz="1600" b="1" dirty="0">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Question title</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Status</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extLst>
                  <a:ext uri="{0D108BD9-81ED-4DB2-BD59-A6C34878D82A}">
                    <a16:rowId xmlns:a16="http://schemas.microsoft.com/office/drawing/2014/main" val="670412600"/>
                  </a:ext>
                </a:extLst>
              </a:tr>
              <a:tr h="270074">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A/13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Networks beyond IMT2020: Quality of service (QoS) mechanisms</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Q6/13</a:t>
                      </a:r>
                    </a:p>
                  </a:txBody>
                  <a:tcPr marL="32331" marR="32331" marT="0" marB="0"/>
                </a:tc>
                <a:extLst>
                  <a:ext uri="{0D108BD9-81ED-4DB2-BD59-A6C34878D82A}">
                    <a16:rowId xmlns:a16="http://schemas.microsoft.com/office/drawing/2014/main" val="1776361397"/>
                  </a:ext>
                </a:extLst>
              </a:tr>
              <a:tr h="2605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B/13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Networks beyond IMT-2020 and machine learning: Requirements and architecture</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Q20/13</a:t>
                      </a:r>
                    </a:p>
                  </a:txBody>
                  <a:tcPr marL="32331" marR="32331" marT="0" marB="0"/>
                </a:tc>
                <a:extLst>
                  <a:ext uri="{0D108BD9-81ED-4DB2-BD59-A6C34878D82A}">
                    <a16:rowId xmlns:a16="http://schemas.microsoft.com/office/drawing/2014/main" val="2357746708"/>
                  </a:ext>
                </a:extLst>
              </a:tr>
              <a:tr h="51634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C/13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Networks beyond IMT-2020: Network </a:t>
                      </a:r>
                      <a:r>
                        <a:rPr lang="en-GB" sz="1600" kern="1200" err="1">
                          <a:solidFill>
                            <a:schemeClr val="accent1">
                              <a:lumMod val="75000"/>
                            </a:schemeClr>
                          </a:solidFill>
                          <a:effectLst/>
                          <a:latin typeface="+mj-lt"/>
                          <a:ea typeface="MS Mincho" panose="02020609040205080304" pitchFamily="49" charset="-128"/>
                          <a:cs typeface="Times New Roman" panose="02020603050405020304" pitchFamily="18" charset="0"/>
                        </a:rPr>
                        <a:t>softwarization</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Q21/13</a:t>
                      </a:r>
                    </a:p>
                  </a:txBody>
                  <a:tcPr marL="32331" marR="32331" marT="0" marB="0"/>
                </a:tc>
                <a:extLst>
                  <a:ext uri="{0D108BD9-81ED-4DB2-BD59-A6C34878D82A}">
                    <a16:rowId xmlns:a16="http://schemas.microsoft.com/office/drawing/2014/main" val="3027683736"/>
                  </a:ext>
                </a:extLst>
              </a:tr>
              <a:tr h="51634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D/13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S Mincho" panose="02020609040205080304" pitchFamily="49" charset="-128"/>
                          <a:cs typeface="Times New Roman" panose="02020603050405020304" pitchFamily="18" charset="0"/>
                        </a:rPr>
                        <a:t>Networks beyond IMT2020: Emerging network technologies</a:t>
                      </a:r>
                      <a:endParaRPr lang="en-CH" sz="1600" kern="1200" dirty="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Q22/13</a:t>
                      </a:r>
                      <a:endParaRPr lang="en-CH" sz="16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1061716979"/>
                  </a:ext>
                </a:extLst>
              </a:tr>
              <a:tr h="270074">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E/13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Networks beyond IMT2020: Fixed, mobile and satellite convergence</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Q23/13</a:t>
                      </a:r>
                    </a:p>
                  </a:txBody>
                  <a:tcPr marL="32331" marR="32331" marT="0" marB="0"/>
                </a:tc>
                <a:extLst>
                  <a:ext uri="{0D108BD9-81ED-4DB2-BD59-A6C34878D82A}">
                    <a16:rowId xmlns:a16="http://schemas.microsoft.com/office/drawing/2014/main" val="4028511843"/>
                  </a:ext>
                </a:extLst>
              </a:tr>
              <a:tr h="270074">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H/13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Future Networks: Deep packet inspection and network intelligence</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Q7/13</a:t>
                      </a:r>
                    </a:p>
                  </a:txBody>
                  <a:tcPr marL="32331" marR="32331" marT="0" marB="0"/>
                </a:tc>
                <a:extLst>
                  <a:ext uri="{0D108BD9-81ED-4DB2-BD59-A6C34878D82A}">
                    <a16:rowId xmlns:a16="http://schemas.microsoft.com/office/drawing/2014/main" val="4001383389"/>
                  </a:ext>
                </a:extLst>
              </a:tr>
              <a:tr h="52114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I/13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Future Networks: Requirements and capabilities for computing including cloud computing and data handling</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fr-FR"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Q17/13</a:t>
                      </a:r>
                      <a:endParaRPr lang="en-CH" sz="16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1172277807"/>
                  </a:ext>
                </a:extLst>
              </a:tr>
              <a:tr h="52114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J/13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Future Networks: Functional architecture for computing including cloud computing and data handling</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fr-FR"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Q18/13</a:t>
                      </a:r>
                      <a:endParaRPr lang="en-CH" sz="16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958817576"/>
                  </a:ext>
                </a:extLst>
              </a:tr>
              <a:tr h="85518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dirty="0">
                          <a:solidFill>
                            <a:schemeClr val="bg1"/>
                          </a:solidFill>
                          <a:effectLst/>
                          <a:latin typeface="+mj-lt"/>
                          <a:ea typeface="MS Mincho" panose="02020609040205080304" pitchFamily="49" charset="-128"/>
                          <a:cs typeface="Times New Roman" panose="02020603050405020304" pitchFamily="18" charset="0"/>
                        </a:rPr>
                        <a:t>K/13 </a:t>
                      </a:r>
                      <a:endParaRPr lang="en-CH" sz="1600" dirty="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dirty="0">
                          <a:solidFill>
                            <a:schemeClr val="accent1">
                              <a:lumMod val="75000"/>
                            </a:schemeClr>
                          </a:solidFill>
                          <a:effectLst/>
                          <a:latin typeface="+mj-lt"/>
                          <a:ea typeface="MS Mincho" panose="02020609040205080304" pitchFamily="49" charset="-128"/>
                          <a:cs typeface="Times New Roman" panose="02020603050405020304" pitchFamily="18" charset="0"/>
                        </a:rPr>
                        <a:t>Future Networks: End-to-end management, governance, and security for computing including cloud computing and data handling</a:t>
                      </a:r>
                      <a:endParaRPr lang="en-CH" sz="1600" kern="1200" dirty="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Q19/13</a:t>
                      </a:r>
                      <a:endParaRPr lang="en-CH" sz="16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32331" marR="32331" marT="0" marB="0"/>
                </a:tc>
                <a:extLst>
                  <a:ext uri="{0D108BD9-81ED-4DB2-BD59-A6C34878D82A}">
                    <a16:rowId xmlns:a16="http://schemas.microsoft.com/office/drawing/2014/main" val="2802909073"/>
                  </a:ext>
                </a:extLst>
              </a:tr>
              <a:tr h="260570">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L/13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Applying Future Networks and innovation in developing countries</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Q5/13</a:t>
                      </a:r>
                    </a:p>
                  </a:txBody>
                  <a:tcPr marL="32331" marR="32331" marT="0" marB="0"/>
                </a:tc>
                <a:extLst>
                  <a:ext uri="{0D108BD9-81ED-4DB2-BD59-A6C34878D82A}">
                    <a16:rowId xmlns:a16="http://schemas.microsoft.com/office/drawing/2014/main" val="588774999"/>
                  </a:ext>
                </a:extLst>
              </a:tr>
              <a:tr h="36009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M/13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kern="1200">
                          <a:solidFill>
                            <a:schemeClr val="accent1">
                              <a:lumMod val="75000"/>
                            </a:schemeClr>
                          </a:solidFill>
                          <a:effectLst/>
                          <a:latin typeface="+mj-lt"/>
                          <a:ea typeface="MS Mincho" panose="02020609040205080304" pitchFamily="49" charset="-128"/>
                          <a:cs typeface="Times New Roman" panose="02020603050405020304" pitchFamily="18" charset="0"/>
                        </a:rPr>
                        <a:t>Future Networks: Trustworthy and Quantum Enhanced Networking and Services</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Q16/13</a:t>
                      </a:r>
                    </a:p>
                  </a:txBody>
                  <a:tcPr marL="32331" marR="32331" marT="0" marB="0"/>
                </a:tc>
                <a:extLst>
                  <a:ext uri="{0D108BD9-81ED-4DB2-BD59-A6C34878D82A}">
                    <a16:rowId xmlns:a16="http://schemas.microsoft.com/office/drawing/2014/main" val="2858736135"/>
                  </a:ext>
                </a:extLst>
              </a:tr>
              <a:tr h="521141">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bg1"/>
                          </a:solidFill>
                          <a:effectLst/>
                          <a:latin typeface="+mj-lt"/>
                          <a:ea typeface="MS Mincho" panose="02020609040205080304" pitchFamily="49" charset="-128"/>
                          <a:cs typeface="Times New Roman" panose="02020603050405020304" pitchFamily="18" charset="0"/>
                        </a:rPr>
                        <a:t>N/13 </a:t>
                      </a:r>
                      <a:endParaRPr lang="en-CH" sz="16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US" sz="1600" kern="1200">
                          <a:solidFill>
                            <a:schemeClr val="accent1">
                              <a:lumMod val="75000"/>
                            </a:schemeClr>
                          </a:solidFill>
                          <a:effectLst/>
                          <a:latin typeface="+mj-lt"/>
                          <a:ea typeface="MS Mincho" panose="02020609040205080304" pitchFamily="49" charset="-128"/>
                          <a:cs typeface="Times New Roman" panose="02020603050405020304" pitchFamily="18" charset="0"/>
                        </a:rPr>
                        <a:t>Future Networks: Innovative service scenarios, including environmental and socio economical aspects</a:t>
                      </a:r>
                      <a:endParaRPr lang="en-CH" sz="1600" kern="1200">
                        <a:solidFill>
                          <a:schemeClr val="accent1">
                            <a:lumMod val="75000"/>
                          </a:schemeClr>
                        </a:solidFill>
                        <a:effectLst/>
                        <a:latin typeface="+mj-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dirty="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Q1/13</a:t>
                      </a:r>
                    </a:p>
                  </a:txBody>
                  <a:tcPr marL="32331" marR="32331" marT="0" marB="0"/>
                </a:tc>
                <a:extLst>
                  <a:ext uri="{0D108BD9-81ED-4DB2-BD59-A6C34878D82A}">
                    <a16:rowId xmlns:a16="http://schemas.microsoft.com/office/drawing/2014/main" val="22931256"/>
                  </a:ext>
                </a:extLst>
              </a:tr>
            </a:tbl>
          </a:graphicData>
        </a:graphic>
      </p:graphicFrame>
      <p:sp>
        <p:nvSpPr>
          <p:cNvPr id="5" name="TextBox 4">
            <a:extLst>
              <a:ext uri="{FF2B5EF4-FFF2-40B4-BE49-F238E27FC236}">
                <a16:creationId xmlns:a16="http://schemas.microsoft.com/office/drawing/2014/main" id="{9F4C7EE0-97DB-469B-8425-8B359AC6AF9D}"/>
              </a:ext>
            </a:extLst>
          </p:cNvPr>
          <p:cNvSpPr txBox="1"/>
          <p:nvPr/>
        </p:nvSpPr>
        <p:spPr>
          <a:xfrm>
            <a:off x="2585545" y="6219521"/>
            <a:ext cx="589698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lumMod val="75000"/>
                </a:srgbClr>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lumMod val="75000"/>
                  </a:srgbClr>
                </a:solidFill>
                <a:effectLst/>
                <a:uLnTx/>
                <a:uFillTx/>
                <a:latin typeface="Calibri"/>
                <a:ea typeface="+mn-ea"/>
                <a:cs typeface="Times New Roman" panose="02020603050405020304" pitchFamily="18" charset="0"/>
              </a:rPr>
              <a:t>Note: Qs F/13 and G/13 are under discussion within SG13</a:t>
            </a:r>
            <a:endParaRPr kumimoji="0" lang="en-CH" sz="1800" b="0" i="0" u="none" strike="noStrike" kern="1200" cap="none" spc="0" normalizeH="0" baseline="0" noProof="0" dirty="0">
              <a:ln>
                <a:noFill/>
              </a:ln>
              <a:solidFill>
                <a:srgbClr val="4F81BD">
                  <a:lumMod val="75000"/>
                </a:srgbClr>
              </a:solidFill>
              <a:effectLst/>
              <a:uLnTx/>
              <a:uFillTx/>
              <a:latin typeface="Calibri"/>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67A97049-5D57-4F94-80FC-6EC51FAD49EA}"/>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161177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EC9C-86FA-4AE1-BE2A-412B6A4EE229}"/>
              </a:ext>
            </a:extLst>
          </p:cNvPr>
          <p:cNvSpPr>
            <a:spLocks noGrp="1"/>
          </p:cNvSpPr>
          <p:nvPr>
            <p:ph type="title"/>
          </p:nvPr>
        </p:nvSpPr>
        <p:spPr/>
        <p:txBody>
          <a:bodyPr/>
          <a:lstStyle/>
          <a:p>
            <a:r>
              <a:rPr lang="en-US"/>
              <a:t>SG15 – proposed mandate</a:t>
            </a:r>
            <a:endParaRPr lang="en-CH"/>
          </a:p>
        </p:txBody>
      </p:sp>
      <p:sp>
        <p:nvSpPr>
          <p:cNvPr id="3" name="Rectangle 2">
            <a:extLst>
              <a:ext uri="{FF2B5EF4-FFF2-40B4-BE49-F238E27FC236}">
                <a16:creationId xmlns:a16="http://schemas.microsoft.com/office/drawing/2014/main" id="{52FF97CA-86BC-410E-8433-5E3DDF199A08}"/>
              </a:ext>
            </a:extLst>
          </p:cNvPr>
          <p:cNvSpPr/>
          <p:nvPr/>
        </p:nvSpPr>
        <p:spPr>
          <a:xfrm>
            <a:off x="722811" y="1820868"/>
            <a:ext cx="10859589" cy="3570208"/>
          </a:xfrm>
          <a:prstGeom prst="rect">
            <a:avLst/>
          </a:prstGeom>
        </p:spPr>
        <p:txBody>
          <a:bodyPr wrap="square">
            <a:spAutoFit/>
          </a:bodyPr>
          <a:lstStyle/>
          <a:p>
            <a:pPr marL="0" marR="0" lvl="0" indent="0" algn="l" defTabSz="457200" rtl="0" eaLnBrk="1" fontAlgn="auto" latinLnBrk="0" hangingPunct="0">
              <a:lnSpc>
                <a:spcPct val="100000"/>
              </a:lnSpc>
              <a:spcBef>
                <a:spcPts val="800"/>
              </a:spcBef>
              <a:spcAft>
                <a:spcPts val="0"/>
              </a:spcAft>
              <a:buClrTx/>
              <a:buSzTx/>
              <a:buFontTx/>
              <a:buNone/>
              <a:tabLst>
                <a:tab pos="504190" algn="l"/>
                <a:tab pos="756285" algn="l"/>
                <a:tab pos="1008380" algn="l"/>
                <a:tab pos="1260475" algn="l"/>
              </a:tabLst>
              <a:defRPr/>
            </a:pPr>
            <a:r>
              <a:rPr kumimoji="0" lang="en-GB" sz="24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SG title: </a:t>
            </a:r>
            <a:r>
              <a:rPr kumimoji="0" lang="en-GB" sz="2400" b="1"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rPr>
              <a:t>Networks, technologies and infrastructures for transport, access and home</a:t>
            </a:r>
            <a:endParaRPr kumimoji="0" lang="en-CH" sz="2400" b="1" i="0" u="none" strike="noStrike" kern="1200" cap="none" spc="0" normalizeH="0" baseline="0" noProof="0">
              <a:ln>
                <a:noFill/>
              </a:ln>
              <a:solidFill>
                <a:srgbClr val="1F497D">
                  <a:lumMod val="60000"/>
                  <a:lumOff val="40000"/>
                </a:srgbClr>
              </a:solidFill>
              <a:effectLst/>
              <a:uLnTx/>
              <a:uFillTx/>
              <a:latin typeface="Calibri"/>
              <a:ea typeface="Times New Roman" panose="02020603050405020304" pitchFamily="18" charset="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br>
              <a:rPr kumimoji="0" lang="en-GB" sz="24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br>
            <a:r>
              <a:rPr kumimoji="0" lang="en-GB" sz="24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ITU‑T Study Group 15 is responsible in ITU‑T for the development of standards for the optical transport network, access network, home network and power utility network infrastructures, systems, equipment, optical fibres and cables. </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This includes related installation, maintenance, management, test, instrumentation and measurement techniques, and control plane technologies to enable the evolution toward intelligent transport networks, including the support of smart-grid applications.</a:t>
            </a:r>
            <a:endParaRPr kumimoji="0" lang="en-CH" sz="2400" b="0"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endParaRPr>
          </a:p>
        </p:txBody>
      </p:sp>
      <p:pic>
        <p:nvPicPr>
          <p:cNvPr id="4" name="Picture 3">
            <a:extLst>
              <a:ext uri="{FF2B5EF4-FFF2-40B4-BE49-F238E27FC236}">
                <a16:creationId xmlns:a16="http://schemas.microsoft.com/office/drawing/2014/main" id="{D6294957-7F46-49A0-ADBB-F611408522BA}"/>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18908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7B30-C8D9-4004-AEB9-95A0ACDF441B}"/>
              </a:ext>
            </a:extLst>
          </p:cNvPr>
          <p:cNvSpPr>
            <a:spLocks noGrp="1"/>
          </p:cNvSpPr>
          <p:nvPr>
            <p:ph type="title"/>
          </p:nvPr>
        </p:nvSpPr>
        <p:spPr>
          <a:xfrm>
            <a:off x="609600" y="318423"/>
            <a:ext cx="10972800" cy="656937"/>
          </a:xfrm>
        </p:spPr>
        <p:txBody>
          <a:bodyPr>
            <a:normAutofit fontScale="90000"/>
          </a:bodyPr>
          <a:lstStyle/>
          <a:p>
            <a:r>
              <a:rPr lang="en-US"/>
              <a:t>      SG15 – proposed list of Questions</a:t>
            </a:r>
            <a:endParaRPr lang="en-CH"/>
          </a:p>
        </p:txBody>
      </p:sp>
      <p:graphicFrame>
        <p:nvGraphicFramePr>
          <p:cNvPr id="3" name="Table 2">
            <a:extLst>
              <a:ext uri="{FF2B5EF4-FFF2-40B4-BE49-F238E27FC236}">
                <a16:creationId xmlns:a16="http://schemas.microsoft.com/office/drawing/2014/main" id="{DB245F01-AE02-4B92-81FB-E096F98D2623}"/>
              </a:ext>
            </a:extLst>
          </p:cNvPr>
          <p:cNvGraphicFramePr>
            <a:graphicFrameLocks noGrp="1"/>
          </p:cNvGraphicFramePr>
          <p:nvPr/>
        </p:nvGraphicFramePr>
        <p:xfrm>
          <a:off x="325821" y="1079585"/>
          <a:ext cx="11550869" cy="5559605"/>
        </p:xfrm>
        <a:graphic>
          <a:graphicData uri="http://schemas.openxmlformats.org/drawingml/2006/table">
            <a:tbl>
              <a:tblPr firstRow="1" firstCol="1" bandRow="1">
                <a:tableStyleId>{5C22544A-7EE6-4342-B048-85BDC9FD1C3A}</a:tableStyleId>
              </a:tblPr>
              <a:tblGrid>
                <a:gridCol w="1131892">
                  <a:extLst>
                    <a:ext uri="{9D8B030D-6E8A-4147-A177-3AD203B41FA5}">
                      <a16:colId xmlns:a16="http://schemas.microsoft.com/office/drawing/2014/main" val="3917587134"/>
                    </a:ext>
                  </a:extLst>
                </a:gridCol>
                <a:gridCol w="7365782">
                  <a:extLst>
                    <a:ext uri="{9D8B030D-6E8A-4147-A177-3AD203B41FA5}">
                      <a16:colId xmlns:a16="http://schemas.microsoft.com/office/drawing/2014/main" val="662430794"/>
                    </a:ext>
                  </a:extLst>
                </a:gridCol>
                <a:gridCol w="3053195">
                  <a:extLst>
                    <a:ext uri="{9D8B030D-6E8A-4147-A177-3AD203B41FA5}">
                      <a16:colId xmlns:a16="http://schemas.microsoft.com/office/drawing/2014/main" val="1918579620"/>
                    </a:ext>
                  </a:extLst>
                </a:gridCol>
              </a:tblGrid>
              <a:tr h="500349">
                <a:tc>
                  <a:txBody>
                    <a:bodyPr/>
                    <a:lstStyle/>
                    <a:p>
                      <a:pPr marL="0" lvl="0" indent="0" algn="ctr" hangingPunct="0">
                        <a:spcBef>
                          <a:spcPts val="400"/>
                        </a:spcBef>
                        <a:spcAft>
                          <a:spcPts val="400"/>
                        </a:spcAft>
                        <a:buFont typeface="+mj-lt"/>
                        <a:buNone/>
                        <a:tabLst>
                          <a:tab pos="180340" algn="l"/>
                          <a:tab pos="540385" algn="l"/>
                          <a:tab pos="900430" algn="l"/>
                          <a:tab pos="1260475" algn="l"/>
                          <a:tab pos="1620520" algn="l"/>
                          <a:tab pos="1980565" algn="l"/>
                          <a:tab pos="2340610" algn="l"/>
                          <a:tab pos="180340" algn="l"/>
                          <a:tab pos="27432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Question number</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Question title</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Status</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extLst>
                  <a:ext uri="{0D108BD9-81ED-4DB2-BD59-A6C34878D82A}">
                    <a16:rowId xmlns:a16="http://schemas.microsoft.com/office/drawing/2014/main" val="670412600"/>
                  </a:ext>
                </a:extLst>
              </a:tr>
              <a:tr h="26536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Coordination of Access and Home Network Transport Standards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Q1/15</a:t>
                      </a:r>
                    </a:p>
                  </a:txBody>
                  <a:tcPr marL="32331" marR="32331" marT="0" marB="0"/>
                </a:tc>
                <a:extLst>
                  <a:ext uri="{0D108BD9-81ED-4DB2-BD59-A6C34878D82A}">
                    <a16:rowId xmlns:a16="http://schemas.microsoft.com/office/drawing/2014/main" val="1776361397"/>
                  </a:ext>
                </a:extLst>
              </a:tr>
              <a:tr h="250174">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2/15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Optical systems for fibre access networks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Q2/15</a:t>
                      </a:r>
                    </a:p>
                  </a:txBody>
                  <a:tcPr marL="32331" marR="32331" marT="0" marB="0"/>
                </a:tc>
                <a:extLst>
                  <a:ext uri="{0D108BD9-81ED-4DB2-BD59-A6C34878D82A}">
                    <a16:rowId xmlns:a16="http://schemas.microsoft.com/office/drawing/2014/main" val="2357746708"/>
                  </a:ext>
                </a:extLst>
              </a:tr>
              <a:tr h="250174">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4/15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Broadband access over metallic conductors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Q4/15</a:t>
                      </a:r>
                    </a:p>
                  </a:txBody>
                  <a:tcPr marL="32331" marR="32331" marT="0" marB="0"/>
                </a:tc>
                <a:extLst>
                  <a:ext uri="{0D108BD9-81ED-4DB2-BD59-A6C34878D82A}">
                    <a16:rowId xmlns:a16="http://schemas.microsoft.com/office/drawing/2014/main" val="3027683736"/>
                  </a:ext>
                </a:extLst>
              </a:tr>
              <a:tr h="50034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5/15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Characteristics and test methods of optical fibres and cables, and installation guidance</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Q5/15 and part of Q 16/15</a:t>
                      </a:r>
                    </a:p>
                  </a:txBody>
                  <a:tcPr marL="32331" marR="32331" marT="0" marB="0"/>
                </a:tc>
                <a:extLst>
                  <a:ext uri="{0D108BD9-81ED-4DB2-BD59-A6C34878D82A}">
                    <a16:rowId xmlns:a16="http://schemas.microsoft.com/office/drawing/2014/main" val="1061716979"/>
                  </a:ext>
                </a:extLst>
              </a:tr>
              <a:tr h="50034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6/15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Characteristics of optical components, subsystems and systems for optical transport networks </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merged Questions 6/15 and 7/15</a:t>
                      </a:r>
                    </a:p>
                  </a:txBody>
                  <a:tcPr marL="32331" marR="32331" marT="0" marB="0"/>
                </a:tc>
                <a:extLst>
                  <a:ext uri="{0D108BD9-81ED-4DB2-BD59-A6C34878D82A}">
                    <a16:rowId xmlns:a16="http://schemas.microsoft.com/office/drawing/2014/main" val="4028511843"/>
                  </a:ext>
                </a:extLst>
              </a:tr>
              <a:tr h="265368">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8/15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Characteristics of optical fibre submarine cable systems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Q8/15</a:t>
                      </a:r>
                    </a:p>
                  </a:txBody>
                  <a:tcPr marL="32331" marR="32331" marT="0" marB="0"/>
                </a:tc>
                <a:extLst>
                  <a:ext uri="{0D108BD9-81ED-4DB2-BD59-A6C34878D82A}">
                    <a16:rowId xmlns:a16="http://schemas.microsoft.com/office/drawing/2014/main" val="4001383389"/>
                  </a:ext>
                </a:extLst>
              </a:tr>
              <a:tr h="50034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10/15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Interfaces, interworking, OAM, protection and equipment specifications for packet-based transport networks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Qs 9/15 and 10/15</a:t>
                      </a:r>
                    </a:p>
                  </a:txBody>
                  <a:tcPr marL="32331" marR="32331" marT="0" marB="0"/>
                </a:tc>
                <a:extLst>
                  <a:ext uri="{0D108BD9-81ED-4DB2-BD59-A6C34878D82A}">
                    <a16:rowId xmlns:a16="http://schemas.microsoft.com/office/drawing/2014/main" val="2802909073"/>
                  </a:ext>
                </a:extLst>
              </a:tr>
              <a:tr h="50034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11/15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Signal structures, interfaces, equipment functions, protection and interworking for optical transport networks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Qs 9/15 and 11/15</a:t>
                      </a:r>
                    </a:p>
                  </a:txBody>
                  <a:tcPr marL="32331" marR="32331" marT="0" marB="0"/>
                </a:tc>
                <a:extLst>
                  <a:ext uri="{0D108BD9-81ED-4DB2-BD59-A6C34878D82A}">
                    <a16:rowId xmlns:a16="http://schemas.microsoft.com/office/drawing/2014/main" val="588774999"/>
                  </a:ext>
                </a:extLst>
              </a:tr>
              <a:tr h="50034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12/15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Transport network architectures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Qs 3/15, 9/15 and 12/15</a:t>
                      </a:r>
                    </a:p>
                  </a:txBody>
                  <a:tcPr marL="32331" marR="32331" marT="0" marB="0"/>
                </a:tc>
                <a:extLst>
                  <a:ext uri="{0D108BD9-81ED-4DB2-BD59-A6C34878D82A}">
                    <a16:rowId xmlns:a16="http://schemas.microsoft.com/office/drawing/2014/main" val="2858736135"/>
                  </a:ext>
                </a:extLst>
              </a:tr>
              <a:tr h="26919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13/15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Network synchronization and time distribution performance</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Q13/15</a:t>
                      </a:r>
                    </a:p>
                  </a:txBody>
                  <a:tcPr marL="32331" marR="32331" marT="0" marB="0"/>
                </a:tc>
                <a:extLst>
                  <a:ext uri="{0D108BD9-81ED-4DB2-BD59-A6C34878D82A}">
                    <a16:rowId xmlns:a16="http://schemas.microsoft.com/office/drawing/2014/main" val="22931256"/>
                  </a:ext>
                </a:extLst>
              </a:tr>
              <a:tr h="26919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14/15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Management and control of transport systems and equipment</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Q14/15</a:t>
                      </a:r>
                    </a:p>
                  </a:txBody>
                  <a:tcPr marL="32331" marR="32331" marT="0" marB="0"/>
                </a:tc>
                <a:extLst>
                  <a:ext uri="{0D108BD9-81ED-4DB2-BD59-A6C34878D82A}">
                    <a16:rowId xmlns:a16="http://schemas.microsoft.com/office/drawing/2014/main" val="2565454475"/>
                  </a:ext>
                </a:extLst>
              </a:tr>
              <a:tr h="50034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16/15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600" dirty="0">
                          <a:solidFill>
                            <a:schemeClr val="accent1">
                              <a:lumMod val="75000"/>
                            </a:schemeClr>
                          </a:solidFill>
                          <a:effectLst/>
                          <a:latin typeface="+mj-lt"/>
                          <a:ea typeface="MS Mincho" panose="02020609040205080304" pitchFamily="49" charset="-128"/>
                          <a:cs typeface="Times New Roman" panose="02020603050405020304" pitchFamily="18" charset="0"/>
                        </a:rPr>
                        <a:t>Connectivity, Operation and Maintenance of optical physical infrastructures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part of Q 7/15, part of Qs 16/15 and Q17/15</a:t>
                      </a:r>
                    </a:p>
                  </a:txBody>
                  <a:tcPr marL="32331" marR="32331" marT="0" marB="0"/>
                </a:tc>
                <a:extLst>
                  <a:ext uri="{0D108BD9-81ED-4DB2-BD59-A6C34878D82A}">
                    <a16:rowId xmlns:a16="http://schemas.microsoft.com/office/drawing/2014/main" val="2916061004"/>
                  </a:ext>
                </a:extLst>
              </a:tr>
              <a:tr h="470009">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600">
                          <a:effectLst/>
                          <a:latin typeface="+mj-lt"/>
                          <a:ea typeface="MS Mincho" panose="02020609040205080304" pitchFamily="49" charset="-128"/>
                          <a:cs typeface="Times New Roman" panose="02020603050405020304" pitchFamily="18" charset="0"/>
                        </a:rPr>
                        <a:t>18/15 </a:t>
                      </a:r>
                      <a:endParaRPr lang="en-CH" sz="1600">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600">
                          <a:solidFill>
                            <a:schemeClr val="accent1">
                              <a:lumMod val="75000"/>
                            </a:schemeClr>
                          </a:solidFill>
                          <a:effectLst/>
                          <a:latin typeface="+mj-lt"/>
                          <a:ea typeface="MS Mincho" panose="02020609040205080304" pitchFamily="49" charset="-128"/>
                          <a:cs typeface="Times New Roman" panose="02020603050405020304" pitchFamily="18" charset="0"/>
                        </a:rPr>
                        <a:t>Technologies for in-premises networking and related access applications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600" dirty="0">
                          <a:solidFill>
                            <a:schemeClr val="accent1">
                              <a:lumMod val="75000"/>
                            </a:schemeClr>
                          </a:solidFill>
                          <a:effectLst/>
                          <a:latin typeface="+mj-lt"/>
                          <a:ea typeface="MS Mincho" panose="02020609040205080304" pitchFamily="49" charset="-128"/>
                          <a:cs typeface="Times New Roman" panose="02020603050405020304" pitchFamily="18" charset="0"/>
                        </a:rPr>
                        <a:t>Continuation of Q15/15, 18/15 &amp; 19/15</a:t>
                      </a:r>
                    </a:p>
                  </a:txBody>
                  <a:tcPr marL="32331" marR="32331" marT="0" marB="0"/>
                </a:tc>
                <a:extLst>
                  <a:ext uri="{0D108BD9-81ED-4DB2-BD59-A6C34878D82A}">
                    <a16:rowId xmlns:a16="http://schemas.microsoft.com/office/drawing/2014/main" val="975959593"/>
                  </a:ext>
                </a:extLst>
              </a:tr>
            </a:tbl>
          </a:graphicData>
        </a:graphic>
      </p:graphicFrame>
      <p:pic>
        <p:nvPicPr>
          <p:cNvPr id="4" name="Picture 3">
            <a:extLst>
              <a:ext uri="{FF2B5EF4-FFF2-40B4-BE49-F238E27FC236}">
                <a16:creationId xmlns:a16="http://schemas.microsoft.com/office/drawing/2014/main" id="{3537F40F-C326-42A8-BBD7-D7696A7440FD}"/>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37311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4FAB-E543-4220-A0BB-564B486ACF32}"/>
              </a:ext>
            </a:extLst>
          </p:cNvPr>
          <p:cNvSpPr>
            <a:spLocks noGrp="1"/>
          </p:cNvSpPr>
          <p:nvPr>
            <p:ph type="title"/>
          </p:nvPr>
        </p:nvSpPr>
        <p:spPr>
          <a:xfrm>
            <a:off x="609600" y="251212"/>
            <a:ext cx="10972800" cy="639519"/>
          </a:xfrm>
        </p:spPr>
        <p:txBody>
          <a:bodyPr>
            <a:normAutofit fontScale="90000"/>
          </a:bodyPr>
          <a:lstStyle/>
          <a:p>
            <a:r>
              <a:rPr lang="en-US"/>
              <a:t>SG16 – proposed mandate</a:t>
            </a:r>
            <a:endParaRPr lang="en-CH"/>
          </a:p>
        </p:txBody>
      </p:sp>
      <p:sp>
        <p:nvSpPr>
          <p:cNvPr id="3" name="Rectangle 2">
            <a:extLst>
              <a:ext uri="{FF2B5EF4-FFF2-40B4-BE49-F238E27FC236}">
                <a16:creationId xmlns:a16="http://schemas.microsoft.com/office/drawing/2014/main" id="{C185F3DB-F0AF-41AA-80E7-8B807E62E2A2}"/>
              </a:ext>
            </a:extLst>
          </p:cNvPr>
          <p:cNvSpPr/>
          <p:nvPr/>
        </p:nvSpPr>
        <p:spPr>
          <a:xfrm>
            <a:off x="945931" y="1321677"/>
            <a:ext cx="10636469" cy="3939540"/>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SG title: </a:t>
            </a:r>
            <a:r>
              <a:rPr kumimoji="0" lang="en-GB" sz="2400" b="1"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rPr>
              <a:t>Multimedia and digital services</a:t>
            </a:r>
            <a:endParaRPr kumimoji="0" lang="en-CH" sz="2400" b="1"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br>
              <a:rPr kumimoji="0" lang="en-GB" sz="2400" b="0"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rPr>
            </a:br>
            <a:r>
              <a:rPr kumimoji="0" lang="en-GB" sz="2400" b="0"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rPr>
              <a:t>ITU‑T Study Group 16 is responsible for studies relating to ubiquitous multimedia applications, multimedia capabilities, digital services and applications for existing and future networks.</a:t>
            </a:r>
            <a:endParaRPr kumimoji="0" lang="en-CH" sz="2400" b="0"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rPr>
              <a:t>This encompasses information and communication technologies for multimedia systems, applications, terminals and delivery platforms; accessibility for digital inclusion; ICTs for active assisted living; human interfaces; distributed ledger technologies; media and signal coding and systems; and digital multimedia services in various verticals (health, culture, mobility, etc.).</a:t>
            </a:r>
            <a:endParaRPr kumimoji="0" lang="en-CH" sz="2400" b="0" i="0" u="none" strike="noStrike" kern="1200" cap="none" spc="0" normalizeH="0" baseline="0" noProof="0">
              <a:ln>
                <a:noFill/>
              </a:ln>
              <a:solidFill>
                <a:srgbClr val="1F497D">
                  <a:lumMod val="60000"/>
                  <a:lumOff val="40000"/>
                </a:srgbClr>
              </a:solidFill>
              <a:effectLst/>
              <a:uLnTx/>
              <a:uFillTx/>
              <a:latin typeface="Calibri"/>
              <a:ea typeface="Calibri" panose="020F0502020204030204" pitchFamily="34" charset="0"/>
              <a:cs typeface="+mn-cs"/>
            </a:endParaRPr>
          </a:p>
        </p:txBody>
      </p:sp>
      <p:pic>
        <p:nvPicPr>
          <p:cNvPr id="4" name="Picture 3">
            <a:extLst>
              <a:ext uri="{FF2B5EF4-FFF2-40B4-BE49-F238E27FC236}">
                <a16:creationId xmlns:a16="http://schemas.microsoft.com/office/drawing/2014/main" id="{C19E8780-EA58-427D-B867-7AAB531C6789}"/>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34990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A179-8222-4F76-B339-E1D862256807}"/>
              </a:ext>
            </a:extLst>
          </p:cNvPr>
          <p:cNvSpPr>
            <a:spLocks noGrp="1"/>
          </p:cNvSpPr>
          <p:nvPr>
            <p:ph type="title"/>
          </p:nvPr>
        </p:nvSpPr>
        <p:spPr>
          <a:xfrm>
            <a:off x="609600" y="231338"/>
            <a:ext cx="10972800" cy="543725"/>
          </a:xfrm>
        </p:spPr>
        <p:txBody>
          <a:bodyPr>
            <a:normAutofit fontScale="90000"/>
          </a:bodyPr>
          <a:lstStyle/>
          <a:p>
            <a:r>
              <a:rPr lang="en-US"/>
              <a:t>      SG16 – proposed list of Questions</a:t>
            </a:r>
            <a:endParaRPr lang="en-CH"/>
          </a:p>
        </p:txBody>
      </p:sp>
      <p:graphicFrame>
        <p:nvGraphicFramePr>
          <p:cNvPr id="3" name="Table 2">
            <a:extLst>
              <a:ext uri="{FF2B5EF4-FFF2-40B4-BE49-F238E27FC236}">
                <a16:creationId xmlns:a16="http://schemas.microsoft.com/office/drawing/2014/main" id="{47169F9E-8C7A-4B7D-80D1-54988FAF26FC}"/>
              </a:ext>
            </a:extLst>
          </p:cNvPr>
          <p:cNvGraphicFramePr>
            <a:graphicFrameLocks noGrp="1"/>
          </p:cNvGraphicFramePr>
          <p:nvPr/>
        </p:nvGraphicFramePr>
        <p:xfrm>
          <a:off x="674914" y="1009916"/>
          <a:ext cx="10339928" cy="5325282"/>
        </p:xfrm>
        <a:graphic>
          <a:graphicData uri="http://schemas.openxmlformats.org/drawingml/2006/table">
            <a:tbl>
              <a:tblPr firstRow="1" firstCol="1" bandRow="1">
                <a:tableStyleId>{5C22544A-7EE6-4342-B048-85BDC9FD1C3A}</a:tableStyleId>
              </a:tblPr>
              <a:tblGrid>
                <a:gridCol w="1048590">
                  <a:extLst>
                    <a:ext uri="{9D8B030D-6E8A-4147-A177-3AD203B41FA5}">
                      <a16:colId xmlns:a16="http://schemas.microsoft.com/office/drawing/2014/main" val="3917587134"/>
                    </a:ext>
                  </a:extLst>
                </a:gridCol>
                <a:gridCol w="6450544">
                  <a:extLst>
                    <a:ext uri="{9D8B030D-6E8A-4147-A177-3AD203B41FA5}">
                      <a16:colId xmlns:a16="http://schemas.microsoft.com/office/drawing/2014/main" val="662430794"/>
                    </a:ext>
                  </a:extLst>
                </a:gridCol>
                <a:gridCol w="2840794">
                  <a:extLst>
                    <a:ext uri="{9D8B030D-6E8A-4147-A177-3AD203B41FA5}">
                      <a16:colId xmlns:a16="http://schemas.microsoft.com/office/drawing/2014/main" val="1918579620"/>
                    </a:ext>
                  </a:extLst>
                </a:gridCol>
              </a:tblGrid>
              <a:tr h="431081">
                <a:tc>
                  <a:txBody>
                    <a:bodyPr/>
                    <a:lstStyle/>
                    <a:p>
                      <a:pPr marL="0" lvl="0" indent="0" algn="ctr" hangingPunct="0">
                        <a:spcBef>
                          <a:spcPts val="400"/>
                        </a:spcBef>
                        <a:spcAft>
                          <a:spcPts val="400"/>
                        </a:spcAft>
                        <a:buFont typeface="+mj-lt"/>
                        <a:buNone/>
                        <a:tabLst>
                          <a:tab pos="180340" algn="l"/>
                          <a:tab pos="540385" algn="l"/>
                          <a:tab pos="900430" algn="l"/>
                          <a:tab pos="1260475" algn="l"/>
                          <a:tab pos="1620520" algn="l"/>
                          <a:tab pos="1980565" algn="l"/>
                          <a:tab pos="2340610" algn="l"/>
                          <a:tab pos="180340" algn="l"/>
                          <a:tab pos="274320" algn="l"/>
                          <a:tab pos="540385" algn="l"/>
                          <a:tab pos="900430" algn="l"/>
                          <a:tab pos="1260475" algn="l"/>
                          <a:tab pos="1620520" algn="l"/>
                          <a:tab pos="1980565" algn="l"/>
                          <a:tab pos="2340610" algn="l"/>
                        </a:tabLst>
                      </a:pPr>
                      <a:r>
                        <a:rPr lang="en-GB" sz="1800">
                          <a:solidFill>
                            <a:schemeClr val="bg1"/>
                          </a:solidFill>
                          <a:effectLst/>
                          <a:latin typeface="+mj-lt"/>
                          <a:cs typeface="Times New Roman"/>
                        </a:rPr>
                        <a:t>Question number</a:t>
                      </a:r>
                      <a:endParaRPr lang="en-CH" sz="1800" b="1">
                        <a:solidFill>
                          <a:schemeClr val="bg1"/>
                        </a:solidFill>
                        <a:effectLst/>
                        <a:latin typeface="+mj-lt"/>
                        <a:ea typeface="MS Mincho" panose="02020609040205080304" pitchFamily="49" charset="-128"/>
                        <a:cs typeface="Times New Roman"/>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800">
                          <a:solidFill>
                            <a:schemeClr val="bg1"/>
                          </a:solidFill>
                          <a:effectLst/>
                          <a:latin typeface="+mj-lt"/>
                          <a:cs typeface="Times New Roman"/>
                        </a:rPr>
                        <a:t>Question title</a:t>
                      </a:r>
                      <a:endParaRPr lang="en-CH" sz="1800" b="1">
                        <a:solidFill>
                          <a:schemeClr val="bg1"/>
                        </a:solidFill>
                        <a:effectLst/>
                        <a:latin typeface="+mj-lt"/>
                        <a:ea typeface="MS Mincho" panose="02020609040205080304" pitchFamily="49" charset="-128"/>
                        <a:cs typeface="Times New Roman"/>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800">
                          <a:solidFill>
                            <a:schemeClr val="bg1"/>
                          </a:solidFill>
                          <a:effectLst/>
                          <a:latin typeface="+mj-lt"/>
                          <a:cs typeface="Times New Roman"/>
                        </a:rPr>
                        <a:t>Status</a:t>
                      </a:r>
                      <a:endParaRPr lang="en-CH" sz="1800" b="1">
                        <a:solidFill>
                          <a:schemeClr val="bg1"/>
                        </a:solidFill>
                        <a:effectLst/>
                        <a:latin typeface="+mj-lt"/>
                        <a:ea typeface="MS Mincho" panose="02020609040205080304" pitchFamily="49" charset="-128"/>
                        <a:cs typeface="Times New Roman"/>
                      </a:endParaRPr>
                    </a:p>
                  </a:txBody>
                  <a:tcPr marL="32331" marR="32331" marT="0" marB="0" anchor="ctr"/>
                </a:tc>
                <a:extLst>
                  <a:ext uri="{0D108BD9-81ED-4DB2-BD59-A6C34878D82A}">
                    <a16:rowId xmlns:a16="http://schemas.microsoft.com/office/drawing/2014/main" val="670412600"/>
                  </a:ext>
                </a:extLst>
              </a:tr>
              <a:tr h="258649">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A/16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Multimedia and digital services coordination</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Q1/16</a:t>
                      </a:r>
                    </a:p>
                  </a:txBody>
                  <a:tcPr marL="32331" marR="32331" marT="0" marB="0"/>
                </a:tc>
                <a:extLst>
                  <a:ext uri="{0D108BD9-81ED-4DB2-BD59-A6C34878D82A}">
                    <a16:rowId xmlns:a16="http://schemas.microsoft.com/office/drawing/2014/main" val="1776361397"/>
                  </a:ext>
                </a:extLst>
              </a:tr>
              <a:tr h="17243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B/16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Artificial intelligence-enabled multimedia applications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Q5/16</a:t>
                      </a:r>
                    </a:p>
                  </a:txBody>
                  <a:tcPr marL="32331" marR="32331" marT="0" marB="0"/>
                </a:tc>
                <a:extLst>
                  <a:ext uri="{0D108BD9-81ED-4DB2-BD59-A6C34878D82A}">
                    <a16:rowId xmlns:a16="http://schemas.microsoft.com/office/drawing/2014/main" val="2357746708"/>
                  </a:ext>
                </a:extLst>
              </a:tr>
              <a:tr h="17243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C/16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Visual, audio and signal coding</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Qs 6/16 and 7/16</a:t>
                      </a:r>
                    </a:p>
                  </a:txBody>
                  <a:tcPr marL="32331" marR="32331" marT="0" marB="0"/>
                </a:tc>
                <a:extLst>
                  <a:ext uri="{0D108BD9-81ED-4DB2-BD59-A6C34878D82A}">
                    <a16:rowId xmlns:a16="http://schemas.microsoft.com/office/drawing/2014/main" val="3027683736"/>
                  </a:ext>
                </a:extLst>
              </a:tr>
              <a:tr h="17243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D/16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800">
                          <a:solidFill>
                            <a:schemeClr val="accent1">
                              <a:lumMod val="75000"/>
                            </a:schemeClr>
                          </a:solidFill>
                          <a:effectLst/>
                          <a:latin typeface="+mj-lt"/>
                          <a:ea typeface="MS Mincho"/>
                          <a:cs typeface="Times New Roman"/>
                        </a:rPr>
                        <a:t>Immersive live experience systems and 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Q8/16</a:t>
                      </a:r>
                    </a:p>
                  </a:txBody>
                  <a:tcPr marL="32331" marR="32331" marT="0" marB="0"/>
                </a:tc>
                <a:extLst>
                  <a:ext uri="{0D108BD9-81ED-4DB2-BD59-A6C34878D82A}">
                    <a16:rowId xmlns:a16="http://schemas.microsoft.com/office/drawing/2014/main" val="1061716979"/>
                  </a:ext>
                </a:extLst>
              </a:tr>
              <a:tr h="316977">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E/16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Multimedia systems, terminals, gateways and data conferencing</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Q11/16</a:t>
                      </a:r>
                    </a:p>
                  </a:txBody>
                  <a:tcPr marL="32331" marR="32331" marT="0" marB="0"/>
                </a:tc>
                <a:extLst>
                  <a:ext uri="{0D108BD9-81ED-4DB2-BD59-A6C34878D82A}">
                    <a16:rowId xmlns:a16="http://schemas.microsoft.com/office/drawing/2014/main" val="4028511843"/>
                  </a:ext>
                </a:extLst>
              </a:tr>
              <a:tr h="258649">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F/16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Intelligent visual systems and 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Q12/16</a:t>
                      </a:r>
                    </a:p>
                  </a:txBody>
                  <a:tcPr marL="32331" marR="32331" marT="0" marB="0"/>
                </a:tc>
                <a:extLst>
                  <a:ext uri="{0D108BD9-81ED-4DB2-BD59-A6C34878D82A}">
                    <a16:rowId xmlns:a16="http://schemas.microsoft.com/office/drawing/2014/main" val="4001383389"/>
                  </a:ext>
                </a:extLst>
              </a:tr>
              <a:tr h="239490">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G/16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800">
                          <a:solidFill>
                            <a:schemeClr val="accent1">
                              <a:lumMod val="75000"/>
                            </a:schemeClr>
                          </a:solidFill>
                          <a:effectLst/>
                          <a:latin typeface="+mj-lt"/>
                          <a:ea typeface="MS Mincho"/>
                          <a:cs typeface="Times New Roman"/>
                        </a:rPr>
                        <a:t>Content delivery, multimedia application platforms and end systems for IP-based television services including digital signage</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Qs 13/16, 14/16 and part of 21/16</a:t>
                      </a:r>
                    </a:p>
                  </a:txBody>
                  <a:tcPr marL="32331" marR="32331" marT="0" marB="0"/>
                </a:tc>
                <a:extLst>
                  <a:ext uri="{0D108BD9-81ED-4DB2-BD59-A6C34878D82A}">
                    <a16:rowId xmlns:a16="http://schemas.microsoft.com/office/drawing/2014/main" val="2802909073"/>
                  </a:ext>
                </a:extLst>
              </a:tr>
              <a:tr h="17243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H/16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Multimedia framework, applications and 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Q21/16</a:t>
                      </a:r>
                    </a:p>
                  </a:txBody>
                  <a:tcPr marL="32331" marR="32331" marT="0" marB="0"/>
                </a:tc>
                <a:extLst>
                  <a:ext uri="{0D108BD9-81ED-4DB2-BD59-A6C34878D82A}">
                    <a16:rowId xmlns:a16="http://schemas.microsoft.com/office/drawing/2014/main" val="588774999"/>
                  </a:ext>
                </a:extLst>
              </a:tr>
              <a:tr h="344865">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I/16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Distributed ledger technologies and e-services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Q22/16</a:t>
                      </a:r>
                    </a:p>
                  </a:txBody>
                  <a:tcPr marL="32331" marR="32331" marT="0" marB="0"/>
                </a:tc>
                <a:extLst>
                  <a:ext uri="{0D108BD9-81ED-4DB2-BD59-A6C34878D82A}">
                    <a16:rowId xmlns:a16="http://schemas.microsoft.com/office/drawing/2014/main" val="2858736135"/>
                  </a:ext>
                </a:extLst>
              </a:tr>
              <a:tr h="26238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J/16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Digital culture-related systems and 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New Question</a:t>
                      </a:r>
                    </a:p>
                  </a:txBody>
                  <a:tcPr marL="32331" marR="32331" marT="0" marB="0"/>
                </a:tc>
                <a:extLst>
                  <a:ext uri="{0D108BD9-81ED-4DB2-BD59-A6C34878D82A}">
                    <a16:rowId xmlns:a16="http://schemas.microsoft.com/office/drawing/2014/main" val="22931256"/>
                  </a:ext>
                </a:extLst>
              </a:tr>
              <a:tr h="26238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K/16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Human factors for intelligent user interfaces and 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Q24/16</a:t>
                      </a:r>
                    </a:p>
                  </a:txBody>
                  <a:tcPr marL="32331" marR="32331" marT="0" marB="0"/>
                </a:tc>
                <a:extLst>
                  <a:ext uri="{0D108BD9-81ED-4DB2-BD59-A6C34878D82A}">
                    <a16:rowId xmlns:a16="http://schemas.microsoft.com/office/drawing/2014/main" val="2565454475"/>
                  </a:ext>
                </a:extLst>
              </a:tr>
              <a:tr h="26238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L/16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600"/>
                        </a:spcBef>
                        <a:spcAft>
                          <a:spcPts val="0"/>
                        </a:spcAft>
                        <a:tabLst>
                          <a:tab pos="504190" algn="l"/>
                          <a:tab pos="756285" algn="l"/>
                          <a:tab pos="1008380" algn="l"/>
                          <a:tab pos="1260475" algn="l"/>
                        </a:tabLst>
                      </a:pPr>
                      <a:r>
                        <a:rPr lang="en-GB" sz="1800">
                          <a:solidFill>
                            <a:schemeClr val="accent1">
                              <a:lumMod val="75000"/>
                            </a:schemeClr>
                          </a:solidFill>
                          <a:effectLst/>
                          <a:latin typeface="+mj-lt"/>
                          <a:ea typeface="MS Mincho"/>
                          <a:cs typeface="Times New Roman"/>
                        </a:rPr>
                        <a:t>Accessibility to multimedia systems and services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Q26/16</a:t>
                      </a:r>
                    </a:p>
                  </a:txBody>
                  <a:tcPr marL="32331" marR="32331" marT="0" marB="0"/>
                </a:tc>
                <a:extLst>
                  <a:ext uri="{0D108BD9-81ED-4DB2-BD59-A6C34878D82A}">
                    <a16:rowId xmlns:a16="http://schemas.microsoft.com/office/drawing/2014/main" val="2916061004"/>
                  </a:ext>
                </a:extLst>
              </a:tr>
              <a:tr h="262383">
                <a:tc>
                  <a:txBody>
                    <a:bodyPr/>
                    <a:lstStyle/>
                    <a:p>
                      <a:pPr algn="ct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bg1"/>
                          </a:solidFill>
                          <a:effectLst/>
                          <a:latin typeface="+mj-lt"/>
                          <a:ea typeface="MS Mincho"/>
                          <a:cs typeface="Times New Roman"/>
                        </a:rPr>
                        <a:t>M/16</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Vehicular multimedia communications, systems, networks, and applications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Q27/16</a:t>
                      </a:r>
                    </a:p>
                  </a:txBody>
                  <a:tcPr marL="32331" marR="32331" marT="0" marB="0"/>
                </a:tc>
                <a:extLst>
                  <a:ext uri="{0D108BD9-81ED-4DB2-BD59-A6C34878D82A}">
                    <a16:rowId xmlns:a16="http://schemas.microsoft.com/office/drawing/2014/main" val="975959593"/>
                  </a:ext>
                </a:extLst>
              </a:tr>
              <a:tr h="262383">
                <a:tc>
                  <a:txBody>
                    <a:bodyPr/>
                    <a:lstStyle/>
                    <a:p>
                      <a:pPr algn="ctr" hangingPunct="0">
                        <a:spcBef>
                          <a:spcPts val="200"/>
                        </a:spcBef>
                        <a:spcAft>
                          <a:spcPts val="200"/>
                        </a:spcAft>
                      </a:pPr>
                      <a:r>
                        <a:rPr lang="en-GB" sz="1800">
                          <a:solidFill>
                            <a:schemeClr val="bg1"/>
                          </a:solidFill>
                          <a:effectLst/>
                          <a:latin typeface="+mj-lt"/>
                          <a:ea typeface="MS Mincho"/>
                          <a:cs typeface="Times New Roman"/>
                        </a:rPr>
                        <a:t>N/16 </a:t>
                      </a:r>
                      <a:endParaRPr lang="en-CH" sz="1800">
                        <a:solidFill>
                          <a:schemeClr val="bg1"/>
                        </a:solidFill>
                        <a:effectLst/>
                        <a:latin typeface="+mj-lt"/>
                        <a:ea typeface="MS Mincho" panose="02020609040205080304" pitchFamily="49" charset="-128"/>
                        <a:cs typeface="Times New Roman" panose="02020603050405020304" pitchFamily="18" charset="0"/>
                      </a:endParaRPr>
                    </a:p>
                  </a:txBody>
                  <a:tcPr marL="32331" marR="32331" marT="0" marB="0"/>
                </a:tc>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1800">
                          <a:solidFill>
                            <a:schemeClr val="accent1">
                              <a:lumMod val="75000"/>
                            </a:schemeClr>
                          </a:solidFill>
                          <a:effectLst/>
                          <a:latin typeface="+mj-lt"/>
                          <a:ea typeface="MS Mincho"/>
                          <a:cs typeface="Times New Roman"/>
                        </a:rPr>
                        <a:t>Multimedia framework for digital health applications</a:t>
                      </a:r>
                    </a:p>
                  </a:txBody>
                  <a:tcPr marL="32331" marR="32331" marT="0" marB="0"/>
                </a:tc>
                <a:tc>
                  <a:txBody>
                    <a:bodyPr/>
                    <a:lstStyle/>
                    <a:p>
                      <a:pPr marL="0" marR="0" lvl="0" indent="0" algn="l" defTabSz="457200" rtl="0" eaLnBrk="1" fontAlgn="auto" latinLnBrk="0" hangingPunct="0">
                        <a:lnSpc>
                          <a:spcPct val="100000"/>
                        </a:lnSpc>
                        <a:spcBef>
                          <a:spcPts val="200"/>
                        </a:spcBef>
                        <a:spcAft>
                          <a:spcPts val="200"/>
                        </a:spcAft>
                        <a:buClrTx/>
                        <a:buSzTx/>
                        <a:buFontTx/>
                        <a:buNone/>
                        <a:tabLst>
                          <a:tab pos="180340" algn="l"/>
                          <a:tab pos="540385" algn="l"/>
                          <a:tab pos="900430" algn="l"/>
                          <a:tab pos="1260475" algn="l"/>
                          <a:tab pos="1620520" algn="l"/>
                          <a:tab pos="1980565" algn="l"/>
                          <a:tab pos="2340610" algn="l"/>
                        </a:tabLst>
                        <a:defRPr/>
                      </a:pPr>
                      <a:r>
                        <a:rPr lang="en-GB" sz="1800">
                          <a:solidFill>
                            <a:schemeClr val="accent1">
                              <a:lumMod val="75000"/>
                            </a:schemeClr>
                          </a:solidFill>
                          <a:effectLst/>
                          <a:latin typeface="+mj-lt"/>
                          <a:ea typeface="MS Mincho"/>
                          <a:cs typeface="Times New Roman"/>
                        </a:rPr>
                        <a:t>Continuation of Q28/16</a:t>
                      </a:r>
                    </a:p>
                  </a:txBody>
                  <a:tcPr marL="32331" marR="32331" marT="0" marB="0"/>
                </a:tc>
                <a:extLst>
                  <a:ext uri="{0D108BD9-81ED-4DB2-BD59-A6C34878D82A}">
                    <a16:rowId xmlns:a16="http://schemas.microsoft.com/office/drawing/2014/main" val="2921438690"/>
                  </a:ext>
                </a:extLst>
              </a:tr>
            </a:tbl>
          </a:graphicData>
        </a:graphic>
      </p:graphicFrame>
      <p:pic>
        <p:nvPicPr>
          <p:cNvPr id="4" name="Picture 3">
            <a:extLst>
              <a:ext uri="{FF2B5EF4-FFF2-40B4-BE49-F238E27FC236}">
                <a16:creationId xmlns:a16="http://schemas.microsoft.com/office/drawing/2014/main" id="{1B9C7B7C-1D24-4374-AAF5-79D83B9924F1}"/>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13412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260D-224E-4539-8E16-2951485C9C85}"/>
              </a:ext>
            </a:extLst>
          </p:cNvPr>
          <p:cNvSpPr>
            <a:spLocks noGrp="1"/>
          </p:cNvSpPr>
          <p:nvPr>
            <p:ph type="title"/>
          </p:nvPr>
        </p:nvSpPr>
        <p:spPr>
          <a:xfrm>
            <a:off x="609600" y="209994"/>
            <a:ext cx="10972800" cy="721955"/>
          </a:xfrm>
        </p:spPr>
        <p:txBody>
          <a:bodyPr>
            <a:normAutofit fontScale="90000"/>
          </a:bodyPr>
          <a:lstStyle/>
          <a:p>
            <a:r>
              <a:rPr lang="en-US"/>
              <a:t>SG17 – proposed mandate</a:t>
            </a:r>
            <a:endParaRPr lang="en-CH"/>
          </a:p>
        </p:txBody>
      </p:sp>
      <p:sp>
        <p:nvSpPr>
          <p:cNvPr id="3" name="Rectangle 2">
            <a:extLst>
              <a:ext uri="{FF2B5EF4-FFF2-40B4-BE49-F238E27FC236}">
                <a16:creationId xmlns:a16="http://schemas.microsoft.com/office/drawing/2014/main" id="{09DD5F8D-B6A3-436E-BF4C-DD6964E1E2FF}"/>
              </a:ext>
            </a:extLst>
          </p:cNvPr>
          <p:cNvSpPr/>
          <p:nvPr/>
        </p:nvSpPr>
        <p:spPr>
          <a:xfrm>
            <a:off x="220717" y="1078345"/>
            <a:ext cx="11729545" cy="5678478"/>
          </a:xfrm>
          <a:prstGeom prst="rect">
            <a:avLst/>
          </a:prstGeom>
        </p:spPr>
        <p:txBody>
          <a:bodyPr wrap="square">
            <a:spAutoFit/>
          </a:bodyPr>
          <a:lstStyle/>
          <a:p>
            <a:pPr marL="502920" marR="0" lvl="0" indent="-502920" algn="ctr" defTabSz="457200" rtl="0" eaLnBrk="1" fontAlgn="auto" latinLnBrk="0" hangingPunct="0">
              <a:lnSpc>
                <a:spcPct val="100000"/>
              </a:lnSpc>
              <a:spcBef>
                <a:spcPts val="600"/>
              </a:spcBef>
              <a:spcAft>
                <a:spcPts val="0"/>
              </a:spcAft>
              <a:buClrTx/>
              <a:buSzTx/>
              <a:buFontTx/>
              <a:buNone/>
              <a:tabLst>
                <a:tab pos="1188085" algn="l"/>
              </a:tabLst>
              <a:defRPr/>
            </a:pPr>
            <a:r>
              <a:rPr kumimoji="0" lang="en-GB" sz="24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SG title: </a:t>
            </a:r>
            <a:r>
              <a:rPr kumimoji="0" lang="en-GB" sz="2400" b="1" i="0" u="none" strike="noStrike" kern="1200" cap="none" spc="0" normalizeH="0" baseline="0" noProof="0">
                <a:ln>
                  <a:noFill/>
                </a:ln>
                <a:solidFill>
                  <a:srgbClr val="1F497D">
                    <a:lumMod val="60000"/>
                    <a:lumOff val="40000"/>
                  </a:srgbClr>
                </a:solidFill>
                <a:effectLst/>
                <a:uLnTx/>
                <a:uFillTx/>
                <a:latin typeface="Calibri"/>
                <a:ea typeface="SimSun" panose="02010600030101010101" pitchFamily="2" charset="-122"/>
                <a:cs typeface="+mn-cs"/>
              </a:rPr>
              <a:t>[Trust and] </a:t>
            </a:r>
            <a:r>
              <a:rPr kumimoji="0" lang="en-GB" sz="24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Security</a:t>
            </a:r>
          </a:p>
          <a:p>
            <a:pPr marL="0" marR="0" lvl="0" indent="0" algn="l" defTabSz="457200" rtl="0" eaLnBrk="1" fontAlgn="auto" latinLnBrk="0" hangingPunct="0">
              <a:lnSpc>
                <a:spcPct val="100000"/>
              </a:lnSpc>
              <a:spcBef>
                <a:spcPts val="600"/>
              </a:spcBef>
              <a:spcAft>
                <a:spcPts val="0"/>
              </a:spcAft>
              <a:buClrTx/>
              <a:buSzTx/>
              <a:buFontTx/>
              <a:buNone/>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ITU‑T Study Group 17 is responsible for building confidence and security in the use of information and communication technologies (ICT). </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endParaRPr>
          </a:p>
          <a:p>
            <a:pPr marL="0" marR="0" lvl="0" indent="0" algn="l" defTabSz="457200" rtl="0" eaLnBrk="1" fontAlgn="auto" latinLnBrk="0" hangingPunct="0">
              <a:lnSpc>
                <a:spcPct val="100000"/>
              </a:lnSpc>
              <a:spcBef>
                <a:spcPts val="600"/>
              </a:spcBef>
              <a:spcAft>
                <a:spcPts val="0"/>
              </a:spcAft>
              <a:buClrTx/>
              <a:buSzTx/>
              <a:buFontTx/>
              <a:buNone/>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Trust enables a user or other stakeholder to have confidence that an ICT product or system will behave as intended. Issues related to building confidence and security in the use of ICTs include protecting personally identifiable information (PII) [such as technical aspects of privacy] with respect to ensuring confidentiality, integrity, and availability of PII. Providing trust and security for ICTs and ensuring trust and security by ICTs  remain as major study areas for ITU-T SG17. To this end, studies for trust and security are included. This also includes studies relating to cybersecurity, managed security services, endpoint detection and response, security management, countering spam and identity management.</a:t>
            </a:r>
            <a:b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br>
            <a: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 It also includes security architecture and framework, protection of personally identifiable information, quantum based security, security for distributed ledger technologies, security for intelligent transport system, [AI/ML security], and security of applications and services for the Internet of things (IoT) and smart cities, mobile network including 5G and beyond, smart grid, industrial control system (ICS), supply chain, smartphone, software‑defined networking (SDN), network function virtualization (NFV), Internet protocol television (IPTV), web services, Over-the-top (OTT), social network, cloud computing, big data analytics, mobile financial system including Fintech and </a:t>
            </a:r>
            <a:r>
              <a:rPr kumimoji="0" lang="en-GB" sz="1800" b="0" i="0" u="none" strike="noStrike" kern="1200" cap="none" spc="0" normalizeH="0" baseline="0" noProof="0" err="1">
                <a:ln>
                  <a:noFill/>
                </a:ln>
                <a:solidFill>
                  <a:srgbClr val="1F497D">
                    <a:lumMod val="60000"/>
                    <a:lumOff val="40000"/>
                  </a:srgbClr>
                </a:solidFill>
                <a:effectLst/>
                <a:uLnTx/>
                <a:uFillTx/>
                <a:latin typeface="Calibri"/>
                <a:ea typeface="Batang" panose="02030600000101010101" pitchFamily="18" charset="-127"/>
                <a:cs typeface="+mn-cs"/>
              </a:rPr>
              <a:t>telebiometrics</a:t>
            </a:r>
            <a: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 </a:t>
            </a:r>
            <a:endParaRPr kumimoji="0" lang="en-CH"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endParaRPr>
          </a:p>
          <a:p>
            <a:pPr marL="0" marR="0" lvl="0" indent="0" algn="l" defTabSz="457200" rtl="0" eaLnBrk="1" fontAlgn="auto" latinLnBrk="0" hangingPunct="0">
              <a:lnSpc>
                <a:spcPct val="100000"/>
              </a:lnSpc>
              <a:spcBef>
                <a:spcPts val="600"/>
              </a:spcBef>
              <a:spcAft>
                <a:spcPts val="0"/>
              </a:spcAft>
              <a:buClrTx/>
              <a:buSzTx/>
              <a:buFontTx/>
              <a:buNone/>
              <a:tabLst>
                <a:tab pos="1188085" algn="l"/>
              </a:tabLst>
              <a:defRPr/>
            </a:pPr>
            <a: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Study Group 17 is also responsible for the application of open system communications, including directory and object identifiers, and for technical languages, the method for their usage and other issues related to the software aspects of telecommunication systems and test specification languages in support of conformance testing to improve the </a:t>
            </a:r>
            <a:b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br>
            <a:r>
              <a:rPr kumimoji="0" lang="en-GB" sz="1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quality of Recommendations</a:t>
            </a:r>
            <a:r>
              <a:rPr kumimoji="0" lang="en-GB" sz="1800" b="0" i="0" u="none" strike="noStrike" kern="1200" cap="none" spc="0" normalizeH="0" baseline="0" noProof="0">
                <a:ln>
                  <a:noFill/>
                </a:ln>
                <a:solidFill>
                  <a:srgbClr val="4F81BD">
                    <a:lumMod val="75000"/>
                  </a:srgbClr>
                </a:solidFill>
                <a:effectLst/>
                <a:uLnTx/>
                <a:uFillTx/>
                <a:latin typeface="Calibri"/>
                <a:ea typeface="Batang" panose="02030600000101010101" pitchFamily="18" charset="-127"/>
                <a:cs typeface="+mn-cs"/>
              </a:rPr>
              <a:t>.</a:t>
            </a:r>
            <a:endParaRPr kumimoji="0" lang="en-CH" sz="1800" b="0" i="0" u="none" strike="noStrike" kern="1200" cap="none" spc="0" normalizeH="0" baseline="0" noProof="0">
              <a:ln>
                <a:noFill/>
              </a:ln>
              <a:solidFill>
                <a:srgbClr val="4F81BD">
                  <a:lumMod val="75000"/>
                </a:srgbClr>
              </a:solidFill>
              <a:effectLst/>
              <a:uLnTx/>
              <a:uFillTx/>
              <a:latin typeface="Calibri"/>
              <a:ea typeface="Batang" panose="02030600000101010101" pitchFamily="18" charset="-127"/>
              <a:cs typeface="+mn-cs"/>
            </a:endParaRPr>
          </a:p>
        </p:txBody>
      </p:sp>
      <p:pic>
        <p:nvPicPr>
          <p:cNvPr id="4" name="Picture 3">
            <a:extLst>
              <a:ext uri="{FF2B5EF4-FFF2-40B4-BE49-F238E27FC236}">
                <a16:creationId xmlns:a16="http://schemas.microsoft.com/office/drawing/2014/main" id="{6F03AD16-2B94-4AE3-9DD8-6B56C3798F3F}"/>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38193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8057-8936-4029-8191-1717B1E0A03C}"/>
              </a:ext>
            </a:extLst>
          </p:cNvPr>
          <p:cNvSpPr>
            <a:spLocks noGrp="1"/>
          </p:cNvSpPr>
          <p:nvPr>
            <p:ph type="title"/>
          </p:nvPr>
        </p:nvSpPr>
        <p:spPr>
          <a:xfrm>
            <a:off x="609600" y="248755"/>
            <a:ext cx="10972800" cy="778578"/>
          </a:xfrm>
        </p:spPr>
        <p:txBody>
          <a:bodyPr/>
          <a:lstStyle/>
          <a:p>
            <a:r>
              <a:rPr lang="en-US"/>
              <a:t>S           SG17 – proposed list of Questions</a:t>
            </a:r>
            <a:endParaRPr lang="en-CH"/>
          </a:p>
        </p:txBody>
      </p:sp>
      <p:graphicFrame>
        <p:nvGraphicFramePr>
          <p:cNvPr id="3" name="Table 2">
            <a:extLst>
              <a:ext uri="{FF2B5EF4-FFF2-40B4-BE49-F238E27FC236}">
                <a16:creationId xmlns:a16="http://schemas.microsoft.com/office/drawing/2014/main" id="{1CCD4378-4F11-4CFC-97BC-541308D2B73B}"/>
              </a:ext>
            </a:extLst>
          </p:cNvPr>
          <p:cNvGraphicFramePr>
            <a:graphicFrameLocks noGrp="1"/>
          </p:cNvGraphicFramePr>
          <p:nvPr>
            <p:extLst>
              <p:ext uri="{D42A27DB-BD31-4B8C-83A1-F6EECF244321}">
                <p14:modId xmlns:p14="http://schemas.microsoft.com/office/powerpoint/2010/main" val="1879537278"/>
              </p:ext>
            </p:extLst>
          </p:nvPr>
        </p:nvGraphicFramePr>
        <p:xfrm>
          <a:off x="1" y="1039966"/>
          <a:ext cx="12192000" cy="5818033"/>
        </p:xfrm>
        <a:graphic>
          <a:graphicData uri="http://schemas.openxmlformats.org/drawingml/2006/table">
            <a:tbl>
              <a:tblPr firstRow="1" firstCol="1" bandRow="1">
                <a:tableStyleId>{5C22544A-7EE6-4342-B048-85BDC9FD1C3A}</a:tableStyleId>
              </a:tblPr>
              <a:tblGrid>
                <a:gridCol w="1413903">
                  <a:extLst>
                    <a:ext uri="{9D8B030D-6E8A-4147-A177-3AD203B41FA5}">
                      <a16:colId xmlns:a16="http://schemas.microsoft.com/office/drawing/2014/main" val="3917587134"/>
                    </a:ext>
                  </a:extLst>
                </a:gridCol>
                <a:gridCol w="7613318">
                  <a:extLst>
                    <a:ext uri="{9D8B030D-6E8A-4147-A177-3AD203B41FA5}">
                      <a16:colId xmlns:a16="http://schemas.microsoft.com/office/drawing/2014/main" val="662430794"/>
                    </a:ext>
                  </a:extLst>
                </a:gridCol>
                <a:gridCol w="3164779">
                  <a:extLst>
                    <a:ext uri="{9D8B030D-6E8A-4147-A177-3AD203B41FA5}">
                      <a16:colId xmlns:a16="http://schemas.microsoft.com/office/drawing/2014/main" val="1918579620"/>
                    </a:ext>
                  </a:extLst>
                </a:gridCol>
              </a:tblGrid>
              <a:tr h="565102">
                <a:tc>
                  <a:txBody>
                    <a:bodyPr/>
                    <a:lstStyle/>
                    <a:p>
                      <a:pPr marL="0" lvl="0" indent="0" algn="ctr" hangingPunct="0">
                        <a:spcBef>
                          <a:spcPts val="400"/>
                        </a:spcBef>
                        <a:spcAft>
                          <a:spcPts val="400"/>
                        </a:spcAft>
                        <a:buFont typeface="+mj-lt"/>
                        <a:buNone/>
                        <a:tabLst>
                          <a:tab pos="180340" algn="l"/>
                          <a:tab pos="540385" algn="l"/>
                          <a:tab pos="900430" algn="l"/>
                          <a:tab pos="1260475" algn="l"/>
                          <a:tab pos="1620520" algn="l"/>
                          <a:tab pos="1980565" algn="l"/>
                          <a:tab pos="2340610" algn="l"/>
                          <a:tab pos="180340" algn="l"/>
                          <a:tab pos="274320" algn="l"/>
                          <a:tab pos="540385" algn="l"/>
                          <a:tab pos="900430" algn="l"/>
                          <a:tab pos="1260475" algn="l"/>
                          <a:tab pos="1620520" algn="l"/>
                          <a:tab pos="1980565" algn="l"/>
                          <a:tab pos="2340610" algn="l"/>
                        </a:tabLst>
                      </a:pPr>
                      <a:r>
                        <a:rPr lang="en-GB" sz="1600" dirty="0">
                          <a:effectLst/>
                          <a:latin typeface="+mj-lt"/>
                          <a:cs typeface="Times New Roman" panose="02020603050405020304" pitchFamily="18" charset="0"/>
                        </a:rPr>
                        <a:t>Question number</a:t>
                      </a:r>
                      <a:endParaRPr lang="en-CH" sz="1600" b="1" dirty="0">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Question title</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1600">
                          <a:effectLst/>
                          <a:latin typeface="+mj-lt"/>
                          <a:cs typeface="Times New Roman" panose="02020603050405020304" pitchFamily="18" charset="0"/>
                        </a:rPr>
                        <a:t>Status</a:t>
                      </a:r>
                      <a:endParaRPr lang="en-CH" sz="1600" b="1">
                        <a:effectLst/>
                        <a:latin typeface="+mj-lt"/>
                        <a:ea typeface="MS Mincho" panose="02020609040205080304" pitchFamily="49" charset="-128"/>
                        <a:cs typeface="Times New Roman" panose="02020603050405020304" pitchFamily="18" charset="0"/>
                      </a:endParaRPr>
                    </a:p>
                  </a:txBody>
                  <a:tcPr marL="32331" marR="32331" marT="0" marB="0" anchor="ctr"/>
                </a:tc>
                <a:extLst>
                  <a:ext uri="{0D108BD9-81ED-4DB2-BD59-A6C34878D82A}">
                    <a16:rowId xmlns:a16="http://schemas.microsoft.com/office/drawing/2014/main" val="670412600"/>
                  </a:ext>
                </a:extLst>
              </a:tr>
              <a:tr h="299712">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A/17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Telecommunication/ICT security coordination</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Q1/17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776361397"/>
                  </a:ext>
                </a:extLst>
              </a:tr>
              <a:tr h="282553">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B/17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Security architecture and framework</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Q2/17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357746708"/>
                  </a:ext>
                </a:extLst>
              </a:tr>
              <a:tr h="282553">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C/17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Telecommunication information security management</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Q3/17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027683736"/>
                  </a:ext>
                </a:extLst>
              </a:tr>
              <a:tr h="537742">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D/17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[Cybersecurity including Countering spam by technical means]</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Q4/17 and Q5/17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061716979"/>
                  </a:ext>
                </a:extLst>
              </a:tr>
              <a:tr h="565102">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E/17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Security aspects of telecommunication services, networks and Internet of Things</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Q6/17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028511843"/>
                  </a:ext>
                </a:extLst>
              </a:tr>
              <a:tr h="299712">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F/17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Secure application services</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Q7/17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001383389"/>
                  </a:ext>
                </a:extLst>
              </a:tr>
              <a:tr h="282553">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G/17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Cloud computing and Big data infrastructure security</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Q8/17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802909073"/>
                  </a:ext>
                </a:extLst>
              </a:tr>
              <a:tr h="282553">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dirty="0">
                          <a:solidFill>
                            <a:schemeClr val="bg1"/>
                          </a:solidFill>
                          <a:effectLst/>
                          <a:latin typeface="+mj-lt"/>
                          <a:ea typeface="Batang" panose="02030600000101010101" pitchFamily="18" charset="-127"/>
                          <a:cs typeface="Times New Roman" panose="02020603050405020304" pitchFamily="18" charset="0"/>
                        </a:rPr>
                        <a:t>H/17</a:t>
                      </a:r>
                      <a:endParaRPr lang="en-CH" sz="1600" dirty="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err="1">
                          <a:solidFill>
                            <a:schemeClr val="accent1">
                              <a:lumMod val="75000"/>
                            </a:schemeClr>
                          </a:solidFill>
                          <a:effectLst/>
                          <a:latin typeface="+mn-lt"/>
                          <a:ea typeface="Batang" panose="02030600000101010101" pitchFamily="18" charset="-127"/>
                          <a:cs typeface="Times New Roman" panose="02020603050405020304" pitchFamily="18" charset="0"/>
                        </a:rPr>
                        <a:t>Telebiometrics</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Q9/17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588774999"/>
                  </a:ext>
                </a:extLst>
              </a:tr>
              <a:tr h="399616">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I/17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Identity management architecture and mechanisms</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Q10/17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858736135"/>
                  </a:ext>
                </a:extLst>
              </a:tr>
              <a:tr h="847655">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J/17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Generic technologies (Directory, Public-Key Infrastructure (PKI), Privilege Management Infrastructure (PMI), Formal languages, Object Identifiers (OIDs)) to support secure applications</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Q11/17 and Q12/17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2931256"/>
                  </a:ext>
                </a:extLst>
              </a:tr>
              <a:tr h="565102">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K/17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[Security aspects for Intelligent Transport System [including an autonomous and assisted driving system]]</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Q13/17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565454475"/>
                  </a:ext>
                </a:extLst>
              </a:tr>
              <a:tr h="304039">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Batang" panose="02030600000101010101" pitchFamily="18" charset="-127"/>
                          <a:cs typeface="Times New Roman" panose="02020603050405020304" pitchFamily="18" charset="0"/>
                        </a:rPr>
                        <a:t>L/17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Distributed Ledger Technology (DLT) Security</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Continuation of Q14/17</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916061004"/>
                  </a:ext>
                </a:extLst>
              </a:tr>
              <a:tr h="304039">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bg1"/>
                          </a:solidFill>
                          <a:effectLst/>
                          <a:latin typeface="+mj-lt"/>
                          <a:ea typeface="SimSun" panose="02010600030101010101" pitchFamily="2" charset="-122"/>
                          <a:cs typeface="Times New Roman" panose="02020603050405020304" pitchFamily="18" charset="0"/>
                        </a:rPr>
                        <a:t>M/17</a:t>
                      </a:r>
                      <a:endParaRPr lang="en-CH" sz="1600">
                        <a:solidFill>
                          <a:schemeClr val="bg1"/>
                        </a:solidFill>
                        <a:effectLst/>
                        <a:latin typeface="+mj-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a:solidFill>
                            <a:schemeClr val="accent1">
                              <a:lumMod val="75000"/>
                            </a:schemeClr>
                          </a:solidFill>
                          <a:effectLst/>
                          <a:latin typeface="+mn-lt"/>
                          <a:ea typeface="Batang" panose="02030600000101010101" pitchFamily="18" charset="-127"/>
                          <a:cs typeface="Times New Roman" panose="02020603050405020304" pitchFamily="18" charset="0"/>
                        </a:rPr>
                        <a:t>[Emerging security technologies [and Quantum based security]]</a:t>
                      </a:r>
                      <a:endParaRPr lang="en-CH" sz="16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tc>
                  <a:txBody>
                    <a:bodyPr/>
                    <a:lstStyle/>
                    <a:p>
                      <a:pP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600" dirty="0">
                          <a:solidFill>
                            <a:schemeClr val="accent1">
                              <a:lumMod val="75000"/>
                            </a:schemeClr>
                          </a:solidFill>
                          <a:effectLst/>
                          <a:latin typeface="+mn-lt"/>
                          <a:ea typeface="SimSun" panose="02010600030101010101" pitchFamily="2" charset="-122"/>
                          <a:cs typeface="Times New Roman" panose="02020603050405020304" pitchFamily="18" charset="0"/>
                        </a:rPr>
                        <a:t>New</a:t>
                      </a:r>
                      <a:endParaRPr lang="en-CH" sz="1600" dirty="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975959593"/>
                  </a:ext>
                </a:extLst>
              </a:tr>
            </a:tbl>
          </a:graphicData>
        </a:graphic>
      </p:graphicFrame>
      <p:pic>
        <p:nvPicPr>
          <p:cNvPr id="4" name="Picture 3">
            <a:extLst>
              <a:ext uri="{FF2B5EF4-FFF2-40B4-BE49-F238E27FC236}">
                <a16:creationId xmlns:a16="http://schemas.microsoft.com/office/drawing/2014/main" id="{0F3E3616-45D5-465F-9B9F-D8E8F38DE2F1}"/>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40215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9677-563C-436B-AE93-3449EDB2A320}"/>
              </a:ext>
            </a:extLst>
          </p:cNvPr>
          <p:cNvSpPr>
            <a:spLocks noGrp="1"/>
          </p:cNvSpPr>
          <p:nvPr>
            <p:ph type="title"/>
          </p:nvPr>
        </p:nvSpPr>
        <p:spPr>
          <a:xfrm>
            <a:off x="609600" y="570972"/>
            <a:ext cx="10972800" cy="791211"/>
          </a:xfrm>
        </p:spPr>
        <p:txBody>
          <a:bodyPr/>
          <a:lstStyle/>
          <a:p>
            <a:r>
              <a:rPr lang="en-US"/>
              <a:t>SG20 – proposed mandate</a:t>
            </a:r>
            <a:endParaRPr lang="en-CH"/>
          </a:p>
        </p:txBody>
      </p:sp>
      <p:pic>
        <p:nvPicPr>
          <p:cNvPr id="4" name="Picture 3">
            <a:extLst>
              <a:ext uri="{FF2B5EF4-FFF2-40B4-BE49-F238E27FC236}">
                <a16:creationId xmlns:a16="http://schemas.microsoft.com/office/drawing/2014/main" id="{1E23AF99-1173-4B48-BD0F-C2F297B66629}"/>
              </a:ext>
            </a:extLst>
          </p:cNvPr>
          <p:cNvPicPr>
            <a:picLocks noChangeAspect="1"/>
          </p:cNvPicPr>
          <p:nvPr/>
        </p:nvPicPr>
        <p:blipFill>
          <a:blip r:embed="rId2"/>
          <a:stretch>
            <a:fillRect/>
          </a:stretch>
        </p:blipFill>
        <p:spPr>
          <a:xfrm>
            <a:off x="0" y="63598"/>
            <a:ext cx="2837447" cy="791211"/>
          </a:xfrm>
          <a:prstGeom prst="rect">
            <a:avLst/>
          </a:prstGeom>
        </p:spPr>
      </p:pic>
      <p:sp>
        <p:nvSpPr>
          <p:cNvPr id="5" name="Rectangle 4">
            <a:extLst>
              <a:ext uri="{FF2B5EF4-FFF2-40B4-BE49-F238E27FC236}">
                <a16:creationId xmlns:a16="http://schemas.microsoft.com/office/drawing/2014/main" id="{68F4DF40-BF22-40A3-8504-28845BF96449}"/>
              </a:ext>
            </a:extLst>
          </p:cNvPr>
          <p:cNvSpPr/>
          <p:nvPr/>
        </p:nvSpPr>
        <p:spPr>
          <a:xfrm>
            <a:off x="1027611" y="1779157"/>
            <a:ext cx="10136777" cy="3299686"/>
          </a:xfrm>
          <a:prstGeom prst="rect">
            <a:avLst/>
          </a:prstGeom>
        </p:spPr>
        <p:txBody>
          <a:bodyPr wrap="square">
            <a:spAutoFit/>
          </a:bodyPr>
          <a:lstStyle/>
          <a:p>
            <a:pPr marL="504190" marR="0" lvl="0" indent="-504190" algn="l" defTabSz="457200" rtl="0" eaLnBrk="1" fontAlgn="base" latinLnBrk="0" hangingPunct="0">
              <a:lnSpc>
                <a:spcPts val="1400"/>
              </a:lnSpc>
              <a:spcBef>
                <a:spcPts val="0"/>
              </a:spcBef>
              <a:spcAft>
                <a:spcPts val="0"/>
              </a:spcAft>
              <a:buClrTx/>
              <a:buSzTx/>
              <a:buFontTx/>
              <a:buNone/>
              <a:tabLst>
                <a:tab pos="504190" algn="l"/>
                <a:tab pos="756285" algn="l"/>
                <a:tab pos="1008380" algn="l"/>
                <a:tab pos="1260475" algn="l"/>
              </a:tabLst>
              <a:defRPr/>
            </a:pPr>
            <a:endParaRPr kumimoji="0" lang="en-GB" sz="2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endParaRPr>
          </a:p>
          <a:p>
            <a:pPr marL="504190" marR="0" lvl="0" indent="-504190" algn="l" defTabSz="457200" rtl="0" eaLnBrk="1" fontAlgn="base" latinLnBrk="0" hangingPunct="0">
              <a:lnSpc>
                <a:spcPts val="1400"/>
              </a:lnSpc>
              <a:spcBef>
                <a:spcPts val="0"/>
              </a:spcBef>
              <a:spcAft>
                <a:spcPts val="0"/>
              </a:spcAft>
              <a:buClrTx/>
              <a:buSzTx/>
              <a:buFontTx/>
              <a:buNone/>
              <a:tabLst>
                <a:tab pos="504190" algn="l"/>
                <a:tab pos="756285" algn="l"/>
                <a:tab pos="1008380" algn="l"/>
                <a:tab pos="1260475" algn="l"/>
              </a:tabLst>
              <a:defRPr/>
            </a:pPr>
            <a:r>
              <a:rPr kumimoji="0" lang="en-GB" sz="28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SG title: Internet of things (IoT) and smart cities and communities</a:t>
            </a:r>
            <a:endParaRPr kumimoji="0" lang="en-CH" sz="2800" b="1"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GB" sz="2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rPr>
              <a:t>Study Group 20 is responsible for studies relating to Internet of things (IoT) and its applications, and smart cities and communities (SC&amp;C). This includes studies relating to big data aspects of IoT and SC&amp;C, e‑services and smart services for SC&amp;C and digital transformation relevant IoT and SC&amp;C aspects. </a:t>
            </a:r>
            <a:endParaRPr kumimoji="0" lang="en-CH" sz="2800" b="0" i="0" u="none" strike="noStrike" kern="1200" cap="none" spc="0" normalizeH="0" baseline="0" noProof="0">
              <a:ln>
                <a:noFill/>
              </a:ln>
              <a:solidFill>
                <a:srgbClr val="1F497D">
                  <a:lumMod val="60000"/>
                  <a:lumOff val="40000"/>
                </a:srgbClr>
              </a:solidFill>
              <a:effectLst/>
              <a:uLnTx/>
              <a:uFillTx/>
              <a:latin typeface="Calibri"/>
              <a:ea typeface="Batang" panose="02030600000101010101" pitchFamily="18" charset="-127"/>
              <a:cs typeface="+mn-cs"/>
            </a:endParaRPr>
          </a:p>
        </p:txBody>
      </p:sp>
    </p:spTree>
    <p:extLst>
      <p:ext uri="{BB962C8B-B14F-4D97-AF65-F5344CB8AC3E}">
        <p14:creationId xmlns:p14="http://schemas.microsoft.com/office/powerpoint/2010/main" val="16654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2D6B-53A6-4D81-96A3-3EBA80CA45BE}"/>
              </a:ext>
            </a:extLst>
          </p:cNvPr>
          <p:cNvSpPr>
            <a:spLocks noGrp="1"/>
          </p:cNvSpPr>
          <p:nvPr>
            <p:ph type="title"/>
          </p:nvPr>
        </p:nvSpPr>
        <p:spPr>
          <a:xfrm>
            <a:off x="609600" y="675475"/>
            <a:ext cx="10972800" cy="726605"/>
          </a:xfrm>
        </p:spPr>
        <p:txBody>
          <a:bodyPr>
            <a:normAutofit fontScale="90000"/>
          </a:bodyPr>
          <a:lstStyle/>
          <a:p>
            <a:r>
              <a:rPr lang="en-US"/>
              <a:t>SG20 – proposed list of Questions</a:t>
            </a:r>
            <a:endParaRPr lang="en-CH"/>
          </a:p>
        </p:txBody>
      </p:sp>
      <p:pic>
        <p:nvPicPr>
          <p:cNvPr id="4" name="Picture 3">
            <a:extLst>
              <a:ext uri="{FF2B5EF4-FFF2-40B4-BE49-F238E27FC236}">
                <a16:creationId xmlns:a16="http://schemas.microsoft.com/office/drawing/2014/main" id="{7123CEC4-2609-4128-B5CD-FCA895BFD627}"/>
              </a:ext>
            </a:extLst>
          </p:cNvPr>
          <p:cNvPicPr>
            <a:picLocks noChangeAspect="1"/>
          </p:cNvPicPr>
          <p:nvPr/>
        </p:nvPicPr>
        <p:blipFill>
          <a:blip r:embed="rId2"/>
          <a:stretch>
            <a:fillRect/>
          </a:stretch>
        </p:blipFill>
        <p:spPr>
          <a:xfrm>
            <a:off x="0" y="63598"/>
            <a:ext cx="2837447" cy="791211"/>
          </a:xfrm>
          <a:prstGeom prst="rect">
            <a:avLst/>
          </a:prstGeom>
        </p:spPr>
      </p:pic>
      <p:graphicFrame>
        <p:nvGraphicFramePr>
          <p:cNvPr id="5" name="Table 4">
            <a:extLst>
              <a:ext uri="{FF2B5EF4-FFF2-40B4-BE49-F238E27FC236}">
                <a16:creationId xmlns:a16="http://schemas.microsoft.com/office/drawing/2014/main" id="{115A506C-535E-4603-8D80-74501AD0458F}"/>
              </a:ext>
            </a:extLst>
          </p:cNvPr>
          <p:cNvGraphicFramePr>
            <a:graphicFrameLocks noGrp="1"/>
          </p:cNvGraphicFramePr>
          <p:nvPr>
            <p:extLst>
              <p:ext uri="{D42A27DB-BD31-4B8C-83A1-F6EECF244321}">
                <p14:modId xmlns:p14="http://schemas.microsoft.com/office/powerpoint/2010/main" val="520846436"/>
              </p:ext>
            </p:extLst>
          </p:nvPr>
        </p:nvGraphicFramePr>
        <p:xfrm>
          <a:off x="0" y="1466686"/>
          <a:ext cx="12191999" cy="5476643"/>
        </p:xfrm>
        <a:graphic>
          <a:graphicData uri="http://schemas.openxmlformats.org/drawingml/2006/table">
            <a:tbl>
              <a:tblPr firstRow="1" firstCol="1" bandRow="1">
                <a:tableStyleId>{5C22544A-7EE6-4342-B048-85BDC9FD1C3A}</a:tableStyleId>
              </a:tblPr>
              <a:tblGrid>
                <a:gridCol w="1220277">
                  <a:extLst>
                    <a:ext uri="{9D8B030D-6E8A-4147-A177-3AD203B41FA5}">
                      <a16:colId xmlns:a16="http://schemas.microsoft.com/office/drawing/2014/main" val="1347145625"/>
                    </a:ext>
                  </a:extLst>
                </a:gridCol>
                <a:gridCol w="6813254">
                  <a:extLst>
                    <a:ext uri="{9D8B030D-6E8A-4147-A177-3AD203B41FA5}">
                      <a16:colId xmlns:a16="http://schemas.microsoft.com/office/drawing/2014/main" val="57408017"/>
                    </a:ext>
                  </a:extLst>
                </a:gridCol>
                <a:gridCol w="4158468">
                  <a:extLst>
                    <a:ext uri="{9D8B030D-6E8A-4147-A177-3AD203B41FA5}">
                      <a16:colId xmlns:a16="http://schemas.microsoft.com/office/drawing/2014/main" val="641975656"/>
                    </a:ext>
                  </a:extLst>
                </a:gridCol>
              </a:tblGrid>
              <a:tr h="675218">
                <a:tc>
                  <a:txBody>
                    <a:bodyPr/>
                    <a:lstStyle/>
                    <a:p>
                      <a:pPr algn="ctr" fontAlgn="base" hangingPunct="0">
                        <a:lnSpc>
                          <a:spcPct val="107000"/>
                        </a:lnSpc>
                        <a:spcBef>
                          <a:spcPts val="400"/>
                        </a:spcBef>
                        <a:spcAft>
                          <a:spcPts val="400"/>
                        </a:spcAft>
                        <a:tabLst>
                          <a:tab pos="180340" algn="l"/>
                          <a:tab pos="540385" algn="l"/>
                          <a:tab pos="900430" algn="l"/>
                          <a:tab pos="1260475" algn="l"/>
                          <a:tab pos="1620520" algn="l"/>
                          <a:tab pos="1980565" algn="l"/>
                          <a:tab pos="2340610" algn="l"/>
                        </a:tabLst>
                      </a:pPr>
                      <a:r>
                        <a:rPr lang="en-GB" sz="2000">
                          <a:effectLst/>
                          <a:latin typeface="+mn-lt"/>
                        </a:rPr>
                        <a:t>Question number</a:t>
                      </a:r>
                      <a:endParaRPr lang="en-CH" sz="2000">
                        <a:effectLst/>
                        <a:latin typeface="+mn-lt"/>
                        <a:ea typeface="Calibri" panose="020F0502020204030204" pitchFamily="34" charset="0"/>
                        <a:cs typeface="Times New Roman" panose="02020603050405020304" pitchFamily="18" charset="0"/>
                      </a:endParaRPr>
                    </a:p>
                  </a:txBody>
                  <a:tcPr marL="62047" marR="62047" marT="0" marB="0" anchor="ctr"/>
                </a:tc>
                <a:tc>
                  <a:txBody>
                    <a:bodyPr/>
                    <a:lstStyle/>
                    <a:p>
                      <a:pPr algn="ctr" fontAlgn="base" hangingPunct="0">
                        <a:lnSpc>
                          <a:spcPct val="107000"/>
                        </a:lnSpc>
                        <a:spcBef>
                          <a:spcPts val="400"/>
                        </a:spcBef>
                        <a:spcAft>
                          <a:spcPts val="400"/>
                        </a:spcAft>
                        <a:tabLst>
                          <a:tab pos="180340" algn="l"/>
                          <a:tab pos="540385" algn="l"/>
                          <a:tab pos="900430" algn="l"/>
                          <a:tab pos="1260475" algn="l"/>
                          <a:tab pos="1620520" algn="l"/>
                          <a:tab pos="1980565" algn="l"/>
                          <a:tab pos="2340610" algn="l"/>
                        </a:tabLst>
                      </a:pPr>
                      <a:r>
                        <a:rPr lang="en-GB" sz="2000">
                          <a:effectLst/>
                          <a:latin typeface="+mn-lt"/>
                        </a:rPr>
                        <a:t>Question title</a:t>
                      </a:r>
                      <a:endParaRPr lang="en-CH" sz="2000">
                        <a:effectLst/>
                        <a:latin typeface="+mn-lt"/>
                        <a:ea typeface="Calibri" panose="020F0502020204030204" pitchFamily="34" charset="0"/>
                        <a:cs typeface="Times New Roman" panose="02020603050405020304" pitchFamily="18" charset="0"/>
                      </a:endParaRPr>
                    </a:p>
                  </a:txBody>
                  <a:tcPr marL="62047" marR="62047" marT="0" marB="0" anchor="ctr"/>
                </a:tc>
                <a:tc>
                  <a:txBody>
                    <a:bodyPr/>
                    <a:lstStyle/>
                    <a:p>
                      <a:pPr algn="ctr" fontAlgn="base" hangingPunct="0">
                        <a:lnSpc>
                          <a:spcPct val="107000"/>
                        </a:lnSpc>
                        <a:spcBef>
                          <a:spcPts val="400"/>
                        </a:spcBef>
                        <a:spcAft>
                          <a:spcPts val="400"/>
                        </a:spcAft>
                        <a:tabLst>
                          <a:tab pos="180340" algn="l"/>
                          <a:tab pos="540385" algn="l"/>
                          <a:tab pos="900430" algn="l"/>
                          <a:tab pos="1260475" algn="l"/>
                          <a:tab pos="1620520" algn="l"/>
                          <a:tab pos="1980565" algn="l"/>
                          <a:tab pos="2340610" algn="l"/>
                        </a:tabLst>
                      </a:pPr>
                      <a:r>
                        <a:rPr lang="en-GB" sz="2000">
                          <a:effectLst/>
                          <a:latin typeface="+mn-lt"/>
                        </a:rPr>
                        <a:t>Status</a:t>
                      </a:r>
                      <a:endParaRPr lang="en-CH" sz="2000">
                        <a:effectLst/>
                        <a:latin typeface="+mn-lt"/>
                        <a:ea typeface="Calibri" panose="020F0502020204030204" pitchFamily="34" charset="0"/>
                        <a:cs typeface="Times New Roman" panose="02020603050405020304" pitchFamily="18" charset="0"/>
                      </a:endParaRPr>
                    </a:p>
                  </a:txBody>
                  <a:tcPr marL="62047" marR="62047" marT="0" marB="0" anchor="ctr"/>
                </a:tc>
                <a:extLst>
                  <a:ext uri="{0D108BD9-81ED-4DB2-BD59-A6C34878D82A}">
                    <a16:rowId xmlns:a16="http://schemas.microsoft.com/office/drawing/2014/main" val="1420891007"/>
                  </a:ext>
                </a:extLst>
              </a:tr>
              <a:tr h="691484">
                <a:tc>
                  <a:txBody>
                    <a:bodyPr/>
                    <a:lstStyle/>
                    <a:p>
                      <a:pPr algn="ctr">
                        <a:lnSpc>
                          <a:spcPct val="107000"/>
                        </a:lnSpc>
                        <a:spcAft>
                          <a:spcPts val="800"/>
                        </a:spcAft>
                      </a:pPr>
                      <a:r>
                        <a:rPr lang="en-US" sz="2000">
                          <a:effectLst/>
                          <a:latin typeface="+mn-lt"/>
                        </a:rPr>
                        <a:t>A/20</a:t>
                      </a:r>
                      <a:endParaRPr lang="en-CH" sz="2000">
                        <a:effectLst/>
                        <a:latin typeface="+mn-lt"/>
                        <a:ea typeface="Calibri" panose="020F0502020204030204" pitchFamily="34" charset="0"/>
                        <a:cs typeface="Times New Roman" panose="02020603050405020304" pitchFamily="18" charset="0"/>
                      </a:endParaRPr>
                    </a:p>
                  </a:txBody>
                  <a:tcPr marL="62047" marR="62047" marT="0" marB="0"/>
                </a:tc>
                <a:tc>
                  <a:txBody>
                    <a:bodyPr/>
                    <a:lstStyle/>
                    <a:p>
                      <a:pPr>
                        <a:lnSpc>
                          <a:spcPct val="107000"/>
                        </a:lnSpc>
                        <a:spcAft>
                          <a:spcPts val="800"/>
                        </a:spcAft>
                      </a:pPr>
                      <a:r>
                        <a:rPr lang="en-US" sz="2000" kern="1200">
                          <a:solidFill>
                            <a:schemeClr val="accent1">
                              <a:lumMod val="75000"/>
                            </a:schemeClr>
                          </a:solidFill>
                          <a:effectLst/>
                          <a:latin typeface="+mn-lt"/>
                          <a:ea typeface="Batang"/>
                          <a:cs typeface="Times New Roman"/>
                        </a:rPr>
                        <a:t>Requirements, capabilities and architectural frameworks across verticals enhanced by emerging digital technologies </a:t>
                      </a:r>
                      <a:endParaRPr lang="en-CH" sz="2000" kern="1200">
                        <a:solidFill>
                          <a:schemeClr val="accent1">
                            <a:lumMod val="75000"/>
                          </a:schemeClr>
                        </a:solidFill>
                        <a:effectLst/>
                        <a:latin typeface="+mn-lt"/>
                        <a:ea typeface="Batang" panose="02030600000101010101" pitchFamily="18" charset="-127"/>
                        <a:cs typeface="Times New Roman" panose="02020603050405020304" pitchFamily="18" charset="0"/>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US" sz="2000" kern="1200">
                          <a:solidFill>
                            <a:schemeClr val="accent1">
                              <a:lumMod val="75000"/>
                            </a:schemeClr>
                          </a:solidFill>
                          <a:effectLst/>
                          <a:latin typeface="+mn-lt"/>
                          <a:ea typeface="Batang"/>
                          <a:cs typeface="Times New Roman"/>
                        </a:rPr>
                        <a:t>Continuation of Q2/20, part of Q4/20</a:t>
                      </a:r>
                      <a:endParaRPr lang="en-CH" sz="2000" kern="120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1596320531"/>
                  </a:ext>
                </a:extLst>
              </a:tr>
              <a:tr h="438248">
                <a:tc>
                  <a:txBody>
                    <a:bodyPr/>
                    <a:lstStyle/>
                    <a:p>
                      <a:pPr algn="ctr">
                        <a:lnSpc>
                          <a:spcPct val="107000"/>
                        </a:lnSpc>
                        <a:spcAft>
                          <a:spcPts val="800"/>
                        </a:spcAft>
                      </a:pPr>
                      <a:r>
                        <a:rPr lang="en-US" sz="2000">
                          <a:effectLst/>
                          <a:latin typeface="+mn-lt"/>
                        </a:rPr>
                        <a:t>B/20</a:t>
                      </a:r>
                      <a:r>
                        <a:rPr lang="en-GB" sz="2000">
                          <a:effectLst/>
                          <a:latin typeface="+mn-lt"/>
                        </a:rPr>
                        <a:t> </a:t>
                      </a:r>
                      <a:endParaRPr lang="en-CH" sz="2000">
                        <a:effectLst/>
                        <a:latin typeface="+mn-lt"/>
                        <a:ea typeface="Calibri" panose="020F0502020204030204" pitchFamily="34" charset="0"/>
                        <a:cs typeface="Times New Roman" panose="02020603050405020304" pitchFamily="18" charset="0"/>
                      </a:endParaRPr>
                    </a:p>
                  </a:txBody>
                  <a:tcPr marL="62047" marR="62047" marT="0" marB="0"/>
                </a:tc>
                <a:tc>
                  <a:txBody>
                    <a:bodyPr/>
                    <a:lstStyle/>
                    <a:p>
                      <a:pPr hangingPunct="0">
                        <a:lnSpc>
                          <a:spcPct val="107000"/>
                        </a:lnSpc>
                        <a:spcBef>
                          <a:spcPts val="600"/>
                        </a:spcBef>
                        <a:spcAft>
                          <a:spcPts val="0"/>
                        </a:spcAft>
                        <a:tabLst>
                          <a:tab pos="504190" algn="l"/>
                          <a:tab pos="756285" algn="l"/>
                          <a:tab pos="1008380" algn="l"/>
                          <a:tab pos="1260475" algn="l"/>
                        </a:tabLst>
                      </a:pPr>
                      <a:r>
                        <a:rPr lang="en-US" sz="2000" kern="1200">
                          <a:solidFill>
                            <a:schemeClr val="accent1">
                              <a:lumMod val="75000"/>
                            </a:schemeClr>
                          </a:solidFill>
                          <a:effectLst/>
                          <a:latin typeface="+mn-lt"/>
                          <a:ea typeface="Batang"/>
                          <a:cs typeface="Times New Roman"/>
                        </a:rPr>
                        <a:t>IoT and SC&amp;C architectures, protocols and QoS/</a:t>
                      </a:r>
                      <a:r>
                        <a:rPr lang="en-US" sz="2000" kern="1200" err="1">
                          <a:solidFill>
                            <a:schemeClr val="accent1">
                              <a:lumMod val="75000"/>
                            </a:schemeClr>
                          </a:solidFill>
                          <a:effectLst/>
                          <a:latin typeface="+mn-lt"/>
                          <a:ea typeface="Batang"/>
                          <a:cs typeface="Times New Roman"/>
                        </a:rPr>
                        <a:t>QoE</a:t>
                      </a:r>
                      <a:endParaRPr lang="en-CH" sz="2000" kern="1200">
                        <a:solidFill>
                          <a:schemeClr val="accent1">
                            <a:lumMod val="75000"/>
                          </a:schemeClr>
                        </a:solidFill>
                        <a:effectLst/>
                        <a:latin typeface="+mn-lt"/>
                        <a:ea typeface="Batang"/>
                        <a:cs typeface="Times New Roman"/>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US" sz="2000" kern="1200">
                          <a:solidFill>
                            <a:schemeClr val="accent1">
                              <a:lumMod val="75000"/>
                            </a:schemeClr>
                          </a:solidFill>
                          <a:effectLst/>
                          <a:latin typeface="+mn-lt"/>
                          <a:ea typeface="Batang"/>
                          <a:cs typeface="Times New Roman"/>
                        </a:rPr>
                        <a:t>Continuation of Q3/20</a:t>
                      </a:r>
                      <a:endParaRPr lang="en-CH" sz="2000" kern="120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1432129087"/>
                  </a:ext>
                </a:extLst>
              </a:tr>
              <a:tr h="703267">
                <a:tc>
                  <a:txBody>
                    <a:bodyPr/>
                    <a:lstStyle/>
                    <a:p>
                      <a:pPr algn="ctr">
                        <a:lnSpc>
                          <a:spcPct val="107000"/>
                        </a:lnSpc>
                        <a:spcAft>
                          <a:spcPts val="800"/>
                        </a:spcAft>
                      </a:pPr>
                      <a:r>
                        <a:rPr lang="en-US" sz="2000">
                          <a:effectLst/>
                          <a:latin typeface="+mn-lt"/>
                        </a:rPr>
                        <a:t>C/20</a:t>
                      </a:r>
                      <a:endParaRPr lang="en-CH" sz="2000">
                        <a:effectLst/>
                        <a:latin typeface="+mn-lt"/>
                      </a:endParaRPr>
                    </a:p>
                  </a:txBody>
                  <a:tcPr marL="62047" marR="62047" marT="0" marB="0"/>
                </a:tc>
                <a:tc>
                  <a:txBody>
                    <a:bodyPr/>
                    <a:lstStyle/>
                    <a:p>
                      <a:pPr fontAlgn="base" hangingPunct="0">
                        <a:lnSpc>
                          <a:spcPct val="107000"/>
                        </a:lnSpc>
                        <a:spcBef>
                          <a:spcPts val="600"/>
                        </a:spcBef>
                        <a:spcAft>
                          <a:spcPts val="0"/>
                        </a:spcAft>
                        <a:tabLst>
                          <a:tab pos="1188085" algn="l"/>
                        </a:tabLst>
                      </a:pPr>
                      <a:r>
                        <a:rPr lang="en-GB" sz="2000" kern="1200">
                          <a:solidFill>
                            <a:schemeClr val="accent1">
                              <a:lumMod val="75000"/>
                            </a:schemeClr>
                          </a:solidFill>
                          <a:effectLst/>
                          <a:latin typeface="+mn-lt"/>
                          <a:ea typeface="Batang"/>
                          <a:cs typeface="Times New Roman"/>
                        </a:rPr>
                        <a:t>Interoperability and interworking of IoT and SC&amp;C applications and services</a:t>
                      </a:r>
                      <a:endParaRPr lang="en-CH" sz="2000" kern="1200">
                        <a:solidFill>
                          <a:schemeClr val="accent1">
                            <a:lumMod val="75000"/>
                          </a:schemeClr>
                        </a:solidFill>
                        <a:effectLst/>
                        <a:latin typeface="+mn-lt"/>
                        <a:ea typeface="Batang"/>
                        <a:cs typeface="Times New Roman"/>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US" sz="2000" kern="1200">
                          <a:solidFill>
                            <a:schemeClr val="accent1">
                              <a:lumMod val="75000"/>
                            </a:schemeClr>
                          </a:solidFill>
                          <a:effectLst/>
                          <a:latin typeface="+mn-lt"/>
                          <a:ea typeface="Batang"/>
                          <a:cs typeface="Times New Roman"/>
                        </a:rPr>
                        <a:t>Continuation of Question 1/20 and part of Q2/20, Q3/20 and Q4/20</a:t>
                      </a:r>
                      <a:endParaRPr lang="en-CH" sz="2000" kern="120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918766169"/>
                  </a:ext>
                </a:extLst>
              </a:tr>
              <a:tr h="925805">
                <a:tc>
                  <a:txBody>
                    <a:bodyPr/>
                    <a:lstStyle/>
                    <a:p>
                      <a:pPr algn="ctr">
                        <a:lnSpc>
                          <a:spcPct val="107000"/>
                        </a:lnSpc>
                        <a:spcAft>
                          <a:spcPts val="800"/>
                        </a:spcAft>
                      </a:pPr>
                      <a:r>
                        <a:rPr lang="en-US" sz="2000">
                          <a:effectLst/>
                          <a:latin typeface="+mn-lt"/>
                        </a:rPr>
                        <a:t>D/20</a:t>
                      </a:r>
                      <a:endParaRPr lang="en-CH" sz="2000">
                        <a:effectLst/>
                        <a:latin typeface="+mn-lt"/>
                      </a:endParaRPr>
                    </a:p>
                  </a:txBody>
                  <a:tcPr marL="62047" marR="62047" marT="0" marB="0"/>
                </a:tc>
                <a:tc>
                  <a:txBody>
                    <a:bodyPr/>
                    <a:lstStyle/>
                    <a:p>
                      <a:pPr>
                        <a:lnSpc>
                          <a:spcPct val="107000"/>
                        </a:lnSpc>
                        <a:spcAft>
                          <a:spcPts val="800"/>
                        </a:spcAft>
                      </a:pPr>
                      <a:r>
                        <a:rPr lang="en-US" sz="2000" kern="1200">
                          <a:solidFill>
                            <a:schemeClr val="accent1">
                              <a:lumMod val="75000"/>
                            </a:schemeClr>
                          </a:solidFill>
                          <a:effectLst/>
                          <a:latin typeface="+mn-lt"/>
                          <a:ea typeface="Batang"/>
                          <a:cs typeface="Times New Roman"/>
                        </a:rPr>
                        <a:t>Data analytics, sharing, processing and management, including big data aspects, of IoT and SC&amp;C</a:t>
                      </a:r>
                      <a:endParaRPr lang="en-CH" sz="2000" kern="1200">
                        <a:solidFill>
                          <a:schemeClr val="accent1">
                            <a:lumMod val="75000"/>
                          </a:schemeClr>
                        </a:solidFill>
                        <a:effectLst/>
                        <a:latin typeface="+mn-lt"/>
                        <a:ea typeface="Batang"/>
                        <a:cs typeface="Times New Roman"/>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US" sz="2000" kern="1200">
                          <a:solidFill>
                            <a:schemeClr val="accent1">
                              <a:lumMod val="75000"/>
                            </a:schemeClr>
                          </a:solidFill>
                          <a:effectLst/>
                          <a:latin typeface="+mn-lt"/>
                          <a:ea typeface="Batang"/>
                          <a:cs typeface="Times New Roman"/>
                        </a:rPr>
                        <a:t>Continuation of Part of Q1/20, part of Q4/20, and addition of New study items</a:t>
                      </a:r>
                      <a:endParaRPr lang="en-CH" sz="2000" kern="120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496499855"/>
                  </a:ext>
                </a:extLst>
              </a:tr>
              <a:tr h="590592">
                <a:tc>
                  <a:txBody>
                    <a:bodyPr/>
                    <a:lstStyle/>
                    <a:p>
                      <a:pPr algn="ctr">
                        <a:lnSpc>
                          <a:spcPct val="107000"/>
                        </a:lnSpc>
                        <a:spcAft>
                          <a:spcPts val="800"/>
                        </a:spcAft>
                      </a:pPr>
                      <a:r>
                        <a:rPr lang="en-US" sz="2000">
                          <a:effectLst/>
                          <a:latin typeface="+mn-lt"/>
                        </a:rPr>
                        <a:t>E/20</a:t>
                      </a:r>
                    </a:p>
                  </a:txBody>
                  <a:tcPr marL="62047" marR="62047" marT="0" marB="0"/>
                </a:tc>
                <a:tc>
                  <a:txBody>
                    <a:bodyPr/>
                    <a:lstStyle/>
                    <a:p>
                      <a:pPr>
                        <a:lnSpc>
                          <a:spcPct val="107000"/>
                        </a:lnSpc>
                        <a:spcAft>
                          <a:spcPts val="800"/>
                        </a:spcAft>
                      </a:pPr>
                      <a:r>
                        <a:rPr lang="en-US" sz="2000" kern="1200">
                          <a:solidFill>
                            <a:schemeClr val="accent1">
                              <a:lumMod val="75000"/>
                            </a:schemeClr>
                          </a:solidFill>
                          <a:effectLst/>
                          <a:latin typeface="+mn-lt"/>
                          <a:ea typeface="Batang"/>
                          <a:cs typeface="Times New Roman"/>
                        </a:rPr>
                        <a:t>Study of emerging digital technologies, terminology and definitions</a:t>
                      </a:r>
                      <a:endParaRPr lang="en-CH" sz="2000" kern="1200">
                        <a:solidFill>
                          <a:schemeClr val="accent1">
                            <a:lumMod val="75000"/>
                          </a:schemeClr>
                        </a:solidFill>
                        <a:effectLst/>
                        <a:latin typeface="+mn-lt"/>
                        <a:ea typeface="Batang"/>
                        <a:cs typeface="Times New Roman"/>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US" sz="2000" kern="1200">
                          <a:solidFill>
                            <a:schemeClr val="accent1">
                              <a:lumMod val="75000"/>
                            </a:schemeClr>
                          </a:solidFill>
                          <a:effectLst/>
                          <a:latin typeface="+mn-lt"/>
                          <a:ea typeface="Batang"/>
                          <a:cs typeface="Times New Roman"/>
                        </a:rPr>
                        <a:t>Continuation of Q5/20</a:t>
                      </a:r>
                      <a:endParaRPr lang="en-CH" sz="2000" kern="120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3461344880"/>
                  </a:ext>
                </a:extLst>
              </a:tr>
              <a:tr h="691484">
                <a:tc>
                  <a:txBody>
                    <a:bodyPr/>
                    <a:lstStyle/>
                    <a:p>
                      <a:pPr algn="ctr">
                        <a:lnSpc>
                          <a:spcPct val="107000"/>
                        </a:lnSpc>
                        <a:spcAft>
                          <a:spcPts val="800"/>
                        </a:spcAft>
                      </a:pPr>
                      <a:r>
                        <a:rPr lang="en-US" sz="2000">
                          <a:effectLst/>
                          <a:latin typeface="+mn-lt"/>
                        </a:rPr>
                        <a:t>F/20</a:t>
                      </a:r>
                      <a:endParaRPr lang="en-CH" sz="2000">
                        <a:effectLst/>
                        <a:latin typeface="+mn-lt"/>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US" sz="2000" kern="1200" dirty="0">
                          <a:solidFill>
                            <a:schemeClr val="accent1">
                              <a:lumMod val="75000"/>
                            </a:schemeClr>
                          </a:solidFill>
                          <a:effectLst/>
                          <a:latin typeface="+mn-lt"/>
                          <a:ea typeface="Batang"/>
                          <a:cs typeface="Times New Roman"/>
                        </a:rPr>
                        <a:t>Security, privacy, trust and identification for IoT and SC&amp;C</a:t>
                      </a:r>
                      <a:endParaRPr lang="en-CH" sz="2000" kern="1200" dirty="0">
                        <a:solidFill>
                          <a:schemeClr val="accent1">
                            <a:lumMod val="75000"/>
                          </a:schemeClr>
                        </a:solidFill>
                        <a:effectLst/>
                        <a:latin typeface="+mn-lt"/>
                        <a:ea typeface="Batang"/>
                        <a:cs typeface="Times New Roman"/>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GB" sz="2000" kern="1200">
                          <a:solidFill>
                            <a:schemeClr val="accent1">
                              <a:lumMod val="75000"/>
                            </a:schemeClr>
                          </a:solidFill>
                          <a:effectLst/>
                          <a:latin typeface="+mn-lt"/>
                          <a:ea typeface="Batang"/>
                          <a:cs typeface="Times New Roman"/>
                        </a:rPr>
                        <a:t>Continuation of Q6/20, part of Questions 1/20 and 4/20</a:t>
                      </a:r>
                      <a:endParaRPr lang="en-CH" sz="2000" kern="120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2119006129"/>
                  </a:ext>
                </a:extLst>
              </a:tr>
              <a:tr h="675218">
                <a:tc>
                  <a:txBody>
                    <a:bodyPr/>
                    <a:lstStyle/>
                    <a:p>
                      <a:pPr algn="ctr">
                        <a:lnSpc>
                          <a:spcPct val="107000"/>
                        </a:lnSpc>
                        <a:spcAft>
                          <a:spcPts val="800"/>
                        </a:spcAft>
                      </a:pPr>
                      <a:r>
                        <a:rPr lang="en-US" sz="2000">
                          <a:effectLst/>
                          <a:latin typeface="+mn-lt"/>
                        </a:rPr>
                        <a:t>G/20</a:t>
                      </a:r>
                      <a:endParaRPr lang="en-CH" sz="2000">
                        <a:effectLst/>
                        <a:latin typeface="+mn-lt"/>
                        <a:ea typeface="Calibri" panose="020F0502020204030204" pitchFamily="34" charset="0"/>
                        <a:cs typeface="Times New Roman" panose="02020603050405020304" pitchFamily="18" charset="0"/>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GB" sz="2000" kern="1200" dirty="0">
                          <a:solidFill>
                            <a:schemeClr val="accent1">
                              <a:lumMod val="75000"/>
                            </a:schemeClr>
                          </a:solidFill>
                          <a:effectLst/>
                          <a:latin typeface="+mn-lt"/>
                          <a:ea typeface="Batang"/>
                          <a:cs typeface="Times New Roman"/>
                        </a:rPr>
                        <a:t>Evaluation and assessment of Smart Sustainable Cities and Communities</a:t>
                      </a:r>
                      <a:endParaRPr lang="en-CH" sz="2000" kern="1200" dirty="0">
                        <a:solidFill>
                          <a:schemeClr val="accent1">
                            <a:lumMod val="75000"/>
                          </a:schemeClr>
                        </a:solidFill>
                        <a:effectLst/>
                        <a:latin typeface="+mn-lt"/>
                        <a:ea typeface="Batang"/>
                        <a:cs typeface="Times New Roman"/>
                      </a:endParaRPr>
                    </a:p>
                  </a:txBody>
                  <a:tcPr marL="62047" marR="62047" marT="0" marB="0"/>
                </a:tc>
                <a:tc>
                  <a:txBody>
                    <a:bodyPr/>
                    <a:lstStyle/>
                    <a:p>
                      <a:pPr fontAlgn="base" hangingPunct="0">
                        <a:lnSpc>
                          <a:spcPct val="107000"/>
                        </a:lnSpc>
                        <a:spcBef>
                          <a:spcPts val="200"/>
                        </a:spcBef>
                        <a:spcAft>
                          <a:spcPts val="200"/>
                        </a:spcAft>
                        <a:tabLst>
                          <a:tab pos="180340" algn="l"/>
                          <a:tab pos="540385" algn="l"/>
                          <a:tab pos="900430" algn="l"/>
                          <a:tab pos="1260475" algn="l"/>
                          <a:tab pos="1620520" algn="l"/>
                          <a:tab pos="1980565" algn="l"/>
                          <a:tab pos="2340610" algn="l"/>
                        </a:tabLst>
                      </a:pPr>
                      <a:r>
                        <a:rPr lang="en-GB" sz="2000" kern="1200" dirty="0">
                          <a:solidFill>
                            <a:schemeClr val="accent1">
                              <a:lumMod val="75000"/>
                            </a:schemeClr>
                          </a:solidFill>
                          <a:effectLst/>
                          <a:latin typeface="+mn-lt"/>
                          <a:ea typeface="Batang"/>
                          <a:cs typeface="Times New Roman"/>
                        </a:rPr>
                        <a:t>Continuation of Q7/20</a:t>
                      </a:r>
                      <a:endParaRPr lang="en-CH" sz="2000" kern="1200" dirty="0">
                        <a:solidFill>
                          <a:schemeClr val="accent1">
                            <a:lumMod val="75000"/>
                          </a:schemeClr>
                        </a:solidFill>
                        <a:effectLst/>
                        <a:latin typeface="+mn-lt"/>
                        <a:ea typeface="Batang"/>
                        <a:cs typeface="Times New Roman"/>
                      </a:endParaRPr>
                    </a:p>
                  </a:txBody>
                  <a:tcPr marL="62047" marR="62047" marT="0" marB="0"/>
                </a:tc>
                <a:extLst>
                  <a:ext uri="{0D108BD9-81ED-4DB2-BD59-A6C34878D82A}">
                    <a16:rowId xmlns:a16="http://schemas.microsoft.com/office/drawing/2014/main" val="1273861743"/>
                  </a:ext>
                </a:extLst>
              </a:tr>
            </a:tbl>
          </a:graphicData>
        </a:graphic>
      </p:graphicFrame>
    </p:spTree>
    <p:extLst>
      <p:ext uri="{BB962C8B-B14F-4D97-AF65-F5344CB8AC3E}">
        <p14:creationId xmlns:p14="http://schemas.microsoft.com/office/powerpoint/2010/main" val="394939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Setting the standard</a:t>
            </a:r>
          </a:p>
        </p:txBody>
      </p:sp>
      <p:sp>
        <p:nvSpPr>
          <p:cNvPr id="3" name="Subtitle 2"/>
          <p:cNvSpPr txBox="1">
            <a:spLocks/>
          </p:cNvSpPr>
          <p:nvPr/>
        </p:nvSpPr>
        <p:spPr>
          <a:xfrm>
            <a:off x="70280" y="1623710"/>
            <a:ext cx="12121720" cy="3063903"/>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prstClr val="white"/>
                </a:solidFill>
              </a:rPr>
              <a:t>Thank you for your attention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Questions?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p:txBody>
      </p:sp>
    </p:spTree>
    <p:extLst>
      <p:ext uri="{BB962C8B-B14F-4D97-AF65-F5344CB8AC3E}">
        <p14:creationId xmlns:p14="http://schemas.microsoft.com/office/powerpoint/2010/main" val="272422822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69" y="766463"/>
            <a:ext cx="10972800" cy="1143000"/>
          </a:xfrm>
        </p:spPr>
        <p:txBody>
          <a:bodyPr>
            <a:normAutofit/>
          </a:bodyPr>
          <a:lstStyle/>
          <a:p>
            <a:r>
              <a:rPr lang="en-US" dirty="0"/>
              <a:t>TSAG rapporteurs meetings discussions </a:t>
            </a:r>
            <a:r>
              <a:rPr lang="en-US" b="0" dirty="0"/>
              <a:t>2/5</a:t>
            </a:r>
          </a:p>
        </p:txBody>
      </p:sp>
      <p:sp>
        <p:nvSpPr>
          <p:cNvPr id="3" name="Content Placeholder 2"/>
          <p:cNvSpPr>
            <a:spLocks noGrp="1"/>
          </p:cNvSpPr>
          <p:nvPr>
            <p:ph idx="1"/>
          </p:nvPr>
        </p:nvSpPr>
        <p:spPr>
          <a:xfrm>
            <a:off x="609600" y="2178469"/>
            <a:ext cx="10972800" cy="3821738"/>
          </a:xfrm>
        </p:spPr>
        <p:txBody>
          <a:bodyPr vert="horz" lIns="91440" tIns="45720" rIns="91440" bIns="45720" rtlCol="0" anchor="t">
            <a:normAutofit/>
          </a:bodyPr>
          <a:lstStyle/>
          <a:p>
            <a:pPr marL="536575" indent="-536575">
              <a:buAutoNum type="alphaUcPeriod" startAt="4"/>
            </a:pPr>
            <a:r>
              <a:rPr lang="en-GB" sz="2800"/>
              <a:t>Some members propose: some changes should be done already at WTSA-20. There are proposals for merging whole SGs as well as for moving parts of existing SGs into new SGs (or adding them to other existing SGs). </a:t>
            </a:r>
          </a:p>
          <a:p>
            <a:pPr marL="536575" indent="-536575">
              <a:buNone/>
            </a:pPr>
            <a:r>
              <a:rPr lang="en-GB" sz="2800"/>
              <a:t>E.   None of the proposals favour enlarging the number of SGs.</a:t>
            </a:r>
            <a:endParaRPr lang="en-GB" sz="2800">
              <a:cs typeface="Calibri"/>
            </a:endParaRPr>
          </a:p>
          <a:p>
            <a:pPr marL="536575" indent="-536575">
              <a:buNone/>
            </a:pPr>
            <a:r>
              <a:rPr lang="en-GB" sz="2800"/>
              <a:t>F.   No changes for SG15. Keep SG17 and SG12 work in one place.</a:t>
            </a:r>
            <a:endParaRPr lang="en-GB" sz="2800">
              <a:cs typeface="Calibri"/>
            </a:endParaRPr>
          </a:p>
          <a:p>
            <a:pPr marL="536575" indent="-536575">
              <a:buAutoNum type="alphaUcPeriod" startAt="7"/>
            </a:pPr>
            <a:r>
              <a:rPr lang="en-GB" sz="2800"/>
              <a:t>Other observations: a Lead Study Group does not necessarily mean the SG does all the work that the SG leads.</a:t>
            </a:r>
            <a:endParaRPr lang="en-GB"/>
          </a:p>
          <a:p>
            <a:endParaRPr lang="en-US"/>
          </a:p>
        </p:txBody>
      </p:sp>
      <p:pic>
        <p:nvPicPr>
          <p:cNvPr id="4" name="Picture 3">
            <a:extLst>
              <a:ext uri="{FF2B5EF4-FFF2-40B4-BE49-F238E27FC236}">
                <a16:creationId xmlns:a16="http://schemas.microsoft.com/office/drawing/2014/main" id="{F4B410DF-55C7-4CD3-B66E-3F4CBF2CC8F0}"/>
              </a:ext>
            </a:extLst>
          </p:cNvPr>
          <p:cNvPicPr>
            <a:picLocks noChangeAspect="1"/>
          </p:cNvPicPr>
          <p:nvPr/>
        </p:nvPicPr>
        <p:blipFill>
          <a:blip r:embed="rId3"/>
          <a:stretch>
            <a:fillRect/>
          </a:stretch>
        </p:blipFill>
        <p:spPr>
          <a:xfrm>
            <a:off x="0" y="63598"/>
            <a:ext cx="2837447" cy="791211"/>
          </a:xfrm>
          <a:prstGeom prst="rect">
            <a:avLst/>
          </a:prstGeom>
        </p:spPr>
      </p:pic>
    </p:spTree>
    <p:extLst>
      <p:ext uri="{BB962C8B-B14F-4D97-AF65-F5344CB8AC3E}">
        <p14:creationId xmlns:p14="http://schemas.microsoft.com/office/powerpoint/2010/main" val="56953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929411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8116"/>
            <a:ext cx="10972800" cy="1143000"/>
          </a:xfrm>
        </p:spPr>
        <p:txBody>
          <a:bodyPr>
            <a:normAutofit/>
          </a:bodyPr>
          <a:lstStyle/>
          <a:p>
            <a:r>
              <a:rPr lang="en-US" dirty="0"/>
              <a:t>    TSAG rapporteurs meetings  discussions </a:t>
            </a:r>
            <a:r>
              <a:rPr lang="en-US" b="0" dirty="0"/>
              <a:t>3/5</a:t>
            </a:r>
          </a:p>
        </p:txBody>
      </p:sp>
      <p:sp>
        <p:nvSpPr>
          <p:cNvPr id="3" name="Content Placeholder 2"/>
          <p:cNvSpPr>
            <a:spLocks noGrp="1"/>
          </p:cNvSpPr>
          <p:nvPr>
            <p:ph idx="1"/>
          </p:nvPr>
        </p:nvSpPr>
        <p:spPr>
          <a:xfrm>
            <a:off x="609600" y="1821116"/>
            <a:ext cx="10972800" cy="4902413"/>
          </a:xfrm>
        </p:spPr>
        <p:txBody>
          <a:bodyPr>
            <a:normAutofit/>
          </a:bodyPr>
          <a:lstStyle/>
          <a:p>
            <a:pPr marL="357188" indent="-357188">
              <a:buNone/>
            </a:pPr>
            <a:r>
              <a:rPr lang="en-GB" sz="2400"/>
              <a:t>H. Some members propose that prior to restructuring measures an analytical study is to be undertaken by TSAG &amp; SG leaders supported by TSB. </a:t>
            </a:r>
          </a:p>
          <a:p>
            <a:pPr marL="357188" indent="-357188">
              <a:buNone/>
            </a:pPr>
            <a:r>
              <a:rPr lang="en-GB" sz="2400"/>
              <a:t>I. A starting point possible is the seven high level SG structure principles generated by WTSA-16</a:t>
            </a:r>
          </a:p>
        </p:txBody>
      </p:sp>
      <p:graphicFrame>
        <p:nvGraphicFramePr>
          <p:cNvPr id="4" name="Table 3">
            <a:extLst>
              <a:ext uri="{FF2B5EF4-FFF2-40B4-BE49-F238E27FC236}">
                <a16:creationId xmlns:a16="http://schemas.microsoft.com/office/drawing/2014/main" id="{B744A84C-492D-40D4-A51B-8CBF8AD79899}"/>
              </a:ext>
            </a:extLst>
          </p:cNvPr>
          <p:cNvGraphicFramePr>
            <a:graphicFrameLocks noGrp="1"/>
          </p:cNvGraphicFramePr>
          <p:nvPr>
            <p:extLst>
              <p:ext uri="{D42A27DB-BD31-4B8C-83A1-F6EECF244321}">
                <p14:modId xmlns:p14="http://schemas.microsoft.com/office/powerpoint/2010/main" val="1568326465"/>
              </p:ext>
            </p:extLst>
          </p:nvPr>
        </p:nvGraphicFramePr>
        <p:xfrm>
          <a:off x="683172" y="3328068"/>
          <a:ext cx="10520855" cy="3135792"/>
        </p:xfrm>
        <a:graphic>
          <a:graphicData uri="http://schemas.openxmlformats.org/drawingml/2006/table">
            <a:tbl>
              <a:tblPr firstRow="1" firstCol="1" bandRow="1">
                <a:tableStyleId>{5C22544A-7EE6-4342-B048-85BDC9FD1C3A}</a:tableStyleId>
              </a:tblPr>
              <a:tblGrid>
                <a:gridCol w="10520855">
                  <a:extLst>
                    <a:ext uri="{9D8B030D-6E8A-4147-A177-3AD203B41FA5}">
                      <a16:colId xmlns:a16="http://schemas.microsoft.com/office/drawing/2014/main" val="261088074"/>
                    </a:ext>
                  </a:extLst>
                </a:gridCol>
              </a:tblGrid>
              <a:tr h="391974">
                <a:tc>
                  <a:txBody>
                    <a:bodyPr/>
                    <a:lstStyle/>
                    <a:p>
                      <a:pPr algn="ctr" hangingPunct="0">
                        <a:spcBef>
                          <a:spcPts val="400"/>
                        </a:spcBef>
                        <a:spcAft>
                          <a:spcPts val="400"/>
                        </a:spcAft>
                        <a:tabLst>
                          <a:tab pos="180340" algn="l"/>
                          <a:tab pos="540385" algn="l"/>
                          <a:tab pos="900430" algn="l"/>
                          <a:tab pos="1260475" algn="l"/>
                          <a:tab pos="1620520" algn="l"/>
                          <a:tab pos="1980565" algn="l"/>
                          <a:tab pos="2340610" algn="l"/>
                        </a:tabLst>
                      </a:pPr>
                      <a:r>
                        <a:rPr lang="en-GB" sz="2400" b="1" i="0" kern="1200">
                          <a:solidFill>
                            <a:schemeClr val="tx2">
                              <a:lumMod val="60000"/>
                              <a:lumOff val="40000"/>
                            </a:schemeClr>
                          </a:solidFill>
                          <a:latin typeface="+mn-lt"/>
                          <a:ea typeface="+mn-ea"/>
                          <a:cs typeface="+mn-cs"/>
                        </a:rPr>
                        <a:t>High level SG structure principles</a:t>
                      </a:r>
                    </a:p>
                  </a:txBody>
                  <a:tcPr marL="68580" marR="68580" marT="0" marB="0">
                    <a:noFill/>
                  </a:tcPr>
                </a:tc>
                <a:extLst>
                  <a:ext uri="{0D108BD9-81ED-4DB2-BD59-A6C34878D82A}">
                    <a16:rowId xmlns:a16="http://schemas.microsoft.com/office/drawing/2014/main" val="3848954323"/>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a:solidFill>
                            <a:schemeClr val="tx2">
                              <a:lumMod val="60000"/>
                              <a:lumOff val="40000"/>
                            </a:schemeClr>
                          </a:solidFill>
                          <a:latin typeface="+mn-lt"/>
                          <a:ea typeface="+mn-ea"/>
                          <a:cs typeface="+mn-cs"/>
                        </a:rPr>
                        <a:t>A: Optimized structure</a:t>
                      </a:r>
                    </a:p>
                  </a:txBody>
                  <a:tcPr marL="68580" marR="68580" marT="0" marB="0">
                    <a:solidFill>
                      <a:schemeClr val="bg1"/>
                    </a:solidFill>
                  </a:tcPr>
                </a:tc>
                <a:extLst>
                  <a:ext uri="{0D108BD9-81ED-4DB2-BD59-A6C34878D82A}">
                    <a16:rowId xmlns:a16="http://schemas.microsoft.com/office/drawing/2014/main" val="1390697708"/>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a:solidFill>
                            <a:schemeClr val="tx2">
                              <a:lumMod val="60000"/>
                              <a:lumOff val="40000"/>
                            </a:schemeClr>
                          </a:solidFill>
                          <a:latin typeface="+mn-lt"/>
                          <a:ea typeface="+mn-ea"/>
                          <a:cs typeface="+mn-cs"/>
                        </a:rPr>
                        <a:t>B: Clear mandates</a:t>
                      </a:r>
                    </a:p>
                  </a:txBody>
                  <a:tcPr marL="68580" marR="68580" marT="0" marB="0">
                    <a:solidFill>
                      <a:schemeClr val="bg1"/>
                    </a:solidFill>
                  </a:tcPr>
                </a:tc>
                <a:extLst>
                  <a:ext uri="{0D108BD9-81ED-4DB2-BD59-A6C34878D82A}">
                    <a16:rowId xmlns:a16="http://schemas.microsoft.com/office/drawing/2014/main" val="1930493066"/>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a:solidFill>
                            <a:schemeClr val="tx2">
                              <a:lumMod val="60000"/>
                              <a:lumOff val="40000"/>
                            </a:schemeClr>
                          </a:solidFill>
                          <a:latin typeface="+mn-lt"/>
                          <a:ea typeface="+mn-ea"/>
                          <a:cs typeface="+mn-cs"/>
                        </a:rPr>
                        <a:t>C: Enhanced coordination and cooperation</a:t>
                      </a:r>
                    </a:p>
                  </a:txBody>
                  <a:tcPr marL="68580" marR="68580" marT="0" marB="0">
                    <a:solidFill>
                      <a:schemeClr val="bg1"/>
                    </a:solidFill>
                  </a:tcPr>
                </a:tc>
                <a:extLst>
                  <a:ext uri="{0D108BD9-81ED-4DB2-BD59-A6C34878D82A}">
                    <a16:rowId xmlns:a16="http://schemas.microsoft.com/office/drawing/2014/main" val="2073724430"/>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a:solidFill>
                            <a:schemeClr val="tx2">
                              <a:lumMod val="60000"/>
                              <a:lumOff val="40000"/>
                            </a:schemeClr>
                          </a:solidFill>
                          <a:latin typeface="+mn-lt"/>
                          <a:ea typeface="+mn-ea"/>
                          <a:cs typeface="+mn-cs"/>
                        </a:rPr>
                        <a:t>D: Cost-effectiveness and attractiveness</a:t>
                      </a:r>
                    </a:p>
                  </a:txBody>
                  <a:tcPr marL="68580" marR="68580" marT="0" marB="0">
                    <a:solidFill>
                      <a:schemeClr val="bg1"/>
                    </a:solidFill>
                  </a:tcPr>
                </a:tc>
                <a:extLst>
                  <a:ext uri="{0D108BD9-81ED-4DB2-BD59-A6C34878D82A}">
                    <a16:rowId xmlns:a16="http://schemas.microsoft.com/office/drawing/2014/main" val="603053346"/>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a:solidFill>
                            <a:schemeClr val="tx2">
                              <a:lumMod val="60000"/>
                              <a:lumOff val="40000"/>
                            </a:schemeClr>
                          </a:solidFill>
                          <a:latin typeface="+mn-lt"/>
                          <a:ea typeface="+mn-ea"/>
                          <a:cs typeface="+mn-cs"/>
                        </a:rPr>
                        <a:t>E: Efficient and productive working methods</a:t>
                      </a:r>
                    </a:p>
                  </a:txBody>
                  <a:tcPr marL="68580" marR="68580" marT="0" marB="0">
                    <a:solidFill>
                      <a:schemeClr val="bg1"/>
                    </a:solidFill>
                  </a:tcPr>
                </a:tc>
                <a:extLst>
                  <a:ext uri="{0D108BD9-81ED-4DB2-BD59-A6C34878D82A}">
                    <a16:rowId xmlns:a16="http://schemas.microsoft.com/office/drawing/2014/main" val="877808786"/>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a:solidFill>
                            <a:schemeClr val="tx2">
                              <a:lumMod val="60000"/>
                              <a:lumOff val="40000"/>
                            </a:schemeClr>
                          </a:solidFill>
                          <a:latin typeface="+mn-lt"/>
                          <a:ea typeface="+mn-ea"/>
                          <a:cs typeface="+mn-cs"/>
                        </a:rPr>
                        <a:t>F: Timely identification of standardization needs</a:t>
                      </a:r>
                    </a:p>
                  </a:txBody>
                  <a:tcPr marL="68580" marR="68580" marT="0" marB="0">
                    <a:solidFill>
                      <a:schemeClr val="bg1"/>
                    </a:solidFill>
                  </a:tcPr>
                </a:tc>
                <a:extLst>
                  <a:ext uri="{0D108BD9-81ED-4DB2-BD59-A6C34878D82A}">
                    <a16:rowId xmlns:a16="http://schemas.microsoft.com/office/drawing/2014/main" val="3470045058"/>
                  </a:ext>
                </a:extLst>
              </a:tr>
              <a:tr h="391974">
                <a:tc>
                  <a:txBody>
                    <a:bodyPr/>
                    <a:lstStyle/>
                    <a:p>
                      <a:pPr hangingPunct="0">
                        <a:spcBef>
                          <a:spcPts val="200"/>
                        </a:spcBef>
                        <a:spcAft>
                          <a:spcPts val="200"/>
                        </a:spcAft>
                        <a:tabLst>
                          <a:tab pos="180340" algn="l"/>
                          <a:tab pos="540385" algn="l"/>
                          <a:tab pos="900430" algn="l"/>
                          <a:tab pos="1260475" algn="l"/>
                          <a:tab pos="1620520" algn="l"/>
                          <a:tab pos="1980565" algn="l"/>
                          <a:tab pos="2340610" algn="l"/>
                        </a:tabLst>
                      </a:pPr>
                      <a:r>
                        <a:rPr lang="en-GB" sz="2400" b="0" i="0" kern="1200" dirty="0">
                          <a:solidFill>
                            <a:schemeClr val="tx2">
                              <a:lumMod val="60000"/>
                              <a:lumOff val="40000"/>
                            </a:schemeClr>
                          </a:solidFill>
                          <a:latin typeface="+mn-lt"/>
                          <a:ea typeface="+mn-ea"/>
                          <a:cs typeface="+mn-cs"/>
                        </a:rPr>
                        <a:t>G: Support for bridging the standardization gap</a:t>
                      </a:r>
                    </a:p>
                  </a:txBody>
                  <a:tcPr marL="68580" marR="68580" marT="0" marB="0">
                    <a:solidFill>
                      <a:schemeClr val="bg1"/>
                    </a:solidFill>
                  </a:tcPr>
                </a:tc>
                <a:extLst>
                  <a:ext uri="{0D108BD9-81ED-4DB2-BD59-A6C34878D82A}">
                    <a16:rowId xmlns:a16="http://schemas.microsoft.com/office/drawing/2014/main" val="2718144794"/>
                  </a:ext>
                </a:extLst>
              </a:tr>
            </a:tbl>
          </a:graphicData>
        </a:graphic>
      </p:graphicFrame>
      <p:pic>
        <p:nvPicPr>
          <p:cNvPr id="5" name="Picture 4">
            <a:extLst>
              <a:ext uri="{FF2B5EF4-FFF2-40B4-BE49-F238E27FC236}">
                <a16:creationId xmlns:a16="http://schemas.microsoft.com/office/drawing/2014/main" id="{173866B0-2614-414E-A2E3-461835ED4660}"/>
              </a:ext>
            </a:extLst>
          </p:cNvPr>
          <p:cNvPicPr>
            <a:picLocks noChangeAspect="1"/>
          </p:cNvPicPr>
          <p:nvPr/>
        </p:nvPicPr>
        <p:blipFill>
          <a:blip r:embed="rId3"/>
          <a:stretch>
            <a:fillRect/>
          </a:stretch>
        </p:blipFill>
        <p:spPr>
          <a:xfrm>
            <a:off x="1" y="3949"/>
            <a:ext cx="2685448" cy="748827"/>
          </a:xfrm>
          <a:prstGeom prst="rect">
            <a:avLst/>
          </a:prstGeom>
        </p:spPr>
      </p:pic>
    </p:spTree>
    <p:extLst>
      <p:ext uri="{BB962C8B-B14F-4D97-AF65-F5344CB8AC3E}">
        <p14:creationId xmlns:p14="http://schemas.microsoft.com/office/powerpoint/2010/main" val="388003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E1B0A5-3E22-4E86-8514-50059624E31E}"/>
              </a:ext>
            </a:extLst>
          </p:cNvPr>
          <p:cNvSpPr>
            <a:spLocks noGrp="1"/>
          </p:cNvSpPr>
          <p:nvPr>
            <p:ph idx="1"/>
          </p:nvPr>
        </p:nvSpPr>
        <p:spPr/>
        <p:txBody>
          <a:bodyPr vert="horz" lIns="91440" tIns="45720" rIns="91440" bIns="45720" rtlCol="0" anchor="t">
            <a:normAutofit/>
          </a:bodyPr>
          <a:lstStyle/>
          <a:p>
            <a:r>
              <a:rPr lang="en-US" dirty="0"/>
              <a:t>Reports from SGs were reviewed.  Latest status of SGs is available in the following slides in this presentation.</a:t>
            </a:r>
          </a:p>
          <a:p>
            <a:r>
              <a:rPr lang="en-US" dirty="0"/>
              <a:t>A liaison statement was sent out to regional organizations (</a:t>
            </a:r>
            <a:r>
              <a:rPr lang="en-GB" dirty="0"/>
              <a:t>APT, ATU, CEPT, CITEL, LAS, RCC) immediately after the meeting (i.e., on 7 August 2020) with </a:t>
            </a:r>
            <a:r>
              <a:rPr lang="en-GB" u="sng" dirty="0">
                <a:hlinkClick r:id="rId2"/>
              </a:rPr>
              <a:t>TSAG-RGWP-TD2R1</a:t>
            </a:r>
            <a:r>
              <a:rPr lang="en-GB" dirty="0"/>
              <a:t> (consolidated principle proposals) and </a:t>
            </a:r>
            <a:r>
              <a:rPr lang="en-GB" u="sng" dirty="0">
                <a:hlinkClick r:id="rId3"/>
              </a:rPr>
              <a:t>TSAG-RGWP-TD3R2</a:t>
            </a:r>
            <a:r>
              <a:rPr lang="en-GB" dirty="0"/>
              <a:t> (consolidated restructuring proposals)</a:t>
            </a:r>
            <a:endParaRPr lang="en-CH" dirty="0">
              <a:cs typeface="Calibri"/>
            </a:endParaRPr>
          </a:p>
        </p:txBody>
      </p:sp>
      <p:sp>
        <p:nvSpPr>
          <p:cNvPr id="7" name="Title 1">
            <a:extLst>
              <a:ext uri="{FF2B5EF4-FFF2-40B4-BE49-F238E27FC236}">
                <a16:creationId xmlns:a16="http://schemas.microsoft.com/office/drawing/2014/main" id="{4F62D5D0-C4E2-4E73-9D61-DD73BDCD0FFF}"/>
              </a:ext>
            </a:extLst>
          </p:cNvPr>
          <p:cNvSpPr>
            <a:spLocks noGrp="1"/>
          </p:cNvSpPr>
          <p:nvPr>
            <p:ph type="title"/>
          </p:nvPr>
        </p:nvSpPr>
        <p:spPr>
          <a:xfrm>
            <a:off x="609600" y="678116"/>
            <a:ext cx="10972800" cy="1143000"/>
          </a:xfrm>
        </p:spPr>
        <p:txBody>
          <a:bodyPr>
            <a:normAutofit/>
          </a:bodyPr>
          <a:lstStyle/>
          <a:p>
            <a:r>
              <a:rPr lang="en-US" dirty="0"/>
              <a:t>    TSAG rapporteurs meetings  discussions </a:t>
            </a:r>
            <a:r>
              <a:rPr lang="en-US" b="0" dirty="0"/>
              <a:t>4/5</a:t>
            </a:r>
          </a:p>
        </p:txBody>
      </p:sp>
      <p:pic>
        <p:nvPicPr>
          <p:cNvPr id="4" name="Picture 3">
            <a:extLst>
              <a:ext uri="{FF2B5EF4-FFF2-40B4-BE49-F238E27FC236}">
                <a16:creationId xmlns:a16="http://schemas.microsoft.com/office/drawing/2014/main" id="{64B6A358-3528-4481-BA9E-D03F8FDDB441}"/>
              </a:ext>
            </a:extLst>
          </p:cNvPr>
          <p:cNvPicPr>
            <a:picLocks noChangeAspect="1"/>
          </p:cNvPicPr>
          <p:nvPr/>
        </p:nvPicPr>
        <p:blipFill>
          <a:blip r:embed="rId4"/>
          <a:stretch>
            <a:fillRect/>
          </a:stretch>
        </p:blipFill>
        <p:spPr>
          <a:xfrm>
            <a:off x="0" y="3949"/>
            <a:ext cx="2837447" cy="791211"/>
          </a:xfrm>
          <a:prstGeom prst="rect">
            <a:avLst/>
          </a:prstGeom>
        </p:spPr>
      </p:pic>
    </p:spTree>
    <p:extLst>
      <p:ext uri="{BB962C8B-B14F-4D97-AF65-F5344CB8AC3E}">
        <p14:creationId xmlns:p14="http://schemas.microsoft.com/office/powerpoint/2010/main" val="338819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90" y="230544"/>
            <a:ext cx="10972800" cy="1143000"/>
          </a:xfrm>
        </p:spPr>
        <p:txBody>
          <a:bodyPr>
            <a:normAutofit fontScale="90000"/>
          </a:bodyPr>
          <a:lstStyle/>
          <a:p>
            <a:br>
              <a:rPr lang="en-US" dirty="0"/>
            </a:br>
            <a:r>
              <a:rPr lang="en-US" dirty="0"/>
              <a:t>TSAG rapporteurs meetings  discussions  </a:t>
            </a:r>
            <a:r>
              <a:rPr lang="en-US" b="0" dirty="0"/>
              <a:t>5/5</a:t>
            </a:r>
            <a:endParaRPr lang="en-US" b="0" dirty="0">
              <a:solidFill>
                <a:srgbClr val="FF0000"/>
              </a:solidFill>
            </a:endParaRPr>
          </a:p>
        </p:txBody>
      </p:sp>
      <p:sp>
        <p:nvSpPr>
          <p:cNvPr id="3" name="Content Placeholder 2"/>
          <p:cNvSpPr>
            <a:spLocks noGrp="1"/>
          </p:cNvSpPr>
          <p:nvPr>
            <p:ph idx="1"/>
          </p:nvPr>
        </p:nvSpPr>
        <p:spPr>
          <a:xfrm>
            <a:off x="567558" y="1593255"/>
            <a:ext cx="11582400" cy="4902413"/>
          </a:xfrm>
        </p:spPr>
        <p:txBody>
          <a:bodyPr vert="horz" lIns="91440" tIns="45720" rIns="91440" bIns="45720" rtlCol="0" anchor="t">
            <a:normAutofit/>
          </a:bodyPr>
          <a:lstStyle/>
          <a:p>
            <a:pPr>
              <a:buNone/>
            </a:pPr>
            <a:endParaRPr lang="en-GB" sz="2400" dirty="0">
              <a:ea typeface="+mn-lt"/>
              <a:cs typeface="+mn-lt"/>
            </a:endParaRPr>
          </a:p>
          <a:p>
            <a:pPr>
              <a:buNone/>
            </a:pPr>
            <a:r>
              <a:rPr lang="en-GB" sz="2800" dirty="0">
                <a:ea typeface="+mn-lt"/>
                <a:cs typeface="+mn-lt"/>
              </a:rPr>
              <a:t>TSAG RG-</a:t>
            </a:r>
            <a:r>
              <a:rPr lang="en-GB" sz="2800" dirty="0" err="1">
                <a:ea typeface="+mn-lt"/>
                <a:cs typeface="+mn-lt"/>
              </a:rPr>
              <a:t>ResReview</a:t>
            </a:r>
            <a:r>
              <a:rPr lang="en-GB" sz="2800" dirty="0">
                <a:ea typeface="+mn-lt"/>
                <a:cs typeface="+mn-lt"/>
              </a:rPr>
              <a:t> e-meeting 31 August 2020: </a:t>
            </a:r>
            <a:endParaRPr lang="en-GB" sz="3600" dirty="0"/>
          </a:p>
          <a:p>
            <a:r>
              <a:rPr lang="en-GB" sz="2800" dirty="0">
                <a:ea typeface="+mn-lt"/>
                <a:cs typeface="+mn-lt"/>
              </a:rPr>
              <a:t>Received some initial information from APT and CITEL on preparatory activities in those regional organizations;</a:t>
            </a:r>
            <a:br>
              <a:rPr lang="en-GB" sz="2800" dirty="0">
                <a:ea typeface="+mn-lt"/>
                <a:cs typeface="+mn-lt"/>
              </a:rPr>
            </a:br>
            <a:r>
              <a:rPr lang="en-GB" sz="2800" dirty="0">
                <a:ea typeface="+mn-lt"/>
                <a:cs typeface="+mn-lt"/>
              </a:rPr>
              <a:t>the group shares online the overview situation and contacts/focal points received. </a:t>
            </a:r>
            <a:endParaRPr lang="en-GB" sz="3600" dirty="0"/>
          </a:p>
          <a:p>
            <a:r>
              <a:rPr lang="en-GB" sz="2800" dirty="0">
                <a:ea typeface="+mn-lt"/>
                <a:cs typeface="+mn-lt"/>
              </a:rPr>
              <a:t>Preparations have not finished yet and are continuing in all the regional organizations. </a:t>
            </a:r>
            <a:endParaRPr lang="en-GB" sz="3600" dirty="0"/>
          </a:p>
          <a:p>
            <a:r>
              <a:rPr lang="en-GB" sz="2800" dirty="0">
                <a:ea typeface="+mn-lt"/>
                <a:cs typeface="+mn-lt"/>
              </a:rPr>
              <a:t>RG-</a:t>
            </a:r>
            <a:r>
              <a:rPr lang="en-GB" sz="2800" dirty="0" err="1">
                <a:ea typeface="+mn-lt"/>
                <a:cs typeface="+mn-lt"/>
              </a:rPr>
              <a:t>ResReview</a:t>
            </a:r>
            <a:r>
              <a:rPr lang="en-GB" sz="2800" dirty="0">
                <a:ea typeface="+mn-lt"/>
                <a:cs typeface="+mn-lt"/>
              </a:rPr>
              <a:t> will want to meet after the September TSAG meeting for further dialogue.</a:t>
            </a:r>
            <a:endParaRPr lang="en-GB" sz="3600" dirty="0"/>
          </a:p>
          <a:p>
            <a:pPr marL="0" indent="0">
              <a:buNone/>
            </a:pPr>
            <a:endParaRPr lang="en-GB" sz="2400" dirty="0">
              <a:solidFill>
                <a:srgbClr val="FF0000"/>
              </a:solidFill>
              <a:cs typeface="Calibri"/>
            </a:endParaRPr>
          </a:p>
        </p:txBody>
      </p:sp>
      <p:pic>
        <p:nvPicPr>
          <p:cNvPr id="4" name="Picture 3">
            <a:extLst>
              <a:ext uri="{FF2B5EF4-FFF2-40B4-BE49-F238E27FC236}">
                <a16:creationId xmlns:a16="http://schemas.microsoft.com/office/drawing/2014/main" id="{69A14B68-CC77-47BE-9874-63A443AE1BA2}"/>
              </a:ext>
            </a:extLst>
          </p:cNvPr>
          <p:cNvPicPr>
            <a:picLocks noChangeAspect="1"/>
          </p:cNvPicPr>
          <p:nvPr/>
        </p:nvPicPr>
        <p:blipFill>
          <a:blip r:embed="rId3"/>
          <a:stretch>
            <a:fillRect/>
          </a:stretch>
        </p:blipFill>
        <p:spPr>
          <a:xfrm>
            <a:off x="0" y="10833"/>
            <a:ext cx="2837447" cy="791211"/>
          </a:xfrm>
          <a:prstGeom prst="rect">
            <a:avLst/>
          </a:prstGeom>
        </p:spPr>
      </p:pic>
    </p:spTree>
    <p:extLst>
      <p:ext uri="{BB962C8B-B14F-4D97-AF65-F5344CB8AC3E}">
        <p14:creationId xmlns:p14="http://schemas.microsoft.com/office/powerpoint/2010/main" val="226976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DBB4E-1675-406F-81A7-3AF23B021AED}"/>
              </a:ext>
            </a:extLst>
          </p:cNvPr>
          <p:cNvSpPr>
            <a:spLocks noGrp="1"/>
          </p:cNvSpPr>
          <p:nvPr>
            <p:ph type="title"/>
          </p:nvPr>
        </p:nvSpPr>
        <p:spPr/>
        <p:txBody>
          <a:bodyPr/>
          <a:lstStyle/>
          <a:p>
            <a:r>
              <a:rPr lang="en-US" dirty="0"/>
              <a:t>TSAG Meetings: next important dates</a:t>
            </a:r>
            <a:endParaRPr lang="en-GB" dirty="0"/>
          </a:p>
        </p:txBody>
      </p:sp>
      <p:sp>
        <p:nvSpPr>
          <p:cNvPr id="3" name="Content Placeholder 2">
            <a:extLst>
              <a:ext uri="{FF2B5EF4-FFF2-40B4-BE49-F238E27FC236}">
                <a16:creationId xmlns:a16="http://schemas.microsoft.com/office/drawing/2014/main" id="{50E301B5-9FEC-40EA-AD79-AB755D9D652C}"/>
              </a:ext>
            </a:extLst>
          </p:cNvPr>
          <p:cNvSpPr>
            <a:spLocks noGrp="1"/>
          </p:cNvSpPr>
          <p:nvPr>
            <p:ph idx="1"/>
          </p:nvPr>
        </p:nvSpPr>
        <p:spPr>
          <a:xfrm>
            <a:off x="294289" y="1555782"/>
            <a:ext cx="11708525" cy="5270937"/>
          </a:xfrm>
        </p:spPr>
        <p:txBody>
          <a:bodyPr vert="horz" lIns="91440" tIns="45720" rIns="91440" bIns="45720" rtlCol="0" anchor="t">
            <a:normAutofit/>
          </a:bodyPr>
          <a:lstStyle/>
          <a:p>
            <a:pPr marL="0" indent="0">
              <a:buNone/>
            </a:pPr>
            <a:endParaRPr lang="en-GB" sz="2000" b="1" i="1" dirty="0"/>
          </a:p>
          <a:p>
            <a:r>
              <a:rPr lang="en-US" dirty="0"/>
              <a:t>TSAG e-meeting, 21-25 September 2020 </a:t>
            </a:r>
          </a:p>
          <a:p>
            <a:r>
              <a:rPr lang="en-GB" dirty="0"/>
              <a:t>The following  TSAG meeting is planned for 11 –15 January 2021 (TBC)</a:t>
            </a:r>
            <a:endParaRPr lang="en-GB" dirty="0">
              <a:cs typeface="Calibri"/>
            </a:endParaRPr>
          </a:p>
          <a:p>
            <a:r>
              <a:rPr lang="en-GB" dirty="0">
                <a:ea typeface="+mn-lt"/>
                <a:cs typeface="+mn-lt"/>
              </a:rPr>
              <a:t>A second interregional meeting is foreseen in 8 January 2021 (TBC)</a:t>
            </a:r>
            <a:endParaRPr lang="en-GB" dirty="0">
              <a:cs typeface="Calibri"/>
            </a:endParaRPr>
          </a:p>
        </p:txBody>
      </p:sp>
      <p:pic>
        <p:nvPicPr>
          <p:cNvPr id="4" name="Picture 3">
            <a:extLst>
              <a:ext uri="{FF2B5EF4-FFF2-40B4-BE49-F238E27FC236}">
                <a16:creationId xmlns:a16="http://schemas.microsoft.com/office/drawing/2014/main" id="{1D862B26-5E3D-4C1A-BBCD-5334C4E98ACA}"/>
              </a:ext>
            </a:extLst>
          </p:cNvPr>
          <p:cNvPicPr>
            <a:picLocks noChangeAspect="1"/>
          </p:cNvPicPr>
          <p:nvPr/>
        </p:nvPicPr>
        <p:blipFill>
          <a:blip r:embed="rId2"/>
          <a:stretch>
            <a:fillRect/>
          </a:stretch>
        </p:blipFill>
        <p:spPr>
          <a:xfrm>
            <a:off x="0" y="63598"/>
            <a:ext cx="2837447" cy="791211"/>
          </a:xfrm>
          <a:prstGeom prst="rect">
            <a:avLst/>
          </a:prstGeom>
        </p:spPr>
      </p:pic>
    </p:spTree>
    <p:extLst>
      <p:ext uri="{BB962C8B-B14F-4D97-AF65-F5344CB8AC3E}">
        <p14:creationId xmlns:p14="http://schemas.microsoft.com/office/powerpoint/2010/main" val="49227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Setting the standard</a:t>
            </a:r>
          </a:p>
        </p:txBody>
      </p:sp>
      <p:sp>
        <p:nvSpPr>
          <p:cNvPr id="3" name="Subtitle 2"/>
          <p:cNvSpPr txBox="1">
            <a:spLocks/>
          </p:cNvSpPr>
          <p:nvPr/>
        </p:nvSpPr>
        <p:spPr>
          <a:xfrm>
            <a:off x="0" y="1676900"/>
            <a:ext cx="12192000" cy="3243336"/>
          </a:xfrm>
          <a:prstGeom prst="rect">
            <a:avLst/>
          </a:prstGeom>
          <a:solidFill>
            <a:srgbClr val="00B0F0"/>
          </a:solidFill>
          <a:ln>
            <a:no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ITU-T Study Groups updates of their works towards WTSA-20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4000" b="0"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br>
            <a:r>
              <a:rPr kumimoji="0" lang="en-US" sz="3600" b="0"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rPr>
              <a:t>Status as of 16 September 2020</a:t>
            </a:r>
            <a:endParaRPr kumimoji="0" lang="en-GB" sz="4000" b="0" i="0" u="none" strike="noStrike" kern="1200" cap="none" spc="0" normalizeH="0" baseline="0" noProof="0" dirty="0">
              <a:ln>
                <a:noFill/>
              </a:ln>
              <a:solidFill>
                <a:prstClr val="white"/>
              </a:solidFill>
              <a:effectLst/>
              <a:uLnTx/>
              <a:uFillTx/>
              <a:latin typeface="Avenir LT Std 45 Book" panose="020B0502020203020204" pitchFamily="34" charset="0"/>
              <a:ea typeface="+mn-ea"/>
              <a:cs typeface="+mn-cs"/>
            </a:endParaRPr>
          </a:p>
        </p:txBody>
      </p:sp>
    </p:spTree>
    <p:extLst>
      <p:ext uri="{BB962C8B-B14F-4D97-AF65-F5344CB8AC3E}">
        <p14:creationId xmlns:p14="http://schemas.microsoft.com/office/powerpoint/2010/main" val="21557778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41CE3FCF996448956D1D7ACE1A4DB" ma:contentTypeVersion="7" ma:contentTypeDescription="Create a new document." ma:contentTypeScope="" ma:versionID="0b778e9b5a23d1df9c75bcdd43dc94dd">
  <xsd:schema xmlns:xsd="http://www.w3.org/2001/XMLSchema" xmlns:xs="http://www.w3.org/2001/XMLSchema" xmlns:p="http://schemas.microsoft.com/office/2006/metadata/properties" xmlns:ns3="db787c58-c6c7-4092-84ad-14d4686e718a" xmlns:ns4="828c3eb1-47f5-463e-b97c-8f440708d4da" targetNamespace="http://schemas.microsoft.com/office/2006/metadata/properties" ma:root="true" ma:fieldsID="49b2f349c549cb4efc5126fa40203ad7" ns3:_="" ns4:_="">
    <xsd:import namespace="db787c58-c6c7-4092-84ad-14d4686e718a"/>
    <xsd:import namespace="828c3eb1-47f5-463e-b97c-8f440708d4d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787c58-c6c7-4092-84ad-14d4686e7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8c3eb1-47f5-463e-b97c-8f440708d4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E5158B-67D5-49C5-8492-34A41D71B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787c58-c6c7-4092-84ad-14d4686e718a"/>
    <ds:schemaRef ds:uri="828c3eb1-47f5-463e-b97c-8f440708d4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6421C-7D30-4D66-9735-E2BFC0266913}">
  <ds:schemaRefs>
    <ds:schemaRef ds:uri="http://schemas.microsoft.com/sharepoint/v3/contenttype/forms"/>
  </ds:schemaRefs>
</ds:datastoreItem>
</file>

<file path=customXml/itemProps3.xml><?xml version="1.0" encoding="utf-8"?>
<ds:datastoreItem xmlns:ds="http://schemas.openxmlformats.org/officeDocument/2006/customXml" ds:itemID="{E5F91C86-BC7B-4A61-818A-E33E53919DBC}">
  <ds:schemaRefs>
    <ds:schemaRef ds:uri="http://schemas.microsoft.com/office/2006/metadata/properties"/>
    <ds:schemaRef ds:uri="db787c58-c6c7-4092-84ad-14d4686e718a"/>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828c3eb1-47f5-463e-b97c-8f440708d4da"/>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2513</TotalTime>
  <Words>6389</Words>
  <Application>Microsoft Office PowerPoint</Application>
  <PresentationFormat>Widescreen</PresentationFormat>
  <Paragraphs>670</Paragraphs>
  <Slides>40</Slides>
  <Notes>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Narrow</vt:lpstr>
      <vt:lpstr>Avenir LT Std 45 Book</vt:lpstr>
      <vt:lpstr>AvenirNext LT Pro Regular</vt:lpstr>
      <vt:lpstr>Calibri</vt:lpstr>
      <vt:lpstr>Symbol</vt:lpstr>
      <vt:lpstr>Times New Roman</vt:lpstr>
      <vt:lpstr>Office Theme</vt:lpstr>
      <vt:lpstr>2_Office Theme</vt:lpstr>
      <vt:lpstr>Setting the standard</vt:lpstr>
      <vt:lpstr>Setting the standard</vt:lpstr>
      <vt:lpstr>TSAG rapporteurs meetings  discussions   1/5</vt:lpstr>
      <vt:lpstr>TSAG rapporteurs meetings discussions 2/5</vt:lpstr>
      <vt:lpstr>    TSAG rapporteurs meetings  discussions 3/5</vt:lpstr>
      <vt:lpstr>    TSAG rapporteurs meetings  discussions 4/5</vt:lpstr>
      <vt:lpstr> TSAG rapporteurs meetings  discussions  5/5</vt:lpstr>
      <vt:lpstr>TSAG Meetings: next important dates</vt:lpstr>
      <vt:lpstr>Setting the standard</vt:lpstr>
      <vt:lpstr>Overall situation of each Study Group</vt:lpstr>
      <vt:lpstr>              Current SGs proposals – overview   1/4</vt:lpstr>
      <vt:lpstr>             Current SGs proposals – overview 2/4</vt:lpstr>
      <vt:lpstr>             Current SGs proposals – overview 3/4</vt:lpstr>
      <vt:lpstr>             Current SGs proposals – overview 4/4</vt:lpstr>
      <vt:lpstr>SG2 – proposed mandate</vt:lpstr>
      <vt:lpstr>         SG2 – proposed list of Questions</vt:lpstr>
      <vt:lpstr>SG3 – proposed mandate </vt:lpstr>
      <vt:lpstr>SG3 – proposed list of Questions</vt:lpstr>
      <vt:lpstr> SG5 – proposed mandate   1/2</vt:lpstr>
      <vt:lpstr> SG5 – proposed mandate   2/2</vt:lpstr>
      <vt:lpstr>        SG5 – proposed list of Questions</vt:lpstr>
      <vt:lpstr> SG9 – Proposed mandate</vt:lpstr>
      <vt:lpstr>    SG9 – proposed list of Questions</vt:lpstr>
      <vt:lpstr>SG11 – proposed mandate</vt:lpstr>
      <vt:lpstr>      SG11 – proposed list of Questions</vt:lpstr>
      <vt:lpstr>SG12 – proposed mandate</vt:lpstr>
      <vt:lpstr>      S         SG12 – proposed list of Questions   1/2</vt:lpstr>
      <vt:lpstr>      S      SG12 – proposed list of Questions  2/2</vt:lpstr>
      <vt:lpstr>SG13 – proposed mandate</vt:lpstr>
      <vt:lpstr>                SG13 – proposed list of Questions</vt:lpstr>
      <vt:lpstr>SG15 – proposed mandate</vt:lpstr>
      <vt:lpstr>      SG15 – proposed list of Questions</vt:lpstr>
      <vt:lpstr>SG16 – proposed mandate</vt:lpstr>
      <vt:lpstr>      SG16 – proposed list of Questions</vt:lpstr>
      <vt:lpstr>SG17 – proposed mandate</vt:lpstr>
      <vt:lpstr>S           SG17 – proposed list of Questions</vt:lpstr>
      <vt:lpstr>SG20 – proposed mandate</vt:lpstr>
      <vt:lpstr>SG20 – proposed list of Questions</vt:lpstr>
      <vt:lpstr>Setting the standard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Alexandra.Gaspari@itu.int</dc:creator>
  <cp:lastModifiedBy>Al-Mnini, Lara</cp:lastModifiedBy>
  <cp:revision>117</cp:revision>
  <dcterms:created xsi:type="dcterms:W3CDTF">2016-02-05T15:38:40Z</dcterms:created>
  <dcterms:modified xsi:type="dcterms:W3CDTF">2020-09-17T07:50:22Z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0x01010048E41CE3FCF996448956D1D7ACE1A4DB</vt:lpwstr>
  </property>
</Properties>
</file>