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2" r:id="rId1"/>
  </p:sldMasterIdLst>
  <p:notesMasterIdLst>
    <p:notesMasterId r:id="rId18"/>
  </p:notesMasterIdLst>
  <p:handoutMasterIdLst>
    <p:handoutMasterId r:id="rId19"/>
  </p:handoutMasterIdLst>
  <p:sldIdLst>
    <p:sldId id="412" r:id="rId2"/>
    <p:sldId id="484" r:id="rId3"/>
    <p:sldId id="510" r:id="rId4"/>
    <p:sldId id="520" r:id="rId5"/>
    <p:sldId id="483" r:id="rId6"/>
    <p:sldId id="495" r:id="rId7"/>
    <p:sldId id="512" r:id="rId8"/>
    <p:sldId id="514" r:id="rId9"/>
    <p:sldId id="509" r:id="rId10"/>
    <p:sldId id="500" r:id="rId11"/>
    <p:sldId id="507" r:id="rId12"/>
    <p:sldId id="515" r:id="rId13"/>
    <p:sldId id="516" r:id="rId14"/>
    <p:sldId id="519" r:id="rId15"/>
    <p:sldId id="517" r:id="rId16"/>
    <p:sldId id="518" r:id="rId17"/>
  </p:sldIdLst>
  <p:sldSz cx="9144000" cy="6858000" type="screen4x3"/>
  <p:notesSz cx="6797675" cy="9926638"/>
  <p:defaultTextStyle>
    <a:defPPr>
      <a:defRPr lang="en-CA"/>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99"/>
    <a:srgbClr val="FF3399"/>
    <a:srgbClr val="FF0000"/>
    <a:srgbClr val="000066"/>
    <a:srgbClr val="FF33CC"/>
    <a:srgbClr val="FF66CC"/>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66" autoAdjust="0"/>
    <p:restoredTop sz="92752" autoAdjust="0"/>
  </p:normalViewPr>
  <p:slideViewPr>
    <p:cSldViewPr>
      <p:cViewPr varScale="1">
        <p:scale>
          <a:sx n="98" d="100"/>
          <a:sy n="98" d="100"/>
        </p:scale>
        <p:origin x="774" y="72"/>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28675"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2867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28677"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98F5698-2AD0-48CE-AE5F-7276882E7712}"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48131"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13316"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4813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48135"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ABDCA596-BD46-47B0-8863-7145B681E7CB}"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48130456-417C-4AA9-A8EE-0D0BA533C946}" type="slidenum">
              <a:rPr lang="en-CA" altLang="en-US" sz="1200" smtClean="0"/>
              <a:pPr/>
              <a:t>1</a:t>
            </a:fld>
            <a:endParaRPr lang="en-CA" altLang="en-US" sz="1200"/>
          </a:p>
        </p:txBody>
      </p:sp>
      <p:sp>
        <p:nvSpPr>
          <p:cNvPr id="16387" name="Rectangle 2"/>
          <p:cNvSpPr>
            <a:spLocks noGrp="1" noRot="1" noChangeAspect="1" noChangeArrowheads="1" noTextEdit="1"/>
          </p:cNvSpPr>
          <p:nvPr>
            <p:ph type="sldImg"/>
          </p:nvPr>
        </p:nvSpPr>
        <p:spPr>
          <a:xfrm>
            <a:off x="917575" y="744538"/>
            <a:ext cx="4962525" cy="3722687"/>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extLst>
      <p:ext uri="{BB962C8B-B14F-4D97-AF65-F5344CB8AC3E}">
        <p14:creationId xmlns:p14="http://schemas.microsoft.com/office/powerpoint/2010/main" val="1809210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17575" y="744538"/>
            <a:ext cx="4962525"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extLst>
      <p:ext uri="{BB962C8B-B14F-4D97-AF65-F5344CB8AC3E}">
        <p14:creationId xmlns:p14="http://schemas.microsoft.com/office/powerpoint/2010/main" val="727090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extLst>
      <p:ext uri="{BB962C8B-B14F-4D97-AF65-F5344CB8AC3E}">
        <p14:creationId xmlns:p14="http://schemas.microsoft.com/office/powerpoint/2010/main" val="22693656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p:nvPicPr>
        <p:blipFill>
          <a:blip r:embed="rId2">
            <a:extLst>
              <a:ext uri="{28A0092B-C50C-407E-A947-70E740481C1C}">
                <a14:useLocalDpi xmlns:a14="http://schemas.microsoft.com/office/drawing/2010/main" val="0"/>
              </a:ext>
            </a:extLst>
          </a:blip>
          <a:srcRect l="17644" b="12590"/>
          <a:stretch>
            <a:fillRect/>
          </a:stretch>
        </p:blipFill>
        <p:spPr bwMode="auto">
          <a:xfrm>
            <a:off x="0" y="809625"/>
            <a:ext cx="5710238" cy="606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5280025" y="4802188"/>
            <a:ext cx="44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r>
              <a:rPr lang="en-US" altLang="en-US" sz="1000">
                <a:solidFill>
                  <a:srgbClr val="000000"/>
                </a:solidFill>
              </a:rPr>
              <a:t> </a:t>
            </a:r>
            <a:endParaRPr lang="en-US" altLang="en-US"/>
          </a:p>
        </p:txBody>
      </p:sp>
      <p:pic>
        <p:nvPicPr>
          <p:cNvPr id="6"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white">
          <a:xfrm>
            <a:off x="5508625" y="5229225"/>
            <a:ext cx="3635375" cy="15255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8" name="Rectangle 10"/>
          <p:cNvSpPr>
            <a:spLocks noGrp="1" noChangeArrowheads="1"/>
          </p:cNvSpPr>
          <p:nvPr>
            <p:ph type="ctrTitle"/>
          </p:nvPr>
        </p:nvSpPr>
        <p:spPr>
          <a:xfrm>
            <a:off x="0" y="2349500"/>
            <a:ext cx="9144000" cy="1470025"/>
          </a:xfrm>
        </p:spPr>
        <p:txBody>
          <a:bodyPr/>
          <a:lstStyle>
            <a:lvl1pPr>
              <a:defRPr sz="3200">
                <a:solidFill>
                  <a:srgbClr val="000000"/>
                </a:solidFill>
              </a:defRPr>
            </a:lvl1pPr>
          </a:lstStyle>
          <a:p>
            <a:pPr lvl="0"/>
            <a:r>
              <a:rPr lang="en-US" altLang="en-US" noProof="0"/>
              <a:t>Title</a:t>
            </a:r>
          </a:p>
        </p:txBody>
      </p:sp>
      <p:sp>
        <p:nvSpPr>
          <p:cNvPr id="63500" name="Rectangle 12"/>
          <p:cNvSpPr>
            <a:spLocks noGrp="1" noChangeArrowheads="1"/>
          </p:cNvSpPr>
          <p:nvPr>
            <p:ph type="subTitle" idx="1"/>
          </p:nvPr>
        </p:nvSpPr>
        <p:spPr>
          <a:xfrm>
            <a:off x="1371600" y="3860800"/>
            <a:ext cx="6400800" cy="1752600"/>
          </a:xfrm>
        </p:spPr>
        <p:txBody>
          <a:bodyPr/>
          <a:lstStyle>
            <a:lvl1pPr marL="0" indent="0" algn="ctr">
              <a:buFontTx/>
              <a:buNone/>
              <a:defRPr/>
            </a:lvl1pPr>
          </a:lstStyle>
          <a:p>
            <a:pPr lvl="0"/>
            <a:r>
              <a:rPr lang="en-US" altLang="en-US" noProof="0"/>
              <a:t>Presenter</a:t>
            </a:r>
          </a:p>
        </p:txBody>
      </p:sp>
    </p:spTree>
    <p:extLst>
      <p:ext uri="{BB962C8B-B14F-4D97-AF65-F5344CB8AC3E}">
        <p14:creationId xmlns:p14="http://schemas.microsoft.com/office/powerpoint/2010/main" val="1309342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99EBDE83-7D2D-498C-B5D9-57426F367B6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2260117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290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0"/>
            <a:ext cx="6705600" cy="290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D552B72D-0B14-4F83-9409-9B84537CC9C6}"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279413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B1018E3F-BF57-49C2-B88E-54B5E997D8B5}"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739711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pPr>
              <a:defRPr/>
            </a:pPr>
            <a:fld id="{DB16E09A-B4F3-44D9-8838-EBF7987F41B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1037992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50825"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a:spLocks noGrp="1"/>
          </p:cNvSpPr>
          <p:nvPr>
            <p:ph type="sldNum" sz="quarter" idx="10"/>
          </p:nvPr>
        </p:nvSpPr>
        <p:spPr/>
        <p:txBody>
          <a:bodyPr/>
          <a:lstStyle>
            <a:lvl1pPr>
              <a:defRPr/>
            </a:lvl1pPr>
          </a:lstStyle>
          <a:p>
            <a:pPr>
              <a:defRPr/>
            </a:pPr>
            <a:fld id="{4FFF61B2-C9FF-445C-80E2-8732E4CB583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92618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0"/>
          </p:nvPr>
        </p:nvSpPr>
        <p:spPr/>
        <p:txBody>
          <a:bodyPr/>
          <a:lstStyle>
            <a:lvl1pPr>
              <a:defRPr/>
            </a:lvl1pPr>
          </a:lstStyle>
          <a:p>
            <a:pPr>
              <a:defRPr/>
            </a:pPr>
            <a:fld id="{F66D4B66-8B7C-43BB-87B2-9A1F6DFD8A95}" type="slidenum">
              <a:rPr lang="en-US" altLang="en-US"/>
              <a:pPr>
                <a:defRPr/>
              </a:pPr>
              <a:t>‹#›</a:t>
            </a:fld>
            <a:endParaRPr lang="en-US" altLang="en-US"/>
          </a:p>
        </p:txBody>
      </p:sp>
      <p:sp>
        <p:nvSpPr>
          <p:cNvPr id="8" name="Date Placeholder 7"/>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866250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lvl1pPr>
              <a:defRPr/>
            </a:lvl1pPr>
          </a:lstStyle>
          <a:p>
            <a:pPr>
              <a:defRPr/>
            </a:pPr>
            <a:fld id="{FBDE5E38-08C5-4451-ADCC-CB090A8D0879}" type="slidenum">
              <a:rPr lang="en-US" altLang="en-US"/>
              <a:pPr>
                <a:defRPr/>
              </a:pPr>
              <a:t>‹#›</a:t>
            </a:fld>
            <a:endParaRPr lang="en-US" altLang="en-US"/>
          </a:p>
        </p:txBody>
      </p:sp>
      <p:sp>
        <p:nvSpPr>
          <p:cNvPr id="4" name="Date Placeholder 3"/>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07781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11345CB2-33C7-4053-9553-AAB846A964FA}" type="slidenum">
              <a:rPr lang="en-US" altLang="en-US"/>
              <a:pPr>
                <a:defRPr/>
              </a:pPr>
              <a:t>‹#›</a:t>
            </a:fld>
            <a:endParaRPr lang="en-US" altLang="en-US"/>
          </a:p>
        </p:txBody>
      </p:sp>
      <p:sp>
        <p:nvSpPr>
          <p:cNvPr id="3" name="Date Placeholder 2"/>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5758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F809F7D0-C555-40C2-8E0B-3F7C413CAC38}"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12640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29F4B81E-D166-4841-BC5E-DCCA8A6CBDB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991327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atermark"/>
          <p:cNvPicPr>
            <a:picLocks noChangeAspect="1" noChangeArrowheads="1"/>
          </p:cNvPicPr>
          <p:nvPr/>
        </p:nvPicPr>
        <p:blipFill>
          <a:blip r:embed="rId13">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0" y="0"/>
            <a:ext cx="91440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5"/>
          <p:cNvSpPr>
            <a:spLocks noGrp="1" noChangeArrowheads="1"/>
          </p:cNvSpPr>
          <p:nvPr>
            <p:ph type="body" idx="1"/>
          </p:nvPr>
        </p:nvSpPr>
        <p:spPr bwMode="auto">
          <a:xfrm>
            <a:off x="250825" y="1163638"/>
            <a:ext cx="864235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8"/>
          <p:cNvSpPr>
            <a:spLocks noChangeArrowheads="1"/>
          </p:cNvSpPr>
          <p:nvPr userDrawn="1"/>
        </p:nvSpPr>
        <p:spPr bwMode="auto">
          <a:xfrm>
            <a:off x="0" y="3062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endParaRPr lang="en-GB" altLang="en-US"/>
          </a:p>
        </p:txBody>
      </p:sp>
      <p:pic>
        <p:nvPicPr>
          <p:cNvPr id="1030" name="Picture 9"/>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white">
          <a:xfrm>
            <a:off x="6877050" y="5997575"/>
            <a:ext cx="2051050" cy="860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Rectangle 6"/>
          <p:cNvSpPr>
            <a:spLocks noGrp="1" noChangeArrowheads="1"/>
          </p:cNvSpPr>
          <p:nvPr>
            <p:ph type="sldNum" sz="quarter" idx="4"/>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a:defRPr/>
            </a:pPr>
            <a:fld id="{003FE54B-7F3A-47A9-A308-43EDA89C1B37}" type="slidenum">
              <a:rPr lang="en-US" altLang="en-US"/>
              <a:pPr>
                <a:defRPr/>
              </a:pPr>
              <a:t>‹#›</a:t>
            </a:fld>
            <a:endParaRPr lang="en-US" altLang="en-US"/>
          </a:p>
        </p:txBody>
      </p:sp>
      <p:sp>
        <p:nvSpPr>
          <p:cNvPr id="62474" name="Rectangle 10"/>
          <p:cNvSpPr>
            <a:spLocks noGrp="1" noChangeArrowheads="1"/>
          </p:cNvSpPr>
          <p:nvPr>
            <p:ph type="dt" sz="half" idx="2"/>
          </p:nvPr>
        </p:nvSpPr>
        <p:spPr bwMode="auto">
          <a:xfrm>
            <a:off x="107950" y="6308725"/>
            <a:ext cx="6192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E438A"/>
                </a:solidFill>
                <a:latin typeface="Univers" pitchFamily="34" charset="0"/>
                <a:ea typeface="+mn-ea"/>
              </a:defRPr>
            </a:lvl1pPr>
          </a:lstStyle>
          <a:p>
            <a:pPr>
              <a:defRPr/>
            </a:pPr>
            <a:r>
              <a:rPr lang="en-GB" altLang="en-US">
                <a:ea typeface="SimSun" panose="02010600030101010101" pitchFamily="2" charset="-122"/>
              </a:rPr>
              <a:t>Tutorial for SG &amp; TSAG leadership teams</a:t>
            </a:r>
            <a:endParaRPr lang="en-US" altLang="en-US"/>
          </a:p>
          <a:p>
            <a:pPr>
              <a:defRPr/>
            </a:pPr>
            <a:r>
              <a:rPr lang="en-US" altLang="en-US"/>
              <a:t>Geneva, 15-16 December 2008</a:t>
            </a:r>
          </a:p>
          <a:p>
            <a:pPr>
              <a:defRPr/>
            </a:pPr>
            <a:endParaRPr lang="en-US" alt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hdr="0" ftr="0"/>
  <p:txStyles>
    <p:titleStyle>
      <a:lvl1pPr algn="ctr" rtl="0" eaLnBrk="0" fontAlgn="base" hangingPunct="0">
        <a:spcBef>
          <a:spcPct val="0"/>
        </a:spcBef>
        <a:spcAft>
          <a:spcPct val="0"/>
        </a:spcAft>
        <a:defRPr sz="3600" b="1" kern="1200">
          <a:solidFill>
            <a:schemeClr val="bg2"/>
          </a:solidFill>
          <a:latin typeface="+mj-lt"/>
          <a:ea typeface="+mj-ea"/>
          <a:cs typeface="+mj-cs"/>
        </a:defRPr>
      </a:lvl1pPr>
      <a:lvl2pPr algn="ctr" rtl="0" eaLnBrk="0" fontAlgn="base" hangingPunct="0">
        <a:spcBef>
          <a:spcPct val="0"/>
        </a:spcBef>
        <a:spcAft>
          <a:spcPct val="0"/>
        </a:spcAft>
        <a:defRPr sz="3600" b="1">
          <a:solidFill>
            <a:schemeClr val="bg2"/>
          </a:solidFill>
          <a:latin typeface="Verdana" panose="020B0604030504040204" pitchFamily="34" charset="0"/>
        </a:defRPr>
      </a:lvl2pPr>
      <a:lvl3pPr algn="ctr" rtl="0" eaLnBrk="0" fontAlgn="base" hangingPunct="0">
        <a:spcBef>
          <a:spcPct val="0"/>
        </a:spcBef>
        <a:spcAft>
          <a:spcPct val="0"/>
        </a:spcAft>
        <a:defRPr sz="3600" b="1">
          <a:solidFill>
            <a:schemeClr val="bg2"/>
          </a:solidFill>
          <a:latin typeface="Verdana" panose="020B0604030504040204" pitchFamily="34" charset="0"/>
        </a:defRPr>
      </a:lvl3pPr>
      <a:lvl4pPr algn="ctr" rtl="0" eaLnBrk="0" fontAlgn="base" hangingPunct="0">
        <a:spcBef>
          <a:spcPct val="0"/>
        </a:spcBef>
        <a:spcAft>
          <a:spcPct val="0"/>
        </a:spcAft>
        <a:defRPr sz="3600" b="1">
          <a:solidFill>
            <a:schemeClr val="bg2"/>
          </a:solidFill>
          <a:latin typeface="Verdana" panose="020B0604030504040204" pitchFamily="34" charset="0"/>
        </a:defRPr>
      </a:lvl4pPr>
      <a:lvl5pPr algn="ctr" rtl="0" eaLnBrk="0" fontAlgn="base" hangingPunct="0">
        <a:spcBef>
          <a:spcPct val="0"/>
        </a:spcBef>
        <a:spcAft>
          <a:spcPct val="0"/>
        </a:spcAft>
        <a:defRPr sz="3600" b="1">
          <a:solidFill>
            <a:schemeClr val="bg2"/>
          </a:solidFill>
          <a:latin typeface="Verdana" panose="020B0604030504040204" pitchFamily="34" charset="0"/>
        </a:defRPr>
      </a:lvl5pPr>
      <a:lvl6pPr marL="457200" algn="ctr" rtl="0" eaLnBrk="0" fontAlgn="base" hangingPunct="0">
        <a:spcBef>
          <a:spcPct val="0"/>
        </a:spcBef>
        <a:spcAft>
          <a:spcPct val="0"/>
        </a:spcAft>
        <a:defRPr sz="3600" b="1">
          <a:solidFill>
            <a:schemeClr val="bg2"/>
          </a:solidFill>
          <a:latin typeface="Verdana" panose="020B0604030504040204" pitchFamily="34" charset="0"/>
        </a:defRPr>
      </a:lvl6pPr>
      <a:lvl7pPr marL="914400" algn="ctr" rtl="0" eaLnBrk="0" fontAlgn="base" hangingPunct="0">
        <a:spcBef>
          <a:spcPct val="0"/>
        </a:spcBef>
        <a:spcAft>
          <a:spcPct val="0"/>
        </a:spcAft>
        <a:defRPr sz="3600" b="1">
          <a:solidFill>
            <a:schemeClr val="bg2"/>
          </a:solidFill>
          <a:latin typeface="Verdana" panose="020B0604030504040204" pitchFamily="34" charset="0"/>
        </a:defRPr>
      </a:lvl7pPr>
      <a:lvl8pPr marL="1371600" algn="ctr" rtl="0" eaLnBrk="0" fontAlgn="base" hangingPunct="0">
        <a:spcBef>
          <a:spcPct val="0"/>
        </a:spcBef>
        <a:spcAft>
          <a:spcPct val="0"/>
        </a:spcAft>
        <a:defRPr sz="3600" b="1">
          <a:solidFill>
            <a:schemeClr val="bg2"/>
          </a:solidFill>
          <a:latin typeface="Verdana" panose="020B0604030504040204" pitchFamily="34" charset="0"/>
        </a:defRPr>
      </a:lvl8pPr>
      <a:lvl9pPr marL="1828800" algn="ctr" rtl="0" eaLnBrk="0" fontAlgn="base" hangingPunct="0">
        <a:spcBef>
          <a:spcPct val="0"/>
        </a:spcBef>
        <a:spcAft>
          <a:spcPct val="0"/>
        </a:spcAft>
        <a:defRPr sz="3600" b="1">
          <a:solidFill>
            <a:schemeClr val="bg2"/>
          </a:solidFill>
          <a:latin typeface="Verdana" panose="020B0604030504040204" pitchFamily="34" charset="0"/>
        </a:defRPr>
      </a:lvl9pPr>
    </p:titleStyle>
    <p:bodyStyle>
      <a:lvl1pPr marL="342900" indent="-342900" algn="l" rtl="0" eaLnBrk="0" fontAlgn="base" hangingPunct="0">
        <a:spcBef>
          <a:spcPct val="20000"/>
        </a:spcBef>
        <a:spcAft>
          <a:spcPct val="0"/>
        </a:spcAft>
        <a:buSzPct val="75000"/>
        <a:buBlip>
          <a:blip r:embed="rId15"/>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16"/>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17"/>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18"/>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mailto:Martin.Euchner@itu.int"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en/ITU-T/extcoop/Documents/tor/ToR_SPCG.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8"/>
          <p:cNvSpPr>
            <a:spLocks noGrp="1" noChangeArrowheads="1"/>
          </p:cNvSpPr>
          <p:nvPr>
            <p:ph type="ctrTitle"/>
          </p:nvPr>
        </p:nvSpPr>
        <p:spPr>
          <a:xfrm>
            <a:off x="0" y="596900"/>
            <a:ext cx="9144000" cy="1757363"/>
          </a:xfrm>
          <a:noFill/>
        </p:spPr>
        <p:txBody>
          <a:bodyPr/>
          <a:lstStyle/>
          <a:p>
            <a:pPr eaLnBrk="1" hangingPunct="1"/>
            <a:r>
              <a:rPr lang="en-US" altLang="en-US" dirty="0">
                <a:solidFill>
                  <a:srgbClr val="151ECD"/>
                </a:solidFill>
                <a:ea typeface="Gulim" pitchFamily="34" charset="-127"/>
              </a:rPr>
              <a:t>Overview of the</a:t>
            </a:r>
            <a:br>
              <a:rPr lang="en-US" altLang="en-US" dirty="0">
                <a:solidFill>
                  <a:srgbClr val="151ECD"/>
                </a:solidFill>
                <a:ea typeface="Gulim" pitchFamily="34" charset="-127"/>
              </a:rPr>
            </a:br>
            <a:r>
              <a:rPr lang="en-US" altLang="en-US" dirty="0">
                <a:solidFill>
                  <a:srgbClr val="151ECD"/>
                </a:solidFill>
                <a:ea typeface="Gulim" pitchFamily="34" charset="-127"/>
              </a:rPr>
              <a:t>IEC SMB/ISO TMB/ITU-T TSAG Standardization </a:t>
            </a:r>
            <a:r>
              <a:rPr lang="en-US" altLang="en-US" dirty="0" err="1">
                <a:solidFill>
                  <a:srgbClr val="151ECD"/>
                </a:solidFill>
                <a:ea typeface="Gulim" pitchFamily="34" charset="-127"/>
              </a:rPr>
              <a:t>Programme</a:t>
            </a:r>
            <a:r>
              <a:rPr lang="en-US" altLang="en-US" dirty="0">
                <a:solidFill>
                  <a:srgbClr val="151ECD"/>
                </a:solidFill>
                <a:ea typeface="Gulim" pitchFamily="34" charset="-127"/>
              </a:rPr>
              <a:t> Coordination Group (SPCG)</a:t>
            </a:r>
            <a:endParaRPr lang="en-CA" altLang="en-US" dirty="0">
              <a:solidFill>
                <a:srgbClr val="151ECD"/>
              </a:solidFill>
              <a:ea typeface="Gulim" pitchFamily="34" charset="-127"/>
            </a:endParaRPr>
          </a:p>
        </p:txBody>
      </p:sp>
      <p:sp>
        <p:nvSpPr>
          <p:cNvPr id="15363" name="Rectangle 4"/>
          <p:cNvSpPr>
            <a:spLocks noChangeArrowheads="1"/>
          </p:cNvSpPr>
          <p:nvPr/>
        </p:nvSpPr>
        <p:spPr bwMode="auto">
          <a:xfrm>
            <a:off x="901700" y="23463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endParaRPr lang="en-US" altLang="en-US" sz="3200" b="1">
              <a:solidFill>
                <a:srgbClr val="000066"/>
              </a:solidFill>
            </a:endParaRPr>
          </a:p>
        </p:txBody>
      </p:sp>
      <p:sp>
        <p:nvSpPr>
          <p:cNvPr id="4" name="Rectangle 5"/>
          <p:cNvSpPr>
            <a:spLocks noGrp="1"/>
          </p:cNvSpPr>
          <p:nvPr>
            <p:ph type="subTitle" idx="4294967295"/>
          </p:nvPr>
        </p:nvSpPr>
        <p:spPr>
          <a:xfrm>
            <a:off x="682625" y="2578100"/>
            <a:ext cx="7777163" cy="646331"/>
          </a:xfrm>
        </p:spPr>
        <p:txBody>
          <a:bodyPr/>
          <a:lstStyle/>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Martin </a:t>
            </a:r>
            <a:r>
              <a:rPr lang="en-US" altLang="ko-KR" sz="2000" b="1" dirty="0" err="1">
                <a:solidFill>
                  <a:srgbClr val="151ECD"/>
                </a:solidFill>
                <a:latin typeface="+mj-lt"/>
                <a:ea typeface="Gulim" panose="020B0600000101010101" pitchFamily="34" charset="-127"/>
                <a:cs typeface="+mj-cs"/>
              </a:rPr>
              <a:t>Euchner</a:t>
            </a:r>
            <a:endParaRPr lang="en-US" altLang="ko-KR" sz="2000" b="1" dirty="0">
              <a:solidFill>
                <a:srgbClr val="151ECD"/>
              </a:solidFill>
              <a:latin typeface="+mj-lt"/>
              <a:ea typeface="Gulim" panose="020B0600000101010101" pitchFamily="34" charset="-127"/>
              <a:cs typeface="+mj-cs"/>
            </a:endParaRPr>
          </a:p>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TSB</a:t>
            </a:r>
          </a:p>
        </p:txBody>
      </p:sp>
      <p:sp>
        <p:nvSpPr>
          <p:cNvPr id="15365" name="TextBox 1"/>
          <p:cNvSpPr txBox="1">
            <a:spLocks noChangeArrowheads="1"/>
          </p:cNvSpPr>
          <p:nvPr/>
        </p:nvSpPr>
        <p:spPr bwMode="auto">
          <a:xfrm>
            <a:off x="2051050" y="6092825"/>
            <a:ext cx="3311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r>
              <a:rPr lang="en-US" altLang="en-US" sz="1800" b="1" dirty="0">
                <a:solidFill>
                  <a:srgbClr val="2932E9"/>
                </a:solidFill>
                <a:latin typeface="Arial" panose="020B0604020202020204" pitchFamily="34" charset="0"/>
              </a:rPr>
              <a:t>4 September 2020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10</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dirty="0"/>
              <a:t>SPCG Short-Term Projects</a:t>
            </a:r>
            <a:endParaRPr lang="en-CA" altLang="en-US" sz="2400" dirty="0"/>
          </a:p>
        </p:txBody>
      </p:sp>
      <p:sp>
        <p:nvSpPr>
          <p:cNvPr id="29700" name="Rectangle 3"/>
          <p:cNvSpPr>
            <a:spLocks noGrp="1" noChangeArrowheads="1"/>
          </p:cNvSpPr>
          <p:nvPr>
            <p:ph type="body" idx="1"/>
          </p:nvPr>
        </p:nvSpPr>
        <p:spPr>
          <a:xfrm>
            <a:off x="250825" y="1163638"/>
            <a:ext cx="8642350" cy="5447645"/>
          </a:xfrm>
        </p:spPr>
        <p:txBody>
          <a:bodyPr/>
          <a:lstStyle/>
          <a:p>
            <a:r>
              <a:rPr lang="en-GB" altLang="en-US" sz="2000" dirty="0"/>
              <a:t>To discuss and potentially develop the initial concept of a Joint Systems Approach (taking IEC’s experiences into consideration).</a:t>
            </a:r>
            <a:br>
              <a:rPr lang="en-GB" altLang="en-US" sz="2000" dirty="0"/>
            </a:br>
            <a:r>
              <a:rPr lang="en-GB" altLang="en-US" sz="1800" dirty="0"/>
              <a:t>The Systems Approach is a holistic, iterative, discovery process that helps first defining the right problem in complex situations and then in finding elegant, well-designed and working solutions. It incorporates not only engineering, but also logical human and social aspects</a:t>
            </a:r>
            <a:r>
              <a:rPr lang="en-US" altLang="en-US" sz="1800" dirty="0"/>
              <a:t>.</a:t>
            </a:r>
          </a:p>
          <a:p>
            <a:endParaRPr lang="en-GB" altLang="en-US" sz="2000" dirty="0"/>
          </a:p>
          <a:p>
            <a:r>
              <a:rPr lang="en-GB" altLang="en-US" sz="2000" dirty="0"/>
              <a:t>To discuss and potentially develop the concept of extending Joint Working Groups (JWGs – already in existence between ISO and IEC) to include ITU-T, taking Rec. ITU-T A.23 | ISO/IEC Standing Document 3 “Guide for ITU-T and ISO/IEC JTC 1 cooperation” (Collaboration with the International Organization for Standardization (ISO) and the International </a:t>
            </a:r>
            <a:r>
              <a:rPr lang="en-GB" altLang="en-US" sz="2000" dirty="0" err="1"/>
              <a:t>Electrotechnical</a:t>
            </a:r>
            <a:r>
              <a:rPr lang="en-GB" altLang="en-US" sz="2000" dirty="0"/>
              <a:t> Commission (IEC) on information technology) as an example.</a:t>
            </a:r>
            <a:endParaRPr lang="en-US" altLang="en-US" sz="20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11</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Modalities</a:t>
            </a:r>
            <a:endParaRPr lang="en-CA" altLang="en-US" sz="2400" dirty="0"/>
          </a:p>
        </p:txBody>
      </p:sp>
      <p:sp>
        <p:nvSpPr>
          <p:cNvPr id="30724" name="Rectangle 3"/>
          <p:cNvSpPr>
            <a:spLocks noGrp="1" noChangeArrowheads="1"/>
          </p:cNvSpPr>
          <p:nvPr>
            <p:ph type="body" idx="1"/>
          </p:nvPr>
        </p:nvSpPr>
        <p:spPr>
          <a:xfrm>
            <a:off x="250825" y="1163638"/>
            <a:ext cx="8642350" cy="2086725"/>
          </a:xfrm>
        </p:spPr>
        <p:txBody>
          <a:bodyPr/>
          <a:lstStyle/>
          <a:p>
            <a:r>
              <a:rPr lang="en-US" altLang="en-US" dirty="0"/>
              <a:t>SPCG Chairman appointed for two years;</a:t>
            </a:r>
            <a:br>
              <a:rPr lang="en-US" altLang="en-US" dirty="0"/>
            </a:br>
            <a:r>
              <a:rPr lang="en-US" altLang="en-US" dirty="0"/>
              <a:t>rotating among the organizations.</a:t>
            </a:r>
          </a:p>
          <a:p>
            <a:endParaRPr lang="en-US" altLang="en-US" dirty="0"/>
          </a:p>
          <a:p>
            <a:r>
              <a:rPr lang="en-US" altLang="en-US" dirty="0"/>
              <a:t>SPCG Secretariat selected for two years;</a:t>
            </a:r>
            <a:br>
              <a:rPr lang="en-US" altLang="en-US" dirty="0"/>
            </a:br>
            <a:r>
              <a:rPr lang="en-US" altLang="en-US" dirty="0"/>
              <a:t>rotating among the organizations.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12</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(1)</a:t>
            </a:r>
            <a:endParaRPr lang="en-CA" altLang="en-US" sz="2400" dirty="0"/>
          </a:p>
        </p:txBody>
      </p:sp>
      <p:sp>
        <p:nvSpPr>
          <p:cNvPr id="30724" name="Rectangle 3"/>
          <p:cNvSpPr>
            <a:spLocks noGrp="1" noChangeArrowheads="1"/>
          </p:cNvSpPr>
          <p:nvPr>
            <p:ph type="body" idx="1"/>
          </p:nvPr>
        </p:nvSpPr>
        <p:spPr>
          <a:xfrm>
            <a:off x="250825" y="817657"/>
            <a:ext cx="8642350" cy="6007799"/>
          </a:xfrm>
        </p:spPr>
        <p:txBody>
          <a:bodyPr/>
          <a:lstStyle/>
          <a:p>
            <a:r>
              <a:rPr lang="en-US" altLang="en-US" sz="2000" dirty="0"/>
              <a:t>SPCG met six times since 2019 (five virtual, one F2F meeting).</a:t>
            </a:r>
          </a:p>
          <a:p>
            <a:endParaRPr lang="en-US" altLang="en-US" sz="2000" dirty="0"/>
          </a:p>
          <a:p>
            <a:r>
              <a:rPr lang="en-US" altLang="en-US" sz="2000" dirty="0"/>
              <a:t>Developed a shared understanding of the operations and processes for </a:t>
            </a:r>
            <a:r>
              <a:rPr lang="en-GB" altLang="en-US" sz="2000" dirty="0"/>
              <a:t>review and approval of new work proposals by </a:t>
            </a:r>
            <a:r>
              <a:rPr lang="en-US" altLang="en-US" sz="2000" dirty="0"/>
              <a:t>IEC SMB, ISO TMB, and ITU-T TSAG.</a:t>
            </a:r>
          </a:p>
          <a:p>
            <a:endParaRPr lang="en-US" altLang="en-US" sz="2000" dirty="0"/>
          </a:p>
          <a:p>
            <a:r>
              <a:rPr lang="en-US" altLang="en-US" sz="2000" dirty="0"/>
              <a:t>Refined the SPCG working methods and practices;</a:t>
            </a:r>
            <a:br>
              <a:rPr lang="en-US" altLang="en-US" sz="2000" dirty="0"/>
            </a:br>
            <a:r>
              <a:rPr lang="en-US" altLang="en-US" sz="2000" dirty="0"/>
              <a:t>and on document sharing/access.</a:t>
            </a:r>
          </a:p>
          <a:p>
            <a:endParaRPr lang="en-US" altLang="en-US" sz="2000" dirty="0"/>
          </a:p>
          <a:p>
            <a:r>
              <a:rPr lang="en-GB" altLang="en-US" sz="2000" dirty="0"/>
              <a:t>It was agreed that the TSAG Secretariat would circulate to SPCG the following items:</a:t>
            </a:r>
          </a:p>
          <a:p>
            <a:pPr marL="857250" lvl="1" indent="-457200">
              <a:buFont typeface="+mj-lt"/>
              <a:buAutoNum type="arabicPeriod"/>
            </a:pPr>
            <a:r>
              <a:rPr lang="en-GB" altLang="en-US" sz="1800" dirty="0"/>
              <a:t>Contributions for new fields of activity (e.g. FGs) coming directly to TSAG.</a:t>
            </a:r>
          </a:p>
          <a:p>
            <a:pPr marL="857250" lvl="1" indent="-457200">
              <a:buFont typeface="+mj-lt"/>
              <a:buAutoNum type="arabicPeriod"/>
            </a:pPr>
            <a:r>
              <a:rPr lang="en-GB" altLang="en-US" sz="1800" dirty="0"/>
              <a:t>New Questions coming to SGs, when feasible.</a:t>
            </a:r>
          </a:p>
          <a:p>
            <a:pPr marL="857250" lvl="1" indent="-457200">
              <a:buFont typeface="+mj-lt"/>
              <a:buAutoNum type="arabicPeriod"/>
            </a:pPr>
            <a:r>
              <a:rPr lang="en-GB" altLang="en-US" sz="1800" dirty="0"/>
              <a:t>New FGs coming to SGs, when feasible.</a:t>
            </a:r>
          </a:p>
          <a:p>
            <a:pPr marL="857250" lvl="1" indent="-457200">
              <a:buFont typeface="+mj-lt"/>
              <a:buAutoNum type="arabicPeriod"/>
            </a:pPr>
            <a:r>
              <a:rPr lang="en-GB" altLang="en-US" sz="1800" dirty="0"/>
              <a:t>Questions or FGs that came directly to </a:t>
            </a:r>
            <a:r>
              <a:rPr lang="en-GB" sz="1800" dirty="0"/>
              <a:t>SGs and could not be flagged on time would also be circulated to SPCG</a:t>
            </a:r>
            <a:br>
              <a:rPr lang="en-GB" sz="1800" dirty="0"/>
            </a:br>
            <a:r>
              <a:rPr lang="en-GB" sz="1800" dirty="0"/>
              <a:t>when they report to TSAG.</a:t>
            </a:r>
            <a:endParaRPr lang="en-GB" altLang="en-US" sz="1800" dirty="0"/>
          </a:p>
        </p:txBody>
      </p:sp>
    </p:spTree>
    <p:extLst>
      <p:ext uri="{BB962C8B-B14F-4D97-AF65-F5344CB8AC3E}">
        <p14:creationId xmlns:p14="http://schemas.microsoft.com/office/powerpoint/2010/main" val="3709917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13</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(2)</a:t>
            </a:r>
            <a:endParaRPr lang="en-CA" altLang="en-US" sz="2400" dirty="0"/>
          </a:p>
        </p:txBody>
      </p:sp>
      <p:sp>
        <p:nvSpPr>
          <p:cNvPr id="30724" name="Rectangle 3"/>
          <p:cNvSpPr>
            <a:spLocks noGrp="1" noChangeArrowheads="1"/>
          </p:cNvSpPr>
          <p:nvPr>
            <p:ph type="body" idx="1"/>
          </p:nvPr>
        </p:nvSpPr>
        <p:spPr>
          <a:xfrm>
            <a:off x="250825" y="1163638"/>
            <a:ext cx="8642350" cy="3145476"/>
          </a:xfrm>
        </p:spPr>
        <p:txBody>
          <a:bodyPr/>
          <a:lstStyle/>
          <a:p>
            <a:r>
              <a:rPr lang="en-US" altLang="en-US" sz="2000" dirty="0"/>
              <a:t>Reviewed and considered new technical areas of work;</a:t>
            </a:r>
            <a:br>
              <a:rPr lang="en-US" altLang="en-US" sz="2000" dirty="0"/>
            </a:br>
            <a:r>
              <a:rPr lang="en-US" altLang="en-US" sz="2000" dirty="0"/>
              <a:t>SPCG feedback provided to TSAG; all issues were resolved.</a:t>
            </a:r>
          </a:p>
          <a:p>
            <a:endParaRPr lang="en-US" altLang="en-US" sz="2000" dirty="0"/>
          </a:p>
          <a:p>
            <a:r>
              <a:rPr lang="en-US" altLang="en-US" sz="2000" dirty="0"/>
              <a:t>New coordination needs identified for</a:t>
            </a:r>
          </a:p>
          <a:p>
            <a:pPr lvl="1"/>
            <a:r>
              <a:rPr lang="en-GB" altLang="en-US" sz="1600" dirty="0"/>
              <a:t>ISO/TC 268 and ITU-T SG20</a:t>
            </a:r>
            <a:r>
              <a:rPr lang="en-US" altLang="en-US" sz="1600" dirty="0"/>
              <a:t> on smart-city KPIs</a:t>
            </a:r>
            <a:br>
              <a:rPr lang="en-US" altLang="en-US" sz="1600" dirty="0"/>
            </a:br>
            <a:r>
              <a:rPr lang="en-US" altLang="en-US" sz="1600" dirty="0"/>
              <a:t>and </a:t>
            </a:r>
            <a:r>
              <a:rPr lang="en-GB" sz="1600" dirty="0"/>
              <a:t>agreed, that the J-SCTF report to SPCG before going to the three boards in order to facilitate the coordination of Smart Cities related developments across the three organizations. (resolved meanwhile)</a:t>
            </a:r>
          </a:p>
          <a:p>
            <a:pPr lvl="1"/>
            <a:r>
              <a:rPr lang="en-GB" altLang="en-US" sz="1600" dirty="0"/>
              <a:t>ISO/TC 323, ITU-T SG5, IEC/TC 111, and IEC/ACEA on Circular Economy.</a:t>
            </a:r>
            <a:endParaRPr lang="en-US" altLang="en-US" sz="1600" dirty="0"/>
          </a:p>
          <a:p>
            <a:endParaRPr lang="en-US" altLang="en-US" sz="2000" dirty="0"/>
          </a:p>
        </p:txBody>
      </p:sp>
    </p:spTree>
    <p:extLst>
      <p:ext uri="{BB962C8B-B14F-4D97-AF65-F5344CB8AC3E}">
        <p14:creationId xmlns:p14="http://schemas.microsoft.com/office/powerpoint/2010/main" val="1614401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14</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Next SPCG meetings</a:t>
            </a:r>
            <a:endParaRPr lang="en-CA" altLang="en-US" sz="2400" dirty="0"/>
          </a:p>
        </p:txBody>
      </p:sp>
      <p:sp>
        <p:nvSpPr>
          <p:cNvPr id="30724" name="Rectangle 3"/>
          <p:cNvSpPr>
            <a:spLocks noGrp="1" noChangeArrowheads="1"/>
          </p:cNvSpPr>
          <p:nvPr>
            <p:ph type="body" idx="1"/>
          </p:nvPr>
        </p:nvSpPr>
        <p:spPr>
          <a:xfrm>
            <a:off x="250825" y="1163638"/>
            <a:ext cx="8642350" cy="400110"/>
          </a:xfrm>
        </p:spPr>
        <p:txBody>
          <a:bodyPr/>
          <a:lstStyle/>
          <a:p>
            <a:r>
              <a:rPr lang="en-GB" altLang="en-US" sz="2000" dirty="0"/>
              <a:t>17 September 2020.</a:t>
            </a:r>
          </a:p>
        </p:txBody>
      </p:sp>
    </p:spTree>
    <p:extLst>
      <p:ext uri="{BB962C8B-B14F-4D97-AF65-F5344CB8AC3E}">
        <p14:creationId xmlns:p14="http://schemas.microsoft.com/office/powerpoint/2010/main" val="3828354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15</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a:t>Next SPCG meetings</a:t>
            </a:r>
            <a:endParaRPr lang="en-CA" altLang="en-US" sz="2400" dirty="0"/>
          </a:p>
        </p:txBody>
      </p:sp>
      <p:sp>
        <p:nvSpPr>
          <p:cNvPr id="30724" name="Rectangle 3"/>
          <p:cNvSpPr>
            <a:spLocks noGrp="1" noChangeArrowheads="1"/>
          </p:cNvSpPr>
          <p:nvPr>
            <p:ph type="body" idx="1"/>
          </p:nvPr>
        </p:nvSpPr>
        <p:spPr>
          <a:xfrm>
            <a:off x="250825" y="1163638"/>
            <a:ext cx="8642350" cy="400110"/>
          </a:xfrm>
        </p:spPr>
        <p:txBody>
          <a:bodyPr/>
          <a:lstStyle/>
          <a:p>
            <a:r>
              <a:rPr lang="en-GB" altLang="en-US" sz="2000" dirty="0"/>
              <a:t>17 September 2020.</a:t>
            </a:r>
          </a:p>
        </p:txBody>
      </p:sp>
    </p:spTree>
    <p:extLst>
      <p:ext uri="{BB962C8B-B14F-4D97-AF65-F5344CB8AC3E}">
        <p14:creationId xmlns:p14="http://schemas.microsoft.com/office/powerpoint/2010/main" val="1447547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16</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ITU-T TSB contact for SPCG</a:t>
            </a:r>
            <a:endParaRPr lang="en-CA" altLang="en-US" sz="2400" dirty="0"/>
          </a:p>
        </p:txBody>
      </p:sp>
      <p:sp>
        <p:nvSpPr>
          <p:cNvPr id="30724" name="Rectangle 3"/>
          <p:cNvSpPr>
            <a:spLocks noGrp="1" noChangeArrowheads="1"/>
          </p:cNvSpPr>
          <p:nvPr>
            <p:ph type="body" idx="1"/>
          </p:nvPr>
        </p:nvSpPr>
        <p:spPr>
          <a:xfrm>
            <a:off x="250825" y="1163638"/>
            <a:ext cx="8642350" cy="1323439"/>
          </a:xfrm>
        </p:spPr>
        <p:txBody>
          <a:bodyPr/>
          <a:lstStyle/>
          <a:p>
            <a:r>
              <a:rPr lang="en-GB" altLang="en-US" sz="2000" dirty="0"/>
              <a:t>Martin Euchner</a:t>
            </a:r>
            <a:br>
              <a:rPr lang="en-GB" altLang="en-US" sz="2000" dirty="0"/>
            </a:br>
            <a:r>
              <a:rPr lang="en-GB" altLang="en-US" sz="2000" dirty="0"/>
              <a:t>TSB</a:t>
            </a:r>
            <a:br>
              <a:rPr lang="en-GB" altLang="en-US" sz="2000" dirty="0"/>
            </a:br>
            <a:r>
              <a:rPr lang="en-GB" altLang="en-US" sz="2000" dirty="0">
                <a:hlinkClick r:id="rId6"/>
              </a:rPr>
              <a:t>Martin.Euchner@itu.int</a:t>
            </a:r>
            <a:br>
              <a:rPr lang="en-US" altLang="en-US" sz="2000" dirty="0"/>
            </a:br>
            <a:r>
              <a:rPr lang="en-US" altLang="en-US" sz="2000" dirty="0"/>
              <a:t>Tel: +41 22 730 5866</a:t>
            </a:r>
            <a:endParaRPr lang="en-GB" altLang="en-US" sz="2000" dirty="0"/>
          </a:p>
        </p:txBody>
      </p:sp>
    </p:spTree>
    <p:extLst>
      <p:ext uri="{BB962C8B-B14F-4D97-AF65-F5344CB8AC3E}">
        <p14:creationId xmlns:p14="http://schemas.microsoft.com/office/powerpoint/2010/main" val="4163882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2</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Background and History</a:t>
            </a:r>
          </a:p>
        </p:txBody>
      </p:sp>
      <p:sp>
        <p:nvSpPr>
          <p:cNvPr id="18436" name="Rectangle 5"/>
          <p:cNvSpPr>
            <a:spLocks noGrp="1" noChangeArrowheads="1"/>
          </p:cNvSpPr>
          <p:nvPr>
            <p:ph type="body" idx="1"/>
          </p:nvPr>
        </p:nvSpPr>
        <p:spPr>
          <a:xfrm>
            <a:off x="250825" y="832412"/>
            <a:ext cx="8642350" cy="6075509"/>
          </a:xfrm>
        </p:spPr>
        <p:txBody>
          <a:bodyPr/>
          <a:lstStyle/>
          <a:p>
            <a:pPr>
              <a:defRPr/>
            </a:pPr>
            <a:r>
              <a:rPr lang="en-GB" altLang="en-US" sz="2000" dirty="0"/>
              <a:t>From 2017 until 2018 an ISO/IEC/ITU-T Joint Task Force on effective collaboration (JTFEC) met and</a:t>
            </a:r>
          </a:p>
          <a:p>
            <a:pPr lvl="1">
              <a:defRPr/>
            </a:pPr>
            <a:r>
              <a:rPr lang="en-GB" altLang="en-US" sz="1600" dirty="0"/>
              <a:t>reviewed the current state of cooperation and collaboration between the organizations,</a:t>
            </a:r>
          </a:p>
          <a:p>
            <a:pPr lvl="1">
              <a:defRPr/>
            </a:pPr>
            <a:r>
              <a:rPr lang="en-GB" altLang="en-US" sz="1600" dirty="0"/>
              <a:t>gained insights regarding the technical management structures of each organization,</a:t>
            </a:r>
          </a:p>
          <a:p>
            <a:pPr lvl="1">
              <a:defRPr/>
            </a:pPr>
            <a:r>
              <a:rPr lang="en-GB" altLang="en-US" sz="1600" dirty="0"/>
              <a:t>examined the barriers to effective cooperation and opportunities for removing those barriers and developed implementable mechanisms to seize the opportunities for further cooperation and collaboration.</a:t>
            </a:r>
          </a:p>
          <a:p>
            <a:pPr lvl="1">
              <a:defRPr/>
            </a:pPr>
            <a:r>
              <a:rPr lang="en-GB" altLang="en-US" sz="1600" dirty="0"/>
              <a:t>and prepared a proposal to the IEC SMB, ISO TMB, and ITU-T TSAG for creation of an IEC SMB/ISO TMB/ITU-T TSAG Standardization Programme Coordination Group (SPCG).</a:t>
            </a:r>
          </a:p>
          <a:p>
            <a:pPr>
              <a:defRPr/>
            </a:pPr>
            <a:endParaRPr lang="en-GB" altLang="en-US" sz="2000" dirty="0"/>
          </a:p>
          <a:p>
            <a:pPr>
              <a:defRPr/>
            </a:pPr>
            <a:r>
              <a:rPr lang="en-GB" altLang="en-US" sz="2000" dirty="0"/>
              <a:t>The IEC SMB/ISO TMB/ITU-T TSAG Standardization Programme Coordination Group (SPCG) was jointly established in 2018 with terms of reference accepted by IEC SMB, ISO TMB, and ITU-T TSAG.</a:t>
            </a:r>
          </a:p>
          <a:p>
            <a:pPr>
              <a:defRPr/>
            </a:pPr>
            <a:endParaRPr lang="en-GB" altLang="en-US" sz="2000" dirty="0"/>
          </a:p>
          <a:p>
            <a:pPr>
              <a:defRPr/>
            </a:pPr>
            <a:r>
              <a:rPr lang="en-US" altLang="en-US" sz="2000" dirty="0"/>
              <a:t>JTFEC was closed in 2019,</a:t>
            </a:r>
            <a:br>
              <a:rPr lang="en-US" altLang="en-US" sz="2000" dirty="0"/>
            </a:br>
            <a:r>
              <a:rPr lang="en-US" altLang="en-US" sz="2000" dirty="0"/>
              <a:t>and SPCG became operational in 2019.</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3</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Organization of SPCG</a:t>
            </a:r>
          </a:p>
        </p:txBody>
      </p:sp>
      <p:sp>
        <p:nvSpPr>
          <p:cNvPr id="22532" name="Rectangle 8"/>
          <p:cNvSpPr>
            <a:spLocks noGrp="1" noChangeArrowheads="1"/>
          </p:cNvSpPr>
          <p:nvPr>
            <p:ph type="body" idx="1"/>
          </p:nvPr>
        </p:nvSpPr>
        <p:spPr>
          <a:xfrm>
            <a:off x="250825" y="908050"/>
            <a:ext cx="8642350" cy="5133713"/>
          </a:xfrm>
        </p:spPr>
        <p:txBody>
          <a:bodyPr/>
          <a:lstStyle/>
          <a:p>
            <a:r>
              <a:rPr lang="en-US" altLang="en-US" sz="2000" dirty="0"/>
              <a:t>SPCG Chairman: Ms Amanda Richardson (BSI,</a:t>
            </a:r>
            <a:br>
              <a:rPr lang="en-US" altLang="en-US" sz="2000" dirty="0"/>
            </a:br>
            <a:r>
              <a:rPr lang="en-US" altLang="en-US" sz="2000" dirty="0"/>
              <a:t>                                                         representing ISO/TMB).</a:t>
            </a:r>
          </a:p>
          <a:p>
            <a:r>
              <a:rPr lang="en-US" altLang="en-US" sz="2000" dirty="0"/>
              <a:t>SPCG Secretariat: </a:t>
            </a:r>
            <a:r>
              <a:rPr lang="en-US" altLang="en-US" sz="2000" dirty="0" err="1"/>
              <a:t>Ms</a:t>
            </a:r>
            <a:r>
              <a:rPr lang="en-US" altLang="en-US" sz="2000" dirty="0"/>
              <a:t> Joyce Bleeker (IEC CO).</a:t>
            </a:r>
          </a:p>
          <a:p>
            <a:endParaRPr lang="en-GB" dirty="0"/>
          </a:p>
          <a:p>
            <a:r>
              <a:rPr lang="en-GB" sz="2000" dirty="0"/>
              <a:t>Five IEC SMB representatives</a:t>
            </a:r>
            <a:br>
              <a:rPr lang="en-GB" dirty="0"/>
            </a:br>
            <a:r>
              <a:rPr lang="en-GB" sz="1800" dirty="0"/>
              <a:t>(Christian Gabriel, Lynne Gibbens, Vimal Mahendru, Ivano Visintainer, Liang Zhang)</a:t>
            </a:r>
          </a:p>
          <a:p>
            <a:r>
              <a:rPr lang="en-US" altLang="en-US" sz="2000" dirty="0"/>
              <a:t>Five ISO TMB representatives</a:t>
            </a:r>
            <a:br>
              <a:rPr lang="en-US" altLang="en-US" dirty="0"/>
            </a:br>
            <a:r>
              <a:rPr lang="en-US" altLang="en-US" sz="1800" dirty="0"/>
              <a:t>(</a:t>
            </a:r>
            <a:r>
              <a:rPr lang="en-GB" altLang="en-US" sz="1800" dirty="0"/>
              <a:t>Steven Cornish, Alain Costes, Karin Lindmark, Mitsuo Matsumoto, Atsuko Saruhashi</a:t>
            </a:r>
            <a:r>
              <a:rPr lang="en-US" altLang="en-US" sz="1800" dirty="0"/>
              <a:t>)</a:t>
            </a:r>
          </a:p>
          <a:p>
            <a:r>
              <a:rPr lang="en-US" altLang="en-US" sz="2000" dirty="0"/>
              <a:t>Three ITU-T TSAG representatives</a:t>
            </a:r>
            <a:br>
              <a:rPr lang="en-US" altLang="en-US" dirty="0"/>
            </a:br>
            <a:r>
              <a:rPr lang="en-US" altLang="en-US" sz="1800" dirty="0"/>
              <a:t>(</a:t>
            </a:r>
            <a:r>
              <a:rPr lang="en-US" altLang="en-US" sz="1800" i="1" dirty="0"/>
              <a:t>Ajit Jillavenkatesa</a:t>
            </a:r>
            <a:r>
              <a:rPr lang="en-US" altLang="en-US" sz="1800" dirty="0"/>
              <a:t>, Yoichi Maeda, Gaelle Martin-Cocher)</a:t>
            </a:r>
          </a:p>
          <a:p>
            <a:endParaRPr lang="en-US" altLang="en-US" dirty="0"/>
          </a:p>
          <a:p>
            <a:r>
              <a:rPr lang="en-US" altLang="en-US" sz="2000" dirty="0"/>
              <a:t>Support from IEC CO (</a:t>
            </a:r>
            <a:r>
              <a:rPr lang="en-US" altLang="en-US" sz="1800" dirty="0"/>
              <a:t>Joyce Bleeker, Gilles Thonet</a:t>
            </a:r>
            <a:r>
              <a:rPr lang="en-US" altLang="en-US" sz="2000" dirty="0"/>
              <a:t>),</a:t>
            </a:r>
            <a:br>
              <a:rPr lang="en-US" altLang="en-US" sz="2000" dirty="0"/>
            </a:br>
            <a:r>
              <a:rPr lang="en-US" altLang="en-US" sz="2000" dirty="0"/>
              <a:t>ISO CS (</a:t>
            </a:r>
            <a:r>
              <a:rPr lang="en-US" altLang="en-US" sz="1800" dirty="0"/>
              <a:t>Antoine Morin</a:t>
            </a:r>
            <a:r>
              <a:rPr lang="en-US" altLang="en-US" sz="2000" dirty="0"/>
              <a:t>), and ITU-T TSB (</a:t>
            </a:r>
            <a:r>
              <a:rPr lang="en-US" altLang="en-US" sz="1800" dirty="0"/>
              <a:t>Martin Euchner</a:t>
            </a:r>
            <a:r>
              <a:rPr lang="en-US" altLang="en-US" sz="2000" dirty="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4</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5915466"/>
          </a:xfrm>
        </p:spPr>
        <p:txBody>
          <a:bodyPr/>
          <a:lstStyle/>
          <a:p>
            <a:r>
              <a:rPr lang="en-GB" altLang="en-US" sz="2000" dirty="0"/>
              <a:t>Sub-group Communications</a:t>
            </a:r>
          </a:p>
          <a:p>
            <a:pPr lvl="1"/>
            <a:r>
              <a:rPr lang="en-GB" altLang="en-US" sz="1600" dirty="0"/>
              <a:t>Leader: Lynn Gibbens</a:t>
            </a:r>
          </a:p>
          <a:p>
            <a:pPr lvl="1"/>
            <a:r>
              <a:rPr lang="en-GB" sz="1600" dirty="0"/>
              <a:t>Task: Determine the best approach to promote the SPCG activities among the three organizations and their communities.</a:t>
            </a:r>
          </a:p>
          <a:p>
            <a:pPr lvl="1"/>
            <a:r>
              <a:rPr lang="en-GB" altLang="en-US" sz="1600" dirty="0"/>
              <a:t>Activities: D</a:t>
            </a:r>
            <a:r>
              <a:rPr lang="en-GB" sz="1600" dirty="0"/>
              <a:t>evelopment of a</a:t>
            </a:r>
          </a:p>
          <a:p>
            <a:pPr lvl="2"/>
            <a:r>
              <a:rPr lang="en-GB" sz="1400" dirty="0"/>
              <a:t>Proposal paper addressed to the IEC/ISO/ITU-T group leadership;</a:t>
            </a:r>
          </a:p>
          <a:p>
            <a:pPr lvl="2"/>
            <a:r>
              <a:rPr lang="en-GB" sz="1400" dirty="0"/>
              <a:t>Communications Plan 2020 for the SPCG how to reach out to stakeholders; and</a:t>
            </a:r>
          </a:p>
          <a:p>
            <a:pPr lvl="2"/>
            <a:r>
              <a:rPr lang="en-GB" sz="1400" dirty="0"/>
              <a:t>Draft SPCG vision statement towards a shared vision of the SPCG.</a:t>
            </a:r>
          </a:p>
          <a:p>
            <a:endParaRPr lang="en-GB" sz="2000" dirty="0"/>
          </a:p>
          <a:p>
            <a:r>
              <a:rPr lang="en-GB" sz="2000" dirty="0"/>
              <a:t>Effective coordination among ISO, IEC and ITU-T technical activities</a:t>
            </a:r>
          </a:p>
          <a:p>
            <a:pPr lvl="1"/>
            <a:r>
              <a:rPr lang="en-GB" altLang="en-US" sz="1600" dirty="0"/>
              <a:t>Activity: Development of </a:t>
            </a:r>
            <a:r>
              <a:rPr lang="en-GB" sz="1600" dirty="0"/>
              <a:t>a process to help committees and subgroup leaders as well as proposers of new work in order to more effectively achieve this goal of effective coordination at the technical level.</a:t>
            </a:r>
          </a:p>
          <a:p>
            <a:pPr marL="342900" lvl="1" indent="-342900">
              <a:buSzPct val="75000"/>
              <a:buBlip>
                <a:blip r:embed="rId3"/>
              </a:buBlip>
            </a:pPr>
            <a:endParaRPr lang="en-GB" dirty="0"/>
          </a:p>
          <a:p>
            <a:pPr marL="342900" lvl="1" indent="-342900">
              <a:buSzPct val="75000"/>
              <a:buBlip>
                <a:blip r:embed="rId3"/>
              </a:buBlip>
            </a:pPr>
            <a:r>
              <a:rPr lang="en-GB" dirty="0"/>
              <a:t>Landscape of existing areas of coordination</a:t>
            </a:r>
          </a:p>
          <a:p>
            <a:pPr lvl="1"/>
            <a:r>
              <a:rPr lang="en-GB" altLang="en-US" sz="1600" dirty="0"/>
              <a:t>Activity: Development of </a:t>
            </a:r>
            <a:r>
              <a:rPr lang="en-GB" sz="1600" dirty="0"/>
              <a:t>a topical landscape (in the form of a living document) of areas for coordination across ISO, IEC, ISO/IEC JTC 1, and ITU-T; to prioritize areas of work that would require extra support on coordination across the three organizations.</a:t>
            </a:r>
          </a:p>
        </p:txBody>
      </p:sp>
    </p:spTree>
    <p:extLst>
      <p:ext uri="{BB962C8B-B14F-4D97-AF65-F5344CB8AC3E}">
        <p14:creationId xmlns:p14="http://schemas.microsoft.com/office/powerpoint/2010/main" val="1073773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5</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Purpose of SPCG</a:t>
            </a:r>
          </a:p>
        </p:txBody>
      </p:sp>
      <p:sp>
        <p:nvSpPr>
          <p:cNvPr id="24580" name="Rectangle 7"/>
          <p:cNvSpPr>
            <a:spLocks noGrp="1" noChangeArrowheads="1"/>
          </p:cNvSpPr>
          <p:nvPr>
            <p:ph type="body" idx="1"/>
          </p:nvPr>
        </p:nvSpPr>
        <p:spPr>
          <a:xfrm>
            <a:off x="250825" y="1163638"/>
            <a:ext cx="8642350" cy="3342453"/>
          </a:xfrm>
        </p:spPr>
        <p:txBody>
          <a:bodyPr/>
          <a:lstStyle/>
          <a:p>
            <a:r>
              <a:rPr lang="en-GB" altLang="en-US" dirty="0"/>
              <a:t>SPCG conducts strategic coordination of future standardization work,</a:t>
            </a:r>
          </a:p>
          <a:p>
            <a:endParaRPr lang="en-GB" altLang="en-US" dirty="0"/>
          </a:p>
          <a:p>
            <a:r>
              <a:rPr lang="en-GB" altLang="en-US" dirty="0"/>
              <a:t>coordination of existing standardization work,</a:t>
            </a:r>
          </a:p>
          <a:p>
            <a:endParaRPr lang="en-GB" altLang="en-US" dirty="0"/>
          </a:p>
          <a:p>
            <a:r>
              <a:rPr lang="en-GB" altLang="en-US" dirty="0"/>
              <a:t>short-term related tasks identified by the SPCG and approved by the technical boards of IEC, ISO and ITU-T.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xfrm>
            <a:off x="7076173" y="6448647"/>
            <a:ext cx="2133600" cy="340447"/>
          </a:xfrm>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77E9E19F-3B28-4370-A5C5-70259D13087C}" type="slidenum">
              <a:rPr lang="en-US" altLang="en-US" sz="1000" smtClean="0">
                <a:solidFill>
                  <a:schemeClr val="tx1"/>
                </a:solidFill>
              </a:rPr>
              <a:pPr>
                <a:spcBef>
                  <a:spcPct val="0"/>
                </a:spcBef>
                <a:buSzTx/>
                <a:buFontTx/>
                <a:buNone/>
              </a:pPr>
              <a:t>6</a:t>
            </a:fld>
            <a:endParaRPr lang="en-US" altLang="en-US" sz="1000">
              <a:solidFill>
                <a:schemeClr val="tx1"/>
              </a:solidFill>
            </a:endParaRPr>
          </a:p>
        </p:txBody>
      </p:sp>
      <p:sp>
        <p:nvSpPr>
          <p:cNvPr id="26627" name="Rectangle 4"/>
          <p:cNvSpPr>
            <a:spLocks noGrp="1" noChangeArrowheads="1"/>
          </p:cNvSpPr>
          <p:nvPr>
            <p:ph type="title"/>
          </p:nvPr>
        </p:nvSpPr>
        <p:spPr>
          <a:xfrm>
            <a:off x="-23127" y="-110903"/>
            <a:ext cx="9144000" cy="885163"/>
          </a:xfrm>
        </p:spPr>
        <p:txBody>
          <a:bodyPr/>
          <a:lstStyle/>
          <a:p>
            <a:r>
              <a:rPr lang="en-US" altLang="en-US" dirty="0">
                <a:hlinkClick r:id="rId7"/>
              </a:rPr>
              <a:t>SPCG Terms of Reference</a:t>
            </a:r>
            <a:endParaRPr lang="en-US" altLang="en-US" dirty="0"/>
          </a:p>
        </p:txBody>
      </p:sp>
      <p:sp>
        <p:nvSpPr>
          <p:cNvPr id="26628" name="Rectangle 5"/>
          <p:cNvSpPr>
            <a:spLocks noGrp="1" noChangeArrowheads="1"/>
          </p:cNvSpPr>
          <p:nvPr>
            <p:ph type="body" idx="1"/>
          </p:nvPr>
        </p:nvSpPr>
        <p:spPr>
          <a:xfrm>
            <a:off x="227698" y="936236"/>
            <a:ext cx="8642350" cy="5694361"/>
          </a:xfrm>
        </p:spPr>
        <p:txBody>
          <a:bodyPr/>
          <a:lstStyle/>
          <a:p>
            <a:r>
              <a:rPr lang="en-GB" altLang="en-US" sz="2000" dirty="0"/>
              <a:t>Share information on new subject areas of strategic interest on proposals for new fields of technical activity under consideration in SMB, TMB and TSAG.</a:t>
            </a:r>
          </a:p>
          <a:p>
            <a:r>
              <a:rPr lang="en-GB" altLang="en-US" sz="2000" dirty="0"/>
              <a:t>Discuss and review new areas of strategic interest or proposals for new fields of activity from all three organizations and identify common interests and future challenges.</a:t>
            </a:r>
          </a:p>
          <a:p>
            <a:r>
              <a:rPr lang="en-GB" altLang="en-US" sz="2000" dirty="0"/>
              <a:t>Identify and recommend opportunities and mechanisms for coordination, collaboration and joint work to the respective technical boards (SMB, TMB, TSAG).</a:t>
            </a:r>
          </a:p>
          <a:p>
            <a:r>
              <a:rPr lang="en-GB" altLang="en-US" sz="2000" dirty="0"/>
              <a:t>Provide recommendations regarding coordination of new areas of work to the three boards (as appropriate)</a:t>
            </a:r>
            <a:br>
              <a:rPr lang="en-GB" altLang="en-US" sz="2000" dirty="0"/>
            </a:br>
            <a:r>
              <a:rPr lang="en-GB" altLang="en-US" sz="2000" dirty="0"/>
              <a:t>e.g.:</a:t>
            </a:r>
          </a:p>
          <a:p>
            <a:pPr lvl="1"/>
            <a:r>
              <a:rPr lang="en-GB" altLang="en-US" sz="1600" dirty="0"/>
              <a:t>The establishment of a formal coordination mechanism (e.g. Joint Technical Coordination Group) with guidance on mapping the work to the relevant committee(s)</a:t>
            </a:r>
          </a:p>
          <a:p>
            <a:pPr lvl="1"/>
            <a:r>
              <a:rPr lang="en-GB" altLang="en-US" sz="1600" dirty="0"/>
              <a:t>Establishment of Joint Working Groups to develop standards of common interest</a:t>
            </a:r>
          </a:p>
          <a:p>
            <a:pPr lvl="1"/>
            <a:r>
              <a:rPr lang="en-GB" altLang="en-US" sz="1600" dirty="0"/>
              <a:t>Creation of committees across two or more organizations</a:t>
            </a:r>
            <a:br>
              <a:rPr lang="en-GB" altLang="en-US" sz="1600" dirty="0"/>
            </a:br>
            <a:r>
              <a:rPr lang="en-GB" altLang="en-US" sz="1600" dirty="0"/>
              <a:t>with guidance on distribution of work.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7</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(1)</a:t>
            </a:r>
          </a:p>
        </p:txBody>
      </p:sp>
      <p:sp>
        <p:nvSpPr>
          <p:cNvPr id="24580" name="Rectangle 7"/>
          <p:cNvSpPr>
            <a:spLocks noGrp="1" noChangeArrowheads="1"/>
          </p:cNvSpPr>
          <p:nvPr>
            <p:ph type="body" idx="1"/>
          </p:nvPr>
        </p:nvSpPr>
        <p:spPr>
          <a:xfrm>
            <a:off x="250825" y="1163638"/>
            <a:ext cx="8642350" cy="5644622"/>
          </a:xfrm>
        </p:spPr>
        <p:txBody>
          <a:bodyPr/>
          <a:lstStyle/>
          <a:p>
            <a:r>
              <a:rPr lang="en-GB" altLang="en-US" sz="2200" dirty="0"/>
              <a:t>As soon as any area of strategic interest or proposals for new fields of technical activity of potential interest to more than one organization have been suggested / submitted to ISO, IEC or ITU-T, staff from those organizations shall inform the SPCG chair and secretary of the area of strategic interest or new fields of technical activity that have been suggested/submitted and will be under consideration within the TMB, SMB and TSAG at their next meetings or by correspondence</a:t>
            </a:r>
            <a:r>
              <a:rPr lang="en-US" altLang="en-US" sz="2200" dirty="0"/>
              <a:t>.</a:t>
            </a:r>
          </a:p>
          <a:p>
            <a:endParaRPr lang="en-GB" altLang="en-US" sz="2200" dirty="0"/>
          </a:p>
          <a:p>
            <a:r>
              <a:rPr lang="en-GB" altLang="en-US" sz="2200" dirty="0"/>
              <a:t>Information on these areas of strategic interest and proposals for new fields of technical activity will be shared with all SPCG members, to indicate if they feel the subjects are of common interest to more than one organization and would require coordination</a:t>
            </a:r>
            <a:br>
              <a:rPr lang="en-GB" altLang="en-US" sz="2200" dirty="0"/>
            </a:br>
            <a:r>
              <a:rPr lang="en-GB" altLang="en-US" sz="2200" dirty="0"/>
              <a:t>or joint work.</a:t>
            </a:r>
          </a:p>
        </p:txBody>
      </p:sp>
    </p:spTree>
    <p:extLst>
      <p:ext uri="{BB962C8B-B14F-4D97-AF65-F5344CB8AC3E}">
        <p14:creationId xmlns:p14="http://schemas.microsoft.com/office/powerpoint/2010/main" val="3953524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8</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(2)</a:t>
            </a:r>
          </a:p>
        </p:txBody>
      </p:sp>
      <p:sp>
        <p:nvSpPr>
          <p:cNvPr id="24580" name="Rectangle 7"/>
          <p:cNvSpPr>
            <a:spLocks noGrp="1" noChangeArrowheads="1"/>
          </p:cNvSpPr>
          <p:nvPr>
            <p:ph type="body" idx="1"/>
          </p:nvPr>
        </p:nvSpPr>
        <p:spPr>
          <a:xfrm>
            <a:off x="250825" y="1163638"/>
            <a:ext cx="8642350" cy="5410712"/>
          </a:xfrm>
        </p:spPr>
        <p:txBody>
          <a:bodyPr/>
          <a:lstStyle/>
          <a:p>
            <a:r>
              <a:rPr lang="en-GB" altLang="en-US" sz="1800" dirty="0"/>
              <a:t>If there is general consensus among the SPCG members that a subject is of common interest to more than one organization, the SPCG will develop a specific recommendation for how to proceed on coordination, collaboration or joint work. These tasks shall take no more than two weeks to complete.</a:t>
            </a:r>
          </a:p>
          <a:p>
            <a:endParaRPr lang="en-GB" altLang="en-US" sz="1800" dirty="0"/>
          </a:p>
          <a:p>
            <a:r>
              <a:rPr lang="en-GB" altLang="en-US" sz="1800" dirty="0"/>
              <a:t>Proposals for new areas of technical activity may proceed through member voting or review and comment in ISO, IEC and ITU-T, but the SPCG’s recommendations on coordination or joint work must be provided in a timely manner for TMB, SMB and TSAG meetings or for correspondence actions where final decisions will be taken on the proposals.</a:t>
            </a:r>
          </a:p>
          <a:p>
            <a:endParaRPr lang="en-GB" altLang="en-US" sz="1800" dirty="0"/>
          </a:p>
          <a:p>
            <a:r>
              <a:rPr lang="en-GB" sz="1800" dirty="0"/>
              <a:t>All SPCG recommendations are circulated to TMB, SMB and TSAG for information or action.</a:t>
            </a:r>
          </a:p>
          <a:p>
            <a:endParaRPr lang="en-GB" sz="1800" dirty="0"/>
          </a:p>
          <a:p>
            <a:r>
              <a:rPr lang="en-GB" altLang="en-US" sz="1800" dirty="0"/>
              <a:t>SPCG will conduct its business via e-mail and WebEx, and not require face-to-face physical meetings.</a:t>
            </a:r>
          </a:p>
        </p:txBody>
      </p:sp>
    </p:spTree>
    <p:extLst>
      <p:ext uri="{BB962C8B-B14F-4D97-AF65-F5344CB8AC3E}">
        <p14:creationId xmlns:p14="http://schemas.microsoft.com/office/powerpoint/2010/main" val="2858994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A79AAC8-88B0-4C30-8CA7-7162D2808246}" type="slidenum">
              <a:rPr lang="en-US" altLang="en-US" sz="1000" smtClean="0">
                <a:solidFill>
                  <a:schemeClr val="tx1"/>
                </a:solidFill>
              </a:rPr>
              <a:pPr>
                <a:spcBef>
                  <a:spcPct val="0"/>
                </a:spcBef>
                <a:buSzTx/>
                <a:buFontTx/>
                <a:buNone/>
              </a:pPr>
              <a:t>9</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SPCG Tasks</a:t>
            </a:r>
          </a:p>
        </p:txBody>
      </p:sp>
      <p:sp>
        <p:nvSpPr>
          <p:cNvPr id="28676" name="Rectangle 5"/>
          <p:cNvSpPr>
            <a:spLocks noGrp="1" noChangeArrowheads="1"/>
          </p:cNvSpPr>
          <p:nvPr>
            <p:ph type="body" idx="1"/>
          </p:nvPr>
        </p:nvSpPr>
        <p:spPr>
          <a:xfrm>
            <a:off x="250825" y="1557338"/>
            <a:ext cx="8642350" cy="5022914"/>
          </a:xfrm>
        </p:spPr>
        <p:txBody>
          <a:bodyPr/>
          <a:lstStyle/>
          <a:p>
            <a:r>
              <a:rPr lang="en-GB" altLang="en-US" sz="1800" dirty="0"/>
              <a:t>Review input provided by the central offices of the three organizations on potentially overlapping topics and determine which aspects require coordination</a:t>
            </a:r>
            <a:r>
              <a:rPr lang="en-US" altLang="en-US" sz="1800" dirty="0"/>
              <a:t>.</a:t>
            </a:r>
          </a:p>
          <a:p>
            <a:endParaRPr lang="en-US" altLang="en-US" sz="1800" dirty="0"/>
          </a:p>
          <a:p>
            <a:r>
              <a:rPr lang="en-GB" altLang="en-US" sz="1800" dirty="0"/>
              <a:t>Encourage IEC, ISO and ITU-T to promote informal coordination between the leaders of impacted committees working on complementary or overlapping work programmes across two or all three organizations (as appropriate) as a first step to enhancing coordination efforts.</a:t>
            </a:r>
          </a:p>
          <a:p>
            <a:endParaRPr lang="en-GB" altLang="en-US" sz="1800" dirty="0"/>
          </a:p>
          <a:p>
            <a:r>
              <a:rPr lang="en-GB" altLang="en-US" sz="1800" dirty="0"/>
              <a:t>Recommend the creation of topic-specific Joint Technical Coordination Groups (JTCGs) in those cases where existing complementary or overlapping work programmes require more formal coordination. It is further recommended that any JTCGs be made up of the leadership of the impacted committees across two or all three organizations (as appropriate) and be given a clear mandate to coordinate on technical issues.</a:t>
            </a:r>
            <a:endParaRPr lang="en-US" altLang="en-US" sz="1800" dirty="0"/>
          </a:p>
        </p:txBody>
      </p:sp>
    </p:spTree>
  </p:cSld>
  <p:clrMapOvr>
    <a:masterClrMapping/>
  </p:clrMapOvr>
</p:sld>
</file>

<file path=ppt/theme/theme1.xml><?xml version="1.0" encoding="utf-8"?>
<a:theme xmlns:a="http://schemas.openxmlformats.org/drawingml/2006/main" name="ITU-official-template-SC">
  <a:themeElements>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fontScheme name="ITU-official-template-SC">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ITU-official-template-S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2">
        <a:dk1>
          <a:srgbClr val="3333CC"/>
        </a:dk1>
        <a:lt1>
          <a:srgbClr val="FFFFFF"/>
        </a:lt1>
        <a:dk2>
          <a:srgbClr val="000000"/>
        </a:dk2>
        <a:lt2>
          <a:srgbClr val="808080"/>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4">
        <a:dk1>
          <a:srgbClr val="3333CC"/>
        </a:dk1>
        <a:lt1>
          <a:srgbClr val="FFFFFF"/>
        </a:lt1>
        <a:dk2>
          <a:srgbClr val="000000"/>
        </a:dk2>
        <a:lt2>
          <a:srgbClr val="3333CC"/>
        </a:lt2>
        <a:accent1>
          <a:srgbClr val="B2B2B2"/>
        </a:accent1>
        <a:accent2>
          <a:srgbClr val="3333CC"/>
        </a:accent2>
        <a:accent3>
          <a:srgbClr val="FFFFFF"/>
        </a:accent3>
        <a:accent4>
          <a:srgbClr val="2A2AAE"/>
        </a:accent4>
        <a:accent5>
          <a:srgbClr val="D5D5D5"/>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Kigali Template</Template>
  <TotalTime>8003</TotalTime>
  <Words>1152</Words>
  <Application>Microsoft Office PowerPoint</Application>
  <PresentationFormat>On-screen Show (4:3)</PresentationFormat>
  <Paragraphs>123</Paragraphs>
  <Slides>16</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Univers</vt:lpstr>
      <vt:lpstr>Verdana</vt:lpstr>
      <vt:lpstr>ZapfDingbats BT</vt:lpstr>
      <vt:lpstr>ITU-official-template-SC</vt:lpstr>
      <vt:lpstr>Overview of the IEC SMB/ISO TMB/ITU-T TSAG Standardization Programme Coordination Group (SPCG)</vt:lpstr>
      <vt:lpstr>Background and History</vt:lpstr>
      <vt:lpstr>Organization of SPCG</vt:lpstr>
      <vt:lpstr>Structure and activities of SPCG</vt:lpstr>
      <vt:lpstr>Purpose of SPCG</vt:lpstr>
      <vt:lpstr>SPCG Terms of Reference</vt:lpstr>
      <vt:lpstr>SPCG Mode of Operation (1)</vt:lpstr>
      <vt:lpstr>SPCG Mode of Operation (2)</vt:lpstr>
      <vt:lpstr>SPCG Tasks</vt:lpstr>
      <vt:lpstr>SPCG Short-Term Projects</vt:lpstr>
      <vt:lpstr>SPCG Modalities</vt:lpstr>
      <vt:lpstr>SPCG Progress (1)</vt:lpstr>
      <vt:lpstr>SPCG Progress (2)</vt:lpstr>
      <vt:lpstr>Next SPCG meetings</vt:lpstr>
      <vt:lpstr>Next SPCG meetings</vt:lpstr>
      <vt:lpstr>ITU-T TSB contact for SPCG</vt:lpstr>
    </vt:vector>
  </TitlesOfParts>
  <Company>PROBST ICT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Standardization: Multimedia</dc:title>
  <dc:creator>Probst</dc:creator>
  <cp:lastModifiedBy>Euchner, Martin</cp:lastModifiedBy>
  <cp:revision>286</cp:revision>
  <cp:lastPrinted>2001-11-25T13:41:09Z</cp:lastPrinted>
  <dcterms:created xsi:type="dcterms:W3CDTF">2007-09-19T08:27:50Z</dcterms:created>
  <dcterms:modified xsi:type="dcterms:W3CDTF">2020-09-04T04:54:19Z</dcterms:modified>
</cp:coreProperties>
</file>