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62" r:id="rId2"/>
    <p:sldId id="468" r:id="rId3"/>
    <p:sldId id="470" r:id="rId4"/>
    <p:sldId id="471" r:id="rId5"/>
    <p:sldId id="472" r:id="rId6"/>
    <p:sldId id="473" r:id="rId7"/>
    <p:sldId id="474" r:id="rId8"/>
    <p:sldId id="475" r:id="rId9"/>
    <p:sldId id="476" r:id="rId10"/>
    <p:sldId id="505" r:id="rId11"/>
    <p:sldId id="503" r:id="rId12"/>
    <p:sldId id="478" r:id="rId13"/>
    <p:sldId id="479" r:id="rId14"/>
    <p:sldId id="480" r:id="rId15"/>
    <p:sldId id="481" r:id="rId16"/>
    <p:sldId id="483" r:id="rId17"/>
    <p:sldId id="484" r:id="rId18"/>
    <p:sldId id="486" r:id="rId19"/>
    <p:sldId id="487" r:id="rId20"/>
    <p:sldId id="488" r:id="rId21"/>
    <p:sldId id="489" r:id="rId22"/>
    <p:sldId id="490" r:id="rId23"/>
    <p:sldId id="500" r:id="rId24"/>
    <p:sldId id="506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80814" autoAdjust="0"/>
  </p:normalViewPr>
  <p:slideViewPr>
    <p:cSldViewPr snapToGrid="0" snapToObjects="1" showGuides="1">
      <p:cViewPr>
        <p:scale>
          <a:sx n="150" d="100"/>
          <a:sy n="150" d="100"/>
        </p:scale>
        <p:origin x="-78" y="-109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308"/>
    </p:cViewPr>
  </p:sorterViewPr>
  <p:notesViewPr>
    <p:cSldViewPr snapToGrid="0" snapToObjects="1">
      <p:cViewPr>
        <p:scale>
          <a:sx n="125" d="100"/>
          <a:sy n="125" d="100"/>
        </p:scale>
        <p:origin x="3012" y="-10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A1652-47CE-48A3-BFBE-F972FFF63985}" type="datetimeFigureOut">
              <a:rPr lang="en-US" smtClean="0"/>
              <a:t>2/3/2020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087BC-3719-4CB2-9659-C6E66A3322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0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A7B130-86CB-49A9-9EED-B5ADE817CFE2}" type="slidenum">
              <a:rPr lang="ja-JP" altLang="en-US" smtClean="0">
                <a:solidFill>
                  <a:srgbClr val="000000"/>
                </a:solidFill>
              </a:rPr>
              <a:pPr/>
              <a:t>1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26918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087BC-3719-4CB2-9659-C6E66A33221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522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73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A7B130-86CB-49A9-9EED-B5ADE817CFE2}" type="slidenum">
              <a:rPr lang="ja-JP" altLang="en-US" smtClean="0">
                <a:solidFill>
                  <a:srgbClr val="000000"/>
                </a:solidFill>
              </a:rPr>
              <a:pPr/>
              <a:t>11</a:t>
            </a:fld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94583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BEE4B5-1A7D-48C8-A90B-B13AE1F38238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24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829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06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93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2083"/>
            <a:ext cx="2057400" cy="52599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2083"/>
            <a:ext cx="6019800" cy="52599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03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44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558ED5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45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2629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45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882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52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3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37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3250"/>
            <a:ext cx="3008313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3250"/>
            <a:ext cx="5111750" cy="51223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2904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4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506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5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709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68500"/>
            <a:ext cx="8229600" cy="3831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17643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83C63E4-F9BE-C24A-B4FF-309EB18BA5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638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60000"/>
              <a:lumOff val="40000"/>
            </a:schemeClr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5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obert.clark@itu.in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anibal.cabrera@itu.int" TargetMode="External"/><Relationship Id="rId4" Type="http://schemas.openxmlformats.org/officeDocument/2006/relationships/hyperlink" Target="mailto:wtsa-doc@itu.in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29.png"/><Relationship Id="rId18" Type="http://schemas.openxmlformats.org/officeDocument/2006/relationships/image" Target="../media/image46.png"/><Relationship Id="rId3" Type="http://schemas.openxmlformats.org/officeDocument/2006/relationships/image" Target="../media/image36.jpeg"/><Relationship Id="rId7" Type="http://schemas.openxmlformats.org/officeDocument/2006/relationships/image" Target="../media/image43.png"/><Relationship Id="rId12" Type="http://schemas.openxmlformats.org/officeDocument/2006/relationships/image" Target="../media/image24.png"/><Relationship Id="rId17" Type="http://schemas.openxmlformats.org/officeDocument/2006/relationships/image" Target="../media/image45.png"/><Relationship Id="rId2" Type="http://schemas.openxmlformats.org/officeDocument/2006/relationships/image" Target="../media/image37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20.png"/><Relationship Id="rId5" Type="http://schemas.openxmlformats.org/officeDocument/2006/relationships/image" Target="../media/image28.png"/><Relationship Id="rId15" Type="http://schemas.openxmlformats.org/officeDocument/2006/relationships/image" Target="../media/image35.jpeg"/><Relationship Id="rId10" Type="http://schemas.openxmlformats.org/officeDocument/2006/relationships/image" Target="../media/image26.png"/><Relationship Id="rId4" Type="http://schemas.openxmlformats.org/officeDocument/2006/relationships/image" Target="../media/image34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392" y="651884"/>
            <a:ext cx="5540720" cy="5236920"/>
          </a:xfrm>
          <a:prstGeom prst="rect">
            <a:avLst/>
          </a:prstGeom>
        </p:spPr>
      </p:pic>
      <p:sp>
        <p:nvSpPr>
          <p:cNvPr id="857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23405" y="1"/>
            <a:ext cx="9498314" cy="6858000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ja-JP" sz="5000" dirty="0" smtClean="0">
                <a:latin typeface="+mn-lt"/>
                <a:ea typeface="ＭＳ Ｐゴシック" pitchFamily="50" charset="-128"/>
              </a:rPr>
              <a:t>WTSA-20</a:t>
            </a:r>
            <a:r>
              <a:rPr lang="en-GB" altLang="ja-JP" sz="5000" dirty="0">
                <a:latin typeface="+mn-lt"/>
                <a:ea typeface="ＭＳ Ｐゴシック" pitchFamily="50" charset="-128"/>
              </a:rPr>
              <a:t/>
            </a:r>
            <a:br>
              <a:rPr lang="en-GB" altLang="ja-JP" sz="5000" dirty="0">
                <a:latin typeface="+mn-lt"/>
                <a:ea typeface="ＭＳ Ｐゴシック" pitchFamily="50" charset="-128"/>
              </a:rPr>
            </a:br>
            <a:r>
              <a:rPr lang="en-GB" altLang="ja-JP" sz="5000" dirty="0">
                <a:latin typeface="+mn-lt"/>
                <a:ea typeface="ＭＳ Ｐゴシック" pitchFamily="50" charset="-128"/>
              </a:rPr>
              <a:t>Tools for preparing, submitting</a:t>
            </a:r>
            <a:br>
              <a:rPr lang="en-GB" altLang="ja-JP" sz="5000" dirty="0">
                <a:latin typeface="+mn-lt"/>
                <a:ea typeface="ＭＳ Ｐゴシック" pitchFamily="50" charset="-128"/>
              </a:rPr>
            </a:br>
            <a:r>
              <a:rPr lang="en-GB" altLang="ja-JP" sz="5000" dirty="0">
                <a:latin typeface="+mn-lt"/>
                <a:ea typeface="ＭＳ Ｐゴシック" pitchFamily="50" charset="-128"/>
              </a:rPr>
              <a:t>and tracking Proposals</a:t>
            </a:r>
            <a:r>
              <a:rPr lang="en-US" altLang="ja-JP" sz="6000" dirty="0">
                <a:latin typeface="+mn-lt"/>
                <a:ea typeface="ＭＳ Ｐゴシック" pitchFamily="50" charset="-128"/>
              </a:rPr>
              <a:t/>
            </a:r>
            <a:br>
              <a:rPr lang="en-US" altLang="ja-JP" sz="6000" dirty="0">
                <a:latin typeface="+mn-lt"/>
                <a:ea typeface="ＭＳ Ｐゴシック" pitchFamily="50" charset="-128"/>
              </a:rPr>
            </a:br>
            <a:r>
              <a:rPr lang="en-US" altLang="ja-JP" sz="6000" dirty="0">
                <a:latin typeface="+mn-lt"/>
                <a:ea typeface="ＭＳ Ｐゴシック" pitchFamily="50" charset="-128"/>
              </a:rPr>
              <a:t/>
            </a:r>
            <a:br>
              <a:rPr lang="en-US" altLang="ja-JP" sz="6000" dirty="0">
                <a:latin typeface="+mn-lt"/>
                <a:ea typeface="ＭＳ Ｐゴシック" pitchFamily="50" charset="-128"/>
              </a:rPr>
            </a:br>
            <a:r>
              <a:rPr lang="en-US" altLang="ja-JP" sz="3600" dirty="0" smtClean="0">
                <a:latin typeface="+mn-lt"/>
                <a:ea typeface="ＭＳ Ｐゴシック" pitchFamily="50" charset="-128"/>
              </a:rPr>
              <a:t>Rob Clark, TSB</a:t>
            </a:r>
            <a:br>
              <a:rPr lang="en-US" altLang="ja-JP" sz="3600" dirty="0" smtClean="0">
                <a:latin typeface="+mn-lt"/>
                <a:ea typeface="ＭＳ Ｐゴシック" pitchFamily="50" charset="-128"/>
              </a:rPr>
            </a:br>
            <a:r>
              <a:rPr lang="en-US" altLang="ja-JP" sz="3600" dirty="0" smtClean="0">
                <a:latin typeface="+mn-lt"/>
                <a:ea typeface="ＭＳ Ｐゴシック" pitchFamily="50" charset="-128"/>
              </a:rPr>
              <a:t>TSAG, February 2020</a:t>
            </a:r>
            <a:endParaRPr lang="en-US" altLang="ja-JP" sz="3600" dirty="0">
              <a:latin typeface="+mn-lt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29660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20069"/>
            <a:ext cx="7772400" cy="1384995"/>
          </a:xfrm>
        </p:spPr>
        <p:txBody>
          <a:bodyPr>
            <a:noAutofit/>
          </a:bodyPr>
          <a:lstStyle/>
          <a:p>
            <a:r>
              <a:rPr lang="en-US" sz="6000" dirty="0"/>
              <a:t>Thank you</a:t>
            </a:r>
            <a:br>
              <a:rPr lang="en-US" sz="6000" dirty="0"/>
            </a:br>
            <a:r>
              <a:rPr lang="en-US" sz="6000" dirty="0"/>
              <a:t>Any 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127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392" y="651884"/>
            <a:ext cx="5540720" cy="5236920"/>
          </a:xfrm>
          <a:prstGeom prst="rect">
            <a:avLst/>
          </a:prstGeom>
        </p:spPr>
      </p:pic>
      <p:sp>
        <p:nvSpPr>
          <p:cNvPr id="857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23405" y="1"/>
            <a:ext cx="9498314" cy="6858000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altLang="ja-JP" sz="5000" dirty="0" smtClean="0">
                <a:latin typeface="+mn-lt"/>
                <a:ea typeface="ＭＳ Ｐゴシック" pitchFamily="50" charset="-128"/>
              </a:rPr>
              <a:t>WTSA documents:</a:t>
            </a:r>
            <a:br>
              <a:rPr lang="en-GB" altLang="ja-JP" sz="5000" dirty="0" smtClean="0">
                <a:latin typeface="+mn-lt"/>
                <a:ea typeface="ＭＳ Ｐゴシック" pitchFamily="50" charset="-128"/>
              </a:rPr>
            </a:br>
            <a:r>
              <a:rPr lang="en-GB" altLang="ja-JP" sz="5000" dirty="0" smtClean="0">
                <a:latin typeface="+mn-lt"/>
                <a:ea typeface="ＭＳ Ｐゴシック" pitchFamily="50" charset="-128"/>
              </a:rPr>
              <a:t>presentation</a:t>
            </a:r>
            <a:endParaRPr lang="en-US" altLang="ja-JP" sz="3600" dirty="0">
              <a:latin typeface="+mn-lt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0911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12" y="2191488"/>
            <a:ext cx="6972300" cy="264719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33786" y="398323"/>
            <a:ext cx="907400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Presentation of ADDs, NOCs, SUPs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977496" y="4307657"/>
            <a:ext cx="6972615" cy="1805388"/>
            <a:chOff x="1009651" y="4339008"/>
            <a:chExt cx="6972615" cy="1805388"/>
          </a:xfrm>
        </p:grpSpPr>
        <p:sp>
          <p:nvSpPr>
            <p:cNvPr id="12" name="TextBox 11"/>
            <p:cNvSpPr txBox="1"/>
            <p:nvPr/>
          </p:nvSpPr>
          <p:spPr>
            <a:xfrm>
              <a:off x="1664993" y="5313399"/>
              <a:ext cx="5589254" cy="8309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400" u="sng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NOC</a:t>
              </a:r>
              <a:r>
                <a:rPr lang="en-US" sz="2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and SUP Proposals include only the Provision title and a “Reasons” field.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09651" y="4339008"/>
              <a:ext cx="6972615" cy="34911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ight Arrow 13"/>
            <p:cNvSpPr/>
            <p:nvPr/>
          </p:nvSpPr>
          <p:spPr>
            <a:xfrm rot="16200000">
              <a:off x="2486086" y="4896938"/>
              <a:ext cx="609041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173972" y="1742308"/>
            <a:ext cx="4338396" cy="120032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ADD, </a:t>
            </a:r>
            <a:r>
              <a:rPr lang="en-US" sz="24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NOC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and SUP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Proposals should be clean text, and do not require the Provision content.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01535" y="2171589"/>
            <a:ext cx="1803560" cy="22759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96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087" y="1256547"/>
            <a:ext cx="4654550" cy="511728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33786" y="398323"/>
            <a:ext cx="907400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WTSA Document styles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476375" y="2117106"/>
            <a:ext cx="1549006" cy="369332"/>
            <a:chOff x="2436548" y="1538896"/>
            <a:chExt cx="1549006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436548" y="1538896"/>
              <a:ext cx="130973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Committee </a:t>
              </a: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476375" y="3520084"/>
            <a:ext cx="1549006" cy="369332"/>
            <a:chOff x="2436548" y="1538896"/>
            <a:chExt cx="1549006" cy="369332"/>
          </a:xfrm>
        </p:grpSpPr>
        <p:sp>
          <p:nvSpPr>
            <p:cNvPr id="28" name="TextBox 27"/>
            <p:cNvSpPr txBox="1"/>
            <p:nvPr/>
          </p:nvSpPr>
          <p:spPr>
            <a:xfrm>
              <a:off x="2436548" y="1538896"/>
              <a:ext cx="130973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Title 1</a:t>
              </a:r>
            </a:p>
          </p:txBody>
        </p:sp>
        <p:sp>
          <p:nvSpPr>
            <p:cNvPr id="29" name="Right Arrow 28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90775" y="4695042"/>
            <a:ext cx="1549006" cy="369332"/>
            <a:chOff x="2436548" y="1538896"/>
            <a:chExt cx="1549006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2436548" y="1538896"/>
              <a:ext cx="130973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Normal</a:t>
              </a:r>
            </a:p>
          </p:txBody>
        </p:sp>
        <p:sp>
          <p:nvSpPr>
            <p:cNvPr id="32" name="Right Arrow 31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476375" y="5251302"/>
            <a:ext cx="1549006" cy="369332"/>
            <a:chOff x="2436548" y="1538896"/>
            <a:chExt cx="1549006" cy="369332"/>
          </a:xfrm>
        </p:grpSpPr>
        <p:sp>
          <p:nvSpPr>
            <p:cNvPr id="34" name="TextBox 33"/>
            <p:cNvSpPr txBox="1"/>
            <p:nvPr/>
          </p:nvSpPr>
          <p:spPr>
            <a:xfrm>
              <a:off x="2436548" y="1538896"/>
              <a:ext cx="130973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Heading_b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Right Arrow 34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476375" y="5856208"/>
            <a:ext cx="1549006" cy="369332"/>
            <a:chOff x="2436548" y="1538896"/>
            <a:chExt cx="1549006" cy="369332"/>
          </a:xfrm>
        </p:grpSpPr>
        <p:sp>
          <p:nvSpPr>
            <p:cNvPr id="43" name="TextBox 42"/>
            <p:cNvSpPr txBox="1"/>
            <p:nvPr/>
          </p:nvSpPr>
          <p:spPr>
            <a:xfrm>
              <a:off x="2436548" y="1538896"/>
              <a:ext cx="130973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Normal</a:t>
              </a:r>
            </a:p>
          </p:txBody>
        </p:sp>
        <p:sp>
          <p:nvSpPr>
            <p:cNvPr id="44" name="Right Arrow 43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685" y="3167882"/>
            <a:ext cx="3371516" cy="28096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273361" y="2315293"/>
            <a:ext cx="4683650" cy="892988"/>
            <a:chOff x="800642" y="1149439"/>
            <a:chExt cx="4683650" cy="892988"/>
          </a:xfrm>
        </p:grpSpPr>
        <p:sp>
          <p:nvSpPr>
            <p:cNvPr id="16" name="TextBox 15"/>
            <p:cNvSpPr txBox="1"/>
            <p:nvPr/>
          </p:nvSpPr>
          <p:spPr>
            <a:xfrm>
              <a:off x="800642" y="1149439"/>
              <a:ext cx="4683650" cy="64633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Style: </a:t>
              </a:r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Source</a:t>
              </a:r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/>
              </a:r>
              <a:b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If more than one, use French alphabetical order </a:t>
              </a:r>
            </a:p>
          </p:txBody>
        </p:sp>
        <p:sp>
          <p:nvSpPr>
            <p:cNvPr id="18" name="Right Arrow 17"/>
            <p:cNvSpPr/>
            <p:nvPr/>
          </p:nvSpPr>
          <p:spPr>
            <a:xfrm rot="5400000">
              <a:off x="2780379" y="1810850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154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050" y="4171546"/>
            <a:ext cx="6151535" cy="194350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050" y="1480402"/>
            <a:ext cx="6156663" cy="247463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33786" y="398323"/>
            <a:ext cx="907400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WTSA Resolution styles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419099" y="1480762"/>
            <a:ext cx="1594046" cy="369332"/>
            <a:chOff x="2391508" y="1538896"/>
            <a:chExt cx="1594046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391508" y="1538896"/>
              <a:ext cx="1354771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Proposal</a:t>
              </a: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19099" y="1993927"/>
            <a:ext cx="1594046" cy="369332"/>
            <a:chOff x="2391508" y="1538896"/>
            <a:chExt cx="1594046" cy="369332"/>
          </a:xfrm>
        </p:grpSpPr>
        <p:sp>
          <p:nvSpPr>
            <p:cNvPr id="28" name="TextBox 27"/>
            <p:cNvSpPr txBox="1"/>
            <p:nvPr/>
          </p:nvSpPr>
          <p:spPr>
            <a:xfrm>
              <a:off x="2391508" y="1538896"/>
              <a:ext cx="13547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Res_No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Right Arrow 28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19099" y="4258856"/>
            <a:ext cx="1594046" cy="369332"/>
            <a:chOff x="2391508" y="1538896"/>
            <a:chExt cx="1594046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2391508" y="1538896"/>
              <a:ext cx="13547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Normal</a:t>
              </a:r>
            </a:p>
          </p:txBody>
        </p:sp>
        <p:sp>
          <p:nvSpPr>
            <p:cNvPr id="32" name="Right Arrow 31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19099" y="4822575"/>
            <a:ext cx="1594046" cy="369332"/>
            <a:chOff x="2391508" y="1538896"/>
            <a:chExt cx="1594046" cy="369332"/>
          </a:xfrm>
        </p:grpSpPr>
        <p:sp>
          <p:nvSpPr>
            <p:cNvPr id="34" name="TextBox 33"/>
            <p:cNvSpPr txBox="1"/>
            <p:nvPr/>
          </p:nvSpPr>
          <p:spPr>
            <a:xfrm>
              <a:off x="2391508" y="1538896"/>
              <a:ext cx="13547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Call</a:t>
              </a:r>
            </a:p>
          </p:txBody>
        </p:sp>
        <p:sp>
          <p:nvSpPr>
            <p:cNvPr id="35" name="Right Arrow 34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933574" y="2508750"/>
            <a:ext cx="1594046" cy="369332"/>
            <a:chOff x="2391508" y="1538896"/>
            <a:chExt cx="1594046" cy="369332"/>
          </a:xfrm>
        </p:grpSpPr>
        <p:sp>
          <p:nvSpPr>
            <p:cNvPr id="25" name="TextBox 24"/>
            <p:cNvSpPr txBox="1"/>
            <p:nvPr/>
          </p:nvSpPr>
          <p:spPr>
            <a:xfrm>
              <a:off x="2391508" y="1538896"/>
              <a:ext cx="13547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Res_title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9099" y="2890583"/>
            <a:ext cx="1594046" cy="369332"/>
            <a:chOff x="2391508" y="1538896"/>
            <a:chExt cx="1594046" cy="369332"/>
          </a:xfrm>
        </p:grpSpPr>
        <p:sp>
          <p:nvSpPr>
            <p:cNvPr id="37" name="TextBox 36"/>
            <p:cNvSpPr txBox="1"/>
            <p:nvPr/>
          </p:nvSpPr>
          <p:spPr>
            <a:xfrm>
              <a:off x="2391508" y="1538896"/>
              <a:ext cx="13547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Res_ref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Right Arrow 37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19099" y="3593602"/>
            <a:ext cx="1594046" cy="369332"/>
            <a:chOff x="2391508" y="1538896"/>
            <a:chExt cx="1594046" cy="369332"/>
          </a:xfrm>
        </p:grpSpPr>
        <p:sp>
          <p:nvSpPr>
            <p:cNvPr id="40" name="TextBox 39"/>
            <p:cNvSpPr txBox="1"/>
            <p:nvPr/>
          </p:nvSpPr>
          <p:spPr>
            <a:xfrm>
              <a:off x="2391508" y="1538896"/>
              <a:ext cx="1354772" cy="369332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Reasons</a:t>
              </a:r>
            </a:p>
          </p:txBody>
        </p:sp>
        <p:sp>
          <p:nvSpPr>
            <p:cNvPr id="41" name="Right Arrow 40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19099" y="3271981"/>
            <a:ext cx="1594046" cy="646331"/>
            <a:chOff x="2391508" y="1538896"/>
            <a:chExt cx="1594046" cy="646331"/>
          </a:xfrm>
        </p:grpSpPr>
        <p:sp>
          <p:nvSpPr>
            <p:cNvPr id="46" name="TextBox 45"/>
            <p:cNvSpPr txBox="1"/>
            <p:nvPr/>
          </p:nvSpPr>
          <p:spPr>
            <a:xfrm>
              <a:off x="2391508" y="1538896"/>
              <a:ext cx="1354772" cy="64633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Normal after title</a:t>
              </a:r>
            </a:p>
          </p:txBody>
        </p:sp>
        <p:sp>
          <p:nvSpPr>
            <p:cNvPr id="47" name="Right Arrow 46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60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/>
          <p:cNvSpPr txBox="1">
            <a:spLocks/>
          </p:cNvSpPr>
          <p:nvPr/>
        </p:nvSpPr>
        <p:spPr>
          <a:xfrm>
            <a:off x="33786" y="398323"/>
            <a:ext cx="907400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ITU-T Recommendation styles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598925" y="1242273"/>
            <a:ext cx="1441646" cy="369332"/>
            <a:chOff x="2543908" y="1538896"/>
            <a:chExt cx="1441646" cy="369332"/>
          </a:xfrm>
        </p:grpSpPr>
        <p:sp>
          <p:nvSpPr>
            <p:cNvPr id="12" name="TextBox 11"/>
            <p:cNvSpPr txBox="1"/>
            <p:nvPr/>
          </p:nvSpPr>
          <p:spPr>
            <a:xfrm>
              <a:off x="2543908" y="1538896"/>
              <a:ext cx="1202371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Rec_No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8925" y="4344217"/>
            <a:ext cx="1441646" cy="369332"/>
            <a:chOff x="2543908" y="1538896"/>
            <a:chExt cx="1441646" cy="369332"/>
          </a:xfrm>
        </p:grpSpPr>
        <p:sp>
          <p:nvSpPr>
            <p:cNvPr id="31" name="TextBox 30"/>
            <p:cNvSpPr txBox="1"/>
            <p:nvPr/>
          </p:nvSpPr>
          <p:spPr>
            <a:xfrm>
              <a:off x="2543908" y="1538896"/>
              <a:ext cx="12023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Heading 2</a:t>
              </a:r>
            </a:p>
          </p:txBody>
        </p:sp>
        <p:sp>
          <p:nvSpPr>
            <p:cNvPr id="32" name="Right Arrow 31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98925" y="4822211"/>
            <a:ext cx="1441646" cy="369332"/>
            <a:chOff x="2543908" y="1538896"/>
            <a:chExt cx="1441646" cy="369332"/>
          </a:xfrm>
        </p:grpSpPr>
        <p:sp>
          <p:nvSpPr>
            <p:cNvPr id="34" name="TextBox 33"/>
            <p:cNvSpPr txBox="1"/>
            <p:nvPr/>
          </p:nvSpPr>
          <p:spPr>
            <a:xfrm>
              <a:off x="2543908" y="1538896"/>
              <a:ext cx="12023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Normal</a:t>
              </a:r>
            </a:p>
          </p:txBody>
        </p:sp>
        <p:sp>
          <p:nvSpPr>
            <p:cNvPr id="35" name="Right Arrow 34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8925" y="2509219"/>
            <a:ext cx="1441646" cy="369332"/>
            <a:chOff x="2543908" y="1538896"/>
            <a:chExt cx="1441646" cy="369332"/>
          </a:xfrm>
        </p:grpSpPr>
        <p:sp>
          <p:nvSpPr>
            <p:cNvPr id="37" name="TextBox 36"/>
            <p:cNvSpPr txBox="1"/>
            <p:nvPr/>
          </p:nvSpPr>
          <p:spPr>
            <a:xfrm>
              <a:off x="2543908" y="1538896"/>
              <a:ext cx="12023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Heading 1</a:t>
              </a:r>
            </a:p>
          </p:txBody>
        </p:sp>
        <p:sp>
          <p:nvSpPr>
            <p:cNvPr id="38" name="Right Arrow 37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98925" y="3497988"/>
            <a:ext cx="1441646" cy="369332"/>
            <a:chOff x="2543908" y="1538896"/>
            <a:chExt cx="1441646" cy="369332"/>
          </a:xfrm>
        </p:grpSpPr>
        <p:sp>
          <p:nvSpPr>
            <p:cNvPr id="40" name="TextBox 39"/>
            <p:cNvSpPr txBox="1"/>
            <p:nvPr/>
          </p:nvSpPr>
          <p:spPr>
            <a:xfrm>
              <a:off x="2543908" y="1538896"/>
              <a:ext cx="12023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Normal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Right Arrow 40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98925" y="2833467"/>
            <a:ext cx="1441646" cy="369332"/>
            <a:chOff x="2543908" y="1538896"/>
            <a:chExt cx="1441646" cy="369332"/>
          </a:xfrm>
        </p:grpSpPr>
        <p:sp>
          <p:nvSpPr>
            <p:cNvPr id="46" name="TextBox 45"/>
            <p:cNvSpPr txBox="1"/>
            <p:nvPr/>
          </p:nvSpPr>
          <p:spPr>
            <a:xfrm>
              <a:off x="2543908" y="1538896"/>
              <a:ext cx="12023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Heading 2</a:t>
              </a:r>
            </a:p>
          </p:txBody>
        </p:sp>
        <p:sp>
          <p:nvSpPr>
            <p:cNvPr id="47" name="Right Arrow 46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40570" y="1229552"/>
            <a:ext cx="6224589" cy="4722540"/>
            <a:chOff x="2279845" y="941262"/>
            <a:chExt cx="6224589" cy="4722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79845" y="4038910"/>
              <a:ext cx="6224588" cy="1624892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846" y="941262"/>
              <a:ext cx="6224588" cy="2942198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8" name="Group 47"/>
          <p:cNvGrpSpPr/>
          <p:nvPr/>
        </p:nvGrpSpPr>
        <p:grpSpPr>
          <a:xfrm>
            <a:off x="598925" y="5431811"/>
            <a:ext cx="1441644" cy="369332"/>
            <a:chOff x="2543910" y="1538896"/>
            <a:chExt cx="1441644" cy="369332"/>
          </a:xfrm>
        </p:grpSpPr>
        <p:sp>
          <p:nvSpPr>
            <p:cNvPr id="49" name="TextBox 48"/>
            <p:cNvSpPr txBox="1"/>
            <p:nvPr/>
          </p:nvSpPr>
          <p:spPr>
            <a:xfrm>
              <a:off x="2543910" y="1538896"/>
              <a:ext cx="1202370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enumlev1</a:t>
              </a:r>
            </a:p>
          </p:txBody>
        </p:sp>
        <p:sp>
          <p:nvSpPr>
            <p:cNvPr id="50" name="Right Arrow 49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608700" y="2108336"/>
            <a:ext cx="1441646" cy="369332"/>
            <a:chOff x="2543908" y="1538896"/>
            <a:chExt cx="1441646" cy="369332"/>
          </a:xfrm>
        </p:grpSpPr>
        <p:sp>
          <p:nvSpPr>
            <p:cNvPr id="25" name="TextBox 24"/>
            <p:cNvSpPr txBox="1"/>
            <p:nvPr/>
          </p:nvSpPr>
          <p:spPr>
            <a:xfrm>
              <a:off x="2543908" y="1538896"/>
              <a:ext cx="12023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Rec_date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094225" y="1669713"/>
            <a:ext cx="1441646" cy="369332"/>
            <a:chOff x="2543908" y="1538896"/>
            <a:chExt cx="1441646" cy="369332"/>
          </a:xfrm>
        </p:grpSpPr>
        <p:sp>
          <p:nvSpPr>
            <p:cNvPr id="28" name="TextBox 27"/>
            <p:cNvSpPr txBox="1"/>
            <p:nvPr/>
          </p:nvSpPr>
          <p:spPr>
            <a:xfrm>
              <a:off x="2543908" y="1538896"/>
              <a:ext cx="120237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Rec_title</a:t>
              </a:r>
              <a:endPara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Right Arrow 28"/>
            <p:cNvSpPr/>
            <p:nvPr/>
          </p:nvSpPr>
          <p:spPr>
            <a:xfrm>
              <a:off x="3746280" y="1547688"/>
              <a:ext cx="239274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60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377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/>
              <a:t>WTSA:</a:t>
            </a:r>
            <a:br>
              <a:rPr lang="en-US" sz="6000" dirty="0" smtClean="0"/>
            </a:br>
            <a:r>
              <a:rPr lang="en-US" sz="6000" dirty="0" smtClean="0"/>
              <a:t>Proposal workflow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24464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798" y="3368635"/>
            <a:ext cx="1194398" cy="1168158"/>
          </a:xfrm>
          <a:prstGeom prst="rect">
            <a:avLst/>
          </a:prstGeom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720799" y="398323"/>
            <a:ext cx="7772400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Sources of Proposals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2170029" y="3614367"/>
            <a:ext cx="2101292" cy="2936433"/>
            <a:chOff x="2465922" y="3675513"/>
            <a:chExt cx="2101292" cy="2936433"/>
          </a:xfrm>
        </p:grpSpPr>
        <p:cxnSp>
          <p:nvCxnSpPr>
            <p:cNvPr id="115" name="Straight Connector 114"/>
            <p:cNvCxnSpPr/>
            <p:nvPr/>
          </p:nvCxnSpPr>
          <p:spPr>
            <a:xfrm>
              <a:off x="4322754" y="4424768"/>
              <a:ext cx="24446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0" name="Group 9"/>
            <p:cNvGrpSpPr/>
            <p:nvPr/>
          </p:nvGrpSpPr>
          <p:grpSpPr>
            <a:xfrm>
              <a:off x="2465922" y="5023835"/>
              <a:ext cx="1802148" cy="1588111"/>
              <a:chOff x="2987013" y="4759449"/>
              <a:chExt cx="1802148" cy="1588111"/>
            </a:xfrm>
          </p:grpSpPr>
          <p:pic>
            <p:nvPicPr>
              <p:cNvPr id="120" name="Picture 2" descr="http://www.irunoninsulin.com/wp-content/uploads/2012/07/bright-idea1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06138" y="4854356"/>
                <a:ext cx="821555" cy="10954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21" name="Straight Connector 120"/>
              <p:cNvCxnSpPr/>
              <p:nvPr/>
            </p:nvCxnSpPr>
            <p:spPr>
              <a:xfrm flipH="1" flipV="1">
                <a:off x="3919707" y="4759449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 rot="2700000" flipH="1" flipV="1">
                <a:off x="4078701" y="4820776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/>
              <p:cNvCxnSpPr/>
              <p:nvPr/>
            </p:nvCxnSpPr>
            <p:spPr>
              <a:xfrm rot="5400000" flipH="1" flipV="1">
                <a:off x="3709216" y="4973005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 rot="8100000" flipH="1" flipV="1">
                <a:off x="3759333" y="4826881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 rot="5400000" flipH="1" flipV="1">
                <a:off x="4139447" y="4974197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/>
              <p:cNvCxnSpPr/>
              <p:nvPr/>
            </p:nvCxnSpPr>
            <p:spPr>
              <a:xfrm rot="8100000" flipH="1" flipV="1">
                <a:off x="4078703" y="5127617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/>
              <p:cNvCxnSpPr/>
              <p:nvPr/>
            </p:nvCxnSpPr>
            <p:spPr>
              <a:xfrm rot="2700000" flipH="1" flipV="1">
                <a:off x="3762355" y="5122267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Picture 1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9597218">
                <a:off x="2987013" y="4824079"/>
                <a:ext cx="592810" cy="348649"/>
              </a:xfrm>
              <a:prstGeom prst="rect">
                <a:avLst/>
              </a:prstGeom>
            </p:spPr>
          </p:pic>
          <p:sp>
            <p:nvSpPr>
              <p:cNvPr id="118" name="TextBox 117"/>
              <p:cNvSpPr txBox="1"/>
              <p:nvPr/>
            </p:nvSpPr>
            <p:spPr>
              <a:xfrm>
                <a:off x="3818126" y="5516563"/>
                <a:ext cx="97103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Member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State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(e.g., UK)</a:t>
                </a:r>
                <a:endParaRPr lang="en-GB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88" name="Arc 87"/>
            <p:cNvSpPr/>
            <p:nvPr/>
          </p:nvSpPr>
          <p:spPr>
            <a:xfrm rot="10155703" flipH="1">
              <a:off x="2635773" y="3675513"/>
              <a:ext cx="1880439" cy="1880439"/>
            </a:xfrm>
            <a:prstGeom prst="arc">
              <a:avLst/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472160" y="4273825"/>
            <a:ext cx="3129084" cy="2356794"/>
            <a:chOff x="3768053" y="4334971"/>
            <a:chExt cx="3129084" cy="235679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4675814" y="4348429"/>
              <a:ext cx="244460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/>
            <p:cNvGrpSpPr/>
            <p:nvPr/>
          </p:nvGrpSpPr>
          <p:grpSpPr>
            <a:xfrm>
              <a:off x="5002896" y="5027507"/>
              <a:ext cx="1894241" cy="1664258"/>
              <a:chOff x="5376649" y="4429705"/>
              <a:chExt cx="1894241" cy="1664258"/>
            </a:xfrm>
          </p:grpSpPr>
          <p:pic>
            <p:nvPicPr>
              <p:cNvPr id="63" name="Picture 2" descr="http://www.irunoninsulin.com/wp-content/uploads/2012/07/bright-idea1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5774" y="4524612"/>
                <a:ext cx="821555" cy="10954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64" name="Straight Connector 63"/>
              <p:cNvCxnSpPr/>
              <p:nvPr/>
            </p:nvCxnSpPr>
            <p:spPr>
              <a:xfrm flipH="1" flipV="1">
                <a:off x="6309343" y="4429705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rot="5400000" flipH="1" flipV="1">
                <a:off x="6098852" y="4643261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rot="8100000" flipH="1" flipV="1">
                <a:off x="6148969" y="4497137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rot="2700000" flipH="1" flipV="1">
                <a:off x="6151991" y="4792523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9597218">
                <a:off x="5376649" y="4503649"/>
                <a:ext cx="592810" cy="348649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56572" y="4796225"/>
                <a:ext cx="236296" cy="221680"/>
              </a:xfrm>
              <a:prstGeom prst="rect">
                <a:avLst/>
              </a:prstGeom>
            </p:spPr>
          </p:pic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33340" y="4935084"/>
                <a:ext cx="518470" cy="654658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42864" y="5386224"/>
                <a:ext cx="486873" cy="233795"/>
              </a:xfrm>
              <a:prstGeom prst="rect">
                <a:avLst/>
              </a:prstGeom>
            </p:spPr>
          </p:pic>
          <p:cxnSp>
            <p:nvCxnSpPr>
              <p:cNvPr id="65" name="Straight Connector 64"/>
              <p:cNvCxnSpPr/>
              <p:nvPr/>
            </p:nvCxnSpPr>
            <p:spPr>
              <a:xfrm rot="2700000" flipH="1" flipV="1">
                <a:off x="6468337" y="4491032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rot="5400000" flipH="1" flipV="1">
                <a:off x="6529083" y="4644453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rot="8100000" flipH="1" flipV="1">
                <a:off x="6468339" y="4797873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1686451">
                <a:off x="6664368" y="4492793"/>
                <a:ext cx="606522" cy="367176"/>
              </a:xfrm>
              <a:prstGeom prst="rect">
                <a:avLst/>
              </a:prstGeom>
            </p:spPr>
          </p:pic>
          <p:sp>
            <p:nvSpPr>
              <p:cNvPr id="82" name="TextBox 81"/>
              <p:cNvSpPr txBox="1"/>
              <p:nvPr/>
            </p:nvSpPr>
            <p:spPr>
              <a:xfrm>
                <a:off x="5422916" y="5509188"/>
                <a:ext cx="177285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Co-signatories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(e.g., UK &amp; France)</a:t>
                </a:r>
                <a:endParaRPr lang="en-GB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149" name="Arc 148"/>
            <p:cNvSpPr/>
            <p:nvPr/>
          </p:nvSpPr>
          <p:spPr>
            <a:xfrm rot="5803343" flipH="1">
              <a:off x="3768053" y="4334971"/>
              <a:ext cx="1880439" cy="1880439"/>
            </a:xfrm>
            <a:prstGeom prst="arc">
              <a:avLst>
                <a:gd name="adj1" fmla="val 17532216"/>
                <a:gd name="adj2" fmla="val 21219756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877435" y="2892130"/>
            <a:ext cx="4618281" cy="4169821"/>
            <a:chOff x="4173328" y="2953276"/>
            <a:chExt cx="4618281" cy="4169821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4585845" y="4273071"/>
              <a:ext cx="24446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7" name="Group 6"/>
            <p:cNvGrpSpPr/>
            <p:nvPr/>
          </p:nvGrpSpPr>
          <p:grpSpPr>
            <a:xfrm>
              <a:off x="5988515" y="2953276"/>
              <a:ext cx="2803094" cy="2206855"/>
              <a:chOff x="4895665" y="1477407"/>
              <a:chExt cx="2803094" cy="2206855"/>
            </a:xfrm>
          </p:grpSpPr>
          <p:pic>
            <p:nvPicPr>
              <p:cNvPr id="95" name="Picture 9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27736" y="1477407"/>
                <a:ext cx="541903" cy="334258"/>
              </a:xfrm>
              <a:prstGeom prst="rect">
                <a:avLst/>
              </a:prstGeom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761703">
                <a:off x="6429995" y="1723769"/>
                <a:ext cx="618546" cy="375546"/>
              </a:xfrm>
              <a:prstGeom prst="rect">
                <a:avLst/>
              </a:prstGeom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895665" y="1896074"/>
                <a:ext cx="1052118" cy="1043701"/>
              </a:xfrm>
              <a:prstGeom prst="rect">
                <a:avLst/>
              </a:prstGeom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1521623">
                <a:off x="5818927" y="2256683"/>
                <a:ext cx="791069" cy="1152422"/>
              </a:xfrm>
              <a:prstGeom prst="rect">
                <a:avLst/>
              </a:prstGeom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08957">
                <a:off x="5818530" y="1815184"/>
                <a:ext cx="592810" cy="348649"/>
              </a:xfrm>
              <a:prstGeom prst="rect">
                <a:avLst/>
              </a:prstGeom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20530670">
                <a:off x="5061153" y="1604057"/>
                <a:ext cx="606522" cy="367176"/>
              </a:xfrm>
              <a:prstGeom prst="rect">
                <a:avLst/>
              </a:prstGeom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 rot="781975">
                <a:off x="6549101" y="2140706"/>
                <a:ext cx="640785" cy="408288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 rot="3274878">
                <a:off x="6453082" y="2568414"/>
                <a:ext cx="603102" cy="387313"/>
              </a:xfrm>
              <a:prstGeom prst="rect">
                <a:avLst/>
              </a:prstGeom>
            </p:spPr>
          </p:pic>
          <p:sp>
            <p:nvSpPr>
              <p:cNvPr id="108" name="TextBox 107"/>
              <p:cNvSpPr txBox="1"/>
              <p:nvPr/>
            </p:nvSpPr>
            <p:spPr>
              <a:xfrm>
                <a:off x="6232396" y="3099487"/>
                <a:ext cx="146636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Regional group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(e.g., CEPT)</a:t>
                </a:r>
                <a:endParaRPr lang="en-GB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cxnSp>
            <p:nvCxnSpPr>
              <p:cNvPr id="131" name="Straight Connector 130"/>
              <p:cNvCxnSpPr/>
              <p:nvPr/>
            </p:nvCxnSpPr>
            <p:spPr>
              <a:xfrm flipH="1" flipV="1">
                <a:off x="6362489" y="2106827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/>
              <p:cNvCxnSpPr/>
              <p:nvPr/>
            </p:nvCxnSpPr>
            <p:spPr>
              <a:xfrm rot="5400000" flipH="1" flipV="1">
                <a:off x="6151998" y="2320383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/>
              <p:cNvCxnSpPr/>
              <p:nvPr/>
            </p:nvCxnSpPr>
            <p:spPr>
              <a:xfrm rot="8100000" flipH="1" flipV="1">
                <a:off x="6202115" y="2174259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 rot="2700000" flipH="1" flipV="1">
                <a:off x="6205137" y="2469645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>
              <a:xfrm rot="2700000" flipH="1" flipV="1">
                <a:off x="6521483" y="2168154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/>
              <p:cNvCxnSpPr/>
              <p:nvPr/>
            </p:nvCxnSpPr>
            <p:spPr>
              <a:xfrm rot="5400000" flipH="1" flipV="1">
                <a:off x="6582229" y="2321575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/>
              <p:cNvCxnSpPr/>
              <p:nvPr/>
            </p:nvCxnSpPr>
            <p:spPr>
              <a:xfrm rot="8100000" flipH="1" flipV="1">
                <a:off x="6521485" y="2474995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1" name="Arc 150"/>
            <p:cNvSpPr/>
            <p:nvPr/>
          </p:nvSpPr>
          <p:spPr>
            <a:xfrm rot="3241027" flipH="1">
              <a:off x="4173328" y="3962620"/>
              <a:ext cx="3160477" cy="3160477"/>
            </a:xfrm>
            <a:prstGeom prst="arc">
              <a:avLst>
                <a:gd name="adj1" fmla="val 19004412"/>
                <a:gd name="adj2" fmla="val 0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006121" y="1329180"/>
            <a:ext cx="4003694" cy="3381084"/>
            <a:chOff x="1302014" y="1390326"/>
            <a:chExt cx="4003694" cy="3381084"/>
          </a:xfrm>
        </p:grpSpPr>
        <p:cxnSp>
          <p:nvCxnSpPr>
            <p:cNvPr id="114" name="Straight Connector 113"/>
            <p:cNvCxnSpPr/>
            <p:nvPr/>
          </p:nvCxnSpPr>
          <p:spPr>
            <a:xfrm>
              <a:off x="4430471" y="4192746"/>
              <a:ext cx="244460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1302014" y="3085526"/>
              <a:ext cx="1909369" cy="1685884"/>
              <a:chOff x="909918" y="2977318"/>
              <a:chExt cx="1909369" cy="1685884"/>
            </a:xfrm>
          </p:grpSpPr>
          <p:pic>
            <p:nvPicPr>
              <p:cNvPr id="76" name="Picture 2" descr="http://www.irunoninsulin.com/wp-content/uploads/2012/07/bright-idea1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8907" y="3084906"/>
                <a:ext cx="821555" cy="10954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7" name="Straight Connector 76"/>
              <p:cNvCxnSpPr/>
              <p:nvPr/>
            </p:nvCxnSpPr>
            <p:spPr>
              <a:xfrm flipH="1" flipV="1">
                <a:off x="2353861" y="2977318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rot="2700000" flipH="1" flipV="1">
                <a:off x="2512855" y="3038645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rot="5400000" flipH="1" flipV="1">
                <a:off x="2143370" y="3190874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8100000" flipH="1" flipV="1">
                <a:off x="2193487" y="3044750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rot="5400000" flipH="1" flipV="1">
                <a:off x="2573601" y="3192066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rot="8100000" flipH="1" flipV="1">
                <a:off x="2512857" y="3345486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rot="2700000" flipH="1" flipV="1">
                <a:off x="2196509" y="3340136"/>
                <a:ext cx="2381" cy="17145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TextBox 86"/>
              <p:cNvSpPr txBox="1"/>
              <p:nvPr/>
            </p:nvSpPr>
            <p:spPr>
              <a:xfrm>
                <a:off x="909918" y="4078427"/>
                <a:ext cx="19093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Sector Member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(e.g., China Unicom)</a:t>
                </a:r>
                <a:endParaRPr lang="en-GB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83199" y="3362564"/>
                <a:ext cx="710964" cy="513289"/>
              </a:xfrm>
              <a:prstGeom prst="rect">
                <a:avLst/>
              </a:prstGeom>
            </p:spPr>
          </p:pic>
        </p:grpSp>
        <p:sp>
          <p:nvSpPr>
            <p:cNvPr id="152" name="Arc 151"/>
            <p:cNvSpPr/>
            <p:nvPr/>
          </p:nvSpPr>
          <p:spPr>
            <a:xfrm rot="14774761" flipH="1">
              <a:off x="2373027" y="1390326"/>
              <a:ext cx="2932681" cy="2932681"/>
            </a:xfrm>
            <a:prstGeom prst="arc">
              <a:avLst>
                <a:gd name="adj1" fmla="val 17705910"/>
                <a:gd name="adj2" fmla="val 0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061502" y="1260257"/>
            <a:ext cx="4555342" cy="5065873"/>
            <a:chOff x="4357395" y="1321403"/>
            <a:chExt cx="4555342" cy="5065873"/>
          </a:xfrm>
        </p:grpSpPr>
        <p:cxnSp>
          <p:nvCxnSpPr>
            <p:cNvPr id="113" name="Straight Connector 112"/>
            <p:cNvCxnSpPr/>
            <p:nvPr/>
          </p:nvCxnSpPr>
          <p:spPr>
            <a:xfrm>
              <a:off x="4658220" y="4041969"/>
              <a:ext cx="244460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oup 23"/>
            <p:cNvGrpSpPr/>
            <p:nvPr/>
          </p:nvGrpSpPr>
          <p:grpSpPr>
            <a:xfrm>
              <a:off x="4357395" y="1321403"/>
              <a:ext cx="2699843" cy="1439663"/>
              <a:chOff x="4155619" y="1327911"/>
              <a:chExt cx="2699843" cy="1439663"/>
            </a:xfrm>
          </p:grpSpPr>
          <p:grpSp>
            <p:nvGrpSpPr>
              <p:cNvPr id="128" name="Group 127"/>
              <p:cNvGrpSpPr/>
              <p:nvPr/>
            </p:nvGrpSpPr>
            <p:grpSpPr>
              <a:xfrm>
                <a:off x="4155619" y="1327911"/>
                <a:ext cx="2699843" cy="1439663"/>
                <a:chOff x="514692" y="2977318"/>
                <a:chExt cx="2699843" cy="1439663"/>
              </a:xfrm>
            </p:grpSpPr>
            <p:pic>
              <p:nvPicPr>
                <p:cNvPr id="129" name="Picture 2" descr="http://www.irunoninsulin.com/wp-content/uploads/2012/07/bright-idea1.jp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38907" y="3084906"/>
                  <a:ext cx="821555" cy="10954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cxnSp>
              <p:nvCxnSpPr>
                <p:cNvPr id="130" name="Straight Connector 129"/>
                <p:cNvCxnSpPr/>
                <p:nvPr/>
              </p:nvCxnSpPr>
              <p:spPr>
                <a:xfrm flipH="1" flipV="1">
                  <a:off x="2353861" y="2977318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/>
                <p:cNvCxnSpPr/>
                <p:nvPr/>
              </p:nvCxnSpPr>
              <p:spPr>
                <a:xfrm rot="2700000" flipH="1" flipV="1">
                  <a:off x="2512855" y="3038645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/>
                <p:cNvCxnSpPr/>
                <p:nvPr/>
              </p:nvCxnSpPr>
              <p:spPr>
                <a:xfrm rot="5400000" flipH="1" flipV="1">
                  <a:off x="2143370" y="3190874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Straight Connector 139"/>
                <p:cNvCxnSpPr/>
                <p:nvPr/>
              </p:nvCxnSpPr>
              <p:spPr>
                <a:xfrm rot="8100000" flipH="1" flipV="1">
                  <a:off x="2193487" y="3044750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Straight Connector 140"/>
                <p:cNvCxnSpPr/>
                <p:nvPr/>
              </p:nvCxnSpPr>
              <p:spPr>
                <a:xfrm rot="5400000" flipH="1" flipV="1">
                  <a:off x="2573601" y="3192066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Straight Connector 141"/>
                <p:cNvCxnSpPr/>
                <p:nvPr/>
              </p:nvCxnSpPr>
              <p:spPr>
                <a:xfrm rot="8100000" flipH="1" flipV="1">
                  <a:off x="2512857" y="3345486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Connector 142"/>
                <p:cNvCxnSpPr/>
                <p:nvPr/>
              </p:nvCxnSpPr>
              <p:spPr>
                <a:xfrm rot="2700000" flipH="1" flipV="1">
                  <a:off x="2196509" y="3340136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4" name="TextBox 143"/>
                <p:cNvSpPr txBox="1"/>
                <p:nvPr/>
              </p:nvSpPr>
              <p:spPr>
                <a:xfrm>
                  <a:off x="514692" y="4078427"/>
                  <a:ext cx="269984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1" dirty="0" smtClean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rPr>
                    <a:t>Sec. Gen. / TSB Director / TSB</a:t>
                  </a:r>
                  <a:endParaRPr lang="en-GB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48898" y="1629575"/>
                <a:ext cx="615891" cy="674819"/>
              </a:xfrm>
              <a:prstGeom prst="rect">
                <a:avLst/>
              </a:prstGeom>
            </p:spPr>
          </p:pic>
        </p:grpSp>
        <p:sp>
          <p:nvSpPr>
            <p:cNvPr id="153" name="Arc 152"/>
            <p:cNvSpPr/>
            <p:nvPr/>
          </p:nvSpPr>
          <p:spPr>
            <a:xfrm rot="523168" flipH="1">
              <a:off x="4815333" y="2289872"/>
              <a:ext cx="4097404" cy="4097404"/>
            </a:xfrm>
            <a:prstGeom prst="arc">
              <a:avLst>
                <a:gd name="adj1" fmla="val 19004412"/>
                <a:gd name="adj2" fmla="val 0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34119" y="1169448"/>
            <a:ext cx="4140163" cy="5002492"/>
            <a:chOff x="530012" y="1230594"/>
            <a:chExt cx="4140163" cy="5002492"/>
          </a:xfrm>
        </p:grpSpPr>
        <p:cxnSp>
          <p:nvCxnSpPr>
            <p:cNvPr id="146" name="Straight Connector 145"/>
            <p:cNvCxnSpPr/>
            <p:nvPr/>
          </p:nvCxnSpPr>
          <p:spPr>
            <a:xfrm>
              <a:off x="4526255" y="3882418"/>
              <a:ext cx="14392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25" name="Group 24"/>
            <p:cNvGrpSpPr/>
            <p:nvPr/>
          </p:nvGrpSpPr>
          <p:grpSpPr>
            <a:xfrm>
              <a:off x="2531608" y="1230594"/>
              <a:ext cx="1559732" cy="1685884"/>
              <a:chOff x="2134581" y="1230594"/>
              <a:chExt cx="1559732" cy="1685884"/>
            </a:xfrm>
          </p:grpSpPr>
          <p:grpSp>
            <p:nvGrpSpPr>
              <p:cNvPr id="89" name="Group 88"/>
              <p:cNvGrpSpPr/>
              <p:nvPr/>
            </p:nvGrpSpPr>
            <p:grpSpPr>
              <a:xfrm>
                <a:off x="2248386" y="1230594"/>
                <a:ext cx="1445927" cy="1685884"/>
                <a:chOff x="1214590" y="2977318"/>
                <a:chExt cx="1445927" cy="1685884"/>
              </a:xfrm>
            </p:grpSpPr>
            <p:pic>
              <p:nvPicPr>
                <p:cNvPr id="90" name="Picture 2" descr="http://www.irunoninsulin.com/wp-content/uploads/2012/07/bright-idea1.jp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38907" y="3084906"/>
                  <a:ext cx="821555" cy="109540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cxnSp>
              <p:nvCxnSpPr>
                <p:cNvPr id="91" name="Straight Connector 90"/>
                <p:cNvCxnSpPr/>
                <p:nvPr/>
              </p:nvCxnSpPr>
              <p:spPr>
                <a:xfrm flipH="1" flipV="1">
                  <a:off x="2353861" y="2977318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 rot="2700000" flipH="1" flipV="1">
                  <a:off x="2512855" y="3038645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/>
                <p:cNvCxnSpPr/>
                <p:nvPr/>
              </p:nvCxnSpPr>
              <p:spPr>
                <a:xfrm rot="5400000" flipH="1" flipV="1">
                  <a:off x="2143370" y="3190874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/>
                <p:cNvCxnSpPr/>
                <p:nvPr/>
              </p:nvCxnSpPr>
              <p:spPr>
                <a:xfrm rot="8100000" flipH="1" flipV="1">
                  <a:off x="2193487" y="3044750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/>
                <p:cNvCxnSpPr/>
                <p:nvPr/>
              </p:nvCxnSpPr>
              <p:spPr>
                <a:xfrm rot="5400000" flipH="1" flipV="1">
                  <a:off x="2573601" y="3192066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/>
                <p:cNvCxnSpPr/>
                <p:nvPr/>
              </p:nvCxnSpPr>
              <p:spPr>
                <a:xfrm rot="8100000" flipH="1" flipV="1">
                  <a:off x="2512857" y="3345486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/>
                <p:cNvCxnSpPr/>
                <p:nvPr/>
              </p:nvCxnSpPr>
              <p:spPr>
                <a:xfrm rot="2700000" flipH="1" flipV="1">
                  <a:off x="2196509" y="3340136"/>
                  <a:ext cx="2381" cy="17145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" name="TextBox 111"/>
                <p:cNvSpPr txBox="1"/>
                <p:nvPr/>
              </p:nvSpPr>
              <p:spPr>
                <a:xfrm>
                  <a:off x="1214590" y="4078427"/>
                  <a:ext cx="1300035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1" dirty="0" smtClean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rPr>
                    <a:t>Study groups</a:t>
                  </a:r>
                  <a:br>
                    <a:rPr lang="en-US" sz="1600" b="1" dirty="0" smtClean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rPr>
                  </a:br>
                  <a:r>
                    <a:rPr lang="en-US" sz="1600" b="1" dirty="0" smtClean="0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a:rPr>
                    <a:t>(incl. TSAG)</a:t>
                  </a:r>
                  <a:endParaRPr lang="en-GB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  <p:pic>
            <p:nvPicPr>
              <p:cNvPr id="148" name="Picture 147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134581" y="1586217"/>
                <a:ext cx="615891" cy="674819"/>
              </a:xfrm>
              <a:prstGeom prst="rect">
                <a:avLst/>
              </a:prstGeom>
            </p:spPr>
          </p:pic>
        </p:grpSp>
        <p:sp>
          <p:nvSpPr>
            <p:cNvPr id="154" name="Arc 153"/>
            <p:cNvSpPr/>
            <p:nvPr/>
          </p:nvSpPr>
          <p:spPr>
            <a:xfrm rot="21076832">
              <a:off x="530012" y="2135682"/>
              <a:ext cx="4097404" cy="4097404"/>
            </a:xfrm>
            <a:prstGeom prst="arc">
              <a:avLst>
                <a:gd name="adj1" fmla="val 19769769"/>
                <a:gd name="adj2" fmla="val 0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426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220166" y="3044908"/>
            <a:ext cx="1574492" cy="1665826"/>
            <a:chOff x="6537414" y="2683322"/>
            <a:chExt cx="1574492" cy="1665826"/>
          </a:xfrm>
        </p:grpSpPr>
        <p:pic>
          <p:nvPicPr>
            <p:cNvPr id="81" name="Picture 16" descr="http://investingnews.com/files/2014/07/approved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414" y="2683322"/>
              <a:ext cx="1574492" cy="10810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" name="Rectangle 81"/>
            <p:cNvSpPr/>
            <p:nvPr/>
          </p:nvSpPr>
          <p:spPr>
            <a:xfrm>
              <a:off x="6976791" y="3764373"/>
              <a:ext cx="961802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WTSA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Approval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2" name="Arc 91"/>
          <p:cNvSpPr/>
          <p:nvPr/>
        </p:nvSpPr>
        <p:spPr>
          <a:xfrm rot="16200000">
            <a:off x="2807553" y="232129"/>
            <a:ext cx="3393353" cy="7088608"/>
          </a:xfrm>
          <a:prstGeom prst="arc">
            <a:avLst>
              <a:gd name="adj1" fmla="val 16315542"/>
              <a:gd name="adj2" fmla="val 4761776"/>
            </a:avLst>
          </a:prstGeom>
          <a:ln w="38100"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01666" y="3081716"/>
            <a:ext cx="2192004" cy="2051206"/>
            <a:chOff x="823628" y="3146862"/>
            <a:chExt cx="2192004" cy="2051206"/>
          </a:xfrm>
        </p:grpSpPr>
        <p:sp>
          <p:nvSpPr>
            <p:cNvPr id="73" name="Arc 72"/>
            <p:cNvSpPr/>
            <p:nvPr/>
          </p:nvSpPr>
          <p:spPr>
            <a:xfrm rot="16200000">
              <a:off x="823628" y="3629420"/>
              <a:ext cx="1568648" cy="1568648"/>
            </a:xfrm>
            <a:prstGeom prst="arc">
              <a:avLst>
                <a:gd name="adj1" fmla="val 20138844"/>
                <a:gd name="adj2" fmla="val 195330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2108377" y="3146862"/>
              <a:ext cx="907255" cy="1610317"/>
              <a:chOff x="4699587" y="2416348"/>
              <a:chExt cx="907255" cy="1610317"/>
            </a:xfrm>
          </p:grpSpPr>
          <p:pic>
            <p:nvPicPr>
              <p:cNvPr id="44" name="Picture 2" descr="http://www.itu.int/en/history/ImagesITUlogo/2011-ITU-logo-official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9587" y="2416348"/>
                <a:ext cx="907255" cy="10181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5" name="Rectangle 44"/>
              <p:cNvSpPr/>
              <p:nvPr/>
            </p:nvSpPr>
            <p:spPr>
              <a:xfrm>
                <a:off x="4717418" y="3441890"/>
                <a:ext cx="829971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Plenary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376497" y="3430006"/>
            <a:ext cx="929165" cy="1004266"/>
            <a:chOff x="561417" y="3221999"/>
            <a:chExt cx="929165" cy="1004266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527" y="3221999"/>
              <a:ext cx="772194" cy="692855"/>
            </a:xfrm>
            <a:prstGeom prst="rect">
              <a:avLst/>
            </a:prstGeom>
          </p:spPr>
        </p:pic>
        <p:cxnSp>
          <p:nvCxnSpPr>
            <p:cNvPr id="60" name="Straight Connector 59"/>
            <p:cNvCxnSpPr/>
            <p:nvPr/>
          </p:nvCxnSpPr>
          <p:spPr>
            <a:xfrm>
              <a:off x="964624" y="3580580"/>
              <a:ext cx="147532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800322" y="3720781"/>
              <a:ext cx="22415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1050390" y="3811789"/>
              <a:ext cx="17416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019275" y="3630586"/>
              <a:ext cx="22415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849316" y="3768926"/>
              <a:ext cx="14642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5" name="Rectangle 64"/>
            <p:cNvSpPr/>
            <p:nvPr/>
          </p:nvSpPr>
          <p:spPr>
            <a:xfrm>
              <a:off x="561417" y="3887711"/>
              <a:ext cx="929165" cy="33855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Proposal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74" name="Title 3"/>
          <p:cNvSpPr txBox="1">
            <a:spLocks/>
          </p:cNvSpPr>
          <p:nvPr/>
        </p:nvSpPr>
        <p:spPr>
          <a:xfrm>
            <a:off x="185277" y="416439"/>
            <a:ext cx="881421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/>
              <a:t>Proposal workflow: </a:t>
            </a:r>
            <a:r>
              <a:rPr lang="en-US" dirty="0" smtClean="0"/>
              <a:t>Simplified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595721" y="3237850"/>
            <a:ext cx="2229571" cy="1895072"/>
            <a:chOff x="2617683" y="3302996"/>
            <a:chExt cx="2229571" cy="1895072"/>
          </a:xfrm>
        </p:grpSpPr>
        <p:grpSp>
          <p:nvGrpSpPr>
            <p:cNvPr id="4" name="Group 3"/>
            <p:cNvGrpSpPr/>
            <p:nvPr/>
          </p:nvGrpSpPr>
          <p:grpSpPr>
            <a:xfrm>
              <a:off x="3718548" y="3302996"/>
              <a:ext cx="1128706" cy="1388578"/>
              <a:chOff x="4351408" y="3805261"/>
              <a:chExt cx="1128706" cy="1388578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4351408" y="4609064"/>
                <a:ext cx="1128706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Committee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1032" name="Picture 8" descr="https://www.globalreporting.org/SiteCollectionImages/Information%20Hub/Newsletter%20article%20images/dialogue_resized.jp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69387" y="3805261"/>
                <a:ext cx="1092738" cy="7516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5" name="Arc 84"/>
            <p:cNvSpPr/>
            <p:nvPr/>
          </p:nvSpPr>
          <p:spPr>
            <a:xfrm rot="16200000">
              <a:off x="2617683" y="3629420"/>
              <a:ext cx="1568648" cy="1568648"/>
            </a:xfrm>
            <a:prstGeom prst="arc">
              <a:avLst>
                <a:gd name="adj1" fmla="val 20138844"/>
                <a:gd name="adj2" fmla="val 195330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294138" y="3439968"/>
            <a:ext cx="2474008" cy="1692955"/>
            <a:chOff x="4316100" y="3505114"/>
            <a:chExt cx="2474008" cy="1692955"/>
          </a:xfrm>
        </p:grpSpPr>
        <p:grpSp>
          <p:nvGrpSpPr>
            <p:cNvPr id="6" name="Group 5"/>
            <p:cNvGrpSpPr/>
            <p:nvPr/>
          </p:nvGrpSpPr>
          <p:grpSpPr>
            <a:xfrm>
              <a:off x="5661401" y="3505114"/>
              <a:ext cx="1128707" cy="1255943"/>
              <a:chOff x="5609755" y="4684314"/>
              <a:chExt cx="1128707" cy="1255943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5609755" y="5355482"/>
                <a:ext cx="1128707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Editorial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Committee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84" name="Picture 14" descr="http://images.huffingtonpost.com/2016-01-28-1454001267-3939501-20081203_RedPens.jp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7708" y="4684314"/>
                <a:ext cx="1032803" cy="65686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8" name="Arc 87"/>
            <p:cNvSpPr/>
            <p:nvPr/>
          </p:nvSpPr>
          <p:spPr>
            <a:xfrm rot="16200000">
              <a:off x="4316100" y="3629421"/>
              <a:ext cx="1568648" cy="1568648"/>
            </a:xfrm>
            <a:prstGeom prst="arc">
              <a:avLst>
                <a:gd name="adj1" fmla="val 20138844"/>
                <a:gd name="adj2" fmla="val 195330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1" name="Arc 90"/>
          <p:cNvSpPr/>
          <p:nvPr/>
        </p:nvSpPr>
        <p:spPr>
          <a:xfrm rot="16200000">
            <a:off x="6399953" y="3564275"/>
            <a:ext cx="1568648" cy="1568648"/>
          </a:xfrm>
          <a:prstGeom prst="arc">
            <a:avLst>
              <a:gd name="adj1" fmla="val 20138844"/>
              <a:gd name="adj2" fmla="val 1953301"/>
            </a:avLst>
          </a:prstGeom>
          <a:ln w="38100">
            <a:solidFill>
              <a:srgbClr val="FF0000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2" grpId="1" animBg="1"/>
      <p:bldP spid="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589045" y="3172923"/>
            <a:ext cx="1682788" cy="2461703"/>
            <a:chOff x="2589045" y="3172923"/>
            <a:chExt cx="1682788" cy="2461703"/>
          </a:xfrm>
        </p:grpSpPr>
        <p:grpSp>
          <p:nvGrpSpPr>
            <p:cNvPr id="78" name="Group 77"/>
            <p:cNvGrpSpPr/>
            <p:nvPr/>
          </p:nvGrpSpPr>
          <p:grpSpPr>
            <a:xfrm>
              <a:off x="3251669" y="3172923"/>
              <a:ext cx="1020164" cy="1381540"/>
              <a:chOff x="7647841" y="4337579"/>
              <a:chExt cx="1020164" cy="1381540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7667475" y="5257454"/>
                <a:ext cx="1000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2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Docs </a:t>
                </a:r>
                <a:r>
                  <a:rPr lang="en-US" sz="1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Control</a:t>
                </a:r>
                <a:endParaRPr lang="en-GB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841" y="4337579"/>
                <a:ext cx="887398" cy="962095"/>
              </a:xfrm>
              <a:prstGeom prst="rect">
                <a:avLst/>
              </a:prstGeom>
            </p:spPr>
          </p:pic>
        </p:grpSp>
        <p:sp>
          <p:nvSpPr>
            <p:cNvPr id="73" name="Arc 72"/>
            <p:cNvSpPr/>
            <p:nvPr/>
          </p:nvSpPr>
          <p:spPr>
            <a:xfrm rot="16200000">
              <a:off x="2589045" y="4065978"/>
              <a:ext cx="1568648" cy="1568648"/>
            </a:xfrm>
            <a:prstGeom prst="arc">
              <a:avLst>
                <a:gd name="adj1" fmla="val 17988037"/>
                <a:gd name="adj2" fmla="val 4583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932932" y="2416348"/>
            <a:ext cx="1673910" cy="2318977"/>
            <a:chOff x="2444433" y="2901197"/>
            <a:chExt cx="1673910" cy="2318977"/>
          </a:xfrm>
        </p:grpSpPr>
        <p:grpSp>
          <p:nvGrpSpPr>
            <p:cNvPr id="7" name="Group 6"/>
            <p:cNvGrpSpPr/>
            <p:nvPr/>
          </p:nvGrpSpPr>
          <p:grpSpPr>
            <a:xfrm>
              <a:off x="3211088" y="2901197"/>
              <a:ext cx="907255" cy="1610317"/>
              <a:chOff x="3834579" y="2038016"/>
              <a:chExt cx="907255" cy="1610317"/>
            </a:xfrm>
          </p:grpSpPr>
          <p:pic>
            <p:nvPicPr>
              <p:cNvPr id="44" name="Picture 2" descr="http://www.itu.int/en/history/ImagesITUlogo/2011-ITU-logo-official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34579" y="2038016"/>
                <a:ext cx="907255" cy="10181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5" name="Rectangle 44"/>
              <p:cNvSpPr/>
              <p:nvPr/>
            </p:nvSpPr>
            <p:spPr>
              <a:xfrm>
                <a:off x="3852410" y="3063558"/>
                <a:ext cx="829971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Plenary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46" name="Arc 45"/>
            <p:cNvSpPr/>
            <p:nvPr/>
          </p:nvSpPr>
          <p:spPr>
            <a:xfrm rot="16200000">
              <a:off x="2444433" y="3651526"/>
              <a:ext cx="1568648" cy="1568648"/>
            </a:xfrm>
            <a:prstGeom prst="arc">
              <a:avLst>
                <a:gd name="adj1" fmla="val 18707276"/>
                <a:gd name="adj2" fmla="val 4583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568292" y="3514232"/>
            <a:ext cx="1293099" cy="1504680"/>
            <a:chOff x="1565440" y="2498761"/>
            <a:chExt cx="1293099" cy="150468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6345" y="3310586"/>
              <a:ext cx="772194" cy="692855"/>
            </a:xfrm>
            <a:prstGeom prst="rect">
              <a:avLst/>
            </a:prstGeom>
          </p:spPr>
        </p:pic>
        <p:sp>
          <p:nvSpPr>
            <p:cNvPr id="39" name="Arc 38"/>
            <p:cNvSpPr/>
            <p:nvPr/>
          </p:nvSpPr>
          <p:spPr>
            <a:xfrm rot="16200000" flipH="1">
              <a:off x="1565440" y="2498761"/>
              <a:ext cx="1041811" cy="1041811"/>
            </a:xfrm>
            <a:prstGeom prst="arc">
              <a:avLst/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79931" y="1987610"/>
            <a:ext cx="1208220" cy="2255779"/>
            <a:chOff x="479931" y="1987610"/>
            <a:chExt cx="1208220" cy="2255779"/>
          </a:xfrm>
        </p:grpSpPr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931" y="1987610"/>
              <a:ext cx="1208220" cy="170008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42" name="TextBox 41"/>
            <p:cNvSpPr txBox="1"/>
            <p:nvPr/>
          </p:nvSpPr>
          <p:spPr>
            <a:xfrm>
              <a:off x="540076" y="3658614"/>
              <a:ext cx="10584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In-force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provisions</a:t>
              </a:r>
              <a:endPara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776767" y="4660308"/>
            <a:ext cx="1987027" cy="1165020"/>
            <a:chOff x="1948030" y="3867236"/>
            <a:chExt cx="1987027" cy="1165020"/>
          </a:xfrm>
        </p:grpSpPr>
        <p:cxnSp>
          <p:nvCxnSpPr>
            <p:cNvPr id="60" name="Straight Connector 59"/>
            <p:cNvCxnSpPr/>
            <p:nvPr/>
          </p:nvCxnSpPr>
          <p:spPr>
            <a:xfrm>
              <a:off x="2646557" y="3891566"/>
              <a:ext cx="147532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2482255" y="4031767"/>
              <a:ext cx="22415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2732323" y="4122775"/>
              <a:ext cx="174163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2701208" y="3941572"/>
              <a:ext cx="22415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2531249" y="4079912"/>
              <a:ext cx="14642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65" name="Rectangle 64"/>
            <p:cNvSpPr/>
            <p:nvPr/>
          </p:nvSpPr>
          <p:spPr>
            <a:xfrm>
              <a:off x="3005892" y="3867236"/>
              <a:ext cx="929165" cy="33855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Proposal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6" name="Arc 65"/>
            <p:cNvSpPr/>
            <p:nvPr/>
          </p:nvSpPr>
          <p:spPr>
            <a:xfrm rot="9001415" flipH="1">
              <a:off x="1948030" y="3990445"/>
              <a:ext cx="1041811" cy="1041811"/>
            </a:xfrm>
            <a:prstGeom prst="arc">
              <a:avLst>
                <a:gd name="adj1" fmla="val 18014125"/>
                <a:gd name="adj2" fmla="val 0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30560" y="1129386"/>
            <a:ext cx="1511048" cy="3133583"/>
            <a:chOff x="246743" y="490439"/>
            <a:chExt cx="1511048" cy="3133583"/>
          </a:xfrm>
        </p:grpSpPr>
        <p:sp>
          <p:nvSpPr>
            <p:cNvPr id="71" name="Rounded Rectangle 70"/>
            <p:cNvSpPr/>
            <p:nvPr/>
          </p:nvSpPr>
          <p:spPr>
            <a:xfrm>
              <a:off x="246743" y="490439"/>
              <a:ext cx="1511048" cy="3133583"/>
            </a:xfrm>
            <a:prstGeom prst="roundRect">
              <a:avLst>
                <a:gd name="adj" fmla="val 24456"/>
              </a:avLst>
            </a:prstGeom>
            <a:noFill/>
            <a:ln w="38100">
              <a:solidFill>
                <a:srgbClr val="00B050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88533" y="490439"/>
              <a:ext cx="13919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Conference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Proposals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Interface (CPI)</a:t>
              </a:r>
              <a:endPara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41003" y="5440749"/>
            <a:ext cx="2400258" cy="1207703"/>
            <a:chOff x="2648646" y="5443759"/>
            <a:chExt cx="2400258" cy="1207703"/>
          </a:xfrm>
        </p:grpSpPr>
        <p:pic>
          <p:nvPicPr>
            <p:cNvPr id="47" name="Picture 2" descr="http://www.irunoninsulin.com/wp-content/uploads/2012/07/bright-idea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8646" y="5556055"/>
              <a:ext cx="821555" cy="10954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8" name="Straight Connector 47"/>
            <p:cNvCxnSpPr/>
            <p:nvPr/>
          </p:nvCxnSpPr>
          <p:spPr>
            <a:xfrm flipH="1" flipV="1">
              <a:off x="3262005" y="5443759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2700000" flipH="1" flipV="1">
              <a:off x="3420999" y="5505086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 flipH="1" flipV="1">
              <a:off x="3051514" y="5657315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8100000" flipH="1" flipV="1">
              <a:off x="3101631" y="5511191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 flipH="1" flipV="1">
              <a:off x="3481745" y="5658507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8100000" flipH="1" flipV="1">
              <a:off x="3421001" y="5811927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2700000" flipH="1" flipV="1">
              <a:off x="3104653" y="5806577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3262005" y="6143034"/>
              <a:ext cx="17868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Idea for a proposal</a:t>
              </a:r>
              <a:endParaRPr lang="en-GB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74" name="Title 3"/>
          <p:cNvSpPr txBox="1">
            <a:spLocks/>
          </p:cNvSpPr>
          <p:nvPr/>
        </p:nvSpPr>
        <p:spPr>
          <a:xfrm>
            <a:off x="185277" y="416439"/>
            <a:ext cx="881421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Proposal workflow: Detailed (1/3)</a:t>
            </a:r>
            <a:endParaRPr lang="en-US" dirty="0"/>
          </a:p>
        </p:txBody>
      </p:sp>
      <p:grpSp>
        <p:nvGrpSpPr>
          <p:cNvPr id="57" name="Group 56"/>
          <p:cNvGrpSpPr/>
          <p:nvPr/>
        </p:nvGrpSpPr>
        <p:grpSpPr>
          <a:xfrm>
            <a:off x="2178583" y="104702"/>
            <a:ext cx="4584158" cy="3937088"/>
            <a:chOff x="1692597" y="4072562"/>
            <a:chExt cx="4584158" cy="3937088"/>
          </a:xfrm>
        </p:grpSpPr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92597" y="5320496"/>
              <a:ext cx="1245960" cy="119391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76" name="Arc 75"/>
            <p:cNvSpPr/>
            <p:nvPr/>
          </p:nvSpPr>
          <p:spPr>
            <a:xfrm rot="20515475">
              <a:off x="2339667" y="4072562"/>
              <a:ext cx="3937088" cy="3937088"/>
            </a:xfrm>
            <a:prstGeom prst="arc">
              <a:avLst>
                <a:gd name="adj1" fmla="val 9334157"/>
                <a:gd name="adj2" fmla="val 11628383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2900544" y="5443483"/>
              <a:ext cx="1163652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Posted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“as-received”</a:t>
              </a:r>
              <a:endParaRPr lang="en-GB" sz="20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884391" y="2624067"/>
            <a:ext cx="2600454" cy="2656336"/>
            <a:chOff x="3929885" y="2874257"/>
            <a:chExt cx="2600454" cy="2656336"/>
          </a:xfrm>
        </p:grpSpPr>
        <p:sp>
          <p:nvSpPr>
            <p:cNvPr id="51" name="Rectangle 50"/>
            <p:cNvSpPr/>
            <p:nvPr/>
          </p:nvSpPr>
          <p:spPr>
            <a:xfrm>
              <a:off x="4996168" y="2874257"/>
              <a:ext cx="1093633" cy="73866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Resolution 1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assigned to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COM3</a:t>
              </a:r>
              <a:endParaRPr lang="en-GB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4687975" y="3772850"/>
              <a:ext cx="1842364" cy="1757743"/>
              <a:chOff x="4463633" y="3356641"/>
              <a:chExt cx="1842364" cy="1757743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4463633" y="4283387"/>
                <a:ext cx="1842364" cy="830997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Committee 3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(Working Methods)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1032" name="Picture 8" descr="https://www.globalreporting.org/SiteCollectionImages/Information%20Hub/Newsletter%20article%20images/dialogue_resized.jp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59707" y="3356641"/>
                <a:ext cx="1450205" cy="997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2" name="Arc 121"/>
            <p:cNvSpPr/>
            <p:nvPr/>
          </p:nvSpPr>
          <p:spPr>
            <a:xfrm rot="19672533">
              <a:off x="3929885" y="3418101"/>
              <a:ext cx="1568648" cy="1568648"/>
            </a:xfrm>
            <a:prstGeom prst="arc">
              <a:avLst>
                <a:gd name="adj1" fmla="val 17988037"/>
                <a:gd name="adj2" fmla="val 4583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77291" y="3702446"/>
            <a:ext cx="2557011" cy="2276685"/>
            <a:chOff x="5941036" y="3746350"/>
            <a:chExt cx="2557011" cy="22766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6738526" y="4613761"/>
              <a:ext cx="1759521" cy="1409274"/>
              <a:chOff x="4505054" y="3458888"/>
              <a:chExt cx="1759521" cy="1409274"/>
            </a:xfrm>
          </p:grpSpPr>
          <p:sp>
            <p:nvSpPr>
              <p:cNvPr id="119" name="Rectangle 118"/>
              <p:cNvSpPr/>
              <p:nvPr/>
            </p:nvSpPr>
            <p:spPr>
              <a:xfrm>
                <a:off x="4505054" y="4283387"/>
                <a:ext cx="1759521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Working Group 3A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120" name="Picture 8" descr="https://www.globalreporting.org/SiteCollectionImages/Information%20Hub/Newsletter%20article%20images/dialogue_resized.jp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30814" y="3458888"/>
                <a:ext cx="1253974" cy="8625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3" name="Arc 122"/>
            <p:cNvSpPr/>
            <p:nvPr/>
          </p:nvSpPr>
          <p:spPr>
            <a:xfrm rot="19672533">
              <a:off x="5941036" y="4260712"/>
              <a:ext cx="1568648" cy="1568648"/>
            </a:xfrm>
            <a:prstGeom prst="arc">
              <a:avLst>
                <a:gd name="adj1" fmla="val 17988037"/>
                <a:gd name="adj2" fmla="val 4583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7126640" y="3746350"/>
              <a:ext cx="1093633" cy="73866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Resolution 1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assigned to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WG3A</a:t>
              </a:r>
              <a:endParaRPr lang="en-GB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119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278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WTSA-20 documents: TSB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0908"/>
            <a:ext cx="8250244" cy="461065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TSB provides tools and services </a:t>
            </a:r>
            <a:r>
              <a:rPr lang="en-US" sz="2400" dirty="0" smtClean="0"/>
              <a:t>for </a:t>
            </a:r>
            <a:r>
              <a:rPr lang="en-US" sz="2400" dirty="0" smtClean="0"/>
              <a:t>document preparation.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TSB collaborates with document </a:t>
            </a:r>
            <a:r>
              <a:rPr lang="en-US" sz="2400" dirty="0"/>
              <a:t>coordinators/preparers representing: to Member States, Sector Members and regional </a:t>
            </a:r>
            <a:r>
              <a:rPr lang="en-US" sz="2400" dirty="0" smtClean="0"/>
              <a:t>organizations.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TSB contacts:</a:t>
            </a:r>
          </a:p>
          <a:p>
            <a:pPr marL="857250" lvl="1" indent="-457200">
              <a:buFont typeface="Courier New" panose="02070309020205020404" pitchFamily="49" charset="0"/>
              <a:buChar char="o"/>
            </a:pPr>
            <a:r>
              <a:rPr lang="en-US" sz="2400" dirty="0"/>
              <a:t>WTSA Documents Control:</a:t>
            </a:r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Rob Clark </a:t>
            </a:r>
            <a:r>
              <a:rPr lang="en-US" dirty="0" smtClean="0"/>
              <a:t>(</a:t>
            </a:r>
            <a:r>
              <a:rPr lang="en-US" dirty="0" smtClean="0">
                <a:hlinkClick r:id="rId3"/>
              </a:rPr>
              <a:t>robert.clark@itu.int</a:t>
            </a:r>
            <a:r>
              <a:rPr lang="en-US" dirty="0" smtClean="0"/>
              <a:t>)</a:t>
            </a:r>
            <a:endParaRPr lang="en-US" dirty="0"/>
          </a:p>
          <a:p>
            <a:pPr marL="1257300" lvl="2" indent="-457200">
              <a:buFont typeface="Wingdings" panose="05000000000000000000" pitchFamily="2" charset="2"/>
              <a:buChar char="§"/>
            </a:pPr>
            <a:r>
              <a:rPr lang="en-US" dirty="0"/>
              <a:t>Secretariat mailbox (</a:t>
            </a:r>
            <a:r>
              <a:rPr lang="en-US" dirty="0">
                <a:hlinkClick r:id="rId4"/>
              </a:rPr>
              <a:t>wtsa-doc@itu.int</a:t>
            </a:r>
            <a:r>
              <a:rPr lang="en-US" dirty="0"/>
              <a:t>)</a:t>
            </a:r>
          </a:p>
          <a:p>
            <a:pPr marL="857250" lvl="1" indent="-457200">
              <a:buFont typeface="Courier New" panose="02070309020205020404" pitchFamily="49" charset="0"/>
              <a:buChar char="o"/>
            </a:pPr>
            <a:r>
              <a:rPr lang="en-US" sz="2400" dirty="0" smtClean="0"/>
              <a:t>Engineer Editor: Anibal Cabrera (</a:t>
            </a:r>
            <a:r>
              <a:rPr lang="en-US" sz="2400" dirty="0" smtClean="0">
                <a:hlinkClick r:id="rId5"/>
              </a:rPr>
              <a:t>anibal.cabrera@itu.int</a:t>
            </a:r>
            <a:r>
              <a:rPr lang="en-US" sz="2400" dirty="0" smtClean="0"/>
              <a:t>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8486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-1147745" y="933479"/>
            <a:ext cx="4871595" cy="3586664"/>
            <a:chOff x="-1205582" y="118244"/>
            <a:chExt cx="4871595" cy="3586664"/>
          </a:xfrm>
        </p:grpSpPr>
        <p:grpSp>
          <p:nvGrpSpPr>
            <p:cNvPr id="118" name="Group 117"/>
            <p:cNvGrpSpPr/>
            <p:nvPr/>
          </p:nvGrpSpPr>
          <p:grpSpPr>
            <a:xfrm>
              <a:off x="1906492" y="2295634"/>
              <a:ext cx="1759521" cy="1409274"/>
              <a:chOff x="4505054" y="3458888"/>
              <a:chExt cx="1759521" cy="1409274"/>
            </a:xfrm>
          </p:grpSpPr>
          <p:pic>
            <p:nvPicPr>
              <p:cNvPr id="120" name="Picture 8" descr="https://www.globalreporting.org/SiteCollectionImages/Information%20Hub/Newsletter%20article%20images/dialogue_resized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730814" y="3458888"/>
                <a:ext cx="1253974" cy="8625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9" name="Rectangle 118"/>
              <p:cNvSpPr/>
              <p:nvPr/>
            </p:nvSpPr>
            <p:spPr>
              <a:xfrm>
                <a:off x="4505054" y="4283387"/>
                <a:ext cx="1759521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Working Group 3A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131" name="Arc 130"/>
            <p:cNvSpPr/>
            <p:nvPr/>
          </p:nvSpPr>
          <p:spPr>
            <a:xfrm rot="7475471" flipV="1">
              <a:off x="249943" y="-1337281"/>
              <a:ext cx="1918036" cy="4829085"/>
            </a:xfrm>
            <a:prstGeom prst="arc">
              <a:avLst>
                <a:gd name="adj1" fmla="val 1735296"/>
                <a:gd name="adj2" fmla="val 4656588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116162" y="3047382"/>
            <a:ext cx="2677439" cy="2515180"/>
            <a:chOff x="3635655" y="3895537"/>
            <a:chExt cx="2677439" cy="2515180"/>
          </a:xfrm>
        </p:grpSpPr>
        <p:grpSp>
          <p:nvGrpSpPr>
            <p:cNvPr id="8" name="Group 7"/>
            <p:cNvGrpSpPr/>
            <p:nvPr/>
          </p:nvGrpSpPr>
          <p:grpSpPr>
            <a:xfrm>
              <a:off x="4470730" y="4009628"/>
              <a:ext cx="1842364" cy="1757743"/>
              <a:chOff x="4246388" y="3593419"/>
              <a:chExt cx="1842364" cy="1757743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4246388" y="4520165"/>
                <a:ext cx="1842364" cy="830997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WTSA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Committee 3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(Working Methods)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1032" name="Picture 8" descr="https://www.globalreporting.org/SiteCollectionImages/Information%20Hub/Newsletter%20article%20images/dialogue_resized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42462" y="3593419"/>
                <a:ext cx="1450205" cy="997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2" name="Arc 121"/>
            <p:cNvSpPr/>
            <p:nvPr/>
          </p:nvSpPr>
          <p:spPr>
            <a:xfrm rot="16200000">
              <a:off x="3979530" y="4842069"/>
              <a:ext cx="1568648" cy="1568648"/>
            </a:xfrm>
            <a:prstGeom prst="arc">
              <a:avLst>
                <a:gd name="adj1" fmla="val 17988037"/>
                <a:gd name="adj2" fmla="val 4583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635655" y="3895537"/>
              <a:ext cx="1354345" cy="73866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Submit DT 30 to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parent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committee</a:t>
              </a:r>
              <a:endParaRPr lang="en-GB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53306" y="3568374"/>
            <a:ext cx="2870732" cy="2170804"/>
            <a:chOff x="4295469" y="2753139"/>
            <a:chExt cx="2870732" cy="2170804"/>
          </a:xfrm>
        </p:grpSpPr>
        <p:grpSp>
          <p:nvGrpSpPr>
            <p:cNvPr id="136" name="Group 135"/>
            <p:cNvGrpSpPr/>
            <p:nvPr/>
          </p:nvGrpSpPr>
          <p:grpSpPr>
            <a:xfrm>
              <a:off x="5283378" y="3493135"/>
              <a:ext cx="1882823" cy="1430808"/>
              <a:chOff x="3218347" y="2559816"/>
              <a:chExt cx="1882823" cy="1430808"/>
            </a:xfrm>
          </p:grpSpPr>
          <p:sp>
            <p:nvSpPr>
              <p:cNvPr id="137" name="Rectangle 136"/>
              <p:cNvSpPr/>
              <p:nvPr/>
            </p:nvSpPr>
            <p:spPr>
              <a:xfrm>
                <a:off x="3218347" y="3159627"/>
                <a:ext cx="1882823" cy="830997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DT </a:t>
                </a: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30</a:t>
                </a:r>
                <a:r>
                  <a:rPr 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/>
                </a:r>
                <a:br>
                  <a:rPr 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“Proposed revisions</a:t>
                </a:r>
                <a:br>
                  <a:rPr 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to Resolution 1”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grpSp>
            <p:nvGrpSpPr>
              <p:cNvPr id="138" name="Group 137"/>
              <p:cNvGrpSpPr/>
              <p:nvPr/>
            </p:nvGrpSpPr>
            <p:grpSpPr>
              <a:xfrm>
                <a:off x="3821222" y="2559816"/>
                <a:ext cx="647508" cy="580980"/>
                <a:chOff x="4003223" y="3381189"/>
                <a:chExt cx="1095182" cy="982658"/>
              </a:xfrm>
            </p:grpSpPr>
            <p:pic>
              <p:nvPicPr>
                <p:cNvPr id="139" name="Picture 13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03223" y="3381189"/>
                  <a:ext cx="1095182" cy="982658"/>
                </a:xfrm>
                <a:prstGeom prst="rect">
                  <a:avLst/>
                </a:prstGeom>
              </p:spPr>
            </p:pic>
            <p:cxnSp>
              <p:nvCxnSpPr>
                <p:cNvPr id="140" name="Straight Connector 139"/>
                <p:cNvCxnSpPr/>
                <p:nvPr/>
              </p:nvCxnSpPr>
              <p:spPr>
                <a:xfrm>
                  <a:off x="4644717" y="3890430"/>
                  <a:ext cx="224153" cy="0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Straight Connector 140"/>
                <p:cNvCxnSpPr/>
                <p:nvPr/>
              </p:nvCxnSpPr>
              <p:spPr>
                <a:xfrm>
                  <a:off x="4420564" y="4090463"/>
                  <a:ext cx="224153" cy="0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Straight Connector 141"/>
                <p:cNvCxnSpPr/>
                <p:nvPr/>
              </p:nvCxnSpPr>
              <p:spPr>
                <a:xfrm>
                  <a:off x="4730163" y="4214809"/>
                  <a:ext cx="224153" cy="0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Connector 142"/>
                <p:cNvCxnSpPr/>
                <p:nvPr/>
              </p:nvCxnSpPr>
              <p:spPr>
                <a:xfrm>
                  <a:off x="4680173" y="3962169"/>
                  <a:ext cx="224153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/>
                <p:cNvCxnSpPr/>
                <p:nvPr/>
              </p:nvCxnSpPr>
              <p:spPr>
                <a:xfrm>
                  <a:off x="4364783" y="4155278"/>
                  <a:ext cx="224153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4" name="Rectangle 153"/>
            <p:cNvSpPr/>
            <p:nvPr/>
          </p:nvSpPr>
          <p:spPr>
            <a:xfrm>
              <a:off x="4955528" y="2753139"/>
              <a:ext cx="906723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Format as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 TD</a:t>
              </a:r>
              <a:endParaRPr lang="en-GB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Arc 154"/>
            <p:cNvSpPr/>
            <p:nvPr/>
          </p:nvSpPr>
          <p:spPr>
            <a:xfrm rot="19672533">
              <a:off x="4295469" y="3276512"/>
              <a:ext cx="1568648" cy="1568648"/>
            </a:xfrm>
            <a:prstGeom prst="arc">
              <a:avLst>
                <a:gd name="adj1" fmla="val 17988037"/>
                <a:gd name="adj2" fmla="val 45831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2954" y="2151137"/>
            <a:ext cx="1518364" cy="1345594"/>
            <a:chOff x="3385795" y="2051710"/>
            <a:chExt cx="1518364" cy="1345594"/>
          </a:xfrm>
        </p:grpSpPr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04161" y="2051710"/>
              <a:ext cx="725181" cy="719380"/>
            </a:xfrm>
            <a:prstGeom prst="rect">
              <a:avLst/>
            </a:prstGeom>
          </p:spPr>
        </p:pic>
        <p:sp>
          <p:nvSpPr>
            <p:cNvPr id="110" name="Rectangle 109"/>
            <p:cNvSpPr/>
            <p:nvPr/>
          </p:nvSpPr>
          <p:spPr>
            <a:xfrm>
              <a:off x="3385795" y="3058750"/>
              <a:ext cx="1518364" cy="33855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MOD EUR/10/1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3821222" y="2559816"/>
              <a:ext cx="647508" cy="580980"/>
              <a:chOff x="4003223" y="3381189"/>
              <a:chExt cx="1095182" cy="982658"/>
            </a:xfrm>
          </p:grpSpPr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03223" y="3381189"/>
                <a:ext cx="1095182" cy="982658"/>
              </a:xfrm>
              <a:prstGeom prst="rect">
                <a:avLst/>
              </a:prstGeom>
            </p:spPr>
          </p:pic>
          <p:cxnSp>
            <p:nvCxnSpPr>
              <p:cNvPr id="93" name="Straight Connector 92"/>
              <p:cNvCxnSpPr/>
              <p:nvPr/>
            </p:nvCxnSpPr>
            <p:spPr>
              <a:xfrm>
                <a:off x="4420564" y="4090463"/>
                <a:ext cx="224153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4364783" y="4155278"/>
                <a:ext cx="224153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>
                <a:off x="4644717" y="3890430"/>
                <a:ext cx="224153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oup 54"/>
          <p:cNvGrpSpPr/>
          <p:nvPr/>
        </p:nvGrpSpPr>
        <p:grpSpPr>
          <a:xfrm>
            <a:off x="4819420" y="2271139"/>
            <a:ext cx="727141" cy="321831"/>
            <a:chOff x="4761583" y="1455904"/>
            <a:chExt cx="727141" cy="321831"/>
          </a:xfrm>
        </p:grpSpPr>
        <p:sp>
          <p:nvSpPr>
            <p:cNvPr id="50" name="Rectangle 49"/>
            <p:cNvSpPr/>
            <p:nvPr/>
          </p:nvSpPr>
          <p:spPr>
            <a:xfrm>
              <a:off x="4761583" y="1455904"/>
              <a:ext cx="712912" cy="141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4775812" y="1635822"/>
              <a:ext cx="712912" cy="141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47680" y="3067120"/>
            <a:ext cx="4797348" cy="2326596"/>
            <a:chOff x="489843" y="2251885"/>
            <a:chExt cx="4797348" cy="2326596"/>
          </a:xfrm>
        </p:grpSpPr>
        <p:grpSp>
          <p:nvGrpSpPr>
            <p:cNvPr id="48" name="Group 47"/>
            <p:cNvGrpSpPr/>
            <p:nvPr/>
          </p:nvGrpSpPr>
          <p:grpSpPr>
            <a:xfrm>
              <a:off x="489843" y="2251885"/>
              <a:ext cx="4371988" cy="2326596"/>
              <a:chOff x="489843" y="2251885"/>
              <a:chExt cx="4371988" cy="2326596"/>
            </a:xfrm>
          </p:grpSpPr>
          <p:grpSp>
            <p:nvGrpSpPr>
              <p:cNvPr id="30" name="Group 29"/>
              <p:cNvGrpSpPr/>
              <p:nvPr/>
            </p:nvGrpSpPr>
            <p:grpSpPr>
              <a:xfrm>
                <a:off x="489843" y="2660445"/>
                <a:ext cx="4353576" cy="1918036"/>
                <a:chOff x="489843" y="2660445"/>
                <a:chExt cx="4353576" cy="1918036"/>
              </a:xfrm>
            </p:grpSpPr>
            <p:grpSp>
              <p:nvGrpSpPr>
                <p:cNvPr id="104" name="Group 103"/>
                <p:cNvGrpSpPr/>
                <p:nvPr/>
              </p:nvGrpSpPr>
              <p:grpSpPr>
                <a:xfrm>
                  <a:off x="4189475" y="3000271"/>
                  <a:ext cx="647508" cy="580980"/>
                  <a:chOff x="4003223" y="3381189"/>
                  <a:chExt cx="1095182" cy="982658"/>
                </a:xfrm>
              </p:grpSpPr>
              <p:pic>
                <p:nvPicPr>
                  <p:cNvPr id="105" name="Picture 104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03223" y="3381189"/>
                    <a:ext cx="1095182" cy="982658"/>
                  </a:xfrm>
                  <a:prstGeom prst="rect">
                    <a:avLst/>
                  </a:prstGeom>
                </p:spPr>
              </p:pic>
              <p:cxnSp>
                <p:nvCxnSpPr>
                  <p:cNvPr id="106" name="Straight Connector 105"/>
                  <p:cNvCxnSpPr/>
                  <p:nvPr/>
                </p:nvCxnSpPr>
                <p:spPr>
                  <a:xfrm>
                    <a:off x="4644717" y="3890430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/>
                  <p:cNvCxnSpPr/>
                  <p:nvPr/>
                </p:nvCxnSpPr>
                <p:spPr>
                  <a:xfrm>
                    <a:off x="4420564" y="4090463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7" name="Straight Connector 126"/>
                  <p:cNvCxnSpPr/>
                  <p:nvPr/>
                </p:nvCxnSpPr>
                <p:spPr>
                  <a:xfrm>
                    <a:off x="4364783" y="4155278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9" name="Arc 128"/>
                <p:cNvSpPr/>
                <p:nvPr/>
              </p:nvSpPr>
              <p:spPr>
                <a:xfrm rot="16200000">
                  <a:off x="1707613" y="1442675"/>
                  <a:ext cx="1918036" cy="4353576"/>
                </a:xfrm>
                <a:prstGeom prst="arc">
                  <a:avLst>
                    <a:gd name="adj1" fmla="val 33856"/>
                    <a:gd name="adj2" fmla="val 4188958"/>
                  </a:avLst>
                </a:prstGeom>
                <a:ln w="38100">
                  <a:solidFill>
                    <a:srgbClr val="FF0000"/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  <p:sp>
            <p:nvSpPr>
              <p:cNvPr id="157" name="Rectangle 156"/>
              <p:cNvSpPr/>
              <p:nvPr/>
            </p:nvSpPr>
            <p:spPr>
              <a:xfrm>
                <a:off x="3417525" y="2251885"/>
                <a:ext cx="1444306" cy="523220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Most suitable</a:t>
                </a:r>
                <a:b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baseline selected</a:t>
                </a:r>
                <a:endParaRPr lang="en-GB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166" name="Rectangle 165"/>
            <p:cNvSpPr/>
            <p:nvPr/>
          </p:nvSpPr>
          <p:spPr>
            <a:xfrm>
              <a:off x="3768827" y="3600082"/>
              <a:ext cx="1518364" cy="33855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MOD </a:t>
              </a: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EUR/10/1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72" name="Title 3"/>
          <p:cNvSpPr txBox="1">
            <a:spLocks/>
          </p:cNvSpPr>
          <p:nvPr/>
        </p:nvSpPr>
        <p:spPr>
          <a:xfrm>
            <a:off x="170865" y="242553"/>
            <a:ext cx="881421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/>
              <a:t>Proposal workflow: </a:t>
            </a:r>
            <a:r>
              <a:rPr lang="en-US" dirty="0" smtClean="0"/>
              <a:t>Detailed (2/3)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147746" y="3829732"/>
            <a:ext cx="4829085" cy="2368139"/>
            <a:chOff x="-1147746" y="3277282"/>
            <a:chExt cx="4829085" cy="2368139"/>
          </a:xfrm>
        </p:grpSpPr>
        <p:grpSp>
          <p:nvGrpSpPr>
            <p:cNvPr id="74" name="Group 73"/>
            <p:cNvGrpSpPr/>
            <p:nvPr/>
          </p:nvGrpSpPr>
          <p:grpSpPr>
            <a:xfrm>
              <a:off x="367117" y="3277282"/>
              <a:ext cx="1542410" cy="1203443"/>
              <a:chOff x="3443179" y="4438493"/>
              <a:chExt cx="1542410" cy="1203443"/>
            </a:xfrm>
          </p:grpSpPr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9010989">
                <a:off x="3567727" y="4438493"/>
                <a:ext cx="628808" cy="408231"/>
              </a:xfrm>
              <a:prstGeom prst="rect">
                <a:avLst/>
              </a:prstGeom>
            </p:spPr>
          </p:pic>
          <p:sp>
            <p:nvSpPr>
              <p:cNvPr id="76" name="Rectangle 75"/>
              <p:cNvSpPr/>
              <p:nvPr/>
            </p:nvSpPr>
            <p:spPr>
              <a:xfrm>
                <a:off x="3443179" y="5303382"/>
                <a:ext cx="1542410" cy="338554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MOD CHN/20/1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>
                <a:off x="3808250" y="4718852"/>
                <a:ext cx="676950" cy="607397"/>
                <a:chOff x="3550680" y="4358750"/>
                <a:chExt cx="1095182" cy="982658"/>
              </a:xfrm>
            </p:grpSpPr>
            <p:pic>
              <p:nvPicPr>
                <p:cNvPr id="83" name="Picture 8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50680" y="4358750"/>
                  <a:ext cx="1095182" cy="982658"/>
                </a:xfrm>
                <a:prstGeom prst="rect">
                  <a:avLst/>
                </a:prstGeom>
              </p:spPr>
            </p:pic>
            <p:grpSp>
              <p:nvGrpSpPr>
                <p:cNvPr id="84" name="Group 83"/>
                <p:cNvGrpSpPr/>
                <p:nvPr/>
              </p:nvGrpSpPr>
              <p:grpSpPr>
                <a:xfrm>
                  <a:off x="4227630" y="4939730"/>
                  <a:ext cx="274143" cy="252640"/>
                  <a:chOff x="4227630" y="4939730"/>
                  <a:chExt cx="274143" cy="252640"/>
                </a:xfrm>
              </p:grpSpPr>
              <p:cxnSp>
                <p:nvCxnSpPr>
                  <p:cNvPr id="85" name="Straight Connector 84"/>
                  <p:cNvCxnSpPr/>
                  <p:nvPr/>
                </p:nvCxnSpPr>
                <p:spPr>
                  <a:xfrm>
                    <a:off x="4277620" y="5192370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/>
                  <p:cNvCxnSpPr/>
                  <p:nvPr/>
                </p:nvCxnSpPr>
                <p:spPr>
                  <a:xfrm>
                    <a:off x="4227630" y="4939730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87" name="Arc 86"/>
            <p:cNvSpPr/>
            <p:nvPr/>
          </p:nvSpPr>
          <p:spPr>
            <a:xfrm rot="14124529">
              <a:off x="307779" y="2271860"/>
              <a:ext cx="1918036" cy="4829085"/>
            </a:xfrm>
            <a:prstGeom prst="arc">
              <a:avLst>
                <a:gd name="adj1" fmla="val 1735296"/>
                <a:gd name="adj2" fmla="val 4656588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015832" y="3905670"/>
            <a:ext cx="4435860" cy="1378632"/>
            <a:chOff x="957995" y="3090435"/>
            <a:chExt cx="4435860" cy="1378632"/>
          </a:xfrm>
        </p:grpSpPr>
        <p:grpSp>
          <p:nvGrpSpPr>
            <p:cNvPr id="158" name="Group 157"/>
            <p:cNvGrpSpPr/>
            <p:nvPr/>
          </p:nvGrpSpPr>
          <p:grpSpPr>
            <a:xfrm>
              <a:off x="957995" y="3090435"/>
              <a:ext cx="3953595" cy="1378632"/>
              <a:chOff x="957995" y="3090435"/>
              <a:chExt cx="3953595" cy="1378632"/>
            </a:xfrm>
          </p:grpSpPr>
          <p:sp>
            <p:nvSpPr>
              <p:cNvPr id="159" name="Oval 158"/>
              <p:cNvSpPr/>
              <p:nvPr/>
            </p:nvSpPr>
            <p:spPr>
              <a:xfrm>
                <a:off x="4481687" y="3209030"/>
                <a:ext cx="429903" cy="429903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60" name="Oval 159"/>
              <p:cNvSpPr/>
              <p:nvPr/>
            </p:nvSpPr>
            <p:spPr>
              <a:xfrm>
                <a:off x="957995" y="3512185"/>
                <a:ext cx="429903" cy="429903"/>
              </a:xfrm>
              <a:prstGeom prst="ellipse">
                <a:avLst/>
              </a:prstGeom>
              <a:noFill/>
              <a:ln w="38100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61" name="Arc 160"/>
              <p:cNvSpPr/>
              <p:nvPr/>
            </p:nvSpPr>
            <p:spPr>
              <a:xfrm rot="16200000">
                <a:off x="2270447" y="2041001"/>
                <a:ext cx="1378632" cy="3477500"/>
              </a:xfrm>
              <a:prstGeom prst="arc">
                <a:avLst>
                  <a:gd name="adj1" fmla="val 16694595"/>
                  <a:gd name="adj2" fmla="val 4637610"/>
                </a:avLst>
              </a:prstGeom>
              <a:ln w="38100">
                <a:solidFill>
                  <a:srgbClr val="FF0000"/>
                </a:solidFill>
                <a:prstDash val="dash"/>
                <a:tail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cxnSp>
            <p:nvCxnSpPr>
              <p:cNvPr id="162" name="Straight Connector 161"/>
              <p:cNvCxnSpPr/>
              <p:nvPr/>
            </p:nvCxnSpPr>
            <p:spPr>
              <a:xfrm>
                <a:off x="4619266" y="3493135"/>
                <a:ext cx="132527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/>
              <p:cNvCxnSpPr/>
              <p:nvPr/>
            </p:nvCxnSpPr>
            <p:spPr>
              <a:xfrm>
                <a:off x="4589710" y="3343766"/>
                <a:ext cx="132527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67" name="Rectangle 166"/>
            <p:cNvSpPr/>
            <p:nvPr/>
          </p:nvSpPr>
          <p:spPr>
            <a:xfrm>
              <a:off x="3662162" y="3833059"/>
              <a:ext cx="1731693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Plus changes from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MOD CHN/20/1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615978" y="1809331"/>
            <a:ext cx="4874845" cy="1148827"/>
            <a:chOff x="1615978" y="1256881"/>
            <a:chExt cx="4874845" cy="1148827"/>
          </a:xfrm>
        </p:grpSpPr>
        <p:sp>
          <p:nvSpPr>
            <p:cNvPr id="27" name="Cloud Callout 26"/>
            <p:cNvSpPr/>
            <p:nvPr/>
          </p:nvSpPr>
          <p:spPr>
            <a:xfrm>
              <a:off x="1615978" y="1256881"/>
              <a:ext cx="4874845" cy="1148827"/>
            </a:xfrm>
            <a:prstGeom prst="cloudCallou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40864" y="1541890"/>
              <a:ext cx="2387139" cy="562159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0638" y="2093908"/>
            <a:ext cx="847312" cy="55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9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335270" y="2598711"/>
            <a:ext cx="3510127" cy="2533635"/>
            <a:chOff x="2795866" y="3356641"/>
            <a:chExt cx="3510127" cy="2533635"/>
          </a:xfrm>
        </p:grpSpPr>
        <p:sp>
          <p:nvSpPr>
            <p:cNvPr id="54" name="Rectangle 53"/>
            <p:cNvSpPr/>
            <p:nvPr/>
          </p:nvSpPr>
          <p:spPr>
            <a:xfrm>
              <a:off x="4463629" y="4283387"/>
              <a:ext cx="1842364" cy="83099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WTSA</a:t>
              </a:r>
              <a:r>
                <a:rPr lang="en-US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/>
              </a:r>
              <a:br>
                <a:rPr lang="en-US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Committee 3</a:t>
              </a:r>
              <a:br>
                <a:rPr lang="en-US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(Working Methods)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1032" name="Picture 8" descr="https://www.globalreporting.org/SiteCollectionImages/Information%20Hub/Newsletter%20article%20images/dialogue_resized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707" y="3356641"/>
              <a:ext cx="1450205" cy="997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Arc 48"/>
            <p:cNvSpPr/>
            <p:nvPr/>
          </p:nvSpPr>
          <p:spPr>
            <a:xfrm rot="16662085">
              <a:off x="4034672" y="4358839"/>
              <a:ext cx="1607453" cy="1455421"/>
            </a:xfrm>
            <a:prstGeom prst="arc">
              <a:avLst>
                <a:gd name="adj1" fmla="val 17390017"/>
                <a:gd name="adj2" fmla="val 20866610"/>
              </a:avLst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795866" y="4006640"/>
              <a:ext cx="150195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Submit DT </a:t>
              </a: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30 to</a:t>
              </a:r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/>
              </a:r>
              <a:b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parent committee</a:t>
              </a:r>
              <a:endParaRPr lang="en-GB" sz="14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481098" y="3856304"/>
            <a:ext cx="1779743" cy="1454898"/>
            <a:chOff x="6753926" y="4054344"/>
            <a:chExt cx="1779743" cy="1454898"/>
          </a:xfrm>
        </p:grpSpPr>
        <p:sp>
          <p:nvSpPr>
            <p:cNvPr id="62" name="Rectangle 61"/>
            <p:cNvSpPr/>
            <p:nvPr/>
          </p:nvSpPr>
          <p:spPr>
            <a:xfrm>
              <a:off x="7342693" y="4054344"/>
              <a:ext cx="82997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WTSA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Plenary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7" name="Arc 56"/>
            <p:cNvSpPr/>
            <p:nvPr/>
          </p:nvSpPr>
          <p:spPr>
            <a:xfrm rot="10800000" flipH="1">
              <a:off x="6753926" y="4094565"/>
              <a:ext cx="1041811" cy="1041811"/>
            </a:xfrm>
            <a:prstGeom prst="arc">
              <a:avLst/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7584948" y="4986022"/>
              <a:ext cx="948721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Submit for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Approval</a:t>
              </a:r>
              <a:endParaRPr lang="en-GB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55429" y="3920767"/>
            <a:ext cx="1882823" cy="1430808"/>
            <a:chOff x="3218349" y="2559816"/>
            <a:chExt cx="1882823" cy="1430808"/>
          </a:xfrm>
        </p:grpSpPr>
        <p:sp>
          <p:nvSpPr>
            <p:cNvPr id="77" name="Rectangle 76"/>
            <p:cNvSpPr/>
            <p:nvPr/>
          </p:nvSpPr>
          <p:spPr>
            <a:xfrm>
              <a:off x="3218349" y="3159627"/>
              <a:ext cx="1882823" cy="83099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DT 30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“Proposed revisions</a:t>
              </a:r>
              <a:b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to Resolution 1”</a:t>
              </a:r>
              <a:endParaRPr lang="en-GB" sz="20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3821222" y="2559816"/>
              <a:ext cx="647508" cy="580980"/>
              <a:chOff x="4003223" y="3381189"/>
              <a:chExt cx="1095182" cy="982658"/>
            </a:xfrm>
          </p:grpSpPr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03223" y="3381189"/>
                <a:ext cx="1095182" cy="982658"/>
              </a:xfrm>
              <a:prstGeom prst="rect">
                <a:avLst/>
              </a:prstGeom>
            </p:spPr>
          </p:pic>
          <p:cxnSp>
            <p:nvCxnSpPr>
              <p:cNvPr id="80" name="Straight Connector 79"/>
              <p:cNvCxnSpPr/>
              <p:nvPr/>
            </p:nvCxnSpPr>
            <p:spPr>
              <a:xfrm>
                <a:off x="4644717" y="3890430"/>
                <a:ext cx="224153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4420564" y="4090463"/>
                <a:ext cx="224153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4730163" y="4214809"/>
                <a:ext cx="224153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4680173" y="3962169"/>
                <a:ext cx="224153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4364783" y="4155278"/>
                <a:ext cx="224153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/>
          <p:cNvGrpSpPr/>
          <p:nvPr/>
        </p:nvGrpSpPr>
        <p:grpSpPr>
          <a:xfrm>
            <a:off x="594161" y="1285661"/>
            <a:ext cx="1886163" cy="2379896"/>
            <a:chOff x="211617" y="4140473"/>
            <a:chExt cx="1886163" cy="2379896"/>
          </a:xfrm>
        </p:grpSpPr>
        <p:sp>
          <p:nvSpPr>
            <p:cNvPr id="114" name="Arc 113"/>
            <p:cNvSpPr/>
            <p:nvPr/>
          </p:nvSpPr>
          <p:spPr>
            <a:xfrm rot="20402811">
              <a:off x="504595" y="4927184"/>
              <a:ext cx="1593185" cy="1593185"/>
            </a:xfrm>
            <a:prstGeom prst="arc">
              <a:avLst/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11617" y="4140473"/>
              <a:ext cx="1653722" cy="1513951"/>
              <a:chOff x="-3354661" y="2541477"/>
              <a:chExt cx="1653722" cy="1513951"/>
            </a:xfrm>
          </p:grpSpPr>
          <p:sp>
            <p:nvSpPr>
              <p:cNvPr id="87" name="Rectangle 86"/>
              <p:cNvSpPr/>
              <p:nvPr/>
            </p:nvSpPr>
            <p:spPr>
              <a:xfrm>
                <a:off x="-3354661" y="3470653"/>
                <a:ext cx="1653722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DT xx, etc.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(other Proposals)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-3191278" y="2541477"/>
                <a:ext cx="1326950" cy="900749"/>
                <a:chOff x="-3155428" y="2541477"/>
                <a:chExt cx="1326950" cy="900749"/>
              </a:xfrm>
            </p:grpSpPr>
            <p:grpSp>
              <p:nvGrpSpPr>
                <p:cNvPr id="88" name="Group 87"/>
                <p:cNvGrpSpPr/>
                <p:nvPr/>
              </p:nvGrpSpPr>
              <p:grpSpPr>
                <a:xfrm>
                  <a:off x="-3155428" y="2541477"/>
                  <a:ext cx="647508" cy="580980"/>
                  <a:chOff x="4003223" y="3381189"/>
                  <a:chExt cx="1095182" cy="982658"/>
                </a:xfrm>
              </p:grpSpPr>
              <p:pic>
                <p:nvPicPr>
                  <p:cNvPr id="89" name="Picture 88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03223" y="3381189"/>
                    <a:ext cx="1095182" cy="982658"/>
                  </a:xfrm>
                  <a:prstGeom prst="rect">
                    <a:avLst/>
                  </a:prstGeom>
                </p:spPr>
              </p:pic>
              <p:cxnSp>
                <p:nvCxnSpPr>
                  <p:cNvPr id="90" name="Straight Connector 89"/>
                  <p:cNvCxnSpPr/>
                  <p:nvPr/>
                </p:nvCxnSpPr>
                <p:spPr>
                  <a:xfrm>
                    <a:off x="4644717" y="3890430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>
                    <a:off x="4420564" y="4090463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/>
                  <p:cNvCxnSpPr/>
                  <p:nvPr/>
                </p:nvCxnSpPr>
                <p:spPr>
                  <a:xfrm>
                    <a:off x="4730163" y="4214809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/>
                  <p:cNvCxnSpPr/>
                  <p:nvPr/>
                </p:nvCxnSpPr>
                <p:spPr>
                  <a:xfrm>
                    <a:off x="4680173" y="3962169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/>
                  <p:cNvCxnSpPr/>
                  <p:nvPr/>
                </p:nvCxnSpPr>
                <p:spPr>
                  <a:xfrm>
                    <a:off x="4364783" y="4155278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5" name="Group 94"/>
                <p:cNvGrpSpPr/>
                <p:nvPr/>
              </p:nvGrpSpPr>
              <p:grpSpPr>
                <a:xfrm>
                  <a:off x="-2475986" y="2574464"/>
                  <a:ext cx="647508" cy="580980"/>
                  <a:chOff x="4003223" y="3381189"/>
                  <a:chExt cx="1095182" cy="982658"/>
                </a:xfrm>
              </p:grpSpPr>
              <p:pic>
                <p:nvPicPr>
                  <p:cNvPr id="96" name="Picture 95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03223" y="3381189"/>
                    <a:ext cx="1095182" cy="982658"/>
                  </a:xfrm>
                  <a:prstGeom prst="rect">
                    <a:avLst/>
                  </a:prstGeom>
                </p:spPr>
              </p:pic>
              <p:cxnSp>
                <p:nvCxnSpPr>
                  <p:cNvPr id="97" name="Straight Connector 96"/>
                  <p:cNvCxnSpPr/>
                  <p:nvPr/>
                </p:nvCxnSpPr>
                <p:spPr>
                  <a:xfrm>
                    <a:off x="4644717" y="3890430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/>
                  <p:cNvCxnSpPr/>
                  <p:nvPr/>
                </p:nvCxnSpPr>
                <p:spPr>
                  <a:xfrm>
                    <a:off x="4420564" y="4090463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/>
                  <p:cNvCxnSpPr/>
                  <p:nvPr/>
                </p:nvCxnSpPr>
                <p:spPr>
                  <a:xfrm>
                    <a:off x="4730163" y="4214809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/>
                  <p:cNvCxnSpPr/>
                  <p:nvPr/>
                </p:nvCxnSpPr>
                <p:spPr>
                  <a:xfrm>
                    <a:off x="4680173" y="3962169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/>
                  <p:cNvCxnSpPr/>
                  <p:nvPr/>
                </p:nvCxnSpPr>
                <p:spPr>
                  <a:xfrm>
                    <a:off x="4364783" y="4155278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2" name="Group 101"/>
                <p:cNvGrpSpPr/>
                <p:nvPr/>
              </p:nvGrpSpPr>
              <p:grpSpPr>
                <a:xfrm>
                  <a:off x="-2851557" y="2861246"/>
                  <a:ext cx="647508" cy="580980"/>
                  <a:chOff x="4003223" y="3381189"/>
                  <a:chExt cx="1095182" cy="982658"/>
                </a:xfrm>
              </p:grpSpPr>
              <p:pic>
                <p:nvPicPr>
                  <p:cNvPr id="103" name="Picture 102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03223" y="3381189"/>
                    <a:ext cx="1095182" cy="982658"/>
                  </a:xfrm>
                  <a:prstGeom prst="rect">
                    <a:avLst/>
                  </a:prstGeom>
                </p:spPr>
              </p:pic>
              <p:cxnSp>
                <p:nvCxnSpPr>
                  <p:cNvPr id="104" name="Straight Connector 103"/>
                  <p:cNvCxnSpPr/>
                  <p:nvPr/>
                </p:nvCxnSpPr>
                <p:spPr>
                  <a:xfrm>
                    <a:off x="4644717" y="3890430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/>
                  <p:cNvCxnSpPr/>
                  <p:nvPr/>
                </p:nvCxnSpPr>
                <p:spPr>
                  <a:xfrm>
                    <a:off x="4420564" y="4090463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/>
                  <p:cNvCxnSpPr/>
                  <p:nvPr/>
                </p:nvCxnSpPr>
                <p:spPr>
                  <a:xfrm>
                    <a:off x="4730163" y="4214809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/>
                  <p:cNvCxnSpPr/>
                  <p:nvPr/>
                </p:nvCxnSpPr>
                <p:spPr>
                  <a:xfrm>
                    <a:off x="4680173" y="3962169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Straight Connector 107"/>
                  <p:cNvCxnSpPr/>
                  <p:nvPr/>
                </p:nvCxnSpPr>
                <p:spPr>
                  <a:xfrm>
                    <a:off x="4364783" y="4155278"/>
                    <a:ext cx="224153" cy="0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2"/>
                  </a:lnRef>
                  <a:fillRef idx="0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7" name="Group 6"/>
          <p:cNvGrpSpPr/>
          <p:nvPr/>
        </p:nvGrpSpPr>
        <p:grpSpPr>
          <a:xfrm>
            <a:off x="2734173" y="2618577"/>
            <a:ext cx="2636837" cy="2518569"/>
            <a:chOff x="2761165" y="3236775"/>
            <a:chExt cx="2636837" cy="2518569"/>
          </a:xfrm>
        </p:grpSpPr>
        <p:grpSp>
          <p:nvGrpSpPr>
            <p:cNvPr id="115" name="Group 114"/>
            <p:cNvGrpSpPr/>
            <p:nvPr/>
          </p:nvGrpSpPr>
          <p:grpSpPr>
            <a:xfrm>
              <a:off x="3862133" y="4324536"/>
              <a:ext cx="1535869" cy="1430808"/>
              <a:chOff x="3391827" y="2559816"/>
              <a:chExt cx="1535869" cy="1430808"/>
            </a:xfrm>
          </p:grpSpPr>
          <p:sp>
            <p:nvSpPr>
              <p:cNvPr id="116" name="Rectangle 115"/>
              <p:cNvSpPr/>
              <p:nvPr/>
            </p:nvSpPr>
            <p:spPr>
              <a:xfrm>
                <a:off x="3391827" y="3159627"/>
                <a:ext cx="1535869" cy="830997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Doc. 100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(Contribution)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“series of texts”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grpSp>
            <p:nvGrpSpPr>
              <p:cNvPr id="117" name="Group 116"/>
              <p:cNvGrpSpPr/>
              <p:nvPr/>
            </p:nvGrpSpPr>
            <p:grpSpPr>
              <a:xfrm>
                <a:off x="3821222" y="2559816"/>
                <a:ext cx="647508" cy="580980"/>
                <a:chOff x="4003223" y="3381189"/>
                <a:chExt cx="1095182" cy="982658"/>
              </a:xfrm>
            </p:grpSpPr>
            <p:pic>
              <p:nvPicPr>
                <p:cNvPr id="118" name="Picture 11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03223" y="3381189"/>
                  <a:ext cx="1095182" cy="982658"/>
                </a:xfrm>
                <a:prstGeom prst="rect">
                  <a:avLst/>
                </a:prstGeom>
              </p:spPr>
            </p:pic>
            <p:cxnSp>
              <p:nvCxnSpPr>
                <p:cNvPr id="119" name="Straight Connector 118"/>
                <p:cNvCxnSpPr/>
                <p:nvPr/>
              </p:nvCxnSpPr>
              <p:spPr>
                <a:xfrm>
                  <a:off x="4644717" y="3890430"/>
                  <a:ext cx="224153" cy="0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/>
                <p:cNvCxnSpPr/>
                <p:nvPr/>
              </p:nvCxnSpPr>
              <p:spPr>
                <a:xfrm>
                  <a:off x="4420564" y="4090463"/>
                  <a:ext cx="224153" cy="0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/>
                <p:cNvCxnSpPr/>
                <p:nvPr/>
              </p:nvCxnSpPr>
              <p:spPr>
                <a:xfrm>
                  <a:off x="4730163" y="4214809"/>
                  <a:ext cx="224153" cy="0"/>
                </a:xfrm>
                <a:prstGeom prst="line">
                  <a:avLst/>
                </a:prstGeom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Connector 121"/>
                <p:cNvCxnSpPr/>
                <p:nvPr/>
              </p:nvCxnSpPr>
              <p:spPr>
                <a:xfrm>
                  <a:off x="4680173" y="3962169"/>
                  <a:ext cx="224153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Straight Connector 122"/>
                <p:cNvCxnSpPr/>
                <p:nvPr/>
              </p:nvCxnSpPr>
              <p:spPr>
                <a:xfrm>
                  <a:off x="4364783" y="4155278"/>
                  <a:ext cx="224153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4" name="Arc 123"/>
            <p:cNvSpPr/>
            <p:nvPr/>
          </p:nvSpPr>
          <p:spPr>
            <a:xfrm>
              <a:off x="2761165" y="3572894"/>
              <a:ext cx="1759193" cy="1455873"/>
            </a:xfrm>
            <a:prstGeom prst="arc">
              <a:avLst/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069029" y="3236775"/>
              <a:ext cx="1046697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Consolidate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Proposals</a:t>
              </a:r>
              <a:endParaRPr lang="en-GB" sz="14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083297" y="3258748"/>
            <a:ext cx="2863866" cy="2830433"/>
            <a:chOff x="3991400" y="3533421"/>
            <a:chExt cx="2863866" cy="2830433"/>
          </a:xfrm>
        </p:grpSpPr>
        <p:grpSp>
          <p:nvGrpSpPr>
            <p:cNvPr id="70" name="Group 69"/>
            <p:cNvGrpSpPr/>
            <p:nvPr/>
          </p:nvGrpSpPr>
          <p:grpSpPr>
            <a:xfrm>
              <a:off x="5365800" y="3533421"/>
              <a:ext cx="1489466" cy="2830433"/>
              <a:chOff x="5776311" y="3568531"/>
              <a:chExt cx="1489466" cy="2830433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6056697" y="5814189"/>
                <a:ext cx="1128707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Editorial</a:t>
                </a:r>
                <a:b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6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Committee</a:t>
                </a:r>
                <a:endParaRPr lang="en-GB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pic>
            <p:nvPicPr>
              <p:cNvPr id="1038" name="Picture 14" descr="http://images.huffingtonpost.com/2016-01-28-1454001267-3939501-20081203_RedPens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76322" y="4994096"/>
                <a:ext cx="1289455" cy="820093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0" name="Rectangle 59"/>
              <p:cNvSpPr/>
              <p:nvPr/>
            </p:nvSpPr>
            <p:spPr>
              <a:xfrm>
                <a:off x="5776311" y="3568531"/>
                <a:ext cx="948721" cy="738664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Submit for</a:t>
                </a:r>
                <a:b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review /</a:t>
                </a:r>
                <a:b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alignment</a:t>
                </a:r>
                <a:endParaRPr lang="en-GB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126" name="Arc 125"/>
            <p:cNvSpPr/>
            <p:nvPr/>
          </p:nvSpPr>
          <p:spPr>
            <a:xfrm>
              <a:off x="3991400" y="4140024"/>
              <a:ext cx="1831816" cy="1515974"/>
            </a:xfrm>
            <a:prstGeom prst="arc">
              <a:avLst/>
            </a:prstGeom>
            <a:ln w="38100">
              <a:solidFill>
                <a:srgbClr val="FF0000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818706" y="3061126"/>
            <a:ext cx="3177445" cy="3321041"/>
            <a:chOff x="2818706" y="3061126"/>
            <a:chExt cx="3177445" cy="3321041"/>
          </a:xfrm>
        </p:grpSpPr>
        <p:sp>
          <p:nvSpPr>
            <p:cNvPr id="128" name="Arc 127"/>
            <p:cNvSpPr/>
            <p:nvPr/>
          </p:nvSpPr>
          <p:spPr>
            <a:xfrm rot="8453156">
              <a:off x="2818706" y="3061126"/>
              <a:ext cx="3177445" cy="3321041"/>
            </a:xfrm>
            <a:prstGeom prst="arc">
              <a:avLst>
                <a:gd name="adj1" fmla="val 14634456"/>
                <a:gd name="adj2" fmla="val 3061472"/>
              </a:avLst>
            </a:prstGeom>
            <a:ln w="38100">
              <a:solidFill>
                <a:srgbClr val="FF0000"/>
              </a:solidFill>
              <a:prstDash val="dash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3649316" y="5649318"/>
              <a:ext cx="1677767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Requests for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clarification / review</a:t>
              </a:r>
              <a:endParaRPr lang="en-GB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758555" y="3219592"/>
            <a:ext cx="3019165" cy="2239526"/>
            <a:chOff x="2768322" y="3181148"/>
            <a:chExt cx="3019165" cy="2239526"/>
          </a:xfrm>
        </p:grpSpPr>
        <p:sp>
          <p:nvSpPr>
            <p:cNvPr id="130" name="Arc 129"/>
            <p:cNvSpPr/>
            <p:nvPr/>
          </p:nvSpPr>
          <p:spPr>
            <a:xfrm>
              <a:off x="2768322" y="3181148"/>
              <a:ext cx="1538985" cy="1273633"/>
            </a:xfrm>
            <a:prstGeom prst="arc">
              <a:avLst>
                <a:gd name="adj1" fmla="val 16670449"/>
                <a:gd name="adj2" fmla="val 21113340"/>
              </a:avLst>
            </a:prstGeom>
            <a:ln w="38100">
              <a:solidFill>
                <a:srgbClr val="FF0000"/>
              </a:solidFill>
              <a:prstDash val="dash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Arc 130"/>
            <p:cNvSpPr/>
            <p:nvPr/>
          </p:nvSpPr>
          <p:spPr>
            <a:xfrm>
              <a:off x="4248502" y="4147041"/>
              <a:ext cx="1538985" cy="1273633"/>
            </a:xfrm>
            <a:prstGeom prst="arc">
              <a:avLst>
                <a:gd name="adj1" fmla="val 16111739"/>
                <a:gd name="adj2" fmla="val 20875376"/>
              </a:avLst>
            </a:prstGeom>
            <a:ln w="38100">
              <a:solidFill>
                <a:srgbClr val="FF0000"/>
              </a:solidFill>
              <a:prstDash val="dash"/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73" name="Title 3"/>
          <p:cNvSpPr txBox="1">
            <a:spLocks/>
          </p:cNvSpPr>
          <p:nvPr/>
        </p:nvSpPr>
        <p:spPr>
          <a:xfrm>
            <a:off x="170865" y="242553"/>
            <a:ext cx="881421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/>
              <a:t>Proposal workflow: </a:t>
            </a:r>
            <a:r>
              <a:rPr lang="en-US" dirty="0" smtClean="0"/>
              <a:t>Detailed (3/3)</a:t>
            </a:r>
            <a:endParaRPr lang="en-US" dirty="0"/>
          </a:p>
        </p:txBody>
      </p:sp>
      <p:pic>
        <p:nvPicPr>
          <p:cNvPr id="74" name="Picture 16" descr="http://investingnews.com/files/2014/07/approve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413" y="2683322"/>
            <a:ext cx="1909509" cy="131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15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7353" y="3299511"/>
            <a:ext cx="1020165" cy="1196874"/>
            <a:chOff x="7647841" y="4337579"/>
            <a:chExt cx="1020165" cy="1196874"/>
          </a:xfrm>
        </p:grpSpPr>
        <p:sp>
          <p:nvSpPr>
            <p:cNvPr id="249" name="TextBox 248"/>
            <p:cNvSpPr txBox="1"/>
            <p:nvPr/>
          </p:nvSpPr>
          <p:spPr>
            <a:xfrm>
              <a:off x="7667475" y="5257454"/>
              <a:ext cx="10005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Docs Control</a:t>
              </a:r>
              <a:endParaRPr lang="en-GB" sz="12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841" y="4337579"/>
              <a:ext cx="887398" cy="962095"/>
            </a:xfrm>
            <a:prstGeom prst="rect">
              <a:avLst/>
            </a:prstGeom>
          </p:spPr>
        </p:pic>
      </p:grpSp>
      <p:sp>
        <p:nvSpPr>
          <p:cNvPr id="73" name="Title 3"/>
          <p:cNvSpPr txBox="1">
            <a:spLocks/>
          </p:cNvSpPr>
          <p:nvPr/>
        </p:nvSpPr>
        <p:spPr>
          <a:xfrm>
            <a:off x="170865" y="242553"/>
            <a:ext cx="8814212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Quality &amp; coordination</a:t>
            </a:r>
            <a:endParaRPr lang="en-US" dirty="0"/>
          </a:p>
        </p:txBody>
      </p:sp>
      <p:grpSp>
        <p:nvGrpSpPr>
          <p:cNvPr id="179" name="Group 178"/>
          <p:cNvGrpSpPr/>
          <p:nvPr/>
        </p:nvGrpSpPr>
        <p:grpSpPr>
          <a:xfrm>
            <a:off x="5984855" y="4375966"/>
            <a:ext cx="967091" cy="892069"/>
            <a:chOff x="5976322" y="4994096"/>
            <a:chExt cx="1289455" cy="1189425"/>
          </a:xfrm>
        </p:grpSpPr>
        <p:sp>
          <p:nvSpPr>
            <p:cNvPr id="180" name="Rectangle 179"/>
            <p:cNvSpPr/>
            <p:nvPr/>
          </p:nvSpPr>
          <p:spPr>
            <a:xfrm>
              <a:off x="6200207" y="5814189"/>
              <a:ext cx="841684" cy="36933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EdCom</a:t>
              </a:r>
              <a:endParaRPr lang="en-GB" sz="15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181" name="Picture 14" descr="http://images.huffingtonpost.com/2016-01-28-1454001267-3939501-20081203_RedPen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6322" y="4994096"/>
              <a:ext cx="1289455" cy="82009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2" name="Group 181"/>
          <p:cNvGrpSpPr/>
          <p:nvPr/>
        </p:nvGrpSpPr>
        <p:grpSpPr>
          <a:xfrm>
            <a:off x="4028820" y="1195174"/>
            <a:ext cx="859714" cy="1372137"/>
            <a:chOff x="5657708" y="1632703"/>
            <a:chExt cx="1146285" cy="1829516"/>
          </a:xfrm>
        </p:grpSpPr>
        <p:pic>
          <p:nvPicPr>
            <p:cNvPr id="183" name="Picture 2" descr="http://www.itu.int/en/history/ImagesITUlogo/2011-ITU-logo-official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7708" y="1632703"/>
              <a:ext cx="1146285" cy="1286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4" name="Rectangle 183"/>
            <p:cNvSpPr/>
            <p:nvPr/>
          </p:nvSpPr>
          <p:spPr>
            <a:xfrm>
              <a:off x="5719427" y="2846666"/>
              <a:ext cx="1022845" cy="615553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WTSA-20</a:t>
              </a:r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/>
              </a:r>
              <a:b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Plenary</a:t>
              </a:r>
              <a:endParaRPr lang="en-GB" sz="15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1720075" y="1671215"/>
            <a:ext cx="1462926" cy="1576760"/>
            <a:chOff x="1041411" y="1628971"/>
            <a:chExt cx="1950568" cy="2102346"/>
          </a:xfrm>
        </p:grpSpPr>
        <p:grpSp>
          <p:nvGrpSpPr>
            <p:cNvPr id="186" name="Group 185"/>
            <p:cNvGrpSpPr/>
            <p:nvPr/>
          </p:nvGrpSpPr>
          <p:grpSpPr>
            <a:xfrm>
              <a:off x="1041411" y="1628971"/>
              <a:ext cx="1950568" cy="2102346"/>
              <a:chOff x="1041411" y="1628971"/>
              <a:chExt cx="1950568" cy="2102346"/>
            </a:xfrm>
          </p:grpSpPr>
          <p:pic>
            <p:nvPicPr>
              <p:cNvPr id="194" name="Picture 19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521623">
                <a:off x="1682071" y="2290340"/>
                <a:ext cx="791069" cy="1152422"/>
              </a:xfrm>
              <a:prstGeom prst="rect">
                <a:avLst/>
              </a:prstGeom>
            </p:spPr>
          </p:pic>
          <p:grpSp>
            <p:nvGrpSpPr>
              <p:cNvPr id="195" name="Group 194"/>
              <p:cNvGrpSpPr/>
              <p:nvPr/>
            </p:nvGrpSpPr>
            <p:grpSpPr>
              <a:xfrm>
                <a:off x="1041411" y="1628971"/>
                <a:ext cx="1920552" cy="1252004"/>
                <a:chOff x="1041411" y="1628971"/>
                <a:chExt cx="1920552" cy="1252004"/>
              </a:xfrm>
            </p:grpSpPr>
            <p:pic>
              <p:nvPicPr>
                <p:cNvPr id="197" name="Picture 19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rot="19016610">
                  <a:off x="1041411" y="2008138"/>
                  <a:ext cx="515732" cy="318664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98" name="Picture 197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 rot="17795049">
                  <a:off x="1328968" y="2394019"/>
                  <a:ext cx="463327" cy="34003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99" name="Picture 198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 rot="18704911">
                  <a:off x="1414573" y="2006047"/>
                  <a:ext cx="505307" cy="324121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00" name="Picture 199"/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884218" y="1642111"/>
                  <a:ext cx="438450" cy="270446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01" name="Picture 200"/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 rot="1761703">
                  <a:off x="2217183" y="1811931"/>
                  <a:ext cx="500460" cy="303851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02" name="Picture 201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 rot="1108957">
                  <a:off x="1729838" y="1880545"/>
                  <a:ext cx="479638" cy="282089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03" name="Picture 202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 rot="20530670">
                  <a:off x="1313253" y="1628971"/>
                  <a:ext cx="490732" cy="297079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04" name="Picture 203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 rot="781975">
                  <a:off x="2443508" y="2107507"/>
                  <a:ext cx="518455" cy="330343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05" name="Picture 204"/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3274878">
                  <a:off x="2341158" y="2480307"/>
                  <a:ext cx="487965" cy="313372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sp>
            <p:nvSpPr>
              <p:cNvPr id="196" name="TextBox 195"/>
              <p:cNvSpPr txBox="1"/>
              <p:nvPr/>
            </p:nvSpPr>
            <p:spPr>
              <a:xfrm>
                <a:off x="1759419" y="3115764"/>
                <a:ext cx="1232560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Members/</a:t>
                </a:r>
                <a:br>
                  <a:rPr lang="en-US" sz="1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</a:br>
                <a:r>
                  <a:rPr lang="en-US" sz="12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delegations</a:t>
                </a:r>
                <a:endParaRPr lang="en-GB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cxnSp>
          <p:nvCxnSpPr>
            <p:cNvPr id="187" name="Straight Connector 186"/>
            <p:cNvCxnSpPr/>
            <p:nvPr/>
          </p:nvCxnSpPr>
          <p:spPr>
            <a:xfrm flipH="1" flipV="1">
              <a:off x="2225633" y="2140484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5400000" flipH="1" flipV="1">
              <a:off x="2015142" y="2354040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8100000" flipH="1" flipV="1">
              <a:off x="2065259" y="2207916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2700000" flipH="1" flipV="1">
              <a:off x="2068281" y="2503302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 rot="2700000" flipH="1" flipV="1">
              <a:off x="2384627" y="2201811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 rot="5400000" flipH="1" flipV="1">
              <a:off x="2445373" y="2355232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rot="8100000" flipH="1" flipV="1">
              <a:off x="2384629" y="2508652"/>
              <a:ext cx="2381" cy="17145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Group 205"/>
          <p:cNvGrpSpPr/>
          <p:nvPr/>
        </p:nvGrpSpPr>
        <p:grpSpPr>
          <a:xfrm>
            <a:off x="6023141" y="1671215"/>
            <a:ext cx="1748224" cy="1538305"/>
            <a:chOff x="6221736" y="3139106"/>
            <a:chExt cx="2330965" cy="2051073"/>
          </a:xfrm>
        </p:grpSpPr>
        <p:sp>
          <p:nvSpPr>
            <p:cNvPr id="207" name="Rectangle 206"/>
            <p:cNvSpPr/>
            <p:nvPr/>
          </p:nvSpPr>
          <p:spPr>
            <a:xfrm>
              <a:off x="6221736" y="4574626"/>
              <a:ext cx="1570431" cy="615553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Committees/</a:t>
              </a:r>
              <a:b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working groups</a:t>
              </a:r>
              <a:endParaRPr lang="en-GB" sz="15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208" name="Picture 8" descr="https://www.globalreporting.org/SiteCollectionImages/Information%20Hub/Newsletter%20article%20images/dialogue_resized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1845" y="3647880"/>
              <a:ext cx="1450205" cy="997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" name="Picture 8" descr="https://www.globalreporting.org/SiteCollectionImages/Information%20Hub/Newsletter%20article%20images/dialogue_resized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8691" y="3647880"/>
              <a:ext cx="914010" cy="628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" name="Picture 8" descr="https://www.globalreporting.org/SiteCollectionImages/Information%20Hub/Newsletter%20article%20images/dialogue_resized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7900" y="3139106"/>
              <a:ext cx="735738" cy="506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1" name="Group 210"/>
          <p:cNvGrpSpPr/>
          <p:nvPr/>
        </p:nvGrpSpPr>
        <p:grpSpPr>
          <a:xfrm>
            <a:off x="4398130" y="5045646"/>
            <a:ext cx="1142525" cy="1305018"/>
            <a:chOff x="1199878" y="4301921"/>
            <a:chExt cx="1523367" cy="1740023"/>
          </a:xfrm>
        </p:grpSpPr>
        <p:grpSp>
          <p:nvGrpSpPr>
            <p:cNvPr id="212" name="Group 211"/>
            <p:cNvGrpSpPr/>
            <p:nvPr/>
          </p:nvGrpSpPr>
          <p:grpSpPr>
            <a:xfrm>
              <a:off x="1199878" y="4301921"/>
              <a:ext cx="1523367" cy="1475826"/>
              <a:chOff x="1030920" y="4201329"/>
              <a:chExt cx="1523367" cy="1475826"/>
            </a:xfrm>
          </p:grpSpPr>
          <p:grpSp>
            <p:nvGrpSpPr>
              <p:cNvPr id="214" name="Group 213"/>
              <p:cNvGrpSpPr/>
              <p:nvPr/>
            </p:nvGrpSpPr>
            <p:grpSpPr>
              <a:xfrm>
                <a:off x="1448984" y="4569955"/>
                <a:ext cx="751973" cy="694162"/>
                <a:chOff x="1089089" y="4112260"/>
                <a:chExt cx="1475463" cy="1362031"/>
              </a:xfrm>
            </p:grpSpPr>
            <p:pic>
              <p:nvPicPr>
                <p:cNvPr id="228" name="Picture 22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54550" y="4112260"/>
                  <a:ext cx="647508" cy="580980"/>
                </a:xfrm>
                <a:prstGeom prst="rect">
                  <a:avLst/>
                </a:prstGeom>
              </p:spPr>
            </p:pic>
            <p:pic>
              <p:nvPicPr>
                <p:cNvPr id="229" name="Picture 228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17044" y="4419333"/>
                  <a:ext cx="647508" cy="580980"/>
                </a:xfrm>
                <a:prstGeom prst="rect">
                  <a:avLst/>
                </a:prstGeom>
              </p:spPr>
            </p:pic>
            <p:pic>
              <p:nvPicPr>
                <p:cNvPr id="230" name="Picture 229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7707" y="4891155"/>
                  <a:ext cx="647508" cy="580980"/>
                </a:xfrm>
                <a:prstGeom prst="rect">
                  <a:avLst/>
                </a:prstGeom>
              </p:spPr>
            </p:pic>
            <p:pic>
              <p:nvPicPr>
                <p:cNvPr id="231" name="Picture 230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9089" y="4546630"/>
                  <a:ext cx="647508" cy="580980"/>
                </a:xfrm>
                <a:prstGeom prst="rect">
                  <a:avLst/>
                </a:prstGeom>
              </p:spPr>
            </p:pic>
            <p:pic>
              <p:nvPicPr>
                <p:cNvPr id="232" name="Picture 231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97770" y="4893311"/>
                  <a:ext cx="647508" cy="580980"/>
                </a:xfrm>
                <a:prstGeom prst="rect">
                  <a:avLst/>
                </a:prstGeom>
              </p:spPr>
            </p:pic>
            <p:pic>
              <p:nvPicPr>
                <p:cNvPr id="233" name="Picture 232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17308" y="4544474"/>
                  <a:ext cx="647508" cy="580980"/>
                </a:xfrm>
                <a:prstGeom prst="rect">
                  <a:avLst/>
                </a:prstGeom>
              </p:spPr>
            </p:pic>
          </p:grpSp>
          <p:sp>
            <p:nvSpPr>
              <p:cNvPr id="215" name="Rectangle 214"/>
              <p:cNvSpPr/>
              <p:nvPr/>
            </p:nvSpPr>
            <p:spPr>
              <a:xfrm rot="19800000">
                <a:off x="1030920" y="4272457"/>
                <a:ext cx="836128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Français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16" name="Rectangle 215"/>
              <p:cNvSpPr/>
              <p:nvPr/>
            </p:nvSpPr>
            <p:spPr>
              <a:xfrm rot="3600000">
                <a:off x="1999434" y="4587967"/>
                <a:ext cx="801929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Español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17" name="Rectangle 216"/>
              <p:cNvSpPr/>
              <p:nvPr/>
            </p:nvSpPr>
            <p:spPr>
              <a:xfrm rot="3600000">
                <a:off x="852135" y="5002387"/>
                <a:ext cx="816890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Русский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18" name="Rectangle 217"/>
              <p:cNvSpPr/>
              <p:nvPr/>
            </p:nvSpPr>
            <p:spPr>
              <a:xfrm rot="19800000">
                <a:off x="1981104" y="5226809"/>
                <a:ext cx="553999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中文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19" name="Rectangle 218"/>
              <p:cNvSpPr/>
              <p:nvPr/>
            </p:nvSpPr>
            <p:spPr>
              <a:xfrm rot="1800000">
                <a:off x="1813026" y="4201329"/>
                <a:ext cx="530488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ar-SA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عربي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20" name="Rectangle 219"/>
              <p:cNvSpPr/>
              <p:nvPr/>
            </p:nvSpPr>
            <p:spPr>
              <a:xfrm>
                <a:off x="1354804" y="5369379"/>
                <a:ext cx="750635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English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grpSp>
            <p:nvGrpSpPr>
              <p:cNvPr id="221" name="Group 220"/>
              <p:cNvGrpSpPr/>
              <p:nvPr/>
            </p:nvGrpSpPr>
            <p:grpSpPr>
              <a:xfrm>
                <a:off x="1372626" y="4464692"/>
                <a:ext cx="904688" cy="904688"/>
                <a:chOff x="4447978" y="5013734"/>
                <a:chExt cx="925505" cy="925506"/>
              </a:xfrm>
            </p:grpSpPr>
            <p:sp>
              <p:nvSpPr>
                <p:cNvPr id="222" name="Arc 221"/>
                <p:cNvSpPr/>
                <p:nvPr/>
              </p:nvSpPr>
              <p:spPr>
                <a:xfrm>
                  <a:off x="4447978" y="5013735"/>
                  <a:ext cx="925505" cy="925505"/>
                </a:xfrm>
                <a:prstGeom prst="arc">
                  <a:avLst>
                    <a:gd name="adj1" fmla="val 16200000"/>
                    <a:gd name="adj2" fmla="val 19562870"/>
                  </a:avLst>
                </a:prstGeom>
                <a:ln>
                  <a:solidFill>
                    <a:srgbClr val="FF0000"/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35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223" name="Arc 222"/>
                <p:cNvSpPr/>
                <p:nvPr/>
              </p:nvSpPr>
              <p:spPr>
                <a:xfrm rot="3600000">
                  <a:off x="4447978" y="5013735"/>
                  <a:ext cx="925505" cy="925505"/>
                </a:xfrm>
                <a:prstGeom prst="arc">
                  <a:avLst>
                    <a:gd name="adj1" fmla="val 16200000"/>
                    <a:gd name="adj2" fmla="val 19562870"/>
                  </a:avLst>
                </a:prstGeom>
                <a:ln>
                  <a:solidFill>
                    <a:srgbClr val="FF0000"/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35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224" name="Arc 223"/>
                <p:cNvSpPr/>
                <p:nvPr/>
              </p:nvSpPr>
              <p:spPr>
                <a:xfrm rot="7200000">
                  <a:off x="4447978" y="5013735"/>
                  <a:ext cx="925505" cy="925505"/>
                </a:xfrm>
                <a:prstGeom prst="arc">
                  <a:avLst>
                    <a:gd name="adj1" fmla="val 16200000"/>
                    <a:gd name="adj2" fmla="val 19562870"/>
                  </a:avLst>
                </a:prstGeom>
                <a:ln>
                  <a:solidFill>
                    <a:srgbClr val="FF0000"/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35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225" name="Arc 224"/>
                <p:cNvSpPr/>
                <p:nvPr/>
              </p:nvSpPr>
              <p:spPr>
                <a:xfrm rot="10800000">
                  <a:off x="4447978" y="5013734"/>
                  <a:ext cx="925505" cy="925505"/>
                </a:xfrm>
                <a:prstGeom prst="arc">
                  <a:avLst>
                    <a:gd name="adj1" fmla="val 16200000"/>
                    <a:gd name="adj2" fmla="val 19562870"/>
                  </a:avLst>
                </a:prstGeom>
                <a:ln>
                  <a:solidFill>
                    <a:srgbClr val="FF0000"/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35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226" name="Arc 225"/>
                <p:cNvSpPr/>
                <p:nvPr/>
              </p:nvSpPr>
              <p:spPr>
                <a:xfrm rot="14400000">
                  <a:off x="4447978" y="5013735"/>
                  <a:ext cx="925505" cy="925505"/>
                </a:xfrm>
                <a:prstGeom prst="arc">
                  <a:avLst>
                    <a:gd name="adj1" fmla="val 16200000"/>
                    <a:gd name="adj2" fmla="val 19562870"/>
                  </a:avLst>
                </a:prstGeom>
                <a:ln>
                  <a:solidFill>
                    <a:srgbClr val="FF0000"/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35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  <p:sp>
              <p:nvSpPr>
                <p:cNvPr id="227" name="Arc 226"/>
                <p:cNvSpPr/>
                <p:nvPr/>
              </p:nvSpPr>
              <p:spPr>
                <a:xfrm rot="18000000">
                  <a:off x="4447978" y="5013735"/>
                  <a:ext cx="925505" cy="925505"/>
                </a:xfrm>
                <a:prstGeom prst="arc">
                  <a:avLst>
                    <a:gd name="adj1" fmla="val 16200000"/>
                    <a:gd name="adj2" fmla="val 19562870"/>
                  </a:avLst>
                </a:prstGeom>
                <a:ln>
                  <a:solidFill>
                    <a:srgbClr val="FF0000"/>
                  </a:solidFill>
                  <a:tailEnd type="triangle" w="lg" len="lg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GB" sz="1350">
                    <a:solidFill>
                      <a:schemeClr val="tx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13" name="TextBox 212"/>
            <p:cNvSpPr txBox="1"/>
            <p:nvPr/>
          </p:nvSpPr>
          <p:spPr>
            <a:xfrm>
              <a:off x="1373039" y="5672612"/>
              <a:ext cx="11932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Translation</a:t>
              </a:r>
              <a:endParaRPr lang="en-GB" sz="12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2440129" y="4946579"/>
            <a:ext cx="1200438" cy="1064298"/>
            <a:chOff x="3183347" y="5156276"/>
            <a:chExt cx="1600584" cy="1419064"/>
          </a:xfrm>
        </p:grpSpPr>
        <p:grpSp>
          <p:nvGrpSpPr>
            <p:cNvPr id="235" name="Group 234"/>
            <p:cNvGrpSpPr/>
            <p:nvPr/>
          </p:nvGrpSpPr>
          <p:grpSpPr>
            <a:xfrm>
              <a:off x="3183347" y="5156276"/>
              <a:ext cx="1600584" cy="1130224"/>
              <a:chOff x="3183347" y="5156276"/>
              <a:chExt cx="1600584" cy="1130224"/>
            </a:xfrm>
          </p:grpSpPr>
          <p:pic>
            <p:nvPicPr>
              <p:cNvPr id="237" name="Picture 5" descr="https://upload.wikimedia.org/wikipedia/commons/thumb/7/7f/Speech_bubble.svg/1280px-Speech_bubble.svg.png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 flipV="1">
                <a:off x="3183347" y="5156276"/>
                <a:ext cx="1600584" cy="11302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8" name="Rectangle 237"/>
              <p:cNvSpPr/>
              <p:nvPr/>
            </p:nvSpPr>
            <p:spPr>
              <a:xfrm>
                <a:off x="3637459" y="5401729"/>
                <a:ext cx="836128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Français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39" name="Rectangle 238"/>
              <p:cNvSpPr/>
              <p:nvPr/>
            </p:nvSpPr>
            <p:spPr>
              <a:xfrm>
                <a:off x="3873694" y="5587061"/>
                <a:ext cx="801929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Español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40" name="Rectangle 239"/>
              <p:cNvSpPr/>
              <p:nvPr/>
            </p:nvSpPr>
            <p:spPr>
              <a:xfrm>
                <a:off x="3190372" y="5684423"/>
                <a:ext cx="816891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Русский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41" name="Rectangle 240"/>
              <p:cNvSpPr/>
              <p:nvPr/>
            </p:nvSpPr>
            <p:spPr>
              <a:xfrm>
                <a:off x="3392039" y="5887787"/>
                <a:ext cx="553999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中文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42" name="Rectangle 241"/>
              <p:cNvSpPr/>
              <p:nvPr/>
            </p:nvSpPr>
            <p:spPr>
              <a:xfrm>
                <a:off x="3295738" y="5473287"/>
                <a:ext cx="530488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ar-SA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عربي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43" name="Rectangle 242"/>
              <p:cNvSpPr/>
              <p:nvPr/>
            </p:nvSpPr>
            <p:spPr>
              <a:xfrm>
                <a:off x="3775307" y="5850601"/>
                <a:ext cx="750635" cy="307776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altLang="en-US" sz="9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Arial Unicode MS" panose="020B0604020202020204" pitchFamily="34" charset="-128"/>
                    <a:ea typeface="inherit"/>
                  </a:rPr>
                  <a:t>English</a:t>
                </a:r>
                <a:endParaRPr lang="en-GB" sz="12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  <p:sp>
          <p:nvSpPr>
            <p:cNvPr id="236" name="TextBox 235"/>
            <p:cNvSpPr txBox="1"/>
            <p:nvPr/>
          </p:nvSpPr>
          <p:spPr>
            <a:xfrm>
              <a:off x="3259467" y="6206008"/>
              <a:ext cx="14483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Interpretation</a:t>
              </a:r>
              <a:endParaRPr lang="en-GB" sz="12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1760713" y="3715758"/>
            <a:ext cx="878315" cy="957773"/>
            <a:chOff x="647235" y="3458471"/>
            <a:chExt cx="1171086" cy="1277030"/>
          </a:xfrm>
        </p:grpSpPr>
        <p:pic>
          <p:nvPicPr>
            <p:cNvPr id="245" name="Picture 24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47235" y="3458471"/>
              <a:ext cx="1171086" cy="732972"/>
            </a:xfrm>
            <a:prstGeom prst="rect">
              <a:avLst/>
            </a:prstGeom>
          </p:spPr>
        </p:pic>
        <p:sp>
          <p:nvSpPr>
            <p:cNvPr id="246" name="TextBox 245"/>
            <p:cNvSpPr txBox="1"/>
            <p:nvPr/>
          </p:nvSpPr>
          <p:spPr>
            <a:xfrm>
              <a:off x="662411" y="4119948"/>
              <a:ext cx="114073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Support</a:t>
              </a:r>
              <a:b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200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colleagues</a:t>
              </a:r>
              <a:endParaRPr lang="en-GB" sz="12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2844594" y="2724392"/>
            <a:ext cx="3213030" cy="2332668"/>
            <a:chOff x="2799512" y="1779872"/>
            <a:chExt cx="3213030" cy="2332668"/>
          </a:xfrm>
        </p:grpSpPr>
        <p:sp>
          <p:nvSpPr>
            <p:cNvPr id="251" name="Up-Down Arrow 250"/>
            <p:cNvSpPr/>
            <p:nvPr/>
          </p:nvSpPr>
          <p:spPr>
            <a:xfrm>
              <a:off x="4302154" y="1779872"/>
              <a:ext cx="266963" cy="533581"/>
            </a:xfrm>
            <a:prstGeom prst="upDownArrow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2" name="Up-Down Arrow 251"/>
            <p:cNvSpPr/>
            <p:nvPr/>
          </p:nvSpPr>
          <p:spPr>
            <a:xfrm rot="3653874">
              <a:off x="5302124" y="1600169"/>
              <a:ext cx="266963" cy="1153873"/>
            </a:xfrm>
            <a:prstGeom prst="upDownArrow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3" name="Up-Down Arrow 252"/>
            <p:cNvSpPr/>
            <p:nvPr/>
          </p:nvSpPr>
          <p:spPr>
            <a:xfrm rot="5091368">
              <a:off x="3158119" y="2562007"/>
              <a:ext cx="266963" cy="984178"/>
            </a:xfrm>
            <a:prstGeom prst="upDownArrow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4" name="Up-Down Arrow 253"/>
            <p:cNvSpPr/>
            <p:nvPr/>
          </p:nvSpPr>
          <p:spPr>
            <a:xfrm rot="17593718">
              <a:off x="5218653" y="2807307"/>
              <a:ext cx="266963" cy="985529"/>
            </a:xfrm>
            <a:prstGeom prst="upDownArrow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5" name="Up-Down Arrow 254"/>
            <p:cNvSpPr/>
            <p:nvPr/>
          </p:nvSpPr>
          <p:spPr>
            <a:xfrm rot="20630916">
              <a:off x="4589726" y="3557464"/>
              <a:ext cx="266963" cy="555076"/>
            </a:xfrm>
            <a:prstGeom prst="upDownArrow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6" name="Up-Down Arrow 255"/>
            <p:cNvSpPr/>
            <p:nvPr/>
          </p:nvSpPr>
          <p:spPr>
            <a:xfrm rot="2258748">
              <a:off x="3626064" y="3369010"/>
              <a:ext cx="266963" cy="663056"/>
            </a:xfrm>
            <a:prstGeom prst="upDownArrow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7" name="Up-Down Arrow 256"/>
            <p:cNvSpPr/>
            <p:nvPr/>
          </p:nvSpPr>
          <p:spPr>
            <a:xfrm rot="18767262">
              <a:off x="3420790" y="1643719"/>
              <a:ext cx="266963" cy="1046836"/>
            </a:xfrm>
            <a:prstGeom prst="upDownArrow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90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/>
          <p:cNvSpPr txBox="1">
            <a:spLocks/>
          </p:cNvSpPr>
          <p:nvPr/>
        </p:nvSpPr>
        <p:spPr>
          <a:xfrm>
            <a:off x="720799" y="398323"/>
            <a:ext cx="7772400" cy="85822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Common document issues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45849" y="1256547"/>
            <a:ext cx="78885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 reference to the baseline document used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Other references missing (rework / misalignment)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Incorrect revision marks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Revision marks over revision marks (OK, but take care)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Quality: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Content: non-standard English, ambiguity, etc.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Presentation: styles, formatting, etc.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Late submission and/or urgent deadline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Last-minute changes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Special handling requests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These issues impact the quality and availability of documents, and pose a risk to achieving the objectives of WTSA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50525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20069"/>
            <a:ext cx="7772400" cy="1384995"/>
          </a:xfrm>
        </p:spPr>
        <p:txBody>
          <a:bodyPr>
            <a:noAutofit/>
          </a:bodyPr>
          <a:lstStyle/>
          <a:p>
            <a:r>
              <a:rPr lang="en-US" sz="6000" dirty="0"/>
              <a:t>Thank you</a:t>
            </a:r>
            <a:br>
              <a:rPr lang="en-US" sz="6000" dirty="0"/>
            </a:br>
            <a:r>
              <a:rPr lang="en-US" sz="6000" dirty="0"/>
              <a:t>Any 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3C57F5-F701-47E2-8CCC-C79EEF90E399}" type="slidenum">
              <a:rPr lang="ja-JP" altLang="en-US" smtClean="0"/>
              <a:pPr>
                <a:defRPr/>
              </a:pPr>
              <a:t>24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768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/>
          <p:cNvSpPr txBox="1">
            <a:spLocks/>
          </p:cNvSpPr>
          <p:nvPr/>
        </p:nvSpPr>
        <p:spPr>
          <a:xfrm>
            <a:off x="685800" y="277336"/>
            <a:ext cx="7772400" cy="85822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/>
              <a:t>WTSA-20 CPI: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Conference Proposals Interface (CPI)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2899" y="4356344"/>
            <a:ext cx="8620125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Web-based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tool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for preparing/submitting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proposals to WTSA-20.</a:t>
            </a:r>
            <a:b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(similar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tool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used for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PP-18, WRC-19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Creates formatted proposals in any of the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official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UN languages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Ensures that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in-force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provisions are used as the basis for proposals.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920" y="2797732"/>
            <a:ext cx="3678159" cy="10753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7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/>
          <p:cNvSpPr txBox="1">
            <a:spLocks/>
          </p:cNvSpPr>
          <p:nvPr/>
        </p:nvSpPr>
        <p:spPr>
          <a:xfrm>
            <a:off x="549348" y="398323"/>
            <a:ext cx="8104794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/>
              <a:t>Preparing &amp; submitting proposals</a:t>
            </a:r>
            <a:br>
              <a:rPr lang="en-US" dirty="0"/>
            </a:br>
            <a:r>
              <a:rPr lang="en-US" dirty="0"/>
              <a:t>using CPI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4</a:t>
            </a:fld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26379" y="1957148"/>
            <a:ext cx="3644331" cy="4603709"/>
            <a:chOff x="126379" y="1661873"/>
            <a:chExt cx="3644331" cy="4603709"/>
          </a:xfrm>
        </p:grpSpPr>
        <p:sp>
          <p:nvSpPr>
            <p:cNvPr id="66" name="Rectangle 65"/>
            <p:cNvSpPr/>
            <p:nvPr/>
          </p:nvSpPr>
          <p:spPr>
            <a:xfrm>
              <a:off x="126379" y="5680807"/>
              <a:ext cx="3644331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Reference text to be used (</a:t>
              </a:r>
              <a:r>
                <a:rPr lang="en-US" sz="1600" i="1" dirty="0" smtClean="0">
                  <a:solidFill>
                    <a:srgbClr val="0070C0"/>
                  </a:solidFill>
                </a:rPr>
                <a:t>provisions</a:t>
              </a:r>
              <a:r>
                <a:rPr lang="en-US" sz="1600" dirty="0" smtClean="0">
                  <a:solidFill>
                    <a:srgbClr val="0070C0"/>
                  </a:solidFill>
                </a:rPr>
                <a:t>):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Resolutions, Recommendations, Opinions</a:t>
              </a:r>
              <a:endParaRPr lang="en-GB" sz="2400" dirty="0">
                <a:solidFill>
                  <a:srgbClr val="0070C0"/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423289" y="1661873"/>
              <a:ext cx="3050513" cy="3879782"/>
            </a:xfrm>
            <a:prstGeom prst="roundRect">
              <a:avLst/>
            </a:prstGeom>
            <a:noFill/>
            <a:ln w="19050"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70C0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252621" y="2833595"/>
            <a:ext cx="945194" cy="2569433"/>
            <a:chOff x="2252621" y="2538320"/>
            <a:chExt cx="945194" cy="2569433"/>
          </a:xfrm>
        </p:grpSpPr>
        <p:sp>
          <p:nvSpPr>
            <p:cNvPr id="3" name="TextBox 2"/>
            <p:cNvSpPr txBox="1"/>
            <p:nvPr/>
          </p:nvSpPr>
          <p:spPr>
            <a:xfrm>
              <a:off x="2255187" y="2538320"/>
              <a:ext cx="9400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CPI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database</a:t>
              </a:r>
              <a:endParaRPr lang="en-GB" sz="1600" dirty="0">
                <a:solidFill>
                  <a:srgbClr val="0070C0"/>
                </a:solidFill>
              </a:endParaRPr>
            </a:p>
          </p:txBody>
        </p:sp>
        <p:sp>
          <p:nvSpPr>
            <p:cNvPr id="25" name="Can 24"/>
            <p:cNvSpPr/>
            <p:nvPr/>
          </p:nvSpPr>
          <p:spPr>
            <a:xfrm>
              <a:off x="2252621" y="3137879"/>
              <a:ext cx="945194" cy="1969874"/>
            </a:xfrm>
            <a:prstGeom prst="can">
              <a:avLst/>
            </a:prstGeom>
            <a:ln w="28575">
              <a:solidFill>
                <a:schemeClr val="accent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endParaRPr lang="en-GB" sz="2400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80159" y="2091468"/>
            <a:ext cx="1637799" cy="2253876"/>
            <a:chOff x="580159" y="1796193"/>
            <a:chExt cx="1637799" cy="225387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0159" y="2440952"/>
              <a:ext cx="1143574" cy="160911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7" name="Right Arrow 16"/>
            <p:cNvSpPr/>
            <p:nvPr/>
          </p:nvSpPr>
          <p:spPr>
            <a:xfrm>
              <a:off x="1780798" y="3536389"/>
              <a:ext cx="437160" cy="251127"/>
            </a:xfrm>
            <a:prstGeom prst="rightArrow">
              <a:avLst>
                <a:gd name="adj1" fmla="val 42414"/>
                <a:gd name="adj2" fmla="val 7180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70C0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36132" y="1796193"/>
              <a:ext cx="10316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WTSA-16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provisions</a:t>
              </a:r>
              <a:endParaRPr lang="en-GB" sz="16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2905" y="4478014"/>
            <a:ext cx="1782626" cy="1077218"/>
            <a:chOff x="442905" y="4182739"/>
            <a:chExt cx="1782626" cy="1077218"/>
          </a:xfrm>
        </p:grpSpPr>
        <p:sp>
          <p:nvSpPr>
            <p:cNvPr id="5" name="TextBox 4"/>
            <p:cNvSpPr txBox="1"/>
            <p:nvPr/>
          </p:nvSpPr>
          <p:spPr>
            <a:xfrm>
              <a:off x="442905" y="4182739"/>
              <a:ext cx="1418082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Modifications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since WTSA-16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(e.g., A.1, A.5,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A.13, A.25)</a:t>
              </a:r>
              <a:endParaRPr lang="en-GB" sz="1600" dirty="0">
                <a:solidFill>
                  <a:srgbClr val="0070C0"/>
                </a:solidFill>
              </a:endParaRPr>
            </a:p>
          </p:txBody>
        </p:sp>
        <p:sp>
          <p:nvSpPr>
            <p:cNvPr id="68" name="Right Arrow 67"/>
            <p:cNvSpPr/>
            <p:nvPr/>
          </p:nvSpPr>
          <p:spPr>
            <a:xfrm>
              <a:off x="1788371" y="4595784"/>
              <a:ext cx="437160" cy="251127"/>
            </a:xfrm>
            <a:prstGeom prst="rightArrow">
              <a:avLst>
                <a:gd name="adj1" fmla="val 42414"/>
                <a:gd name="adj2" fmla="val 7180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70C0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95271" y="2322253"/>
            <a:ext cx="1881418" cy="2759417"/>
            <a:chOff x="3695271" y="2026978"/>
            <a:chExt cx="1881418" cy="2759417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7714" y="3047437"/>
              <a:ext cx="1093630" cy="1069604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4353901" y="2384289"/>
              <a:ext cx="1053558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Create a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“skeleton”</a:t>
              </a:r>
              <a:endParaRPr lang="en-GB" sz="2400" dirty="0">
                <a:solidFill>
                  <a:srgbClr val="0070C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4720071" y="2035646"/>
              <a:ext cx="321218" cy="32121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70C0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736249" y="2026978"/>
              <a:ext cx="288862" cy="33855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1</a:t>
              </a:r>
              <a:endParaRPr lang="en-GB" sz="2400" dirty="0">
                <a:solidFill>
                  <a:srgbClr val="0070C0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250684" y="4201620"/>
              <a:ext cx="1326005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Solid baseline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for proposals</a:t>
              </a:r>
              <a:endParaRPr lang="en-GB" sz="2400" dirty="0">
                <a:solidFill>
                  <a:srgbClr val="0070C0"/>
                </a:solidFill>
              </a:endParaRPr>
            </a:p>
          </p:txBody>
        </p:sp>
        <p:sp>
          <p:nvSpPr>
            <p:cNvPr id="70" name="Right Arrow 69"/>
            <p:cNvSpPr/>
            <p:nvPr/>
          </p:nvSpPr>
          <p:spPr>
            <a:xfrm>
              <a:off x="3695271" y="3476200"/>
              <a:ext cx="437160" cy="251127"/>
            </a:xfrm>
            <a:prstGeom prst="rightArrow">
              <a:avLst>
                <a:gd name="adj1" fmla="val 42414"/>
                <a:gd name="adj2" fmla="val 7180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70C0"/>
                </a:solidFill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426511" y="2322253"/>
            <a:ext cx="2001979" cy="2636306"/>
            <a:chOff x="5426511" y="2026978"/>
            <a:chExt cx="2001979" cy="2636306"/>
          </a:xfrm>
        </p:grpSpPr>
        <p:grpSp>
          <p:nvGrpSpPr>
            <p:cNvPr id="18" name="Group 17"/>
            <p:cNvGrpSpPr/>
            <p:nvPr/>
          </p:nvGrpSpPr>
          <p:grpSpPr>
            <a:xfrm>
              <a:off x="5944233" y="3046678"/>
              <a:ext cx="1095182" cy="1071122"/>
              <a:chOff x="6396721" y="3503990"/>
              <a:chExt cx="885081" cy="865638"/>
            </a:xfrm>
          </p:grpSpPr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96721" y="3503990"/>
                <a:ext cx="885081" cy="865638"/>
              </a:xfrm>
              <a:prstGeom prst="rect">
                <a:avLst/>
              </a:prstGeom>
            </p:spPr>
          </p:pic>
          <p:cxnSp>
            <p:nvCxnSpPr>
              <p:cNvPr id="13" name="Straight Connector 12"/>
              <p:cNvCxnSpPr/>
              <p:nvPr/>
            </p:nvCxnSpPr>
            <p:spPr>
              <a:xfrm>
                <a:off x="6915150" y="3952588"/>
                <a:ext cx="181151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>
                <a:off x="6733999" y="4128800"/>
                <a:ext cx="181151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>
                <a:off x="6984206" y="4238338"/>
                <a:ext cx="181151" cy="0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6943812" y="4015784"/>
                <a:ext cx="181151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6689018" y="4239334"/>
                <a:ext cx="181151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/>
            <p:cNvGrpSpPr/>
            <p:nvPr/>
          </p:nvGrpSpPr>
          <p:grpSpPr>
            <a:xfrm>
              <a:off x="5742964" y="2026978"/>
              <a:ext cx="1685526" cy="942086"/>
              <a:chOff x="4820413" y="2235077"/>
              <a:chExt cx="1685526" cy="942086"/>
            </a:xfrm>
          </p:grpSpPr>
          <p:sp>
            <p:nvSpPr>
              <p:cNvPr id="53" name="Rectangle 52"/>
              <p:cNvSpPr/>
              <p:nvPr/>
            </p:nvSpPr>
            <p:spPr>
              <a:xfrm>
                <a:off x="4820413" y="2592388"/>
                <a:ext cx="1685526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rgbClr val="0070C0"/>
                    </a:solidFill>
                  </a:rPr>
                  <a:t>Indicate proposed</a:t>
                </a:r>
                <a:br>
                  <a:rPr lang="en-US" sz="1600" dirty="0" smtClean="0">
                    <a:solidFill>
                      <a:srgbClr val="0070C0"/>
                    </a:solidFill>
                  </a:rPr>
                </a:br>
                <a:r>
                  <a:rPr lang="en-US" sz="1600" dirty="0" smtClean="0">
                    <a:solidFill>
                      <a:srgbClr val="0070C0"/>
                    </a:solidFill>
                  </a:rPr>
                  <a:t>changes</a:t>
                </a:r>
                <a:endParaRPr lang="en-GB" sz="2400" dirty="0">
                  <a:solidFill>
                    <a:srgbClr val="0070C0"/>
                  </a:solidFill>
                </a:endParaRPr>
              </a:p>
            </p:txBody>
          </p:sp>
          <p:grpSp>
            <p:nvGrpSpPr>
              <p:cNvPr id="58" name="Group 57"/>
              <p:cNvGrpSpPr/>
              <p:nvPr/>
            </p:nvGrpSpPr>
            <p:grpSpPr>
              <a:xfrm>
                <a:off x="5502567" y="2235077"/>
                <a:ext cx="321218" cy="338554"/>
                <a:chOff x="1833754" y="2475035"/>
                <a:chExt cx="321218" cy="338554"/>
              </a:xfrm>
            </p:grpSpPr>
            <p:sp>
              <p:nvSpPr>
                <p:cNvPr id="59" name="Oval 58"/>
                <p:cNvSpPr/>
                <p:nvPr/>
              </p:nvSpPr>
              <p:spPr>
                <a:xfrm>
                  <a:off x="1833754" y="2483703"/>
                  <a:ext cx="321218" cy="321218"/>
                </a:xfrm>
                <a:prstGeom prst="ellipse">
                  <a:avLst/>
                </a:prstGeom>
                <a:noFill/>
                <a:ln w="28575">
                  <a:solidFill>
                    <a:srgbClr val="FF0000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>
                    <a:solidFill>
                      <a:srgbClr val="0070C0"/>
                    </a:solidFill>
                  </a:endParaRPr>
                </a:p>
              </p:txBody>
            </p:sp>
            <p:sp>
              <p:nvSpPr>
                <p:cNvPr id="60" name="Rectangle 59"/>
                <p:cNvSpPr/>
                <p:nvPr/>
              </p:nvSpPr>
              <p:spPr>
                <a:xfrm>
                  <a:off x="1849932" y="2475035"/>
                  <a:ext cx="288862" cy="338554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rgbClr val="0070C0"/>
                      </a:solidFill>
                    </a:rPr>
                    <a:t>2</a:t>
                  </a:r>
                  <a:endParaRPr lang="en-GB" sz="2400" dirty="0">
                    <a:solidFill>
                      <a:srgbClr val="0070C0"/>
                    </a:solidFill>
                  </a:endParaRPr>
                </a:p>
              </p:txBody>
            </p:sp>
          </p:grpSp>
        </p:grpSp>
        <p:sp>
          <p:nvSpPr>
            <p:cNvPr id="65" name="Rectangle 64"/>
            <p:cNvSpPr/>
            <p:nvPr/>
          </p:nvSpPr>
          <p:spPr>
            <a:xfrm>
              <a:off x="6118600" y="4324730"/>
              <a:ext cx="929165" cy="33855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Proposal</a:t>
              </a:r>
              <a:endParaRPr lang="en-GB" sz="2000" dirty="0">
                <a:solidFill>
                  <a:srgbClr val="0070C0"/>
                </a:solidFill>
              </a:endParaRPr>
            </a:p>
          </p:txBody>
        </p:sp>
        <p:sp>
          <p:nvSpPr>
            <p:cNvPr id="71" name="Right Arrow 70"/>
            <p:cNvSpPr/>
            <p:nvPr/>
          </p:nvSpPr>
          <p:spPr>
            <a:xfrm>
              <a:off x="5426511" y="3456628"/>
              <a:ext cx="437160" cy="251127"/>
            </a:xfrm>
            <a:prstGeom prst="rightArrow">
              <a:avLst>
                <a:gd name="adj1" fmla="val 42414"/>
                <a:gd name="adj2" fmla="val 7180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70C0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112159" y="2342588"/>
            <a:ext cx="1889292" cy="2793184"/>
            <a:chOff x="7112159" y="2047313"/>
            <a:chExt cx="1889292" cy="2793184"/>
          </a:xfrm>
        </p:grpSpPr>
        <p:grpSp>
          <p:nvGrpSpPr>
            <p:cNvPr id="27" name="Group 26"/>
            <p:cNvGrpSpPr/>
            <p:nvPr/>
          </p:nvGrpSpPr>
          <p:grpSpPr>
            <a:xfrm>
              <a:off x="7455963" y="2047313"/>
              <a:ext cx="1545488" cy="942086"/>
              <a:chOff x="6559335" y="2235077"/>
              <a:chExt cx="1545488" cy="942086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6559335" y="2592388"/>
                <a:ext cx="1545488" cy="58477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rgbClr val="0070C0"/>
                    </a:solidFill>
                  </a:rPr>
                  <a:t>Submit proposal</a:t>
                </a:r>
                <a:br>
                  <a:rPr lang="en-US" sz="1600" dirty="0" smtClean="0">
                    <a:solidFill>
                      <a:srgbClr val="0070C0"/>
                    </a:solidFill>
                  </a:rPr>
                </a:br>
                <a:r>
                  <a:rPr lang="en-US" sz="1600" dirty="0" smtClean="0">
                    <a:solidFill>
                      <a:srgbClr val="0070C0"/>
                    </a:solidFill>
                  </a:rPr>
                  <a:t>to WTSA-20</a:t>
                </a:r>
                <a:endParaRPr lang="en-GB" sz="24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7167318" y="2243745"/>
                <a:ext cx="321218" cy="321218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rgbClr val="0070C0"/>
                  </a:solidFill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7183496" y="2235077"/>
                <a:ext cx="288862" cy="338554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0070C0"/>
                    </a:solidFill>
                  </a:rPr>
                  <a:t>3</a:t>
                </a:r>
                <a:endParaRPr lang="en-GB" sz="2400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2" name="Rectangle 71"/>
            <p:cNvSpPr/>
            <p:nvPr/>
          </p:nvSpPr>
          <p:spPr>
            <a:xfrm>
              <a:off x="7603600" y="4255722"/>
              <a:ext cx="1250215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WTSA-20</a:t>
              </a:r>
              <a:br>
                <a:rPr lang="en-US" sz="1600" dirty="0" smtClean="0">
                  <a:solidFill>
                    <a:srgbClr val="0070C0"/>
                  </a:solidFill>
                </a:rPr>
              </a:br>
              <a:r>
                <a:rPr lang="en-US" sz="1600" dirty="0" smtClean="0">
                  <a:solidFill>
                    <a:srgbClr val="0070C0"/>
                  </a:solidFill>
                </a:rPr>
                <a:t>Docs Control</a:t>
              </a:r>
              <a:endParaRPr lang="en-GB" sz="2000" dirty="0">
                <a:solidFill>
                  <a:srgbClr val="0070C0"/>
                </a:solidFill>
              </a:endParaRPr>
            </a:p>
          </p:txBody>
        </p:sp>
        <p:pic>
          <p:nvPicPr>
            <p:cNvPr id="1028" name="Picture 4" descr="Image result for itu log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2674" y="2929267"/>
              <a:ext cx="1172064" cy="1296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Right Arrow 72"/>
            <p:cNvSpPr/>
            <p:nvPr/>
          </p:nvSpPr>
          <p:spPr>
            <a:xfrm>
              <a:off x="7112159" y="3456628"/>
              <a:ext cx="437160" cy="251127"/>
            </a:xfrm>
            <a:prstGeom prst="rightArrow">
              <a:avLst>
                <a:gd name="adj1" fmla="val 42414"/>
                <a:gd name="adj2" fmla="val 7180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70C0"/>
                </a:solidFill>
              </a:endParaRPr>
            </a:p>
          </p:txBody>
        </p:sp>
      </p:grpSp>
      <p:pic>
        <p:nvPicPr>
          <p:cNvPr id="74" name="Picture 6" descr="http://images.all-free-download.com/images/graphicthumb/different_magnifying_glass_design_vector_set_52254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142" y="4142775"/>
            <a:ext cx="772793" cy="7359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" name="Group 40"/>
          <p:cNvGrpSpPr/>
          <p:nvPr/>
        </p:nvGrpSpPr>
        <p:grpSpPr>
          <a:xfrm>
            <a:off x="3949807" y="5237868"/>
            <a:ext cx="4982978" cy="739064"/>
            <a:chOff x="3949807" y="5237868"/>
            <a:chExt cx="4982978" cy="739064"/>
          </a:xfrm>
        </p:grpSpPr>
        <p:sp>
          <p:nvSpPr>
            <p:cNvPr id="75" name="Rectangle 74"/>
            <p:cNvSpPr/>
            <p:nvPr/>
          </p:nvSpPr>
          <p:spPr>
            <a:xfrm>
              <a:off x="5037609" y="5638378"/>
              <a:ext cx="2807372" cy="33855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0070C0"/>
                  </a:solidFill>
                </a:rPr>
                <a:t>At all stages, TSB is here to help</a:t>
              </a:r>
              <a:endParaRPr lang="en-GB" sz="2400" dirty="0">
                <a:solidFill>
                  <a:srgbClr val="0070C0"/>
                </a:solidFill>
              </a:endParaRPr>
            </a:p>
          </p:txBody>
        </p:sp>
        <p:sp>
          <p:nvSpPr>
            <p:cNvPr id="40" name="Right Brace 39"/>
            <p:cNvSpPr/>
            <p:nvPr/>
          </p:nvSpPr>
          <p:spPr>
            <a:xfrm rot="5400000">
              <a:off x="6245502" y="2942173"/>
              <a:ext cx="391587" cy="4982978"/>
            </a:xfrm>
            <a:prstGeom prst="rightBrace">
              <a:avLst>
                <a:gd name="adj1" fmla="val 57643"/>
                <a:gd name="adj2" fmla="val 50000"/>
              </a:avLst>
            </a:prstGeom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992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/>
          <p:cNvSpPr txBox="1">
            <a:spLocks/>
          </p:cNvSpPr>
          <p:nvPr/>
        </p:nvSpPr>
        <p:spPr>
          <a:xfrm>
            <a:off x="720799" y="398323"/>
            <a:ext cx="7772400" cy="85822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>
                <a:solidFill>
                  <a:srgbClr val="0070C0"/>
                </a:solidFill>
              </a:rPr>
              <a:t>Types of change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962" y="1565048"/>
            <a:ext cx="856607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F0000"/>
                </a:solidFill>
              </a:rPr>
              <a:t>MOD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Proposal to modify existing provision(s) (</a:t>
            </a:r>
            <a:r>
              <a:rPr lang="en-US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use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"track changes").</a:t>
            </a:r>
            <a:b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E.g., addition, deletion or replacement of words or figures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F0000"/>
                </a:solidFill>
              </a:rPr>
              <a:t>ADD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Proposal to add a new provision, i.e., a draft new WTSA Resolution, A-series Recommendation or Opinion (</a:t>
            </a:r>
            <a:r>
              <a:rPr lang="en-US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 not use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"track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changes”)</a:t>
            </a:r>
            <a:r>
              <a:rPr lang="en-GB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en-GB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F0000"/>
                </a:solidFill>
              </a:rPr>
              <a:t>SUP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Proposal to delete an existing Resolution, Recommendation or Opinion (</a:t>
            </a:r>
            <a:r>
              <a:rPr lang="en-US" sz="24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 not use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"track changes").</a:t>
            </a:r>
            <a:b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Reasons/rationale for deletion need to be given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u="sng" dirty="0">
                <a:solidFill>
                  <a:srgbClr val="FF0000"/>
                </a:solidFill>
              </a:rPr>
              <a:t>NOC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Proposal to maintain provision(s) without change (do not use "track changes").</a:t>
            </a:r>
            <a:b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Reasons/rationale for maintaining the text need to be given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en-GB" sz="2400" b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F0000"/>
                </a:solidFill>
              </a:rPr>
              <a:t>OTHER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Proposal on general matters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not </a:t>
            </a:r>
            <a:r>
              <a:rPr lang="en-US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included above</a:t>
            </a:r>
            <a:r>
              <a:rPr lang="en-GB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68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36" y="1558383"/>
            <a:ext cx="8040764" cy="43905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549348" y="274498"/>
            <a:ext cx="8104794" cy="858224"/>
          </a:xfrm>
          <a:prstGeom prst="rect">
            <a:avLst/>
          </a:prstGeom>
          <a:effectLst/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>
                <a:solidFill>
                  <a:srgbClr val="0070C0"/>
                </a:solidFill>
              </a:rPr>
              <a:t>Conference Proposal Interface (CPI)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6037" y="2394493"/>
            <a:ext cx="3964064" cy="114477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646036" y="3539266"/>
            <a:ext cx="3964064" cy="240971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4086225" y="4657725"/>
            <a:ext cx="2077907" cy="94297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4601744" y="3395955"/>
            <a:ext cx="3989805" cy="122953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7004050" y="2882900"/>
            <a:ext cx="1473200" cy="4254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7004050" y="2470808"/>
            <a:ext cx="1473200" cy="3238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/>
          <p:cNvSpPr/>
          <p:nvPr/>
        </p:nvSpPr>
        <p:spPr>
          <a:xfrm>
            <a:off x="646037" y="1628775"/>
            <a:ext cx="3964064" cy="76571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7749540" y="1838326"/>
            <a:ext cx="651510" cy="28574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6</a:t>
            </a:fld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086226" y="3801148"/>
            <a:ext cx="523876" cy="33941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45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9" grpId="0" animBg="1"/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 txBox="1">
            <a:spLocks/>
          </p:cNvSpPr>
          <p:nvPr/>
        </p:nvSpPr>
        <p:spPr>
          <a:xfrm>
            <a:off x="720799" y="398323"/>
            <a:ext cx="7772400" cy="85822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>
                <a:solidFill>
                  <a:srgbClr val="0070C0"/>
                </a:solidFill>
              </a:rPr>
              <a:t>Email confirmation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14" y="1319680"/>
            <a:ext cx="8734014" cy="4369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94726" y="1983078"/>
            <a:ext cx="2006186" cy="18263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529132" y="4615946"/>
            <a:ext cx="2006186" cy="18263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862389" y="4268799"/>
            <a:ext cx="2090810" cy="18263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7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535636" y="4514850"/>
            <a:ext cx="1420585" cy="18777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/>
            <a:endParaRPr lang="en-GB" sz="2400" dirty="0">
              <a:solidFill>
                <a:srgbClr val="558E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43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158" y="1452483"/>
            <a:ext cx="6513682" cy="46359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720799" y="398323"/>
            <a:ext cx="7772400" cy="85822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>
                <a:solidFill>
                  <a:srgbClr val="0070C0"/>
                </a:solidFill>
              </a:rPr>
              <a:t>Anatomy of a proposal (1/2)</a:t>
            </a:r>
            <a:endParaRPr lang="en-US" dirty="0">
              <a:solidFill>
                <a:srgbClr val="0070C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60488" y="2547105"/>
            <a:ext cx="5547136" cy="738664"/>
            <a:chOff x="1666875" y="2450488"/>
            <a:chExt cx="5547136" cy="738664"/>
          </a:xfrm>
        </p:grpSpPr>
        <p:sp>
          <p:nvSpPr>
            <p:cNvPr id="28" name="TextBox 27"/>
            <p:cNvSpPr txBox="1"/>
            <p:nvPr/>
          </p:nvSpPr>
          <p:spPr>
            <a:xfrm>
              <a:off x="1666875" y="2450488"/>
              <a:ext cx="3524438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-  Document number (if known) and language;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-  date of submission; and</a:t>
              </a:r>
              <a:b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-  original language of submission.</a:t>
              </a:r>
              <a:endParaRPr lang="en-GB" sz="14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730715" y="2452945"/>
              <a:ext cx="1483296" cy="7315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ight Arrow 29"/>
            <p:cNvSpPr/>
            <p:nvPr/>
          </p:nvSpPr>
          <p:spPr>
            <a:xfrm>
              <a:off x="5184508" y="2698867"/>
              <a:ext cx="537242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121835" y="4215788"/>
            <a:ext cx="6673064" cy="600103"/>
            <a:chOff x="1245541" y="3527178"/>
            <a:chExt cx="6673064" cy="600103"/>
          </a:xfrm>
        </p:grpSpPr>
        <p:sp>
          <p:nvSpPr>
            <p:cNvPr id="34" name="Rectangle 33"/>
            <p:cNvSpPr/>
            <p:nvPr/>
          </p:nvSpPr>
          <p:spPr>
            <a:xfrm>
              <a:off x="1245541" y="3527178"/>
              <a:ext cx="5061482" cy="60010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763802" y="3673340"/>
              <a:ext cx="1154803" cy="30777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Proposal title</a:t>
              </a:r>
              <a:endParaRPr lang="en-GB" sz="14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Right Arrow 35"/>
            <p:cNvSpPr/>
            <p:nvPr/>
          </p:nvSpPr>
          <p:spPr>
            <a:xfrm rot="10800000">
              <a:off x="6317644" y="3722347"/>
              <a:ext cx="435538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43839" y="5518618"/>
            <a:ext cx="7231381" cy="738664"/>
            <a:chOff x="891539" y="4657301"/>
            <a:chExt cx="7231381" cy="738664"/>
          </a:xfrm>
        </p:grpSpPr>
        <p:sp>
          <p:nvSpPr>
            <p:cNvPr id="37" name="Rectangle 36"/>
            <p:cNvSpPr/>
            <p:nvPr/>
          </p:nvSpPr>
          <p:spPr>
            <a:xfrm>
              <a:off x="3284426" y="4785103"/>
              <a:ext cx="4838494" cy="46017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91539" y="4657301"/>
              <a:ext cx="2138495" cy="7386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Description of background</a:t>
              </a:r>
              <a:b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or content of this proposal</a:t>
              </a:r>
              <a:b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(250 words max</a:t>
              </a:r>
              <a:r>
                <a:rPr lang="en-US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.)</a:t>
              </a:r>
              <a:endParaRPr lang="en-GB" sz="14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Right Arrow 38"/>
            <p:cNvSpPr/>
            <p:nvPr/>
          </p:nvSpPr>
          <p:spPr>
            <a:xfrm>
              <a:off x="3040709" y="4926068"/>
              <a:ext cx="233043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19099" y="3674399"/>
            <a:ext cx="6278880" cy="523220"/>
            <a:chOff x="1283157" y="3110413"/>
            <a:chExt cx="6278880" cy="523220"/>
          </a:xfrm>
        </p:grpSpPr>
        <p:sp>
          <p:nvSpPr>
            <p:cNvPr id="31" name="TextBox 30"/>
            <p:cNvSpPr txBox="1"/>
            <p:nvPr/>
          </p:nvSpPr>
          <p:spPr>
            <a:xfrm>
              <a:off x="1283157" y="3110413"/>
              <a:ext cx="1825500" cy="52322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Member(s) or region</a:t>
              </a:r>
              <a:b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</a:br>
              <a:r>
                <a:rPr 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submitting proposal(s)</a:t>
              </a:r>
              <a:endParaRPr lang="en-GB" sz="14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394664" y="3391535"/>
              <a:ext cx="4167373" cy="21787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ight Arrow 32"/>
            <p:cNvSpPr/>
            <p:nvPr/>
          </p:nvSpPr>
          <p:spPr>
            <a:xfrm>
              <a:off x="3117395" y="3388532"/>
              <a:ext cx="268621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1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71" y="1256547"/>
            <a:ext cx="7779658" cy="5005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itle 3"/>
          <p:cNvSpPr txBox="1">
            <a:spLocks/>
          </p:cNvSpPr>
          <p:nvPr/>
        </p:nvSpPr>
        <p:spPr>
          <a:xfrm>
            <a:off x="720799" y="398323"/>
            <a:ext cx="7772400" cy="858224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dirty="0" smtClean="0">
                <a:solidFill>
                  <a:srgbClr val="0070C0"/>
                </a:solidFill>
              </a:rPr>
              <a:t>Anatomy of a proposal (2/2)</a:t>
            </a:r>
            <a:endParaRPr lang="en-US" dirty="0">
              <a:solidFill>
                <a:srgbClr val="0070C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97280" y="1731331"/>
            <a:ext cx="7865745" cy="1323439"/>
            <a:chOff x="592136" y="1658849"/>
            <a:chExt cx="7865745" cy="1323439"/>
          </a:xfrm>
        </p:grpSpPr>
        <p:sp>
          <p:nvSpPr>
            <p:cNvPr id="11" name="TextBox 10"/>
            <p:cNvSpPr txBox="1"/>
            <p:nvPr/>
          </p:nvSpPr>
          <p:spPr>
            <a:xfrm>
              <a:off x="3266756" y="1658849"/>
              <a:ext cx="5191125" cy="1323439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- 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MOD</a:t>
              </a:r>
              <a:r>
                <a:rPr lang="en-US" sz="2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: Action type “modify existing provision”;</a:t>
              </a:r>
              <a:r>
                <a:rPr lang="en-US" sz="2000" dirty="0" smtClean="0"/>
                <a:t/>
              </a:r>
              <a:br>
                <a:rPr lang="en-US" sz="2000" dirty="0" smtClean="0"/>
              </a:br>
              <a:r>
                <a:rPr lang="en-US" sz="2000" dirty="0" smtClean="0"/>
                <a:t>- 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AFCP</a:t>
              </a:r>
              <a:r>
                <a:rPr lang="en-US" sz="2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: Region (or Member-State identifier);</a:t>
              </a:r>
              <a:r>
                <a:rPr lang="en-US" sz="2000" dirty="0" smtClean="0"/>
                <a:t/>
              </a:r>
              <a:br>
                <a:rPr lang="en-US" sz="2000" dirty="0" smtClean="0"/>
              </a:br>
              <a:r>
                <a:rPr lang="en-US" sz="2000" dirty="0" smtClean="0"/>
                <a:t>- 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/4000A21</a:t>
              </a:r>
              <a:r>
                <a:rPr lang="en-US" sz="2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: Document number (if known);</a:t>
              </a:r>
            </a:p>
            <a:p>
              <a:r>
                <a:rPr lang="en-US" sz="2000" dirty="0" smtClean="0"/>
                <a:t>- 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/1</a:t>
              </a:r>
              <a:r>
                <a:rPr lang="en-US" sz="20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: First proposal in this document.</a:t>
              </a:r>
              <a:endParaRPr lang="en-GB" sz="20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2136" y="1967813"/>
              <a:ext cx="2332039" cy="45451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sp>
          <p:nvSpPr>
            <p:cNvPr id="14" name="Right Arrow 13"/>
            <p:cNvSpPr/>
            <p:nvPr/>
          </p:nvSpPr>
          <p:spPr>
            <a:xfrm>
              <a:off x="2924175" y="2083132"/>
              <a:ext cx="342581" cy="223879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63E4-F9BE-C24A-B4FF-309EB18BA5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4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28575">
          <a:solidFill>
            <a:schemeClr val="accent1"/>
          </a:solidFill>
        </a:ln>
      </a:spPr>
      <a:bodyPr wrap="square" rtlCol="0" anchor="ctr">
        <a:spAutoFit/>
      </a:bodyPr>
      <a:lstStyle>
        <a:defPPr algn="ctr">
          <a:defRPr sz="2400" dirty="0">
            <a:solidFill>
              <a:srgbClr val="558ED5"/>
            </a:solidFill>
          </a:defRPr>
        </a:defPPr>
      </a:lst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30679</TotalTime>
  <Words>977</Words>
  <Application>Microsoft Office PowerPoint</Application>
  <PresentationFormat>On-screen Show (4:3)</PresentationFormat>
  <Paragraphs>174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 Unicode MS</vt:lpstr>
      <vt:lpstr>ＭＳ Ｐゴシック</vt:lpstr>
      <vt:lpstr>Arial</vt:lpstr>
      <vt:lpstr>Calibri</vt:lpstr>
      <vt:lpstr>Courier New</vt:lpstr>
      <vt:lpstr>inherit</vt:lpstr>
      <vt:lpstr>Wingdings</vt:lpstr>
      <vt:lpstr>Office Theme</vt:lpstr>
      <vt:lpstr>WTSA-20 Tools for preparing, submitting and tracking Proposals  Rob Clark, TSB TSAG, February 2020</vt:lpstr>
      <vt:lpstr>WTSA-20 documents: TSB support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Any questions?</vt:lpstr>
      <vt:lpstr>WTSA documents: presentation</vt:lpstr>
      <vt:lpstr>PowerPoint Presentation</vt:lpstr>
      <vt:lpstr>PowerPoint Presentation</vt:lpstr>
      <vt:lpstr>PowerPoint Presentation</vt:lpstr>
      <vt:lpstr>PowerPoint Presentation</vt:lpstr>
      <vt:lpstr>WTSA: Proposal workflow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Any questions?</vt:lpstr>
    </vt:vector>
  </TitlesOfParts>
  <Company>ITU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Jesús Vicente</dc:creator>
  <cp:lastModifiedBy>Clark, Robert</cp:lastModifiedBy>
  <cp:revision>303</cp:revision>
  <dcterms:created xsi:type="dcterms:W3CDTF">2014-09-01T15:38:30Z</dcterms:created>
  <dcterms:modified xsi:type="dcterms:W3CDTF">2020-02-03T07:07:37Z</dcterms:modified>
</cp:coreProperties>
</file>