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3" r:id="rId5"/>
    <p:sldId id="845" r:id="rId6"/>
    <p:sldId id="853" r:id="rId7"/>
    <p:sldId id="85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olph, Martin" initials="AM" lastIdx="1" clrIdx="0">
    <p:extLst>
      <p:ext uri="{19B8F6BF-5375-455C-9EA6-DF929625EA0E}">
        <p15:presenceInfo xmlns:p15="http://schemas.microsoft.com/office/powerpoint/2012/main" userId="S-1-5-21-8740799-900759487-1415713722-218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57" autoAdjust="0"/>
    <p:restoredTop sz="94653"/>
  </p:normalViewPr>
  <p:slideViewPr>
    <p:cSldViewPr snapToGrid="0" snapToObjects="1" showGuides="1">
      <p:cViewPr varScale="1">
        <p:scale>
          <a:sx n="155" d="100"/>
          <a:sy n="155" d="100"/>
        </p:scale>
        <p:origin x="692" y="1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200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19DC4CC0-2A4A-4D91-ACC5-2B1F81BEAC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2082EA-CB03-4C22-9CD9-C6061AD252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1F7FB-A6D7-43AE-B825-544F88582060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876EE37-EEEE-4414-9364-D69AAD2700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483F0D2-002D-49CB-A323-638F585228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C2EF49-EF75-4815-84BA-68348358D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03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9EB62-14D7-4A0D-867A-7E48634D62BD}" type="datetimeFigureOut">
              <a:rPr lang="en-US" smtClean="0"/>
              <a:t>12/20/2019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47A1-92CA-400C-8DA5-C150B34B0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69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This regrouping of Working Parties is based on existing WPs within the current Study Groups.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7247A1-92CA-400C-8DA5-C150B34B09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41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9124" y="6902"/>
            <a:ext cx="10972800" cy="64309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sz="3200" dirty="0"/>
              <a:t>Consideration for Study Group Structure and Mechanisms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04350" y="986273"/>
            <a:ext cx="9821159" cy="531213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lvl="1" indent="-342900">
              <a:buFont typeface="Arial"/>
              <a:buChar char="•"/>
            </a:pPr>
            <a:r>
              <a:rPr lang="en-US" dirty="0"/>
              <a:t>No change since 2008 (12 years at 2020)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Standardization landscape has evolved and changed significantly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Need for ITU-T to adapt to rapidly changing circumstances in line with public and private sector participant expectations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Need to consider innovative and  “outside-the-box” approaches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Enhance the operational efficiency and effectiveness of ITU-T deliverables through a review of procedures, SG structure and list of Questions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A re-engineered ITU-T SG structure requires the establishment of clear and flexible mandates in response to industry/market needs 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Need to strengthen collaboration within ITU and with other organizations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/>
              <a:t>Guidance from Member States and industry on how to implement the necessary changes is essential </a:t>
            </a:r>
          </a:p>
        </p:txBody>
      </p:sp>
    </p:spTree>
    <p:extLst>
      <p:ext uri="{BB962C8B-B14F-4D97-AF65-F5344CB8AC3E}">
        <p14:creationId xmlns:p14="http://schemas.microsoft.com/office/powerpoint/2010/main" val="2249596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48364"/>
            <a:ext cx="10972800" cy="61312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GB" sz="3600" dirty="0"/>
              <a:t>Proposed scenario for SG structure for the future</a:t>
            </a:r>
            <a:endParaRPr lang="en-US" sz="36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E65C6F4-8C90-4EC8-ACE9-433713CE2968}"/>
              </a:ext>
            </a:extLst>
          </p:cNvPr>
          <p:cNvSpPr/>
          <p:nvPr/>
        </p:nvSpPr>
        <p:spPr>
          <a:xfrm>
            <a:off x="472332" y="1969705"/>
            <a:ext cx="3756641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068AB07-AA9E-4775-A2FA-3868A0880F5F}"/>
              </a:ext>
            </a:extLst>
          </p:cNvPr>
          <p:cNvSpPr/>
          <p:nvPr/>
        </p:nvSpPr>
        <p:spPr>
          <a:xfrm>
            <a:off x="675129" y="2450146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BF02B8-C994-4C29-A17B-6D5134EFA059}"/>
              </a:ext>
            </a:extLst>
          </p:cNvPr>
          <p:cNvSpPr txBox="1"/>
          <p:nvPr/>
        </p:nvSpPr>
        <p:spPr>
          <a:xfrm>
            <a:off x="2024086" y="2000003"/>
            <a:ext cx="5966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I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7174D42-337B-4D24-A001-76D380A54A34}"/>
              </a:ext>
            </a:extLst>
          </p:cNvPr>
          <p:cNvSpPr/>
          <p:nvPr/>
        </p:nvSpPr>
        <p:spPr>
          <a:xfrm>
            <a:off x="1822949" y="2442675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BB041EE0-C7B5-4B9B-A828-FD4A8C1B0E9F}"/>
              </a:ext>
            </a:extLst>
          </p:cNvPr>
          <p:cNvSpPr/>
          <p:nvPr/>
        </p:nvSpPr>
        <p:spPr>
          <a:xfrm>
            <a:off x="3005970" y="2442676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3</a:t>
            </a: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5B1F6CC8-AD77-40E6-8605-7E0777760AD8}"/>
              </a:ext>
            </a:extLst>
          </p:cNvPr>
          <p:cNvSpPr/>
          <p:nvPr/>
        </p:nvSpPr>
        <p:spPr>
          <a:xfrm>
            <a:off x="4361781" y="2000003"/>
            <a:ext cx="2615742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2781EA3C-54B1-47D5-A01E-3F8E93B6EF94}"/>
              </a:ext>
            </a:extLst>
          </p:cNvPr>
          <p:cNvSpPr/>
          <p:nvPr/>
        </p:nvSpPr>
        <p:spPr>
          <a:xfrm>
            <a:off x="4564577" y="2480444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96908DA-998E-47AD-8FAA-A4253C20A45B}"/>
              </a:ext>
            </a:extLst>
          </p:cNvPr>
          <p:cNvSpPr txBox="1"/>
          <p:nvPr/>
        </p:nvSpPr>
        <p:spPr>
          <a:xfrm>
            <a:off x="5336868" y="2032698"/>
            <a:ext cx="6655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II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2B38E00A-C54B-4968-809D-DCDCEBB32F11}"/>
              </a:ext>
            </a:extLst>
          </p:cNvPr>
          <p:cNvSpPr/>
          <p:nvPr/>
        </p:nvSpPr>
        <p:spPr>
          <a:xfrm>
            <a:off x="5712397" y="2472973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56" name="사각형: 둥근 모서리 55">
            <a:extLst>
              <a:ext uri="{FF2B5EF4-FFF2-40B4-BE49-F238E27FC236}">
                <a16:creationId xmlns:a16="http://schemas.microsoft.com/office/drawing/2014/main" id="{0FF6F22B-ECFD-4C1C-93F2-E09C596F704D}"/>
              </a:ext>
            </a:extLst>
          </p:cNvPr>
          <p:cNvSpPr/>
          <p:nvPr/>
        </p:nvSpPr>
        <p:spPr>
          <a:xfrm>
            <a:off x="7110331" y="1969705"/>
            <a:ext cx="4799297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A17F4659-B8D2-48BF-9FAF-02D547AFA6C3}"/>
              </a:ext>
            </a:extLst>
          </p:cNvPr>
          <p:cNvSpPr/>
          <p:nvPr/>
        </p:nvSpPr>
        <p:spPr>
          <a:xfrm>
            <a:off x="7295022" y="2450146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8ECAFC3-961C-4BC1-9A07-4FFC7FA69A43}"/>
              </a:ext>
            </a:extLst>
          </p:cNvPr>
          <p:cNvSpPr txBox="1"/>
          <p:nvPr/>
        </p:nvSpPr>
        <p:spPr>
          <a:xfrm>
            <a:off x="9169713" y="2043748"/>
            <a:ext cx="7344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III</a:t>
            </a: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F334B975-6C63-433F-A797-3B759FCAFBB5}"/>
              </a:ext>
            </a:extLst>
          </p:cNvPr>
          <p:cNvSpPr/>
          <p:nvPr/>
        </p:nvSpPr>
        <p:spPr>
          <a:xfrm>
            <a:off x="8442842" y="2442675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8920459B-5F7B-4C52-AC12-0A3630C04CFC}"/>
              </a:ext>
            </a:extLst>
          </p:cNvPr>
          <p:cNvSpPr/>
          <p:nvPr/>
        </p:nvSpPr>
        <p:spPr>
          <a:xfrm>
            <a:off x="9625863" y="2442676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3</a:t>
            </a: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C8A9D2C3-9921-4D63-88EB-5FC910AD1C90}"/>
              </a:ext>
            </a:extLst>
          </p:cNvPr>
          <p:cNvSpPr/>
          <p:nvPr/>
        </p:nvSpPr>
        <p:spPr>
          <a:xfrm>
            <a:off x="10758692" y="2442674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4</a:t>
            </a:r>
          </a:p>
        </p:txBody>
      </p:sp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id="{10D0C720-6D08-4A58-82A3-9E0383AE2036}"/>
              </a:ext>
            </a:extLst>
          </p:cNvPr>
          <p:cNvSpPr/>
          <p:nvPr/>
        </p:nvSpPr>
        <p:spPr>
          <a:xfrm>
            <a:off x="2622391" y="3651744"/>
            <a:ext cx="5935897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CA73275E-CC21-4A58-B337-8A9C715FE171}"/>
              </a:ext>
            </a:extLst>
          </p:cNvPr>
          <p:cNvSpPr/>
          <p:nvPr/>
        </p:nvSpPr>
        <p:spPr>
          <a:xfrm>
            <a:off x="2807082" y="4132185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CBF6161-0A2F-4D41-BF9A-E29EC14D6C0B}"/>
              </a:ext>
            </a:extLst>
          </p:cNvPr>
          <p:cNvSpPr txBox="1"/>
          <p:nvPr/>
        </p:nvSpPr>
        <p:spPr>
          <a:xfrm>
            <a:off x="4681773" y="3725787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IV</a:t>
            </a: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EEE30DC5-A9C6-4231-AE86-1C1A7CF3A3F1}"/>
              </a:ext>
            </a:extLst>
          </p:cNvPr>
          <p:cNvSpPr/>
          <p:nvPr/>
        </p:nvSpPr>
        <p:spPr>
          <a:xfrm>
            <a:off x="3954902" y="4124714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03A62653-B6B3-4DB6-8B9F-757BD1D79698}"/>
              </a:ext>
            </a:extLst>
          </p:cNvPr>
          <p:cNvSpPr/>
          <p:nvPr/>
        </p:nvSpPr>
        <p:spPr>
          <a:xfrm>
            <a:off x="5137923" y="4124715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3</a:t>
            </a: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04AAC392-18BF-40E5-B7B7-C4473441F2F9}"/>
              </a:ext>
            </a:extLst>
          </p:cNvPr>
          <p:cNvSpPr/>
          <p:nvPr/>
        </p:nvSpPr>
        <p:spPr>
          <a:xfrm>
            <a:off x="6270752" y="4124713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4</a:t>
            </a: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53EC908E-95BA-48E6-8525-292F768CBA1B}"/>
              </a:ext>
            </a:extLst>
          </p:cNvPr>
          <p:cNvSpPr/>
          <p:nvPr/>
        </p:nvSpPr>
        <p:spPr>
          <a:xfrm>
            <a:off x="7400746" y="4124712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5</a:t>
            </a:r>
          </a:p>
        </p:txBody>
      </p:sp>
      <p:sp>
        <p:nvSpPr>
          <p:cNvPr id="70" name="사각형: 둥근 모서리 69">
            <a:extLst>
              <a:ext uri="{FF2B5EF4-FFF2-40B4-BE49-F238E27FC236}">
                <a16:creationId xmlns:a16="http://schemas.microsoft.com/office/drawing/2014/main" id="{FAB3A6A4-3239-40E6-9690-8C2C8339F516}"/>
              </a:ext>
            </a:extLst>
          </p:cNvPr>
          <p:cNvSpPr/>
          <p:nvPr/>
        </p:nvSpPr>
        <p:spPr>
          <a:xfrm>
            <a:off x="474621" y="5251459"/>
            <a:ext cx="3756641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A88864AE-FC50-4462-81CB-72E0931AA571}"/>
              </a:ext>
            </a:extLst>
          </p:cNvPr>
          <p:cNvSpPr/>
          <p:nvPr/>
        </p:nvSpPr>
        <p:spPr>
          <a:xfrm>
            <a:off x="677418" y="5731900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6732659-5F7A-46E4-AA65-3E8522F58C85}"/>
              </a:ext>
            </a:extLst>
          </p:cNvPr>
          <p:cNvSpPr txBox="1"/>
          <p:nvPr/>
        </p:nvSpPr>
        <p:spPr>
          <a:xfrm>
            <a:off x="2026375" y="5281757"/>
            <a:ext cx="679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V</a:t>
            </a: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B9E11845-05C7-4125-B5E4-AB5B692E24D4}"/>
              </a:ext>
            </a:extLst>
          </p:cNvPr>
          <p:cNvSpPr/>
          <p:nvPr/>
        </p:nvSpPr>
        <p:spPr>
          <a:xfrm>
            <a:off x="1825238" y="5724429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66617740-65DC-4B52-BF71-879CB852E8D6}"/>
              </a:ext>
            </a:extLst>
          </p:cNvPr>
          <p:cNvSpPr/>
          <p:nvPr/>
        </p:nvSpPr>
        <p:spPr>
          <a:xfrm>
            <a:off x="3008259" y="5724430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3</a:t>
            </a:r>
          </a:p>
        </p:txBody>
      </p:sp>
      <p:sp>
        <p:nvSpPr>
          <p:cNvPr id="75" name="사각형: 둥근 모서리 74">
            <a:extLst>
              <a:ext uri="{FF2B5EF4-FFF2-40B4-BE49-F238E27FC236}">
                <a16:creationId xmlns:a16="http://schemas.microsoft.com/office/drawing/2014/main" id="{CD184012-2FCD-4A42-878E-F780F3E5CB72}"/>
              </a:ext>
            </a:extLst>
          </p:cNvPr>
          <p:cNvSpPr/>
          <p:nvPr/>
        </p:nvSpPr>
        <p:spPr>
          <a:xfrm>
            <a:off x="4432401" y="5251457"/>
            <a:ext cx="3756641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CC2398B3-1D98-43BB-96BB-B1D22323087F}"/>
              </a:ext>
            </a:extLst>
          </p:cNvPr>
          <p:cNvSpPr/>
          <p:nvPr/>
        </p:nvSpPr>
        <p:spPr>
          <a:xfrm>
            <a:off x="4635198" y="5731898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CFC4096-01D3-44AA-821F-9AABCACFB24C}"/>
              </a:ext>
            </a:extLst>
          </p:cNvPr>
          <p:cNvSpPr txBox="1"/>
          <p:nvPr/>
        </p:nvSpPr>
        <p:spPr>
          <a:xfrm>
            <a:off x="5984155" y="5281755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VI</a:t>
            </a:r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CB8EBA61-0F16-4627-98C5-25C562D35C53}"/>
              </a:ext>
            </a:extLst>
          </p:cNvPr>
          <p:cNvSpPr/>
          <p:nvPr/>
        </p:nvSpPr>
        <p:spPr>
          <a:xfrm>
            <a:off x="5783018" y="5724427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9AC9CE08-2194-4805-8544-3B775B727A11}"/>
              </a:ext>
            </a:extLst>
          </p:cNvPr>
          <p:cNvSpPr/>
          <p:nvPr/>
        </p:nvSpPr>
        <p:spPr>
          <a:xfrm>
            <a:off x="6966039" y="5724428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3</a:t>
            </a:r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D482332C-8A82-42BC-96B9-B2A3BC2E2E88}"/>
              </a:ext>
            </a:extLst>
          </p:cNvPr>
          <p:cNvSpPr/>
          <p:nvPr/>
        </p:nvSpPr>
        <p:spPr>
          <a:xfrm>
            <a:off x="8343299" y="5251457"/>
            <a:ext cx="2615742" cy="13994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0B57741C-A779-4892-BBFB-85F995E6E7A3}"/>
              </a:ext>
            </a:extLst>
          </p:cNvPr>
          <p:cNvSpPr/>
          <p:nvPr/>
        </p:nvSpPr>
        <p:spPr>
          <a:xfrm>
            <a:off x="8546095" y="5731898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E51FFDD-6289-4EA3-805E-15660A9AE402}"/>
              </a:ext>
            </a:extLst>
          </p:cNvPr>
          <p:cNvSpPr txBox="1"/>
          <p:nvPr/>
        </p:nvSpPr>
        <p:spPr>
          <a:xfrm>
            <a:off x="9318386" y="5284152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VII</a:t>
            </a: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224FB6D8-4B84-4950-8154-4FB8F6809917}"/>
              </a:ext>
            </a:extLst>
          </p:cNvPr>
          <p:cNvSpPr/>
          <p:nvPr/>
        </p:nvSpPr>
        <p:spPr>
          <a:xfrm>
            <a:off x="9693915" y="5724427"/>
            <a:ext cx="1055409" cy="7263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WP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CF9C0A-6EAA-414D-8D81-285DB6C838EB}"/>
              </a:ext>
            </a:extLst>
          </p:cNvPr>
          <p:cNvSpPr txBox="1"/>
          <p:nvPr/>
        </p:nvSpPr>
        <p:spPr>
          <a:xfrm>
            <a:off x="933582" y="695995"/>
            <a:ext cx="10352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 number of Study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Accommodate the scopes of the current study groups by working parties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Therefore, the new scope and mandate of the study groups should be all-encompassing and reflect the priorities of the ITU-T constituency</a:t>
            </a:r>
          </a:p>
        </p:txBody>
      </p:sp>
    </p:spTree>
    <p:extLst>
      <p:ext uri="{BB962C8B-B14F-4D97-AF65-F5344CB8AC3E}">
        <p14:creationId xmlns:p14="http://schemas.microsoft.com/office/powerpoint/2010/main" val="2230967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9331"/>
            <a:ext cx="10972800" cy="54585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sz="2800" dirty="0"/>
              <a:t>Pros and Cons of proposed scenario</a:t>
            </a:r>
            <a:endParaRPr lang="en-US" sz="2800" dirty="0"/>
          </a:p>
        </p:txBody>
      </p:sp>
      <p:graphicFrame>
        <p:nvGraphicFramePr>
          <p:cNvPr id="23" name="표 23">
            <a:extLst>
              <a:ext uri="{FF2B5EF4-FFF2-40B4-BE49-F238E27FC236}">
                <a16:creationId xmlns:a16="http://schemas.microsoft.com/office/drawing/2014/main" id="{F4BE0444-7A5F-43D6-A20C-E298CD6E4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245980"/>
              </p:ext>
            </p:extLst>
          </p:nvPr>
        </p:nvGraphicFramePr>
        <p:xfrm>
          <a:off x="393646" y="536600"/>
          <a:ext cx="11404707" cy="6299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789">
                  <a:extLst>
                    <a:ext uri="{9D8B030D-6E8A-4147-A177-3AD203B41FA5}">
                      <a16:colId xmlns:a16="http://schemas.microsoft.com/office/drawing/2014/main" val="1228383289"/>
                    </a:ext>
                  </a:extLst>
                </a:gridCol>
                <a:gridCol w="5815918">
                  <a:extLst>
                    <a:ext uri="{9D8B030D-6E8A-4147-A177-3AD203B41FA5}">
                      <a16:colId xmlns:a16="http://schemas.microsoft.com/office/drawing/2014/main" val="3400313783"/>
                    </a:ext>
                  </a:extLst>
                </a:gridCol>
              </a:tblGrid>
              <a:tr h="50549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809442"/>
                  </a:ext>
                </a:extLst>
              </a:tr>
              <a:tr h="328567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Reduce number of SGs:</a:t>
                      </a:r>
                    </a:p>
                    <a:p>
                      <a:pPr marL="625475" lvl="1" indent="-280988">
                        <a:buFont typeface="Courier New" panose="02070309020205020404" pitchFamily="49" charset="0"/>
                        <a:buChar char="o"/>
                      </a:pPr>
                      <a:r>
                        <a:rPr lang="en-US" sz="1800" dirty="0"/>
                        <a:t>Improves opportunities of member participation</a:t>
                      </a:r>
                    </a:p>
                    <a:p>
                      <a:pPr marL="625475" lvl="1" indent="-280988">
                        <a:buFont typeface="Courier New" panose="02070309020205020404" pitchFamily="49" charset="0"/>
                        <a:buChar char="o"/>
                      </a:pPr>
                      <a:r>
                        <a:rPr lang="en-US" sz="1800" dirty="0"/>
                        <a:t>Improves efficiency and effectiveness of SG operation</a:t>
                      </a:r>
                    </a:p>
                    <a:p>
                      <a:pPr marL="625475" lvl="1" indent="-280988">
                        <a:buFont typeface="Courier New" panose="02070309020205020404" pitchFamily="49" charset="0"/>
                        <a:buChar char="o"/>
                      </a:pPr>
                      <a:r>
                        <a:rPr lang="en-US" sz="1800" dirty="0"/>
                        <a:t>Contributes to improvement of effectiveness of TSB operation as a secretariat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Clearer scope of each SGs, so reduce overlap issues among SGs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Significant changes could raise concerns:</a:t>
                      </a:r>
                    </a:p>
                    <a:p>
                      <a:pPr marL="625475" lvl="1" indent="-280988" algn="l" defTabSz="4572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e.g., confusion on the title and number of SGs</a:t>
                      </a:r>
                    </a:p>
                    <a:p>
                      <a:pPr marL="625475" lvl="1" indent="-280988" algn="l" defTabSz="4572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a perceived decline of ITU-T activities; however, the enhanced efficiencies gained while maintaining the core mandate of ITU-T should balance this perception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Leadership continuity needs to be addressed:</a:t>
                      </a:r>
                    </a:p>
                    <a:p>
                      <a:pPr marL="625475" marR="0" lvl="1" indent="-2809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SG chairs running for a second term needs to be taken into account</a:t>
                      </a:r>
                    </a:p>
                    <a:p>
                      <a:pPr marL="625475" marR="0" lvl="1" indent="-2809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Members’ requests for leadership positions including regional and gender balance should be reflected in new structural arrangements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674939"/>
                  </a:ext>
                </a:extLst>
              </a:tr>
              <a:tr h="2410592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Larger, but more responsive and streamlined mandates of the SGs will:</a:t>
                      </a:r>
                    </a:p>
                    <a:p>
                      <a:pPr marL="625475" marR="0" lvl="1" indent="-2809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Include the priority issues identified by the current SGs</a:t>
                      </a:r>
                    </a:p>
                    <a:p>
                      <a:pPr marL="625475" marR="0" lvl="1" indent="-2809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	Be sufficiently flexible to permit the re-arrangement of issues to maximize efficiency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Mandates of the SGs will reflect emerging technology, market trends as well as convergence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Size and scope of each SG with larger mandates could:</a:t>
                      </a:r>
                    </a:p>
                    <a:p>
                      <a:pPr marL="625475" marR="0" lvl="1" indent="-2809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Create operational challenges</a:t>
                      </a:r>
                    </a:p>
                    <a:p>
                      <a:pPr marL="625475" marR="0" lvl="1" indent="-2809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 increased importance on the appointment of a strong and experienced leadership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004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645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0FE3F56B-4E67-4954-9511-F74A0356B9AF}"/>
              </a:ext>
            </a:extLst>
          </p:cNvPr>
          <p:cNvSpPr/>
          <p:nvPr/>
        </p:nvSpPr>
        <p:spPr>
          <a:xfrm>
            <a:off x="4632710" y="771466"/>
            <a:ext cx="1991952" cy="328291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9330"/>
            <a:ext cx="10972800" cy="82334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sz="2800" dirty="0"/>
              <a:t>Example application of proposed scenario</a:t>
            </a:r>
            <a:br>
              <a:rPr lang="en-GB" sz="2800" dirty="0"/>
            </a:br>
            <a:r>
              <a:rPr lang="en-GB" sz="2000" dirty="0">
                <a:solidFill>
                  <a:srgbClr val="FF0000"/>
                </a:solidFill>
              </a:rPr>
              <a:t>based on current SG mandates and structure (names of SG/WP </a:t>
            </a:r>
            <a:r>
              <a:rPr lang="en-US" altLang="ko-KR" sz="2000" dirty="0">
                <a:solidFill>
                  <a:srgbClr val="FF0000"/>
                </a:solidFill>
              </a:rPr>
              <a:t>preliminary)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E65C6F4-8C90-4EC8-ACE9-433713CE2968}"/>
              </a:ext>
            </a:extLst>
          </p:cNvPr>
          <p:cNvSpPr/>
          <p:nvPr/>
        </p:nvSpPr>
        <p:spPr>
          <a:xfrm>
            <a:off x="242571" y="771466"/>
            <a:ext cx="4222147" cy="327241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068AB07-AA9E-4775-A2FA-3868A0880F5F}"/>
              </a:ext>
            </a:extLst>
          </p:cNvPr>
          <p:cNvSpPr/>
          <p:nvPr/>
        </p:nvSpPr>
        <p:spPr>
          <a:xfrm>
            <a:off x="519627" y="1331107"/>
            <a:ext cx="2061537" cy="12943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1 (WP1)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MM C-Delivery &amp; Video Transport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Immersive Environ.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41CBF756-E0B0-4A91-9F08-88B52AD9D75A}"/>
              </a:ext>
            </a:extLst>
          </p:cNvPr>
          <p:cNvSpPr/>
          <p:nvPr/>
        </p:nvSpPr>
        <p:spPr>
          <a:xfrm>
            <a:off x="4786775" y="2013759"/>
            <a:ext cx="1683823" cy="1289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Issue (WP2)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Digital-services: Health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Transport, Finance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B6A24E22-BAA4-4B13-A710-9B006C02A8FC}"/>
              </a:ext>
            </a:extLst>
          </p:cNvPr>
          <p:cNvSpPr/>
          <p:nvPr/>
        </p:nvSpPr>
        <p:spPr>
          <a:xfrm>
            <a:off x="2684784" y="1349038"/>
            <a:ext cx="1488190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(WP2)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MM Coding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DEF295F-5FEF-481F-9D56-6C9B0DCF34BC}"/>
              </a:ext>
            </a:extLst>
          </p:cNvPr>
          <p:cNvSpPr/>
          <p:nvPr/>
        </p:nvSpPr>
        <p:spPr>
          <a:xfrm>
            <a:off x="440670" y="2773224"/>
            <a:ext cx="3057193" cy="10783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(WP3)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Functions &amp; Capabilities of MM Terminals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BF02B8-C994-4C29-A17B-6D5134EFA059}"/>
              </a:ext>
            </a:extLst>
          </p:cNvPr>
          <p:cNvSpPr txBox="1"/>
          <p:nvPr/>
        </p:nvSpPr>
        <p:spPr>
          <a:xfrm>
            <a:off x="823984" y="858712"/>
            <a:ext cx="3393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SG I (SG9+SG16): MM, &amp; C-TV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D2703D-F8F6-477B-832E-CF1A63ADF68F}"/>
              </a:ext>
            </a:extLst>
          </p:cNvPr>
          <p:cNvSpPr/>
          <p:nvPr/>
        </p:nvSpPr>
        <p:spPr>
          <a:xfrm>
            <a:off x="6892060" y="811686"/>
            <a:ext cx="5057665" cy="327241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7CA4E833-5FEA-4876-9D06-F32034244001}"/>
              </a:ext>
            </a:extLst>
          </p:cNvPr>
          <p:cNvSpPr/>
          <p:nvPr/>
        </p:nvSpPr>
        <p:spPr>
          <a:xfrm>
            <a:off x="7026568" y="1371327"/>
            <a:ext cx="1488190" cy="12943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1 (WP1)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Network &amp; Systems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5632C26-FE10-4365-90A3-69810E17156A}"/>
              </a:ext>
            </a:extLst>
          </p:cNvPr>
          <p:cNvSpPr/>
          <p:nvPr/>
        </p:nvSpPr>
        <p:spPr>
          <a:xfrm>
            <a:off x="8664873" y="1386379"/>
            <a:ext cx="1488190" cy="1289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(WP2)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Network evolution &amp; trust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C7F8000-1747-40DE-8A69-34C030732004}"/>
              </a:ext>
            </a:extLst>
          </p:cNvPr>
          <p:cNvSpPr/>
          <p:nvPr/>
        </p:nvSpPr>
        <p:spPr>
          <a:xfrm>
            <a:off x="10263229" y="1376534"/>
            <a:ext cx="1488190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(WP3)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Cloud Computing &amp; </a:t>
            </a:r>
            <a:r>
              <a:rPr lang="en-US" dirty="0" err="1">
                <a:solidFill>
                  <a:schemeClr val="tx1"/>
                </a:solidFill>
              </a:rPr>
              <a:t>BigData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252D399-09FA-437C-8317-112472428682}"/>
              </a:ext>
            </a:extLst>
          </p:cNvPr>
          <p:cNvSpPr/>
          <p:nvPr/>
        </p:nvSpPr>
        <p:spPr>
          <a:xfrm>
            <a:off x="7358706" y="2795110"/>
            <a:ext cx="2286003" cy="10783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(WP4)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Control &amp; Management Protocol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F2D13E-523F-40FD-9372-D73AC837601C}"/>
              </a:ext>
            </a:extLst>
          </p:cNvPr>
          <p:cNvSpPr txBox="1"/>
          <p:nvPr/>
        </p:nvSpPr>
        <p:spPr>
          <a:xfrm>
            <a:off x="7138486" y="909918"/>
            <a:ext cx="4626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SG III (SG11+SG13): Networks, Protocols &amp; C&amp;I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C19D6F8-C144-40AE-A468-0A97D02247C9}"/>
              </a:ext>
            </a:extLst>
          </p:cNvPr>
          <p:cNvSpPr/>
          <p:nvPr/>
        </p:nvSpPr>
        <p:spPr>
          <a:xfrm>
            <a:off x="9859470" y="2782793"/>
            <a:ext cx="1583926" cy="10906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(WP5)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C&amp;I and Counterfeit</a:t>
            </a: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75EDFDB6-0831-403B-8351-8FAFA98D9B39}"/>
              </a:ext>
            </a:extLst>
          </p:cNvPr>
          <p:cNvSpPr/>
          <p:nvPr/>
        </p:nvSpPr>
        <p:spPr>
          <a:xfrm>
            <a:off x="75936" y="4205097"/>
            <a:ext cx="6451968" cy="180587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6CB29A8-5A2A-42BB-8FBF-A3CEE5246BDD}"/>
              </a:ext>
            </a:extLst>
          </p:cNvPr>
          <p:cNvSpPr/>
          <p:nvPr/>
        </p:nvSpPr>
        <p:spPr>
          <a:xfrm>
            <a:off x="164345" y="4554554"/>
            <a:ext cx="1769120" cy="12943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1 (WP1)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NNAR &amp; Service Provision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418F1B50-9D72-4EC4-A5FD-9EF215C797F1}"/>
              </a:ext>
            </a:extLst>
          </p:cNvPr>
          <p:cNvSpPr/>
          <p:nvPr/>
        </p:nvSpPr>
        <p:spPr>
          <a:xfrm>
            <a:off x="1975506" y="4559760"/>
            <a:ext cx="1339474" cy="1289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(WP2)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Charging &amp; Accounting/Settlement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1CB0E20A-3375-4FAD-A77C-ADB178CDF7E4}"/>
              </a:ext>
            </a:extLst>
          </p:cNvPr>
          <p:cNvSpPr/>
          <p:nvPr/>
        </p:nvSpPr>
        <p:spPr>
          <a:xfrm>
            <a:off x="3366334" y="4559761"/>
            <a:ext cx="1488190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(WP3)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Economic &amp; Policy Factors of ICT services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5710E09-BB0F-4E44-B185-C77751397BC7}"/>
              </a:ext>
            </a:extLst>
          </p:cNvPr>
          <p:cNvSpPr txBox="1"/>
          <p:nvPr/>
        </p:nvSpPr>
        <p:spPr>
          <a:xfrm>
            <a:off x="1531235" y="4195583"/>
            <a:ext cx="4213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SG IV (SG2+SG3): NNAI, Economic &amp; Policy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A846A374-B760-4B3E-8175-406ACA94D183}"/>
              </a:ext>
            </a:extLst>
          </p:cNvPr>
          <p:cNvSpPr/>
          <p:nvPr/>
        </p:nvSpPr>
        <p:spPr>
          <a:xfrm>
            <a:off x="975819" y="6139520"/>
            <a:ext cx="4552707" cy="41299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SG VI (SG15): </a:t>
            </a:r>
            <a:r>
              <a:rPr lang="en-US" b="1" dirty="0">
                <a:solidFill>
                  <a:srgbClr val="FF0000"/>
                </a:solidFill>
              </a:rPr>
              <a:t>Transport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B22D2FF-EF8B-45D7-B07E-E1A7F028BD49}"/>
              </a:ext>
            </a:extLst>
          </p:cNvPr>
          <p:cNvSpPr/>
          <p:nvPr/>
        </p:nvSpPr>
        <p:spPr>
          <a:xfrm>
            <a:off x="4905878" y="4549914"/>
            <a:ext cx="1488190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(WP4)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Economic &amp; Policy Factors of Regulation, </a:t>
            </a:r>
            <a:r>
              <a:rPr lang="en-US" sz="1600" dirty="0" err="1">
                <a:solidFill>
                  <a:schemeClr val="tx1"/>
                </a:solidFill>
              </a:rPr>
              <a:t>Compet</a:t>
            </a:r>
            <a:r>
              <a:rPr lang="en-US" sz="1600" dirty="0">
                <a:solidFill>
                  <a:schemeClr val="tx1"/>
                </a:solidFill>
              </a:rPr>
              <a:t> &amp; Conv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D5C2CACF-19D5-45DD-B235-3B4FC78FE285}"/>
              </a:ext>
            </a:extLst>
          </p:cNvPr>
          <p:cNvSpPr/>
          <p:nvPr/>
        </p:nvSpPr>
        <p:spPr>
          <a:xfrm>
            <a:off x="6598574" y="4202144"/>
            <a:ext cx="5494274" cy="251775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F1B764EC-225D-4619-97BD-FC7DDE1CA80C}"/>
              </a:ext>
            </a:extLst>
          </p:cNvPr>
          <p:cNvSpPr/>
          <p:nvPr/>
        </p:nvSpPr>
        <p:spPr>
          <a:xfrm>
            <a:off x="6666313" y="4635722"/>
            <a:ext cx="1283444" cy="12943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200" dirty="0">
                <a:solidFill>
                  <a:schemeClr val="tx1"/>
                </a:solidFill>
              </a:rPr>
              <a:t>(WP1)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Environ., Energy &amp; Circular Econ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BCB59C0-C58C-439D-93D1-66953A00E793}"/>
              </a:ext>
            </a:extLst>
          </p:cNvPr>
          <p:cNvSpPr/>
          <p:nvPr/>
        </p:nvSpPr>
        <p:spPr>
          <a:xfrm>
            <a:off x="7998881" y="4631950"/>
            <a:ext cx="1112067" cy="1289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200" dirty="0">
                <a:solidFill>
                  <a:schemeClr val="tx1"/>
                </a:solidFill>
              </a:rPr>
              <a:t>(WP2)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EMC/F, lightening Protection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AF09F89A-CF80-4DD1-96BF-4FFD8CA8BD1C}"/>
              </a:ext>
            </a:extLst>
          </p:cNvPr>
          <p:cNvSpPr/>
          <p:nvPr/>
        </p:nvSpPr>
        <p:spPr>
          <a:xfrm>
            <a:off x="9160072" y="4618895"/>
            <a:ext cx="1011765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600" dirty="0">
                <a:solidFill>
                  <a:schemeClr val="tx1"/>
                </a:solidFill>
              </a:rPr>
              <a:t>(WP3)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Subjective </a:t>
            </a:r>
            <a:r>
              <a:rPr lang="en-US" sz="1400" dirty="0" err="1">
                <a:solidFill>
                  <a:schemeClr val="tx1"/>
                </a:solidFill>
              </a:rPr>
              <a:t>Assessm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AC2FEA-3A5B-46AA-B4C0-A425BE7DA185}"/>
              </a:ext>
            </a:extLst>
          </p:cNvPr>
          <p:cNvSpPr txBox="1"/>
          <p:nvPr/>
        </p:nvSpPr>
        <p:spPr>
          <a:xfrm>
            <a:off x="6677330" y="4240503"/>
            <a:ext cx="5399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SG V (SG5+SG12+SG17): </a:t>
            </a:r>
            <a:r>
              <a:rPr lang="en-US" sz="1600" b="1" dirty="0">
                <a:solidFill>
                  <a:srgbClr val="FF0000"/>
                </a:solidFill>
              </a:rPr>
              <a:t>Common Functions &amp; Capabilities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0C63E0D9-8780-434C-BCA1-C2E543E565FA}"/>
              </a:ext>
            </a:extLst>
          </p:cNvPr>
          <p:cNvSpPr/>
          <p:nvPr/>
        </p:nvSpPr>
        <p:spPr>
          <a:xfrm>
            <a:off x="10211093" y="4620067"/>
            <a:ext cx="979455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600" dirty="0">
                <a:solidFill>
                  <a:schemeClr val="tx1"/>
                </a:solidFill>
              </a:rPr>
              <a:t>(WP4)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Objectives Models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F770E7AC-1C66-473E-8612-A973582E51A4}"/>
              </a:ext>
            </a:extLst>
          </p:cNvPr>
          <p:cNvSpPr/>
          <p:nvPr/>
        </p:nvSpPr>
        <p:spPr>
          <a:xfrm>
            <a:off x="11239303" y="4600215"/>
            <a:ext cx="792921" cy="12990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600" dirty="0">
                <a:solidFill>
                  <a:schemeClr val="tx1"/>
                </a:solidFill>
              </a:rPr>
              <a:t>(WP5)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MM-QoS/E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A282008-3F71-4589-8800-85EED1B6D75A}"/>
              </a:ext>
            </a:extLst>
          </p:cNvPr>
          <p:cNvSpPr/>
          <p:nvPr/>
        </p:nvSpPr>
        <p:spPr>
          <a:xfrm>
            <a:off x="7753652" y="6026186"/>
            <a:ext cx="1291872" cy="584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600" dirty="0">
                <a:solidFill>
                  <a:schemeClr val="tx1"/>
                </a:solidFill>
              </a:rPr>
              <a:t>(WP6)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ICT Security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9447AC00-FDF5-4FAE-A511-414202194CD6}"/>
              </a:ext>
            </a:extLst>
          </p:cNvPr>
          <p:cNvSpPr/>
          <p:nvPr/>
        </p:nvSpPr>
        <p:spPr>
          <a:xfrm>
            <a:off x="9314168" y="6014078"/>
            <a:ext cx="1291872" cy="584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Issue </a:t>
            </a:r>
            <a:r>
              <a:rPr lang="en-US" sz="1600" dirty="0">
                <a:solidFill>
                  <a:schemeClr val="tx1"/>
                </a:solidFill>
              </a:rPr>
              <a:t>(WP7)</a:t>
            </a:r>
          </a:p>
          <a:p>
            <a:pPr algn="ctr"/>
            <a:r>
              <a:rPr lang="en-US" sz="1600" dirty="0" err="1">
                <a:solidFill>
                  <a:schemeClr val="tx1"/>
                </a:solidFill>
              </a:rPr>
              <a:t>IdM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직사각형 23">
            <a:extLst>
              <a:ext uri="{FF2B5EF4-FFF2-40B4-BE49-F238E27FC236}">
                <a16:creationId xmlns:a16="http://schemas.microsoft.com/office/drawing/2014/main" id="{FA805367-51E5-40F1-B279-100792692A4B}"/>
              </a:ext>
            </a:extLst>
          </p:cNvPr>
          <p:cNvSpPr/>
          <p:nvPr/>
        </p:nvSpPr>
        <p:spPr>
          <a:xfrm>
            <a:off x="4957265" y="1385792"/>
            <a:ext cx="1339474" cy="5220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IoT (WP1)</a:t>
            </a:r>
          </a:p>
        </p:txBody>
      </p:sp>
      <p:sp>
        <p:nvSpPr>
          <p:cNvPr id="49" name="직사각형 23">
            <a:extLst>
              <a:ext uri="{FF2B5EF4-FFF2-40B4-BE49-F238E27FC236}">
                <a16:creationId xmlns:a16="http://schemas.microsoft.com/office/drawing/2014/main" id="{E8494FAF-B4B4-4054-A460-19B855C7A6AD}"/>
              </a:ext>
            </a:extLst>
          </p:cNvPr>
          <p:cNvSpPr/>
          <p:nvPr/>
        </p:nvSpPr>
        <p:spPr>
          <a:xfrm>
            <a:off x="4911804" y="3401273"/>
            <a:ext cx="1339474" cy="6079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(WP3) Smart Cities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331D99B-610B-4DB0-90D6-E5A3B50AA713}"/>
              </a:ext>
            </a:extLst>
          </p:cNvPr>
          <p:cNvSpPr txBox="1"/>
          <p:nvPr/>
        </p:nvSpPr>
        <p:spPr>
          <a:xfrm>
            <a:off x="4654686" y="792450"/>
            <a:ext cx="19736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SG II (SG16+SG20):</a:t>
            </a:r>
          </a:p>
          <a:p>
            <a:r>
              <a:rPr lang="en-US" b="1" dirty="0">
                <a:solidFill>
                  <a:srgbClr val="FF0000"/>
                </a:solidFill>
              </a:rPr>
              <a:t>Digital Services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F13ED4-28A4-44BE-A10B-2925D801B093}"/>
              </a:ext>
            </a:extLst>
          </p:cNvPr>
          <p:cNvSpPr txBox="1"/>
          <p:nvPr/>
        </p:nvSpPr>
        <p:spPr>
          <a:xfrm>
            <a:off x="150205" y="6550175"/>
            <a:ext cx="59170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NOTE: This regrouping of Working Parties is based on existing WPs within the current Study Groups. 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434782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380910AB7A0D49A3518E695177A980" ma:contentTypeVersion="1" ma:contentTypeDescription="Create a new document." ma:contentTypeScope="" ma:versionID="97c649ad9923ea62755da4071b9eb341">
  <xsd:schema xmlns:xsd="http://www.w3.org/2001/XMLSchema" xmlns:xs="http://www.w3.org/2001/XMLSchema" xmlns:p="http://schemas.microsoft.com/office/2006/metadata/properties" xmlns:ns2="9d2dc7fc-eeae-49c9-94f9-5acbbabd98a1" targetNamespace="http://schemas.microsoft.com/office/2006/metadata/properties" ma:root="true" ma:fieldsID="44a97e2dd0ef34f7c0b1796f4b438a10" ns2:_="">
    <xsd:import namespace="9d2dc7fc-eeae-49c9-94f9-5acbbabd98a1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2dc7fc-eeae-49c9-94f9-5acbbabd98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F91C86-BC7B-4A61-818A-E33E53919DBC}">
  <ds:schemaRefs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9d2dc7fc-eeae-49c9-94f9-5acbbabd98a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F830CE3-431E-4D20-9E7A-4247986591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2dc7fc-eeae-49c9-94f9-5acbbabd98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</TotalTime>
  <Words>752</Words>
  <Application>Microsoft Office PowerPoint</Application>
  <PresentationFormat>Widescreen</PresentationFormat>
  <Paragraphs>99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Courier New</vt:lpstr>
      <vt:lpstr>Office Theme</vt:lpstr>
      <vt:lpstr>Consideration for Study Group Structure and Mechanisms</vt:lpstr>
      <vt:lpstr>Proposed scenario for SG structure for the future</vt:lpstr>
      <vt:lpstr>Pros and Cons of proposed scenario</vt:lpstr>
      <vt:lpstr>Example application of proposed scenario based on current SG mandates and structure (names of SG/WP preliminary)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Jamoussi, Bilel</cp:lastModifiedBy>
  <cp:revision>39</cp:revision>
  <dcterms:created xsi:type="dcterms:W3CDTF">2016-02-05T15:38:40Z</dcterms:created>
  <dcterms:modified xsi:type="dcterms:W3CDTF">2019-12-20T11:58:44Z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0x010100D9380910AB7A0D49A3518E695177A980</vt:lpwstr>
  </property>
</Properties>
</file>