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62" r:id="rId1"/>
  </p:sldMasterIdLst>
  <p:notesMasterIdLst>
    <p:notesMasterId r:id="rId16"/>
  </p:notesMasterIdLst>
  <p:handoutMasterIdLst>
    <p:handoutMasterId r:id="rId17"/>
  </p:handoutMasterIdLst>
  <p:sldIdLst>
    <p:sldId id="412" r:id="rId2"/>
    <p:sldId id="484" r:id="rId3"/>
    <p:sldId id="510" r:id="rId4"/>
    <p:sldId id="483" r:id="rId5"/>
    <p:sldId id="495" r:id="rId6"/>
    <p:sldId id="512" r:id="rId7"/>
    <p:sldId id="514" r:id="rId8"/>
    <p:sldId id="509" r:id="rId9"/>
    <p:sldId id="500" r:id="rId10"/>
    <p:sldId id="507" r:id="rId11"/>
    <p:sldId id="515" r:id="rId12"/>
    <p:sldId id="516" r:id="rId13"/>
    <p:sldId id="517" r:id="rId14"/>
    <p:sldId id="518" r:id="rId15"/>
  </p:sldIdLst>
  <p:sldSz cx="9144000" cy="6858000" type="screen4x3"/>
  <p:notesSz cx="6797675" cy="9926638"/>
  <p:defaultTextStyle>
    <a:defPPr>
      <a:defRPr lang="en-CA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FFFF99"/>
    <a:srgbClr val="FF3399"/>
    <a:srgbClr val="FF0000"/>
    <a:srgbClr val="000066"/>
    <a:srgbClr val="FF33CC"/>
    <a:srgbClr val="FF66CC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6" autoAdjust="0"/>
    <p:restoredTop sz="92752" autoAdjust="0"/>
  </p:normalViewPr>
  <p:slideViewPr>
    <p:cSldViewPr>
      <p:cViewPr varScale="1">
        <p:scale>
          <a:sx n="67" d="100"/>
          <a:sy n="67" d="100"/>
        </p:scale>
        <p:origin x="131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2418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98F5698-2AD0-48CE-AE5F-7276882E7712}" type="slidenum">
              <a:rPr lang="en-CA" altLang="en-US"/>
              <a:pPr>
                <a:defRPr/>
              </a:pPr>
              <a:t>‹#›</a:t>
            </a:fld>
            <a:endParaRPr lang="en-CA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noProof="0" smtClean="0"/>
              <a:t>Click to edit Master text styles</a:t>
            </a:r>
          </a:p>
          <a:p>
            <a:pPr lvl="1"/>
            <a:r>
              <a:rPr lang="en-CA" noProof="0" smtClean="0"/>
              <a:t>Second level</a:t>
            </a:r>
          </a:p>
          <a:p>
            <a:pPr lvl="2"/>
            <a:r>
              <a:rPr lang="en-CA" noProof="0" smtClean="0"/>
              <a:t>Third level</a:t>
            </a:r>
          </a:p>
          <a:p>
            <a:pPr lvl="3"/>
            <a:r>
              <a:rPr lang="en-CA" noProof="0" smtClean="0"/>
              <a:t>Fourth level</a:t>
            </a:r>
          </a:p>
          <a:p>
            <a:pPr lvl="4"/>
            <a:r>
              <a:rPr lang="en-CA" noProof="0" smtClean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BDCA596-BD46-47B0-8863-7145B681E7CB}" type="slidenum">
              <a:rPr lang="en-CA" altLang="en-US"/>
              <a:pPr>
                <a:defRPr/>
              </a:pPr>
              <a:t>‹#›</a:t>
            </a:fld>
            <a:endParaRPr lang="en-CA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1-2016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22-2016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22-2016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22-2016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48130456-417C-4AA9-A8EE-0D0BA533C946}" type="slidenum">
              <a:rPr lang="en-CA" altLang="en-US" sz="1200" smtClean="0"/>
              <a:pPr/>
              <a:t>1</a:t>
            </a:fld>
            <a:endParaRPr lang="en-CA" altLang="en-US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>
                <a:cs typeface="Arial" panose="020B0604020202020204" pitchFamily="34" charset="0"/>
                <a:hlinkClick r:id="rId3"/>
              </a:rPr>
              <a:t>Resolution 1 (Rev. Hammamet, 2016) - Rules of procedure of the ITU Telecommunication Standardization Sector</a:t>
            </a:r>
            <a:endParaRPr lang="en-US" altLang="en-US" smtClean="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800" smtClean="0">
                <a:cs typeface="Arial" panose="020B0604020202020204" pitchFamily="34" charset="0"/>
                <a:hlinkClick r:id="rId3"/>
              </a:rPr>
              <a:t>Resolution 22 (Rev. Hammamet, 2016) - Authorization for the Telecommunication Standardization Advisory Group to act between world telecommunication standardization assemblies</a:t>
            </a:r>
            <a:endParaRPr lang="en-US" altLang="en-US" sz="800" smtClean="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800" smtClean="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800" smtClean="0">
                <a:cs typeface="Arial" panose="020B0604020202020204" pitchFamily="34" charset="0"/>
                <a:hlinkClick r:id="rId3"/>
              </a:rPr>
              <a:t>Resolution 22 (Rev. Hammamet, 2016) - Authorization for the Telecommunication Standardization Advisory Group to act between world telecommunication standardization assemblies</a:t>
            </a:r>
            <a:endParaRPr lang="en-US" altLang="en-US" sz="80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0901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800" smtClean="0">
                <a:cs typeface="Arial" panose="020B0604020202020204" pitchFamily="34" charset="0"/>
                <a:hlinkClick r:id="rId3"/>
              </a:rPr>
              <a:t>Resolution 22 (Rev. Hammamet, 2016) - Authorization for the Telecommunication Standardization Advisory Group to act between world telecommunication standardization assemblies</a:t>
            </a:r>
            <a:endParaRPr lang="en-US" altLang="en-US" sz="80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365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4" b="12590"/>
          <a:stretch>
            <a:fillRect/>
          </a:stretch>
        </p:blipFill>
        <p:spPr bwMode="auto">
          <a:xfrm>
            <a:off x="0" y="809625"/>
            <a:ext cx="5710238" cy="606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000" smtClean="0">
                <a:solidFill>
                  <a:srgbClr val="000000"/>
                </a:solidFill>
              </a:rPr>
              <a:t> </a:t>
            </a:r>
            <a:endParaRPr lang="en-US" altLang="en-US" smtClean="0"/>
          </a:p>
        </p:txBody>
      </p:sp>
      <p:pic>
        <p:nvPicPr>
          <p:cNvPr id="6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5508625" y="5229225"/>
            <a:ext cx="3635375" cy="152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498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0" y="2349500"/>
            <a:ext cx="9144000" cy="1470025"/>
          </a:xfrm>
        </p:spPr>
        <p:txBody>
          <a:bodyPr/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altLang="en-US" noProof="0" smtClean="0"/>
              <a:t>Title</a:t>
            </a:r>
          </a:p>
        </p:txBody>
      </p:sp>
      <p:sp>
        <p:nvSpPr>
          <p:cNvPr id="6350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60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en-US" noProof="0" smtClean="0"/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1309342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BDE83-7D2D-498C-B5D9-57426F367B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117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903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903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2B72D-0B14-4F83-9409-9B84537CC9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9413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18E3F-BF57-49C2-B88E-54B5E997D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711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6E09A-B4F3-44D9-8838-EBF7987F41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992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163638"/>
            <a:ext cx="4244975" cy="1739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63638"/>
            <a:ext cx="4244975" cy="1739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F61B2-C9FF-445C-80E2-8732E4CB58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2618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D4B66-8B7C-43BB-87B2-9A1F6DFD8A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625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E5E38-08C5-4451-ADCC-CB090A8D08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778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5CB2-33C7-4053-9553-AAB846A964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5876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9F7D0-C555-40C2-8E0B-3F7C413CAC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403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4B81E-D166-4841-BC5E-DCCA8A6CBD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132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termar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63638"/>
            <a:ext cx="86423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0" y="3062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mtClean="0"/>
          </a:p>
        </p:txBody>
      </p:sp>
      <p:pic>
        <p:nvPicPr>
          <p:cNvPr id="1030" name="Picture 9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6877050" y="5997575"/>
            <a:ext cx="20510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559550"/>
            <a:ext cx="2133600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003FE54B-7F3A-47A9-A308-43EDA89C1B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47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950" y="6308725"/>
            <a:ext cx="619283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E438A"/>
                </a:solidFill>
                <a:latin typeface="Univers" pitchFamily="34" charset="0"/>
                <a:ea typeface="+mn-ea"/>
              </a:defRPr>
            </a:lvl1pPr>
          </a:lstStyle>
          <a:p>
            <a:pPr>
              <a:defRPr/>
            </a:pPr>
            <a:r>
              <a:rPr lang="en-GB" altLang="en-US">
                <a:ea typeface="SimSun" panose="02010600030101010101" pitchFamily="2" charset="-122"/>
              </a:rPr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5"/>
        </a:buBlip>
        <a:defRPr sz="2400" kern="1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70000"/>
        <a:buFont typeface="Verdana" panose="020B0604030504040204" pitchFamily="34" charset="0"/>
        <a:buChar char="–"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6"/>
        </a:buBlip>
        <a:defRPr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7"/>
        </a:buBlip>
        <a:defRPr sz="16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60000"/>
        <a:buFont typeface="ZapfDingbats BT" pitchFamily="18" charset="2"/>
        <a:buBlip>
          <a:blip r:embed="rId18"/>
        </a:buBlip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Martin.Euchner@itu.int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www.itu.int/en/ITU-T/extcoop/Documents/tor/ToR_SPCG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ctrTitle"/>
          </p:nvPr>
        </p:nvSpPr>
        <p:spPr>
          <a:xfrm>
            <a:off x="0" y="596900"/>
            <a:ext cx="9144000" cy="1757363"/>
          </a:xfrm>
          <a:noFill/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151ECD"/>
                </a:solidFill>
                <a:ea typeface="Gulim" pitchFamily="34" charset="-127"/>
              </a:rPr>
              <a:t>Overview of the</a:t>
            </a:r>
            <a:br>
              <a:rPr lang="en-US" altLang="en-US" dirty="0" smtClean="0">
                <a:solidFill>
                  <a:srgbClr val="151ECD"/>
                </a:solidFill>
                <a:ea typeface="Gulim" pitchFamily="34" charset="-127"/>
              </a:rPr>
            </a:br>
            <a:r>
              <a:rPr lang="en-US" altLang="en-US" dirty="0">
                <a:solidFill>
                  <a:srgbClr val="151ECD"/>
                </a:solidFill>
                <a:ea typeface="Gulim" pitchFamily="34" charset="-127"/>
              </a:rPr>
              <a:t>IEC SMB/ISO TMB/ITU-T TSAG Standardization </a:t>
            </a:r>
            <a:r>
              <a:rPr lang="en-US" altLang="en-US" dirty="0" err="1">
                <a:solidFill>
                  <a:srgbClr val="151ECD"/>
                </a:solidFill>
                <a:ea typeface="Gulim" pitchFamily="34" charset="-127"/>
              </a:rPr>
              <a:t>Programme</a:t>
            </a:r>
            <a:r>
              <a:rPr lang="en-US" altLang="en-US" dirty="0">
                <a:solidFill>
                  <a:srgbClr val="151ECD"/>
                </a:solidFill>
                <a:ea typeface="Gulim" pitchFamily="34" charset="-127"/>
              </a:rPr>
              <a:t> Coordination Group (SPCG)</a:t>
            </a:r>
            <a:endParaRPr lang="en-CA" altLang="en-US" dirty="0" smtClean="0">
              <a:solidFill>
                <a:srgbClr val="151ECD"/>
              </a:solidFill>
              <a:ea typeface="Gulim" pitchFamily="34" charset="-127"/>
            </a:endParaRP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901700" y="23463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3200" b="1">
              <a:solidFill>
                <a:srgbClr val="000066"/>
              </a:solidFill>
            </a:endParaRPr>
          </a:p>
        </p:txBody>
      </p:sp>
      <p:sp>
        <p:nvSpPr>
          <p:cNvPr id="4" name="Rectangle 5"/>
          <p:cNvSpPr>
            <a:spLocks noGrp="1"/>
          </p:cNvSpPr>
          <p:nvPr>
            <p:ph type="subTitle" idx="4294967295"/>
          </p:nvPr>
        </p:nvSpPr>
        <p:spPr>
          <a:xfrm>
            <a:off x="682625" y="2578100"/>
            <a:ext cx="7777163" cy="646331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altLang="ko-KR" sz="2000" b="1" dirty="0" smtClean="0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Martin </a:t>
            </a:r>
            <a:r>
              <a:rPr lang="en-US" altLang="ko-KR" sz="2000" b="1" dirty="0" err="1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Euchner</a:t>
            </a:r>
            <a:endParaRPr lang="en-US" altLang="ko-KR" sz="2000" b="1" dirty="0">
              <a:solidFill>
                <a:srgbClr val="151ECD"/>
              </a:solidFill>
              <a:latin typeface="+mj-lt"/>
              <a:ea typeface="Gulim" panose="020B0600000101010101" pitchFamily="34" charset="-127"/>
              <a:cs typeface="+mj-cs"/>
            </a:endParaRPr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altLang="ko-KR" sz="2000" b="1" dirty="0" smtClean="0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TSB</a:t>
            </a:r>
            <a:endParaRPr lang="en-US" altLang="ko-KR" sz="2000" b="1" dirty="0">
              <a:solidFill>
                <a:srgbClr val="151ECD"/>
              </a:solidFill>
              <a:latin typeface="+mj-lt"/>
              <a:ea typeface="Gulim" panose="020B0600000101010101" pitchFamily="34" charset="-127"/>
              <a:cs typeface="+mj-cs"/>
            </a:endParaRPr>
          </a:p>
        </p:txBody>
      </p:sp>
      <p:sp>
        <p:nvSpPr>
          <p:cNvPr id="15365" name="TextBox 1"/>
          <p:cNvSpPr txBox="1">
            <a:spLocks noChangeArrowheads="1"/>
          </p:cNvSpPr>
          <p:nvPr/>
        </p:nvSpPr>
        <p:spPr bwMode="auto">
          <a:xfrm>
            <a:off x="2051050" y="6092825"/>
            <a:ext cx="33115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800" b="1" dirty="0" smtClean="0">
                <a:solidFill>
                  <a:srgbClr val="2932E9"/>
                </a:solidFill>
                <a:latin typeface="Arial" panose="020B0604020202020204" pitchFamily="34" charset="0"/>
              </a:rPr>
              <a:t>21 January 2020</a:t>
            </a:r>
            <a:endParaRPr lang="en-US" altLang="en-US" sz="1800" b="1" dirty="0">
              <a:solidFill>
                <a:srgbClr val="2932E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10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SPCG Modalities</a:t>
            </a:r>
            <a:endParaRPr lang="en-CA" altLang="en-US" sz="2400" dirty="0" smtClean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2086725"/>
          </a:xfrm>
        </p:spPr>
        <p:txBody>
          <a:bodyPr/>
          <a:lstStyle/>
          <a:p>
            <a:r>
              <a:rPr lang="en-US" altLang="en-US" dirty="0" smtClean="0"/>
              <a:t>SPCG Chairman appointed for two years;</a:t>
            </a:r>
            <a:br>
              <a:rPr lang="en-US" altLang="en-US" dirty="0" smtClean="0"/>
            </a:br>
            <a:r>
              <a:rPr lang="en-US" altLang="en-US" dirty="0" smtClean="0"/>
              <a:t>rotating among the organizations.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SPCG Secretariat selected for two years;</a:t>
            </a:r>
            <a:br>
              <a:rPr lang="en-US" altLang="en-US" dirty="0" smtClean="0"/>
            </a:br>
            <a:r>
              <a:rPr lang="en-US" altLang="en-US" dirty="0"/>
              <a:t>rotating among the organizations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11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SPCG </a:t>
            </a:r>
            <a:r>
              <a:rPr lang="en-CA" altLang="en-US" dirty="0" smtClean="0"/>
              <a:t>Progress </a:t>
            </a:r>
            <a:r>
              <a:rPr lang="en-CA" altLang="en-US" dirty="0" smtClean="0"/>
              <a:t>(1)</a:t>
            </a:r>
            <a:endParaRPr lang="en-CA" altLang="en-US" sz="2400" dirty="0" smtClean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817657"/>
            <a:ext cx="8642350" cy="6007799"/>
          </a:xfrm>
        </p:spPr>
        <p:txBody>
          <a:bodyPr/>
          <a:lstStyle/>
          <a:p>
            <a:r>
              <a:rPr lang="en-US" altLang="en-US" sz="2000" dirty="0" smtClean="0"/>
              <a:t>SPCG met three times in 2019 (two virtual, one F2F meeting).</a:t>
            </a:r>
          </a:p>
          <a:p>
            <a:endParaRPr lang="en-US" altLang="en-US" sz="2000" dirty="0" smtClean="0"/>
          </a:p>
          <a:p>
            <a:r>
              <a:rPr lang="en-US" altLang="en-US" sz="2000" dirty="0" smtClean="0"/>
              <a:t>Developed a shared understanding of the operations and processes for </a:t>
            </a:r>
            <a:r>
              <a:rPr lang="en-GB" altLang="en-US" sz="2000" dirty="0"/>
              <a:t>review and approval of new work proposals by </a:t>
            </a:r>
            <a:r>
              <a:rPr lang="en-US" altLang="en-US" sz="2000" dirty="0" smtClean="0"/>
              <a:t>IEC SMB, ISO TMB, and ITU-T TSAG.</a:t>
            </a:r>
          </a:p>
          <a:p>
            <a:endParaRPr lang="en-US" altLang="en-US" sz="2000" dirty="0" smtClean="0"/>
          </a:p>
          <a:p>
            <a:r>
              <a:rPr lang="en-US" altLang="en-US" sz="2000" dirty="0" smtClean="0"/>
              <a:t>Refined the SPCG working methods and practices;</a:t>
            </a:r>
            <a:br>
              <a:rPr lang="en-US" altLang="en-US" sz="2000" dirty="0" smtClean="0"/>
            </a:br>
            <a:r>
              <a:rPr lang="en-US" altLang="en-US" sz="2000" dirty="0" smtClean="0"/>
              <a:t>and on document sharing/access.</a:t>
            </a:r>
          </a:p>
          <a:p>
            <a:endParaRPr lang="en-US" altLang="en-US" sz="2000" dirty="0" smtClean="0"/>
          </a:p>
          <a:p>
            <a:r>
              <a:rPr lang="en-GB" altLang="en-US" sz="2000" dirty="0"/>
              <a:t>It was agreed that the TSAG Secretariat would circulate to SPCG the following </a:t>
            </a:r>
            <a:r>
              <a:rPr lang="en-GB" altLang="en-US" sz="2000" dirty="0" smtClean="0"/>
              <a:t>items: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altLang="en-US" sz="1800" dirty="0" smtClean="0"/>
              <a:t>Contributions </a:t>
            </a:r>
            <a:r>
              <a:rPr lang="en-GB" altLang="en-US" sz="1800" dirty="0"/>
              <a:t>for new fields of activity (e.g. FGs) coming directly to TSAG.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altLang="en-US" sz="1800" dirty="0" smtClean="0"/>
              <a:t>New </a:t>
            </a:r>
            <a:r>
              <a:rPr lang="en-GB" altLang="en-US" sz="1800" dirty="0"/>
              <a:t>Questions coming to SGs, when feasible.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altLang="en-US" sz="1800" dirty="0" smtClean="0"/>
              <a:t>New </a:t>
            </a:r>
            <a:r>
              <a:rPr lang="en-GB" altLang="en-US" sz="1800" dirty="0"/>
              <a:t>FGs coming to SGs, when </a:t>
            </a:r>
            <a:r>
              <a:rPr lang="en-GB" altLang="en-US" sz="1800" dirty="0" smtClean="0"/>
              <a:t>feasible.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altLang="en-US" sz="1800" dirty="0" smtClean="0"/>
              <a:t>Questions </a:t>
            </a:r>
            <a:r>
              <a:rPr lang="en-GB" altLang="en-US" sz="1800" dirty="0"/>
              <a:t>or FGs that came directly </a:t>
            </a:r>
            <a:r>
              <a:rPr lang="en-GB" altLang="en-US" sz="1800" dirty="0" smtClean="0"/>
              <a:t>to </a:t>
            </a:r>
            <a:r>
              <a:rPr lang="en-GB" sz="1800" dirty="0" smtClean="0"/>
              <a:t>SGs </a:t>
            </a:r>
            <a:r>
              <a:rPr lang="en-GB" sz="1800" dirty="0"/>
              <a:t>and could not be flagged on </a:t>
            </a:r>
            <a:r>
              <a:rPr lang="en-GB" sz="1800" dirty="0" smtClean="0"/>
              <a:t>time would </a:t>
            </a:r>
            <a:r>
              <a:rPr lang="en-GB" sz="1800" dirty="0"/>
              <a:t>also be circulated to </a:t>
            </a:r>
            <a:r>
              <a:rPr lang="en-GB" sz="1800" dirty="0" smtClean="0"/>
              <a:t>SPCG</a:t>
            </a:r>
            <a:br>
              <a:rPr lang="en-GB" sz="1800" dirty="0" smtClean="0"/>
            </a:br>
            <a:r>
              <a:rPr lang="en-GB" sz="1800" dirty="0" smtClean="0"/>
              <a:t>when </a:t>
            </a:r>
            <a:r>
              <a:rPr lang="en-GB" sz="1800" dirty="0"/>
              <a:t>they report to TSAG</a:t>
            </a:r>
            <a:r>
              <a:rPr lang="en-GB" sz="1800" dirty="0" smtClean="0"/>
              <a:t>.</a:t>
            </a:r>
            <a:endParaRPr lang="en-GB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709917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12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SPCG </a:t>
            </a:r>
            <a:r>
              <a:rPr lang="en-CA" altLang="en-US" dirty="0" smtClean="0"/>
              <a:t>Progress </a:t>
            </a:r>
            <a:r>
              <a:rPr lang="en-CA" altLang="en-US" dirty="0" smtClean="0"/>
              <a:t>(2)</a:t>
            </a:r>
            <a:endParaRPr lang="en-CA" altLang="en-US" sz="2400" dirty="0" smtClean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4191917"/>
          </a:xfrm>
        </p:spPr>
        <p:txBody>
          <a:bodyPr/>
          <a:lstStyle/>
          <a:p>
            <a:r>
              <a:rPr lang="en-US" altLang="en-US" sz="2000" dirty="0" smtClean="0"/>
              <a:t>Reviewed and considered five new technical areas of work; SPCG feedback provided to TSAG.</a:t>
            </a:r>
          </a:p>
          <a:p>
            <a:endParaRPr lang="en-US" altLang="en-US" sz="2000" dirty="0" smtClean="0"/>
          </a:p>
          <a:p>
            <a:r>
              <a:rPr lang="en-US" altLang="en-US" sz="2000" dirty="0" smtClean="0"/>
              <a:t>Developed an initial topical landscape of areas for coordination  across ISO, IEC, ISO/IEC JTC 1, and ITU-T.</a:t>
            </a:r>
          </a:p>
          <a:p>
            <a:endParaRPr lang="en-US" altLang="en-US" sz="2000" dirty="0" smtClean="0"/>
          </a:p>
          <a:p>
            <a:r>
              <a:rPr lang="en-US" altLang="en-US" sz="2000" dirty="0" smtClean="0"/>
              <a:t>New coordination needs identified for</a:t>
            </a:r>
          </a:p>
          <a:p>
            <a:pPr lvl="1"/>
            <a:r>
              <a:rPr lang="en-GB" altLang="en-US" sz="1600" dirty="0" smtClean="0"/>
              <a:t>ISO/TC </a:t>
            </a:r>
            <a:r>
              <a:rPr lang="en-GB" altLang="en-US" sz="1600" dirty="0"/>
              <a:t>268 and ITU-T </a:t>
            </a:r>
            <a:r>
              <a:rPr lang="en-GB" altLang="en-US" sz="1600" dirty="0" smtClean="0"/>
              <a:t>SG20</a:t>
            </a:r>
            <a:r>
              <a:rPr lang="en-US" altLang="en-US" sz="1600" dirty="0" smtClean="0"/>
              <a:t> on smart-city KPIs</a:t>
            </a:r>
            <a:br>
              <a:rPr lang="en-US" altLang="en-US" sz="1600" dirty="0" smtClean="0"/>
            </a:br>
            <a:r>
              <a:rPr lang="en-US" altLang="en-US" sz="1600" dirty="0" smtClean="0"/>
              <a:t>and </a:t>
            </a:r>
            <a:r>
              <a:rPr lang="en-GB" sz="1600" dirty="0" smtClean="0"/>
              <a:t>agreed</a:t>
            </a:r>
            <a:r>
              <a:rPr lang="en-GB" sz="1600" dirty="0"/>
              <a:t>, that the J-SCTF report to SPCG before going to the three boards in order to facilitate the coordination of Smart Cities related developments across the three organizations</a:t>
            </a:r>
            <a:r>
              <a:rPr lang="en-GB" sz="1600" dirty="0" smtClean="0"/>
              <a:t>.</a:t>
            </a:r>
          </a:p>
          <a:p>
            <a:pPr lvl="1"/>
            <a:r>
              <a:rPr lang="en-GB" altLang="en-US" sz="1600" dirty="0" smtClean="0"/>
              <a:t>ISO/TC </a:t>
            </a:r>
            <a:r>
              <a:rPr lang="en-GB" altLang="en-US" sz="1600" dirty="0"/>
              <a:t>323, ITU-T </a:t>
            </a:r>
            <a:r>
              <a:rPr lang="en-GB" altLang="en-US" sz="1600" dirty="0" smtClean="0"/>
              <a:t>SG5, IEC/TC 111, </a:t>
            </a:r>
            <a:r>
              <a:rPr lang="en-GB" altLang="en-US" sz="1600" dirty="0"/>
              <a:t>and </a:t>
            </a:r>
            <a:r>
              <a:rPr lang="en-GB" altLang="en-US" sz="1600" dirty="0" smtClean="0"/>
              <a:t>IEC/ACEA on Circular Economy.</a:t>
            </a:r>
            <a:endParaRPr lang="en-US" altLang="en-US" sz="1600" dirty="0"/>
          </a:p>
          <a:p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6144016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13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Next SPCG meetings</a:t>
            </a:r>
            <a:endParaRPr lang="en-CA" altLang="en-US" sz="2400" dirty="0" smtClean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1508105"/>
          </a:xfrm>
        </p:spPr>
        <p:txBody>
          <a:bodyPr/>
          <a:lstStyle/>
          <a:p>
            <a:r>
              <a:rPr lang="en-GB" altLang="en-US" sz="2000" dirty="0"/>
              <a:t>E-meeting early March 2020.</a:t>
            </a:r>
          </a:p>
          <a:p>
            <a:endParaRPr lang="en-US" altLang="en-US" sz="2000" dirty="0" smtClean="0"/>
          </a:p>
          <a:p>
            <a:r>
              <a:rPr lang="en-US" altLang="en-US" sz="2000" dirty="0" smtClean="0"/>
              <a:t>F2F </a:t>
            </a:r>
            <a:r>
              <a:rPr lang="en-GB" altLang="en-US" sz="2000" dirty="0"/>
              <a:t>14 May 2020 in London, United Kingdom.</a:t>
            </a:r>
            <a:endParaRPr lang="en-US" altLang="en-US" sz="2000" dirty="0"/>
          </a:p>
          <a:p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447547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14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ITU-T TSB contact for SPCG</a:t>
            </a:r>
            <a:endParaRPr lang="en-CA" altLang="en-US" sz="2400" dirty="0" smtClean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1323439"/>
          </a:xfrm>
        </p:spPr>
        <p:txBody>
          <a:bodyPr/>
          <a:lstStyle/>
          <a:p>
            <a:r>
              <a:rPr lang="en-GB" altLang="en-US" sz="2000" dirty="0" smtClean="0"/>
              <a:t>Martin Euchner</a:t>
            </a:r>
            <a:br>
              <a:rPr lang="en-GB" altLang="en-US" sz="2000" dirty="0" smtClean="0"/>
            </a:br>
            <a:r>
              <a:rPr lang="en-GB" altLang="en-US" sz="2000" dirty="0" smtClean="0"/>
              <a:t>TSB</a:t>
            </a:r>
            <a:br>
              <a:rPr lang="en-GB" altLang="en-US" sz="2000" dirty="0" smtClean="0"/>
            </a:br>
            <a:r>
              <a:rPr lang="en-GB" altLang="en-US" sz="2000" dirty="0" smtClean="0">
                <a:hlinkClick r:id="rId6"/>
              </a:rPr>
              <a:t>Martin.Euchner@itu.int</a:t>
            </a:r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2000" dirty="0"/>
              <a:t>Tel: +41 22 730 5866</a:t>
            </a:r>
            <a:endParaRPr lang="en-GB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4163882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Background and History</a:t>
            </a:r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832412"/>
            <a:ext cx="8642350" cy="6075509"/>
          </a:xfrm>
        </p:spPr>
        <p:txBody>
          <a:bodyPr/>
          <a:lstStyle/>
          <a:p>
            <a:pPr>
              <a:defRPr/>
            </a:pPr>
            <a:r>
              <a:rPr lang="en-GB" altLang="en-US" sz="2000" dirty="0" smtClean="0"/>
              <a:t>From 2017 until 2018 an ISO/IEC/ITU-T </a:t>
            </a:r>
            <a:r>
              <a:rPr lang="en-GB" altLang="en-US" sz="2000" dirty="0"/>
              <a:t>Joint Task Force on effective collaboration (JTFEC</a:t>
            </a:r>
            <a:r>
              <a:rPr lang="en-GB" altLang="en-US" sz="2000" dirty="0" smtClean="0"/>
              <a:t>) met and</a:t>
            </a:r>
          </a:p>
          <a:p>
            <a:pPr lvl="1">
              <a:defRPr/>
            </a:pPr>
            <a:r>
              <a:rPr lang="en-GB" altLang="en-US" sz="1600" dirty="0"/>
              <a:t>reviewed the current state of cooperation and collaboration between the </a:t>
            </a:r>
            <a:r>
              <a:rPr lang="en-GB" altLang="en-US" sz="1600" dirty="0" smtClean="0"/>
              <a:t>organizations,</a:t>
            </a:r>
          </a:p>
          <a:p>
            <a:pPr lvl="1">
              <a:defRPr/>
            </a:pPr>
            <a:r>
              <a:rPr lang="en-GB" altLang="en-US" sz="1600" dirty="0" smtClean="0"/>
              <a:t>gained </a:t>
            </a:r>
            <a:r>
              <a:rPr lang="en-GB" altLang="en-US" sz="1600" dirty="0"/>
              <a:t>insights regarding the technical management structures of each </a:t>
            </a:r>
            <a:r>
              <a:rPr lang="en-GB" altLang="en-US" sz="1600" dirty="0" smtClean="0"/>
              <a:t>organization,</a:t>
            </a:r>
          </a:p>
          <a:p>
            <a:pPr lvl="1">
              <a:defRPr/>
            </a:pPr>
            <a:r>
              <a:rPr lang="en-GB" altLang="en-US" sz="1600" dirty="0" smtClean="0"/>
              <a:t>examined </a:t>
            </a:r>
            <a:r>
              <a:rPr lang="en-GB" altLang="en-US" sz="1600" dirty="0"/>
              <a:t>the barriers to effective cooperation and opportunities for removing those barriers and developed implementable mechanisms to seize the opportunities for further cooperation and </a:t>
            </a:r>
            <a:r>
              <a:rPr lang="en-GB" altLang="en-US" sz="1600" dirty="0" smtClean="0"/>
              <a:t>collaboration.</a:t>
            </a:r>
          </a:p>
          <a:p>
            <a:pPr lvl="1">
              <a:defRPr/>
            </a:pPr>
            <a:r>
              <a:rPr lang="en-GB" altLang="en-US" sz="1600" dirty="0"/>
              <a:t>and prepared a proposal to the IEC SMB, ISO TMB, and ITU-T TSAG for creation of an IEC SMB/ISO TMB/ITU-T TSAG Standardization Programme Coordination Group (SPCG).</a:t>
            </a:r>
          </a:p>
          <a:p>
            <a:pPr>
              <a:defRPr/>
            </a:pPr>
            <a:endParaRPr lang="en-GB" altLang="en-US" sz="2000" dirty="0" smtClean="0"/>
          </a:p>
          <a:p>
            <a:pPr>
              <a:defRPr/>
            </a:pPr>
            <a:r>
              <a:rPr lang="en-GB" altLang="en-US" sz="2000" dirty="0" smtClean="0"/>
              <a:t>The </a:t>
            </a:r>
            <a:r>
              <a:rPr lang="en-GB" altLang="en-US" sz="2000" dirty="0"/>
              <a:t>IEC SMB/ISO TMB/ITU-T TSAG Standardization Programme Coordination Group (SPCG) was jointly established in 2018 with terms of reference accepted by IEC SMB, ISO TMB, and ITU-T TSAG</a:t>
            </a:r>
            <a:r>
              <a:rPr lang="en-GB" altLang="en-US" sz="2000" dirty="0" smtClean="0"/>
              <a:t>.</a:t>
            </a:r>
          </a:p>
          <a:p>
            <a:pPr>
              <a:defRPr/>
            </a:pPr>
            <a:endParaRPr lang="en-GB" altLang="en-US" sz="2000" dirty="0" smtClean="0"/>
          </a:p>
          <a:p>
            <a:pPr>
              <a:defRPr/>
            </a:pPr>
            <a:r>
              <a:rPr lang="en-US" altLang="en-US" sz="2000" dirty="0" smtClean="0"/>
              <a:t>JTFEC was closed in 2019,</a:t>
            </a:r>
            <a:br>
              <a:rPr lang="en-US" altLang="en-US" sz="2000" dirty="0" smtClean="0"/>
            </a:br>
            <a:r>
              <a:rPr lang="en-US" altLang="en-US" sz="2000" dirty="0" smtClean="0"/>
              <a:t>and SPCG became operational in 2019.</a:t>
            </a: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2EFCBC4-5A64-45D2-9826-A011B89144E9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3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Organization of SPCG</a:t>
            </a:r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642350" cy="5133713"/>
          </a:xfrm>
        </p:spPr>
        <p:txBody>
          <a:bodyPr/>
          <a:lstStyle/>
          <a:p>
            <a:r>
              <a:rPr lang="en-US" altLang="en-US" sz="2000" dirty="0" smtClean="0"/>
              <a:t>SPCG Chairman: </a:t>
            </a:r>
            <a:r>
              <a:rPr lang="en-US" altLang="en-US" sz="2000" dirty="0" err="1" smtClean="0"/>
              <a:t>Ms</a:t>
            </a:r>
            <a:r>
              <a:rPr lang="en-US" altLang="en-US" sz="2000" dirty="0" smtClean="0"/>
              <a:t> Amanda Richardson (BSI,</a:t>
            </a:r>
            <a:br>
              <a:rPr lang="en-US" altLang="en-US" sz="2000" dirty="0" smtClean="0"/>
            </a:br>
            <a:r>
              <a:rPr lang="en-US" altLang="en-US" sz="2000" dirty="0" smtClean="0"/>
              <a:t>                                                representing ISO).</a:t>
            </a:r>
          </a:p>
          <a:p>
            <a:r>
              <a:rPr lang="en-US" altLang="en-US" sz="2000" dirty="0" smtClean="0"/>
              <a:t>SPCG Secretariat: </a:t>
            </a:r>
            <a:r>
              <a:rPr lang="en-US" altLang="en-US" sz="2000" dirty="0" err="1" smtClean="0"/>
              <a:t>Ms</a:t>
            </a:r>
            <a:r>
              <a:rPr lang="en-US" altLang="en-US" sz="2000" dirty="0" smtClean="0"/>
              <a:t> Joyce Bleeker (IEC CO).</a:t>
            </a:r>
          </a:p>
          <a:p>
            <a:endParaRPr lang="en-GB" dirty="0" smtClean="0"/>
          </a:p>
          <a:p>
            <a:r>
              <a:rPr lang="en-GB" sz="2000" dirty="0" smtClean="0"/>
              <a:t>Five IEC </a:t>
            </a:r>
            <a:r>
              <a:rPr lang="en-GB" sz="2000" dirty="0"/>
              <a:t>SMB </a:t>
            </a:r>
            <a:r>
              <a:rPr lang="en-GB" sz="2000" dirty="0" smtClean="0"/>
              <a:t>representatives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1800" dirty="0" smtClean="0"/>
              <a:t>(Christian Gabriel, Lynne Gibbens, Vimal Mahendru, Ivano Visintainer, Liang </a:t>
            </a:r>
            <a:r>
              <a:rPr lang="en-GB" sz="1800" dirty="0"/>
              <a:t>Zhang)</a:t>
            </a:r>
            <a:endParaRPr lang="en-GB" sz="1800" dirty="0" smtClean="0"/>
          </a:p>
          <a:p>
            <a:r>
              <a:rPr lang="en-US" altLang="en-US" sz="2000" dirty="0" smtClean="0"/>
              <a:t>Five </a:t>
            </a:r>
            <a:r>
              <a:rPr lang="en-US" altLang="en-US" sz="2000" dirty="0"/>
              <a:t>ISO TMB </a:t>
            </a:r>
            <a:r>
              <a:rPr lang="en-US" altLang="en-US" sz="2000" dirty="0" smtClean="0"/>
              <a:t>representatives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sz="1800" dirty="0" smtClean="0"/>
              <a:t>(</a:t>
            </a:r>
            <a:r>
              <a:rPr lang="en-GB" altLang="en-US" sz="1800" dirty="0"/>
              <a:t>Steven </a:t>
            </a:r>
            <a:r>
              <a:rPr lang="en-GB" altLang="en-US" sz="1800" dirty="0" smtClean="0"/>
              <a:t>Cornish, Alain Costes, Karin Lindmark, </a:t>
            </a:r>
            <a:r>
              <a:rPr lang="en-GB" altLang="en-US" sz="1800" dirty="0"/>
              <a:t>Mitsuo Matsumoto, Atsuko Saruhashi</a:t>
            </a:r>
            <a:r>
              <a:rPr lang="en-US" altLang="en-US" sz="1800" dirty="0" smtClean="0"/>
              <a:t>)</a:t>
            </a:r>
          </a:p>
          <a:p>
            <a:r>
              <a:rPr lang="en-US" altLang="en-US" sz="2000" dirty="0" smtClean="0"/>
              <a:t>Three </a:t>
            </a:r>
            <a:r>
              <a:rPr lang="en-US" altLang="en-US" sz="2000" dirty="0"/>
              <a:t>ITU-T TSAG representatives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sz="1800" dirty="0"/>
              <a:t>(Ajit </a:t>
            </a:r>
            <a:r>
              <a:rPr lang="en-US" altLang="en-US" sz="1800" dirty="0" smtClean="0"/>
              <a:t>Jillavenkatesa, Yoichi Maeda, Gaelle </a:t>
            </a:r>
            <a:r>
              <a:rPr lang="en-US" altLang="en-US" sz="1800" dirty="0"/>
              <a:t>Martin-Cocher)</a:t>
            </a:r>
            <a:endParaRPr lang="en-US" altLang="en-US" sz="1800" dirty="0" smtClean="0"/>
          </a:p>
          <a:p>
            <a:endParaRPr lang="en-US" altLang="en-US" dirty="0"/>
          </a:p>
          <a:p>
            <a:r>
              <a:rPr lang="en-US" altLang="en-US" sz="2000" dirty="0" smtClean="0"/>
              <a:t>Support from IEC </a:t>
            </a:r>
            <a:r>
              <a:rPr lang="en-US" altLang="en-US" sz="2000" dirty="0" smtClean="0"/>
              <a:t>CO (</a:t>
            </a:r>
            <a:r>
              <a:rPr lang="en-US" altLang="en-US" sz="1800" dirty="0"/>
              <a:t>Joyce Bleeker, Gilles Thonet</a:t>
            </a:r>
            <a:r>
              <a:rPr lang="en-US" altLang="en-US" sz="2000" dirty="0" smtClean="0"/>
              <a:t>),</a:t>
            </a:r>
            <a:br>
              <a:rPr lang="en-US" altLang="en-US" sz="2000" dirty="0" smtClean="0"/>
            </a:br>
            <a:r>
              <a:rPr lang="en-US" altLang="en-US" sz="2000" dirty="0" smtClean="0"/>
              <a:t>ISO CS (</a:t>
            </a:r>
            <a:r>
              <a:rPr lang="en-US" altLang="en-US" sz="1800" dirty="0"/>
              <a:t>Antoine Morin</a:t>
            </a:r>
            <a:r>
              <a:rPr lang="en-US" altLang="en-US" sz="2000" dirty="0" smtClean="0"/>
              <a:t>), </a:t>
            </a:r>
            <a:r>
              <a:rPr lang="en-US" altLang="en-US" sz="2000" dirty="0" smtClean="0"/>
              <a:t>and ITU-T </a:t>
            </a:r>
            <a:r>
              <a:rPr lang="en-US" altLang="en-US" sz="2000" dirty="0" smtClean="0"/>
              <a:t>TSB (</a:t>
            </a:r>
            <a:r>
              <a:rPr lang="en-US" altLang="en-US" sz="1800" dirty="0"/>
              <a:t>Martin Euchner</a:t>
            </a:r>
            <a:r>
              <a:rPr lang="en-US" altLang="en-US" sz="2000" dirty="0" smtClean="0"/>
              <a:t>).</a:t>
            </a:r>
            <a:endParaRPr lang="en-US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13724BDE-A2BF-402A-9100-84A90BB7FA0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4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2457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Purpose of SPCG</a:t>
            </a:r>
          </a:p>
        </p:txBody>
      </p:sp>
      <p:sp>
        <p:nvSpPr>
          <p:cNvPr id="24580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3342453"/>
          </a:xfrm>
        </p:spPr>
        <p:txBody>
          <a:bodyPr/>
          <a:lstStyle/>
          <a:p>
            <a:r>
              <a:rPr lang="en-GB" altLang="en-US" dirty="0" smtClean="0"/>
              <a:t>SPCG conducts </a:t>
            </a:r>
            <a:r>
              <a:rPr lang="en-GB" altLang="en-US" dirty="0"/>
              <a:t>strategic coordination of future standardization </a:t>
            </a:r>
            <a:r>
              <a:rPr lang="en-GB" altLang="en-US" dirty="0" smtClean="0"/>
              <a:t>work,</a:t>
            </a:r>
          </a:p>
          <a:p>
            <a:endParaRPr lang="en-GB" altLang="en-US" dirty="0" smtClean="0"/>
          </a:p>
          <a:p>
            <a:r>
              <a:rPr lang="en-GB" altLang="en-US" dirty="0" smtClean="0"/>
              <a:t>coordination </a:t>
            </a:r>
            <a:r>
              <a:rPr lang="en-GB" altLang="en-US" dirty="0"/>
              <a:t>of existing standardization </a:t>
            </a:r>
            <a:r>
              <a:rPr lang="en-GB" altLang="en-US" dirty="0" smtClean="0"/>
              <a:t>work,</a:t>
            </a:r>
          </a:p>
          <a:p>
            <a:endParaRPr lang="en-GB" altLang="en-US" dirty="0" smtClean="0"/>
          </a:p>
          <a:p>
            <a:r>
              <a:rPr lang="en-GB" altLang="en-US" dirty="0" smtClean="0"/>
              <a:t>short-term </a:t>
            </a:r>
            <a:r>
              <a:rPr lang="en-GB" altLang="en-US" dirty="0"/>
              <a:t>related tasks identified by the SPCG and approved by the technical boards of IEC, ISO and ITU-T</a:t>
            </a:r>
            <a:r>
              <a:rPr lang="en-GB" alt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76173" y="6448647"/>
            <a:ext cx="2133600" cy="340447"/>
          </a:xfrm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77E9E19F-3B28-4370-A5C5-70259D13087C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5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>
          <a:xfrm>
            <a:off x="-23127" y="-110903"/>
            <a:ext cx="9144000" cy="885163"/>
          </a:xfrm>
        </p:spPr>
        <p:txBody>
          <a:bodyPr/>
          <a:lstStyle/>
          <a:p>
            <a:r>
              <a:rPr lang="en-US" altLang="en-US" dirty="0" smtClean="0">
                <a:hlinkClick r:id="rId7"/>
              </a:rPr>
              <a:t>SPCG Terms of Reference</a:t>
            </a:r>
            <a:endParaRPr lang="en-US" altLang="en-US" dirty="0" smtClean="0"/>
          </a:p>
        </p:txBody>
      </p:sp>
      <p:sp>
        <p:nvSpPr>
          <p:cNvPr id="2662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27698" y="936236"/>
            <a:ext cx="8642350" cy="5694361"/>
          </a:xfrm>
        </p:spPr>
        <p:txBody>
          <a:bodyPr/>
          <a:lstStyle/>
          <a:p>
            <a:r>
              <a:rPr lang="en-GB" altLang="en-US" sz="2000" dirty="0"/>
              <a:t>Share information on new subject areas of strategic interest on proposals for new fields </a:t>
            </a:r>
            <a:r>
              <a:rPr lang="en-GB" altLang="en-US" sz="2000" dirty="0" smtClean="0"/>
              <a:t>of technical </a:t>
            </a:r>
            <a:r>
              <a:rPr lang="en-GB" altLang="en-US" sz="2000" dirty="0"/>
              <a:t>activity under consideration in SMB, TMB and TSAG</a:t>
            </a:r>
            <a:r>
              <a:rPr lang="en-GB" altLang="en-US" sz="2000" dirty="0" smtClean="0"/>
              <a:t>.</a:t>
            </a:r>
          </a:p>
          <a:p>
            <a:r>
              <a:rPr lang="en-GB" altLang="en-US" sz="2000" dirty="0"/>
              <a:t>Discuss and review new areas of strategic interest or proposals for new fields of activity from </a:t>
            </a:r>
            <a:r>
              <a:rPr lang="en-GB" altLang="en-US" sz="2000" dirty="0" smtClean="0"/>
              <a:t>all three </a:t>
            </a:r>
            <a:r>
              <a:rPr lang="en-GB" altLang="en-US" sz="2000" dirty="0"/>
              <a:t>organizations and identify common interests and future </a:t>
            </a:r>
            <a:r>
              <a:rPr lang="en-GB" altLang="en-US" sz="2000" dirty="0" smtClean="0"/>
              <a:t>challenges.</a:t>
            </a:r>
          </a:p>
          <a:p>
            <a:r>
              <a:rPr lang="en-GB" altLang="en-US" sz="2000" dirty="0"/>
              <a:t>Identify and recommend opportunities and mechanisms for coordination, collaboration and </a:t>
            </a:r>
            <a:r>
              <a:rPr lang="en-GB" altLang="en-US" sz="2000" dirty="0" smtClean="0"/>
              <a:t>joint work </a:t>
            </a:r>
            <a:r>
              <a:rPr lang="en-GB" altLang="en-US" sz="2000" dirty="0"/>
              <a:t>to the respective technical boards (SMB, TMB, TSAG</a:t>
            </a:r>
            <a:r>
              <a:rPr lang="en-GB" altLang="en-US" sz="2000" dirty="0" smtClean="0"/>
              <a:t>).</a:t>
            </a:r>
          </a:p>
          <a:p>
            <a:r>
              <a:rPr lang="en-GB" altLang="en-US" sz="2000" dirty="0"/>
              <a:t>Provide recommendations regarding coordination of new areas of work to the three boards (</a:t>
            </a:r>
            <a:r>
              <a:rPr lang="en-GB" altLang="en-US" sz="2000" dirty="0" smtClean="0"/>
              <a:t>as appropriate)</a:t>
            </a:r>
            <a:br>
              <a:rPr lang="en-GB" altLang="en-US" sz="2000" dirty="0" smtClean="0"/>
            </a:br>
            <a:r>
              <a:rPr lang="en-GB" altLang="en-US" sz="2000" dirty="0" smtClean="0"/>
              <a:t>e.g.:</a:t>
            </a:r>
          </a:p>
          <a:p>
            <a:pPr lvl="1"/>
            <a:r>
              <a:rPr lang="en-GB" altLang="en-US" sz="1600" dirty="0"/>
              <a:t>The establishment of a formal coordination mechanism (e.g</a:t>
            </a:r>
            <a:r>
              <a:rPr lang="en-GB" altLang="en-US" sz="1600" dirty="0" smtClean="0"/>
              <a:t>. </a:t>
            </a:r>
            <a:r>
              <a:rPr lang="en-GB" altLang="en-US" sz="1600" dirty="0"/>
              <a:t>Joint </a:t>
            </a:r>
            <a:r>
              <a:rPr lang="en-GB" altLang="en-US" sz="1600" dirty="0" smtClean="0"/>
              <a:t>Technical Coordination </a:t>
            </a:r>
            <a:r>
              <a:rPr lang="en-GB" altLang="en-US" sz="1600" dirty="0"/>
              <a:t>Group) with guidance on mapping the work to the relevant committee(s</a:t>
            </a:r>
            <a:r>
              <a:rPr lang="en-GB" altLang="en-US" sz="1600" dirty="0" smtClean="0"/>
              <a:t>)</a:t>
            </a:r>
          </a:p>
          <a:p>
            <a:pPr lvl="1"/>
            <a:r>
              <a:rPr lang="en-GB" altLang="en-US" sz="1600" dirty="0"/>
              <a:t>Establishment of Joint Working Groups to develop standards of common interest</a:t>
            </a:r>
          </a:p>
          <a:p>
            <a:pPr lvl="1"/>
            <a:r>
              <a:rPr lang="en-GB" altLang="en-US" sz="1600" dirty="0"/>
              <a:t>Creation of committees across two or more </a:t>
            </a:r>
            <a:r>
              <a:rPr lang="en-GB" altLang="en-US" sz="1600" dirty="0" smtClean="0"/>
              <a:t>organizations</a:t>
            </a:r>
            <a:br>
              <a:rPr lang="en-GB" altLang="en-US" sz="1600" dirty="0" smtClean="0"/>
            </a:br>
            <a:r>
              <a:rPr lang="en-GB" altLang="en-US" sz="1600" dirty="0" smtClean="0"/>
              <a:t>with </a:t>
            </a:r>
            <a:r>
              <a:rPr lang="en-GB" altLang="en-US" sz="1600" dirty="0"/>
              <a:t>guidance on distribution </a:t>
            </a:r>
            <a:r>
              <a:rPr lang="en-GB" altLang="en-US" sz="1600" dirty="0" smtClean="0"/>
              <a:t>of work.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13724BDE-A2BF-402A-9100-84A90BB7FA0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6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2457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SPCG Mode of Operation (1)</a:t>
            </a:r>
          </a:p>
        </p:txBody>
      </p:sp>
      <p:sp>
        <p:nvSpPr>
          <p:cNvPr id="24580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5644622"/>
          </a:xfrm>
        </p:spPr>
        <p:txBody>
          <a:bodyPr/>
          <a:lstStyle/>
          <a:p>
            <a:r>
              <a:rPr lang="en-GB" altLang="en-US" sz="2200" dirty="0"/>
              <a:t>As soon as any area of strategic interest or proposals for new fields of technical activity </a:t>
            </a:r>
            <a:r>
              <a:rPr lang="en-GB" altLang="en-US" sz="2200" dirty="0" smtClean="0"/>
              <a:t>of potential </a:t>
            </a:r>
            <a:r>
              <a:rPr lang="en-GB" altLang="en-US" sz="2200" dirty="0"/>
              <a:t>interest to more than one organization have been suggested / submitted to ISO, IEC </a:t>
            </a:r>
            <a:r>
              <a:rPr lang="en-GB" altLang="en-US" sz="2200" dirty="0" smtClean="0"/>
              <a:t>or ITU-T</a:t>
            </a:r>
            <a:r>
              <a:rPr lang="en-GB" altLang="en-US" sz="2200" dirty="0"/>
              <a:t>, staff from those organizations shall inform the SPCG chair and secretary of the area </a:t>
            </a:r>
            <a:r>
              <a:rPr lang="en-GB" altLang="en-US" sz="2200" dirty="0" smtClean="0"/>
              <a:t>of strategic </a:t>
            </a:r>
            <a:r>
              <a:rPr lang="en-GB" altLang="en-US" sz="2200" dirty="0"/>
              <a:t>interest or new fields of technical activity that have been suggested/submitted and </a:t>
            </a:r>
            <a:r>
              <a:rPr lang="en-GB" altLang="en-US" sz="2200" dirty="0" smtClean="0"/>
              <a:t>will be </a:t>
            </a:r>
            <a:r>
              <a:rPr lang="en-GB" altLang="en-US" sz="2200" dirty="0"/>
              <a:t>under consideration within the TMB, SMB and TSAG at their next meetings or </a:t>
            </a:r>
            <a:r>
              <a:rPr lang="en-GB" altLang="en-US" sz="2200" dirty="0" smtClean="0"/>
              <a:t>by correspondence</a:t>
            </a:r>
            <a:r>
              <a:rPr lang="en-US" altLang="en-US" sz="2200" dirty="0" smtClean="0"/>
              <a:t>.</a:t>
            </a:r>
          </a:p>
          <a:p>
            <a:endParaRPr lang="en-GB" altLang="en-US" sz="2200" dirty="0" smtClean="0"/>
          </a:p>
          <a:p>
            <a:r>
              <a:rPr lang="en-GB" altLang="en-US" sz="2200" dirty="0" smtClean="0"/>
              <a:t>Information </a:t>
            </a:r>
            <a:r>
              <a:rPr lang="en-GB" altLang="en-US" sz="2200" dirty="0"/>
              <a:t>on these areas of strategic interest and proposals for new fields of technical </a:t>
            </a:r>
            <a:r>
              <a:rPr lang="en-GB" altLang="en-US" sz="2200" dirty="0" smtClean="0"/>
              <a:t>activity will </a:t>
            </a:r>
            <a:r>
              <a:rPr lang="en-GB" altLang="en-US" sz="2200" dirty="0"/>
              <a:t>be shared with all SPCG members, to indicate if they feel the subjects are of common </a:t>
            </a:r>
            <a:r>
              <a:rPr lang="en-GB" altLang="en-US" sz="2200" dirty="0" smtClean="0"/>
              <a:t>interest to </a:t>
            </a:r>
            <a:r>
              <a:rPr lang="en-GB" altLang="en-US" sz="2200" dirty="0"/>
              <a:t>more than one organization and would require </a:t>
            </a:r>
            <a:r>
              <a:rPr lang="en-GB" altLang="en-US" sz="2200" dirty="0" smtClean="0"/>
              <a:t>coordination</a:t>
            </a:r>
            <a:br>
              <a:rPr lang="en-GB" altLang="en-US" sz="2200" dirty="0" smtClean="0"/>
            </a:br>
            <a:r>
              <a:rPr lang="en-GB" altLang="en-US" sz="2200" dirty="0" smtClean="0"/>
              <a:t>or </a:t>
            </a:r>
            <a:r>
              <a:rPr lang="en-GB" altLang="en-US" sz="2200" dirty="0"/>
              <a:t>joint </a:t>
            </a:r>
            <a:r>
              <a:rPr lang="en-GB" altLang="en-US" sz="2200" dirty="0" smtClean="0"/>
              <a:t>work.</a:t>
            </a:r>
          </a:p>
        </p:txBody>
      </p:sp>
    </p:spTree>
    <p:extLst>
      <p:ext uri="{BB962C8B-B14F-4D97-AF65-F5344CB8AC3E}">
        <p14:creationId xmlns:p14="http://schemas.microsoft.com/office/powerpoint/2010/main" val="395352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13724BDE-A2BF-402A-9100-84A90BB7FA0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7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2457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SPCG Mode of Operation (2)</a:t>
            </a:r>
          </a:p>
        </p:txBody>
      </p:sp>
      <p:sp>
        <p:nvSpPr>
          <p:cNvPr id="24580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5410712"/>
          </a:xfrm>
        </p:spPr>
        <p:txBody>
          <a:bodyPr/>
          <a:lstStyle/>
          <a:p>
            <a:r>
              <a:rPr lang="en-GB" altLang="en-US" sz="1800" dirty="0" smtClean="0"/>
              <a:t>If </a:t>
            </a:r>
            <a:r>
              <a:rPr lang="en-GB" altLang="en-US" sz="1800" dirty="0"/>
              <a:t>there is general consensus among the SPCG members that a subject is of common interest </a:t>
            </a:r>
            <a:r>
              <a:rPr lang="en-GB" altLang="en-US" sz="1800" dirty="0" smtClean="0"/>
              <a:t>to more </a:t>
            </a:r>
            <a:r>
              <a:rPr lang="en-GB" altLang="en-US" sz="1800" dirty="0"/>
              <a:t>than one organization, the SPCG will develop a </a:t>
            </a:r>
            <a:r>
              <a:rPr lang="en-GB" altLang="en-US" sz="1800" dirty="0" smtClean="0"/>
              <a:t>specific recommendation </a:t>
            </a:r>
            <a:r>
              <a:rPr lang="en-GB" altLang="en-US" sz="1800" dirty="0"/>
              <a:t>for how </a:t>
            </a:r>
            <a:r>
              <a:rPr lang="en-GB" altLang="en-US" sz="1800" dirty="0" smtClean="0"/>
              <a:t>to proceed </a:t>
            </a:r>
            <a:r>
              <a:rPr lang="en-GB" altLang="en-US" sz="1800" dirty="0"/>
              <a:t>on coordination, collaboration or joint work. These tasks shall take no more than </a:t>
            </a:r>
            <a:r>
              <a:rPr lang="en-GB" altLang="en-US" sz="1800" dirty="0" smtClean="0"/>
              <a:t>two weeks </a:t>
            </a:r>
            <a:r>
              <a:rPr lang="en-GB" altLang="en-US" sz="1800" dirty="0"/>
              <a:t>to </a:t>
            </a:r>
            <a:r>
              <a:rPr lang="en-GB" altLang="en-US" sz="1800" dirty="0" smtClean="0"/>
              <a:t>complete.</a:t>
            </a:r>
          </a:p>
          <a:p>
            <a:endParaRPr lang="en-GB" altLang="en-US" sz="1800" dirty="0" smtClean="0"/>
          </a:p>
          <a:p>
            <a:r>
              <a:rPr lang="en-GB" altLang="en-US" sz="1800" dirty="0"/>
              <a:t>Proposals for new areas of technical activity may proceed through member voting or review </a:t>
            </a:r>
            <a:r>
              <a:rPr lang="en-GB" altLang="en-US" sz="1800" dirty="0" smtClean="0"/>
              <a:t>and comment </a:t>
            </a:r>
            <a:r>
              <a:rPr lang="en-GB" altLang="en-US" sz="1800" dirty="0"/>
              <a:t>in ISO, IEC and ITU-T, but the SPCG’s recommendations on coordination or joint </a:t>
            </a:r>
            <a:r>
              <a:rPr lang="en-GB" altLang="en-US" sz="1800" dirty="0" smtClean="0"/>
              <a:t>work must </a:t>
            </a:r>
            <a:r>
              <a:rPr lang="en-GB" altLang="en-US" sz="1800" dirty="0"/>
              <a:t>be provided in a timely manner for TMB, SMB and TSAG meetings or for </a:t>
            </a:r>
            <a:r>
              <a:rPr lang="en-GB" altLang="en-US" sz="1800" dirty="0" smtClean="0"/>
              <a:t>correspondence actions </a:t>
            </a:r>
            <a:r>
              <a:rPr lang="en-GB" altLang="en-US" sz="1800" dirty="0"/>
              <a:t>where final decisions will be taken on the proposals</a:t>
            </a:r>
            <a:r>
              <a:rPr lang="en-GB" altLang="en-US" sz="1800" dirty="0" smtClean="0"/>
              <a:t>.</a:t>
            </a:r>
          </a:p>
          <a:p>
            <a:endParaRPr lang="en-GB" altLang="en-US" sz="1800" dirty="0" smtClean="0"/>
          </a:p>
          <a:p>
            <a:r>
              <a:rPr lang="en-GB" sz="1800" dirty="0"/>
              <a:t>All SPCG recommendations are circulated to TMB, SMB and TSAG for information or action</a:t>
            </a:r>
            <a:r>
              <a:rPr lang="en-GB" sz="1800" dirty="0" smtClean="0"/>
              <a:t>.</a:t>
            </a:r>
          </a:p>
          <a:p>
            <a:endParaRPr lang="en-GB" sz="1800" dirty="0"/>
          </a:p>
          <a:p>
            <a:r>
              <a:rPr lang="en-GB" altLang="en-US" sz="1800" dirty="0" smtClean="0"/>
              <a:t>SPCG </a:t>
            </a:r>
            <a:r>
              <a:rPr lang="en-GB" altLang="en-US" sz="1800" dirty="0"/>
              <a:t>will conduct its business via </a:t>
            </a:r>
            <a:r>
              <a:rPr lang="en-GB" altLang="en-US" sz="1800" dirty="0" smtClean="0"/>
              <a:t>e-mail </a:t>
            </a:r>
            <a:r>
              <a:rPr lang="en-GB" altLang="en-US" sz="1800" dirty="0"/>
              <a:t>and WebEx</a:t>
            </a:r>
            <a:r>
              <a:rPr lang="en-GB" altLang="en-US" sz="1800" dirty="0" smtClean="0"/>
              <a:t>, and </a:t>
            </a:r>
            <a:r>
              <a:rPr lang="en-GB" altLang="en-US" sz="1800" dirty="0"/>
              <a:t>not require face-to-face physical </a:t>
            </a:r>
            <a:r>
              <a:rPr lang="en-GB" altLang="en-US" sz="1800" dirty="0" smtClean="0"/>
              <a:t>meetings.</a:t>
            </a:r>
          </a:p>
        </p:txBody>
      </p:sp>
    </p:spTree>
    <p:extLst>
      <p:ext uri="{BB962C8B-B14F-4D97-AF65-F5344CB8AC3E}">
        <p14:creationId xmlns:p14="http://schemas.microsoft.com/office/powerpoint/2010/main" val="285899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A79AAC8-88B0-4C30-8CA7-7162D2808246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8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286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SPCG Tasks</a:t>
            </a:r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642350" cy="5022914"/>
          </a:xfrm>
        </p:spPr>
        <p:txBody>
          <a:bodyPr/>
          <a:lstStyle/>
          <a:p>
            <a:r>
              <a:rPr lang="en-GB" altLang="en-US" sz="1800" dirty="0"/>
              <a:t>Review input provided by the central offices of the three organizations on potentially </a:t>
            </a:r>
            <a:r>
              <a:rPr lang="en-GB" altLang="en-US" sz="1800" dirty="0" smtClean="0"/>
              <a:t>overlapping topics </a:t>
            </a:r>
            <a:r>
              <a:rPr lang="en-GB" altLang="en-US" sz="1800" dirty="0"/>
              <a:t>and determine which aspects require coordination</a:t>
            </a:r>
            <a:r>
              <a:rPr lang="en-US" altLang="en-US" sz="1800" dirty="0" smtClean="0"/>
              <a:t>.</a:t>
            </a:r>
          </a:p>
          <a:p>
            <a:endParaRPr lang="en-US" altLang="en-US" sz="1800" dirty="0" smtClean="0"/>
          </a:p>
          <a:p>
            <a:r>
              <a:rPr lang="en-GB" altLang="en-US" sz="1800" dirty="0"/>
              <a:t>Encourage IEC, ISO and ITU-T to promote informal coordination between the leaders of </a:t>
            </a:r>
            <a:r>
              <a:rPr lang="en-GB" altLang="en-US" sz="1800" dirty="0" smtClean="0"/>
              <a:t>impacted committees </a:t>
            </a:r>
            <a:r>
              <a:rPr lang="en-GB" altLang="en-US" sz="1800" dirty="0"/>
              <a:t>working on complementary or overlapping work programmes across two or all </a:t>
            </a:r>
            <a:r>
              <a:rPr lang="en-GB" altLang="en-US" sz="1800" dirty="0" smtClean="0"/>
              <a:t>three organizations </a:t>
            </a:r>
            <a:r>
              <a:rPr lang="en-GB" altLang="en-US" sz="1800" dirty="0"/>
              <a:t>(as appropriate) as a first step to enhancing coordination </a:t>
            </a:r>
            <a:r>
              <a:rPr lang="en-GB" altLang="en-US" sz="1800" dirty="0" smtClean="0"/>
              <a:t>efforts.</a:t>
            </a:r>
          </a:p>
          <a:p>
            <a:endParaRPr lang="en-GB" altLang="en-US" sz="1800" dirty="0" smtClean="0"/>
          </a:p>
          <a:p>
            <a:r>
              <a:rPr lang="en-GB" altLang="en-US" sz="1800" dirty="0"/>
              <a:t>Recommend the creation of topic-specific Joint Technical Coordination Groups (JTCGs) in </a:t>
            </a:r>
            <a:r>
              <a:rPr lang="en-GB" altLang="en-US" sz="1800" dirty="0" smtClean="0"/>
              <a:t>those cases </a:t>
            </a:r>
            <a:r>
              <a:rPr lang="en-GB" altLang="en-US" sz="1800" dirty="0"/>
              <a:t>where existing complementary or overlapping work programmes require more </a:t>
            </a:r>
            <a:r>
              <a:rPr lang="en-GB" altLang="en-US" sz="1800" dirty="0" smtClean="0"/>
              <a:t>formal coordination</a:t>
            </a:r>
            <a:r>
              <a:rPr lang="en-GB" altLang="en-US" sz="1800" dirty="0"/>
              <a:t>. </a:t>
            </a:r>
            <a:r>
              <a:rPr lang="en-GB" altLang="en-US" sz="1800" dirty="0" smtClean="0"/>
              <a:t>It is further recommended </a:t>
            </a:r>
            <a:r>
              <a:rPr lang="en-GB" altLang="en-US" sz="1800" dirty="0"/>
              <a:t>that any JTCGs be made up of the </a:t>
            </a:r>
            <a:r>
              <a:rPr lang="en-GB" altLang="en-US" sz="1800" dirty="0" smtClean="0"/>
              <a:t>leadership of </a:t>
            </a:r>
            <a:r>
              <a:rPr lang="en-GB" altLang="en-US" sz="1800" dirty="0"/>
              <a:t>the impacted committees across two or all three organizations (as appropriate) and be given </a:t>
            </a:r>
            <a:r>
              <a:rPr lang="en-GB" altLang="en-US" sz="1800" dirty="0" smtClean="0"/>
              <a:t>a clear </a:t>
            </a:r>
            <a:r>
              <a:rPr lang="en-GB" altLang="en-US" sz="1800" dirty="0"/>
              <a:t>mandate to coordinate on technical </a:t>
            </a:r>
            <a:r>
              <a:rPr lang="en-GB" altLang="en-US" sz="1800" dirty="0" smtClean="0"/>
              <a:t>issues.</a:t>
            </a:r>
            <a:endParaRPr lang="en-US" alt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C35D47E-9261-49AF-AE48-3543536365EE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9</a:t>
            </a:fld>
            <a:endParaRPr lang="en-US" altLang="en-US" sz="1000" smtClean="0">
              <a:solidFill>
                <a:schemeClr val="tx1"/>
              </a:solidFill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SPCG Short-Term </a:t>
            </a:r>
            <a:r>
              <a:rPr lang="en-CA" altLang="en-US" dirty="0" smtClean="0"/>
              <a:t>Projects</a:t>
            </a:r>
            <a:endParaRPr lang="en-CA" altLang="en-US" sz="2400" dirty="0" smtClean="0"/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5447645"/>
          </a:xfrm>
        </p:spPr>
        <p:txBody>
          <a:bodyPr/>
          <a:lstStyle/>
          <a:p>
            <a:r>
              <a:rPr lang="en-GB" altLang="en-US" sz="2000" dirty="0" smtClean="0"/>
              <a:t>To discuss </a:t>
            </a:r>
            <a:r>
              <a:rPr lang="en-GB" altLang="en-US" sz="2000" dirty="0"/>
              <a:t>and potentially develop the initial concept of a Joint Systems Approach (taking </a:t>
            </a:r>
            <a:r>
              <a:rPr lang="en-GB" altLang="en-US" sz="2000" dirty="0" smtClean="0"/>
              <a:t>IEC’s experiences </a:t>
            </a:r>
            <a:r>
              <a:rPr lang="en-GB" altLang="en-US" sz="2000" dirty="0"/>
              <a:t>into consideration</a:t>
            </a:r>
            <a:r>
              <a:rPr lang="en-GB" altLang="en-US" sz="2000" dirty="0" smtClean="0"/>
              <a:t>).</a:t>
            </a:r>
            <a:br>
              <a:rPr lang="en-GB" altLang="en-US" sz="2000" dirty="0" smtClean="0"/>
            </a:br>
            <a:r>
              <a:rPr lang="en-GB" altLang="en-US" sz="1800" dirty="0" smtClean="0"/>
              <a:t>The </a:t>
            </a:r>
            <a:r>
              <a:rPr lang="en-GB" altLang="en-US" sz="1800" dirty="0"/>
              <a:t>Systems Approach is a holistic, iterative, discovery </a:t>
            </a:r>
            <a:r>
              <a:rPr lang="en-GB" altLang="en-US" sz="1800" dirty="0" smtClean="0"/>
              <a:t>process that </a:t>
            </a:r>
            <a:r>
              <a:rPr lang="en-GB" altLang="en-US" sz="1800" dirty="0"/>
              <a:t>helps first defining the right problem in complex situations and then in finding elegant, </a:t>
            </a:r>
            <a:r>
              <a:rPr lang="en-GB" altLang="en-US" sz="1800" dirty="0" smtClean="0"/>
              <a:t>well-designed and </a:t>
            </a:r>
            <a:r>
              <a:rPr lang="en-GB" altLang="en-US" sz="1800" dirty="0"/>
              <a:t>working solutions. It incorporates not only engineering, but also logical human </a:t>
            </a:r>
            <a:r>
              <a:rPr lang="en-GB" altLang="en-US" sz="1800" dirty="0" smtClean="0"/>
              <a:t>and social </a:t>
            </a:r>
            <a:r>
              <a:rPr lang="en-GB" altLang="en-US" sz="1800" dirty="0"/>
              <a:t>aspects</a:t>
            </a:r>
            <a:r>
              <a:rPr lang="en-US" altLang="en-US" sz="1800" dirty="0" smtClean="0"/>
              <a:t>.</a:t>
            </a:r>
          </a:p>
          <a:p>
            <a:endParaRPr lang="en-GB" altLang="en-US" sz="2000" dirty="0" smtClean="0"/>
          </a:p>
          <a:p>
            <a:r>
              <a:rPr lang="en-GB" altLang="en-US" sz="2000" dirty="0" smtClean="0"/>
              <a:t>To discuss </a:t>
            </a:r>
            <a:r>
              <a:rPr lang="en-GB" altLang="en-US" sz="2000" dirty="0"/>
              <a:t>and potentially develop the concept of extending Joint Working Groups (JWGs – </a:t>
            </a:r>
            <a:r>
              <a:rPr lang="en-GB" altLang="en-US" sz="2000" dirty="0" smtClean="0"/>
              <a:t>already in </a:t>
            </a:r>
            <a:r>
              <a:rPr lang="en-GB" altLang="en-US" sz="2000" dirty="0"/>
              <a:t>existence between ISO and IEC) to include ITU-T, taking </a:t>
            </a:r>
            <a:r>
              <a:rPr lang="en-GB" altLang="en-US" sz="2000" dirty="0" smtClean="0"/>
              <a:t>Rec. ITU-T </a:t>
            </a:r>
            <a:r>
              <a:rPr lang="en-GB" altLang="en-US" sz="2000" dirty="0"/>
              <a:t>A.23 </a:t>
            </a:r>
            <a:r>
              <a:rPr lang="en-GB" altLang="en-US" sz="2000" dirty="0" smtClean="0"/>
              <a:t>| ISO/IEC </a:t>
            </a:r>
            <a:r>
              <a:rPr lang="en-GB" altLang="en-US" sz="2000" dirty="0"/>
              <a:t>Standing Document 3 “Guide for ITU-T and ISO/IEC JTC 1 cooperation” (</a:t>
            </a:r>
            <a:r>
              <a:rPr lang="en-GB" altLang="en-US" sz="2000" dirty="0" smtClean="0"/>
              <a:t>Collaboration with </a:t>
            </a:r>
            <a:r>
              <a:rPr lang="en-GB" altLang="en-US" sz="2000" dirty="0"/>
              <a:t>the International Organization for Standardization (ISO) and the </a:t>
            </a:r>
            <a:r>
              <a:rPr lang="en-GB" altLang="en-US" sz="2000" dirty="0" smtClean="0"/>
              <a:t>International </a:t>
            </a:r>
            <a:r>
              <a:rPr lang="en-GB" altLang="en-US" sz="2000" dirty="0" err="1" smtClean="0"/>
              <a:t>Electrotechnical</a:t>
            </a:r>
            <a:r>
              <a:rPr lang="en-GB" altLang="en-US" sz="2000" dirty="0" smtClean="0"/>
              <a:t> </a:t>
            </a:r>
            <a:r>
              <a:rPr lang="en-GB" altLang="en-US" sz="2000" dirty="0"/>
              <a:t>Commission (IEC) on information technology) as an example.</a:t>
            </a:r>
            <a:endParaRPr lang="en-US" altLang="en-US" sz="2000" dirty="0" smtClean="0"/>
          </a:p>
        </p:txBody>
      </p:sp>
      <p:sp>
        <p:nvSpPr>
          <p:cNvPr id="29701" name="Rectangle 1"/>
          <p:cNvSpPr>
            <a:spLocks noChangeArrowheads="1"/>
          </p:cNvSpPr>
          <p:nvPr/>
        </p:nvSpPr>
        <p:spPr bwMode="auto">
          <a:xfrm>
            <a:off x="684213" y="3271838"/>
            <a:ext cx="7775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GB" altLang="en-US">
                <a:solidFill>
                  <a:srgbClr val="000000"/>
                </a:solidFill>
              </a:rPr>
              <a:t> </a:t>
            </a:r>
            <a:endParaRPr lang="en-GB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U-official-template-SC">
  <a:themeElements>
    <a:clrScheme name="ITU-official-template-SC 5">
      <a:dk1>
        <a:srgbClr val="3333CC"/>
      </a:dk1>
      <a:lt1>
        <a:srgbClr val="FFFFFF"/>
      </a:lt1>
      <a:dk2>
        <a:srgbClr val="000000"/>
      </a:dk2>
      <a:lt2>
        <a:srgbClr val="3333CC"/>
      </a:lt2>
      <a:accent1>
        <a:srgbClr val="DDDDDD"/>
      </a:accent1>
      <a:accent2>
        <a:srgbClr val="3333CC"/>
      </a:accent2>
      <a:accent3>
        <a:srgbClr val="FFFFFF"/>
      </a:accent3>
      <a:accent4>
        <a:srgbClr val="2A2AAE"/>
      </a:accent4>
      <a:accent5>
        <a:srgbClr val="EBEBEB"/>
      </a:accent5>
      <a:accent6>
        <a:srgbClr val="2D2DB9"/>
      </a:accent6>
      <a:hlink>
        <a:srgbClr val="3366FF"/>
      </a:hlink>
      <a:folHlink>
        <a:srgbClr val="B2B2B2"/>
      </a:folHlink>
    </a:clrScheme>
    <a:fontScheme name="ITU-official-template-SC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ITU-official-template-S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2">
        <a:dk1>
          <a:srgbClr val="3333CC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3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4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B2B2B2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D5D5D5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5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DDDDDD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EBEBEB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Kigali Template</Template>
  <TotalTime>7983</TotalTime>
  <Words>1447</Words>
  <Application>Microsoft Office PowerPoint</Application>
  <PresentationFormat>On-screen Show (4:3)</PresentationFormat>
  <Paragraphs>108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SimSun</vt:lpstr>
      <vt:lpstr>Arial</vt:lpstr>
      <vt:lpstr>Gulim</vt:lpstr>
      <vt:lpstr>Univers</vt:lpstr>
      <vt:lpstr>Verdana</vt:lpstr>
      <vt:lpstr>ZapfDingbats BT</vt:lpstr>
      <vt:lpstr>ITU-official-template-SC</vt:lpstr>
      <vt:lpstr>Overview of the IEC SMB/ISO TMB/ITU-T TSAG Standardization Programme Coordination Group (SPCG)</vt:lpstr>
      <vt:lpstr>Background and History</vt:lpstr>
      <vt:lpstr>Organization of SPCG</vt:lpstr>
      <vt:lpstr>Purpose of SPCG</vt:lpstr>
      <vt:lpstr>SPCG Terms of Reference</vt:lpstr>
      <vt:lpstr>SPCG Mode of Operation (1)</vt:lpstr>
      <vt:lpstr>SPCG Mode of Operation (2)</vt:lpstr>
      <vt:lpstr>SPCG Tasks</vt:lpstr>
      <vt:lpstr>SPCG Short-Term Projects</vt:lpstr>
      <vt:lpstr>SPCG Modalities</vt:lpstr>
      <vt:lpstr>SPCG Progress (1)</vt:lpstr>
      <vt:lpstr>SPCG Progress (2)</vt:lpstr>
      <vt:lpstr>Next SPCG meetings</vt:lpstr>
      <vt:lpstr>ITU-T TSB contact for SPCG</vt:lpstr>
    </vt:vector>
  </TitlesOfParts>
  <Company>PROBST ICT CONSULTING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ITU-T Standardization: Multimedia</dc:title>
  <dc:creator>Probst</dc:creator>
  <cp:lastModifiedBy>Euchner, Martin</cp:lastModifiedBy>
  <cp:revision>275</cp:revision>
  <cp:lastPrinted>2001-11-25T13:41:09Z</cp:lastPrinted>
  <dcterms:created xsi:type="dcterms:W3CDTF">2007-09-19T08:27:50Z</dcterms:created>
  <dcterms:modified xsi:type="dcterms:W3CDTF">2020-01-21T14:54:59Z</dcterms:modified>
</cp:coreProperties>
</file>