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8"/>
  </p:notesMasterIdLst>
  <p:handoutMasterIdLst>
    <p:handoutMasterId r:id="rId19"/>
  </p:handoutMasterIdLst>
  <p:sldIdLst>
    <p:sldId id="258" r:id="rId5"/>
    <p:sldId id="313" r:id="rId6"/>
    <p:sldId id="311" r:id="rId7"/>
    <p:sldId id="312" r:id="rId8"/>
    <p:sldId id="314" r:id="rId9"/>
    <p:sldId id="283" r:id="rId10"/>
    <p:sldId id="303" r:id="rId11"/>
    <p:sldId id="304" r:id="rId12"/>
    <p:sldId id="305" r:id="rId13"/>
    <p:sldId id="315" r:id="rId14"/>
    <p:sldId id="285" r:id="rId15"/>
    <p:sldId id="310" r:id="rId16"/>
    <p:sldId id="301" r:id="rId17"/>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7960124-7B7E-433F-8595-363C6346A0F7}" v="5" dt="2019-09-19T14:25:53.1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57" autoAdjust="0"/>
    <p:restoredTop sz="94653"/>
  </p:normalViewPr>
  <p:slideViewPr>
    <p:cSldViewPr snapToGrid="0" snapToObjects="1" showGuides="1">
      <p:cViewPr varScale="1">
        <p:scale>
          <a:sx n="120" d="100"/>
          <a:sy n="120" d="100"/>
        </p:scale>
        <p:origin x="360" y="102"/>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jrami, Gent" userId="d0154d76-acaa-440f-af3d-8bd4c0ad8921" providerId="ADAL" clId="{67960124-7B7E-433F-8595-363C6346A0F7}"/>
    <pc:docChg chg="custSel delSld modSld">
      <pc:chgData name="Bajrami, Gent" userId="d0154d76-acaa-440f-af3d-8bd4c0ad8921" providerId="ADAL" clId="{67960124-7B7E-433F-8595-363C6346A0F7}" dt="2019-09-19T14:31:18.017" v="346" actId="27636"/>
      <pc:docMkLst>
        <pc:docMk/>
      </pc:docMkLst>
      <pc:sldChg chg="modSp">
        <pc:chgData name="Bajrami, Gent" userId="d0154d76-acaa-440f-af3d-8bd4c0ad8921" providerId="ADAL" clId="{67960124-7B7E-433F-8595-363C6346A0F7}" dt="2019-09-19T14:29:29.947" v="330" actId="27636"/>
        <pc:sldMkLst>
          <pc:docMk/>
          <pc:sldMk cId="206283594" sldId="285"/>
        </pc:sldMkLst>
        <pc:spChg chg="mod">
          <ac:chgData name="Bajrami, Gent" userId="d0154d76-acaa-440f-af3d-8bd4c0ad8921" providerId="ADAL" clId="{67960124-7B7E-433F-8595-363C6346A0F7}" dt="2019-09-19T14:29:29.947" v="330" actId="27636"/>
          <ac:spMkLst>
            <pc:docMk/>
            <pc:sldMk cId="206283594" sldId="285"/>
            <ac:spMk id="2" creationId="{00000000-0000-0000-0000-000000000000}"/>
          </ac:spMkLst>
        </pc:spChg>
        <pc:spChg chg="mod">
          <ac:chgData name="Bajrami, Gent" userId="d0154d76-acaa-440f-af3d-8bd4c0ad8921" providerId="ADAL" clId="{67960124-7B7E-433F-8595-363C6346A0F7}" dt="2019-09-19T14:28:37.732" v="317" actId="20577"/>
          <ac:spMkLst>
            <pc:docMk/>
            <pc:sldMk cId="206283594" sldId="285"/>
            <ac:spMk id="3" creationId="{00000000-0000-0000-0000-000000000000}"/>
          </ac:spMkLst>
        </pc:spChg>
      </pc:sldChg>
      <pc:sldChg chg="del">
        <pc:chgData name="Bajrami, Gent" userId="d0154d76-acaa-440f-af3d-8bd4c0ad8921" providerId="ADAL" clId="{67960124-7B7E-433F-8595-363C6346A0F7}" dt="2019-09-19T14:24:10.531" v="106" actId="2696"/>
        <pc:sldMkLst>
          <pc:docMk/>
          <pc:sldMk cId="643573340" sldId="290"/>
        </pc:sldMkLst>
      </pc:sldChg>
      <pc:sldChg chg="modSp">
        <pc:chgData name="Bajrami, Gent" userId="d0154d76-acaa-440f-af3d-8bd4c0ad8921" providerId="ADAL" clId="{67960124-7B7E-433F-8595-363C6346A0F7}" dt="2019-09-19T14:31:18.017" v="346" actId="27636"/>
        <pc:sldMkLst>
          <pc:docMk/>
          <pc:sldMk cId="1221065892" sldId="310"/>
        </pc:sldMkLst>
        <pc:spChg chg="mod">
          <ac:chgData name="Bajrami, Gent" userId="d0154d76-acaa-440f-af3d-8bd4c0ad8921" providerId="ADAL" clId="{67960124-7B7E-433F-8595-363C6346A0F7}" dt="2019-09-19T14:29:44.229" v="335" actId="27636"/>
          <ac:spMkLst>
            <pc:docMk/>
            <pc:sldMk cId="1221065892" sldId="310"/>
            <ac:spMk id="2" creationId="{00000000-0000-0000-0000-000000000000}"/>
          </ac:spMkLst>
        </pc:spChg>
        <pc:spChg chg="mod">
          <ac:chgData name="Bajrami, Gent" userId="d0154d76-acaa-440f-af3d-8bd4c0ad8921" providerId="ADAL" clId="{67960124-7B7E-433F-8595-363C6346A0F7}" dt="2019-09-19T14:31:18.017" v="346" actId="27636"/>
          <ac:spMkLst>
            <pc:docMk/>
            <pc:sldMk cId="1221065892" sldId="310"/>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4958" cy="4984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1098" y="1"/>
            <a:ext cx="2944958" cy="498475"/>
          </a:xfrm>
          <a:prstGeom prst="rect">
            <a:avLst/>
          </a:prstGeom>
        </p:spPr>
        <p:txBody>
          <a:bodyPr vert="horz" lIns="91440" tIns="45720" rIns="91440" bIns="45720" rtlCol="0"/>
          <a:lstStyle>
            <a:lvl1pPr algn="r">
              <a:defRPr sz="1200"/>
            </a:lvl1pPr>
          </a:lstStyle>
          <a:p>
            <a:fld id="{EA006F64-4275-4940-97CC-92DF9C4D2D44}" type="datetimeFigureOut">
              <a:rPr lang="en-US" smtClean="0"/>
              <a:t>9/25/2019</a:t>
            </a:fld>
            <a:endParaRPr lang="en-US"/>
          </a:p>
        </p:txBody>
      </p:sp>
      <p:sp>
        <p:nvSpPr>
          <p:cNvPr id="4" name="Footer Placeholder 3"/>
          <p:cNvSpPr>
            <a:spLocks noGrp="1"/>
          </p:cNvSpPr>
          <p:nvPr>
            <p:ph type="ftr" sz="quarter" idx="2"/>
          </p:nvPr>
        </p:nvSpPr>
        <p:spPr>
          <a:xfrm>
            <a:off x="0" y="9429751"/>
            <a:ext cx="2944958" cy="49847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1098" y="9429751"/>
            <a:ext cx="2944958" cy="498475"/>
          </a:xfrm>
          <a:prstGeom prst="rect">
            <a:avLst/>
          </a:prstGeom>
        </p:spPr>
        <p:txBody>
          <a:bodyPr vert="horz" lIns="91440" tIns="45720" rIns="91440" bIns="45720" rtlCol="0" anchor="b"/>
          <a:lstStyle>
            <a:lvl1pPr algn="r">
              <a:defRPr sz="1200"/>
            </a:lvl1pPr>
          </a:lstStyle>
          <a:p>
            <a:fld id="{B84FBB93-3D76-4363-B7AF-91BC03AEF51C}" type="slidenum">
              <a:rPr lang="en-US" smtClean="0"/>
              <a:t>‹#›</a:t>
            </a:fld>
            <a:endParaRPr lang="en-US"/>
          </a:p>
        </p:txBody>
      </p:sp>
    </p:spTree>
    <p:extLst>
      <p:ext uri="{BB962C8B-B14F-4D97-AF65-F5344CB8AC3E}">
        <p14:creationId xmlns:p14="http://schemas.microsoft.com/office/powerpoint/2010/main" val="20068131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9688" y="0"/>
            <a:ext cx="2946400" cy="498475"/>
          </a:xfrm>
          <a:prstGeom prst="rect">
            <a:avLst/>
          </a:prstGeom>
        </p:spPr>
        <p:txBody>
          <a:bodyPr vert="horz" lIns="91440" tIns="45720" rIns="91440" bIns="45720" rtlCol="0"/>
          <a:lstStyle>
            <a:lvl1pPr algn="r">
              <a:defRPr sz="1200"/>
            </a:lvl1pPr>
          </a:lstStyle>
          <a:p>
            <a:fld id="{9EC34A5D-B364-4024-BE08-0D53BB247FD5}" type="datetimeFigureOut">
              <a:rPr lang="en-US" smtClean="0"/>
              <a:t>9/25/2019</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78375"/>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9750"/>
            <a:ext cx="2946400" cy="49847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9688" y="9429750"/>
            <a:ext cx="2946400" cy="498475"/>
          </a:xfrm>
          <a:prstGeom prst="rect">
            <a:avLst/>
          </a:prstGeom>
        </p:spPr>
        <p:txBody>
          <a:bodyPr vert="horz" lIns="91440" tIns="45720" rIns="91440" bIns="45720" rtlCol="0" anchor="b"/>
          <a:lstStyle>
            <a:lvl1pPr algn="r">
              <a:defRPr sz="1200"/>
            </a:lvl1pPr>
          </a:lstStyle>
          <a:p>
            <a:fld id="{F7560531-2385-4265-BA2F-959BE3B17E5B}" type="slidenum">
              <a:rPr lang="en-US" smtClean="0"/>
              <a:t>‹#›</a:t>
            </a:fld>
            <a:endParaRPr lang="en-US"/>
          </a:p>
        </p:txBody>
      </p:sp>
    </p:spTree>
    <p:extLst>
      <p:ext uri="{BB962C8B-B14F-4D97-AF65-F5344CB8AC3E}">
        <p14:creationId xmlns:p14="http://schemas.microsoft.com/office/powerpoint/2010/main" val="1560744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6" name="Slide Number Placeholder 5"/>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1357506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userDrawn="1"/>
        </p:nvSpPr>
        <p:spPr>
          <a:xfrm>
            <a:off x="274320" y="5615940"/>
            <a:ext cx="1623060" cy="1143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2549944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Rectangle 4"/>
          <p:cNvSpPr/>
          <p:nvPr userDrawn="1"/>
        </p:nvSpPr>
        <p:spPr>
          <a:xfrm>
            <a:off x="274320" y="5615940"/>
            <a:ext cx="1623060" cy="1143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rgbClr val="558ED5"/>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3702459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Rectangle 5"/>
          <p:cNvSpPr/>
          <p:nvPr userDrawn="1"/>
        </p:nvSpPr>
        <p:spPr>
          <a:xfrm>
            <a:off x="274320" y="5615940"/>
            <a:ext cx="1623060" cy="1143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384800" cy="42629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600200"/>
            <a:ext cx="5384800" cy="42629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2190456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a:xfrm>
            <a:off x="274320" y="5615940"/>
            <a:ext cx="1623060" cy="1143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68829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68829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3013552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userDrawn="1"/>
        </p:nvSpPr>
        <p:spPr>
          <a:xfrm>
            <a:off x="274320" y="5615940"/>
            <a:ext cx="1623060" cy="1143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4215232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8">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570972"/>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968501"/>
            <a:ext cx="10972800" cy="383116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4673600" y="6176434"/>
            <a:ext cx="2844800" cy="365125"/>
          </a:xfrm>
          <a:prstGeom prst="rect">
            <a:avLst/>
          </a:prstGeom>
        </p:spPr>
        <p:txBody>
          <a:bodyPr vert="horz" lIns="91440" tIns="45720" rIns="91440" bIns="45720" rtlCol="0" anchor="ctr"/>
          <a:lstStyle>
            <a:lvl1pPr algn="ctr">
              <a:defRPr sz="1200">
                <a:solidFill>
                  <a:schemeClr val="accent1">
                    <a:lumMod val="60000"/>
                    <a:lumOff val="40000"/>
                  </a:schemeClr>
                </a:solidFill>
              </a:defRPr>
            </a:lvl1pPr>
          </a:lstStyle>
          <a:p>
            <a:fld id="{283C63E4-F9BE-C24A-B4FF-309EB18BA564}" type="slidenum">
              <a:rPr lang="en-US" smtClean="0"/>
              <a:pPr/>
              <a:t>‹#›</a:t>
            </a:fld>
            <a:endParaRPr lang="en-US" dirty="0"/>
          </a:p>
        </p:txBody>
      </p:sp>
    </p:spTree>
    <p:extLst>
      <p:ext uri="{BB962C8B-B14F-4D97-AF65-F5344CB8AC3E}">
        <p14:creationId xmlns:p14="http://schemas.microsoft.com/office/powerpoint/2010/main" val="3468638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xStyles>
    <p:titleStyle>
      <a:lvl1pPr algn="ctr" defTabSz="457200" rtl="0" eaLnBrk="1" latinLnBrk="0" hangingPunct="1">
        <a:spcBef>
          <a:spcPct val="0"/>
        </a:spcBef>
        <a:buNone/>
        <a:defRPr sz="4400" b="1" i="0" kern="1200">
          <a:solidFill>
            <a:schemeClr val="tx2">
              <a:lumMod val="60000"/>
              <a:lumOff val="40000"/>
            </a:schemeClr>
          </a:solidFill>
          <a:latin typeface="Calibri"/>
          <a:ea typeface="+mj-ea"/>
          <a:cs typeface="Calibri"/>
        </a:defRPr>
      </a:lvl1pPr>
    </p:titleStyle>
    <p:bodyStyle>
      <a:lvl1pPr marL="342900" indent="-342900" algn="l" defTabSz="457200" rtl="0" eaLnBrk="1" latinLnBrk="0" hangingPunct="1">
        <a:spcBef>
          <a:spcPct val="20000"/>
        </a:spcBef>
        <a:buFont typeface="Arial"/>
        <a:buChar char="•"/>
        <a:defRPr sz="3200" kern="1200">
          <a:solidFill>
            <a:schemeClr val="tx2">
              <a:lumMod val="60000"/>
              <a:lumOff val="40000"/>
            </a:schemeClr>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2">
              <a:lumMod val="60000"/>
              <a:lumOff val="40000"/>
            </a:schemeClr>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2">
              <a:lumMod val="60000"/>
              <a:lumOff val="40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2">
              <a:lumMod val="60000"/>
              <a:lumOff val="40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2">
              <a:lumMod val="60000"/>
              <a:lumOff val="40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tsbewm@itu.in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itu.int/search#?target=Base%20text&amp;ex=false&amp;q=Sustainable%20Development&amp;fl=0&amp;media=Al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tsbewm@itu.in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txBox="1">
            <a:spLocks/>
          </p:cNvSpPr>
          <p:nvPr/>
        </p:nvSpPr>
        <p:spPr>
          <a:xfrm>
            <a:off x="1895231" y="1728176"/>
            <a:ext cx="8229600" cy="1140069"/>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i="0" kern="1200">
                <a:solidFill>
                  <a:schemeClr val="bg1"/>
                </a:solidFill>
                <a:latin typeface="Calibri"/>
                <a:ea typeface="+mj-ea"/>
                <a:cs typeface="Calibri"/>
              </a:defRPr>
            </a:lvl1pPr>
          </a:lstStyle>
          <a:p>
            <a:endParaRPr lang="en-US" sz="4200" dirty="0">
              <a:solidFill>
                <a:srgbClr val="558ED5"/>
              </a:solidFill>
            </a:endParaRPr>
          </a:p>
        </p:txBody>
      </p:sp>
      <p:sp>
        <p:nvSpPr>
          <p:cNvPr id="3" name="Title 1"/>
          <p:cNvSpPr txBox="1">
            <a:spLocks/>
          </p:cNvSpPr>
          <p:nvPr/>
        </p:nvSpPr>
        <p:spPr>
          <a:xfrm>
            <a:off x="0" y="976923"/>
            <a:ext cx="12192000" cy="2604489"/>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i="0" kern="1200">
                <a:solidFill>
                  <a:schemeClr val="bg1"/>
                </a:solidFill>
                <a:latin typeface="Calibri"/>
                <a:ea typeface="+mj-ea"/>
                <a:cs typeface="Calibri"/>
              </a:defRPr>
            </a:lvl1pPr>
          </a:lstStyle>
          <a:p>
            <a:r>
              <a:rPr lang="en-US" sz="4000" dirty="0">
                <a:solidFill>
                  <a:schemeClr val="tx2">
                    <a:lumMod val="60000"/>
                    <a:lumOff val="40000"/>
                  </a:schemeClr>
                </a:solidFill>
              </a:rPr>
              <a:t>Updates on TSB tools and services</a:t>
            </a:r>
            <a:endParaRPr lang="en-US" sz="3200" dirty="0">
              <a:solidFill>
                <a:schemeClr val="tx2">
                  <a:lumMod val="60000"/>
                  <a:lumOff val="40000"/>
                </a:schemeClr>
              </a:solidFill>
            </a:endParaRPr>
          </a:p>
          <a:p>
            <a:r>
              <a:rPr lang="en-US" sz="2400" dirty="0" smtClean="0">
                <a:solidFill>
                  <a:srgbClr val="558ED5"/>
                </a:solidFill>
              </a:rPr>
              <a:t>TSAG </a:t>
            </a:r>
            <a:r>
              <a:rPr lang="en-US" sz="2400" dirty="0">
                <a:solidFill>
                  <a:srgbClr val="558ED5"/>
                </a:solidFill>
              </a:rPr>
              <a:t>Information Session</a:t>
            </a:r>
          </a:p>
          <a:p>
            <a:endParaRPr lang="en-US" sz="2000" dirty="0" smtClean="0">
              <a:solidFill>
                <a:schemeClr val="tx2">
                  <a:lumMod val="60000"/>
                  <a:lumOff val="40000"/>
                </a:schemeClr>
              </a:solidFill>
            </a:endParaRPr>
          </a:p>
          <a:p>
            <a:r>
              <a:rPr lang="en-US" sz="2000" dirty="0" smtClean="0">
                <a:solidFill>
                  <a:schemeClr val="tx2">
                    <a:lumMod val="60000"/>
                    <a:lumOff val="40000"/>
                  </a:schemeClr>
                </a:solidFill>
              </a:rPr>
              <a:t>Wednesday </a:t>
            </a:r>
            <a:r>
              <a:rPr lang="en-US" sz="2000" dirty="0">
                <a:solidFill>
                  <a:schemeClr val="tx2">
                    <a:lumMod val="60000"/>
                    <a:lumOff val="40000"/>
                  </a:schemeClr>
                </a:solidFill>
              </a:rPr>
              <a:t>25 September 2019, 1230 </a:t>
            </a:r>
            <a:r>
              <a:rPr lang="en-US" sz="2000" dirty="0" smtClean="0">
                <a:solidFill>
                  <a:schemeClr val="tx2">
                    <a:lumMod val="60000"/>
                    <a:lumOff val="40000"/>
                  </a:schemeClr>
                </a:solidFill>
              </a:rPr>
              <a:t>– 1300</a:t>
            </a:r>
          </a:p>
          <a:p>
            <a:r>
              <a:rPr lang="en-US" sz="2000" dirty="0" smtClean="0">
                <a:solidFill>
                  <a:schemeClr val="tx2">
                    <a:lumMod val="60000"/>
                    <a:lumOff val="40000"/>
                  </a:schemeClr>
                </a:solidFill>
              </a:rPr>
              <a:t>Popov Room</a:t>
            </a:r>
            <a:endParaRPr lang="en-US" sz="2000" dirty="0">
              <a:solidFill>
                <a:schemeClr val="tx2">
                  <a:lumMod val="60000"/>
                  <a:lumOff val="40000"/>
                </a:schemeClr>
              </a:solidFill>
            </a:endParaRPr>
          </a:p>
          <a:p>
            <a:endParaRPr lang="en-US" sz="2000" dirty="0" smtClean="0">
              <a:solidFill>
                <a:schemeClr val="tx2">
                  <a:lumMod val="60000"/>
                  <a:lumOff val="40000"/>
                </a:schemeClr>
              </a:solidFill>
            </a:endParaRPr>
          </a:p>
        </p:txBody>
      </p:sp>
      <p:sp>
        <p:nvSpPr>
          <p:cNvPr id="4" name="Title 1"/>
          <p:cNvSpPr txBox="1">
            <a:spLocks/>
          </p:cNvSpPr>
          <p:nvPr/>
        </p:nvSpPr>
        <p:spPr>
          <a:xfrm>
            <a:off x="1981200" y="5442182"/>
            <a:ext cx="8229600" cy="743724"/>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i="0" kern="1200">
                <a:solidFill>
                  <a:schemeClr val="bg1"/>
                </a:solidFill>
                <a:latin typeface="Calibri"/>
                <a:ea typeface="+mj-ea"/>
                <a:cs typeface="Calibri"/>
              </a:defRPr>
            </a:lvl1pPr>
          </a:lstStyle>
          <a:p>
            <a:endParaRPr lang="en-US" sz="3000" b="0" i="1" dirty="0">
              <a:solidFill>
                <a:srgbClr val="558ED5"/>
              </a:solidFill>
            </a:endParaRPr>
          </a:p>
        </p:txBody>
      </p:sp>
      <p:sp>
        <p:nvSpPr>
          <p:cNvPr id="5" name="Rectangle 4"/>
          <p:cNvSpPr/>
          <p:nvPr/>
        </p:nvSpPr>
        <p:spPr>
          <a:xfrm>
            <a:off x="390768" y="4890714"/>
            <a:ext cx="11801231" cy="1107996"/>
          </a:xfrm>
          <a:prstGeom prst="rect">
            <a:avLst/>
          </a:prstGeom>
        </p:spPr>
        <p:txBody>
          <a:bodyPr wrap="square">
            <a:spAutoFit/>
          </a:bodyPr>
          <a:lstStyle/>
          <a:p>
            <a:r>
              <a:rPr lang="en-US" sz="1600" dirty="0" err="1">
                <a:solidFill>
                  <a:schemeClr val="tx2">
                    <a:lumMod val="60000"/>
                    <a:lumOff val="40000"/>
                  </a:schemeClr>
                </a:solidFill>
              </a:rPr>
              <a:t>Sébastien</a:t>
            </a:r>
            <a:r>
              <a:rPr lang="en-US" sz="1600" dirty="0">
                <a:solidFill>
                  <a:schemeClr val="tx2">
                    <a:lumMod val="60000"/>
                    <a:lumOff val="40000"/>
                  </a:schemeClr>
                </a:solidFill>
              </a:rPr>
              <a:t> </a:t>
            </a:r>
            <a:r>
              <a:rPr lang="en-US" sz="1600" dirty="0" smtClean="0">
                <a:solidFill>
                  <a:schemeClr val="tx2">
                    <a:lumMod val="60000"/>
                    <a:lumOff val="40000"/>
                  </a:schemeClr>
                </a:solidFill>
              </a:rPr>
              <a:t>CASTANO 		Head </a:t>
            </a:r>
            <a:r>
              <a:rPr lang="en-US" sz="1600" dirty="0">
                <a:solidFill>
                  <a:schemeClr val="tx2">
                    <a:lumMod val="60000"/>
                    <a:lumOff val="40000"/>
                  </a:schemeClr>
                </a:solidFill>
              </a:rPr>
              <a:t>IT Applications and Development, OPD/TSB</a:t>
            </a:r>
          </a:p>
          <a:p>
            <a:r>
              <a:rPr lang="en-US" sz="1600" dirty="0">
                <a:solidFill>
                  <a:schemeClr val="tx2">
                    <a:lumMod val="60000"/>
                    <a:lumOff val="40000"/>
                  </a:schemeClr>
                </a:solidFill>
              </a:rPr>
              <a:t>Gent </a:t>
            </a:r>
            <a:r>
              <a:rPr lang="en-US" sz="1600" dirty="0" smtClean="0">
                <a:solidFill>
                  <a:schemeClr val="tx2">
                    <a:lumMod val="60000"/>
                    <a:lumOff val="40000"/>
                  </a:schemeClr>
                </a:solidFill>
              </a:rPr>
              <a:t>BAJRAMI			</a:t>
            </a:r>
            <a:r>
              <a:rPr lang="en-GB" sz="1600" dirty="0" smtClean="0">
                <a:solidFill>
                  <a:schemeClr val="tx2">
                    <a:lumMod val="60000"/>
                    <a:lumOff val="40000"/>
                  </a:schemeClr>
                </a:solidFill>
              </a:rPr>
              <a:t>Information </a:t>
            </a:r>
            <a:r>
              <a:rPr lang="en-GB" sz="1600" dirty="0">
                <a:solidFill>
                  <a:schemeClr val="tx2">
                    <a:lumMod val="60000"/>
                    <a:lumOff val="40000"/>
                  </a:schemeClr>
                </a:solidFill>
              </a:rPr>
              <a:t>System Officer - Remote participation Lead</a:t>
            </a:r>
            <a:br>
              <a:rPr lang="en-GB" sz="1600" dirty="0">
                <a:solidFill>
                  <a:schemeClr val="tx2">
                    <a:lumMod val="60000"/>
                    <a:lumOff val="40000"/>
                  </a:schemeClr>
                </a:solidFill>
              </a:rPr>
            </a:br>
            <a:r>
              <a:rPr lang="en-GB" sz="1600" dirty="0">
                <a:solidFill>
                  <a:schemeClr val="tx2">
                    <a:lumMod val="60000"/>
                    <a:lumOff val="40000"/>
                  </a:schemeClr>
                </a:solidFill>
              </a:rPr>
              <a:t>Alexandra </a:t>
            </a:r>
            <a:r>
              <a:rPr lang="en-GB" sz="1600" dirty="0" smtClean="0">
                <a:solidFill>
                  <a:schemeClr val="tx2">
                    <a:lumMod val="60000"/>
                    <a:lumOff val="40000"/>
                  </a:schemeClr>
                </a:solidFill>
              </a:rPr>
              <a:t>GASPARI</a:t>
            </a:r>
            <a:r>
              <a:rPr lang="en-GB" sz="1600" dirty="0">
                <a:solidFill>
                  <a:schemeClr val="tx2">
                    <a:lumMod val="60000"/>
                    <a:lumOff val="40000"/>
                  </a:schemeClr>
                </a:solidFill>
              </a:rPr>
              <a:t>	</a:t>
            </a:r>
            <a:r>
              <a:rPr lang="en-GB" sz="1600" dirty="0" smtClean="0">
                <a:solidFill>
                  <a:schemeClr val="tx2">
                    <a:lumMod val="60000"/>
                    <a:lumOff val="40000"/>
                  </a:schemeClr>
                </a:solidFill>
              </a:rPr>
              <a:t>	Programme </a:t>
            </a:r>
            <a:r>
              <a:rPr lang="en-GB" sz="1600" dirty="0">
                <a:solidFill>
                  <a:schemeClr val="tx2">
                    <a:lumMod val="60000"/>
                    <a:lumOff val="40000"/>
                  </a:schemeClr>
                </a:solidFill>
              </a:rPr>
              <a:t>Coordinator - Focal point for the Regions</a:t>
            </a:r>
            <a:r>
              <a:rPr lang="en-GB" dirty="0">
                <a:solidFill>
                  <a:schemeClr val="tx2">
                    <a:lumMod val="60000"/>
                    <a:lumOff val="40000"/>
                  </a:schemeClr>
                </a:solidFill>
              </a:rPr>
              <a:t/>
            </a:r>
            <a:br>
              <a:rPr lang="en-GB" dirty="0">
                <a:solidFill>
                  <a:schemeClr val="tx2">
                    <a:lumMod val="60000"/>
                    <a:lumOff val="40000"/>
                  </a:schemeClr>
                </a:solidFill>
              </a:rPr>
            </a:br>
            <a:r>
              <a:rPr lang="en-US" dirty="0">
                <a:solidFill>
                  <a:schemeClr val="tx2">
                    <a:lumMod val="60000"/>
                    <a:lumOff val="40000"/>
                  </a:schemeClr>
                </a:solidFill>
              </a:rPr>
              <a:t>	</a:t>
            </a:r>
          </a:p>
        </p:txBody>
      </p:sp>
    </p:spTree>
    <p:extLst>
      <p:ext uri="{BB962C8B-B14F-4D97-AF65-F5344CB8AC3E}">
        <p14:creationId xmlns:p14="http://schemas.microsoft.com/office/powerpoint/2010/main" val="3429411386"/>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txBox="1">
            <a:spLocks/>
          </p:cNvSpPr>
          <p:nvPr/>
        </p:nvSpPr>
        <p:spPr>
          <a:xfrm>
            <a:off x="1895231" y="1728176"/>
            <a:ext cx="8229600" cy="1140069"/>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i="0" kern="1200">
                <a:solidFill>
                  <a:schemeClr val="bg1"/>
                </a:solidFill>
                <a:latin typeface="Calibri"/>
                <a:ea typeface="+mj-ea"/>
                <a:cs typeface="Calibri"/>
              </a:defRPr>
            </a:lvl1pPr>
          </a:lstStyle>
          <a:p>
            <a:endParaRPr lang="en-US" sz="4200" dirty="0">
              <a:solidFill>
                <a:srgbClr val="558ED5"/>
              </a:solidFill>
            </a:endParaRPr>
          </a:p>
        </p:txBody>
      </p:sp>
      <p:sp>
        <p:nvSpPr>
          <p:cNvPr id="3" name="Title 1"/>
          <p:cNvSpPr txBox="1">
            <a:spLocks/>
          </p:cNvSpPr>
          <p:nvPr/>
        </p:nvSpPr>
        <p:spPr>
          <a:xfrm>
            <a:off x="0" y="976923"/>
            <a:ext cx="12192000" cy="2604489"/>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i="0" kern="1200">
                <a:solidFill>
                  <a:schemeClr val="bg1"/>
                </a:solidFill>
                <a:latin typeface="Calibri"/>
                <a:ea typeface="+mj-ea"/>
                <a:cs typeface="Calibri"/>
              </a:defRPr>
            </a:lvl1pPr>
          </a:lstStyle>
          <a:p>
            <a:r>
              <a:rPr lang="en-US" sz="4000" dirty="0" smtClean="0">
                <a:solidFill>
                  <a:schemeClr val="tx2">
                    <a:lumMod val="60000"/>
                    <a:lumOff val="40000"/>
                  </a:schemeClr>
                </a:solidFill>
              </a:rPr>
              <a:t>Empowering the access to ITU-T work:</a:t>
            </a:r>
          </a:p>
          <a:p>
            <a:r>
              <a:rPr lang="en-US" sz="4000" dirty="0" smtClean="0">
                <a:solidFill>
                  <a:schemeClr val="tx2">
                    <a:lumMod val="60000"/>
                    <a:lumOff val="40000"/>
                  </a:schemeClr>
                </a:solidFill>
              </a:rPr>
              <a:t>Remote Participation</a:t>
            </a:r>
          </a:p>
        </p:txBody>
      </p:sp>
      <p:sp>
        <p:nvSpPr>
          <p:cNvPr id="4" name="Title 1"/>
          <p:cNvSpPr txBox="1">
            <a:spLocks/>
          </p:cNvSpPr>
          <p:nvPr/>
        </p:nvSpPr>
        <p:spPr>
          <a:xfrm>
            <a:off x="1981200" y="5442182"/>
            <a:ext cx="8229600" cy="743724"/>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i="0" kern="1200">
                <a:solidFill>
                  <a:schemeClr val="bg1"/>
                </a:solidFill>
                <a:latin typeface="Calibri"/>
                <a:ea typeface="+mj-ea"/>
                <a:cs typeface="Calibri"/>
              </a:defRPr>
            </a:lvl1pPr>
          </a:lstStyle>
          <a:p>
            <a:endParaRPr lang="en-US" sz="3000" b="0" i="1" dirty="0">
              <a:solidFill>
                <a:srgbClr val="558ED5"/>
              </a:solidFill>
            </a:endParaRPr>
          </a:p>
        </p:txBody>
      </p:sp>
    </p:spTree>
    <p:extLst>
      <p:ext uri="{BB962C8B-B14F-4D97-AF65-F5344CB8AC3E}">
        <p14:creationId xmlns:p14="http://schemas.microsoft.com/office/powerpoint/2010/main" val="1406213248"/>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Remote </a:t>
            </a:r>
            <a:r>
              <a:rPr lang="en-US" dirty="0" smtClean="0"/>
              <a:t>participation</a:t>
            </a:r>
            <a:r>
              <a:rPr lang="en-US" dirty="0"/>
              <a:t/>
            </a:r>
            <a:br>
              <a:rPr lang="en-US" dirty="0"/>
            </a:br>
            <a:r>
              <a:rPr lang="en-US" sz="3600" b="0" i="1" dirty="0"/>
              <a:t>Zoom conferencing tool</a:t>
            </a:r>
            <a:endParaRPr lang="en-US" sz="3600" dirty="0"/>
          </a:p>
        </p:txBody>
      </p:sp>
      <p:sp>
        <p:nvSpPr>
          <p:cNvPr id="3" name="Content Placeholder 2"/>
          <p:cNvSpPr>
            <a:spLocks noGrp="1"/>
          </p:cNvSpPr>
          <p:nvPr>
            <p:ph idx="1"/>
          </p:nvPr>
        </p:nvSpPr>
        <p:spPr>
          <a:xfrm>
            <a:off x="609600" y="1713972"/>
            <a:ext cx="10972800" cy="4009677"/>
          </a:xfrm>
        </p:spPr>
        <p:txBody>
          <a:bodyPr>
            <a:normAutofit fontScale="77500" lnSpcReduction="20000"/>
          </a:bodyPr>
          <a:lstStyle/>
          <a:p>
            <a:r>
              <a:rPr lang="en-US" b="1" dirty="0"/>
              <a:t>Challenges</a:t>
            </a:r>
          </a:p>
          <a:p>
            <a:pPr lvl="1"/>
            <a:r>
              <a:rPr lang="en-US" dirty="0"/>
              <a:t>Self-service for informal meetings;</a:t>
            </a:r>
          </a:p>
          <a:p>
            <a:r>
              <a:rPr lang="en-US" b="1" dirty="0"/>
              <a:t>Solution</a:t>
            </a:r>
          </a:p>
          <a:p>
            <a:pPr lvl="1"/>
            <a:r>
              <a:rPr lang="en-GB" dirty="0"/>
              <a:t>Zoom conferencing tool;</a:t>
            </a:r>
          </a:p>
          <a:p>
            <a:r>
              <a:rPr lang="en-US" b="1" dirty="0"/>
              <a:t>Features/Benefits</a:t>
            </a:r>
          </a:p>
          <a:p>
            <a:pPr lvl="1"/>
            <a:r>
              <a:rPr lang="en-GB" dirty="0"/>
              <a:t>Launch without host;</a:t>
            </a:r>
          </a:p>
          <a:p>
            <a:pPr lvl="1"/>
            <a:r>
              <a:rPr lang="en-GB" dirty="0"/>
              <a:t>Better audio quality for users with low bandwidth connections;</a:t>
            </a:r>
          </a:p>
          <a:p>
            <a:pPr lvl="1"/>
            <a:r>
              <a:rPr lang="en-GB" dirty="0"/>
              <a:t>Enhanced functionality and usability;</a:t>
            </a:r>
            <a:endParaRPr lang="en-US" dirty="0"/>
          </a:p>
          <a:p>
            <a:pPr lvl="1"/>
            <a:r>
              <a:rPr lang="en-GB" dirty="0"/>
              <a:t>Cost effective;</a:t>
            </a:r>
          </a:p>
          <a:p>
            <a:r>
              <a:rPr lang="en-GB" b="1" dirty="0"/>
              <a:t>Usage</a:t>
            </a:r>
          </a:p>
          <a:p>
            <a:pPr lvl="1"/>
            <a:r>
              <a:rPr lang="en-US" dirty="0"/>
              <a:t>Non-statutory, ad-hoc and fully virtual meetings;</a:t>
            </a:r>
          </a:p>
          <a:p>
            <a:pPr lvl="1"/>
            <a:endParaRPr lang="en-US" dirty="0"/>
          </a:p>
          <a:p>
            <a:pPr marL="457200" lvl="1" indent="0">
              <a:buNone/>
            </a:pPr>
            <a:endParaRPr lang="en-US" dirty="0"/>
          </a:p>
          <a:p>
            <a:pPr lvl="1"/>
            <a:endParaRPr lang="en-US" dirty="0"/>
          </a:p>
        </p:txBody>
      </p:sp>
    </p:spTree>
    <p:extLst>
      <p:ext uri="{BB962C8B-B14F-4D97-AF65-F5344CB8AC3E}">
        <p14:creationId xmlns:p14="http://schemas.microsoft.com/office/powerpoint/2010/main" val="206283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Remote participation</a:t>
            </a:r>
            <a:br>
              <a:rPr lang="en-US" dirty="0"/>
            </a:br>
            <a:r>
              <a:rPr lang="en-US" sz="3200" b="0" i="1" dirty="0"/>
              <a:t>Open Source Solution - </a:t>
            </a:r>
            <a:r>
              <a:rPr lang="en-US" sz="3200" b="0" i="1" dirty="0" err="1"/>
              <a:t>BigBlueButton</a:t>
            </a:r>
            <a:endParaRPr lang="en-US" sz="3200" dirty="0"/>
          </a:p>
        </p:txBody>
      </p:sp>
      <p:sp>
        <p:nvSpPr>
          <p:cNvPr id="3" name="Content Placeholder 2"/>
          <p:cNvSpPr>
            <a:spLocks noGrp="1"/>
          </p:cNvSpPr>
          <p:nvPr>
            <p:ph idx="1"/>
          </p:nvPr>
        </p:nvSpPr>
        <p:spPr>
          <a:xfrm>
            <a:off x="609600" y="1723044"/>
            <a:ext cx="10972800" cy="4318527"/>
          </a:xfrm>
        </p:spPr>
        <p:txBody>
          <a:bodyPr>
            <a:normAutofit fontScale="70000" lnSpcReduction="20000"/>
          </a:bodyPr>
          <a:lstStyle/>
          <a:p>
            <a:r>
              <a:rPr lang="en-US" b="1" dirty="0"/>
              <a:t>Challenges</a:t>
            </a:r>
          </a:p>
          <a:p>
            <a:pPr lvl="1"/>
            <a:r>
              <a:rPr lang="en-US" sz="3200" dirty="0"/>
              <a:t>Simpler tool;</a:t>
            </a:r>
          </a:p>
          <a:p>
            <a:pPr lvl="1"/>
            <a:r>
              <a:rPr lang="en-US" sz="3200" dirty="0"/>
              <a:t>Better access control;</a:t>
            </a:r>
          </a:p>
          <a:p>
            <a:r>
              <a:rPr lang="en-US" b="1" dirty="0"/>
              <a:t>Solution</a:t>
            </a:r>
          </a:p>
          <a:p>
            <a:pPr lvl="1"/>
            <a:r>
              <a:rPr lang="en-GB" sz="3200" dirty="0" smtClean="0"/>
              <a:t>Deployment of a customized open source solution (</a:t>
            </a:r>
            <a:r>
              <a:rPr lang="en-GB" sz="3200" b="1" i="1" dirty="0" smtClean="0"/>
              <a:t>BigBlueButton</a:t>
            </a:r>
            <a:r>
              <a:rPr lang="en-GB" sz="3200" b="1" i="1" dirty="0"/>
              <a:t>)</a:t>
            </a:r>
            <a:r>
              <a:rPr lang="en-GB" sz="3200" dirty="0"/>
              <a:t> on a dedicated servers hosted in ITU premises;</a:t>
            </a:r>
          </a:p>
          <a:p>
            <a:r>
              <a:rPr lang="en-US" b="1" dirty="0"/>
              <a:t>Features/Benefits</a:t>
            </a:r>
          </a:p>
          <a:p>
            <a:pPr lvl="1"/>
            <a:r>
              <a:rPr lang="en-US" sz="3200" dirty="0"/>
              <a:t>Integration within the ITU authentication system for better access management control;</a:t>
            </a:r>
          </a:p>
          <a:p>
            <a:pPr lvl="1"/>
            <a:r>
              <a:rPr lang="en-US" sz="3200" dirty="0"/>
              <a:t>Available as a sub-service inside centralized </a:t>
            </a:r>
            <a:r>
              <a:rPr lang="en-US" sz="3200" dirty="0" err="1"/>
              <a:t>MyWorkspace</a:t>
            </a:r>
            <a:r>
              <a:rPr lang="en-US" sz="3200" dirty="0"/>
              <a:t> area;</a:t>
            </a:r>
          </a:p>
          <a:p>
            <a:pPr lvl="1"/>
            <a:r>
              <a:rPr lang="en-US" sz="3200" dirty="0"/>
              <a:t>Completely web-based; no OS limitation and no application installation;</a:t>
            </a:r>
          </a:p>
          <a:p>
            <a:pPr lvl="1"/>
            <a:r>
              <a:rPr lang="en-US" sz="3200" dirty="0"/>
              <a:t>Tailored self-service upon requests (coming soon);</a:t>
            </a:r>
          </a:p>
          <a:p>
            <a:r>
              <a:rPr lang="en-US" b="1" dirty="0"/>
              <a:t>Usage</a:t>
            </a:r>
          </a:p>
          <a:p>
            <a:pPr lvl="1"/>
            <a:r>
              <a:rPr lang="en-US" sz="3200" dirty="0"/>
              <a:t>Statutory meetings held in and outside Geneva;</a:t>
            </a:r>
          </a:p>
          <a:p>
            <a:pPr marL="457200" lvl="1" indent="0">
              <a:buNone/>
            </a:pPr>
            <a:endParaRPr lang="en-US" dirty="0"/>
          </a:p>
          <a:p>
            <a:pPr lvl="1"/>
            <a:endParaRPr lang="en-US" dirty="0"/>
          </a:p>
        </p:txBody>
      </p:sp>
      <p:pic>
        <p:nvPicPr>
          <p:cNvPr id="4" name="Picture 3"/>
          <p:cNvPicPr>
            <a:picLocks noChangeAspect="1"/>
          </p:cNvPicPr>
          <p:nvPr/>
        </p:nvPicPr>
        <p:blipFill>
          <a:blip r:embed="rId2"/>
          <a:stretch>
            <a:fillRect/>
          </a:stretch>
        </p:blipFill>
        <p:spPr>
          <a:xfrm>
            <a:off x="10936941" y="162317"/>
            <a:ext cx="1075765" cy="941295"/>
          </a:xfrm>
          <a:prstGeom prst="rect">
            <a:avLst/>
          </a:prstGeom>
        </p:spPr>
      </p:pic>
    </p:spTree>
    <p:extLst>
      <p:ext uri="{BB962C8B-B14F-4D97-AF65-F5344CB8AC3E}">
        <p14:creationId xmlns:p14="http://schemas.microsoft.com/office/powerpoint/2010/main" val="12210658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a:p>
          <a:p>
            <a:pPr marL="0" indent="0">
              <a:buNone/>
            </a:pPr>
            <a:r>
              <a:rPr lang="en-US" dirty="0"/>
              <a:t>Thank you for your attention</a:t>
            </a:r>
          </a:p>
          <a:p>
            <a:pPr marL="0" indent="0">
              <a:buNone/>
            </a:pPr>
            <a:r>
              <a:rPr lang="en-US" sz="4000" b="1" dirty="0"/>
              <a:t>Questions</a:t>
            </a:r>
            <a:r>
              <a:rPr lang="en-US" sz="4000" b="1" dirty="0" smtClean="0"/>
              <a:t>?</a:t>
            </a:r>
          </a:p>
          <a:p>
            <a:pPr marL="0" indent="0">
              <a:buNone/>
            </a:pPr>
            <a:endParaRPr lang="en-US" dirty="0" smtClean="0"/>
          </a:p>
          <a:p>
            <a:pPr marL="0" indent="0">
              <a:buNone/>
            </a:pPr>
            <a:endParaRPr lang="en-US" sz="1800" dirty="0" smtClean="0"/>
          </a:p>
          <a:p>
            <a:pPr marL="0" indent="0">
              <a:buNone/>
            </a:pPr>
            <a:endParaRPr lang="en-US" sz="1800" dirty="0"/>
          </a:p>
          <a:p>
            <a:pPr marL="0" indent="0">
              <a:buNone/>
            </a:pPr>
            <a:endParaRPr lang="en-US" sz="1800" dirty="0" smtClean="0"/>
          </a:p>
        </p:txBody>
      </p:sp>
      <p:grpSp>
        <p:nvGrpSpPr>
          <p:cNvPr id="4" name="Group 3">
            <a:extLst>
              <a:ext uri="{FF2B5EF4-FFF2-40B4-BE49-F238E27FC236}">
                <a16:creationId xmlns:a16="http://schemas.microsoft.com/office/drawing/2014/main" xmlns="" id="{22F4D9CA-3ED3-46C3-ABA0-BB1C9B35FCE1}"/>
              </a:ext>
            </a:extLst>
          </p:cNvPr>
          <p:cNvGrpSpPr/>
          <p:nvPr/>
        </p:nvGrpSpPr>
        <p:grpSpPr>
          <a:xfrm>
            <a:off x="5975515" y="2023822"/>
            <a:ext cx="4210438" cy="3681764"/>
            <a:chOff x="6928780" y="1693854"/>
            <a:chExt cx="4646671" cy="4484077"/>
          </a:xfrm>
        </p:grpSpPr>
        <p:grpSp>
          <p:nvGrpSpPr>
            <p:cNvPr id="5" name="Group 4">
              <a:extLst>
                <a:ext uri="{FF2B5EF4-FFF2-40B4-BE49-F238E27FC236}">
                  <a16:creationId xmlns:a16="http://schemas.microsoft.com/office/drawing/2014/main" xmlns="" id="{67523631-287C-4D6C-A8D1-10913C515918}"/>
                </a:ext>
              </a:extLst>
            </p:cNvPr>
            <p:cNvGrpSpPr/>
            <p:nvPr/>
          </p:nvGrpSpPr>
          <p:grpSpPr>
            <a:xfrm>
              <a:off x="7834646" y="3535794"/>
              <a:ext cx="608996" cy="591606"/>
              <a:chOff x="4427538" y="3192463"/>
              <a:chExt cx="823913" cy="825500"/>
            </a:xfrm>
            <a:solidFill>
              <a:schemeClr val="accent3"/>
            </a:solidFill>
            <a:effectLst/>
          </p:grpSpPr>
          <p:sp>
            <p:nvSpPr>
              <p:cNvPr id="144" name="Oval 23">
                <a:extLst>
                  <a:ext uri="{FF2B5EF4-FFF2-40B4-BE49-F238E27FC236}">
                    <a16:creationId xmlns:a16="http://schemas.microsoft.com/office/drawing/2014/main" xmlns="" id="{4571A3AA-5D43-4B04-9EDE-20D35E898F8B}"/>
                  </a:ext>
                </a:extLst>
              </p:cNvPr>
              <p:cNvSpPr>
                <a:spLocks noChangeArrowheads="1"/>
              </p:cNvSpPr>
              <p:nvPr/>
            </p:nvSpPr>
            <p:spPr bwMode="auto">
              <a:xfrm>
                <a:off x="4813301" y="3825875"/>
                <a:ext cx="57150" cy="5715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145" name="Rectangle 24">
                <a:extLst>
                  <a:ext uri="{FF2B5EF4-FFF2-40B4-BE49-F238E27FC236}">
                    <a16:creationId xmlns:a16="http://schemas.microsoft.com/office/drawing/2014/main" xmlns="" id="{6D8B431C-633D-4955-9AC0-AA68372B54C9}"/>
                  </a:ext>
                </a:extLst>
              </p:cNvPr>
              <p:cNvSpPr>
                <a:spLocks noChangeArrowheads="1"/>
              </p:cNvSpPr>
              <p:nvPr/>
            </p:nvSpPr>
            <p:spPr bwMode="auto">
              <a:xfrm>
                <a:off x="4784726" y="3352800"/>
                <a:ext cx="115888" cy="158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146" name="Freeform 25">
                <a:extLst>
                  <a:ext uri="{FF2B5EF4-FFF2-40B4-BE49-F238E27FC236}">
                    <a16:creationId xmlns:a16="http://schemas.microsoft.com/office/drawing/2014/main" xmlns="" id="{1C27934A-DB8B-4281-B3A0-EC1F0018D1A0}"/>
                  </a:ext>
                </a:extLst>
              </p:cNvPr>
              <p:cNvSpPr>
                <a:spLocks noEditPoints="1"/>
              </p:cNvSpPr>
              <p:nvPr/>
            </p:nvSpPr>
            <p:spPr bwMode="auto">
              <a:xfrm>
                <a:off x="4427538" y="3192463"/>
                <a:ext cx="823913" cy="825500"/>
              </a:xfrm>
              <a:custGeom>
                <a:avLst/>
                <a:gdLst>
                  <a:gd name="T0" fmla="*/ 143 w 286"/>
                  <a:gd name="T1" fmla="*/ 0 h 287"/>
                  <a:gd name="T2" fmla="*/ 0 w 286"/>
                  <a:gd name="T3" fmla="*/ 143 h 287"/>
                  <a:gd name="T4" fmla="*/ 143 w 286"/>
                  <a:gd name="T5" fmla="*/ 287 h 287"/>
                  <a:gd name="T6" fmla="*/ 286 w 286"/>
                  <a:gd name="T7" fmla="*/ 143 h 287"/>
                  <a:gd name="T8" fmla="*/ 143 w 286"/>
                  <a:gd name="T9" fmla="*/ 0 h 287"/>
                  <a:gd name="T10" fmla="*/ 201 w 286"/>
                  <a:gd name="T11" fmla="*/ 234 h 287"/>
                  <a:gd name="T12" fmla="*/ 187 w 286"/>
                  <a:gd name="T13" fmla="*/ 248 h 287"/>
                  <a:gd name="T14" fmla="*/ 101 w 286"/>
                  <a:gd name="T15" fmla="*/ 248 h 287"/>
                  <a:gd name="T16" fmla="*/ 87 w 286"/>
                  <a:gd name="T17" fmla="*/ 234 h 287"/>
                  <a:gd name="T18" fmla="*/ 87 w 286"/>
                  <a:gd name="T19" fmla="*/ 60 h 287"/>
                  <a:gd name="T20" fmla="*/ 101 w 286"/>
                  <a:gd name="T21" fmla="*/ 46 h 287"/>
                  <a:gd name="T22" fmla="*/ 187 w 286"/>
                  <a:gd name="T23" fmla="*/ 46 h 287"/>
                  <a:gd name="T24" fmla="*/ 201 w 286"/>
                  <a:gd name="T25" fmla="*/ 60 h 287"/>
                  <a:gd name="T26" fmla="*/ 201 w 286"/>
                  <a:gd name="T27" fmla="*/ 23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6" h="287">
                    <a:moveTo>
                      <a:pt x="143" y="0"/>
                    </a:moveTo>
                    <a:cubicBezTo>
                      <a:pt x="64" y="0"/>
                      <a:pt x="0" y="64"/>
                      <a:pt x="0" y="143"/>
                    </a:cubicBezTo>
                    <a:cubicBezTo>
                      <a:pt x="0" y="222"/>
                      <a:pt x="64" y="287"/>
                      <a:pt x="143" y="287"/>
                    </a:cubicBezTo>
                    <a:cubicBezTo>
                      <a:pt x="222" y="287"/>
                      <a:pt x="286" y="222"/>
                      <a:pt x="286" y="143"/>
                    </a:cubicBezTo>
                    <a:cubicBezTo>
                      <a:pt x="286" y="64"/>
                      <a:pt x="222" y="0"/>
                      <a:pt x="143" y="0"/>
                    </a:cubicBezTo>
                    <a:close/>
                    <a:moveTo>
                      <a:pt x="201" y="234"/>
                    </a:moveTo>
                    <a:cubicBezTo>
                      <a:pt x="201" y="242"/>
                      <a:pt x="195" y="248"/>
                      <a:pt x="187" y="248"/>
                    </a:cubicBezTo>
                    <a:cubicBezTo>
                      <a:pt x="101" y="248"/>
                      <a:pt x="101" y="248"/>
                      <a:pt x="101" y="248"/>
                    </a:cubicBezTo>
                    <a:cubicBezTo>
                      <a:pt x="93" y="248"/>
                      <a:pt x="87" y="242"/>
                      <a:pt x="87" y="234"/>
                    </a:cubicBezTo>
                    <a:cubicBezTo>
                      <a:pt x="87" y="60"/>
                      <a:pt x="87" y="60"/>
                      <a:pt x="87" y="60"/>
                    </a:cubicBezTo>
                    <a:cubicBezTo>
                      <a:pt x="87" y="52"/>
                      <a:pt x="93" y="46"/>
                      <a:pt x="101" y="46"/>
                    </a:cubicBezTo>
                    <a:cubicBezTo>
                      <a:pt x="187" y="46"/>
                      <a:pt x="187" y="46"/>
                      <a:pt x="187" y="46"/>
                    </a:cubicBezTo>
                    <a:cubicBezTo>
                      <a:pt x="195" y="46"/>
                      <a:pt x="201" y="52"/>
                      <a:pt x="201" y="60"/>
                    </a:cubicBezTo>
                    <a:lnTo>
                      <a:pt x="201" y="2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147" name="Oval 26">
                <a:extLst>
                  <a:ext uri="{FF2B5EF4-FFF2-40B4-BE49-F238E27FC236}">
                    <a16:creationId xmlns:a16="http://schemas.microsoft.com/office/drawing/2014/main" xmlns="" id="{196B7600-85FF-49CE-BC42-1A92D66319D2}"/>
                  </a:ext>
                </a:extLst>
              </p:cNvPr>
              <p:cNvSpPr>
                <a:spLocks noChangeArrowheads="1"/>
              </p:cNvSpPr>
              <p:nvPr/>
            </p:nvSpPr>
            <p:spPr bwMode="auto">
              <a:xfrm>
                <a:off x="4926013" y="3351213"/>
                <a:ext cx="22225" cy="1905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148" name="Rectangle 27">
                <a:extLst>
                  <a:ext uri="{FF2B5EF4-FFF2-40B4-BE49-F238E27FC236}">
                    <a16:creationId xmlns:a16="http://schemas.microsoft.com/office/drawing/2014/main" xmlns="" id="{761E8765-4602-44D6-A508-A0AF61476C87}"/>
                  </a:ext>
                </a:extLst>
              </p:cNvPr>
              <p:cNvSpPr>
                <a:spLocks noChangeArrowheads="1"/>
              </p:cNvSpPr>
              <p:nvPr/>
            </p:nvSpPr>
            <p:spPr bwMode="auto">
              <a:xfrm>
                <a:off x="4710113" y="3397250"/>
                <a:ext cx="265113" cy="400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grpSp>
        <p:grpSp>
          <p:nvGrpSpPr>
            <p:cNvPr id="6" name="Group 5">
              <a:extLst>
                <a:ext uri="{FF2B5EF4-FFF2-40B4-BE49-F238E27FC236}">
                  <a16:creationId xmlns:a16="http://schemas.microsoft.com/office/drawing/2014/main" xmlns="" id="{EA25E1D9-9004-4EC6-84FF-CC3A370EFB66}"/>
                </a:ext>
              </a:extLst>
            </p:cNvPr>
            <p:cNvGrpSpPr/>
            <p:nvPr/>
          </p:nvGrpSpPr>
          <p:grpSpPr>
            <a:xfrm>
              <a:off x="7786537" y="5052351"/>
              <a:ext cx="756845" cy="736094"/>
              <a:chOff x="4362451" y="5308600"/>
              <a:chExt cx="1023938" cy="1027113"/>
            </a:xfrm>
            <a:solidFill>
              <a:schemeClr val="accent5"/>
            </a:solidFill>
            <a:effectLst/>
          </p:grpSpPr>
          <p:sp>
            <p:nvSpPr>
              <p:cNvPr id="142" name="Freeform 29">
                <a:extLst>
                  <a:ext uri="{FF2B5EF4-FFF2-40B4-BE49-F238E27FC236}">
                    <a16:creationId xmlns:a16="http://schemas.microsoft.com/office/drawing/2014/main" xmlns="" id="{75BC7F2B-CC33-4EF0-969C-85EF2CCA8ACC}"/>
                  </a:ext>
                </a:extLst>
              </p:cNvPr>
              <p:cNvSpPr>
                <a:spLocks noEditPoints="1"/>
              </p:cNvSpPr>
              <p:nvPr/>
            </p:nvSpPr>
            <p:spPr bwMode="auto">
              <a:xfrm>
                <a:off x="4362451" y="5308600"/>
                <a:ext cx="1023938" cy="1027113"/>
              </a:xfrm>
              <a:custGeom>
                <a:avLst/>
                <a:gdLst>
                  <a:gd name="T0" fmla="*/ 178 w 356"/>
                  <a:gd name="T1" fmla="*/ 0 h 357"/>
                  <a:gd name="T2" fmla="*/ 0 w 356"/>
                  <a:gd name="T3" fmla="*/ 179 h 357"/>
                  <a:gd name="T4" fmla="*/ 178 w 356"/>
                  <a:gd name="T5" fmla="*/ 357 h 357"/>
                  <a:gd name="T6" fmla="*/ 356 w 356"/>
                  <a:gd name="T7" fmla="*/ 179 h 357"/>
                  <a:gd name="T8" fmla="*/ 178 w 356"/>
                  <a:gd name="T9" fmla="*/ 0 h 357"/>
                  <a:gd name="T10" fmla="*/ 276 w 356"/>
                  <a:gd name="T11" fmla="*/ 268 h 357"/>
                  <a:gd name="T12" fmla="*/ 80 w 356"/>
                  <a:gd name="T13" fmla="*/ 268 h 357"/>
                  <a:gd name="T14" fmla="*/ 80 w 356"/>
                  <a:gd name="T15" fmla="*/ 190 h 357"/>
                  <a:gd name="T16" fmla="*/ 148 w 356"/>
                  <a:gd name="T17" fmla="*/ 190 h 357"/>
                  <a:gd name="T18" fmla="*/ 148 w 356"/>
                  <a:gd name="T19" fmla="*/ 210 h 357"/>
                  <a:gd name="T20" fmla="*/ 148 w 356"/>
                  <a:gd name="T21" fmla="*/ 224 h 357"/>
                  <a:gd name="T22" fmla="*/ 208 w 356"/>
                  <a:gd name="T23" fmla="*/ 224 h 357"/>
                  <a:gd name="T24" fmla="*/ 208 w 356"/>
                  <a:gd name="T25" fmla="*/ 224 h 357"/>
                  <a:gd name="T26" fmla="*/ 208 w 356"/>
                  <a:gd name="T27" fmla="*/ 210 h 357"/>
                  <a:gd name="T28" fmla="*/ 208 w 356"/>
                  <a:gd name="T29" fmla="*/ 190 h 357"/>
                  <a:gd name="T30" fmla="*/ 276 w 356"/>
                  <a:gd name="T31" fmla="*/ 190 h 357"/>
                  <a:gd name="T32" fmla="*/ 276 w 356"/>
                  <a:gd name="T33" fmla="*/ 268 h 357"/>
                  <a:gd name="T34" fmla="*/ 276 w 356"/>
                  <a:gd name="T35" fmla="*/ 176 h 357"/>
                  <a:gd name="T36" fmla="*/ 194 w 356"/>
                  <a:gd name="T37" fmla="*/ 176 h 357"/>
                  <a:gd name="T38" fmla="*/ 194 w 356"/>
                  <a:gd name="T39" fmla="*/ 176 h 357"/>
                  <a:gd name="T40" fmla="*/ 194 w 356"/>
                  <a:gd name="T41" fmla="*/ 176 h 357"/>
                  <a:gd name="T42" fmla="*/ 194 w 356"/>
                  <a:gd name="T43" fmla="*/ 210 h 357"/>
                  <a:gd name="T44" fmla="*/ 162 w 356"/>
                  <a:gd name="T45" fmla="*/ 210 h 357"/>
                  <a:gd name="T46" fmla="*/ 162 w 356"/>
                  <a:gd name="T47" fmla="*/ 176 h 357"/>
                  <a:gd name="T48" fmla="*/ 162 w 356"/>
                  <a:gd name="T49" fmla="*/ 176 h 357"/>
                  <a:gd name="T50" fmla="*/ 80 w 356"/>
                  <a:gd name="T51" fmla="*/ 176 h 357"/>
                  <a:gd name="T52" fmla="*/ 80 w 356"/>
                  <a:gd name="T53" fmla="*/ 121 h 357"/>
                  <a:gd name="T54" fmla="*/ 139 w 356"/>
                  <a:gd name="T55" fmla="*/ 121 h 357"/>
                  <a:gd name="T56" fmla="*/ 139 w 356"/>
                  <a:gd name="T57" fmla="*/ 121 h 357"/>
                  <a:gd name="T58" fmla="*/ 139 w 356"/>
                  <a:gd name="T59" fmla="*/ 83 h 357"/>
                  <a:gd name="T60" fmla="*/ 217 w 356"/>
                  <a:gd name="T61" fmla="*/ 83 h 357"/>
                  <a:gd name="T62" fmla="*/ 217 w 356"/>
                  <a:gd name="T63" fmla="*/ 121 h 357"/>
                  <a:gd name="T64" fmla="*/ 217 w 356"/>
                  <a:gd name="T65" fmla="*/ 121 h 357"/>
                  <a:gd name="T66" fmla="*/ 276 w 356"/>
                  <a:gd name="T67" fmla="*/ 121 h 357"/>
                  <a:gd name="T68" fmla="*/ 276 w 356"/>
                  <a:gd name="T69" fmla="*/ 176 h 3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56" h="357">
                    <a:moveTo>
                      <a:pt x="178" y="0"/>
                    </a:moveTo>
                    <a:cubicBezTo>
                      <a:pt x="79" y="0"/>
                      <a:pt x="0" y="80"/>
                      <a:pt x="0" y="179"/>
                    </a:cubicBezTo>
                    <a:cubicBezTo>
                      <a:pt x="0" y="277"/>
                      <a:pt x="79" y="357"/>
                      <a:pt x="178" y="357"/>
                    </a:cubicBezTo>
                    <a:cubicBezTo>
                      <a:pt x="277" y="357"/>
                      <a:pt x="356" y="277"/>
                      <a:pt x="356" y="179"/>
                    </a:cubicBezTo>
                    <a:cubicBezTo>
                      <a:pt x="356" y="80"/>
                      <a:pt x="277" y="0"/>
                      <a:pt x="178" y="0"/>
                    </a:cubicBezTo>
                    <a:close/>
                    <a:moveTo>
                      <a:pt x="276" y="268"/>
                    </a:moveTo>
                    <a:cubicBezTo>
                      <a:pt x="80" y="268"/>
                      <a:pt x="80" y="268"/>
                      <a:pt x="80" y="268"/>
                    </a:cubicBezTo>
                    <a:cubicBezTo>
                      <a:pt x="80" y="190"/>
                      <a:pt x="80" y="190"/>
                      <a:pt x="80" y="190"/>
                    </a:cubicBezTo>
                    <a:cubicBezTo>
                      <a:pt x="148" y="190"/>
                      <a:pt x="148" y="190"/>
                      <a:pt x="148" y="190"/>
                    </a:cubicBezTo>
                    <a:cubicBezTo>
                      <a:pt x="148" y="210"/>
                      <a:pt x="148" y="210"/>
                      <a:pt x="148" y="210"/>
                    </a:cubicBezTo>
                    <a:cubicBezTo>
                      <a:pt x="148" y="224"/>
                      <a:pt x="148" y="224"/>
                      <a:pt x="148" y="224"/>
                    </a:cubicBezTo>
                    <a:cubicBezTo>
                      <a:pt x="208" y="224"/>
                      <a:pt x="208" y="224"/>
                      <a:pt x="208" y="224"/>
                    </a:cubicBezTo>
                    <a:cubicBezTo>
                      <a:pt x="208" y="224"/>
                      <a:pt x="208" y="224"/>
                      <a:pt x="208" y="224"/>
                    </a:cubicBezTo>
                    <a:cubicBezTo>
                      <a:pt x="208" y="210"/>
                      <a:pt x="208" y="210"/>
                      <a:pt x="208" y="210"/>
                    </a:cubicBezTo>
                    <a:cubicBezTo>
                      <a:pt x="208" y="190"/>
                      <a:pt x="208" y="190"/>
                      <a:pt x="208" y="190"/>
                    </a:cubicBezTo>
                    <a:cubicBezTo>
                      <a:pt x="276" y="190"/>
                      <a:pt x="276" y="190"/>
                      <a:pt x="276" y="190"/>
                    </a:cubicBezTo>
                    <a:lnTo>
                      <a:pt x="276" y="268"/>
                    </a:lnTo>
                    <a:close/>
                    <a:moveTo>
                      <a:pt x="276" y="176"/>
                    </a:moveTo>
                    <a:cubicBezTo>
                      <a:pt x="194" y="176"/>
                      <a:pt x="194" y="176"/>
                      <a:pt x="194" y="176"/>
                    </a:cubicBezTo>
                    <a:cubicBezTo>
                      <a:pt x="194" y="176"/>
                      <a:pt x="194" y="176"/>
                      <a:pt x="194" y="176"/>
                    </a:cubicBezTo>
                    <a:cubicBezTo>
                      <a:pt x="194" y="176"/>
                      <a:pt x="194" y="176"/>
                      <a:pt x="194" y="176"/>
                    </a:cubicBezTo>
                    <a:cubicBezTo>
                      <a:pt x="194" y="210"/>
                      <a:pt x="194" y="210"/>
                      <a:pt x="194" y="210"/>
                    </a:cubicBezTo>
                    <a:cubicBezTo>
                      <a:pt x="162" y="210"/>
                      <a:pt x="162" y="210"/>
                      <a:pt x="162" y="210"/>
                    </a:cubicBezTo>
                    <a:cubicBezTo>
                      <a:pt x="162" y="176"/>
                      <a:pt x="162" y="176"/>
                      <a:pt x="162" y="176"/>
                    </a:cubicBezTo>
                    <a:cubicBezTo>
                      <a:pt x="162" y="176"/>
                      <a:pt x="162" y="176"/>
                      <a:pt x="162" y="176"/>
                    </a:cubicBezTo>
                    <a:cubicBezTo>
                      <a:pt x="80" y="176"/>
                      <a:pt x="80" y="176"/>
                      <a:pt x="80" y="176"/>
                    </a:cubicBezTo>
                    <a:cubicBezTo>
                      <a:pt x="80" y="121"/>
                      <a:pt x="80" y="121"/>
                      <a:pt x="80" y="121"/>
                    </a:cubicBezTo>
                    <a:cubicBezTo>
                      <a:pt x="139" y="121"/>
                      <a:pt x="139" y="121"/>
                      <a:pt x="139" y="121"/>
                    </a:cubicBezTo>
                    <a:cubicBezTo>
                      <a:pt x="139" y="121"/>
                      <a:pt x="139" y="121"/>
                      <a:pt x="139" y="121"/>
                    </a:cubicBezTo>
                    <a:cubicBezTo>
                      <a:pt x="139" y="83"/>
                      <a:pt x="139" y="83"/>
                      <a:pt x="139" y="83"/>
                    </a:cubicBezTo>
                    <a:cubicBezTo>
                      <a:pt x="217" y="83"/>
                      <a:pt x="217" y="83"/>
                      <a:pt x="217" y="83"/>
                    </a:cubicBezTo>
                    <a:cubicBezTo>
                      <a:pt x="217" y="121"/>
                      <a:pt x="217" y="121"/>
                      <a:pt x="217" y="121"/>
                    </a:cubicBezTo>
                    <a:cubicBezTo>
                      <a:pt x="217" y="121"/>
                      <a:pt x="217" y="121"/>
                      <a:pt x="217" y="121"/>
                    </a:cubicBezTo>
                    <a:cubicBezTo>
                      <a:pt x="276" y="121"/>
                      <a:pt x="276" y="121"/>
                      <a:pt x="276" y="121"/>
                    </a:cubicBezTo>
                    <a:lnTo>
                      <a:pt x="276" y="17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143" name="Freeform 30">
                <a:extLst>
                  <a:ext uri="{FF2B5EF4-FFF2-40B4-BE49-F238E27FC236}">
                    <a16:creationId xmlns:a16="http://schemas.microsoft.com/office/drawing/2014/main" xmlns="" id="{0DDA6F7D-2043-4F86-B304-023DF3001960}"/>
                  </a:ext>
                </a:extLst>
              </p:cNvPr>
              <p:cNvSpPr>
                <a:spLocks/>
              </p:cNvSpPr>
              <p:nvPr/>
            </p:nvSpPr>
            <p:spPr bwMode="auto">
              <a:xfrm>
                <a:off x="4822826" y="5618163"/>
                <a:ext cx="103188" cy="38100"/>
              </a:xfrm>
              <a:custGeom>
                <a:avLst/>
                <a:gdLst>
                  <a:gd name="T0" fmla="*/ 0 w 65"/>
                  <a:gd name="T1" fmla="*/ 0 h 24"/>
                  <a:gd name="T2" fmla="*/ 0 w 65"/>
                  <a:gd name="T3" fmla="*/ 24 h 24"/>
                  <a:gd name="T4" fmla="*/ 0 w 65"/>
                  <a:gd name="T5" fmla="*/ 24 h 24"/>
                  <a:gd name="T6" fmla="*/ 65 w 65"/>
                  <a:gd name="T7" fmla="*/ 24 h 24"/>
                  <a:gd name="T8" fmla="*/ 65 w 65"/>
                  <a:gd name="T9" fmla="*/ 24 h 24"/>
                  <a:gd name="T10" fmla="*/ 65 w 65"/>
                  <a:gd name="T11" fmla="*/ 0 h 24"/>
                  <a:gd name="T12" fmla="*/ 0 w 65"/>
                  <a:gd name="T13" fmla="*/ 0 h 24"/>
                </a:gdLst>
                <a:ahLst/>
                <a:cxnLst>
                  <a:cxn ang="0">
                    <a:pos x="T0" y="T1"/>
                  </a:cxn>
                  <a:cxn ang="0">
                    <a:pos x="T2" y="T3"/>
                  </a:cxn>
                  <a:cxn ang="0">
                    <a:pos x="T4" y="T5"/>
                  </a:cxn>
                  <a:cxn ang="0">
                    <a:pos x="T6" y="T7"/>
                  </a:cxn>
                  <a:cxn ang="0">
                    <a:pos x="T8" y="T9"/>
                  </a:cxn>
                  <a:cxn ang="0">
                    <a:pos x="T10" y="T11"/>
                  </a:cxn>
                  <a:cxn ang="0">
                    <a:pos x="T12" y="T13"/>
                  </a:cxn>
                </a:cxnLst>
                <a:rect l="0" t="0" r="r" b="b"/>
                <a:pathLst>
                  <a:path w="65" h="24">
                    <a:moveTo>
                      <a:pt x="0" y="0"/>
                    </a:moveTo>
                    <a:lnTo>
                      <a:pt x="0" y="24"/>
                    </a:lnTo>
                    <a:lnTo>
                      <a:pt x="0" y="24"/>
                    </a:lnTo>
                    <a:lnTo>
                      <a:pt x="65" y="24"/>
                    </a:lnTo>
                    <a:lnTo>
                      <a:pt x="65" y="24"/>
                    </a:lnTo>
                    <a:lnTo>
                      <a:pt x="65"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grpSp>
        <p:sp>
          <p:nvSpPr>
            <p:cNvPr id="7" name="Freeform 31">
              <a:extLst>
                <a:ext uri="{FF2B5EF4-FFF2-40B4-BE49-F238E27FC236}">
                  <a16:creationId xmlns:a16="http://schemas.microsoft.com/office/drawing/2014/main" xmlns="" id="{4AB6EBFB-1A60-4AB3-B981-02A940225E7E}"/>
                </a:ext>
              </a:extLst>
            </p:cNvPr>
            <p:cNvSpPr>
              <a:spLocks noEditPoints="1"/>
            </p:cNvSpPr>
            <p:nvPr/>
          </p:nvSpPr>
          <p:spPr bwMode="auto">
            <a:xfrm>
              <a:off x="8948205" y="3139874"/>
              <a:ext cx="594915" cy="577953"/>
            </a:xfrm>
            <a:custGeom>
              <a:avLst/>
              <a:gdLst>
                <a:gd name="T0" fmla="*/ 140 w 280"/>
                <a:gd name="T1" fmla="*/ 0 h 280"/>
                <a:gd name="T2" fmla="*/ 0 w 280"/>
                <a:gd name="T3" fmla="*/ 140 h 280"/>
                <a:gd name="T4" fmla="*/ 140 w 280"/>
                <a:gd name="T5" fmla="*/ 280 h 280"/>
                <a:gd name="T6" fmla="*/ 280 w 280"/>
                <a:gd name="T7" fmla="*/ 140 h 280"/>
                <a:gd name="T8" fmla="*/ 140 w 280"/>
                <a:gd name="T9" fmla="*/ 0 h 280"/>
                <a:gd name="T10" fmla="*/ 185 w 280"/>
                <a:gd name="T11" fmla="*/ 69 h 280"/>
                <a:gd name="T12" fmla="*/ 211 w 280"/>
                <a:gd name="T13" fmla="*/ 95 h 280"/>
                <a:gd name="T14" fmla="*/ 185 w 280"/>
                <a:gd name="T15" fmla="*/ 122 h 280"/>
                <a:gd name="T16" fmla="*/ 174 w 280"/>
                <a:gd name="T17" fmla="*/ 119 h 280"/>
                <a:gd name="T18" fmla="*/ 158 w 280"/>
                <a:gd name="T19" fmla="*/ 95 h 280"/>
                <a:gd name="T20" fmla="*/ 185 w 280"/>
                <a:gd name="T21" fmla="*/ 69 h 280"/>
                <a:gd name="T22" fmla="*/ 141 w 280"/>
                <a:gd name="T23" fmla="*/ 96 h 280"/>
                <a:gd name="T24" fmla="*/ 167 w 280"/>
                <a:gd name="T25" fmla="*/ 123 h 280"/>
                <a:gd name="T26" fmla="*/ 141 w 280"/>
                <a:gd name="T27" fmla="*/ 149 h 280"/>
                <a:gd name="T28" fmla="*/ 115 w 280"/>
                <a:gd name="T29" fmla="*/ 123 h 280"/>
                <a:gd name="T30" fmla="*/ 141 w 280"/>
                <a:gd name="T31" fmla="*/ 96 h 280"/>
                <a:gd name="T32" fmla="*/ 95 w 280"/>
                <a:gd name="T33" fmla="*/ 69 h 280"/>
                <a:gd name="T34" fmla="*/ 121 w 280"/>
                <a:gd name="T35" fmla="*/ 95 h 280"/>
                <a:gd name="T36" fmla="*/ 121 w 280"/>
                <a:gd name="T37" fmla="*/ 97 h 280"/>
                <a:gd name="T38" fmla="*/ 109 w 280"/>
                <a:gd name="T39" fmla="*/ 118 h 280"/>
                <a:gd name="T40" fmla="*/ 95 w 280"/>
                <a:gd name="T41" fmla="*/ 122 h 280"/>
                <a:gd name="T42" fmla="*/ 68 w 280"/>
                <a:gd name="T43" fmla="*/ 95 h 280"/>
                <a:gd name="T44" fmla="*/ 95 w 280"/>
                <a:gd name="T45" fmla="*/ 69 h 280"/>
                <a:gd name="T46" fmla="*/ 90 w 280"/>
                <a:gd name="T47" fmla="*/ 193 h 280"/>
                <a:gd name="T48" fmla="*/ 52 w 280"/>
                <a:gd name="T49" fmla="*/ 186 h 280"/>
                <a:gd name="T50" fmla="*/ 50 w 280"/>
                <a:gd name="T51" fmla="*/ 185 h 280"/>
                <a:gd name="T52" fmla="*/ 50 w 280"/>
                <a:gd name="T53" fmla="*/ 185 h 280"/>
                <a:gd name="T54" fmla="*/ 50 w 280"/>
                <a:gd name="T55" fmla="*/ 157 h 280"/>
                <a:gd name="T56" fmla="*/ 84 w 280"/>
                <a:gd name="T57" fmla="*/ 124 h 280"/>
                <a:gd name="T58" fmla="*/ 106 w 280"/>
                <a:gd name="T59" fmla="*/ 124 h 280"/>
                <a:gd name="T60" fmla="*/ 108 w 280"/>
                <a:gd name="T61" fmla="*/ 124 h 280"/>
                <a:gd name="T62" fmla="*/ 118 w 280"/>
                <a:gd name="T63" fmla="*/ 146 h 280"/>
                <a:gd name="T64" fmla="*/ 90 w 280"/>
                <a:gd name="T65" fmla="*/ 185 h 280"/>
                <a:gd name="T66" fmla="*/ 90 w 280"/>
                <a:gd name="T67" fmla="*/ 193 h 280"/>
                <a:gd name="T68" fmla="*/ 186 w 280"/>
                <a:gd name="T69" fmla="*/ 212 h 280"/>
                <a:gd name="T70" fmla="*/ 186 w 280"/>
                <a:gd name="T71" fmla="*/ 212 h 280"/>
                <a:gd name="T72" fmla="*/ 184 w 280"/>
                <a:gd name="T73" fmla="*/ 213 h 280"/>
                <a:gd name="T74" fmla="*/ 144 w 280"/>
                <a:gd name="T75" fmla="*/ 220 h 280"/>
                <a:gd name="T76" fmla="*/ 98 w 280"/>
                <a:gd name="T77" fmla="*/ 213 h 280"/>
                <a:gd name="T78" fmla="*/ 96 w 280"/>
                <a:gd name="T79" fmla="*/ 212 h 280"/>
                <a:gd name="T80" fmla="*/ 96 w 280"/>
                <a:gd name="T81" fmla="*/ 212 h 280"/>
                <a:gd name="T82" fmla="*/ 96 w 280"/>
                <a:gd name="T83" fmla="*/ 185 h 280"/>
                <a:gd name="T84" fmla="*/ 130 w 280"/>
                <a:gd name="T85" fmla="*/ 151 h 280"/>
                <a:gd name="T86" fmla="*/ 152 w 280"/>
                <a:gd name="T87" fmla="*/ 151 h 280"/>
                <a:gd name="T88" fmla="*/ 186 w 280"/>
                <a:gd name="T89" fmla="*/ 185 h 280"/>
                <a:gd name="T90" fmla="*/ 186 w 280"/>
                <a:gd name="T91" fmla="*/ 212 h 280"/>
                <a:gd name="T92" fmla="*/ 230 w 280"/>
                <a:gd name="T93" fmla="*/ 185 h 280"/>
                <a:gd name="T94" fmla="*/ 230 w 280"/>
                <a:gd name="T95" fmla="*/ 185 h 280"/>
                <a:gd name="T96" fmla="*/ 228 w 280"/>
                <a:gd name="T97" fmla="*/ 186 h 280"/>
                <a:gd name="T98" fmla="*/ 192 w 280"/>
                <a:gd name="T99" fmla="*/ 193 h 280"/>
                <a:gd name="T100" fmla="*/ 192 w 280"/>
                <a:gd name="T101" fmla="*/ 185 h 280"/>
                <a:gd name="T102" fmla="*/ 164 w 280"/>
                <a:gd name="T103" fmla="*/ 146 h 280"/>
                <a:gd name="T104" fmla="*/ 174 w 280"/>
                <a:gd name="T105" fmla="*/ 124 h 280"/>
                <a:gd name="T106" fmla="*/ 196 w 280"/>
                <a:gd name="T107" fmla="*/ 124 h 280"/>
                <a:gd name="T108" fmla="*/ 230 w 280"/>
                <a:gd name="T109" fmla="*/ 157 h 280"/>
                <a:gd name="T110" fmla="*/ 230 w 280"/>
                <a:gd name="T111" fmla="*/ 185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80" h="280">
                  <a:moveTo>
                    <a:pt x="140" y="0"/>
                  </a:moveTo>
                  <a:cubicBezTo>
                    <a:pt x="62" y="0"/>
                    <a:pt x="0" y="62"/>
                    <a:pt x="0" y="140"/>
                  </a:cubicBezTo>
                  <a:cubicBezTo>
                    <a:pt x="0" y="217"/>
                    <a:pt x="62" y="280"/>
                    <a:pt x="140" y="280"/>
                  </a:cubicBezTo>
                  <a:cubicBezTo>
                    <a:pt x="217" y="280"/>
                    <a:pt x="280" y="217"/>
                    <a:pt x="280" y="140"/>
                  </a:cubicBezTo>
                  <a:cubicBezTo>
                    <a:pt x="280" y="62"/>
                    <a:pt x="217" y="0"/>
                    <a:pt x="140" y="0"/>
                  </a:cubicBezTo>
                  <a:close/>
                  <a:moveTo>
                    <a:pt x="185" y="69"/>
                  </a:moveTo>
                  <a:cubicBezTo>
                    <a:pt x="199" y="69"/>
                    <a:pt x="211" y="81"/>
                    <a:pt x="211" y="95"/>
                  </a:cubicBezTo>
                  <a:cubicBezTo>
                    <a:pt x="211" y="110"/>
                    <a:pt x="199" y="122"/>
                    <a:pt x="185" y="122"/>
                  </a:cubicBezTo>
                  <a:cubicBezTo>
                    <a:pt x="181" y="122"/>
                    <a:pt x="177" y="121"/>
                    <a:pt x="174" y="119"/>
                  </a:cubicBezTo>
                  <a:cubicBezTo>
                    <a:pt x="173" y="109"/>
                    <a:pt x="167" y="100"/>
                    <a:pt x="158" y="95"/>
                  </a:cubicBezTo>
                  <a:cubicBezTo>
                    <a:pt x="159" y="81"/>
                    <a:pt x="170" y="69"/>
                    <a:pt x="185" y="69"/>
                  </a:cubicBezTo>
                  <a:close/>
                  <a:moveTo>
                    <a:pt x="141" y="96"/>
                  </a:moveTo>
                  <a:cubicBezTo>
                    <a:pt x="156" y="96"/>
                    <a:pt x="167" y="108"/>
                    <a:pt x="167" y="123"/>
                  </a:cubicBezTo>
                  <a:cubicBezTo>
                    <a:pt x="167" y="137"/>
                    <a:pt x="156" y="149"/>
                    <a:pt x="141" y="149"/>
                  </a:cubicBezTo>
                  <a:cubicBezTo>
                    <a:pt x="127" y="149"/>
                    <a:pt x="115" y="137"/>
                    <a:pt x="115" y="123"/>
                  </a:cubicBezTo>
                  <a:cubicBezTo>
                    <a:pt x="115" y="108"/>
                    <a:pt x="127" y="96"/>
                    <a:pt x="141" y="96"/>
                  </a:cubicBezTo>
                  <a:close/>
                  <a:moveTo>
                    <a:pt x="95" y="69"/>
                  </a:moveTo>
                  <a:cubicBezTo>
                    <a:pt x="109" y="69"/>
                    <a:pt x="121" y="81"/>
                    <a:pt x="121" y="95"/>
                  </a:cubicBezTo>
                  <a:cubicBezTo>
                    <a:pt x="121" y="96"/>
                    <a:pt x="121" y="96"/>
                    <a:pt x="121" y="97"/>
                  </a:cubicBezTo>
                  <a:cubicBezTo>
                    <a:pt x="115" y="102"/>
                    <a:pt x="110" y="109"/>
                    <a:pt x="109" y="118"/>
                  </a:cubicBezTo>
                  <a:cubicBezTo>
                    <a:pt x="105" y="120"/>
                    <a:pt x="100" y="122"/>
                    <a:pt x="95" y="122"/>
                  </a:cubicBezTo>
                  <a:cubicBezTo>
                    <a:pt x="80" y="122"/>
                    <a:pt x="68" y="110"/>
                    <a:pt x="68" y="95"/>
                  </a:cubicBezTo>
                  <a:cubicBezTo>
                    <a:pt x="68" y="81"/>
                    <a:pt x="80" y="69"/>
                    <a:pt x="95" y="69"/>
                  </a:cubicBezTo>
                  <a:close/>
                  <a:moveTo>
                    <a:pt x="90" y="193"/>
                  </a:moveTo>
                  <a:cubicBezTo>
                    <a:pt x="79" y="192"/>
                    <a:pt x="66" y="190"/>
                    <a:pt x="52" y="186"/>
                  </a:cubicBezTo>
                  <a:cubicBezTo>
                    <a:pt x="50" y="185"/>
                    <a:pt x="50" y="185"/>
                    <a:pt x="50" y="185"/>
                  </a:cubicBezTo>
                  <a:cubicBezTo>
                    <a:pt x="50" y="185"/>
                    <a:pt x="50" y="185"/>
                    <a:pt x="50" y="185"/>
                  </a:cubicBezTo>
                  <a:cubicBezTo>
                    <a:pt x="50" y="157"/>
                    <a:pt x="50" y="157"/>
                    <a:pt x="50" y="157"/>
                  </a:cubicBezTo>
                  <a:cubicBezTo>
                    <a:pt x="50" y="139"/>
                    <a:pt x="65" y="124"/>
                    <a:pt x="84" y="124"/>
                  </a:cubicBezTo>
                  <a:cubicBezTo>
                    <a:pt x="106" y="124"/>
                    <a:pt x="106" y="124"/>
                    <a:pt x="106" y="124"/>
                  </a:cubicBezTo>
                  <a:cubicBezTo>
                    <a:pt x="107" y="124"/>
                    <a:pt x="108" y="124"/>
                    <a:pt x="108" y="124"/>
                  </a:cubicBezTo>
                  <a:cubicBezTo>
                    <a:pt x="109" y="132"/>
                    <a:pt x="113" y="140"/>
                    <a:pt x="118" y="146"/>
                  </a:cubicBezTo>
                  <a:cubicBezTo>
                    <a:pt x="102" y="151"/>
                    <a:pt x="90" y="166"/>
                    <a:pt x="90" y="185"/>
                  </a:cubicBezTo>
                  <a:lnTo>
                    <a:pt x="90" y="193"/>
                  </a:lnTo>
                  <a:close/>
                  <a:moveTo>
                    <a:pt x="186" y="212"/>
                  </a:moveTo>
                  <a:cubicBezTo>
                    <a:pt x="186" y="212"/>
                    <a:pt x="186" y="212"/>
                    <a:pt x="186" y="212"/>
                  </a:cubicBezTo>
                  <a:cubicBezTo>
                    <a:pt x="184" y="213"/>
                    <a:pt x="184" y="213"/>
                    <a:pt x="184" y="213"/>
                  </a:cubicBezTo>
                  <a:cubicBezTo>
                    <a:pt x="183" y="213"/>
                    <a:pt x="169" y="220"/>
                    <a:pt x="144" y="220"/>
                  </a:cubicBezTo>
                  <a:cubicBezTo>
                    <a:pt x="131" y="220"/>
                    <a:pt x="116" y="218"/>
                    <a:pt x="98" y="213"/>
                  </a:cubicBezTo>
                  <a:cubicBezTo>
                    <a:pt x="96" y="212"/>
                    <a:pt x="96" y="212"/>
                    <a:pt x="96" y="212"/>
                  </a:cubicBezTo>
                  <a:cubicBezTo>
                    <a:pt x="96" y="212"/>
                    <a:pt x="96" y="212"/>
                    <a:pt x="96" y="212"/>
                  </a:cubicBezTo>
                  <a:cubicBezTo>
                    <a:pt x="96" y="185"/>
                    <a:pt x="96" y="185"/>
                    <a:pt x="96" y="185"/>
                  </a:cubicBezTo>
                  <a:cubicBezTo>
                    <a:pt x="96" y="166"/>
                    <a:pt x="111" y="151"/>
                    <a:pt x="130" y="151"/>
                  </a:cubicBezTo>
                  <a:cubicBezTo>
                    <a:pt x="152" y="151"/>
                    <a:pt x="152" y="151"/>
                    <a:pt x="152" y="151"/>
                  </a:cubicBezTo>
                  <a:cubicBezTo>
                    <a:pt x="171" y="151"/>
                    <a:pt x="186" y="166"/>
                    <a:pt x="186" y="185"/>
                  </a:cubicBezTo>
                  <a:lnTo>
                    <a:pt x="186" y="212"/>
                  </a:lnTo>
                  <a:close/>
                  <a:moveTo>
                    <a:pt x="230" y="185"/>
                  </a:moveTo>
                  <a:cubicBezTo>
                    <a:pt x="230" y="185"/>
                    <a:pt x="230" y="185"/>
                    <a:pt x="230" y="185"/>
                  </a:cubicBezTo>
                  <a:cubicBezTo>
                    <a:pt x="228" y="186"/>
                    <a:pt x="228" y="186"/>
                    <a:pt x="228" y="186"/>
                  </a:cubicBezTo>
                  <a:cubicBezTo>
                    <a:pt x="227" y="186"/>
                    <a:pt x="214" y="192"/>
                    <a:pt x="192" y="193"/>
                  </a:cubicBezTo>
                  <a:cubicBezTo>
                    <a:pt x="192" y="185"/>
                    <a:pt x="192" y="185"/>
                    <a:pt x="192" y="185"/>
                  </a:cubicBezTo>
                  <a:cubicBezTo>
                    <a:pt x="192" y="166"/>
                    <a:pt x="180" y="151"/>
                    <a:pt x="164" y="146"/>
                  </a:cubicBezTo>
                  <a:cubicBezTo>
                    <a:pt x="170" y="140"/>
                    <a:pt x="173" y="132"/>
                    <a:pt x="174" y="124"/>
                  </a:cubicBezTo>
                  <a:cubicBezTo>
                    <a:pt x="196" y="124"/>
                    <a:pt x="196" y="124"/>
                    <a:pt x="196" y="124"/>
                  </a:cubicBezTo>
                  <a:cubicBezTo>
                    <a:pt x="215" y="124"/>
                    <a:pt x="230" y="139"/>
                    <a:pt x="230" y="157"/>
                  </a:cubicBezTo>
                  <a:lnTo>
                    <a:pt x="230" y="185"/>
                  </a:lnTo>
                  <a:close/>
                </a:path>
              </a:pathLst>
            </a:custGeom>
            <a:solidFill>
              <a:schemeClr val="accent3"/>
            </a:solidFill>
            <a:ln>
              <a:noFill/>
            </a:ln>
            <a:effectLst/>
          </p:spPr>
          <p:txBody>
            <a:bodyPr vert="horz" wrap="square" lIns="91440" tIns="45720" rIns="91440" bIns="45720" numCol="1" anchor="t" anchorCtr="0" compatLnSpc="1">
              <a:prstTxWarp prst="textNoShape">
                <a:avLst/>
              </a:prstTxWarp>
            </a:bodyPr>
            <a:lstStyle/>
            <a:p>
              <a:endParaRPr lang="id-ID">
                <a:latin typeface="+mj-lt"/>
              </a:endParaRPr>
            </a:p>
          </p:txBody>
        </p:sp>
        <p:grpSp>
          <p:nvGrpSpPr>
            <p:cNvPr id="8" name="Group 7">
              <a:extLst>
                <a:ext uri="{FF2B5EF4-FFF2-40B4-BE49-F238E27FC236}">
                  <a16:creationId xmlns:a16="http://schemas.microsoft.com/office/drawing/2014/main" xmlns="" id="{E9F6D155-F833-4728-80C6-F558D82C2CEE}"/>
                </a:ext>
              </a:extLst>
            </p:cNvPr>
            <p:cNvGrpSpPr/>
            <p:nvPr/>
          </p:nvGrpSpPr>
          <p:grpSpPr>
            <a:xfrm>
              <a:off x="9939729" y="5047800"/>
              <a:ext cx="748630" cy="725854"/>
              <a:chOff x="7275513" y="5302250"/>
              <a:chExt cx="1012825" cy="1012825"/>
            </a:xfrm>
            <a:solidFill>
              <a:schemeClr val="accent3"/>
            </a:solidFill>
            <a:effectLst/>
          </p:grpSpPr>
          <p:sp>
            <p:nvSpPr>
              <p:cNvPr id="140" name="Freeform 34">
                <a:extLst>
                  <a:ext uri="{FF2B5EF4-FFF2-40B4-BE49-F238E27FC236}">
                    <a16:creationId xmlns:a16="http://schemas.microsoft.com/office/drawing/2014/main" xmlns="" id="{0C9C5225-D806-454A-A6D2-D13E345257BD}"/>
                  </a:ext>
                </a:extLst>
              </p:cNvPr>
              <p:cNvSpPr>
                <a:spLocks/>
              </p:cNvSpPr>
              <p:nvPr/>
            </p:nvSpPr>
            <p:spPr bwMode="auto">
              <a:xfrm>
                <a:off x="7467601" y="5521325"/>
                <a:ext cx="608013" cy="606425"/>
              </a:xfrm>
              <a:custGeom>
                <a:avLst/>
                <a:gdLst>
                  <a:gd name="T0" fmla="*/ 189 w 211"/>
                  <a:gd name="T1" fmla="*/ 85 h 211"/>
                  <a:gd name="T2" fmla="*/ 187 w 211"/>
                  <a:gd name="T3" fmla="*/ 64 h 211"/>
                  <a:gd name="T4" fmla="*/ 192 w 211"/>
                  <a:gd name="T5" fmla="*/ 41 h 211"/>
                  <a:gd name="T6" fmla="*/ 179 w 211"/>
                  <a:gd name="T7" fmla="*/ 31 h 211"/>
                  <a:gd name="T8" fmla="*/ 170 w 211"/>
                  <a:gd name="T9" fmla="*/ 36 h 211"/>
                  <a:gd name="T10" fmla="*/ 164 w 211"/>
                  <a:gd name="T11" fmla="*/ 34 h 211"/>
                  <a:gd name="T12" fmla="*/ 155 w 211"/>
                  <a:gd name="T13" fmla="*/ 26 h 211"/>
                  <a:gd name="T14" fmla="*/ 148 w 211"/>
                  <a:gd name="T15" fmla="*/ 20 h 211"/>
                  <a:gd name="T16" fmla="*/ 149 w 211"/>
                  <a:gd name="T17" fmla="*/ 11 h 211"/>
                  <a:gd name="T18" fmla="*/ 125 w 211"/>
                  <a:gd name="T19" fmla="*/ 5 h 211"/>
                  <a:gd name="T20" fmla="*/ 106 w 211"/>
                  <a:gd name="T21" fmla="*/ 1 h 211"/>
                  <a:gd name="T22" fmla="*/ 89 w 211"/>
                  <a:gd name="T23" fmla="*/ 2 h 211"/>
                  <a:gd name="T24" fmla="*/ 88 w 211"/>
                  <a:gd name="T25" fmla="*/ 7 h 211"/>
                  <a:gd name="T26" fmla="*/ 99 w 211"/>
                  <a:gd name="T27" fmla="*/ 3 h 211"/>
                  <a:gd name="T28" fmla="*/ 101 w 211"/>
                  <a:gd name="T29" fmla="*/ 13 h 211"/>
                  <a:gd name="T30" fmla="*/ 83 w 211"/>
                  <a:gd name="T31" fmla="*/ 23 h 211"/>
                  <a:gd name="T32" fmla="*/ 87 w 211"/>
                  <a:gd name="T33" fmla="*/ 31 h 211"/>
                  <a:gd name="T34" fmla="*/ 96 w 211"/>
                  <a:gd name="T35" fmla="*/ 25 h 211"/>
                  <a:gd name="T36" fmla="*/ 108 w 211"/>
                  <a:gd name="T37" fmla="*/ 30 h 211"/>
                  <a:gd name="T38" fmla="*/ 118 w 211"/>
                  <a:gd name="T39" fmla="*/ 29 h 211"/>
                  <a:gd name="T40" fmla="*/ 130 w 211"/>
                  <a:gd name="T41" fmla="*/ 32 h 211"/>
                  <a:gd name="T42" fmla="*/ 128 w 211"/>
                  <a:gd name="T43" fmla="*/ 37 h 211"/>
                  <a:gd name="T44" fmla="*/ 116 w 211"/>
                  <a:gd name="T45" fmla="*/ 43 h 211"/>
                  <a:gd name="T46" fmla="*/ 117 w 211"/>
                  <a:gd name="T47" fmla="*/ 50 h 211"/>
                  <a:gd name="T48" fmla="*/ 113 w 211"/>
                  <a:gd name="T49" fmla="*/ 58 h 211"/>
                  <a:gd name="T50" fmla="*/ 110 w 211"/>
                  <a:gd name="T51" fmla="*/ 91 h 211"/>
                  <a:gd name="T52" fmla="*/ 104 w 211"/>
                  <a:gd name="T53" fmla="*/ 97 h 211"/>
                  <a:gd name="T54" fmla="*/ 88 w 211"/>
                  <a:gd name="T55" fmla="*/ 77 h 211"/>
                  <a:gd name="T56" fmla="*/ 57 w 211"/>
                  <a:gd name="T57" fmla="*/ 83 h 211"/>
                  <a:gd name="T58" fmla="*/ 73 w 211"/>
                  <a:gd name="T59" fmla="*/ 89 h 211"/>
                  <a:gd name="T60" fmla="*/ 75 w 211"/>
                  <a:gd name="T61" fmla="*/ 94 h 211"/>
                  <a:gd name="T62" fmla="*/ 63 w 211"/>
                  <a:gd name="T63" fmla="*/ 97 h 211"/>
                  <a:gd name="T64" fmla="*/ 62 w 211"/>
                  <a:gd name="T65" fmla="*/ 105 h 211"/>
                  <a:gd name="T66" fmla="*/ 70 w 211"/>
                  <a:gd name="T67" fmla="*/ 110 h 211"/>
                  <a:gd name="T68" fmla="*/ 84 w 211"/>
                  <a:gd name="T69" fmla="*/ 107 h 211"/>
                  <a:gd name="T70" fmla="*/ 99 w 211"/>
                  <a:gd name="T71" fmla="*/ 114 h 211"/>
                  <a:gd name="T72" fmla="*/ 116 w 211"/>
                  <a:gd name="T73" fmla="*/ 109 h 211"/>
                  <a:gd name="T74" fmla="*/ 118 w 211"/>
                  <a:gd name="T75" fmla="*/ 131 h 211"/>
                  <a:gd name="T76" fmla="*/ 109 w 211"/>
                  <a:gd name="T77" fmla="*/ 159 h 211"/>
                  <a:gd name="T78" fmla="*/ 90 w 211"/>
                  <a:gd name="T79" fmla="*/ 189 h 211"/>
                  <a:gd name="T80" fmla="*/ 82 w 211"/>
                  <a:gd name="T81" fmla="*/ 197 h 211"/>
                  <a:gd name="T82" fmla="*/ 79 w 211"/>
                  <a:gd name="T83" fmla="*/ 181 h 211"/>
                  <a:gd name="T84" fmla="*/ 78 w 211"/>
                  <a:gd name="T85" fmla="*/ 159 h 211"/>
                  <a:gd name="T86" fmla="*/ 63 w 211"/>
                  <a:gd name="T87" fmla="*/ 132 h 211"/>
                  <a:gd name="T88" fmla="*/ 72 w 211"/>
                  <a:gd name="T89" fmla="*/ 125 h 211"/>
                  <a:gd name="T90" fmla="*/ 60 w 211"/>
                  <a:gd name="T91" fmla="*/ 115 h 211"/>
                  <a:gd name="T92" fmla="*/ 55 w 211"/>
                  <a:gd name="T93" fmla="*/ 102 h 211"/>
                  <a:gd name="T94" fmla="*/ 50 w 211"/>
                  <a:gd name="T95" fmla="*/ 89 h 211"/>
                  <a:gd name="T96" fmla="*/ 38 w 211"/>
                  <a:gd name="T97" fmla="*/ 78 h 211"/>
                  <a:gd name="T98" fmla="*/ 37 w 211"/>
                  <a:gd name="T99" fmla="*/ 91 h 211"/>
                  <a:gd name="T100" fmla="*/ 30 w 211"/>
                  <a:gd name="T101" fmla="*/ 91 h 211"/>
                  <a:gd name="T102" fmla="*/ 32 w 211"/>
                  <a:gd name="T103" fmla="*/ 52 h 211"/>
                  <a:gd name="T104" fmla="*/ 20 w 211"/>
                  <a:gd name="T105" fmla="*/ 148 h 211"/>
                  <a:gd name="T106" fmla="*/ 167 w 211"/>
                  <a:gd name="T107" fmla="*/ 185 h 211"/>
                  <a:gd name="T108" fmla="*/ 160 w 211"/>
                  <a:gd name="T109" fmla="*/ 127 h 211"/>
                  <a:gd name="T110" fmla="*/ 184 w 211"/>
                  <a:gd name="T111" fmla="*/ 133 h 211"/>
                  <a:gd name="T112" fmla="*/ 201 w 211"/>
                  <a:gd name="T113" fmla="*/ 146 h 211"/>
                  <a:gd name="T114" fmla="*/ 206 w 211"/>
                  <a:gd name="T115" fmla="*/ 109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11" h="211">
                    <a:moveTo>
                      <a:pt x="196" y="93"/>
                    </a:moveTo>
                    <a:cubicBezTo>
                      <a:pt x="195" y="88"/>
                      <a:pt x="194" y="87"/>
                      <a:pt x="189" y="85"/>
                    </a:cubicBezTo>
                    <a:cubicBezTo>
                      <a:pt x="183" y="84"/>
                      <a:pt x="181" y="81"/>
                      <a:pt x="183" y="76"/>
                    </a:cubicBezTo>
                    <a:cubicBezTo>
                      <a:pt x="184" y="72"/>
                      <a:pt x="186" y="68"/>
                      <a:pt x="187" y="64"/>
                    </a:cubicBezTo>
                    <a:cubicBezTo>
                      <a:pt x="189" y="61"/>
                      <a:pt x="190" y="57"/>
                      <a:pt x="189" y="52"/>
                    </a:cubicBezTo>
                    <a:cubicBezTo>
                      <a:pt x="188" y="48"/>
                      <a:pt x="189" y="44"/>
                      <a:pt x="192" y="41"/>
                    </a:cubicBezTo>
                    <a:cubicBezTo>
                      <a:pt x="189" y="37"/>
                      <a:pt x="186" y="34"/>
                      <a:pt x="182" y="30"/>
                    </a:cubicBezTo>
                    <a:cubicBezTo>
                      <a:pt x="181" y="28"/>
                      <a:pt x="180" y="29"/>
                      <a:pt x="179" y="31"/>
                    </a:cubicBezTo>
                    <a:cubicBezTo>
                      <a:pt x="179" y="32"/>
                      <a:pt x="179" y="33"/>
                      <a:pt x="179" y="33"/>
                    </a:cubicBezTo>
                    <a:cubicBezTo>
                      <a:pt x="178" y="38"/>
                      <a:pt x="174" y="39"/>
                      <a:pt x="170" y="36"/>
                    </a:cubicBezTo>
                    <a:cubicBezTo>
                      <a:pt x="170" y="36"/>
                      <a:pt x="169" y="35"/>
                      <a:pt x="168" y="35"/>
                    </a:cubicBezTo>
                    <a:cubicBezTo>
                      <a:pt x="167" y="34"/>
                      <a:pt x="165" y="34"/>
                      <a:pt x="164" y="34"/>
                    </a:cubicBezTo>
                    <a:cubicBezTo>
                      <a:pt x="160" y="35"/>
                      <a:pt x="159" y="34"/>
                      <a:pt x="159" y="30"/>
                    </a:cubicBezTo>
                    <a:cubicBezTo>
                      <a:pt x="160" y="27"/>
                      <a:pt x="159" y="25"/>
                      <a:pt x="155" y="26"/>
                    </a:cubicBezTo>
                    <a:cubicBezTo>
                      <a:pt x="154" y="26"/>
                      <a:pt x="153" y="26"/>
                      <a:pt x="152" y="26"/>
                    </a:cubicBezTo>
                    <a:cubicBezTo>
                      <a:pt x="149" y="26"/>
                      <a:pt x="147" y="23"/>
                      <a:pt x="148" y="20"/>
                    </a:cubicBezTo>
                    <a:cubicBezTo>
                      <a:pt x="148" y="18"/>
                      <a:pt x="149" y="17"/>
                      <a:pt x="149" y="15"/>
                    </a:cubicBezTo>
                    <a:cubicBezTo>
                      <a:pt x="150" y="14"/>
                      <a:pt x="150" y="12"/>
                      <a:pt x="149" y="11"/>
                    </a:cubicBezTo>
                    <a:cubicBezTo>
                      <a:pt x="147" y="9"/>
                      <a:pt x="144" y="7"/>
                      <a:pt x="141" y="5"/>
                    </a:cubicBezTo>
                    <a:cubicBezTo>
                      <a:pt x="136" y="1"/>
                      <a:pt x="130" y="4"/>
                      <a:pt x="125" y="5"/>
                    </a:cubicBezTo>
                    <a:cubicBezTo>
                      <a:pt x="124" y="9"/>
                      <a:pt x="124" y="10"/>
                      <a:pt x="119" y="9"/>
                    </a:cubicBezTo>
                    <a:cubicBezTo>
                      <a:pt x="114" y="7"/>
                      <a:pt x="110" y="5"/>
                      <a:pt x="106" y="1"/>
                    </a:cubicBezTo>
                    <a:cubicBezTo>
                      <a:pt x="106" y="0"/>
                      <a:pt x="105" y="0"/>
                      <a:pt x="104" y="0"/>
                    </a:cubicBezTo>
                    <a:cubicBezTo>
                      <a:pt x="99" y="1"/>
                      <a:pt x="94" y="1"/>
                      <a:pt x="89" y="2"/>
                    </a:cubicBezTo>
                    <a:cubicBezTo>
                      <a:pt x="88" y="2"/>
                      <a:pt x="87" y="3"/>
                      <a:pt x="87" y="4"/>
                    </a:cubicBezTo>
                    <a:cubicBezTo>
                      <a:pt x="87" y="5"/>
                      <a:pt x="87" y="6"/>
                      <a:pt x="88" y="7"/>
                    </a:cubicBezTo>
                    <a:cubicBezTo>
                      <a:pt x="90" y="7"/>
                      <a:pt x="92" y="7"/>
                      <a:pt x="93" y="6"/>
                    </a:cubicBezTo>
                    <a:cubicBezTo>
                      <a:pt x="95" y="5"/>
                      <a:pt x="97" y="4"/>
                      <a:pt x="99" y="3"/>
                    </a:cubicBezTo>
                    <a:cubicBezTo>
                      <a:pt x="102" y="2"/>
                      <a:pt x="103" y="2"/>
                      <a:pt x="104" y="5"/>
                    </a:cubicBezTo>
                    <a:cubicBezTo>
                      <a:pt x="105" y="8"/>
                      <a:pt x="104" y="11"/>
                      <a:pt x="101" y="13"/>
                    </a:cubicBezTo>
                    <a:cubicBezTo>
                      <a:pt x="98" y="15"/>
                      <a:pt x="94" y="17"/>
                      <a:pt x="90" y="19"/>
                    </a:cubicBezTo>
                    <a:cubicBezTo>
                      <a:pt x="88" y="20"/>
                      <a:pt x="85" y="22"/>
                      <a:pt x="83" y="23"/>
                    </a:cubicBezTo>
                    <a:cubicBezTo>
                      <a:pt x="81" y="25"/>
                      <a:pt x="79" y="27"/>
                      <a:pt x="81" y="30"/>
                    </a:cubicBezTo>
                    <a:cubicBezTo>
                      <a:pt x="82" y="32"/>
                      <a:pt x="85" y="31"/>
                      <a:pt x="87" y="31"/>
                    </a:cubicBezTo>
                    <a:cubicBezTo>
                      <a:pt x="89" y="30"/>
                      <a:pt x="91" y="29"/>
                      <a:pt x="93" y="28"/>
                    </a:cubicBezTo>
                    <a:cubicBezTo>
                      <a:pt x="94" y="27"/>
                      <a:pt x="95" y="26"/>
                      <a:pt x="96" y="25"/>
                    </a:cubicBezTo>
                    <a:cubicBezTo>
                      <a:pt x="98" y="24"/>
                      <a:pt x="99" y="24"/>
                      <a:pt x="100" y="27"/>
                    </a:cubicBezTo>
                    <a:cubicBezTo>
                      <a:pt x="102" y="31"/>
                      <a:pt x="105" y="32"/>
                      <a:pt x="108" y="30"/>
                    </a:cubicBezTo>
                    <a:cubicBezTo>
                      <a:pt x="110" y="29"/>
                      <a:pt x="111" y="27"/>
                      <a:pt x="113" y="26"/>
                    </a:cubicBezTo>
                    <a:cubicBezTo>
                      <a:pt x="116" y="25"/>
                      <a:pt x="118" y="26"/>
                      <a:pt x="118" y="29"/>
                    </a:cubicBezTo>
                    <a:cubicBezTo>
                      <a:pt x="119" y="33"/>
                      <a:pt x="120" y="34"/>
                      <a:pt x="124" y="33"/>
                    </a:cubicBezTo>
                    <a:cubicBezTo>
                      <a:pt x="126" y="33"/>
                      <a:pt x="128" y="33"/>
                      <a:pt x="130" y="32"/>
                    </a:cubicBezTo>
                    <a:cubicBezTo>
                      <a:pt x="130" y="33"/>
                      <a:pt x="131" y="33"/>
                      <a:pt x="131" y="33"/>
                    </a:cubicBezTo>
                    <a:cubicBezTo>
                      <a:pt x="130" y="34"/>
                      <a:pt x="130" y="36"/>
                      <a:pt x="128" y="37"/>
                    </a:cubicBezTo>
                    <a:cubicBezTo>
                      <a:pt x="127" y="39"/>
                      <a:pt x="124" y="40"/>
                      <a:pt x="122" y="41"/>
                    </a:cubicBezTo>
                    <a:cubicBezTo>
                      <a:pt x="119" y="42"/>
                      <a:pt x="116" y="43"/>
                      <a:pt x="116" y="43"/>
                    </a:cubicBezTo>
                    <a:cubicBezTo>
                      <a:pt x="116" y="43"/>
                      <a:pt x="120" y="45"/>
                      <a:pt x="118" y="46"/>
                    </a:cubicBezTo>
                    <a:cubicBezTo>
                      <a:pt x="114" y="47"/>
                      <a:pt x="108" y="53"/>
                      <a:pt x="117" y="50"/>
                    </a:cubicBezTo>
                    <a:cubicBezTo>
                      <a:pt x="118" y="50"/>
                      <a:pt x="120" y="50"/>
                      <a:pt x="122" y="49"/>
                    </a:cubicBezTo>
                    <a:cubicBezTo>
                      <a:pt x="120" y="54"/>
                      <a:pt x="116" y="56"/>
                      <a:pt x="113" y="58"/>
                    </a:cubicBezTo>
                    <a:cubicBezTo>
                      <a:pt x="102" y="64"/>
                      <a:pt x="101" y="79"/>
                      <a:pt x="107" y="86"/>
                    </a:cubicBezTo>
                    <a:cubicBezTo>
                      <a:pt x="108" y="88"/>
                      <a:pt x="109" y="89"/>
                      <a:pt x="110" y="91"/>
                    </a:cubicBezTo>
                    <a:cubicBezTo>
                      <a:pt x="111" y="93"/>
                      <a:pt x="111" y="96"/>
                      <a:pt x="109" y="97"/>
                    </a:cubicBezTo>
                    <a:cubicBezTo>
                      <a:pt x="108" y="98"/>
                      <a:pt x="105" y="97"/>
                      <a:pt x="104" y="97"/>
                    </a:cubicBezTo>
                    <a:cubicBezTo>
                      <a:pt x="101" y="94"/>
                      <a:pt x="98" y="92"/>
                      <a:pt x="96" y="89"/>
                    </a:cubicBezTo>
                    <a:cubicBezTo>
                      <a:pt x="93" y="85"/>
                      <a:pt x="91" y="81"/>
                      <a:pt x="88" y="77"/>
                    </a:cubicBezTo>
                    <a:cubicBezTo>
                      <a:pt x="78" y="66"/>
                      <a:pt x="66" y="68"/>
                      <a:pt x="57" y="77"/>
                    </a:cubicBezTo>
                    <a:cubicBezTo>
                      <a:pt x="54" y="79"/>
                      <a:pt x="55" y="81"/>
                      <a:pt x="57" y="83"/>
                    </a:cubicBezTo>
                    <a:cubicBezTo>
                      <a:pt x="58" y="83"/>
                      <a:pt x="59" y="84"/>
                      <a:pt x="60" y="84"/>
                    </a:cubicBezTo>
                    <a:cubicBezTo>
                      <a:pt x="65" y="86"/>
                      <a:pt x="69" y="88"/>
                      <a:pt x="73" y="89"/>
                    </a:cubicBezTo>
                    <a:cubicBezTo>
                      <a:pt x="74" y="90"/>
                      <a:pt x="75" y="90"/>
                      <a:pt x="76" y="91"/>
                    </a:cubicBezTo>
                    <a:cubicBezTo>
                      <a:pt x="77" y="92"/>
                      <a:pt x="77" y="93"/>
                      <a:pt x="75" y="94"/>
                    </a:cubicBezTo>
                    <a:cubicBezTo>
                      <a:pt x="74" y="95"/>
                      <a:pt x="72" y="95"/>
                      <a:pt x="71" y="95"/>
                    </a:cubicBezTo>
                    <a:cubicBezTo>
                      <a:pt x="68" y="96"/>
                      <a:pt x="65" y="96"/>
                      <a:pt x="63" y="97"/>
                    </a:cubicBezTo>
                    <a:cubicBezTo>
                      <a:pt x="61" y="98"/>
                      <a:pt x="59" y="100"/>
                      <a:pt x="59" y="101"/>
                    </a:cubicBezTo>
                    <a:cubicBezTo>
                      <a:pt x="59" y="102"/>
                      <a:pt x="61" y="104"/>
                      <a:pt x="62" y="105"/>
                    </a:cubicBezTo>
                    <a:cubicBezTo>
                      <a:pt x="63" y="106"/>
                      <a:pt x="64" y="106"/>
                      <a:pt x="65" y="107"/>
                    </a:cubicBezTo>
                    <a:cubicBezTo>
                      <a:pt x="67" y="108"/>
                      <a:pt x="69" y="109"/>
                      <a:pt x="70" y="110"/>
                    </a:cubicBezTo>
                    <a:cubicBezTo>
                      <a:pt x="72" y="113"/>
                      <a:pt x="74" y="113"/>
                      <a:pt x="76" y="112"/>
                    </a:cubicBezTo>
                    <a:cubicBezTo>
                      <a:pt x="79" y="110"/>
                      <a:pt x="81" y="109"/>
                      <a:pt x="84" y="107"/>
                    </a:cubicBezTo>
                    <a:cubicBezTo>
                      <a:pt x="87" y="105"/>
                      <a:pt x="87" y="105"/>
                      <a:pt x="89" y="108"/>
                    </a:cubicBezTo>
                    <a:cubicBezTo>
                      <a:pt x="91" y="112"/>
                      <a:pt x="94" y="115"/>
                      <a:pt x="99" y="114"/>
                    </a:cubicBezTo>
                    <a:cubicBezTo>
                      <a:pt x="102" y="114"/>
                      <a:pt x="106" y="112"/>
                      <a:pt x="109" y="111"/>
                    </a:cubicBezTo>
                    <a:cubicBezTo>
                      <a:pt x="111" y="110"/>
                      <a:pt x="113" y="109"/>
                      <a:pt x="116" y="109"/>
                    </a:cubicBezTo>
                    <a:cubicBezTo>
                      <a:pt x="121" y="108"/>
                      <a:pt x="124" y="112"/>
                      <a:pt x="124" y="118"/>
                    </a:cubicBezTo>
                    <a:cubicBezTo>
                      <a:pt x="125" y="124"/>
                      <a:pt x="122" y="128"/>
                      <a:pt x="118" y="131"/>
                    </a:cubicBezTo>
                    <a:cubicBezTo>
                      <a:pt x="114" y="135"/>
                      <a:pt x="112" y="139"/>
                      <a:pt x="114" y="145"/>
                    </a:cubicBezTo>
                    <a:cubicBezTo>
                      <a:pt x="116" y="150"/>
                      <a:pt x="114" y="155"/>
                      <a:pt x="109" y="159"/>
                    </a:cubicBezTo>
                    <a:cubicBezTo>
                      <a:pt x="106" y="162"/>
                      <a:pt x="103" y="164"/>
                      <a:pt x="99" y="167"/>
                    </a:cubicBezTo>
                    <a:cubicBezTo>
                      <a:pt x="95" y="169"/>
                      <a:pt x="89" y="184"/>
                      <a:pt x="90" y="189"/>
                    </a:cubicBezTo>
                    <a:cubicBezTo>
                      <a:pt x="90" y="190"/>
                      <a:pt x="91" y="191"/>
                      <a:pt x="90" y="192"/>
                    </a:cubicBezTo>
                    <a:cubicBezTo>
                      <a:pt x="90" y="197"/>
                      <a:pt x="87" y="196"/>
                      <a:pt x="82" y="197"/>
                    </a:cubicBezTo>
                    <a:cubicBezTo>
                      <a:pt x="79" y="198"/>
                      <a:pt x="80" y="192"/>
                      <a:pt x="79" y="189"/>
                    </a:cubicBezTo>
                    <a:cubicBezTo>
                      <a:pt x="78" y="186"/>
                      <a:pt x="78" y="183"/>
                      <a:pt x="79" y="181"/>
                    </a:cubicBezTo>
                    <a:cubicBezTo>
                      <a:pt x="79" y="178"/>
                      <a:pt x="81" y="176"/>
                      <a:pt x="81" y="173"/>
                    </a:cubicBezTo>
                    <a:cubicBezTo>
                      <a:pt x="83" y="168"/>
                      <a:pt x="82" y="163"/>
                      <a:pt x="78" y="159"/>
                    </a:cubicBezTo>
                    <a:cubicBezTo>
                      <a:pt x="76" y="158"/>
                      <a:pt x="74" y="156"/>
                      <a:pt x="73" y="154"/>
                    </a:cubicBezTo>
                    <a:cubicBezTo>
                      <a:pt x="66" y="148"/>
                      <a:pt x="63" y="141"/>
                      <a:pt x="63" y="132"/>
                    </a:cubicBezTo>
                    <a:cubicBezTo>
                      <a:pt x="63" y="128"/>
                      <a:pt x="65" y="126"/>
                      <a:pt x="69" y="126"/>
                    </a:cubicBezTo>
                    <a:cubicBezTo>
                      <a:pt x="70" y="126"/>
                      <a:pt x="71" y="125"/>
                      <a:pt x="72" y="125"/>
                    </a:cubicBezTo>
                    <a:cubicBezTo>
                      <a:pt x="71" y="122"/>
                      <a:pt x="70" y="120"/>
                      <a:pt x="66" y="120"/>
                    </a:cubicBezTo>
                    <a:cubicBezTo>
                      <a:pt x="63" y="120"/>
                      <a:pt x="61" y="118"/>
                      <a:pt x="60" y="115"/>
                    </a:cubicBezTo>
                    <a:cubicBezTo>
                      <a:pt x="59" y="114"/>
                      <a:pt x="59" y="112"/>
                      <a:pt x="59" y="111"/>
                    </a:cubicBezTo>
                    <a:cubicBezTo>
                      <a:pt x="57" y="108"/>
                      <a:pt x="57" y="104"/>
                      <a:pt x="55" y="102"/>
                    </a:cubicBezTo>
                    <a:cubicBezTo>
                      <a:pt x="53" y="99"/>
                      <a:pt x="52" y="97"/>
                      <a:pt x="52" y="94"/>
                    </a:cubicBezTo>
                    <a:cubicBezTo>
                      <a:pt x="52" y="92"/>
                      <a:pt x="51" y="91"/>
                      <a:pt x="50" y="89"/>
                    </a:cubicBezTo>
                    <a:cubicBezTo>
                      <a:pt x="47" y="87"/>
                      <a:pt x="45" y="84"/>
                      <a:pt x="42" y="82"/>
                    </a:cubicBezTo>
                    <a:cubicBezTo>
                      <a:pt x="41" y="81"/>
                      <a:pt x="40" y="80"/>
                      <a:pt x="38" y="78"/>
                    </a:cubicBezTo>
                    <a:cubicBezTo>
                      <a:pt x="38" y="81"/>
                      <a:pt x="38" y="83"/>
                      <a:pt x="38" y="84"/>
                    </a:cubicBezTo>
                    <a:cubicBezTo>
                      <a:pt x="38" y="86"/>
                      <a:pt x="38" y="89"/>
                      <a:pt x="37" y="91"/>
                    </a:cubicBezTo>
                    <a:cubicBezTo>
                      <a:pt x="37" y="92"/>
                      <a:pt x="35" y="94"/>
                      <a:pt x="34" y="94"/>
                    </a:cubicBezTo>
                    <a:cubicBezTo>
                      <a:pt x="33" y="94"/>
                      <a:pt x="31" y="92"/>
                      <a:pt x="30" y="91"/>
                    </a:cubicBezTo>
                    <a:cubicBezTo>
                      <a:pt x="30" y="89"/>
                      <a:pt x="30" y="86"/>
                      <a:pt x="30" y="84"/>
                    </a:cubicBezTo>
                    <a:cubicBezTo>
                      <a:pt x="32" y="73"/>
                      <a:pt x="33" y="62"/>
                      <a:pt x="32" y="52"/>
                    </a:cubicBezTo>
                    <a:cubicBezTo>
                      <a:pt x="32" y="48"/>
                      <a:pt x="31" y="44"/>
                      <a:pt x="30" y="39"/>
                    </a:cubicBezTo>
                    <a:cubicBezTo>
                      <a:pt x="10" y="64"/>
                      <a:pt x="0" y="108"/>
                      <a:pt x="20" y="148"/>
                    </a:cubicBezTo>
                    <a:cubicBezTo>
                      <a:pt x="42" y="190"/>
                      <a:pt x="89" y="211"/>
                      <a:pt x="135" y="199"/>
                    </a:cubicBezTo>
                    <a:cubicBezTo>
                      <a:pt x="147" y="196"/>
                      <a:pt x="158" y="191"/>
                      <a:pt x="167" y="185"/>
                    </a:cubicBezTo>
                    <a:cubicBezTo>
                      <a:pt x="162" y="183"/>
                      <a:pt x="155" y="180"/>
                      <a:pt x="154" y="161"/>
                    </a:cubicBezTo>
                    <a:cubicBezTo>
                      <a:pt x="153" y="133"/>
                      <a:pt x="157" y="127"/>
                      <a:pt x="160" y="127"/>
                    </a:cubicBezTo>
                    <a:cubicBezTo>
                      <a:pt x="162" y="127"/>
                      <a:pt x="164" y="126"/>
                      <a:pt x="172" y="134"/>
                    </a:cubicBezTo>
                    <a:cubicBezTo>
                      <a:pt x="179" y="143"/>
                      <a:pt x="183" y="139"/>
                      <a:pt x="184" y="133"/>
                    </a:cubicBezTo>
                    <a:cubicBezTo>
                      <a:pt x="184" y="127"/>
                      <a:pt x="190" y="118"/>
                      <a:pt x="193" y="127"/>
                    </a:cubicBezTo>
                    <a:cubicBezTo>
                      <a:pt x="194" y="133"/>
                      <a:pt x="198" y="141"/>
                      <a:pt x="201" y="146"/>
                    </a:cubicBezTo>
                    <a:cubicBezTo>
                      <a:pt x="207" y="135"/>
                      <a:pt x="210" y="123"/>
                      <a:pt x="211" y="111"/>
                    </a:cubicBezTo>
                    <a:cubicBezTo>
                      <a:pt x="209" y="110"/>
                      <a:pt x="208" y="110"/>
                      <a:pt x="206" y="109"/>
                    </a:cubicBezTo>
                    <a:cubicBezTo>
                      <a:pt x="200" y="106"/>
                      <a:pt x="196" y="101"/>
                      <a:pt x="196" y="9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141" name="Freeform 35">
                <a:extLst>
                  <a:ext uri="{FF2B5EF4-FFF2-40B4-BE49-F238E27FC236}">
                    <a16:creationId xmlns:a16="http://schemas.microsoft.com/office/drawing/2014/main" xmlns="" id="{7DDF0C4D-0E16-40FE-B458-960C712A0ACE}"/>
                  </a:ext>
                </a:extLst>
              </p:cNvPr>
              <p:cNvSpPr>
                <a:spLocks noEditPoints="1"/>
              </p:cNvSpPr>
              <p:nvPr/>
            </p:nvSpPr>
            <p:spPr bwMode="auto">
              <a:xfrm>
                <a:off x="7275513" y="5302250"/>
                <a:ext cx="1012825" cy="1012825"/>
              </a:xfrm>
              <a:custGeom>
                <a:avLst/>
                <a:gdLst>
                  <a:gd name="T0" fmla="*/ 176 w 352"/>
                  <a:gd name="T1" fmla="*/ 0 h 352"/>
                  <a:gd name="T2" fmla="*/ 0 w 352"/>
                  <a:gd name="T3" fmla="*/ 176 h 352"/>
                  <a:gd name="T4" fmla="*/ 176 w 352"/>
                  <a:gd name="T5" fmla="*/ 352 h 352"/>
                  <a:gd name="T6" fmla="*/ 352 w 352"/>
                  <a:gd name="T7" fmla="*/ 176 h 352"/>
                  <a:gd name="T8" fmla="*/ 176 w 352"/>
                  <a:gd name="T9" fmla="*/ 0 h 352"/>
                  <a:gd name="T10" fmla="*/ 258 w 352"/>
                  <a:gd name="T11" fmla="*/ 261 h 352"/>
                  <a:gd name="T12" fmla="*/ 188 w 352"/>
                  <a:gd name="T13" fmla="*/ 294 h 352"/>
                  <a:gd name="T14" fmla="*/ 96 w 352"/>
                  <a:gd name="T15" fmla="*/ 263 h 352"/>
                  <a:gd name="T16" fmla="*/ 59 w 352"/>
                  <a:gd name="T17" fmla="*/ 189 h 352"/>
                  <a:gd name="T18" fmla="*/ 157 w 352"/>
                  <a:gd name="T19" fmla="*/ 60 h 352"/>
                  <a:gd name="T20" fmla="*/ 175 w 352"/>
                  <a:gd name="T21" fmla="*/ 58 h 352"/>
                  <a:gd name="T22" fmla="*/ 176 w 352"/>
                  <a:gd name="T23" fmla="*/ 58 h 352"/>
                  <a:gd name="T24" fmla="*/ 196 w 352"/>
                  <a:gd name="T25" fmla="*/ 60 h 352"/>
                  <a:gd name="T26" fmla="*/ 272 w 352"/>
                  <a:gd name="T27" fmla="*/ 108 h 352"/>
                  <a:gd name="T28" fmla="*/ 293 w 352"/>
                  <a:gd name="T29" fmla="*/ 162 h 352"/>
                  <a:gd name="T30" fmla="*/ 258 w 352"/>
                  <a:gd name="T31" fmla="*/ 261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52" h="352">
                    <a:moveTo>
                      <a:pt x="176" y="0"/>
                    </a:moveTo>
                    <a:cubicBezTo>
                      <a:pt x="79" y="0"/>
                      <a:pt x="0" y="79"/>
                      <a:pt x="0" y="176"/>
                    </a:cubicBezTo>
                    <a:cubicBezTo>
                      <a:pt x="0" y="273"/>
                      <a:pt x="79" y="352"/>
                      <a:pt x="176" y="352"/>
                    </a:cubicBezTo>
                    <a:cubicBezTo>
                      <a:pt x="273" y="352"/>
                      <a:pt x="352" y="273"/>
                      <a:pt x="352" y="176"/>
                    </a:cubicBezTo>
                    <a:cubicBezTo>
                      <a:pt x="352" y="79"/>
                      <a:pt x="273" y="0"/>
                      <a:pt x="176" y="0"/>
                    </a:cubicBezTo>
                    <a:close/>
                    <a:moveTo>
                      <a:pt x="258" y="261"/>
                    </a:moveTo>
                    <a:cubicBezTo>
                      <a:pt x="238" y="280"/>
                      <a:pt x="215" y="291"/>
                      <a:pt x="188" y="294"/>
                    </a:cubicBezTo>
                    <a:cubicBezTo>
                      <a:pt x="153" y="297"/>
                      <a:pt x="122" y="287"/>
                      <a:pt x="96" y="263"/>
                    </a:cubicBezTo>
                    <a:cubicBezTo>
                      <a:pt x="75" y="243"/>
                      <a:pt x="62" y="218"/>
                      <a:pt x="59" y="189"/>
                    </a:cubicBezTo>
                    <a:cubicBezTo>
                      <a:pt x="52" y="127"/>
                      <a:pt x="96" y="69"/>
                      <a:pt x="157" y="60"/>
                    </a:cubicBezTo>
                    <a:cubicBezTo>
                      <a:pt x="163" y="59"/>
                      <a:pt x="169" y="59"/>
                      <a:pt x="175" y="58"/>
                    </a:cubicBezTo>
                    <a:cubicBezTo>
                      <a:pt x="176" y="58"/>
                      <a:pt x="176" y="58"/>
                      <a:pt x="176" y="58"/>
                    </a:cubicBezTo>
                    <a:cubicBezTo>
                      <a:pt x="183" y="59"/>
                      <a:pt x="189" y="59"/>
                      <a:pt x="196" y="60"/>
                    </a:cubicBezTo>
                    <a:cubicBezTo>
                      <a:pt x="227" y="66"/>
                      <a:pt x="253" y="82"/>
                      <a:pt x="272" y="108"/>
                    </a:cubicBezTo>
                    <a:cubicBezTo>
                      <a:pt x="283" y="124"/>
                      <a:pt x="291" y="142"/>
                      <a:pt x="293" y="162"/>
                    </a:cubicBezTo>
                    <a:cubicBezTo>
                      <a:pt x="297" y="200"/>
                      <a:pt x="286" y="234"/>
                      <a:pt x="258" y="26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grpSp>
        <p:sp>
          <p:nvSpPr>
            <p:cNvPr id="9" name="Freeform 36">
              <a:extLst>
                <a:ext uri="{FF2B5EF4-FFF2-40B4-BE49-F238E27FC236}">
                  <a16:creationId xmlns:a16="http://schemas.microsoft.com/office/drawing/2014/main" xmlns="" id="{58ECFDD0-DBD5-4BA5-8732-85AA1EDAD394}"/>
                </a:ext>
              </a:extLst>
            </p:cNvPr>
            <p:cNvSpPr>
              <a:spLocks noEditPoints="1"/>
            </p:cNvSpPr>
            <p:nvPr/>
          </p:nvSpPr>
          <p:spPr bwMode="auto">
            <a:xfrm>
              <a:off x="10707134" y="2764432"/>
              <a:ext cx="759191" cy="733818"/>
            </a:xfrm>
            <a:custGeom>
              <a:avLst/>
              <a:gdLst>
                <a:gd name="T0" fmla="*/ 178 w 357"/>
                <a:gd name="T1" fmla="*/ 0 h 356"/>
                <a:gd name="T2" fmla="*/ 0 w 357"/>
                <a:gd name="T3" fmla="*/ 178 h 356"/>
                <a:gd name="T4" fmla="*/ 178 w 357"/>
                <a:gd name="T5" fmla="*/ 356 h 356"/>
                <a:gd name="T6" fmla="*/ 357 w 357"/>
                <a:gd name="T7" fmla="*/ 178 h 356"/>
                <a:gd name="T8" fmla="*/ 178 w 357"/>
                <a:gd name="T9" fmla="*/ 0 h 356"/>
                <a:gd name="T10" fmla="*/ 220 w 357"/>
                <a:gd name="T11" fmla="*/ 77 h 356"/>
                <a:gd name="T12" fmla="*/ 258 w 357"/>
                <a:gd name="T13" fmla="*/ 77 h 356"/>
                <a:gd name="T14" fmla="*/ 258 w 357"/>
                <a:gd name="T15" fmla="*/ 125 h 356"/>
                <a:gd name="T16" fmla="*/ 220 w 357"/>
                <a:gd name="T17" fmla="*/ 94 h 356"/>
                <a:gd name="T18" fmla="*/ 220 w 357"/>
                <a:gd name="T19" fmla="*/ 77 h 356"/>
                <a:gd name="T20" fmla="*/ 258 w 357"/>
                <a:gd name="T21" fmla="*/ 200 h 356"/>
                <a:gd name="T22" fmla="*/ 258 w 357"/>
                <a:gd name="T23" fmla="*/ 272 h 356"/>
                <a:gd name="T24" fmla="*/ 208 w 357"/>
                <a:gd name="T25" fmla="*/ 272 h 356"/>
                <a:gd name="T26" fmla="*/ 208 w 357"/>
                <a:gd name="T27" fmla="*/ 185 h 356"/>
                <a:gd name="T28" fmla="*/ 149 w 357"/>
                <a:gd name="T29" fmla="*/ 185 h 356"/>
                <a:gd name="T30" fmla="*/ 149 w 357"/>
                <a:gd name="T31" fmla="*/ 272 h 356"/>
                <a:gd name="T32" fmla="*/ 98 w 357"/>
                <a:gd name="T33" fmla="*/ 272 h 356"/>
                <a:gd name="T34" fmla="*/ 98 w 357"/>
                <a:gd name="T35" fmla="*/ 184 h 356"/>
                <a:gd name="T36" fmla="*/ 178 w 357"/>
                <a:gd name="T37" fmla="*/ 118 h 356"/>
                <a:gd name="T38" fmla="*/ 220 w 357"/>
                <a:gd name="T39" fmla="*/ 152 h 356"/>
                <a:gd name="T40" fmla="*/ 258 w 357"/>
                <a:gd name="T41" fmla="*/ 184 h 356"/>
                <a:gd name="T42" fmla="*/ 258 w 357"/>
                <a:gd name="T43" fmla="*/ 200 h 356"/>
                <a:gd name="T44" fmla="*/ 276 w 357"/>
                <a:gd name="T45" fmla="*/ 190 h 356"/>
                <a:gd name="T46" fmla="*/ 258 w 357"/>
                <a:gd name="T47" fmla="*/ 175 h 356"/>
                <a:gd name="T48" fmla="*/ 220 w 357"/>
                <a:gd name="T49" fmla="*/ 144 h 356"/>
                <a:gd name="T50" fmla="*/ 178 w 357"/>
                <a:gd name="T51" fmla="*/ 110 h 356"/>
                <a:gd name="T52" fmla="*/ 98 w 357"/>
                <a:gd name="T53" fmla="*/ 175 h 356"/>
                <a:gd name="T54" fmla="*/ 81 w 357"/>
                <a:gd name="T55" fmla="*/ 190 h 356"/>
                <a:gd name="T56" fmla="*/ 60 w 357"/>
                <a:gd name="T57" fmla="*/ 165 h 356"/>
                <a:gd name="T58" fmla="*/ 178 w 357"/>
                <a:gd name="T59" fmla="*/ 69 h 356"/>
                <a:gd name="T60" fmla="*/ 220 w 357"/>
                <a:gd name="T61" fmla="*/ 102 h 356"/>
                <a:gd name="T62" fmla="*/ 258 w 357"/>
                <a:gd name="T63" fmla="*/ 134 h 356"/>
                <a:gd name="T64" fmla="*/ 296 w 357"/>
                <a:gd name="T65" fmla="*/ 165 h 356"/>
                <a:gd name="T66" fmla="*/ 276 w 357"/>
                <a:gd name="T67" fmla="*/ 19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57" h="356">
                  <a:moveTo>
                    <a:pt x="178" y="0"/>
                  </a:moveTo>
                  <a:cubicBezTo>
                    <a:pt x="80" y="0"/>
                    <a:pt x="0" y="80"/>
                    <a:pt x="0" y="178"/>
                  </a:cubicBezTo>
                  <a:cubicBezTo>
                    <a:pt x="0" y="277"/>
                    <a:pt x="80" y="356"/>
                    <a:pt x="178" y="356"/>
                  </a:cubicBezTo>
                  <a:cubicBezTo>
                    <a:pt x="277" y="356"/>
                    <a:pt x="357" y="277"/>
                    <a:pt x="357" y="178"/>
                  </a:cubicBezTo>
                  <a:cubicBezTo>
                    <a:pt x="357" y="80"/>
                    <a:pt x="277" y="0"/>
                    <a:pt x="178" y="0"/>
                  </a:cubicBezTo>
                  <a:close/>
                  <a:moveTo>
                    <a:pt x="220" y="77"/>
                  </a:moveTo>
                  <a:cubicBezTo>
                    <a:pt x="258" y="77"/>
                    <a:pt x="258" y="77"/>
                    <a:pt x="258" y="77"/>
                  </a:cubicBezTo>
                  <a:cubicBezTo>
                    <a:pt x="258" y="125"/>
                    <a:pt x="258" y="125"/>
                    <a:pt x="258" y="125"/>
                  </a:cubicBezTo>
                  <a:cubicBezTo>
                    <a:pt x="220" y="94"/>
                    <a:pt x="220" y="94"/>
                    <a:pt x="220" y="94"/>
                  </a:cubicBezTo>
                  <a:lnTo>
                    <a:pt x="220" y="77"/>
                  </a:lnTo>
                  <a:close/>
                  <a:moveTo>
                    <a:pt x="258" y="200"/>
                  </a:moveTo>
                  <a:cubicBezTo>
                    <a:pt x="258" y="272"/>
                    <a:pt x="258" y="272"/>
                    <a:pt x="258" y="272"/>
                  </a:cubicBezTo>
                  <a:cubicBezTo>
                    <a:pt x="208" y="272"/>
                    <a:pt x="208" y="272"/>
                    <a:pt x="208" y="272"/>
                  </a:cubicBezTo>
                  <a:cubicBezTo>
                    <a:pt x="208" y="185"/>
                    <a:pt x="208" y="185"/>
                    <a:pt x="208" y="185"/>
                  </a:cubicBezTo>
                  <a:cubicBezTo>
                    <a:pt x="149" y="185"/>
                    <a:pt x="149" y="185"/>
                    <a:pt x="149" y="185"/>
                  </a:cubicBezTo>
                  <a:cubicBezTo>
                    <a:pt x="149" y="272"/>
                    <a:pt x="149" y="272"/>
                    <a:pt x="149" y="272"/>
                  </a:cubicBezTo>
                  <a:cubicBezTo>
                    <a:pt x="98" y="272"/>
                    <a:pt x="98" y="272"/>
                    <a:pt x="98" y="272"/>
                  </a:cubicBezTo>
                  <a:cubicBezTo>
                    <a:pt x="98" y="184"/>
                    <a:pt x="98" y="184"/>
                    <a:pt x="98" y="184"/>
                  </a:cubicBezTo>
                  <a:cubicBezTo>
                    <a:pt x="178" y="118"/>
                    <a:pt x="178" y="118"/>
                    <a:pt x="178" y="118"/>
                  </a:cubicBezTo>
                  <a:cubicBezTo>
                    <a:pt x="220" y="152"/>
                    <a:pt x="220" y="152"/>
                    <a:pt x="220" y="152"/>
                  </a:cubicBezTo>
                  <a:cubicBezTo>
                    <a:pt x="258" y="184"/>
                    <a:pt x="258" y="184"/>
                    <a:pt x="258" y="184"/>
                  </a:cubicBezTo>
                  <a:lnTo>
                    <a:pt x="258" y="200"/>
                  </a:lnTo>
                  <a:close/>
                  <a:moveTo>
                    <a:pt x="276" y="190"/>
                  </a:moveTo>
                  <a:cubicBezTo>
                    <a:pt x="258" y="175"/>
                    <a:pt x="258" y="175"/>
                    <a:pt x="258" y="175"/>
                  </a:cubicBezTo>
                  <a:cubicBezTo>
                    <a:pt x="220" y="144"/>
                    <a:pt x="220" y="144"/>
                    <a:pt x="220" y="144"/>
                  </a:cubicBezTo>
                  <a:cubicBezTo>
                    <a:pt x="178" y="110"/>
                    <a:pt x="178" y="110"/>
                    <a:pt x="178" y="110"/>
                  </a:cubicBezTo>
                  <a:cubicBezTo>
                    <a:pt x="98" y="175"/>
                    <a:pt x="98" y="175"/>
                    <a:pt x="98" y="175"/>
                  </a:cubicBezTo>
                  <a:cubicBezTo>
                    <a:pt x="81" y="190"/>
                    <a:pt x="81" y="190"/>
                    <a:pt x="81" y="190"/>
                  </a:cubicBezTo>
                  <a:cubicBezTo>
                    <a:pt x="60" y="165"/>
                    <a:pt x="60" y="165"/>
                    <a:pt x="60" y="165"/>
                  </a:cubicBezTo>
                  <a:cubicBezTo>
                    <a:pt x="178" y="69"/>
                    <a:pt x="178" y="69"/>
                    <a:pt x="178" y="69"/>
                  </a:cubicBezTo>
                  <a:cubicBezTo>
                    <a:pt x="220" y="102"/>
                    <a:pt x="220" y="102"/>
                    <a:pt x="220" y="102"/>
                  </a:cubicBezTo>
                  <a:cubicBezTo>
                    <a:pt x="258" y="134"/>
                    <a:pt x="258" y="134"/>
                    <a:pt x="258" y="134"/>
                  </a:cubicBezTo>
                  <a:cubicBezTo>
                    <a:pt x="296" y="165"/>
                    <a:pt x="296" y="165"/>
                    <a:pt x="296" y="165"/>
                  </a:cubicBezTo>
                  <a:lnTo>
                    <a:pt x="276" y="190"/>
                  </a:lnTo>
                  <a:close/>
                </a:path>
              </a:pathLst>
            </a:custGeom>
            <a:solidFill>
              <a:schemeClr val="accent5"/>
            </a:solidFill>
            <a:ln>
              <a:noFill/>
            </a:ln>
            <a:effectLst/>
          </p:spPr>
          <p:txBody>
            <a:bodyPr vert="horz" wrap="square" lIns="91440" tIns="45720" rIns="91440" bIns="45720" numCol="1" anchor="t" anchorCtr="0" compatLnSpc="1">
              <a:prstTxWarp prst="textNoShape">
                <a:avLst/>
              </a:prstTxWarp>
            </a:bodyPr>
            <a:lstStyle/>
            <a:p>
              <a:endParaRPr lang="id-ID">
                <a:latin typeface="+mj-lt"/>
              </a:endParaRPr>
            </a:p>
          </p:txBody>
        </p:sp>
        <p:grpSp>
          <p:nvGrpSpPr>
            <p:cNvPr id="10" name="Group 9">
              <a:extLst>
                <a:ext uri="{FF2B5EF4-FFF2-40B4-BE49-F238E27FC236}">
                  <a16:creationId xmlns:a16="http://schemas.microsoft.com/office/drawing/2014/main" xmlns="" id="{9DDEEBC7-C683-49B4-8905-52317BE7A521}"/>
                </a:ext>
              </a:extLst>
            </p:cNvPr>
            <p:cNvGrpSpPr/>
            <p:nvPr/>
          </p:nvGrpSpPr>
          <p:grpSpPr>
            <a:xfrm>
              <a:off x="9011568" y="3820220"/>
              <a:ext cx="505736" cy="493763"/>
              <a:chOff x="6019801" y="3589338"/>
              <a:chExt cx="684213" cy="688975"/>
            </a:xfrm>
            <a:solidFill>
              <a:schemeClr val="accent1"/>
            </a:solidFill>
            <a:effectLst/>
          </p:grpSpPr>
          <p:sp>
            <p:nvSpPr>
              <p:cNvPr id="137" name="Freeform 42">
                <a:extLst>
                  <a:ext uri="{FF2B5EF4-FFF2-40B4-BE49-F238E27FC236}">
                    <a16:creationId xmlns:a16="http://schemas.microsoft.com/office/drawing/2014/main" xmlns="" id="{00255CEE-CB76-413F-98A1-9B088E032ED6}"/>
                  </a:ext>
                </a:extLst>
              </p:cNvPr>
              <p:cNvSpPr>
                <a:spLocks noEditPoints="1"/>
              </p:cNvSpPr>
              <p:nvPr/>
            </p:nvSpPr>
            <p:spPr bwMode="auto">
              <a:xfrm>
                <a:off x="6169026" y="3857625"/>
                <a:ext cx="236538" cy="234950"/>
              </a:xfrm>
              <a:custGeom>
                <a:avLst/>
                <a:gdLst>
                  <a:gd name="T0" fmla="*/ 5 w 82"/>
                  <a:gd name="T1" fmla="*/ 60 h 82"/>
                  <a:gd name="T2" fmla="*/ 7 w 82"/>
                  <a:gd name="T3" fmla="*/ 64 h 82"/>
                  <a:gd name="T4" fmla="*/ 9 w 82"/>
                  <a:gd name="T5" fmla="*/ 66 h 82"/>
                  <a:gd name="T6" fmla="*/ 10 w 82"/>
                  <a:gd name="T7" fmla="*/ 68 h 82"/>
                  <a:gd name="T8" fmla="*/ 12 w 82"/>
                  <a:gd name="T9" fmla="*/ 70 h 82"/>
                  <a:gd name="T10" fmla="*/ 15 w 82"/>
                  <a:gd name="T11" fmla="*/ 72 h 82"/>
                  <a:gd name="T12" fmla="*/ 17 w 82"/>
                  <a:gd name="T13" fmla="*/ 74 h 82"/>
                  <a:gd name="T14" fmla="*/ 20 w 82"/>
                  <a:gd name="T15" fmla="*/ 76 h 82"/>
                  <a:gd name="T16" fmla="*/ 29 w 82"/>
                  <a:gd name="T17" fmla="*/ 80 h 82"/>
                  <a:gd name="T18" fmla="*/ 41 w 82"/>
                  <a:gd name="T19" fmla="*/ 82 h 82"/>
                  <a:gd name="T20" fmla="*/ 71 w 82"/>
                  <a:gd name="T21" fmla="*/ 68 h 82"/>
                  <a:gd name="T22" fmla="*/ 75 w 82"/>
                  <a:gd name="T23" fmla="*/ 64 h 82"/>
                  <a:gd name="T24" fmla="*/ 79 w 82"/>
                  <a:gd name="T25" fmla="*/ 55 h 82"/>
                  <a:gd name="T26" fmla="*/ 82 w 82"/>
                  <a:gd name="T27" fmla="*/ 41 h 82"/>
                  <a:gd name="T28" fmla="*/ 82 w 82"/>
                  <a:gd name="T29" fmla="*/ 37 h 82"/>
                  <a:gd name="T30" fmla="*/ 81 w 82"/>
                  <a:gd name="T31" fmla="*/ 33 h 82"/>
                  <a:gd name="T32" fmla="*/ 79 w 82"/>
                  <a:gd name="T33" fmla="*/ 25 h 82"/>
                  <a:gd name="T34" fmla="*/ 77 w 82"/>
                  <a:gd name="T35" fmla="*/ 22 h 82"/>
                  <a:gd name="T36" fmla="*/ 75 w 82"/>
                  <a:gd name="T37" fmla="*/ 18 h 82"/>
                  <a:gd name="T38" fmla="*/ 71 w 82"/>
                  <a:gd name="T39" fmla="*/ 14 h 82"/>
                  <a:gd name="T40" fmla="*/ 41 w 82"/>
                  <a:gd name="T41" fmla="*/ 0 h 82"/>
                  <a:gd name="T42" fmla="*/ 12 w 82"/>
                  <a:gd name="T43" fmla="*/ 13 h 82"/>
                  <a:gd name="T44" fmla="*/ 10 w 82"/>
                  <a:gd name="T45" fmla="*/ 15 h 82"/>
                  <a:gd name="T46" fmla="*/ 7 w 82"/>
                  <a:gd name="T47" fmla="*/ 18 h 82"/>
                  <a:gd name="T48" fmla="*/ 5 w 82"/>
                  <a:gd name="T49" fmla="*/ 22 h 82"/>
                  <a:gd name="T50" fmla="*/ 4 w 82"/>
                  <a:gd name="T51" fmla="*/ 25 h 82"/>
                  <a:gd name="T52" fmla="*/ 1 w 82"/>
                  <a:gd name="T53" fmla="*/ 33 h 82"/>
                  <a:gd name="T54" fmla="*/ 1 w 82"/>
                  <a:gd name="T55" fmla="*/ 37 h 82"/>
                  <a:gd name="T56" fmla="*/ 0 w 82"/>
                  <a:gd name="T57" fmla="*/ 41 h 82"/>
                  <a:gd name="T58" fmla="*/ 3 w 82"/>
                  <a:gd name="T59" fmla="*/ 55 h 82"/>
                  <a:gd name="T60" fmla="*/ 5 w 82"/>
                  <a:gd name="T61" fmla="*/ 60 h 82"/>
                  <a:gd name="T62" fmla="*/ 41 w 82"/>
                  <a:gd name="T63" fmla="*/ 12 h 82"/>
                  <a:gd name="T64" fmla="*/ 70 w 82"/>
                  <a:gd name="T65" fmla="*/ 41 h 82"/>
                  <a:gd name="T66" fmla="*/ 41 w 82"/>
                  <a:gd name="T67" fmla="*/ 70 h 82"/>
                  <a:gd name="T68" fmla="*/ 12 w 82"/>
                  <a:gd name="T69" fmla="*/ 41 h 82"/>
                  <a:gd name="T70" fmla="*/ 41 w 82"/>
                  <a:gd name="T71" fmla="*/ 12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82" h="82">
                    <a:moveTo>
                      <a:pt x="5" y="60"/>
                    </a:moveTo>
                    <a:cubicBezTo>
                      <a:pt x="6" y="62"/>
                      <a:pt x="7" y="63"/>
                      <a:pt x="7" y="64"/>
                    </a:cubicBezTo>
                    <a:cubicBezTo>
                      <a:pt x="8" y="64"/>
                      <a:pt x="8" y="65"/>
                      <a:pt x="9" y="66"/>
                    </a:cubicBezTo>
                    <a:cubicBezTo>
                      <a:pt x="9" y="66"/>
                      <a:pt x="10" y="67"/>
                      <a:pt x="10" y="68"/>
                    </a:cubicBezTo>
                    <a:cubicBezTo>
                      <a:pt x="11" y="68"/>
                      <a:pt x="12" y="69"/>
                      <a:pt x="12" y="70"/>
                    </a:cubicBezTo>
                    <a:cubicBezTo>
                      <a:pt x="13" y="71"/>
                      <a:pt x="14" y="72"/>
                      <a:pt x="15" y="72"/>
                    </a:cubicBezTo>
                    <a:cubicBezTo>
                      <a:pt x="16" y="73"/>
                      <a:pt x="16" y="73"/>
                      <a:pt x="17" y="74"/>
                    </a:cubicBezTo>
                    <a:cubicBezTo>
                      <a:pt x="18" y="74"/>
                      <a:pt x="19" y="75"/>
                      <a:pt x="20" y="76"/>
                    </a:cubicBezTo>
                    <a:cubicBezTo>
                      <a:pt x="23" y="78"/>
                      <a:pt x="26" y="79"/>
                      <a:pt x="29" y="80"/>
                    </a:cubicBezTo>
                    <a:cubicBezTo>
                      <a:pt x="33" y="81"/>
                      <a:pt x="37" y="82"/>
                      <a:pt x="41" y="82"/>
                    </a:cubicBezTo>
                    <a:cubicBezTo>
                      <a:pt x="53" y="82"/>
                      <a:pt x="64" y="77"/>
                      <a:pt x="71" y="68"/>
                    </a:cubicBezTo>
                    <a:cubicBezTo>
                      <a:pt x="73" y="67"/>
                      <a:pt x="74" y="65"/>
                      <a:pt x="75" y="64"/>
                    </a:cubicBezTo>
                    <a:cubicBezTo>
                      <a:pt x="77" y="61"/>
                      <a:pt x="78" y="58"/>
                      <a:pt x="79" y="55"/>
                    </a:cubicBezTo>
                    <a:cubicBezTo>
                      <a:pt x="81" y="51"/>
                      <a:pt x="82" y="46"/>
                      <a:pt x="82" y="41"/>
                    </a:cubicBezTo>
                    <a:cubicBezTo>
                      <a:pt x="82" y="40"/>
                      <a:pt x="82" y="38"/>
                      <a:pt x="82" y="37"/>
                    </a:cubicBezTo>
                    <a:cubicBezTo>
                      <a:pt x="81" y="36"/>
                      <a:pt x="81" y="34"/>
                      <a:pt x="81" y="33"/>
                    </a:cubicBezTo>
                    <a:cubicBezTo>
                      <a:pt x="80" y="30"/>
                      <a:pt x="80" y="28"/>
                      <a:pt x="79" y="25"/>
                    </a:cubicBezTo>
                    <a:cubicBezTo>
                      <a:pt x="78" y="24"/>
                      <a:pt x="78" y="23"/>
                      <a:pt x="77" y="22"/>
                    </a:cubicBezTo>
                    <a:cubicBezTo>
                      <a:pt x="76" y="20"/>
                      <a:pt x="76" y="19"/>
                      <a:pt x="75" y="18"/>
                    </a:cubicBezTo>
                    <a:cubicBezTo>
                      <a:pt x="74" y="17"/>
                      <a:pt x="73" y="15"/>
                      <a:pt x="71" y="14"/>
                    </a:cubicBezTo>
                    <a:cubicBezTo>
                      <a:pt x="64" y="5"/>
                      <a:pt x="53" y="0"/>
                      <a:pt x="41" y="0"/>
                    </a:cubicBezTo>
                    <a:cubicBezTo>
                      <a:pt x="30" y="0"/>
                      <a:pt x="19" y="5"/>
                      <a:pt x="12" y="13"/>
                    </a:cubicBezTo>
                    <a:cubicBezTo>
                      <a:pt x="11" y="14"/>
                      <a:pt x="10" y="14"/>
                      <a:pt x="10" y="15"/>
                    </a:cubicBezTo>
                    <a:cubicBezTo>
                      <a:pt x="9" y="16"/>
                      <a:pt x="8" y="17"/>
                      <a:pt x="7" y="18"/>
                    </a:cubicBezTo>
                    <a:cubicBezTo>
                      <a:pt x="7" y="19"/>
                      <a:pt x="6" y="20"/>
                      <a:pt x="5" y="22"/>
                    </a:cubicBezTo>
                    <a:cubicBezTo>
                      <a:pt x="5" y="23"/>
                      <a:pt x="4" y="24"/>
                      <a:pt x="4" y="25"/>
                    </a:cubicBezTo>
                    <a:cubicBezTo>
                      <a:pt x="3" y="28"/>
                      <a:pt x="2" y="30"/>
                      <a:pt x="1" y="33"/>
                    </a:cubicBezTo>
                    <a:cubicBezTo>
                      <a:pt x="1" y="34"/>
                      <a:pt x="1" y="36"/>
                      <a:pt x="1" y="37"/>
                    </a:cubicBezTo>
                    <a:cubicBezTo>
                      <a:pt x="0" y="38"/>
                      <a:pt x="0" y="40"/>
                      <a:pt x="0" y="41"/>
                    </a:cubicBezTo>
                    <a:cubicBezTo>
                      <a:pt x="0" y="46"/>
                      <a:pt x="1" y="51"/>
                      <a:pt x="3" y="55"/>
                    </a:cubicBezTo>
                    <a:cubicBezTo>
                      <a:pt x="4" y="57"/>
                      <a:pt x="4" y="59"/>
                      <a:pt x="5" y="60"/>
                    </a:cubicBezTo>
                    <a:close/>
                    <a:moveTo>
                      <a:pt x="41" y="12"/>
                    </a:moveTo>
                    <a:cubicBezTo>
                      <a:pt x="57" y="12"/>
                      <a:pt x="70" y="25"/>
                      <a:pt x="70" y="41"/>
                    </a:cubicBezTo>
                    <a:cubicBezTo>
                      <a:pt x="70" y="57"/>
                      <a:pt x="57" y="70"/>
                      <a:pt x="41" y="70"/>
                    </a:cubicBezTo>
                    <a:cubicBezTo>
                      <a:pt x="25" y="70"/>
                      <a:pt x="12" y="57"/>
                      <a:pt x="12" y="41"/>
                    </a:cubicBezTo>
                    <a:cubicBezTo>
                      <a:pt x="12" y="25"/>
                      <a:pt x="25" y="12"/>
                      <a:pt x="41"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138" name="Freeform 43">
                <a:extLst>
                  <a:ext uri="{FF2B5EF4-FFF2-40B4-BE49-F238E27FC236}">
                    <a16:creationId xmlns:a16="http://schemas.microsoft.com/office/drawing/2014/main" xmlns="" id="{299BEE6B-82EC-493F-8269-669356B92AD2}"/>
                  </a:ext>
                </a:extLst>
              </p:cNvPr>
              <p:cNvSpPr>
                <a:spLocks noEditPoints="1"/>
              </p:cNvSpPr>
              <p:nvPr/>
            </p:nvSpPr>
            <p:spPr bwMode="auto">
              <a:xfrm>
                <a:off x="6019801" y="3589338"/>
                <a:ext cx="684213" cy="688975"/>
              </a:xfrm>
              <a:custGeom>
                <a:avLst/>
                <a:gdLst>
                  <a:gd name="T0" fmla="*/ 119 w 238"/>
                  <a:gd name="T1" fmla="*/ 0 h 239"/>
                  <a:gd name="T2" fmla="*/ 0 w 238"/>
                  <a:gd name="T3" fmla="*/ 119 h 239"/>
                  <a:gd name="T4" fmla="*/ 119 w 238"/>
                  <a:gd name="T5" fmla="*/ 239 h 239"/>
                  <a:gd name="T6" fmla="*/ 238 w 238"/>
                  <a:gd name="T7" fmla="*/ 119 h 239"/>
                  <a:gd name="T8" fmla="*/ 119 w 238"/>
                  <a:gd name="T9" fmla="*/ 0 h 239"/>
                  <a:gd name="T10" fmla="*/ 139 w 238"/>
                  <a:gd name="T11" fmla="*/ 66 h 239"/>
                  <a:gd name="T12" fmla="*/ 166 w 238"/>
                  <a:gd name="T13" fmla="*/ 66 h 239"/>
                  <a:gd name="T14" fmla="*/ 166 w 238"/>
                  <a:gd name="T15" fmla="*/ 78 h 239"/>
                  <a:gd name="T16" fmla="*/ 139 w 238"/>
                  <a:gd name="T17" fmla="*/ 78 h 239"/>
                  <a:gd name="T18" fmla="*/ 139 w 238"/>
                  <a:gd name="T19" fmla="*/ 66 h 239"/>
                  <a:gd name="T20" fmla="*/ 182 w 238"/>
                  <a:gd name="T21" fmla="*/ 186 h 239"/>
                  <a:gd name="T22" fmla="*/ 40 w 238"/>
                  <a:gd name="T23" fmla="*/ 186 h 239"/>
                  <a:gd name="T24" fmla="*/ 40 w 238"/>
                  <a:gd name="T25" fmla="*/ 82 h 239"/>
                  <a:gd name="T26" fmla="*/ 182 w 238"/>
                  <a:gd name="T27" fmla="*/ 82 h 239"/>
                  <a:gd name="T28" fmla="*/ 182 w 238"/>
                  <a:gd name="T29" fmla="*/ 186 h 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8" h="239">
                    <a:moveTo>
                      <a:pt x="119" y="0"/>
                    </a:moveTo>
                    <a:cubicBezTo>
                      <a:pt x="53" y="0"/>
                      <a:pt x="0" y="54"/>
                      <a:pt x="0" y="119"/>
                    </a:cubicBezTo>
                    <a:cubicBezTo>
                      <a:pt x="0" y="185"/>
                      <a:pt x="53" y="239"/>
                      <a:pt x="119" y="239"/>
                    </a:cubicBezTo>
                    <a:cubicBezTo>
                      <a:pt x="185" y="239"/>
                      <a:pt x="238" y="185"/>
                      <a:pt x="238" y="119"/>
                    </a:cubicBezTo>
                    <a:cubicBezTo>
                      <a:pt x="238" y="54"/>
                      <a:pt x="185" y="0"/>
                      <a:pt x="119" y="0"/>
                    </a:cubicBezTo>
                    <a:close/>
                    <a:moveTo>
                      <a:pt x="139" y="66"/>
                    </a:moveTo>
                    <a:cubicBezTo>
                      <a:pt x="166" y="66"/>
                      <a:pt x="166" y="66"/>
                      <a:pt x="166" y="66"/>
                    </a:cubicBezTo>
                    <a:cubicBezTo>
                      <a:pt x="166" y="78"/>
                      <a:pt x="166" y="78"/>
                      <a:pt x="166" y="78"/>
                    </a:cubicBezTo>
                    <a:cubicBezTo>
                      <a:pt x="139" y="78"/>
                      <a:pt x="139" y="78"/>
                      <a:pt x="139" y="78"/>
                    </a:cubicBezTo>
                    <a:lnTo>
                      <a:pt x="139" y="66"/>
                    </a:lnTo>
                    <a:close/>
                    <a:moveTo>
                      <a:pt x="182" y="186"/>
                    </a:moveTo>
                    <a:cubicBezTo>
                      <a:pt x="40" y="186"/>
                      <a:pt x="40" y="186"/>
                      <a:pt x="40" y="186"/>
                    </a:cubicBezTo>
                    <a:cubicBezTo>
                      <a:pt x="40" y="82"/>
                      <a:pt x="40" y="82"/>
                      <a:pt x="40" y="82"/>
                    </a:cubicBezTo>
                    <a:cubicBezTo>
                      <a:pt x="182" y="82"/>
                      <a:pt x="182" y="82"/>
                      <a:pt x="182" y="82"/>
                    </a:cubicBezTo>
                    <a:lnTo>
                      <a:pt x="182"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139" name="Rectangle 44">
                <a:extLst>
                  <a:ext uri="{FF2B5EF4-FFF2-40B4-BE49-F238E27FC236}">
                    <a16:creationId xmlns:a16="http://schemas.microsoft.com/office/drawing/2014/main" xmlns="" id="{F0D8A5F7-27F2-4E66-8204-CAD71107445C}"/>
                  </a:ext>
                </a:extLst>
              </p:cNvPr>
              <p:cNvSpPr>
                <a:spLocks noChangeArrowheads="1"/>
              </p:cNvSpPr>
              <p:nvPr/>
            </p:nvSpPr>
            <p:spPr bwMode="auto">
              <a:xfrm>
                <a:off x="6416676" y="3860800"/>
                <a:ext cx="84138" cy="476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grpSp>
        <p:sp>
          <p:nvSpPr>
            <p:cNvPr id="11" name="Freeform 45">
              <a:extLst>
                <a:ext uri="{FF2B5EF4-FFF2-40B4-BE49-F238E27FC236}">
                  <a16:creationId xmlns:a16="http://schemas.microsoft.com/office/drawing/2014/main" xmlns="" id="{1974E72F-D07B-44A6-B163-75E1521D74CB}"/>
                </a:ext>
              </a:extLst>
            </p:cNvPr>
            <p:cNvSpPr>
              <a:spLocks noEditPoints="1"/>
            </p:cNvSpPr>
            <p:nvPr/>
          </p:nvSpPr>
          <p:spPr bwMode="auto">
            <a:xfrm>
              <a:off x="8394360" y="1697268"/>
              <a:ext cx="727509" cy="706513"/>
            </a:xfrm>
            <a:custGeom>
              <a:avLst/>
              <a:gdLst>
                <a:gd name="T0" fmla="*/ 0 w 342"/>
                <a:gd name="T1" fmla="*/ 171 h 342"/>
                <a:gd name="T2" fmla="*/ 342 w 342"/>
                <a:gd name="T3" fmla="*/ 171 h 342"/>
                <a:gd name="T4" fmla="*/ 48 w 342"/>
                <a:gd name="T5" fmla="*/ 140 h 342"/>
                <a:gd name="T6" fmla="*/ 108 w 342"/>
                <a:gd name="T7" fmla="*/ 164 h 342"/>
                <a:gd name="T8" fmla="*/ 48 w 342"/>
                <a:gd name="T9" fmla="*/ 140 h 342"/>
                <a:gd name="T10" fmla="*/ 109 w 342"/>
                <a:gd name="T11" fmla="*/ 171 h 342"/>
                <a:gd name="T12" fmla="*/ 66 w 342"/>
                <a:gd name="T13" fmla="*/ 209 h 342"/>
                <a:gd name="T14" fmla="*/ 95 w 342"/>
                <a:gd name="T15" fmla="*/ 283 h 342"/>
                <a:gd name="T16" fmla="*/ 95 w 342"/>
                <a:gd name="T17" fmla="*/ 245 h 342"/>
                <a:gd name="T18" fmla="*/ 95 w 342"/>
                <a:gd name="T19" fmla="*/ 283 h 342"/>
                <a:gd name="T20" fmla="*/ 67 w 342"/>
                <a:gd name="T21" fmla="*/ 216 h 342"/>
                <a:gd name="T22" fmla="*/ 114 w 342"/>
                <a:gd name="T23" fmla="*/ 239 h 342"/>
                <a:gd name="T24" fmla="*/ 169 w 342"/>
                <a:gd name="T25" fmla="*/ 239 h 342"/>
                <a:gd name="T26" fmla="*/ 120 w 342"/>
                <a:gd name="T27" fmla="*/ 216 h 342"/>
                <a:gd name="T28" fmla="*/ 169 w 342"/>
                <a:gd name="T29" fmla="*/ 239 h 342"/>
                <a:gd name="T30" fmla="*/ 119 w 342"/>
                <a:gd name="T31" fmla="*/ 209 h 342"/>
                <a:gd name="T32" fmla="*/ 175 w 342"/>
                <a:gd name="T33" fmla="*/ 171 h 342"/>
                <a:gd name="T34" fmla="*/ 116 w 342"/>
                <a:gd name="T35" fmla="*/ 164 h 342"/>
                <a:gd name="T36" fmla="*/ 177 w 342"/>
                <a:gd name="T37" fmla="*/ 140 h 342"/>
                <a:gd name="T38" fmla="*/ 116 w 342"/>
                <a:gd name="T39" fmla="*/ 164 h 342"/>
                <a:gd name="T40" fmla="*/ 177 w 342"/>
                <a:gd name="T41" fmla="*/ 264 h 342"/>
                <a:gd name="T42" fmla="*/ 215 w 342"/>
                <a:gd name="T43" fmla="*/ 264 h 342"/>
                <a:gd name="T44" fmla="*/ 217 w 342"/>
                <a:gd name="T45" fmla="*/ 239 h 342"/>
                <a:gd name="T46" fmla="*/ 178 w 342"/>
                <a:gd name="T47" fmla="*/ 216 h 342"/>
                <a:gd name="T48" fmla="*/ 217 w 342"/>
                <a:gd name="T49" fmla="*/ 239 h 342"/>
                <a:gd name="T50" fmla="*/ 179 w 342"/>
                <a:gd name="T51" fmla="*/ 209 h 342"/>
                <a:gd name="T52" fmla="*/ 235 w 342"/>
                <a:gd name="T53" fmla="*/ 171 h 342"/>
                <a:gd name="T54" fmla="*/ 283 w 342"/>
                <a:gd name="T55" fmla="*/ 126 h 342"/>
                <a:gd name="T56" fmla="*/ 241 w 342"/>
                <a:gd name="T57" fmla="*/ 149 h 342"/>
                <a:gd name="T58" fmla="*/ 182 w 342"/>
                <a:gd name="T59" fmla="*/ 164 h 342"/>
                <a:gd name="T60" fmla="*/ 220 w 342"/>
                <a:gd name="T61" fmla="*/ 140 h 342"/>
                <a:gd name="T62" fmla="*/ 252 w 342"/>
                <a:gd name="T63" fmla="*/ 107 h 342"/>
                <a:gd name="T64" fmla="*/ 260 w 342"/>
                <a:gd name="T65" fmla="*/ 103 h 342"/>
                <a:gd name="T66" fmla="*/ 283 w 342"/>
                <a:gd name="T67" fmla="*/ 126 h 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42" h="342">
                  <a:moveTo>
                    <a:pt x="171" y="0"/>
                  </a:moveTo>
                  <a:cubicBezTo>
                    <a:pt x="76" y="0"/>
                    <a:pt x="0" y="77"/>
                    <a:pt x="0" y="171"/>
                  </a:cubicBezTo>
                  <a:cubicBezTo>
                    <a:pt x="0" y="266"/>
                    <a:pt x="76" y="342"/>
                    <a:pt x="171" y="342"/>
                  </a:cubicBezTo>
                  <a:cubicBezTo>
                    <a:pt x="265" y="342"/>
                    <a:pt x="342" y="266"/>
                    <a:pt x="342" y="171"/>
                  </a:cubicBezTo>
                  <a:cubicBezTo>
                    <a:pt x="342" y="77"/>
                    <a:pt x="265" y="0"/>
                    <a:pt x="171" y="0"/>
                  </a:cubicBezTo>
                  <a:close/>
                  <a:moveTo>
                    <a:pt x="48" y="140"/>
                  </a:moveTo>
                  <a:cubicBezTo>
                    <a:pt x="106" y="140"/>
                    <a:pt x="106" y="140"/>
                    <a:pt x="106" y="140"/>
                  </a:cubicBezTo>
                  <a:cubicBezTo>
                    <a:pt x="108" y="164"/>
                    <a:pt x="108" y="164"/>
                    <a:pt x="108" y="164"/>
                  </a:cubicBezTo>
                  <a:cubicBezTo>
                    <a:pt x="54" y="164"/>
                    <a:pt x="54" y="164"/>
                    <a:pt x="54" y="164"/>
                  </a:cubicBezTo>
                  <a:lnTo>
                    <a:pt x="48" y="140"/>
                  </a:lnTo>
                  <a:close/>
                  <a:moveTo>
                    <a:pt x="56" y="171"/>
                  </a:moveTo>
                  <a:cubicBezTo>
                    <a:pt x="109" y="171"/>
                    <a:pt x="109" y="171"/>
                    <a:pt x="109" y="171"/>
                  </a:cubicBezTo>
                  <a:cubicBezTo>
                    <a:pt x="112" y="209"/>
                    <a:pt x="112" y="209"/>
                    <a:pt x="112" y="209"/>
                  </a:cubicBezTo>
                  <a:cubicBezTo>
                    <a:pt x="66" y="209"/>
                    <a:pt x="66" y="209"/>
                    <a:pt x="66" y="209"/>
                  </a:cubicBezTo>
                  <a:lnTo>
                    <a:pt x="56" y="171"/>
                  </a:lnTo>
                  <a:close/>
                  <a:moveTo>
                    <a:pt x="95" y="283"/>
                  </a:moveTo>
                  <a:cubicBezTo>
                    <a:pt x="85" y="283"/>
                    <a:pt x="76" y="275"/>
                    <a:pt x="76" y="264"/>
                  </a:cubicBezTo>
                  <a:cubicBezTo>
                    <a:pt x="76" y="254"/>
                    <a:pt x="85" y="245"/>
                    <a:pt x="95" y="245"/>
                  </a:cubicBezTo>
                  <a:cubicBezTo>
                    <a:pt x="106" y="245"/>
                    <a:pt x="114" y="254"/>
                    <a:pt x="114" y="264"/>
                  </a:cubicBezTo>
                  <a:cubicBezTo>
                    <a:pt x="114" y="275"/>
                    <a:pt x="106" y="283"/>
                    <a:pt x="95" y="283"/>
                  </a:cubicBezTo>
                  <a:close/>
                  <a:moveTo>
                    <a:pt x="73" y="239"/>
                  </a:moveTo>
                  <a:cubicBezTo>
                    <a:pt x="67" y="216"/>
                    <a:pt x="67" y="216"/>
                    <a:pt x="67" y="216"/>
                  </a:cubicBezTo>
                  <a:cubicBezTo>
                    <a:pt x="113" y="216"/>
                    <a:pt x="113" y="216"/>
                    <a:pt x="113" y="216"/>
                  </a:cubicBezTo>
                  <a:cubicBezTo>
                    <a:pt x="114" y="239"/>
                    <a:pt x="114" y="239"/>
                    <a:pt x="114" y="239"/>
                  </a:cubicBezTo>
                  <a:lnTo>
                    <a:pt x="73" y="239"/>
                  </a:lnTo>
                  <a:close/>
                  <a:moveTo>
                    <a:pt x="169" y="239"/>
                  </a:moveTo>
                  <a:cubicBezTo>
                    <a:pt x="122" y="239"/>
                    <a:pt x="122" y="239"/>
                    <a:pt x="122" y="239"/>
                  </a:cubicBezTo>
                  <a:cubicBezTo>
                    <a:pt x="120" y="216"/>
                    <a:pt x="120" y="216"/>
                    <a:pt x="120" y="216"/>
                  </a:cubicBezTo>
                  <a:cubicBezTo>
                    <a:pt x="171" y="216"/>
                    <a:pt x="171" y="216"/>
                    <a:pt x="171" y="216"/>
                  </a:cubicBezTo>
                  <a:lnTo>
                    <a:pt x="169" y="239"/>
                  </a:lnTo>
                  <a:close/>
                  <a:moveTo>
                    <a:pt x="171" y="209"/>
                  </a:moveTo>
                  <a:cubicBezTo>
                    <a:pt x="119" y="209"/>
                    <a:pt x="119" y="209"/>
                    <a:pt x="119" y="209"/>
                  </a:cubicBezTo>
                  <a:cubicBezTo>
                    <a:pt x="116" y="171"/>
                    <a:pt x="116" y="171"/>
                    <a:pt x="116" y="171"/>
                  </a:cubicBezTo>
                  <a:cubicBezTo>
                    <a:pt x="175" y="171"/>
                    <a:pt x="175" y="171"/>
                    <a:pt x="175" y="171"/>
                  </a:cubicBezTo>
                  <a:lnTo>
                    <a:pt x="171" y="209"/>
                  </a:lnTo>
                  <a:close/>
                  <a:moveTo>
                    <a:pt x="116" y="164"/>
                  </a:moveTo>
                  <a:cubicBezTo>
                    <a:pt x="114" y="140"/>
                    <a:pt x="114" y="140"/>
                    <a:pt x="114" y="140"/>
                  </a:cubicBezTo>
                  <a:cubicBezTo>
                    <a:pt x="177" y="140"/>
                    <a:pt x="177" y="140"/>
                    <a:pt x="177" y="140"/>
                  </a:cubicBezTo>
                  <a:cubicBezTo>
                    <a:pt x="175" y="164"/>
                    <a:pt x="175" y="164"/>
                    <a:pt x="175" y="164"/>
                  </a:cubicBezTo>
                  <a:lnTo>
                    <a:pt x="116" y="164"/>
                  </a:lnTo>
                  <a:close/>
                  <a:moveTo>
                    <a:pt x="196" y="283"/>
                  </a:moveTo>
                  <a:cubicBezTo>
                    <a:pt x="185" y="283"/>
                    <a:pt x="177" y="275"/>
                    <a:pt x="177" y="264"/>
                  </a:cubicBezTo>
                  <a:cubicBezTo>
                    <a:pt x="177" y="254"/>
                    <a:pt x="185" y="245"/>
                    <a:pt x="196" y="245"/>
                  </a:cubicBezTo>
                  <a:cubicBezTo>
                    <a:pt x="206" y="245"/>
                    <a:pt x="215" y="254"/>
                    <a:pt x="215" y="264"/>
                  </a:cubicBezTo>
                  <a:cubicBezTo>
                    <a:pt x="215" y="275"/>
                    <a:pt x="206" y="283"/>
                    <a:pt x="196" y="283"/>
                  </a:cubicBezTo>
                  <a:close/>
                  <a:moveTo>
                    <a:pt x="217" y="239"/>
                  </a:moveTo>
                  <a:cubicBezTo>
                    <a:pt x="176" y="239"/>
                    <a:pt x="176" y="239"/>
                    <a:pt x="176" y="239"/>
                  </a:cubicBezTo>
                  <a:cubicBezTo>
                    <a:pt x="178" y="216"/>
                    <a:pt x="178" y="216"/>
                    <a:pt x="178" y="216"/>
                  </a:cubicBezTo>
                  <a:cubicBezTo>
                    <a:pt x="223" y="216"/>
                    <a:pt x="223" y="216"/>
                    <a:pt x="223" y="216"/>
                  </a:cubicBezTo>
                  <a:lnTo>
                    <a:pt x="217" y="239"/>
                  </a:lnTo>
                  <a:close/>
                  <a:moveTo>
                    <a:pt x="225" y="209"/>
                  </a:moveTo>
                  <a:cubicBezTo>
                    <a:pt x="179" y="209"/>
                    <a:pt x="179" y="209"/>
                    <a:pt x="179" y="209"/>
                  </a:cubicBezTo>
                  <a:cubicBezTo>
                    <a:pt x="182" y="171"/>
                    <a:pt x="182" y="171"/>
                    <a:pt x="182" y="171"/>
                  </a:cubicBezTo>
                  <a:cubicBezTo>
                    <a:pt x="235" y="171"/>
                    <a:pt x="235" y="171"/>
                    <a:pt x="235" y="171"/>
                  </a:cubicBezTo>
                  <a:lnTo>
                    <a:pt x="225" y="209"/>
                  </a:lnTo>
                  <a:close/>
                  <a:moveTo>
                    <a:pt x="283" y="126"/>
                  </a:moveTo>
                  <a:cubicBezTo>
                    <a:pt x="264" y="126"/>
                    <a:pt x="264" y="126"/>
                    <a:pt x="264" y="126"/>
                  </a:cubicBezTo>
                  <a:cubicBezTo>
                    <a:pt x="256" y="133"/>
                    <a:pt x="249" y="141"/>
                    <a:pt x="241" y="149"/>
                  </a:cubicBezTo>
                  <a:cubicBezTo>
                    <a:pt x="237" y="164"/>
                    <a:pt x="237" y="164"/>
                    <a:pt x="237" y="164"/>
                  </a:cubicBezTo>
                  <a:cubicBezTo>
                    <a:pt x="182" y="164"/>
                    <a:pt x="182" y="164"/>
                    <a:pt x="182" y="164"/>
                  </a:cubicBezTo>
                  <a:cubicBezTo>
                    <a:pt x="184" y="140"/>
                    <a:pt x="184" y="140"/>
                    <a:pt x="184" y="140"/>
                  </a:cubicBezTo>
                  <a:cubicBezTo>
                    <a:pt x="220" y="140"/>
                    <a:pt x="220" y="140"/>
                    <a:pt x="220" y="140"/>
                  </a:cubicBezTo>
                  <a:cubicBezTo>
                    <a:pt x="221" y="139"/>
                    <a:pt x="221" y="138"/>
                    <a:pt x="222" y="137"/>
                  </a:cubicBezTo>
                  <a:cubicBezTo>
                    <a:pt x="232" y="127"/>
                    <a:pt x="242" y="117"/>
                    <a:pt x="252" y="107"/>
                  </a:cubicBezTo>
                  <a:cubicBezTo>
                    <a:pt x="252" y="107"/>
                    <a:pt x="253" y="106"/>
                    <a:pt x="254" y="105"/>
                  </a:cubicBezTo>
                  <a:cubicBezTo>
                    <a:pt x="256" y="104"/>
                    <a:pt x="258" y="103"/>
                    <a:pt x="260" y="103"/>
                  </a:cubicBezTo>
                  <a:cubicBezTo>
                    <a:pt x="283" y="103"/>
                    <a:pt x="283" y="103"/>
                    <a:pt x="283" y="103"/>
                  </a:cubicBezTo>
                  <a:cubicBezTo>
                    <a:pt x="297" y="103"/>
                    <a:pt x="297" y="126"/>
                    <a:pt x="283" y="126"/>
                  </a:cubicBezTo>
                  <a:close/>
                </a:path>
              </a:pathLst>
            </a:custGeom>
            <a:solidFill>
              <a:schemeClr val="accent5"/>
            </a:solidFill>
            <a:ln>
              <a:noFill/>
            </a:ln>
            <a:effectLst/>
          </p:spPr>
          <p:txBody>
            <a:bodyPr vert="horz" wrap="square" lIns="91440" tIns="45720" rIns="91440" bIns="45720" numCol="1" anchor="t" anchorCtr="0" compatLnSpc="1">
              <a:prstTxWarp prst="textNoShape">
                <a:avLst/>
              </a:prstTxWarp>
            </a:bodyPr>
            <a:lstStyle/>
            <a:p>
              <a:endParaRPr lang="id-ID">
                <a:latin typeface="+mj-lt"/>
              </a:endParaRPr>
            </a:p>
          </p:txBody>
        </p:sp>
        <p:grpSp>
          <p:nvGrpSpPr>
            <p:cNvPr id="12" name="Group 11">
              <a:extLst>
                <a:ext uri="{FF2B5EF4-FFF2-40B4-BE49-F238E27FC236}">
                  <a16:creationId xmlns:a16="http://schemas.microsoft.com/office/drawing/2014/main" xmlns="" id="{48F04E33-3998-4C27-A3C8-4CA8FD66DE09}"/>
                </a:ext>
              </a:extLst>
            </p:cNvPr>
            <p:cNvGrpSpPr/>
            <p:nvPr/>
          </p:nvGrpSpPr>
          <p:grpSpPr>
            <a:xfrm>
              <a:off x="10541684" y="4431166"/>
              <a:ext cx="750977" cy="728130"/>
              <a:chOff x="8089901" y="4441825"/>
              <a:chExt cx="1016000" cy="1016000"/>
            </a:xfrm>
            <a:solidFill>
              <a:schemeClr val="accent5"/>
            </a:solidFill>
            <a:effectLst/>
          </p:grpSpPr>
          <p:sp>
            <p:nvSpPr>
              <p:cNvPr id="135" name="Rectangle 46">
                <a:extLst>
                  <a:ext uri="{FF2B5EF4-FFF2-40B4-BE49-F238E27FC236}">
                    <a16:creationId xmlns:a16="http://schemas.microsoft.com/office/drawing/2014/main" xmlns="" id="{2EE0AD01-D7C7-41A4-9CCC-4119F1EE2D97}"/>
                  </a:ext>
                </a:extLst>
              </p:cNvPr>
              <p:cNvSpPr>
                <a:spLocks noChangeArrowheads="1"/>
              </p:cNvSpPr>
              <p:nvPr/>
            </p:nvSpPr>
            <p:spPr bwMode="auto">
              <a:xfrm>
                <a:off x="8507413" y="4703763"/>
                <a:ext cx="255588" cy="1349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136" name="Freeform 47">
                <a:extLst>
                  <a:ext uri="{FF2B5EF4-FFF2-40B4-BE49-F238E27FC236}">
                    <a16:creationId xmlns:a16="http://schemas.microsoft.com/office/drawing/2014/main" xmlns="" id="{8FF1D547-1978-4884-89FB-D59C32A461EC}"/>
                  </a:ext>
                </a:extLst>
              </p:cNvPr>
              <p:cNvSpPr>
                <a:spLocks noEditPoints="1"/>
              </p:cNvSpPr>
              <p:nvPr/>
            </p:nvSpPr>
            <p:spPr bwMode="auto">
              <a:xfrm>
                <a:off x="8089901" y="4441825"/>
                <a:ext cx="1016000" cy="1016000"/>
              </a:xfrm>
              <a:custGeom>
                <a:avLst/>
                <a:gdLst>
                  <a:gd name="T0" fmla="*/ 176 w 353"/>
                  <a:gd name="T1" fmla="*/ 0 h 353"/>
                  <a:gd name="T2" fmla="*/ 0 w 353"/>
                  <a:gd name="T3" fmla="*/ 176 h 353"/>
                  <a:gd name="T4" fmla="*/ 176 w 353"/>
                  <a:gd name="T5" fmla="*/ 353 h 353"/>
                  <a:gd name="T6" fmla="*/ 353 w 353"/>
                  <a:gd name="T7" fmla="*/ 176 h 353"/>
                  <a:gd name="T8" fmla="*/ 176 w 353"/>
                  <a:gd name="T9" fmla="*/ 0 h 353"/>
                  <a:gd name="T10" fmla="*/ 271 w 353"/>
                  <a:gd name="T11" fmla="*/ 280 h 353"/>
                  <a:gd name="T12" fmla="*/ 107 w 353"/>
                  <a:gd name="T13" fmla="*/ 280 h 353"/>
                  <a:gd name="T14" fmla="*/ 107 w 353"/>
                  <a:gd name="T15" fmla="*/ 257 h 353"/>
                  <a:gd name="T16" fmla="*/ 98 w 353"/>
                  <a:gd name="T17" fmla="*/ 259 h 353"/>
                  <a:gd name="T18" fmla="*/ 93 w 353"/>
                  <a:gd name="T19" fmla="*/ 278 h 353"/>
                  <a:gd name="T20" fmla="*/ 82 w 353"/>
                  <a:gd name="T21" fmla="*/ 278 h 353"/>
                  <a:gd name="T22" fmla="*/ 89 w 353"/>
                  <a:gd name="T23" fmla="*/ 251 h 353"/>
                  <a:gd name="T24" fmla="*/ 107 w 353"/>
                  <a:gd name="T25" fmla="*/ 245 h 353"/>
                  <a:gd name="T26" fmla="*/ 107 w 353"/>
                  <a:gd name="T27" fmla="*/ 213 h 353"/>
                  <a:gd name="T28" fmla="*/ 98 w 353"/>
                  <a:gd name="T29" fmla="*/ 215 h 353"/>
                  <a:gd name="T30" fmla="*/ 93 w 353"/>
                  <a:gd name="T31" fmla="*/ 234 h 353"/>
                  <a:gd name="T32" fmla="*/ 82 w 353"/>
                  <a:gd name="T33" fmla="*/ 234 h 353"/>
                  <a:gd name="T34" fmla="*/ 89 w 353"/>
                  <a:gd name="T35" fmla="*/ 207 h 353"/>
                  <a:gd name="T36" fmla="*/ 107 w 353"/>
                  <a:gd name="T37" fmla="*/ 201 h 353"/>
                  <a:gd name="T38" fmla="*/ 107 w 353"/>
                  <a:gd name="T39" fmla="*/ 169 h 353"/>
                  <a:gd name="T40" fmla="*/ 98 w 353"/>
                  <a:gd name="T41" fmla="*/ 171 h 353"/>
                  <a:gd name="T42" fmla="*/ 93 w 353"/>
                  <a:gd name="T43" fmla="*/ 190 h 353"/>
                  <a:gd name="T44" fmla="*/ 82 w 353"/>
                  <a:gd name="T45" fmla="*/ 190 h 353"/>
                  <a:gd name="T46" fmla="*/ 89 w 353"/>
                  <a:gd name="T47" fmla="*/ 163 h 353"/>
                  <a:gd name="T48" fmla="*/ 107 w 353"/>
                  <a:gd name="T49" fmla="*/ 157 h 353"/>
                  <a:gd name="T50" fmla="*/ 107 w 353"/>
                  <a:gd name="T51" fmla="*/ 125 h 353"/>
                  <a:gd name="T52" fmla="*/ 98 w 353"/>
                  <a:gd name="T53" fmla="*/ 127 h 353"/>
                  <a:gd name="T54" fmla="*/ 93 w 353"/>
                  <a:gd name="T55" fmla="*/ 146 h 353"/>
                  <a:gd name="T56" fmla="*/ 82 w 353"/>
                  <a:gd name="T57" fmla="*/ 146 h 353"/>
                  <a:gd name="T58" fmla="*/ 89 w 353"/>
                  <a:gd name="T59" fmla="*/ 119 h 353"/>
                  <a:gd name="T60" fmla="*/ 107 w 353"/>
                  <a:gd name="T61" fmla="*/ 113 h 353"/>
                  <a:gd name="T62" fmla="*/ 107 w 353"/>
                  <a:gd name="T63" fmla="*/ 81 h 353"/>
                  <a:gd name="T64" fmla="*/ 98 w 353"/>
                  <a:gd name="T65" fmla="*/ 83 h 353"/>
                  <a:gd name="T66" fmla="*/ 93 w 353"/>
                  <a:gd name="T67" fmla="*/ 102 h 353"/>
                  <a:gd name="T68" fmla="*/ 82 w 353"/>
                  <a:gd name="T69" fmla="*/ 102 h 353"/>
                  <a:gd name="T70" fmla="*/ 89 w 353"/>
                  <a:gd name="T71" fmla="*/ 75 h 353"/>
                  <a:gd name="T72" fmla="*/ 107 w 353"/>
                  <a:gd name="T73" fmla="*/ 69 h 353"/>
                  <a:gd name="T74" fmla="*/ 107 w 353"/>
                  <a:gd name="T75" fmla="*/ 69 h 353"/>
                  <a:gd name="T76" fmla="*/ 271 w 353"/>
                  <a:gd name="T77" fmla="*/ 69 h 353"/>
                  <a:gd name="T78" fmla="*/ 271 w 353"/>
                  <a:gd name="T79" fmla="*/ 28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53" h="353">
                    <a:moveTo>
                      <a:pt x="176" y="0"/>
                    </a:moveTo>
                    <a:cubicBezTo>
                      <a:pt x="79" y="0"/>
                      <a:pt x="0" y="79"/>
                      <a:pt x="0" y="176"/>
                    </a:cubicBezTo>
                    <a:cubicBezTo>
                      <a:pt x="0" y="274"/>
                      <a:pt x="79" y="353"/>
                      <a:pt x="176" y="353"/>
                    </a:cubicBezTo>
                    <a:cubicBezTo>
                      <a:pt x="274" y="353"/>
                      <a:pt x="353" y="274"/>
                      <a:pt x="353" y="176"/>
                    </a:cubicBezTo>
                    <a:cubicBezTo>
                      <a:pt x="353" y="79"/>
                      <a:pt x="274" y="0"/>
                      <a:pt x="176" y="0"/>
                    </a:cubicBezTo>
                    <a:close/>
                    <a:moveTo>
                      <a:pt x="271" y="280"/>
                    </a:moveTo>
                    <a:cubicBezTo>
                      <a:pt x="107" y="280"/>
                      <a:pt x="107" y="280"/>
                      <a:pt x="107" y="280"/>
                    </a:cubicBezTo>
                    <a:cubicBezTo>
                      <a:pt x="107" y="257"/>
                      <a:pt x="107" y="257"/>
                      <a:pt x="107" y="257"/>
                    </a:cubicBezTo>
                    <a:cubicBezTo>
                      <a:pt x="104" y="257"/>
                      <a:pt x="100" y="257"/>
                      <a:pt x="98" y="259"/>
                    </a:cubicBezTo>
                    <a:cubicBezTo>
                      <a:pt x="92" y="263"/>
                      <a:pt x="93" y="272"/>
                      <a:pt x="93" y="278"/>
                    </a:cubicBezTo>
                    <a:cubicBezTo>
                      <a:pt x="94" y="285"/>
                      <a:pt x="82" y="285"/>
                      <a:pt x="82" y="278"/>
                    </a:cubicBezTo>
                    <a:cubicBezTo>
                      <a:pt x="81" y="268"/>
                      <a:pt x="82" y="258"/>
                      <a:pt x="89" y="251"/>
                    </a:cubicBezTo>
                    <a:cubicBezTo>
                      <a:pt x="94" y="247"/>
                      <a:pt x="101" y="245"/>
                      <a:pt x="107" y="245"/>
                    </a:cubicBezTo>
                    <a:cubicBezTo>
                      <a:pt x="107" y="213"/>
                      <a:pt x="107" y="213"/>
                      <a:pt x="107" y="213"/>
                    </a:cubicBezTo>
                    <a:cubicBezTo>
                      <a:pt x="104" y="213"/>
                      <a:pt x="100" y="213"/>
                      <a:pt x="98" y="215"/>
                    </a:cubicBezTo>
                    <a:cubicBezTo>
                      <a:pt x="92" y="219"/>
                      <a:pt x="93" y="228"/>
                      <a:pt x="93" y="234"/>
                    </a:cubicBezTo>
                    <a:cubicBezTo>
                      <a:pt x="94" y="241"/>
                      <a:pt x="82" y="241"/>
                      <a:pt x="82" y="234"/>
                    </a:cubicBezTo>
                    <a:cubicBezTo>
                      <a:pt x="81" y="224"/>
                      <a:pt x="82" y="214"/>
                      <a:pt x="89" y="207"/>
                    </a:cubicBezTo>
                    <a:cubicBezTo>
                      <a:pt x="94" y="202"/>
                      <a:pt x="101" y="201"/>
                      <a:pt x="107" y="201"/>
                    </a:cubicBezTo>
                    <a:cubicBezTo>
                      <a:pt x="107" y="169"/>
                      <a:pt x="107" y="169"/>
                      <a:pt x="107" y="169"/>
                    </a:cubicBezTo>
                    <a:cubicBezTo>
                      <a:pt x="104" y="169"/>
                      <a:pt x="100" y="169"/>
                      <a:pt x="98" y="171"/>
                    </a:cubicBezTo>
                    <a:cubicBezTo>
                      <a:pt x="92" y="175"/>
                      <a:pt x="93" y="184"/>
                      <a:pt x="93" y="190"/>
                    </a:cubicBezTo>
                    <a:cubicBezTo>
                      <a:pt x="94" y="197"/>
                      <a:pt x="82" y="197"/>
                      <a:pt x="82" y="190"/>
                    </a:cubicBezTo>
                    <a:cubicBezTo>
                      <a:pt x="81" y="180"/>
                      <a:pt x="82" y="170"/>
                      <a:pt x="89" y="163"/>
                    </a:cubicBezTo>
                    <a:cubicBezTo>
                      <a:pt x="94" y="158"/>
                      <a:pt x="101" y="157"/>
                      <a:pt x="107" y="157"/>
                    </a:cubicBezTo>
                    <a:cubicBezTo>
                      <a:pt x="107" y="125"/>
                      <a:pt x="107" y="125"/>
                      <a:pt x="107" y="125"/>
                    </a:cubicBezTo>
                    <a:cubicBezTo>
                      <a:pt x="104" y="125"/>
                      <a:pt x="100" y="125"/>
                      <a:pt x="98" y="127"/>
                    </a:cubicBezTo>
                    <a:cubicBezTo>
                      <a:pt x="92" y="131"/>
                      <a:pt x="93" y="140"/>
                      <a:pt x="93" y="146"/>
                    </a:cubicBezTo>
                    <a:cubicBezTo>
                      <a:pt x="94" y="153"/>
                      <a:pt x="82" y="153"/>
                      <a:pt x="82" y="146"/>
                    </a:cubicBezTo>
                    <a:cubicBezTo>
                      <a:pt x="81" y="136"/>
                      <a:pt x="82" y="126"/>
                      <a:pt x="89" y="119"/>
                    </a:cubicBezTo>
                    <a:cubicBezTo>
                      <a:pt x="94" y="114"/>
                      <a:pt x="101" y="113"/>
                      <a:pt x="107" y="113"/>
                    </a:cubicBezTo>
                    <a:cubicBezTo>
                      <a:pt x="107" y="81"/>
                      <a:pt x="107" y="81"/>
                      <a:pt x="107" y="81"/>
                    </a:cubicBezTo>
                    <a:cubicBezTo>
                      <a:pt x="104" y="81"/>
                      <a:pt x="100" y="81"/>
                      <a:pt x="98" y="83"/>
                    </a:cubicBezTo>
                    <a:cubicBezTo>
                      <a:pt x="92" y="87"/>
                      <a:pt x="93" y="96"/>
                      <a:pt x="93" y="102"/>
                    </a:cubicBezTo>
                    <a:cubicBezTo>
                      <a:pt x="94" y="109"/>
                      <a:pt x="82" y="109"/>
                      <a:pt x="82" y="102"/>
                    </a:cubicBezTo>
                    <a:cubicBezTo>
                      <a:pt x="81" y="92"/>
                      <a:pt x="82" y="82"/>
                      <a:pt x="89" y="75"/>
                    </a:cubicBezTo>
                    <a:cubicBezTo>
                      <a:pt x="94" y="70"/>
                      <a:pt x="101" y="69"/>
                      <a:pt x="107" y="69"/>
                    </a:cubicBezTo>
                    <a:cubicBezTo>
                      <a:pt x="107" y="69"/>
                      <a:pt x="107" y="69"/>
                      <a:pt x="107" y="69"/>
                    </a:cubicBezTo>
                    <a:cubicBezTo>
                      <a:pt x="271" y="69"/>
                      <a:pt x="271" y="69"/>
                      <a:pt x="271" y="69"/>
                    </a:cubicBezTo>
                    <a:lnTo>
                      <a:pt x="271" y="2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grpSp>
        <p:grpSp>
          <p:nvGrpSpPr>
            <p:cNvPr id="13" name="Group 12">
              <a:extLst>
                <a:ext uri="{FF2B5EF4-FFF2-40B4-BE49-F238E27FC236}">
                  <a16:creationId xmlns:a16="http://schemas.microsoft.com/office/drawing/2014/main" xmlns="" id="{9D3ACBBD-72E7-46C6-8260-9FA806E418CA}"/>
                </a:ext>
              </a:extLst>
            </p:cNvPr>
            <p:cNvGrpSpPr/>
            <p:nvPr/>
          </p:nvGrpSpPr>
          <p:grpSpPr>
            <a:xfrm>
              <a:off x="10824474" y="3629086"/>
              <a:ext cx="750977" cy="725854"/>
              <a:chOff x="8472488" y="3322638"/>
              <a:chExt cx="1016000" cy="1012825"/>
            </a:xfrm>
            <a:solidFill>
              <a:schemeClr val="accent3"/>
            </a:solidFill>
            <a:effectLst/>
          </p:grpSpPr>
          <p:sp>
            <p:nvSpPr>
              <p:cNvPr id="133" name="Oval 51">
                <a:extLst>
                  <a:ext uri="{FF2B5EF4-FFF2-40B4-BE49-F238E27FC236}">
                    <a16:creationId xmlns:a16="http://schemas.microsoft.com/office/drawing/2014/main" xmlns="" id="{AC72C224-B19B-44E3-9F35-E08FA47FBD5E}"/>
                  </a:ext>
                </a:extLst>
              </p:cNvPr>
              <p:cNvSpPr>
                <a:spLocks noChangeArrowheads="1"/>
              </p:cNvSpPr>
              <p:nvPr/>
            </p:nvSpPr>
            <p:spPr bwMode="auto">
              <a:xfrm>
                <a:off x="9110663" y="3733800"/>
                <a:ext cx="55563" cy="5397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134" name="Freeform 52">
                <a:extLst>
                  <a:ext uri="{FF2B5EF4-FFF2-40B4-BE49-F238E27FC236}">
                    <a16:creationId xmlns:a16="http://schemas.microsoft.com/office/drawing/2014/main" xmlns="" id="{5276569D-24DE-4152-97E9-693C57AA8456}"/>
                  </a:ext>
                </a:extLst>
              </p:cNvPr>
              <p:cNvSpPr>
                <a:spLocks noEditPoints="1"/>
              </p:cNvSpPr>
              <p:nvPr/>
            </p:nvSpPr>
            <p:spPr bwMode="auto">
              <a:xfrm>
                <a:off x="8472488" y="3322638"/>
                <a:ext cx="1016000" cy="1012825"/>
              </a:xfrm>
              <a:custGeom>
                <a:avLst/>
                <a:gdLst>
                  <a:gd name="T0" fmla="*/ 176 w 353"/>
                  <a:gd name="T1" fmla="*/ 0 h 352"/>
                  <a:gd name="T2" fmla="*/ 0 w 353"/>
                  <a:gd name="T3" fmla="*/ 176 h 352"/>
                  <a:gd name="T4" fmla="*/ 176 w 353"/>
                  <a:gd name="T5" fmla="*/ 352 h 352"/>
                  <a:gd name="T6" fmla="*/ 353 w 353"/>
                  <a:gd name="T7" fmla="*/ 176 h 352"/>
                  <a:gd name="T8" fmla="*/ 176 w 353"/>
                  <a:gd name="T9" fmla="*/ 0 h 352"/>
                  <a:gd name="T10" fmla="*/ 287 w 353"/>
                  <a:gd name="T11" fmla="*/ 162 h 352"/>
                  <a:gd name="T12" fmla="*/ 268 w 353"/>
                  <a:gd name="T13" fmla="*/ 183 h 352"/>
                  <a:gd name="T14" fmla="*/ 160 w 353"/>
                  <a:gd name="T15" fmla="*/ 289 h 352"/>
                  <a:gd name="T16" fmla="*/ 63 w 353"/>
                  <a:gd name="T17" fmla="*/ 191 h 352"/>
                  <a:gd name="T18" fmla="*/ 84 w 353"/>
                  <a:gd name="T19" fmla="*/ 202 h 352"/>
                  <a:gd name="T20" fmla="*/ 140 w 353"/>
                  <a:gd name="T21" fmla="*/ 175 h 352"/>
                  <a:gd name="T22" fmla="*/ 139 w 353"/>
                  <a:gd name="T23" fmla="*/ 164 h 352"/>
                  <a:gd name="T24" fmla="*/ 197 w 353"/>
                  <a:gd name="T25" fmla="*/ 97 h 352"/>
                  <a:gd name="T26" fmla="*/ 259 w 353"/>
                  <a:gd name="T27" fmla="*/ 137 h 352"/>
                  <a:gd name="T28" fmla="*/ 287 w 353"/>
                  <a:gd name="T29" fmla="*/ 150 h 352"/>
                  <a:gd name="T30" fmla="*/ 290 w 353"/>
                  <a:gd name="T31" fmla="*/ 156 h 352"/>
                  <a:gd name="T32" fmla="*/ 287 w 353"/>
                  <a:gd name="T33" fmla="*/ 162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53" h="352">
                    <a:moveTo>
                      <a:pt x="176" y="0"/>
                    </a:moveTo>
                    <a:cubicBezTo>
                      <a:pt x="79" y="0"/>
                      <a:pt x="0" y="79"/>
                      <a:pt x="0" y="176"/>
                    </a:cubicBezTo>
                    <a:cubicBezTo>
                      <a:pt x="0" y="274"/>
                      <a:pt x="79" y="352"/>
                      <a:pt x="176" y="352"/>
                    </a:cubicBezTo>
                    <a:cubicBezTo>
                      <a:pt x="274" y="352"/>
                      <a:pt x="353" y="274"/>
                      <a:pt x="353" y="176"/>
                    </a:cubicBezTo>
                    <a:cubicBezTo>
                      <a:pt x="353" y="79"/>
                      <a:pt x="274" y="0"/>
                      <a:pt x="176" y="0"/>
                    </a:cubicBezTo>
                    <a:close/>
                    <a:moveTo>
                      <a:pt x="287" y="162"/>
                    </a:moveTo>
                    <a:cubicBezTo>
                      <a:pt x="268" y="183"/>
                      <a:pt x="268" y="183"/>
                      <a:pt x="268" y="183"/>
                    </a:cubicBezTo>
                    <a:cubicBezTo>
                      <a:pt x="268" y="249"/>
                      <a:pt x="224" y="289"/>
                      <a:pt x="160" y="289"/>
                    </a:cubicBezTo>
                    <a:cubicBezTo>
                      <a:pt x="106" y="289"/>
                      <a:pt x="63" y="231"/>
                      <a:pt x="63" y="191"/>
                    </a:cubicBezTo>
                    <a:cubicBezTo>
                      <a:pt x="63" y="173"/>
                      <a:pt x="70" y="193"/>
                      <a:pt x="84" y="202"/>
                    </a:cubicBezTo>
                    <a:cubicBezTo>
                      <a:pt x="99" y="212"/>
                      <a:pt x="141" y="218"/>
                      <a:pt x="140" y="175"/>
                    </a:cubicBezTo>
                    <a:cubicBezTo>
                      <a:pt x="139" y="171"/>
                      <a:pt x="139" y="167"/>
                      <a:pt x="139" y="164"/>
                    </a:cubicBezTo>
                    <a:cubicBezTo>
                      <a:pt x="139" y="128"/>
                      <a:pt x="161" y="97"/>
                      <a:pt x="197" y="97"/>
                    </a:cubicBezTo>
                    <a:cubicBezTo>
                      <a:pt x="229" y="97"/>
                      <a:pt x="253" y="116"/>
                      <a:pt x="259" y="137"/>
                    </a:cubicBezTo>
                    <a:cubicBezTo>
                      <a:pt x="287" y="150"/>
                      <a:pt x="287" y="150"/>
                      <a:pt x="287" y="150"/>
                    </a:cubicBezTo>
                    <a:cubicBezTo>
                      <a:pt x="289" y="152"/>
                      <a:pt x="290" y="154"/>
                      <a:pt x="290" y="156"/>
                    </a:cubicBezTo>
                    <a:cubicBezTo>
                      <a:pt x="290" y="158"/>
                      <a:pt x="289" y="160"/>
                      <a:pt x="287" y="1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grpSp>
        <p:sp>
          <p:nvSpPr>
            <p:cNvPr id="14" name="Freeform 53">
              <a:extLst>
                <a:ext uri="{FF2B5EF4-FFF2-40B4-BE49-F238E27FC236}">
                  <a16:creationId xmlns:a16="http://schemas.microsoft.com/office/drawing/2014/main" xmlns="" id="{1F3F85BB-F4AC-4FCA-BCC2-F159F1D78989}"/>
                </a:ext>
              </a:extLst>
            </p:cNvPr>
            <p:cNvSpPr>
              <a:spLocks noEditPoints="1"/>
            </p:cNvSpPr>
            <p:nvPr/>
          </p:nvSpPr>
          <p:spPr bwMode="auto">
            <a:xfrm>
              <a:off x="10192011" y="2077260"/>
              <a:ext cx="745111" cy="722442"/>
            </a:xfrm>
            <a:custGeom>
              <a:avLst/>
              <a:gdLst>
                <a:gd name="T0" fmla="*/ 175 w 350"/>
                <a:gd name="T1" fmla="*/ 0 h 350"/>
                <a:gd name="T2" fmla="*/ 0 w 350"/>
                <a:gd name="T3" fmla="*/ 175 h 350"/>
                <a:gd name="T4" fmla="*/ 175 w 350"/>
                <a:gd name="T5" fmla="*/ 350 h 350"/>
                <a:gd name="T6" fmla="*/ 350 w 350"/>
                <a:gd name="T7" fmla="*/ 175 h 350"/>
                <a:gd name="T8" fmla="*/ 175 w 350"/>
                <a:gd name="T9" fmla="*/ 0 h 350"/>
                <a:gd name="T10" fmla="*/ 277 w 350"/>
                <a:gd name="T11" fmla="*/ 257 h 350"/>
                <a:gd name="T12" fmla="*/ 268 w 350"/>
                <a:gd name="T13" fmla="*/ 261 h 350"/>
                <a:gd name="T14" fmla="*/ 255 w 350"/>
                <a:gd name="T15" fmla="*/ 264 h 350"/>
                <a:gd name="T16" fmla="*/ 248 w 350"/>
                <a:gd name="T17" fmla="*/ 270 h 350"/>
                <a:gd name="T18" fmla="*/ 230 w 350"/>
                <a:gd name="T19" fmla="*/ 270 h 350"/>
                <a:gd name="T20" fmla="*/ 223 w 350"/>
                <a:gd name="T21" fmla="*/ 264 h 350"/>
                <a:gd name="T22" fmla="*/ 223 w 350"/>
                <a:gd name="T23" fmla="*/ 175 h 350"/>
                <a:gd name="T24" fmla="*/ 230 w 350"/>
                <a:gd name="T25" fmla="*/ 169 h 350"/>
                <a:gd name="T26" fmla="*/ 248 w 350"/>
                <a:gd name="T27" fmla="*/ 169 h 350"/>
                <a:gd name="T28" fmla="*/ 255 w 350"/>
                <a:gd name="T29" fmla="*/ 175 h 350"/>
                <a:gd name="T30" fmla="*/ 262 w 350"/>
                <a:gd name="T31" fmla="*/ 176 h 350"/>
                <a:gd name="T32" fmla="*/ 175 w 350"/>
                <a:gd name="T33" fmla="*/ 96 h 350"/>
                <a:gd name="T34" fmla="*/ 88 w 350"/>
                <a:gd name="T35" fmla="*/ 176 h 350"/>
                <a:gd name="T36" fmla="*/ 95 w 350"/>
                <a:gd name="T37" fmla="*/ 175 h 350"/>
                <a:gd name="T38" fmla="*/ 101 w 350"/>
                <a:gd name="T39" fmla="*/ 169 h 350"/>
                <a:gd name="T40" fmla="*/ 120 w 350"/>
                <a:gd name="T41" fmla="*/ 169 h 350"/>
                <a:gd name="T42" fmla="*/ 126 w 350"/>
                <a:gd name="T43" fmla="*/ 175 h 350"/>
                <a:gd name="T44" fmla="*/ 126 w 350"/>
                <a:gd name="T45" fmla="*/ 264 h 350"/>
                <a:gd name="T46" fmla="*/ 120 w 350"/>
                <a:gd name="T47" fmla="*/ 270 h 350"/>
                <a:gd name="T48" fmla="*/ 101 w 350"/>
                <a:gd name="T49" fmla="*/ 270 h 350"/>
                <a:gd name="T50" fmla="*/ 95 w 350"/>
                <a:gd name="T51" fmla="*/ 264 h 350"/>
                <a:gd name="T52" fmla="*/ 52 w 350"/>
                <a:gd name="T53" fmla="*/ 219 h 350"/>
                <a:gd name="T54" fmla="*/ 71 w 350"/>
                <a:gd name="T55" fmla="*/ 183 h 350"/>
                <a:gd name="T56" fmla="*/ 175 w 350"/>
                <a:gd name="T57" fmla="*/ 80 h 350"/>
                <a:gd name="T58" fmla="*/ 279 w 350"/>
                <a:gd name="T59" fmla="*/ 183 h 350"/>
                <a:gd name="T60" fmla="*/ 298 w 350"/>
                <a:gd name="T61" fmla="*/ 219 h 350"/>
                <a:gd name="T62" fmla="*/ 277 w 350"/>
                <a:gd name="T63" fmla="*/ 257 h 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50" h="350">
                  <a:moveTo>
                    <a:pt x="175" y="0"/>
                  </a:moveTo>
                  <a:cubicBezTo>
                    <a:pt x="78" y="0"/>
                    <a:pt x="0" y="78"/>
                    <a:pt x="0" y="175"/>
                  </a:cubicBezTo>
                  <a:cubicBezTo>
                    <a:pt x="0" y="272"/>
                    <a:pt x="78" y="350"/>
                    <a:pt x="175" y="350"/>
                  </a:cubicBezTo>
                  <a:cubicBezTo>
                    <a:pt x="271" y="350"/>
                    <a:pt x="350" y="272"/>
                    <a:pt x="350" y="175"/>
                  </a:cubicBezTo>
                  <a:cubicBezTo>
                    <a:pt x="350" y="78"/>
                    <a:pt x="271" y="0"/>
                    <a:pt x="175" y="0"/>
                  </a:cubicBezTo>
                  <a:close/>
                  <a:moveTo>
                    <a:pt x="277" y="257"/>
                  </a:moveTo>
                  <a:cubicBezTo>
                    <a:pt x="268" y="261"/>
                    <a:pt x="268" y="261"/>
                    <a:pt x="268" y="261"/>
                  </a:cubicBezTo>
                  <a:cubicBezTo>
                    <a:pt x="264" y="263"/>
                    <a:pt x="260" y="264"/>
                    <a:pt x="255" y="264"/>
                  </a:cubicBezTo>
                  <a:cubicBezTo>
                    <a:pt x="255" y="267"/>
                    <a:pt x="252" y="270"/>
                    <a:pt x="248" y="270"/>
                  </a:cubicBezTo>
                  <a:cubicBezTo>
                    <a:pt x="230" y="270"/>
                    <a:pt x="230" y="270"/>
                    <a:pt x="230" y="270"/>
                  </a:cubicBezTo>
                  <a:cubicBezTo>
                    <a:pt x="226" y="270"/>
                    <a:pt x="223" y="267"/>
                    <a:pt x="223" y="264"/>
                  </a:cubicBezTo>
                  <a:cubicBezTo>
                    <a:pt x="223" y="175"/>
                    <a:pt x="223" y="175"/>
                    <a:pt x="223" y="175"/>
                  </a:cubicBezTo>
                  <a:cubicBezTo>
                    <a:pt x="223" y="171"/>
                    <a:pt x="226" y="169"/>
                    <a:pt x="230" y="169"/>
                  </a:cubicBezTo>
                  <a:cubicBezTo>
                    <a:pt x="248" y="169"/>
                    <a:pt x="248" y="169"/>
                    <a:pt x="248" y="169"/>
                  </a:cubicBezTo>
                  <a:cubicBezTo>
                    <a:pt x="252" y="169"/>
                    <a:pt x="255" y="171"/>
                    <a:pt x="255" y="175"/>
                  </a:cubicBezTo>
                  <a:cubicBezTo>
                    <a:pt x="257" y="175"/>
                    <a:pt x="259" y="175"/>
                    <a:pt x="262" y="176"/>
                  </a:cubicBezTo>
                  <a:cubicBezTo>
                    <a:pt x="258" y="131"/>
                    <a:pt x="220" y="96"/>
                    <a:pt x="175" y="96"/>
                  </a:cubicBezTo>
                  <a:cubicBezTo>
                    <a:pt x="129" y="96"/>
                    <a:pt x="92" y="131"/>
                    <a:pt x="88" y="176"/>
                  </a:cubicBezTo>
                  <a:cubicBezTo>
                    <a:pt x="90" y="175"/>
                    <a:pt x="92" y="175"/>
                    <a:pt x="95" y="175"/>
                  </a:cubicBezTo>
                  <a:cubicBezTo>
                    <a:pt x="95" y="171"/>
                    <a:pt x="98" y="169"/>
                    <a:pt x="101" y="169"/>
                  </a:cubicBezTo>
                  <a:cubicBezTo>
                    <a:pt x="120" y="169"/>
                    <a:pt x="120" y="169"/>
                    <a:pt x="120" y="169"/>
                  </a:cubicBezTo>
                  <a:cubicBezTo>
                    <a:pt x="123" y="169"/>
                    <a:pt x="126" y="171"/>
                    <a:pt x="126" y="175"/>
                  </a:cubicBezTo>
                  <a:cubicBezTo>
                    <a:pt x="126" y="264"/>
                    <a:pt x="126" y="264"/>
                    <a:pt x="126" y="264"/>
                  </a:cubicBezTo>
                  <a:cubicBezTo>
                    <a:pt x="126" y="267"/>
                    <a:pt x="123" y="270"/>
                    <a:pt x="120" y="270"/>
                  </a:cubicBezTo>
                  <a:cubicBezTo>
                    <a:pt x="101" y="270"/>
                    <a:pt x="101" y="270"/>
                    <a:pt x="101" y="270"/>
                  </a:cubicBezTo>
                  <a:cubicBezTo>
                    <a:pt x="98" y="270"/>
                    <a:pt x="95" y="267"/>
                    <a:pt x="95" y="264"/>
                  </a:cubicBezTo>
                  <a:cubicBezTo>
                    <a:pt x="71" y="263"/>
                    <a:pt x="52" y="243"/>
                    <a:pt x="52" y="219"/>
                  </a:cubicBezTo>
                  <a:cubicBezTo>
                    <a:pt x="52" y="204"/>
                    <a:pt x="59" y="191"/>
                    <a:pt x="71" y="183"/>
                  </a:cubicBezTo>
                  <a:cubicBezTo>
                    <a:pt x="71" y="126"/>
                    <a:pt x="118" y="80"/>
                    <a:pt x="175" y="80"/>
                  </a:cubicBezTo>
                  <a:cubicBezTo>
                    <a:pt x="232" y="80"/>
                    <a:pt x="278" y="126"/>
                    <a:pt x="279" y="183"/>
                  </a:cubicBezTo>
                  <a:cubicBezTo>
                    <a:pt x="290" y="191"/>
                    <a:pt x="298" y="204"/>
                    <a:pt x="298" y="219"/>
                  </a:cubicBezTo>
                  <a:cubicBezTo>
                    <a:pt x="298" y="235"/>
                    <a:pt x="290" y="249"/>
                    <a:pt x="277" y="257"/>
                  </a:cubicBezTo>
                  <a:close/>
                </a:path>
              </a:pathLst>
            </a:custGeom>
            <a:solidFill>
              <a:schemeClr val="accent3"/>
            </a:solidFill>
            <a:ln>
              <a:noFill/>
            </a:ln>
            <a:effec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15" name="Freeform 54">
              <a:extLst>
                <a:ext uri="{FF2B5EF4-FFF2-40B4-BE49-F238E27FC236}">
                  <a16:creationId xmlns:a16="http://schemas.microsoft.com/office/drawing/2014/main" xmlns="" id="{FCEBC2E1-C48E-46E3-8B39-5521D2CC3978}"/>
                </a:ext>
              </a:extLst>
            </p:cNvPr>
            <p:cNvSpPr>
              <a:spLocks noEditPoints="1"/>
            </p:cNvSpPr>
            <p:nvPr/>
          </p:nvSpPr>
          <p:spPr bwMode="auto">
            <a:xfrm>
              <a:off x="8064633" y="2795150"/>
              <a:ext cx="614862" cy="596156"/>
            </a:xfrm>
            <a:custGeom>
              <a:avLst/>
              <a:gdLst>
                <a:gd name="T0" fmla="*/ 145 w 289"/>
                <a:gd name="T1" fmla="*/ 0 h 289"/>
                <a:gd name="T2" fmla="*/ 0 w 289"/>
                <a:gd name="T3" fmla="*/ 145 h 289"/>
                <a:gd name="T4" fmla="*/ 145 w 289"/>
                <a:gd name="T5" fmla="*/ 289 h 289"/>
                <a:gd name="T6" fmla="*/ 289 w 289"/>
                <a:gd name="T7" fmla="*/ 145 h 289"/>
                <a:gd name="T8" fmla="*/ 145 w 289"/>
                <a:gd name="T9" fmla="*/ 0 h 289"/>
                <a:gd name="T10" fmla="*/ 145 w 289"/>
                <a:gd name="T11" fmla="*/ 227 h 289"/>
                <a:gd name="T12" fmla="*/ 121 w 289"/>
                <a:gd name="T13" fmla="*/ 204 h 289"/>
                <a:gd name="T14" fmla="*/ 145 w 289"/>
                <a:gd name="T15" fmla="*/ 181 h 289"/>
                <a:gd name="T16" fmla="*/ 168 w 289"/>
                <a:gd name="T17" fmla="*/ 204 h 289"/>
                <a:gd name="T18" fmla="*/ 145 w 289"/>
                <a:gd name="T19" fmla="*/ 227 h 289"/>
                <a:gd name="T20" fmla="*/ 206 w 289"/>
                <a:gd name="T21" fmla="*/ 174 h 289"/>
                <a:gd name="T22" fmla="*/ 185 w 289"/>
                <a:gd name="T23" fmla="*/ 174 h 289"/>
                <a:gd name="T24" fmla="*/ 180 w 289"/>
                <a:gd name="T25" fmla="*/ 168 h 289"/>
                <a:gd name="T26" fmla="*/ 113 w 289"/>
                <a:gd name="T27" fmla="*/ 168 h 289"/>
                <a:gd name="T28" fmla="*/ 105 w 289"/>
                <a:gd name="T29" fmla="*/ 176 h 289"/>
                <a:gd name="T30" fmla="*/ 85 w 289"/>
                <a:gd name="T31" fmla="*/ 176 h 289"/>
                <a:gd name="T32" fmla="*/ 85 w 289"/>
                <a:gd name="T33" fmla="*/ 156 h 289"/>
                <a:gd name="T34" fmla="*/ 89 w 289"/>
                <a:gd name="T35" fmla="*/ 151 h 289"/>
                <a:gd name="T36" fmla="*/ 93 w 289"/>
                <a:gd name="T37" fmla="*/ 148 h 289"/>
                <a:gd name="T38" fmla="*/ 198 w 289"/>
                <a:gd name="T39" fmla="*/ 145 h 289"/>
                <a:gd name="T40" fmla="*/ 198 w 289"/>
                <a:gd name="T41" fmla="*/ 146 h 289"/>
                <a:gd name="T42" fmla="*/ 199 w 289"/>
                <a:gd name="T43" fmla="*/ 147 h 289"/>
                <a:gd name="T44" fmla="*/ 200 w 289"/>
                <a:gd name="T45" fmla="*/ 148 h 289"/>
                <a:gd name="T46" fmla="*/ 206 w 289"/>
                <a:gd name="T47" fmla="*/ 154 h 289"/>
                <a:gd name="T48" fmla="*/ 210 w 289"/>
                <a:gd name="T49" fmla="*/ 164 h 289"/>
                <a:gd name="T50" fmla="*/ 206 w 289"/>
                <a:gd name="T51" fmla="*/ 174 h 289"/>
                <a:gd name="T52" fmla="*/ 240 w 289"/>
                <a:gd name="T53" fmla="*/ 138 h 289"/>
                <a:gd name="T54" fmla="*/ 221 w 289"/>
                <a:gd name="T55" fmla="*/ 138 h 289"/>
                <a:gd name="T56" fmla="*/ 214 w 289"/>
                <a:gd name="T57" fmla="*/ 131 h 289"/>
                <a:gd name="T58" fmla="*/ 76 w 289"/>
                <a:gd name="T59" fmla="*/ 132 h 289"/>
                <a:gd name="T60" fmla="*/ 76 w 289"/>
                <a:gd name="T61" fmla="*/ 132 h 289"/>
                <a:gd name="T62" fmla="*/ 67 w 289"/>
                <a:gd name="T63" fmla="*/ 141 h 289"/>
                <a:gd name="T64" fmla="*/ 49 w 289"/>
                <a:gd name="T65" fmla="*/ 141 h 289"/>
                <a:gd name="T66" fmla="*/ 48 w 289"/>
                <a:gd name="T67" fmla="*/ 122 h 289"/>
                <a:gd name="T68" fmla="*/ 57 w 289"/>
                <a:gd name="T69" fmla="*/ 113 h 289"/>
                <a:gd name="T70" fmla="*/ 58 w 289"/>
                <a:gd name="T71" fmla="*/ 112 h 289"/>
                <a:gd name="T72" fmla="*/ 229 w 289"/>
                <a:gd name="T73" fmla="*/ 109 h 289"/>
                <a:gd name="T74" fmla="*/ 231 w 289"/>
                <a:gd name="T75" fmla="*/ 110 h 289"/>
                <a:gd name="T76" fmla="*/ 235 w 289"/>
                <a:gd name="T77" fmla="*/ 114 h 289"/>
                <a:gd name="T78" fmla="*/ 235 w 289"/>
                <a:gd name="T79" fmla="*/ 114 h 289"/>
                <a:gd name="T80" fmla="*/ 240 w 289"/>
                <a:gd name="T81" fmla="*/ 119 h 289"/>
                <a:gd name="T82" fmla="*/ 240 w 289"/>
                <a:gd name="T83" fmla="*/ 138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9" h="289">
                  <a:moveTo>
                    <a:pt x="145" y="0"/>
                  </a:moveTo>
                  <a:cubicBezTo>
                    <a:pt x="65" y="0"/>
                    <a:pt x="0" y="65"/>
                    <a:pt x="0" y="145"/>
                  </a:cubicBezTo>
                  <a:cubicBezTo>
                    <a:pt x="0" y="224"/>
                    <a:pt x="65" y="289"/>
                    <a:pt x="145" y="289"/>
                  </a:cubicBezTo>
                  <a:cubicBezTo>
                    <a:pt x="225" y="289"/>
                    <a:pt x="289" y="224"/>
                    <a:pt x="289" y="145"/>
                  </a:cubicBezTo>
                  <a:cubicBezTo>
                    <a:pt x="289" y="65"/>
                    <a:pt x="225" y="0"/>
                    <a:pt x="145" y="0"/>
                  </a:cubicBezTo>
                  <a:close/>
                  <a:moveTo>
                    <a:pt x="145" y="227"/>
                  </a:moveTo>
                  <a:cubicBezTo>
                    <a:pt x="132" y="227"/>
                    <a:pt x="121" y="217"/>
                    <a:pt x="121" y="204"/>
                  </a:cubicBezTo>
                  <a:cubicBezTo>
                    <a:pt x="121" y="191"/>
                    <a:pt x="132" y="181"/>
                    <a:pt x="145" y="181"/>
                  </a:cubicBezTo>
                  <a:cubicBezTo>
                    <a:pt x="158" y="181"/>
                    <a:pt x="168" y="191"/>
                    <a:pt x="168" y="204"/>
                  </a:cubicBezTo>
                  <a:cubicBezTo>
                    <a:pt x="168" y="217"/>
                    <a:pt x="158" y="227"/>
                    <a:pt x="145" y="227"/>
                  </a:cubicBezTo>
                  <a:close/>
                  <a:moveTo>
                    <a:pt x="206" y="174"/>
                  </a:moveTo>
                  <a:cubicBezTo>
                    <a:pt x="200" y="180"/>
                    <a:pt x="191" y="180"/>
                    <a:pt x="185" y="174"/>
                  </a:cubicBezTo>
                  <a:cubicBezTo>
                    <a:pt x="180" y="168"/>
                    <a:pt x="180" y="168"/>
                    <a:pt x="180" y="168"/>
                  </a:cubicBezTo>
                  <a:cubicBezTo>
                    <a:pt x="161" y="150"/>
                    <a:pt x="132" y="150"/>
                    <a:pt x="113" y="168"/>
                  </a:cubicBezTo>
                  <a:cubicBezTo>
                    <a:pt x="105" y="176"/>
                    <a:pt x="105" y="176"/>
                    <a:pt x="105" y="176"/>
                  </a:cubicBezTo>
                  <a:cubicBezTo>
                    <a:pt x="100" y="182"/>
                    <a:pt x="90" y="182"/>
                    <a:pt x="85" y="176"/>
                  </a:cubicBezTo>
                  <a:cubicBezTo>
                    <a:pt x="79" y="171"/>
                    <a:pt x="79" y="161"/>
                    <a:pt x="85" y="156"/>
                  </a:cubicBezTo>
                  <a:cubicBezTo>
                    <a:pt x="89" y="151"/>
                    <a:pt x="89" y="151"/>
                    <a:pt x="89" y="151"/>
                  </a:cubicBezTo>
                  <a:cubicBezTo>
                    <a:pt x="93" y="148"/>
                    <a:pt x="93" y="148"/>
                    <a:pt x="93" y="148"/>
                  </a:cubicBezTo>
                  <a:cubicBezTo>
                    <a:pt x="121" y="119"/>
                    <a:pt x="167" y="118"/>
                    <a:pt x="198" y="145"/>
                  </a:cubicBezTo>
                  <a:cubicBezTo>
                    <a:pt x="198" y="145"/>
                    <a:pt x="198" y="146"/>
                    <a:pt x="198" y="146"/>
                  </a:cubicBezTo>
                  <a:cubicBezTo>
                    <a:pt x="199" y="147"/>
                    <a:pt x="199" y="147"/>
                    <a:pt x="199" y="147"/>
                  </a:cubicBezTo>
                  <a:cubicBezTo>
                    <a:pt x="200" y="147"/>
                    <a:pt x="200" y="147"/>
                    <a:pt x="200" y="148"/>
                  </a:cubicBezTo>
                  <a:cubicBezTo>
                    <a:pt x="206" y="154"/>
                    <a:pt x="206" y="154"/>
                    <a:pt x="206" y="154"/>
                  </a:cubicBezTo>
                  <a:cubicBezTo>
                    <a:pt x="209" y="156"/>
                    <a:pt x="210" y="160"/>
                    <a:pt x="210" y="164"/>
                  </a:cubicBezTo>
                  <a:cubicBezTo>
                    <a:pt x="210" y="168"/>
                    <a:pt x="209" y="171"/>
                    <a:pt x="206" y="174"/>
                  </a:cubicBezTo>
                  <a:close/>
                  <a:moveTo>
                    <a:pt x="240" y="138"/>
                  </a:moveTo>
                  <a:cubicBezTo>
                    <a:pt x="235" y="143"/>
                    <a:pt x="226" y="143"/>
                    <a:pt x="221" y="138"/>
                  </a:cubicBezTo>
                  <a:cubicBezTo>
                    <a:pt x="214" y="131"/>
                    <a:pt x="214" y="131"/>
                    <a:pt x="214" y="131"/>
                  </a:cubicBezTo>
                  <a:cubicBezTo>
                    <a:pt x="176" y="94"/>
                    <a:pt x="115" y="95"/>
                    <a:pt x="76" y="132"/>
                  </a:cubicBezTo>
                  <a:cubicBezTo>
                    <a:pt x="76" y="132"/>
                    <a:pt x="76" y="132"/>
                    <a:pt x="76" y="132"/>
                  </a:cubicBezTo>
                  <a:cubicBezTo>
                    <a:pt x="67" y="141"/>
                    <a:pt x="67" y="141"/>
                    <a:pt x="67" y="141"/>
                  </a:cubicBezTo>
                  <a:cubicBezTo>
                    <a:pt x="62" y="146"/>
                    <a:pt x="54" y="146"/>
                    <a:pt x="49" y="141"/>
                  </a:cubicBezTo>
                  <a:cubicBezTo>
                    <a:pt x="43" y="135"/>
                    <a:pt x="43" y="127"/>
                    <a:pt x="48" y="122"/>
                  </a:cubicBezTo>
                  <a:cubicBezTo>
                    <a:pt x="57" y="113"/>
                    <a:pt x="57" y="113"/>
                    <a:pt x="57" y="113"/>
                  </a:cubicBezTo>
                  <a:cubicBezTo>
                    <a:pt x="57" y="113"/>
                    <a:pt x="58" y="113"/>
                    <a:pt x="58" y="112"/>
                  </a:cubicBezTo>
                  <a:cubicBezTo>
                    <a:pt x="105" y="67"/>
                    <a:pt x="180" y="65"/>
                    <a:pt x="229" y="109"/>
                  </a:cubicBezTo>
                  <a:cubicBezTo>
                    <a:pt x="230" y="109"/>
                    <a:pt x="231" y="110"/>
                    <a:pt x="231" y="110"/>
                  </a:cubicBezTo>
                  <a:cubicBezTo>
                    <a:pt x="235" y="114"/>
                    <a:pt x="235" y="114"/>
                    <a:pt x="235" y="114"/>
                  </a:cubicBezTo>
                  <a:cubicBezTo>
                    <a:pt x="235" y="114"/>
                    <a:pt x="235" y="114"/>
                    <a:pt x="235" y="114"/>
                  </a:cubicBezTo>
                  <a:cubicBezTo>
                    <a:pt x="240" y="119"/>
                    <a:pt x="240" y="119"/>
                    <a:pt x="240" y="119"/>
                  </a:cubicBezTo>
                  <a:cubicBezTo>
                    <a:pt x="245" y="124"/>
                    <a:pt x="245" y="133"/>
                    <a:pt x="240" y="138"/>
                  </a:cubicBezTo>
                  <a:close/>
                </a:path>
              </a:pathLst>
            </a:custGeom>
            <a:solidFill>
              <a:schemeClr val="accent5"/>
            </a:solidFill>
            <a:ln>
              <a:noFill/>
            </a:ln>
            <a:effec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16" name="Freeform 145">
              <a:extLst>
                <a:ext uri="{FF2B5EF4-FFF2-40B4-BE49-F238E27FC236}">
                  <a16:creationId xmlns:a16="http://schemas.microsoft.com/office/drawing/2014/main" xmlns="" id="{AF6CCD71-F902-4332-A13C-4B11E5D6B362}"/>
                </a:ext>
              </a:extLst>
            </p:cNvPr>
            <p:cNvSpPr>
              <a:spLocks noEditPoints="1"/>
            </p:cNvSpPr>
            <p:nvPr/>
          </p:nvSpPr>
          <p:spPr bwMode="auto">
            <a:xfrm>
              <a:off x="8511775" y="3833350"/>
              <a:ext cx="300870" cy="231452"/>
            </a:xfrm>
            <a:custGeom>
              <a:avLst/>
              <a:gdLst>
                <a:gd name="T0" fmla="*/ 141 w 141"/>
                <a:gd name="T1" fmla="*/ 41 h 112"/>
                <a:gd name="T2" fmla="*/ 127 w 141"/>
                <a:gd name="T3" fmla="*/ 26 h 112"/>
                <a:gd name="T4" fmla="*/ 114 w 141"/>
                <a:gd name="T5" fmla="*/ 0 h 112"/>
                <a:gd name="T6" fmla="*/ 28 w 141"/>
                <a:gd name="T7" fmla="*/ 0 h 112"/>
                <a:gd name="T8" fmla="*/ 14 w 141"/>
                <a:gd name="T9" fmla="*/ 26 h 112"/>
                <a:gd name="T10" fmla="*/ 0 w 141"/>
                <a:gd name="T11" fmla="*/ 41 h 112"/>
                <a:gd name="T12" fmla="*/ 0 w 141"/>
                <a:gd name="T13" fmla="*/ 86 h 112"/>
                <a:gd name="T14" fmla="*/ 0 w 141"/>
                <a:gd name="T15" fmla="*/ 90 h 112"/>
                <a:gd name="T16" fmla="*/ 0 w 141"/>
                <a:gd name="T17" fmla="*/ 106 h 112"/>
                <a:gd name="T18" fmla="*/ 7 w 141"/>
                <a:gd name="T19" fmla="*/ 112 h 112"/>
                <a:gd name="T20" fmla="*/ 27 w 141"/>
                <a:gd name="T21" fmla="*/ 112 h 112"/>
                <a:gd name="T22" fmla="*/ 34 w 141"/>
                <a:gd name="T23" fmla="*/ 106 h 112"/>
                <a:gd name="T24" fmla="*/ 34 w 141"/>
                <a:gd name="T25" fmla="*/ 90 h 112"/>
                <a:gd name="T26" fmla="*/ 108 w 141"/>
                <a:gd name="T27" fmla="*/ 90 h 112"/>
                <a:gd name="T28" fmla="*/ 108 w 141"/>
                <a:gd name="T29" fmla="*/ 106 h 112"/>
                <a:gd name="T30" fmla="*/ 114 w 141"/>
                <a:gd name="T31" fmla="*/ 112 h 112"/>
                <a:gd name="T32" fmla="*/ 135 w 141"/>
                <a:gd name="T33" fmla="*/ 112 h 112"/>
                <a:gd name="T34" fmla="*/ 141 w 141"/>
                <a:gd name="T35" fmla="*/ 106 h 112"/>
                <a:gd name="T36" fmla="*/ 141 w 141"/>
                <a:gd name="T37" fmla="*/ 90 h 112"/>
                <a:gd name="T38" fmla="*/ 141 w 141"/>
                <a:gd name="T39" fmla="*/ 41 h 112"/>
                <a:gd name="T40" fmla="*/ 35 w 141"/>
                <a:gd name="T41" fmla="*/ 10 h 112"/>
                <a:gd name="T42" fmla="*/ 106 w 141"/>
                <a:gd name="T43" fmla="*/ 10 h 112"/>
                <a:gd name="T44" fmla="*/ 118 w 141"/>
                <a:gd name="T45" fmla="*/ 32 h 112"/>
                <a:gd name="T46" fmla="*/ 24 w 141"/>
                <a:gd name="T47" fmla="*/ 32 h 112"/>
                <a:gd name="T48" fmla="*/ 35 w 141"/>
                <a:gd name="T49" fmla="*/ 10 h 112"/>
                <a:gd name="T50" fmla="*/ 41 w 141"/>
                <a:gd name="T51" fmla="*/ 79 h 112"/>
                <a:gd name="T52" fmla="*/ 13 w 141"/>
                <a:gd name="T53" fmla="*/ 79 h 112"/>
                <a:gd name="T54" fmla="*/ 13 w 141"/>
                <a:gd name="T55" fmla="*/ 64 h 112"/>
                <a:gd name="T56" fmla="*/ 41 w 141"/>
                <a:gd name="T57" fmla="*/ 64 h 112"/>
                <a:gd name="T58" fmla="*/ 41 w 141"/>
                <a:gd name="T59" fmla="*/ 79 h 112"/>
                <a:gd name="T60" fmla="*/ 129 w 141"/>
                <a:gd name="T61" fmla="*/ 79 h 112"/>
                <a:gd name="T62" fmla="*/ 100 w 141"/>
                <a:gd name="T63" fmla="*/ 79 h 112"/>
                <a:gd name="T64" fmla="*/ 100 w 141"/>
                <a:gd name="T65" fmla="*/ 64 h 112"/>
                <a:gd name="T66" fmla="*/ 129 w 141"/>
                <a:gd name="T67" fmla="*/ 64 h 112"/>
                <a:gd name="T68" fmla="*/ 129 w 141"/>
                <a:gd name="T69" fmla="*/ 79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1" h="112">
                  <a:moveTo>
                    <a:pt x="141" y="41"/>
                  </a:moveTo>
                  <a:cubicBezTo>
                    <a:pt x="127" y="26"/>
                    <a:pt x="127" y="26"/>
                    <a:pt x="127" y="26"/>
                  </a:cubicBezTo>
                  <a:cubicBezTo>
                    <a:pt x="114" y="0"/>
                    <a:pt x="114" y="0"/>
                    <a:pt x="114" y="0"/>
                  </a:cubicBezTo>
                  <a:cubicBezTo>
                    <a:pt x="28" y="0"/>
                    <a:pt x="28" y="0"/>
                    <a:pt x="28" y="0"/>
                  </a:cubicBezTo>
                  <a:cubicBezTo>
                    <a:pt x="14" y="26"/>
                    <a:pt x="14" y="26"/>
                    <a:pt x="14" y="26"/>
                  </a:cubicBezTo>
                  <a:cubicBezTo>
                    <a:pt x="0" y="41"/>
                    <a:pt x="0" y="41"/>
                    <a:pt x="0" y="41"/>
                  </a:cubicBezTo>
                  <a:cubicBezTo>
                    <a:pt x="0" y="86"/>
                    <a:pt x="0" y="86"/>
                    <a:pt x="0" y="86"/>
                  </a:cubicBezTo>
                  <a:cubicBezTo>
                    <a:pt x="0" y="90"/>
                    <a:pt x="0" y="90"/>
                    <a:pt x="0" y="90"/>
                  </a:cubicBezTo>
                  <a:cubicBezTo>
                    <a:pt x="0" y="106"/>
                    <a:pt x="0" y="106"/>
                    <a:pt x="0" y="106"/>
                  </a:cubicBezTo>
                  <a:cubicBezTo>
                    <a:pt x="0" y="110"/>
                    <a:pt x="3" y="112"/>
                    <a:pt x="7" y="112"/>
                  </a:cubicBezTo>
                  <a:cubicBezTo>
                    <a:pt x="27" y="112"/>
                    <a:pt x="27" y="112"/>
                    <a:pt x="27" y="112"/>
                  </a:cubicBezTo>
                  <a:cubicBezTo>
                    <a:pt x="31" y="112"/>
                    <a:pt x="34" y="110"/>
                    <a:pt x="34" y="106"/>
                  </a:cubicBezTo>
                  <a:cubicBezTo>
                    <a:pt x="34" y="90"/>
                    <a:pt x="34" y="90"/>
                    <a:pt x="34" y="90"/>
                  </a:cubicBezTo>
                  <a:cubicBezTo>
                    <a:pt x="108" y="90"/>
                    <a:pt x="108" y="90"/>
                    <a:pt x="108" y="90"/>
                  </a:cubicBezTo>
                  <a:cubicBezTo>
                    <a:pt x="108" y="106"/>
                    <a:pt x="108" y="106"/>
                    <a:pt x="108" y="106"/>
                  </a:cubicBezTo>
                  <a:cubicBezTo>
                    <a:pt x="108" y="110"/>
                    <a:pt x="111" y="112"/>
                    <a:pt x="114" y="112"/>
                  </a:cubicBezTo>
                  <a:cubicBezTo>
                    <a:pt x="135" y="112"/>
                    <a:pt x="135" y="112"/>
                    <a:pt x="135" y="112"/>
                  </a:cubicBezTo>
                  <a:cubicBezTo>
                    <a:pt x="138" y="112"/>
                    <a:pt x="141" y="110"/>
                    <a:pt x="141" y="106"/>
                  </a:cubicBezTo>
                  <a:cubicBezTo>
                    <a:pt x="141" y="90"/>
                    <a:pt x="141" y="90"/>
                    <a:pt x="141" y="90"/>
                  </a:cubicBezTo>
                  <a:lnTo>
                    <a:pt x="141" y="41"/>
                  </a:lnTo>
                  <a:close/>
                  <a:moveTo>
                    <a:pt x="35" y="10"/>
                  </a:moveTo>
                  <a:cubicBezTo>
                    <a:pt x="106" y="10"/>
                    <a:pt x="106" y="10"/>
                    <a:pt x="106" y="10"/>
                  </a:cubicBezTo>
                  <a:cubicBezTo>
                    <a:pt x="118" y="32"/>
                    <a:pt x="118" y="32"/>
                    <a:pt x="118" y="32"/>
                  </a:cubicBezTo>
                  <a:cubicBezTo>
                    <a:pt x="24" y="32"/>
                    <a:pt x="24" y="32"/>
                    <a:pt x="24" y="32"/>
                  </a:cubicBezTo>
                  <a:lnTo>
                    <a:pt x="35" y="10"/>
                  </a:lnTo>
                  <a:close/>
                  <a:moveTo>
                    <a:pt x="41" y="79"/>
                  </a:moveTo>
                  <a:cubicBezTo>
                    <a:pt x="13" y="79"/>
                    <a:pt x="13" y="79"/>
                    <a:pt x="13" y="79"/>
                  </a:cubicBezTo>
                  <a:cubicBezTo>
                    <a:pt x="13" y="64"/>
                    <a:pt x="13" y="64"/>
                    <a:pt x="13" y="64"/>
                  </a:cubicBezTo>
                  <a:cubicBezTo>
                    <a:pt x="41" y="64"/>
                    <a:pt x="41" y="64"/>
                    <a:pt x="41" y="64"/>
                  </a:cubicBezTo>
                  <a:lnTo>
                    <a:pt x="41" y="79"/>
                  </a:lnTo>
                  <a:close/>
                  <a:moveTo>
                    <a:pt x="129" y="79"/>
                  </a:moveTo>
                  <a:cubicBezTo>
                    <a:pt x="100" y="79"/>
                    <a:pt x="100" y="79"/>
                    <a:pt x="100" y="79"/>
                  </a:cubicBezTo>
                  <a:cubicBezTo>
                    <a:pt x="100" y="64"/>
                    <a:pt x="100" y="64"/>
                    <a:pt x="100" y="64"/>
                  </a:cubicBezTo>
                  <a:cubicBezTo>
                    <a:pt x="129" y="64"/>
                    <a:pt x="129" y="64"/>
                    <a:pt x="129" y="64"/>
                  </a:cubicBezTo>
                  <a:lnTo>
                    <a:pt x="129" y="79"/>
                  </a:lnTo>
                  <a:close/>
                </a:path>
              </a:pathLst>
            </a:custGeom>
            <a:solidFill>
              <a:schemeClr val="accent1"/>
            </a:solidFill>
            <a:ln>
              <a:noFill/>
            </a:ln>
            <a:effectLst/>
          </p:spPr>
          <p:txBody>
            <a:bodyPr vert="horz" wrap="square" lIns="91440" tIns="45720" rIns="91440" bIns="45720" numCol="1" anchor="t" anchorCtr="0" compatLnSpc="1">
              <a:prstTxWarp prst="textNoShape">
                <a:avLst/>
              </a:prstTxWarp>
            </a:bodyPr>
            <a:lstStyle/>
            <a:p>
              <a:endParaRPr lang="id-ID">
                <a:latin typeface="+mj-lt"/>
              </a:endParaRPr>
            </a:p>
          </p:txBody>
        </p:sp>
        <p:grpSp>
          <p:nvGrpSpPr>
            <p:cNvPr id="17" name="Group 16">
              <a:extLst>
                <a:ext uri="{FF2B5EF4-FFF2-40B4-BE49-F238E27FC236}">
                  <a16:creationId xmlns:a16="http://schemas.microsoft.com/office/drawing/2014/main" xmlns="" id="{D2AAE945-7540-4FF3-83CE-97799034DCB1}"/>
                </a:ext>
              </a:extLst>
            </p:cNvPr>
            <p:cNvGrpSpPr/>
            <p:nvPr/>
          </p:nvGrpSpPr>
          <p:grpSpPr>
            <a:xfrm>
              <a:off x="9695440" y="3910209"/>
              <a:ext cx="321590" cy="202630"/>
              <a:chOff x="7145338" y="3587750"/>
              <a:chExt cx="566738" cy="368300"/>
            </a:xfrm>
            <a:solidFill>
              <a:schemeClr val="accent5"/>
            </a:solidFill>
            <a:effectLst/>
          </p:grpSpPr>
          <p:sp>
            <p:nvSpPr>
              <p:cNvPr id="128" name="Freeform 293">
                <a:extLst>
                  <a:ext uri="{FF2B5EF4-FFF2-40B4-BE49-F238E27FC236}">
                    <a16:creationId xmlns:a16="http://schemas.microsoft.com/office/drawing/2014/main" xmlns="" id="{B5799C08-D162-4F0A-9608-BFB28A2F9298}"/>
                  </a:ext>
                </a:extLst>
              </p:cNvPr>
              <p:cNvSpPr>
                <a:spLocks/>
              </p:cNvSpPr>
              <p:nvPr/>
            </p:nvSpPr>
            <p:spPr bwMode="auto">
              <a:xfrm>
                <a:off x="7250113" y="3816350"/>
                <a:ext cx="153988" cy="139700"/>
              </a:xfrm>
              <a:custGeom>
                <a:avLst/>
                <a:gdLst>
                  <a:gd name="T0" fmla="*/ 33 w 41"/>
                  <a:gd name="T1" fmla="*/ 0 h 37"/>
                  <a:gd name="T2" fmla="*/ 15 w 41"/>
                  <a:gd name="T3" fmla="*/ 6 h 37"/>
                  <a:gd name="T4" fmla="*/ 10 w 41"/>
                  <a:gd name="T5" fmla="*/ 5 h 37"/>
                  <a:gd name="T6" fmla="*/ 10 w 41"/>
                  <a:gd name="T7" fmla="*/ 6 h 37"/>
                  <a:gd name="T8" fmla="*/ 6 w 41"/>
                  <a:gd name="T9" fmla="*/ 31 h 37"/>
                  <a:gd name="T10" fmla="*/ 32 w 41"/>
                  <a:gd name="T11" fmla="*/ 28 h 37"/>
                  <a:gd name="T12" fmla="*/ 35 w 41"/>
                  <a:gd name="T13" fmla="*/ 2 h 37"/>
                  <a:gd name="T14" fmla="*/ 33 w 41"/>
                  <a:gd name="T15" fmla="*/ 0 h 3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37">
                    <a:moveTo>
                      <a:pt x="33" y="0"/>
                    </a:moveTo>
                    <a:cubicBezTo>
                      <a:pt x="28" y="4"/>
                      <a:pt x="22" y="6"/>
                      <a:pt x="15" y="6"/>
                    </a:cubicBezTo>
                    <a:cubicBezTo>
                      <a:pt x="14" y="6"/>
                      <a:pt x="12" y="6"/>
                      <a:pt x="10" y="5"/>
                    </a:cubicBezTo>
                    <a:cubicBezTo>
                      <a:pt x="10" y="5"/>
                      <a:pt x="10" y="5"/>
                      <a:pt x="10" y="6"/>
                    </a:cubicBezTo>
                    <a:cubicBezTo>
                      <a:pt x="2" y="14"/>
                      <a:pt x="0" y="25"/>
                      <a:pt x="6" y="31"/>
                    </a:cubicBezTo>
                    <a:cubicBezTo>
                      <a:pt x="13" y="37"/>
                      <a:pt x="24" y="36"/>
                      <a:pt x="32" y="28"/>
                    </a:cubicBezTo>
                    <a:cubicBezTo>
                      <a:pt x="40" y="20"/>
                      <a:pt x="41" y="8"/>
                      <a:pt x="35" y="2"/>
                    </a:cubicBezTo>
                    <a:cubicBezTo>
                      <a:pt x="34" y="2"/>
                      <a:pt x="34" y="1"/>
                      <a:pt x="33"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129" name="Freeform 294">
                <a:extLst>
                  <a:ext uri="{FF2B5EF4-FFF2-40B4-BE49-F238E27FC236}">
                    <a16:creationId xmlns:a16="http://schemas.microsoft.com/office/drawing/2014/main" xmlns="" id="{56B38BF4-405F-4F0B-84F7-6B9ECA789135}"/>
                  </a:ext>
                </a:extLst>
              </p:cNvPr>
              <p:cNvSpPr>
                <a:spLocks/>
              </p:cNvSpPr>
              <p:nvPr/>
            </p:nvSpPr>
            <p:spPr bwMode="auto">
              <a:xfrm>
                <a:off x="7145338" y="3587750"/>
                <a:ext cx="266700" cy="236537"/>
              </a:xfrm>
              <a:custGeom>
                <a:avLst/>
                <a:gdLst>
                  <a:gd name="T0" fmla="*/ 16 w 71"/>
                  <a:gd name="T1" fmla="*/ 51 h 63"/>
                  <a:gd name="T2" fmla="*/ 42 w 71"/>
                  <a:gd name="T3" fmla="*/ 63 h 63"/>
                  <a:gd name="T4" fmla="*/ 43 w 71"/>
                  <a:gd name="T5" fmla="*/ 63 h 63"/>
                  <a:gd name="T6" fmla="*/ 56 w 71"/>
                  <a:gd name="T7" fmla="*/ 60 h 63"/>
                  <a:gd name="T8" fmla="*/ 60 w 71"/>
                  <a:gd name="T9" fmla="*/ 56 h 63"/>
                  <a:gd name="T10" fmla="*/ 55 w 71"/>
                  <a:gd name="T11" fmla="*/ 12 h 63"/>
                  <a:gd name="T12" fmla="*/ 28 w 71"/>
                  <a:gd name="T13" fmla="*/ 0 h 63"/>
                  <a:gd name="T14" fmla="*/ 11 w 71"/>
                  <a:gd name="T15" fmla="*/ 7 h 63"/>
                  <a:gd name="T16" fmla="*/ 16 w 71"/>
                  <a:gd name="T17" fmla="*/ 51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1" h="63">
                    <a:moveTo>
                      <a:pt x="16" y="51"/>
                    </a:moveTo>
                    <a:cubicBezTo>
                      <a:pt x="24" y="58"/>
                      <a:pt x="33" y="63"/>
                      <a:pt x="42" y="63"/>
                    </a:cubicBezTo>
                    <a:cubicBezTo>
                      <a:pt x="43" y="63"/>
                      <a:pt x="43" y="63"/>
                      <a:pt x="43" y="63"/>
                    </a:cubicBezTo>
                    <a:cubicBezTo>
                      <a:pt x="48" y="63"/>
                      <a:pt x="52" y="62"/>
                      <a:pt x="56" y="60"/>
                    </a:cubicBezTo>
                    <a:cubicBezTo>
                      <a:pt x="58" y="59"/>
                      <a:pt x="59" y="58"/>
                      <a:pt x="60" y="56"/>
                    </a:cubicBezTo>
                    <a:cubicBezTo>
                      <a:pt x="71" y="46"/>
                      <a:pt x="69" y="26"/>
                      <a:pt x="55" y="12"/>
                    </a:cubicBezTo>
                    <a:cubicBezTo>
                      <a:pt x="47" y="4"/>
                      <a:pt x="37" y="0"/>
                      <a:pt x="28" y="0"/>
                    </a:cubicBezTo>
                    <a:cubicBezTo>
                      <a:pt x="21" y="0"/>
                      <a:pt x="15" y="2"/>
                      <a:pt x="11" y="7"/>
                    </a:cubicBezTo>
                    <a:cubicBezTo>
                      <a:pt x="0" y="17"/>
                      <a:pt x="3" y="37"/>
                      <a:pt x="16" y="5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130" name="Freeform 295">
                <a:extLst>
                  <a:ext uri="{FF2B5EF4-FFF2-40B4-BE49-F238E27FC236}">
                    <a16:creationId xmlns:a16="http://schemas.microsoft.com/office/drawing/2014/main" xmlns="" id="{ABBDFF3E-E0B0-43D8-A5F0-760F389344D3}"/>
                  </a:ext>
                </a:extLst>
              </p:cNvPr>
              <p:cNvSpPr>
                <a:spLocks/>
              </p:cNvSpPr>
              <p:nvPr/>
            </p:nvSpPr>
            <p:spPr bwMode="auto">
              <a:xfrm>
                <a:off x="7450138" y="3816350"/>
                <a:ext cx="157163" cy="139700"/>
              </a:xfrm>
              <a:custGeom>
                <a:avLst/>
                <a:gdLst>
                  <a:gd name="T0" fmla="*/ 35 w 42"/>
                  <a:gd name="T1" fmla="*/ 31 h 37"/>
                  <a:gd name="T2" fmla="*/ 32 w 42"/>
                  <a:gd name="T3" fmla="*/ 6 h 37"/>
                  <a:gd name="T4" fmla="*/ 32 w 42"/>
                  <a:gd name="T5" fmla="*/ 5 h 37"/>
                  <a:gd name="T6" fmla="*/ 26 w 42"/>
                  <a:gd name="T7" fmla="*/ 6 h 37"/>
                  <a:gd name="T8" fmla="*/ 9 w 42"/>
                  <a:gd name="T9" fmla="*/ 0 h 37"/>
                  <a:gd name="T10" fmla="*/ 7 w 42"/>
                  <a:gd name="T11" fmla="*/ 2 h 37"/>
                  <a:gd name="T12" fmla="*/ 10 w 42"/>
                  <a:gd name="T13" fmla="*/ 28 h 37"/>
                  <a:gd name="T14" fmla="*/ 35 w 42"/>
                  <a:gd name="T15" fmla="*/ 31 h 3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 h="37">
                    <a:moveTo>
                      <a:pt x="35" y="31"/>
                    </a:moveTo>
                    <a:cubicBezTo>
                      <a:pt x="42" y="25"/>
                      <a:pt x="40" y="14"/>
                      <a:pt x="32" y="6"/>
                    </a:cubicBezTo>
                    <a:cubicBezTo>
                      <a:pt x="32" y="5"/>
                      <a:pt x="32" y="5"/>
                      <a:pt x="32" y="5"/>
                    </a:cubicBezTo>
                    <a:cubicBezTo>
                      <a:pt x="30" y="6"/>
                      <a:pt x="28" y="6"/>
                      <a:pt x="26" y="6"/>
                    </a:cubicBezTo>
                    <a:cubicBezTo>
                      <a:pt x="20" y="6"/>
                      <a:pt x="14" y="4"/>
                      <a:pt x="9" y="0"/>
                    </a:cubicBezTo>
                    <a:cubicBezTo>
                      <a:pt x="8" y="1"/>
                      <a:pt x="7" y="2"/>
                      <a:pt x="7" y="2"/>
                    </a:cubicBezTo>
                    <a:cubicBezTo>
                      <a:pt x="0" y="8"/>
                      <a:pt x="2" y="20"/>
                      <a:pt x="10" y="28"/>
                    </a:cubicBezTo>
                    <a:cubicBezTo>
                      <a:pt x="18" y="36"/>
                      <a:pt x="29" y="37"/>
                      <a:pt x="35" y="3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131" name="Freeform 296">
                <a:extLst>
                  <a:ext uri="{FF2B5EF4-FFF2-40B4-BE49-F238E27FC236}">
                    <a16:creationId xmlns:a16="http://schemas.microsoft.com/office/drawing/2014/main" xmlns="" id="{31C2D500-3B8A-4F52-9C5D-90D2846514B8}"/>
                  </a:ext>
                </a:extLst>
              </p:cNvPr>
              <p:cNvSpPr>
                <a:spLocks/>
              </p:cNvSpPr>
              <p:nvPr/>
            </p:nvSpPr>
            <p:spPr bwMode="auto">
              <a:xfrm>
                <a:off x="7445376" y="3587750"/>
                <a:ext cx="266700" cy="236537"/>
              </a:xfrm>
              <a:custGeom>
                <a:avLst/>
                <a:gdLst>
                  <a:gd name="T0" fmla="*/ 60 w 71"/>
                  <a:gd name="T1" fmla="*/ 7 h 63"/>
                  <a:gd name="T2" fmla="*/ 43 w 71"/>
                  <a:gd name="T3" fmla="*/ 0 h 63"/>
                  <a:gd name="T4" fmla="*/ 16 w 71"/>
                  <a:gd name="T5" fmla="*/ 12 h 63"/>
                  <a:gd name="T6" fmla="*/ 10 w 71"/>
                  <a:gd name="T7" fmla="*/ 56 h 63"/>
                  <a:gd name="T8" fmla="*/ 15 w 71"/>
                  <a:gd name="T9" fmla="*/ 60 h 63"/>
                  <a:gd name="T10" fmla="*/ 27 w 71"/>
                  <a:gd name="T11" fmla="*/ 63 h 63"/>
                  <a:gd name="T12" fmla="*/ 29 w 71"/>
                  <a:gd name="T13" fmla="*/ 63 h 63"/>
                  <a:gd name="T14" fmla="*/ 55 w 71"/>
                  <a:gd name="T15" fmla="*/ 51 h 63"/>
                  <a:gd name="T16" fmla="*/ 60 w 71"/>
                  <a:gd name="T17" fmla="*/ 7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1" h="63">
                    <a:moveTo>
                      <a:pt x="60" y="7"/>
                    </a:moveTo>
                    <a:cubicBezTo>
                      <a:pt x="56" y="2"/>
                      <a:pt x="50" y="0"/>
                      <a:pt x="43" y="0"/>
                    </a:cubicBezTo>
                    <a:cubicBezTo>
                      <a:pt x="34" y="0"/>
                      <a:pt x="24" y="4"/>
                      <a:pt x="16" y="12"/>
                    </a:cubicBezTo>
                    <a:cubicBezTo>
                      <a:pt x="2" y="26"/>
                      <a:pt x="0" y="46"/>
                      <a:pt x="10" y="56"/>
                    </a:cubicBezTo>
                    <a:cubicBezTo>
                      <a:pt x="12" y="58"/>
                      <a:pt x="13" y="59"/>
                      <a:pt x="15" y="60"/>
                    </a:cubicBezTo>
                    <a:cubicBezTo>
                      <a:pt x="18" y="62"/>
                      <a:pt x="23" y="63"/>
                      <a:pt x="27" y="63"/>
                    </a:cubicBezTo>
                    <a:cubicBezTo>
                      <a:pt x="28" y="63"/>
                      <a:pt x="28" y="63"/>
                      <a:pt x="29" y="63"/>
                    </a:cubicBezTo>
                    <a:cubicBezTo>
                      <a:pt x="37" y="63"/>
                      <a:pt x="47" y="58"/>
                      <a:pt x="55" y="51"/>
                    </a:cubicBezTo>
                    <a:cubicBezTo>
                      <a:pt x="68" y="37"/>
                      <a:pt x="71" y="17"/>
                      <a:pt x="60"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132" name="Freeform 297">
                <a:extLst>
                  <a:ext uri="{FF2B5EF4-FFF2-40B4-BE49-F238E27FC236}">
                    <a16:creationId xmlns:a16="http://schemas.microsoft.com/office/drawing/2014/main" xmlns="" id="{56C5205A-17DD-419A-A814-B83636BE8F36}"/>
                  </a:ext>
                </a:extLst>
              </p:cNvPr>
              <p:cNvSpPr>
                <a:spLocks/>
              </p:cNvSpPr>
              <p:nvPr/>
            </p:nvSpPr>
            <p:spPr bwMode="auto">
              <a:xfrm>
                <a:off x="7381876" y="3606800"/>
                <a:ext cx="93663" cy="333375"/>
              </a:xfrm>
              <a:custGeom>
                <a:avLst/>
                <a:gdLst>
                  <a:gd name="T0" fmla="*/ 23 w 25"/>
                  <a:gd name="T1" fmla="*/ 4 h 89"/>
                  <a:gd name="T2" fmla="*/ 20 w 25"/>
                  <a:gd name="T3" fmla="*/ 1 h 89"/>
                  <a:gd name="T4" fmla="*/ 14 w 25"/>
                  <a:gd name="T5" fmla="*/ 10 h 89"/>
                  <a:gd name="T6" fmla="*/ 12 w 25"/>
                  <a:gd name="T7" fmla="*/ 10 h 89"/>
                  <a:gd name="T8" fmla="*/ 11 w 25"/>
                  <a:gd name="T9" fmla="*/ 10 h 89"/>
                  <a:gd name="T10" fmla="*/ 5 w 25"/>
                  <a:gd name="T11" fmla="*/ 1 h 89"/>
                  <a:gd name="T12" fmla="*/ 2 w 25"/>
                  <a:gd name="T13" fmla="*/ 4 h 89"/>
                  <a:gd name="T14" fmla="*/ 8 w 25"/>
                  <a:gd name="T15" fmla="*/ 13 h 89"/>
                  <a:gd name="T16" fmla="*/ 7 w 25"/>
                  <a:gd name="T17" fmla="*/ 15 h 89"/>
                  <a:gd name="T18" fmla="*/ 7 w 25"/>
                  <a:gd name="T19" fmla="*/ 27 h 89"/>
                  <a:gd name="T20" fmla="*/ 7 w 25"/>
                  <a:gd name="T21" fmla="*/ 41 h 89"/>
                  <a:gd name="T22" fmla="*/ 7 w 25"/>
                  <a:gd name="T23" fmla="*/ 83 h 89"/>
                  <a:gd name="T24" fmla="*/ 12 w 25"/>
                  <a:gd name="T25" fmla="*/ 89 h 89"/>
                  <a:gd name="T26" fmla="*/ 18 w 25"/>
                  <a:gd name="T27" fmla="*/ 83 h 89"/>
                  <a:gd name="T28" fmla="*/ 18 w 25"/>
                  <a:gd name="T29" fmla="*/ 41 h 89"/>
                  <a:gd name="T30" fmla="*/ 18 w 25"/>
                  <a:gd name="T31" fmla="*/ 27 h 89"/>
                  <a:gd name="T32" fmla="*/ 18 w 25"/>
                  <a:gd name="T33" fmla="*/ 15 h 89"/>
                  <a:gd name="T34" fmla="*/ 17 w 25"/>
                  <a:gd name="T35" fmla="*/ 13 h 89"/>
                  <a:gd name="T36" fmla="*/ 23 w 25"/>
                  <a:gd name="T37" fmla="*/ 4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 h="89">
                    <a:moveTo>
                      <a:pt x="23" y="4"/>
                    </a:moveTo>
                    <a:cubicBezTo>
                      <a:pt x="25" y="2"/>
                      <a:pt x="22" y="0"/>
                      <a:pt x="20" y="1"/>
                    </a:cubicBezTo>
                    <a:cubicBezTo>
                      <a:pt x="18" y="4"/>
                      <a:pt x="16" y="7"/>
                      <a:pt x="14" y="10"/>
                    </a:cubicBezTo>
                    <a:cubicBezTo>
                      <a:pt x="14" y="10"/>
                      <a:pt x="13" y="10"/>
                      <a:pt x="12" y="10"/>
                    </a:cubicBezTo>
                    <a:cubicBezTo>
                      <a:pt x="12" y="10"/>
                      <a:pt x="11" y="10"/>
                      <a:pt x="11" y="10"/>
                    </a:cubicBezTo>
                    <a:cubicBezTo>
                      <a:pt x="9" y="7"/>
                      <a:pt x="7" y="4"/>
                      <a:pt x="5" y="1"/>
                    </a:cubicBezTo>
                    <a:cubicBezTo>
                      <a:pt x="3" y="0"/>
                      <a:pt x="0" y="2"/>
                      <a:pt x="2" y="4"/>
                    </a:cubicBezTo>
                    <a:cubicBezTo>
                      <a:pt x="4" y="7"/>
                      <a:pt x="6" y="9"/>
                      <a:pt x="8" y="13"/>
                    </a:cubicBezTo>
                    <a:cubicBezTo>
                      <a:pt x="7" y="13"/>
                      <a:pt x="7" y="14"/>
                      <a:pt x="7" y="15"/>
                    </a:cubicBezTo>
                    <a:cubicBezTo>
                      <a:pt x="7" y="27"/>
                      <a:pt x="7" y="27"/>
                      <a:pt x="7" y="27"/>
                    </a:cubicBezTo>
                    <a:cubicBezTo>
                      <a:pt x="7" y="41"/>
                      <a:pt x="7" y="41"/>
                      <a:pt x="7" y="41"/>
                    </a:cubicBezTo>
                    <a:cubicBezTo>
                      <a:pt x="7" y="83"/>
                      <a:pt x="7" y="83"/>
                      <a:pt x="7" y="83"/>
                    </a:cubicBezTo>
                    <a:cubicBezTo>
                      <a:pt x="7" y="86"/>
                      <a:pt x="9" y="89"/>
                      <a:pt x="12" y="89"/>
                    </a:cubicBezTo>
                    <a:cubicBezTo>
                      <a:pt x="15" y="89"/>
                      <a:pt x="18" y="86"/>
                      <a:pt x="18" y="83"/>
                    </a:cubicBezTo>
                    <a:cubicBezTo>
                      <a:pt x="18" y="41"/>
                      <a:pt x="18" y="41"/>
                      <a:pt x="18" y="41"/>
                    </a:cubicBezTo>
                    <a:cubicBezTo>
                      <a:pt x="18" y="27"/>
                      <a:pt x="18" y="27"/>
                      <a:pt x="18" y="27"/>
                    </a:cubicBezTo>
                    <a:cubicBezTo>
                      <a:pt x="18" y="15"/>
                      <a:pt x="18" y="15"/>
                      <a:pt x="18" y="15"/>
                    </a:cubicBezTo>
                    <a:cubicBezTo>
                      <a:pt x="18" y="14"/>
                      <a:pt x="18" y="13"/>
                      <a:pt x="17" y="13"/>
                    </a:cubicBezTo>
                    <a:cubicBezTo>
                      <a:pt x="19" y="9"/>
                      <a:pt x="20" y="7"/>
                      <a:pt x="23" y="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grpSp>
        <p:sp>
          <p:nvSpPr>
            <p:cNvPr id="18" name="Freeform 153">
              <a:extLst>
                <a:ext uri="{FF2B5EF4-FFF2-40B4-BE49-F238E27FC236}">
                  <a16:creationId xmlns:a16="http://schemas.microsoft.com/office/drawing/2014/main" xmlns="" id="{21A03761-7ED4-425D-996D-3A75C8523DB0}"/>
                </a:ext>
              </a:extLst>
            </p:cNvPr>
            <p:cNvSpPr>
              <a:spLocks noEditPoints="1"/>
            </p:cNvSpPr>
            <p:nvPr/>
          </p:nvSpPr>
          <p:spPr bwMode="auto">
            <a:xfrm>
              <a:off x="9494560" y="4158256"/>
              <a:ext cx="254028" cy="269009"/>
            </a:xfrm>
            <a:custGeom>
              <a:avLst/>
              <a:gdLst>
                <a:gd name="T0" fmla="*/ 147 w 282"/>
                <a:gd name="T1" fmla="*/ 0 h 308"/>
                <a:gd name="T2" fmla="*/ 145 w 282"/>
                <a:gd name="T3" fmla="*/ 2 h 308"/>
                <a:gd name="T4" fmla="*/ 3 w 282"/>
                <a:gd name="T5" fmla="*/ 218 h 308"/>
                <a:gd name="T6" fmla="*/ 0 w 282"/>
                <a:gd name="T7" fmla="*/ 218 h 308"/>
                <a:gd name="T8" fmla="*/ 3 w 282"/>
                <a:gd name="T9" fmla="*/ 220 h 308"/>
                <a:gd name="T10" fmla="*/ 133 w 282"/>
                <a:gd name="T11" fmla="*/ 308 h 308"/>
                <a:gd name="T12" fmla="*/ 135 w 282"/>
                <a:gd name="T13" fmla="*/ 308 h 308"/>
                <a:gd name="T14" fmla="*/ 135 w 282"/>
                <a:gd name="T15" fmla="*/ 308 h 308"/>
                <a:gd name="T16" fmla="*/ 280 w 282"/>
                <a:gd name="T17" fmla="*/ 92 h 308"/>
                <a:gd name="T18" fmla="*/ 282 w 282"/>
                <a:gd name="T19" fmla="*/ 90 h 308"/>
                <a:gd name="T20" fmla="*/ 280 w 282"/>
                <a:gd name="T21" fmla="*/ 90 h 308"/>
                <a:gd name="T22" fmla="*/ 249 w 282"/>
                <a:gd name="T23" fmla="*/ 68 h 308"/>
                <a:gd name="T24" fmla="*/ 263 w 282"/>
                <a:gd name="T25" fmla="*/ 47 h 308"/>
                <a:gd name="T26" fmla="*/ 263 w 282"/>
                <a:gd name="T27" fmla="*/ 45 h 308"/>
                <a:gd name="T28" fmla="*/ 263 w 282"/>
                <a:gd name="T29" fmla="*/ 45 h 308"/>
                <a:gd name="T30" fmla="*/ 197 w 282"/>
                <a:gd name="T31" fmla="*/ 0 h 308"/>
                <a:gd name="T32" fmla="*/ 195 w 282"/>
                <a:gd name="T33" fmla="*/ 0 h 308"/>
                <a:gd name="T34" fmla="*/ 195 w 282"/>
                <a:gd name="T35" fmla="*/ 0 h 308"/>
                <a:gd name="T36" fmla="*/ 180 w 282"/>
                <a:gd name="T37" fmla="*/ 24 h 308"/>
                <a:gd name="T38" fmla="*/ 147 w 282"/>
                <a:gd name="T39" fmla="*/ 2 h 308"/>
                <a:gd name="T40" fmla="*/ 147 w 282"/>
                <a:gd name="T41" fmla="*/ 0 h 308"/>
                <a:gd name="T42" fmla="*/ 171 w 282"/>
                <a:gd name="T43" fmla="*/ 211 h 308"/>
                <a:gd name="T44" fmla="*/ 76 w 282"/>
                <a:gd name="T45" fmla="*/ 147 h 308"/>
                <a:gd name="T46" fmla="*/ 109 w 282"/>
                <a:gd name="T47" fmla="*/ 97 h 308"/>
                <a:gd name="T48" fmla="*/ 206 w 282"/>
                <a:gd name="T49" fmla="*/ 161 h 308"/>
                <a:gd name="T50" fmla="*/ 171 w 282"/>
                <a:gd name="T51" fmla="*/ 211 h 308"/>
                <a:gd name="T52" fmla="*/ 128 w 282"/>
                <a:gd name="T53" fmla="*/ 274 h 308"/>
                <a:gd name="T54" fmla="*/ 34 w 282"/>
                <a:gd name="T55" fmla="*/ 211 h 308"/>
                <a:gd name="T56" fmla="*/ 67 w 282"/>
                <a:gd name="T57" fmla="*/ 161 h 308"/>
                <a:gd name="T58" fmla="*/ 164 w 282"/>
                <a:gd name="T59" fmla="*/ 225 h 308"/>
                <a:gd name="T60" fmla="*/ 128 w 282"/>
                <a:gd name="T61" fmla="*/ 274 h 3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82" h="308">
                  <a:moveTo>
                    <a:pt x="147" y="0"/>
                  </a:moveTo>
                  <a:lnTo>
                    <a:pt x="145" y="2"/>
                  </a:lnTo>
                  <a:lnTo>
                    <a:pt x="3" y="218"/>
                  </a:lnTo>
                  <a:lnTo>
                    <a:pt x="0" y="218"/>
                  </a:lnTo>
                  <a:lnTo>
                    <a:pt x="3" y="220"/>
                  </a:lnTo>
                  <a:lnTo>
                    <a:pt x="133" y="308"/>
                  </a:lnTo>
                  <a:lnTo>
                    <a:pt x="135" y="308"/>
                  </a:lnTo>
                  <a:lnTo>
                    <a:pt x="135" y="308"/>
                  </a:lnTo>
                  <a:lnTo>
                    <a:pt x="280" y="92"/>
                  </a:lnTo>
                  <a:lnTo>
                    <a:pt x="282" y="90"/>
                  </a:lnTo>
                  <a:lnTo>
                    <a:pt x="280" y="90"/>
                  </a:lnTo>
                  <a:lnTo>
                    <a:pt x="249" y="68"/>
                  </a:lnTo>
                  <a:lnTo>
                    <a:pt x="263" y="47"/>
                  </a:lnTo>
                  <a:lnTo>
                    <a:pt x="263" y="45"/>
                  </a:lnTo>
                  <a:lnTo>
                    <a:pt x="263" y="45"/>
                  </a:lnTo>
                  <a:lnTo>
                    <a:pt x="197" y="0"/>
                  </a:lnTo>
                  <a:lnTo>
                    <a:pt x="195" y="0"/>
                  </a:lnTo>
                  <a:lnTo>
                    <a:pt x="195" y="0"/>
                  </a:lnTo>
                  <a:lnTo>
                    <a:pt x="180" y="24"/>
                  </a:lnTo>
                  <a:lnTo>
                    <a:pt x="147" y="2"/>
                  </a:lnTo>
                  <a:lnTo>
                    <a:pt x="147" y="0"/>
                  </a:lnTo>
                  <a:close/>
                  <a:moveTo>
                    <a:pt x="171" y="211"/>
                  </a:moveTo>
                  <a:lnTo>
                    <a:pt x="76" y="147"/>
                  </a:lnTo>
                  <a:lnTo>
                    <a:pt x="109" y="97"/>
                  </a:lnTo>
                  <a:lnTo>
                    <a:pt x="206" y="161"/>
                  </a:lnTo>
                  <a:lnTo>
                    <a:pt x="171" y="211"/>
                  </a:lnTo>
                  <a:close/>
                  <a:moveTo>
                    <a:pt x="128" y="274"/>
                  </a:moveTo>
                  <a:lnTo>
                    <a:pt x="34" y="211"/>
                  </a:lnTo>
                  <a:lnTo>
                    <a:pt x="67" y="161"/>
                  </a:lnTo>
                  <a:lnTo>
                    <a:pt x="164" y="225"/>
                  </a:lnTo>
                  <a:lnTo>
                    <a:pt x="128" y="274"/>
                  </a:lnTo>
                  <a:close/>
                </a:path>
              </a:pathLst>
            </a:custGeom>
            <a:solidFill>
              <a:schemeClr val="accent1"/>
            </a:solidFill>
            <a:ln>
              <a:noFill/>
            </a:ln>
            <a:effectLst/>
          </p:spPr>
          <p:txBody>
            <a:bodyPr vert="horz" wrap="square" lIns="91440" tIns="45720" rIns="91440" bIns="45720" numCol="1" anchor="t" anchorCtr="0" compatLnSpc="1">
              <a:prstTxWarp prst="textNoShape">
                <a:avLst/>
              </a:prstTxWarp>
            </a:bodyPr>
            <a:lstStyle/>
            <a:p>
              <a:endParaRPr lang="id-ID">
                <a:latin typeface="+mj-lt"/>
              </a:endParaRPr>
            </a:p>
          </p:txBody>
        </p:sp>
        <p:grpSp>
          <p:nvGrpSpPr>
            <p:cNvPr id="19" name="Group 18">
              <a:extLst>
                <a:ext uri="{FF2B5EF4-FFF2-40B4-BE49-F238E27FC236}">
                  <a16:creationId xmlns:a16="http://schemas.microsoft.com/office/drawing/2014/main" xmlns="" id="{7C18DA90-5DF6-4E96-9BA2-EE7890AB3A79}"/>
                </a:ext>
              </a:extLst>
            </p:cNvPr>
            <p:cNvGrpSpPr/>
            <p:nvPr/>
          </p:nvGrpSpPr>
          <p:grpSpPr>
            <a:xfrm>
              <a:off x="10369246" y="4279660"/>
              <a:ext cx="274748" cy="234072"/>
              <a:chOff x="8332788" y="4259263"/>
              <a:chExt cx="484188" cy="425449"/>
            </a:xfrm>
            <a:solidFill>
              <a:schemeClr val="accent3"/>
            </a:solidFill>
            <a:effectLst/>
          </p:grpSpPr>
          <p:sp>
            <p:nvSpPr>
              <p:cNvPr id="125" name="Freeform 159">
                <a:extLst>
                  <a:ext uri="{FF2B5EF4-FFF2-40B4-BE49-F238E27FC236}">
                    <a16:creationId xmlns:a16="http://schemas.microsoft.com/office/drawing/2014/main" xmlns="" id="{4AFEBEBA-9B8C-443A-AEDD-F354AE852A3E}"/>
                  </a:ext>
                </a:extLst>
              </p:cNvPr>
              <p:cNvSpPr>
                <a:spLocks/>
              </p:cNvSpPr>
              <p:nvPr/>
            </p:nvSpPr>
            <p:spPr bwMode="auto">
              <a:xfrm>
                <a:off x="8569326" y="4552950"/>
                <a:ext cx="131763" cy="131762"/>
              </a:xfrm>
              <a:custGeom>
                <a:avLst/>
                <a:gdLst>
                  <a:gd name="T0" fmla="*/ 13 w 35"/>
                  <a:gd name="T1" fmla="*/ 3 h 35"/>
                  <a:gd name="T2" fmla="*/ 33 w 35"/>
                  <a:gd name="T3" fmla="*/ 13 h 35"/>
                  <a:gd name="T4" fmla="*/ 23 w 35"/>
                  <a:gd name="T5" fmla="*/ 33 h 35"/>
                  <a:gd name="T6" fmla="*/ 3 w 35"/>
                  <a:gd name="T7" fmla="*/ 23 h 35"/>
                  <a:gd name="T8" fmla="*/ 13 w 35"/>
                  <a:gd name="T9" fmla="*/ 3 h 35"/>
                </a:gdLst>
                <a:ahLst/>
                <a:cxnLst>
                  <a:cxn ang="0">
                    <a:pos x="T0" y="T1"/>
                  </a:cxn>
                  <a:cxn ang="0">
                    <a:pos x="T2" y="T3"/>
                  </a:cxn>
                  <a:cxn ang="0">
                    <a:pos x="T4" y="T5"/>
                  </a:cxn>
                  <a:cxn ang="0">
                    <a:pos x="T6" y="T7"/>
                  </a:cxn>
                  <a:cxn ang="0">
                    <a:pos x="T8" y="T9"/>
                  </a:cxn>
                </a:cxnLst>
                <a:rect l="0" t="0" r="r" b="b"/>
                <a:pathLst>
                  <a:path w="35" h="35">
                    <a:moveTo>
                      <a:pt x="13" y="3"/>
                    </a:moveTo>
                    <a:cubicBezTo>
                      <a:pt x="21" y="0"/>
                      <a:pt x="30" y="5"/>
                      <a:pt x="33" y="13"/>
                    </a:cubicBezTo>
                    <a:cubicBezTo>
                      <a:pt x="35" y="21"/>
                      <a:pt x="31" y="30"/>
                      <a:pt x="23" y="33"/>
                    </a:cubicBezTo>
                    <a:cubicBezTo>
                      <a:pt x="15" y="35"/>
                      <a:pt x="6" y="31"/>
                      <a:pt x="3" y="23"/>
                    </a:cubicBezTo>
                    <a:cubicBezTo>
                      <a:pt x="0" y="15"/>
                      <a:pt x="5" y="6"/>
                      <a:pt x="13" y="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126" name="Freeform 160">
                <a:extLst>
                  <a:ext uri="{FF2B5EF4-FFF2-40B4-BE49-F238E27FC236}">
                    <a16:creationId xmlns:a16="http://schemas.microsoft.com/office/drawing/2014/main" xmlns="" id="{46FF0F10-3F2F-441F-AC0C-EC52C45A4612}"/>
                  </a:ext>
                </a:extLst>
              </p:cNvPr>
              <p:cNvSpPr>
                <a:spLocks/>
              </p:cNvSpPr>
              <p:nvPr/>
            </p:nvSpPr>
            <p:spPr bwMode="auto">
              <a:xfrm>
                <a:off x="8445501" y="4395788"/>
                <a:ext cx="315913" cy="217487"/>
              </a:xfrm>
              <a:custGeom>
                <a:avLst/>
                <a:gdLst>
                  <a:gd name="T0" fmla="*/ 74 w 84"/>
                  <a:gd name="T1" fmla="*/ 12 h 58"/>
                  <a:gd name="T2" fmla="*/ 73 w 84"/>
                  <a:gd name="T3" fmla="*/ 12 h 58"/>
                  <a:gd name="T4" fmla="*/ 72 w 84"/>
                  <a:gd name="T5" fmla="*/ 11 h 58"/>
                  <a:gd name="T6" fmla="*/ 72 w 84"/>
                  <a:gd name="T7" fmla="*/ 11 h 58"/>
                  <a:gd name="T8" fmla="*/ 6 w 84"/>
                  <a:gd name="T9" fmla="*/ 36 h 58"/>
                  <a:gd name="T10" fmla="*/ 4 w 84"/>
                  <a:gd name="T11" fmla="*/ 38 h 58"/>
                  <a:gd name="T12" fmla="*/ 2 w 84"/>
                  <a:gd name="T13" fmla="*/ 42 h 58"/>
                  <a:gd name="T14" fmla="*/ 7 w 84"/>
                  <a:gd name="T15" fmla="*/ 56 h 58"/>
                  <a:gd name="T16" fmla="*/ 20 w 84"/>
                  <a:gd name="T17" fmla="*/ 51 h 58"/>
                  <a:gd name="T18" fmla="*/ 23 w 84"/>
                  <a:gd name="T19" fmla="*/ 44 h 58"/>
                  <a:gd name="T20" fmla="*/ 65 w 84"/>
                  <a:gd name="T21" fmla="*/ 30 h 58"/>
                  <a:gd name="T22" fmla="*/ 70 w 84"/>
                  <a:gd name="T23" fmla="*/ 32 h 58"/>
                  <a:gd name="T24" fmla="*/ 83 w 84"/>
                  <a:gd name="T25" fmla="*/ 27 h 58"/>
                  <a:gd name="T26" fmla="*/ 84 w 84"/>
                  <a:gd name="T27" fmla="*/ 20 h 58"/>
                  <a:gd name="T28" fmla="*/ 79 w 84"/>
                  <a:gd name="T29" fmla="*/ 14 h 58"/>
                  <a:gd name="T30" fmla="*/ 74 w 84"/>
                  <a:gd name="T31" fmla="*/ 12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4" h="58">
                    <a:moveTo>
                      <a:pt x="74" y="12"/>
                    </a:moveTo>
                    <a:cubicBezTo>
                      <a:pt x="74" y="12"/>
                      <a:pt x="73" y="12"/>
                      <a:pt x="73" y="12"/>
                    </a:cubicBezTo>
                    <a:cubicBezTo>
                      <a:pt x="72" y="11"/>
                      <a:pt x="72" y="11"/>
                      <a:pt x="72" y="11"/>
                    </a:cubicBezTo>
                    <a:cubicBezTo>
                      <a:pt x="72" y="11"/>
                      <a:pt x="72" y="11"/>
                      <a:pt x="72" y="11"/>
                    </a:cubicBezTo>
                    <a:cubicBezTo>
                      <a:pt x="46" y="0"/>
                      <a:pt x="18" y="11"/>
                      <a:pt x="6" y="36"/>
                    </a:cubicBezTo>
                    <a:cubicBezTo>
                      <a:pt x="4" y="38"/>
                      <a:pt x="4" y="38"/>
                      <a:pt x="4" y="38"/>
                    </a:cubicBezTo>
                    <a:cubicBezTo>
                      <a:pt x="2" y="42"/>
                      <a:pt x="2" y="42"/>
                      <a:pt x="2" y="42"/>
                    </a:cubicBezTo>
                    <a:cubicBezTo>
                      <a:pt x="0" y="47"/>
                      <a:pt x="2" y="53"/>
                      <a:pt x="7" y="56"/>
                    </a:cubicBezTo>
                    <a:cubicBezTo>
                      <a:pt x="12" y="58"/>
                      <a:pt x="18" y="56"/>
                      <a:pt x="20" y="51"/>
                    </a:cubicBezTo>
                    <a:cubicBezTo>
                      <a:pt x="23" y="44"/>
                      <a:pt x="23" y="44"/>
                      <a:pt x="23" y="44"/>
                    </a:cubicBezTo>
                    <a:cubicBezTo>
                      <a:pt x="31" y="29"/>
                      <a:pt x="50" y="22"/>
                      <a:pt x="65" y="30"/>
                    </a:cubicBezTo>
                    <a:cubicBezTo>
                      <a:pt x="70" y="32"/>
                      <a:pt x="70" y="32"/>
                      <a:pt x="70" y="32"/>
                    </a:cubicBezTo>
                    <a:cubicBezTo>
                      <a:pt x="75" y="34"/>
                      <a:pt x="81" y="32"/>
                      <a:pt x="83" y="27"/>
                    </a:cubicBezTo>
                    <a:cubicBezTo>
                      <a:pt x="84" y="25"/>
                      <a:pt x="84" y="22"/>
                      <a:pt x="84" y="20"/>
                    </a:cubicBezTo>
                    <a:cubicBezTo>
                      <a:pt x="83" y="18"/>
                      <a:pt x="81" y="16"/>
                      <a:pt x="79" y="14"/>
                    </a:cubicBezTo>
                    <a:lnTo>
                      <a:pt x="74" y="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127" name="Freeform 161">
                <a:extLst>
                  <a:ext uri="{FF2B5EF4-FFF2-40B4-BE49-F238E27FC236}">
                    <a16:creationId xmlns:a16="http://schemas.microsoft.com/office/drawing/2014/main" xmlns="" id="{0DC8BB50-DA4F-4A78-BEFF-CE3539CE9EEB}"/>
                  </a:ext>
                </a:extLst>
              </p:cNvPr>
              <p:cNvSpPr>
                <a:spLocks/>
              </p:cNvSpPr>
              <p:nvPr/>
            </p:nvSpPr>
            <p:spPr bwMode="auto">
              <a:xfrm>
                <a:off x="8332788" y="4259263"/>
                <a:ext cx="484188" cy="296862"/>
              </a:xfrm>
              <a:custGeom>
                <a:avLst/>
                <a:gdLst>
                  <a:gd name="T0" fmla="*/ 123 w 129"/>
                  <a:gd name="T1" fmla="*/ 21 h 79"/>
                  <a:gd name="T2" fmla="*/ 119 w 129"/>
                  <a:gd name="T3" fmla="*/ 19 h 79"/>
                  <a:gd name="T4" fmla="*/ 118 w 129"/>
                  <a:gd name="T5" fmla="*/ 19 h 79"/>
                  <a:gd name="T6" fmla="*/ 115 w 129"/>
                  <a:gd name="T7" fmla="*/ 17 h 79"/>
                  <a:gd name="T8" fmla="*/ 113 w 129"/>
                  <a:gd name="T9" fmla="*/ 17 h 79"/>
                  <a:gd name="T10" fmla="*/ 6 w 129"/>
                  <a:gd name="T11" fmla="*/ 57 h 79"/>
                  <a:gd name="T12" fmla="*/ 5 w 129"/>
                  <a:gd name="T13" fmla="*/ 57 h 79"/>
                  <a:gd name="T14" fmla="*/ 2 w 129"/>
                  <a:gd name="T15" fmla="*/ 65 h 79"/>
                  <a:gd name="T16" fmla="*/ 6 w 129"/>
                  <a:gd name="T17" fmla="*/ 77 h 79"/>
                  <a:gd name="T18" fmla="*/ 18 w 129"/>
                  <a:gd name="T19" fmla="*/ 73 h 79"/>
                  <a:gd name="T20" fmla="*/ 22 w 129"/>
                  <a:gd name="T21" fmla="*/ 65 h 79"/>
                  <a:gd name="T22" fmla="*/ 22 w 129"/>
                  <a:gd name="T23" fmla="*/ 65 h 79"/>
                  <a:gd name="T24" fmla="*/ 109 w 129"/>
                  <a:gd name="T25" fmla="*/ 34 h 79"/>
                  <a:gd name="T26" fmla="*/ 115 w 129"/>
                  <a:gd name="T27" fmla="*/ 37 h 79"/>
                  <a:gd name="T28" fmla="*/ 127 w 129"/>
                  <a:gd name="T29" fmla="*/ 33 h 79"/>
                  <a:gd name="T30" fmla="*/ 123 w 129"/>
                  <a:gd name="T31" fmla="*/ 21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9" h="79">
                    <a:moveTo>
                      <a:pt x="123" y="21"/>
                    </a:moveTo>
                    <a:cubicBezTo>
                      <a:pt x="119" y="19"/>
                      <a:pt x="119" y="19"/>
                      <a:pt x="119" y="19"/>
                    </a:cubicBezTo>
                    <a:cubicBezTo>
                      <a:pt x="118" y="19"/>
                      <a:pt x="118" y="19"/>
                      <a:pt x="118" y="19"/>
                    </a:cubicBezTo>
                    <a:cubicBezTo>
                      <a:pt x="115" y="17"/>
                      <a:pt x="115" y="17"/>
                      <a:pt x="115" y="17"/>
                    </a:cubicBezTo>
                    <a:cubicBezTo>
                      <a:pt x="115" y="17"/>
                      <a:pt x="114" y="17"/>
                      <a:pt x="113" y="17"/>
                    </a:cubicBezTo>
                    <a:cubicBezTo>
                      <a:pt x="73" y="0"/>
                      <a:pt x="26" y="18"/>
                      <a:pt x="6" y="57"/>
                    </a:cubicBezTo>
                    <a:cubicBezTo>
                      <a:pt x="6" y="57"/>
                      <a:pt x="6" y="57"/>
                      <a:pt x="5" y="57"/>
                    </a:cubicBezTo>
                    <a:cubicBezTo>
                      <a:pt x="2" y="65"/>
                      <a:pt x="2" y="65"/>
                      <a:pt x="2" y="65"/>
                    </a:cubicBezTo>
                    <a:cubicBezTo>
                      <a:pt x="0" y="69"/>
                      <a:pt x="2" y="75"/>
                      <a:pt x="6" y="77"/>
                    </a:cubicBezTo>
                    <a:cubicBezTo>
                      <a:pt x="10" y="79"/>
                      <a:pt x="16" y="77"/>
                      <a:pt x="18" y="73"/>
                    </a:cubicBezTo>
                    <a:cubicBezTo>
                      <a:pt x="22" y="65"/>
                      <a:pt x="22" y="65"/>
                      <a:pt x="22" y="65"/>
                    </a:cubicBezTo>
                    <a:cubicBezTo>
                      <a:pt x="22" y="65"/>
                      <a:pt x="22" y="65"/>
                      <a:pt x="22" y="65"/>
                    </a:cubicBezTo>
                    <a:cubicBezTo>
                      <a:pt x="38" y="33"/>
                      <a:pt x="76" y="20"/>
                      <a:pt x="109" y="34"/>
                    </a:cubicBezTo>
                    <a:cubicBezTo>
                      <a:pt x="115" y="37"/>
                      <a:pt x="115" y="37"/>
                      <a:pt x="115" y="37"/>
                    </a:cubicBezTo>
                    <a:cubicBezTo>
                      <a:pt x="119" y="39"/>
                      <a:pt x="125" y="37"/>
                      <a:pt x="127" y="33"/>
                    </a:cubicBezTo>
                    <a:cubicBezTo>
                      <a:pt x="129" y="29"/>
                      <a:pt x="127" y="23"/>
                      <a:pt x="123" y="2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grpSp>
        <p:sp>
          <p:nvSpPr>
            <p:cNvPr id="20" name="Freeform 162">
              <a:extLst>
                <a:ext uri="{FF2B5EF4-FFF2-40B4-BE49-F238E27FC236}">
                  <a16:creationId xmlns:a16="http://schemas.microsoft.com/office/drawing/2014/main" xmlns="" id="{E4B838CB-2C43-438D-A4F3-D77F8869C3BE}"/>
                </a:ext>
              </a:extLst>
            </p:cNvPr>
            <p:cNvSpPr>
              <a:spLocks/>
            </p:cNvSpPr>
            <p:nvPr/>
          </p:nvSpPr>
          <p:spPr bwMode="auto">
            <a:xfrm>
              <a:off x="10467435" y="3240308"/>
              <a:ext cx="243219" cy="219224"/>
            </a:xfrm>
            <a:custGeom>
              <a:avLst/>
              <a:gdLst>
                <a:gd name="T0" fmla="*/ 107 w 114"/>
                <a:gd name="T1" fmla="*/ 55 h 106"/>
                <a:gd name="T2" fmla="*/ 59 w 114"/>
                <a:gd name="T3" fmla="*/ 38 h 106"/>
                <a:gd name="T4" fmla="*/ 57 w 114"/>
                <a:gd name="T5" fmla="*/ 43 h 106"/>
                <a:gd name="T6" fmla="*/ 56 w 114"/>
                <a:gd name="T7" fmla="*/ 38 h 106"/>
                <a:gd name="T8" fmla="*/ 6 w 114"/>
                <a:gd name="T9" fmla="*/ 34 h 106"/>
                <a:gd name="T10" fmla="*/ 44 w 114"/>
                <a:gd name="T11" fmla="*/ 106 h 106"/>
                <a:gd name="T12" fmla="*/ 44 w 114"/>
                <a:gd name="T13" fmla="*/ 106 h 106"/>
                <a:gd name="T14" fmla="*/ 44 w 114"/>
                <a:gd name="T15" fmla="*/ 106 h 106"/>
                <a:gd name="T16" fmla="*/ 44 w 114"/>
                <a:gd name="T17" fmla="*/ 106 h 106"/>
                <a:gd name="T18" fmla="*/ 44 w 114"/>
                <a:gd name="T19" fmla="*/ 106 h 106"/>
                <a:gd name="T20" fmla="*/ 107 w 114"/>
                <a:gd name="T21" fmla="*/ 55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4" h="106">
                  <a:moveTo>
                    <a:pt x="107" y="55"/>
                  </a:moveTo>
                  <a:cubicBezTo>
                    <a:pt x="114" y="21"/>
                    <a:pt x="73" y="8"/>
                    <a:pt x="59" y="38"/>
                  </a:cubicBezTo>
                  <a:cubicBezTo>
                    <a:pt x="57" y="43"/>
                    <a:pt x="57" y="43"/>
                    <a:pt x="57" y="43"/>
                  </a:cubicBezTo>
                  <a:cubicBezTo>
                    <a:pt x="56" y="38"/>
                    <a:pt x="56" y="38"/>
                    <a:pt x="56" y="38"/>
                  </a:cubicBezTo>
                  <a:cubicBezTo>
                    <a:pt x="55" y="5"/>
                    <a:pt x="13" y="0"/>
                    <a:pt x="6" y="34"/>
                  </a:cubicBezTo>
                  <a:cubicBezTo>
                    <a:pt x="0" y="61"/>
                    <a:pt x="30" y="86"/>
                    <a:pt x="44" y="106"/>
                  </a:cubicBezTo>
                  <a:cubicBezTo>
                    <a:pt x="44" y="106"/>
                    <a:pt x="44" y="106"/>
                    <a:pt x="44" y="106"/>
                  </a:cubicBezTo>
                  <a:cubicBezTo>
                    <a:pt x="44" y="106"/>
                    <a:pt x="44" y="106"/>
                    <a:pt x="44" y="106"/>
                  </a:cubicBezTo>
                  <a:cubicBezTo>
                    <a:pt x="44" y="106"/>
                    <a:pt x="44" y="106"/>
                    <a:pt x="44" y="106"/>
                  </a:cubicBezTo>
                  <a:cubicBezTo>
                    <a:pt x="44" y="106"/>
                    <a:pt x="44" y="106"/>
                    <a:pt x="44" y="106"/>
                  </a:cubicBezTo>
                  <a:cubicBezTo>
                    <a:pt x="64" y="93"/>
                    <a:pt x="101" y="82"/>
                    <a:pt x="107" y="55"/>
                  </a:cubicBezTo>
                  <a:close/>
                </a:path>
              </a:pathLst>
            </a:custGeom>
            <a:solidFill>
              <a:schemeClr val="accent3"/>
            </a:solidFill>
            <a:ln>
              <a:noFill/>
            </a:ln>
            <a:effec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21" name="Freeform 163">
              <a:extLst>
                <a:ext uri="{FF2B5EF4-FFF2-40B4-BE49-F238E27FC236}">
                  <a16:creationId xmlns:a16="http://schemas.microsoft.com/office/drawing/2014/main" xmlns="" id="{D107329D-6001-4871-8212-9C87764E1CC7}"/>
                </a:ext>
              </a:extLst>
            </p:cNvPr>
            <p:cNvSpPr>
              <a:spLocks noEditPoints="1"/>
            </p:cNvSpPr>
            <p:nvPr/>
          </p:nvSpPr>
          <p:spPr bwMode="auto">
            <a:xfrm>
              <a:off x="7942462" y="4746931"/>
              <a:ext cx="290061" cy="238440"/>
            </a:xfrm>
            <a:custGeom>
              <a:avLst/>
              <a:gdLst>
                <a:gd name="T0" fmla="*/ 2 w 136"/>
                <a:gd name="T1" fmla="*/ 32 h 115"/>
                <a:gd name="T2" fmla="*/ 0 w 136"/>
                <a:gd name="T3" fmla="*/ 35 h 115"/>
                <a:gd name="T4" fmla="*/ 2 w 136"/>
                <a:gd name="T5" fmla="*/ 39 h 115"/>
                <a:gd name="T6" fmla="*/ 14 w 136"/>
                <a:gd name="T7" fmla="*/ 51 h 115"/>
                <a:gd name="T8" fmla="*/ 78 w 136"/>
                <a:gd name="T9" fmla="*/ 115 h 115"/>
                <a:gd name="T10" fmla="*/ 136 w 136"/>
                <a:gd name="T11" fmla="*/ 56 h 115"/>
                <a:gd name="T12" fmla="*/ 123 w 136"/>
                <a:gd name="T13" fmla="*/ 63 h 115"/>
                <a:gd name="T14" fmla="*/ 90 w 136"/>
                <a:gd name="T15" fmla="*/ 46 h 115"/>
                <a:gd name="T16" fmla="*/ 90 w 136"/>
                <a:gd name="T17" fmla="*/ 40 h 115"/>
                <a:gd name="T18" fmla="*/ 56 w 136"/>
                <a:gd name="T19" fmla="*/ 0 h 115"/>
                <a:gd name="T20" fmla="*/ 19 w 136"/>
                <a:gd name="T21" fmla="*/ 24 h 115"/>
                <a:gd name="T22" fmla="*/ 2 w 136"/>
                <a:gd name="T23" fmla="*/ 32 h 115"/>
                <a:gd name="T24" fmla="*/ 35 w 136"/>
                <a:gd name="T25" fmla="*/ 39 h 115"/>
                <a:gd name="T26" fmla="*/ 29 w 136"/>
                <a:gd name="T27" fmla="*/ 33 h 115"/>
                <a:gd name="T28" fmla="*/ 35 w 136"/>
                <a:gd name="T29" fmla="*/ 27 h 115"/>
                <a:gd name="T30" fmla="*/ 41 w 136"/>
                <a:gd name="T31" fmla="*/ 33 h 115"/>
                <a:gd name="T32" fmla="*/ 35 w 136"/>
                <a:gd name="T33" fmla="*/ 39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6" h="115">
                  <a:moveTo>
                    <a:pt x="2" y="32"/>
                  </a:moveTo>
                  <a:cubicBezTo>
                    <a:pt x="1" y="33"/>
                    <a:pt x="0" y="34"/>
                    <a:pt x="0" y="35"/>
                  </a:cubicBezTo>
                  <a:cubicBezTo>
                    <a:pt x="0" y="37"/>
                    <a:pt x="1" y="38"/>
                    <a:pt x="2" y="39"/>
                  </a:cubicBezTo>
                  <a:cubicBezTo>
                    <a:pt x="14" y="51"/>
                    <a:pt x="14" y="51"/>
                    <a:pt x="14" y="51"/>
                  </a:cubicBezTo>
                  <a:cubicBezTo>
                    <a:pt x="14" y="90"/>
                    <a:pt x="40" y="115"/>
                    <a:pt x="78" y="115"/>
                  </a:cubicBezTo>
                  <a:cubicBezTo>
                    <a:pt x="110" y="115"/>
                    <a:pt x="136" y="80"/>
                    <a:pt x="136" y="56"/>
                  </a:cubicBezTo>
                  <a:cubicBezTo>
                    <a:pt x="136" y="45"/>
                    <a:pt x="132" y="58"/>
                    <a:pt x="123" y="63"/>
                  </a:cubicBezTo>
                  <a:cubicBezTo>
                    <a:pt x="114" y="68"/>
                    <a:pt x="89" y="72"/>
                    <a:pt x="90" y="46"/>
                  </a:cubicBezTo>
                  <a:cubicBezTo>
                    <a:pt x="90" y="44"/>
                    <a:pt x="90" y="42"/>
                    <a:pt x="90" y="40"/>
                  </a:cubicBezTo>
                  <a:cubicBezTo>
                    <a:pt x="90" y="19"/>
                    <a:pt x="77" y="0"/>
                    <a:pt x="56" y="0"/>
                  </a:cubicBezTo>
                  <a:cubicBezTo>
                    <a:pt x="36" y="0"/>
                    <a:pt x="22" y="11"/>
                    <a:pt x="19" y="24"/>
                  </a:cubicBezTo>
                  <a:cubicBezTo>
                    <a:pt x="2" y="32"/>
                    <a:pt x="2" y="32"/>
                    <a:pt x="2" y="32"/>
                  </a:cubicBezTo>
                  <a:moveTo>
                    <a:pt x="35" y="39"/>
                  </a:moveTo>
                  <a:cubicBezTo>
                    <a:pt x="32" y="39"/>
                    <a:pt x="29" y="36"/>
                    <a:pt x="29" y="33"/>
                  </a:cubicBezTo>
                  <a:cubicBezTo>
                    <a:pt x="29" y="30"/>
                    <a:pt x="32" y="27"/>
                    <a:pt x="35" y="27"/>
                  </a:cubicBezTo>
                  <a:cubicBezTo>
                    <a:pt x="38" y="27"/>
                    <a:pt x="41" y="30"/>
                    <a:pt x="41" y="33"/>
                  </a:cubicBezTo>
                  <a:cubicBezTo>
                    <a:pt x="41" y="36"/>
                    <a:pt x="38" y="39"/>
                    <a:pt x="35" y="39"/>
                  </a:cubicBezTo>
                </a:path>
              </a:pathLst>
            </a:custGeom>
            <a:solidFill>
              <a:schemeClr val="accent3"/>
            </a:solidFill>
            <a:ln>
              <a:noFill/>
            </a:ln>
            <a:effectLst/>
          </p:spPr>
          <p:txBody>
            <a:bodyPr vert="horz" wrap="square" lIns="91440" tIns="45720" rIns="91440" bIns="45720" numCol="1" anchor="t" anchorCtr="0" compatLnSpc="1">
              <a:prstTxWarp prst="textNoShape">
                <a:avLst/>
              </a:prstTxWarp>
            </a:bodyPr>
            <a:lstStyle/>
            <a:p>
              <a:endParaRPr lang="id-ID">
                <a:latin typeface="+mj-lt"/>
              </a:endParaRPr>
            </a:p>
          </p:txBody>
        </p:sp>
        <p:grpSp>
          <p:nvGrpSpPr>
            <p:cNvPr id="22" name="Group 21">
              <a:extLst>
                <a:ext uri="{FF2B5EF4-FFF2-40B4-BE49-F238E27FC236}">
                  <a16:creationId xmlns:a16="http://schemas.microsoft.com/office/drawing/2014/main" xmlns="" id="{610B88F2-FC96-4301-B86F-441E991088D2}"/>
                </a:ext>
              </a:extLst>
            </p:cNvPr>
            <p:cNvGrpSpPr/>
            <p:nvPr/>
          </p:nvGrpSpPr>
          <p:grpSpPr>
            <a:xfrm>
              <a:off x="7088363" y="2404918"/>
              <a:ext cx="3344195" cy="2770304"/>
              <a:chOff x="6436513" y="1957492"/>
              <a:chExt cx="4211399" cy="3598159"/>
            </a:xfrm>
            <a:effectLst/>
          </p:grpSpPr>
          <p:sp>
            <p:nvSpPr>
              <p:cNvPr id="110" name="Freeform 21">
                <a:extLst>
                  <a:ext uri="{FF2B5EF4-FFF2-40B4-BE49-F238E27FC236}">
                    <a16:creationId xmlns:a16="http://schemas.microsoft.com/office/drawing/2014/main" xmlns="" id="{398C49BD-7090-4BBD-AFC8-A8209176485E}"/>
                  </a:ext>
                </a:extLst>
              </p:cNvPr>
              <p:cNvSpPr>
                <a:spLocks noEditPoints="1"/>
              </p:cNvSpPr>
              <p:nvPr/>
            </p:nvSpPr>
            <p:spPr bwMode="auto">
              <a:xfrm>
                <a:off x="6436513" y="2480592"/>
                <a:ext cx="935374" cy="935374"/>
              </a:xfrm>
              <a:custGeom>
                <a:avLst/>
                <a:gdLst>
                  <a:gd name="T0" fmla="*/ 175 w 349"/>
                  <a:gd name="T1" fmla="*/ 0 h 349"/>
                  <a:gd name="T2" fmla="*/ 0 w 349"/>
                  <a:gd name="T3" fmla="*/ 174 h 349"/>
                  <a:gd name="T4" fmla="*/ 175 w 349"/>
                  <a:gd name="T5" fmla="*/ 349 h 349"/>
                  <a:gd name="T6" fmla="*/ 349 w 349"/>
                  <a:gd name="T7" fmla="*/ 174 h 349"/>
                  <a:gd name="T8" fmla="*/ 175 w 349"/>
                  <a:gd name="T9" fmla="*/ 0 h 349"/>
                  <a:gd name="T10" fmla="*/ 178 w 349"/>
                  <a:gd name="T11" fmla="*/ 289 h 349"/>
                  <a:gd name="T12" fmla="*/ 178 w 349"/>
                  <a:gd name="T13" fmla="*/ 289 h 349"/>
                  <a:gd name="T14" fmla="*/ 178 w 349"/>
                  <a:gd name="T15" fmla="*/ 289 h 349"/>
                  <a:gd name="T16" fmla="*/ 178 w 349"/>
                  <a:gd name="T17" fmla="*/ 289 h 349"/>
                  <a:gd name="T18" fmla="*/ 178 w 349"/>
                  <a:gd name="T19" fmla="*/ 289 h 349"/>
                  <a:gd name="T20" fmla="*/ 72 w 349"/>
                  <a:gd name="T21" fmla="*/ 165 h 349"/>
                  <a:gd name="T22" fmla="*/ 173 w 349"/>
                  <a:gd name="T23" fmla="*/ 151 h 349"/>
                  <a:gd name="T24" fmla="*/ 176 w 349"/>
                  <a:gd name="T25" fmla="*/ 161 h 349"/>
                  <a:gd name="T26" fmla="*/ 178 w 349"/>
                  <a:gd name="T27" fmla="*/ 151 h 349"/>
                  <a:gd name="T28" fmla="*/ 280 w 349"/>
                  <a:gd name="T29" fmla="*/ 162 h 349"/>
                  <a:gd name="T30" fmla="*/ 178 w 349"/>
                  <a:gd name="T31" fmla="*/ 289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49" h="349">
                    <a:moveTo>
                      <a:pt x="175" y="0"/>
                    </a:moveTo>
                    <a:cubicBezTo>
                      <a:pt x="78" y="0"/>
                      <a:pt x="0" y="78"/>
                      <a:pt x="0" y="174"/>
                    </a:cubicBezTo>
                    <a:cubicBezTo>
                      <a:pt x="0" y="271"/>
                      <a:pt x="78" y="349"/>
                      <a:pt x="175" y="349"/>
                    </a:cubicBezTo>
                    <a:cubicBezTo>
                      <a:pt x="271" y="349"/>
                      <a:pt x="349" y="271"/>
                      <a:pt x="349" y="174"/>
                    </a:cubicBezTo>
                    <a:cubicBezTo>
                      <a:pt x="349" y="78"/>
                      <a:pt x="271" y="0"/>
                      <a:pt x="175" y="0"/>
                    </a:cubicBezTo>
                    <a:close/>
                    <a:moveTo>
                      <a:pt x="178" y="289"/>
                    </a:moveTo>
                    <a:cubicBezTo>
                      <a:pt x="178" y="289"/>
                      <a:pt x="178" y="289"/>
                      <a:pt x="178" y="289"/>
                    </a:cubicBezTo>
                    <a:cubicBezTo>
                      <a:pt x="178" y="289"/>
                      <a:pt x="178" y="289"/>
                      <a:pt x="178" y="289"/>
                    </a:cubicBezTo>
                    <a:cubicBezTo>
                      <a:pt x="178" y="289"/>
                      <a:pt x="178" y="289"/>
                      <a:pt x="178" y="289"/>
                    </a:cubicBezTo>
                    <a:cubicBezTo>
                      <a:pt x="178" y="289"/>
                      <a:pt x="178" y="289"/>
                      <a:pt x="178" y="289"/>
                    </a:cubicBezTo>
                    <a:cubicBezTo>
                      <a:pt x="142" y="257"/>
                      <a:pt x="73" y="220"/>
                      <a:pt x="72" y="165"/>
                    </a:cubicBezTo>
                    <a:cubicBezTo>
                      <a:pt x="72" y="96"/>
                      <a:pt x="157" y="86"/>
                      <a:pt x="173" y="151"/>
                    </a:cubicBezTo>
                    <a:cubicBezTo>
                      <a:pt x="176" y="161"/>
                      <a:pt x="176" y="161"/>
                      <a:pt x="176" y="161"/>
                    </a:cubicBezTo>
                    <a:cubicBezTo>
                      <a:pt x="178" y="151"/>
                      <a:pt x="178" y="151"/>
                      <a:pt x="178" y="151"/>
                    </a:cubicBezTo>
                    <a:cubicBezTo>
                      <a:pt x="193" y="86"/>
                      <a:pt x="279" y="93"/>
                      <a:pt x="280" y="162"/>
                    </a:cubicBezTo>
                    <a:cubicBezTo>
                      <a:pt x="280" y="218"/>
                      <a:pt x="212" y="256"/>
                      <a:pt x="178" y="289"/>
                    </a:cubicBezTo>
                    <a:close/>
                  </a:path>
                </a:pathLst>
              </a:custGeom>
              <a:solidFill>
                <a:schemeClr val="accent2"/>
              </a:solidFill>
              <a:ln>
                <a:noFill/>
              </a:ln>
              <a:effectLst/>
            </p:spPr>
            <p:txBody>
              <a:bodyPr vert="horz" wrap="square" lIns="91440" tIns="45720" rIns="91440" bIns="45720" numCol="1" anchor="t" anchorCtr="0" compatLnSpc="1">
                <a:prstTxWarp prst="textNoShape">
                  <a:avLst/>
                </a:prstTxWarp>
              </a:bodyPr>
              <a:lstStyle/>
              <a:p>
                <a:endParaRPr lang="id-ID">
                  <a:latin typeface="+mj-lt"/>
                </a:endParaRPr>
              </a:p>
            </p:txBody>
          </p:sp>
          <p:grpSp>
            <p:nvGrpSpPr>
              <p:cNvPr id="111" name="Group 110">
                <a:extLst>
                  <a:ext uri="{FF2B5EF4-FFF2-40B4-BE49-F238E27FC236}">
                    <a16:creationId xmlns:a16="http://schemas.microsoft.com/office/drawing/2014/main" xmlns="" id="{F8283637-601E-4626-A1FB-E96B69FA7E40}"/>
                  </a:ext>
                </a:extLst>
              </p:cNvPr>
              <p:cNvGrpSpPr/>
              <p:nvPr/>
            </p:nvGrpSpPr>
            <p:grpSpPr>
              <a:xfrm>
                <a:off x="6513353" y="4612889"/>
                <a:ext cx="944240" cy="942762"/>
                <a:chOff x="3500438" y="4467225"/>
                <a:chExt cx="1014413" cy="1012825"/>
              </a:xfrm>
              <a:solidFill>
                <a:schemeClr val="accent2"/>
              </a:solidFill>
            </p:grpSpPr>
            <p:sp>
              <p:nvSpPr>
                <p:cNvPr id="120" name="Oval 37">
                  <a:extLst>
                    <a:ext uri="{FF2B5EF4-FFF2-40B4-BE49-F238E27FC236}">
                      <a16:creationId xmlns:a16="http://schemas.microsoft.com/office/drawing/2014/main" xmlns="" id="{C0540B77-3352-4D94-BDA2-6B33F775CC20}"/>
                    </a:ext>
                  </a:extLst>
                </p:cNvPr>
                <p:cNvSpPr>
                  <a:spLocks noChangeArrowheads="1"/>
                </p:cNvSpPr>
                <p:nvPr/>
              </p:nvSpPr>
              <p:spPr bwMode="auto">
                <a:xfrm>
                  <a:off x="4008438" y="4845050"/>
                  <a:ext cx="79375" cy="82550"/>
                </a:xfrm>
                <a:prstGeom prst="ellipse">
                  <a:avLst/>
                </a:prstGeom>
                <a:grp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121" name="Freeform 38">
                  <a:extLst>
                    <a:ext uri="{FF2B5EF4-FFF2-40B4-BE49-F238E27FC236}">
                      <a16:creationId xmlns:a16="http://schemas.microsoft.com/office/drawing/2014/main" xmlns="" id="{AEAC3E0B-9DC9-486F-A5B7-4644AB86B3DE}"/>
                    </a:ext>
                  </a:extLst>
                </p:cNvPr>
                <p:cNvSpPr>
                  <a:spLocks/>
                </p:cNvSpPr>
                <p:nvPr/>
              </p:nvSpPr>
              <p:spPr bwMode="auto">
                <a:xfrm>
                  <a:off x="4119563" y="4845050"/>
                  <a:ext cx="84138" cy="82550"/>
                </a:xfrm>
                <a:custGeom>
                  <a:avLst/>
                  <a:gdLst>
                    <a:gd name="T0" fmla="*/ 14 w 29"/>
                    <a:gd name="T1" fmla="*/ 29 h 29"/>
                    <a:gd name="T2" fmla="*/ 15 w 29"/>
                    <a:gd name="T3" fmla="*/ 29 h 29"/>
                    <a:gd name="T4" fmla="*/ 29 w 29"/>
                    <a:gd name="T5" fmla="*/ 14 h 29"/>
                    <a:gd name="T6" fmla="*/ 15 w 29"/>
                    <a:gd name="T7" fmla="*/ 0 h 29"/>
                    <a:gd name="T8" fmla="*/ 14 w 29"/>
                    <a:gd name="T9" fmla="*/ 0 h 29"/>
                    <a:gd name="T10" fmla="*/ 0 w 29"/>
                    <a:gd name="T11" fmla="*/ 14 h 29"/>
                    <a:gd name="T12" fmla="*/ 14 w 29"/>
                    <a:gd name="T13" fmla="*/ 29 h 29"/>
                  </a:gdLst>
                  <a:ahLst/>
                  <a:cxnLst>
                    <a:cxn ang="0">
                      <a:pos x="T0" y="T1"/>
                    </a:cxn>
                    <a:cxn ang="0">
                      <a:pos x="T2" y="T3"/>
                    </a:cxn>
                    <a:cxn ang="0">
                      <a:pos x="T4" y="T5"/>
                    </a:cxn>
                    <a:cxn ang="0">
                      <a:pos x="T6" y="T7"/>
                    </a:cxn>
                    <a:cxn ang="0">
                      <a:pos x="T8" y="T9"/>
                    </a:cxn>
                    <a:cxn ang="0">
                      <a:pos x="T10" y="T11"/>
                    </a:cxn>
                    <a:cxn ang="0">
                      <a:pos x="T12" y="T13"/>
                    </a:cxn>
                  </a:cxnLst>
                  <a:rect l="0" t="0" r="r" b="b"/>
                  <a:pathLst>
                    <a:path w="29" h="29">
                      <a:moveTo>
                        <a:pt x="14" y="29"/>
                      </a:moveTo>
                      <a:cubicBezTo>
                        <a:pt x="15" y="29"/>
                        <a:pt x="15" y="29"/>
                        <a:pt x="15" y="29"/>
                      </a:cubicBezTo>
                      <a:cubicBezTo>
                        <a:pt x="23" y="28"/>
                        <a:pt x="29" y="22"/>
                        <a:pt x="29" y="14"/>
                      </a:cubicBezTo>
                      <a:cubicBezTo>
                        <a:pt x="29" y="7"/>
                        <a:pt x="23" y="1"/>
                        <a:pt x="15" y="0"/>
                      </a:cubicBezTo>
                      <a:cubicBezTo>
                        <a:pt x="15" y="0"/>
                        <a:pt x="15" y="0"/>
                        <a:pt x="14" y="0"/>
                      </a:cubicBezTo>
                      <a:cubicBezTo>
                        <a:pt x="7" y="0"/>
                        <a:pt x="0" y="7"/>
                        <a:pt x="0" y="14"/>
                      </a:cubicBezTo>
                      <a:cubicBezTo>
                        <a:pt x="0" y="22"/>
                        <a:pt x="7" y="29"/>
                        <a:pt x="14" y="29"/>
                      </a:cubicBezTo>
                      <a:close/>
                    </a:path>
                  </a:pathLst>
                </a:custGeom>
                <a:grp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122" name="Oval 39">
                  <a:extLst>
                    <a:ext uri="{FF2B5EF4-FFF2-40B4-BE49-F238E27FC236}">
                      <a16:creationId xmlns:a16="http://schemas.microsoft.com/office/drawing/2014/main" xmlns="" id="{69A0B3BC-977A-40B0-9BB7-9AC4850675DB}"/>
                    </a:ext>
                  </a:extLst>
                </p:cNvPr>
                <p:cNvSpPr>
                  <a:spLocks noChangeArrowheads="1"/>
                </p:cNvSpPr>
                <p:nvPr/>
              </p:nvSpPr>
              <p:spPr bwMode="auto">
                <a:xfrm>
                  <a:off x="4235451" y="4845050"/>
                  <a:ext cx="80963" cy="82550"/>
                </a:xfrm>
                <a:prstGeom prst="ellipse">
                  <a:avLst/>
                </a:prstGeom>
                <a:grp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123" name="Oval 40">
                  <a:extLst>
                    <a:ext uri="{FF2B5EF4-FFF2-40B4-BE49-F238E27FC236}">
                      <a16:creationId xmlns:a16="http://schemas.microsoft.com/office/drawing/2014/main" xmlns="" id="{3D8BFB26-0E48-413A-9139-012488CE2432}"/>
                    </a:ext>
                  </a:extLst>
                </p:cNvPr>
                <p:cNvSpPr>
                  <a:spLocks noChangeArrowheads="1"/>
                </p:cNvSpPr>
                <p:nvPr/>
              </p:nvSpPr>
              <p:spPr bwMode="auto">
                <a:xfrm>
                  <a:off x="3895726" y="4845050"/>
                  <a:ext cx="80963" cy="82550"/>
                </a:xfrm>
                <a:prstGeom prst="ellipse">
                  <a:avLst/>
                </a:prstGeom>
                <a:grp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124" name="Freeform 41">
                  <a:extLst>
                    <a:ext uri="{FF2B5EF4-FFF2-40B4-BE49-F238E27FC236}">
                      <a16:creationId xmlns:a16="http://schemas.microsoft.com/office/drawing/2014/main" xmlns="" id="{E0844F07-1935-462A-89F9-ED2DC4660AE5}"/>
                    </a:ext>
                  </a:extLst>
                </p:cNvPr>
                <p:cNvSpPr>
                  <a:spLocks noEditPoints="1"/>
                </p:cNvSpPr>
                <p:nvPr/>
              </p:nvSpPr>
              <p:spPr bwMode="auto">
                <a:xfrm>
                  <a:off x="3500438" y="4467225"/>
                  <a:ext cx="1014413" cy="1012825"/>
                </a:xfrm>
                <a:custGeom>
                  <a:avLst/>
                  <a:gdLst>
                    <a:gd name="T0" fmla="*/ 176 w 352"/>
                    <a:gd name="T1" fmla="*/ 0 h 352"/>
                    <a:gd name="T2" fmla="*/ 0 w 352"/>
                    <a:gd name="T3" fmla="*/ 176 h 352"/>
                    <a:gd name="T4" fmla="*/ 176 w 352"/>
                    <a:gd name="T5" fmla="*/ 352 h 352"/>
                    <a:gd name="T6" fmla="*/ 352 w 352"/>
                    <a:gd name="T7" fmla="*/ 176 h 352"/>
                    <a:gd name="T8" fmla="*/ 176 w 352"/>
                    <a:gd name="T9" fmla="*/ 0 h 352"/>
                    <a:gd name="T10" fmla="*/ 230 w 352"/>
                    <a:gd name="T11" fmla="*/ 249 h 352"/>
                    <a:gd name="T12" fmla="*/ 102 w 352"/>
                    <a:gd name="T13" fmla="*/ 249 h 352"/>
                    <a:gd name="T14" fmla="*/ 71 w 352"/>
                    <a:gd name="T15" fmla="*/ 282 h 352"/>
                    <a:gd name="T16" fmla="*/ 71 w 352"/>
                    <a:gd name="T17" fmla="*/ 249 h 352"/>
                    <a:gd name="T18" fmla="*/ 52 w 352"/>
                    <a:gd name="T19" fmla="*/ 249 h 352"/>
                    <a:gd name="T20" fmla="*/ 52 w 352"/>
                    <a:gd name="T21" fmla="*/ 129 h 352"/>
                    <a:gd name="T22" fmla="*/ 108 w 352"/>
                    <a:gd name="T23" fmla="*/ 129 h 352"/>
                    <a:gd name="T24" fmla="*/ 108 w 352"/>
                    <a:gd name="T25" fmla="*/ 206 h 352"/>
                    <a:gd name="T26" fmla="*/ 108 w 352"/>
                    <a:gd name="T27" fmla="*/ 213 h 352"/>
                    <a:gd name="T28" fmla="*/ 114 w 352"/>
                    <a:gd name="T29" fmla="*/ 213 h 352"/>
                    <a:gd name="T30" fmla="*/ 230 w 352"/>
                    <a:gd name="T31" fmla="*/ 213 h 352"/>
                    <a:gd name="T32" fmla="*/ 230 w 352"/>
                    <a:gd name="T33" fmla="*/ 249 h 352"/>
                    <a:gd name="T34" fmla="*/ 299 w 352"/>
                    <a:gd name="T35" fmla="*/ 206 h 352"/>
                    <a:gd name="T36" fmla="*/ 279 w 352"/>
                    <a:gd name="T37" fmla="*/ 206 h 352"/>
                    <a:gd name="T38" fmla="*/ 279 w 352"/>
                    <a:gd name="T39" fmla="*/ 242 h 352"/>
                    <a:gd name="T40" fmla="*/ 247 w 352"/>
                    <a:gd name="T41" fmla="*/ 206 h 352"/>
                    <a:gd name="T42" fmla="*/ 230 w 352"/>
                    <a:gd name="T43" fmla="*/ 206 h 352"/>
                    <a:gd name="T44" fmla="*/ 115 w 352"/>
                    <a:gd name="T45" fmla="*/ 206 h 352"/>
                    <a:gd name="T46" fmla="*/ 115 w 352"/>
                    <a:gd name="T47" fmla="*/ 129 h 352"/>
                    <a:gd name="T48" fmla="*/ 115 w 352"/>
                    <a:gd name="T49" fmla="*/ 82 h 352"/>
                    <a:gd name="T50" fmla="*/ 299 w 352"/>
                    <a:gd name="T51" fmla="*/ 82 h 352"/>
                    <a:gd name="T52" fmla="*/ 299 w 352"/>
                    <a:gd name="T53" fmla="*/ 206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2" h="352">
                      <a:moveTo>
                        <a:pt x="176" y="0"/>
                      </a:moveTo>
                      <a:cubicBezTo>
                        <a:pt x="78" y="0"/>
                        <a:pt x="0" y="79"/>
                        <a:pt x="0" y="176"/>
                      </a:cubicBezTo>
                      <a:cubicBezTo>
                        <a:pt x="0" y="273"/>
                        <a:pt x="78" y="352"/>
                        <a:pt x="176" y="352"/>
                      </a:cubicBezTo>
                      <a:cubicBezTo>
                        <a:pt x="273" y="352"/>
                        <a:pt x="352" y="273"/>
                        <a:pt x="352" y="176"/>
                      </a:cubicBezTo>
                      <a:cubicBezTo>
                        <a:pt x="352" y="79"/>
                        <a:pt x="273" y="0"/>
                        <a:pt x="176" y="0"/>
                      </a:cubicBezTo>
                      <a:close/>
                      <a:moveTo>
                        <a:pt x="230" y="249"/>
                      </a:moveTo>
                      <a:cubicBezTo>
                        <a:pt x="102" y="249"/>
                        <a:pt x="102" y="249"/>
                        <a:pt x="102" y="249"/>
                      </a:cubicBezTo>
                      <a:cubicBezTo>
                        <a:pt x="71" y="282"/>
                        <a:pt x="71" y="282"/>
                        <a:pt x="71" y="282"/>
                      </a:cubicBezTo>
                      <a:cubicBezTo>
                        <a:pt x="71" y="249"/>
                        <a:pt x="71" y="249"/>
                        <a:pt x="71" y="249"/>
                      </a:cubicBezTo>
                      <a:cubicBezTo>
                        <a:pt x="52" y="249"/>
                        <a:pt x="52" y="249"/>
                        <a:pt x="52" y="249"/>
                      </a:cubicBezTo>
                      <a:cubicBezTo>
                        <a:pt x="52" y="129"/>
                        <a:pt x="52" y="129"/>
                        <a:pt x="52" y="129"/>
                      </a:cubicBezTo>
                      <a:cubicBezTo>
                        <a:pt x="108" y="129"/>
                        <a:pt x="108" y="129"/>
                        <a:pt x="108" y="129"/>
                      </a:cubicBezTo>
                      <a:cubicBezTo>
                        <a:pt x="108" y="206"/>
                        <a:pt x="108" y="206"/>
                        <a:pt x="108" y="206"/>
                      </a:cubicBezTo>
                      <a:cubicBezTo>
                        <a:pt x="108" y="213"/>
                        <a:pt x="108" y="213"/>
                        <a:pt x="108" y="213"/>
                      </a:cubicBezTo>
                      <a:cubicBezTo>
                        <a:pt x="114" y="213"/>
                        <a:pt x="114" y="213"/>
                        <a:pt x="114" y="213"/>
                      </a:cubicBezTo>
                      <a:cubicBezTo>
                        <a:pt x="230" y="213"/>
                        <a:pt x="230" y="213"/>
                        <a:pt x="230" y="213"/>
                      </a:cubicBezTo>
                      <a:lnTo>
                        <a:pt x="230" y="249"/>
                      </a:lnTo>
                      <a:close/>
                      <a:moveTo>
                        <a:pt x="299" y="206"/>
                      </a:moveTo>
                      <a:cubicBezTo>
                        <a:pt x="279" y="206"/>
                        <a:pt x="279" y="206"/>
                        <a:pt x="279" y="206"/>
                      </a:cubicBezTo>
                      <a:cubicBezTo>
                        <a:pt x="279" y="242"/>
                        <a:pt x="279" y="242"/>
                        <a:pt x="279" y="242"/>
                      </a:cubicBezTo>
                      <a:cubicBezTo>
                        <a:pt x="247" y="206"/>
                        <a:pt x="247" y="206"/>
                        <a:pt x="247" y="206"/>
                      </a:cubicBezTo>
                      <a:cubicBezTo>
                        <a:pt x="230" y="206"/>
                        <a:pt x="230" y="206"/>
                        <a:pt x="230" y="206"/>
                      </a:cubicBezTo>
                      <a:cubicBezTo>
                        <a:pt x="115" y="206"/>
                        <a:pt x="115" y="206"/>
                        <a:pt x="115" y="206"/>
                      </a:cubicBezTo>
                      <a:cubicBezTo>
                        <a:pt x="115" y="129"/>
                        <a:pt x="115" y="129"/>
                        <a:pt x="115" y="129"/>
                      </a:cubicBezTo>
                      <a:cubicBezTo>
                        <a:pt x="115" y="82"/>
                        <a:pt x="115" y="82"/>
                        <a:pt x="115" y="82"/>
                      </a:cubicBezTo>
                      <a:cubicBezTo>
                        <a:pt x="299" y="82"/>
                        <a:pt x="299" y="82"/>
                        <a:pt x="299" y="82"/>
                      </a:cubicBezTo>
                      <a:lnTo>
                        <a:pt x="299" y="206"/>
                      </a:lnTo>
                      <a:close/>
                    </a:path>
                  </a:pathLst>
                </a:custGeom>
                <a:grp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grpSp>
          <p:grpSp>
            <p:nvGrpSpPr>
              <p:cNvPr id="112" name="Group 111">
                <a:extLst>
                  <a:ext uri="{FF2B5EF4-FFF2-40B4-BE49-F238E27FC236}">
                    <a16:creationId xmlns:a16="http://schemas.microsoft.com/office/drawing/2014/main" xmlns="" id="{61C59657-E664-4FA9-A3C6-2C808FF00CF1}"/>
                  </a:ext>
                </a:extLst>
              </p:cNvPr>
              <p:cNvGrpSpPr/>
              <p:nvPr/>
            </p:nvGrpSpPr>
            <p:grpSpPr>
              <a:xfrm>
                <a:off x="9879516" y="2490935"/>
                <a:ext cx="768396" cy="766918"/>
                <a:chOff x="7116763" y="2187575"/>
                <a:chExt cx="825500" cy="823913"/>
              </a:xfrm>
              <a:solidFill>
                <a:schemeClr val="accent2"/>
              </a:solidFill>
            </p:grpSpPr>
            <p:sp>
              <p:nvSpPr>
                <p:cNvPr id="118" name="Freeform 48">
                  <a:extLst>
                    <a:ext uri="{FF2B5EF4-FFF2-40B4-BE49-F238E27FC236}">
                      <a16:creationId xmlns:a16="http://schemas.microsoft.com/office/drawing/2014/main" xmlns="" id="{EA169AB7-D9F1-4193-8562-1A73E3BE4743}"/>
                    </a:ext>
                  </a:extLst>
                </p:cNvPr>
                <p:cNvSpPr>
                  <a:spLocks/>
                </p:cNvSpPr>
                <p:nvPr/>
              </p:nvSpPr>
              <p:spPr bwMode="auto">
                <a:xfrm>
                  <a:off x="7473951" y="2566988"/>
                  <a:ext cx="71438" cy="98425"/>
                </a:xfrm>
                <a:custGeom>
                  <a:avLst/>
                  <a:gdLst>
                    <a:gd name="T0" fmla="*/ 0 w 25"/>
                    <a:gd name="T1" fmla="*/ 32 h 34"/>
                    <a:gd name="T2" fmla="*/ 3 w 25"/>
                    <a:gd name="T3" fmla="*/ 34 h 34"/>
                    <a:gd name="T4" fmla="*/ 25 w 25"/>
                    <a:gd name="T5" fmla="*/ 0 h 34"/>
                    <a:gd name="T6" fmla="*/ 13 w 25"/>
                    <a:gd name="T7" fmla="*/ 4 h 34"/>
                    <a:gd name="T8" fmla="*/ 0 w 25"/>
                    <a:gd name="T9" fmla="*/ 32 h 34"/>
                  </a:gdLst>
                  <a:ahLst/>
                  <a:cxnLst>
                    <a:cxn ang="0">
                      <a:pos x="T0" y="T1"/>
                    </a:cxn>
                    <a:cxn ang="0">
                      <a:pos x="T2" y="T3"/>
                    </a:cxn>
                    <a:cxn ang="0">
                      <a:pos x="T4" y="T5"/>
                    </a:cxn>
                    <a:cxn ang="0">
                      <a:pos x="T6" y="T7"/>
                    </a:cxn>
                    <a:cxn ang="0">
                      <a:pos x="T8" y="T9"/>
                    </a:cxn>
                  </a:cxnLst>
                  <a:rect l="0" t="0" r="r" b="b"/>
                  <a:pathLst>
                    <a:path w="25" h="34">
                      <a:moveTo>
                        <a:pt x="0" y="32"/>
                      </a:moveTo>
                      <a:cubicBezTo>
                        <a:pt x="0" y="34"/>
                        <a:pt x="2" y="34"/>
                        <a:pt x="3" y="34"/>
                      </a:cubicBezTo>
                      <a:cubicBezTo>
                        <a:pt x="9" y="34"/>
                        <a:pt x="18" y="28"/>
                        <a:pt x="25" y="0"/>
                      </a:cubicBezTo>
                      <a:cubicBezTo>
                        <a:pt x="20" y="0"/>
                        <a:pt x="15" y="2"/>
                        <a:pt x="13" y="4"/>
                      </a:cubicBezTo>
                      <a:cubicBezTo>
                        <a:pt x="6" y="11"/>
                        <a:pt x="0" y="23"/>
                        <a:pt x="0" y="32"/>
                      </a:cubicBezTo>
                      <a:close/>
                    </a:path>
                  </a:pathLst>
                </a:custGeom>
                <a:grp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119" name="Freeform 49">
                  <a:extLst>
                    <a:ext uri="{FF2B5EF4-FFF2-40B4-BE49-F238E27FC236}">
                      <a16:creationId xmlns:a16="http://schemas.microsoft.com/office/drawing/2014/main" xmlns="" id="{11EC60DA-F4B0-4F21-8109-49CEA616B5DF}"/>
                    </a:ext>
                  </a:extLst>
                </p:cNvPr>
                <p:cNvSpPr>
                  <a:spLocks noEditPoints="1"/>
                </p:cNvSpPr>
                <p:nvPr/>
              </p:nvSpPr>
              <p:spPr bwMode="auto">
                <a:xfrm>
                  <a:off x="7116763" y="2187575"/>
                  <a:ext cx="825500" cy="823913"/>
                </a:xfrm>
                <a:custGeom>
                  <a:avLst/>
                  <a:gdLst>
                    <a:gd name="T0" fmla="*/ 143 w 287"/>
                    <a:gd name="T1" fmla="*/ 0 h 286"/>
                    <a:gd name="T2" fmla="*/ 0 w 287"/>
                    <a:gd name="T3" fmla="*/ 143 h 286"/>
                    <a:gd name="T4" fmla="*/ 143 w 287"/>
                    <a:gd name="T5" fmla="*/ 286 h 286"/>
                    <a:gd name="T6" fmla="*/ 287 w 287"/>
                    <a:gd name="T7" fmla="*/ 143 h 286"/>
                    <a:gd name="T8" fmla="*/ 143 w 287"/>
                    <a:gd name="T9" fmla="*/ 0 h 286"/>
                    <a:gd name="T10" fmla="*/ 222 w 287"/>
                    <a:gd name="T11" fmla="*/ 171 h 286"/>
                    <a:gd name="T12" fmla="*/ 180 w 287"/>
                    <a:gd name="T13" fmla="*/ 194 h 286"/>
                    <a:gd name="T14" fmla="*/ 154 w 287"/>
                    <a:gd name="T15" fmla="*/ 184 h 286"/>
                    <a:gd name="T16" fmla="*/ 125 w 287"/>
                    <a:gd name="T17" fmla="*/ 194 h 286"/>
                    <a:gd name="T18" fmla="*/ 91 w 287"/>
                    <a:gd name="T19" fmla="*/ 165 h 286"/>
                    <a:gd name="T20" fmla="*/ 110 w 287"/>
                    <a:gd name="T21" fmla="*/ 120 h 286"/>
                    <a:gd name="T22" fmla="*/ 170 w 287"/>
                    <a:gd name="T23" fmla="*/ 103 h 286"/>
                    <a:gd name="T24" fmla="*/ 180 w 287"/>
                    <a:gd name="T25" fmla="*/ 103 h 286"/>
                    <a:gd name="T26" fmla="*/ 187 w 287"/>
                    <a:gd name="T27" fmla="*/ 104 h 286"/>
                    <a:gd name="T28" fmla="*/ 185 w 287"/>
                    <a:gd name="T29" fmla="*/ 110 h 286"/>
                    <a:gd name="T30" fmla="*/ 178 w 287"/>
                    <a:gd name="T31" fmla="*/ 149 h 286"/>
                    <a:gd name="T32" fmla="*/ 177 w 287"/>
                    <a:gd name="T33" fmla="*/ 151 h 286"/>
                    <a:gd name="T34" fmla="*/ 175 w 287"/>
                    <a:gd name="T35" fmla="*/ 162 h 286"/>
                    <a:gd name="T36" fmla="*/ 181 w 287"/>
                    <a:gd name="T37" fmla="*/ 166 h 286"/>
                    <a:gd name="T38" fmla="*/ 196 w 287"/>
                    <a:gd name="T39" fmla="*/ 154 h 286"/>
                    <a:gd name="T40" fmla="*/ 201 w 287"/>
                    <a:gd name="T41" fmla="*/ 131 h 286"/>
                    <a:gd name="T42" fmla="*/ 186 w 287"/>
                    <a:gd name="T43" fmla="*/ 94 h 286"/>
                    <a:gd name="T44" fmla="*/ 146 w 287"/>
                    <a:gd name="T45" fmla="*/ 80 h 286"/>
                    <a:gd name="T46" fmla="*/ 79 w 287"/>
                    <a:gd name="T47" fmla="*/ 161 h 286"/>
                    <a:gd name="T48" fmla="*/ 94 w 287"/>
                    <a:gd name="T49" fmla="*/ 199 h 286"/>
                    <a:gd name="T50" fmla="*/ 135 w 287"/>
                    <a:gd name="T51" fmla="*/ 213 h 286"/>
                    <a:gd name="T52" fmla="*/ 201 w 287"/>
                    <a:gd name="T53" fmla="*/ 193 h 286"/>
                    <a:gd name="T54" fmla="*/ 206 w 287"/>
                    <a:gd name="T55" fmla="*/ 191 h 286"/>
                    <a:gd name="T56" fmla="*/ 208 w 287"/>
                    <a:gd name="T57" fmla="*/ 196 h 286"/>
                    <a:gd name="T58" fmla="*/ 216 w 287"/>
                    <a:gd name="T59" fmla="*/ 212 h 286"/>
                    <a:gd name="T60" fmla="*/ 218 w 287"/>
                    <a:gd name="T61" fmla="*/ 217 h 286"/>
                    <a:gd name="T62" fmla="*/ 214 w 287"/>
                    <a:gd name="T63" fmla="*/ 219 h 286"/>
                    <a:gd name="T64" fmla="*/ 133 w 287"/>
                    <a:gd name="T65" fmla="*/ 240 h 286"/>
                    <a:gd name="T66" fmla="*/ 74 w 287"/>
                    <a:gd name="T67" fmla="*/ 221 h 286"/>
                    <a:gd name="T68" fmla="*/ 46 w 287"/>
                    <a:gd name="T69" fmla="*/ 160 h 286"/>
                    <a:gd name="T70" fmla="*/ 71 w 287"/>
                    <a:gd name="T71" fmla="*/ 88 h 286"/>
                    <a:gd name="T72" fmla="*/ 148 w 287"/>
                    <a:gd name="T73" fmla="*/ 52 h 286"/>
                    <a:gd name="T74" fmla="*/ 204 w 287"/>
                    <a:gd name="T75" fmla="*/ 70 h 286"/>
                    <a:gd name="T76" fmla="*/ 234 w 287"/>
                    <a:gd name="T77" fmla="*/ 129 h 286"/>
                    <a:gd name="T78" fmla="*/ 222 w 287"/>
                    <a:gd name="T79" fmla="*/ 171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87" h="286">
                      <a:moveTo>
                        <a:pt x="143" y="0"/>
                      </a:moveTo>
                      <a:cubicBezTo>
                        <a:pt x="64" y="0"/>
                        <a:pt x="0" y="64"/>
                        <a:pt x="0" y="143"/>
                      </a:cubicBezTo>
                      <a:cubicBezTo>
                        <a:pt x="0" y="222"/>
                        <a:pt x="64" y="286"/>
                        <a:pt x="143" y="286"/>
                      </a:cubicBezTo>
                      <a:cubicBezTo>
                        <a:pt x="223" y="286"/>
                        <a:pt x="287" y="222"/>
                        <a:pt x="287" y="143"/>
                      </a:cubicBezTo>
                      <a:cubicBezTo>
                        <a:pt x="287" y="64"/>
                        <a:pt x="223" y="0"/>
                        <a:pt x="143" y="0"/>
                      </a:cubicBezTo>
                      <a:close/>
                      <a:moveTo>
                        <a:pt x="222" y="171"/>
                      </a:moveTo>
                      <a:cubicBezTo>
                        <a:pt x="212" y="186"/>
                        <a:pt x="198" y="194"/>
                        <a:pt x="180" y="194"/>
                      </a:cubicBezTo>
                      <a:cubicBezTo>
                        <a:pt x="167" y="194"/>
                        <a:pt x="161" y="190"/>
                        <a:pt x="154" y="184"/>
                      </a:cubicBezTo>
                      <a:cubicBezTo>
                        <a:pt x="146" y="190"/>
                        <a:pt x="138" y="194"/>
                        <a:pt x="125" y="194"/>
                      </a:cubicBezTo>
                      <a:cubicBezTo>
                        <a:pt x="105" y="194"/>
                        <a:pt x="91" y="182"/>
                        <a:pt x="91" y="165"/>
                      </a:cubicBezTo>
                      <a:cubicBezTo>
                        <a:pt x="91" y="150"/>
                        <a:pt x="99" y="132"/>
                        <a:pt x="110" y="120"/>
                      </a:cubicBezTo>
                      <a:cubicBezTo>
                        <a:pt x="119" y="110"/>
                        <a:pt x="133" y="103"/>
                        <a:pt x="170" y="103"/>
                      </a:cubicBezTo>
                      <a:cubicBezTo>
                        <a:pt x="173" y="103"/>
                        <a:pt x="177" y="103"/>
                        <a:pt x="180" y="103"/>
                      </a:cubicBezTo>
                      <a:cubicBezTo>
                        <a:pt x="187" y="104"/>
                        <a:pt x="187" y="104"/>
                        <a:pt x="187" y="104"/>
                      </a:cubicBezTo>
                      <a:cubicBezTo>
                        <a:pt x="185" y="110"/>
                        <a:pt x="185" y="110"/>
                        <a:pt x="185" y="110"/>
                      </a:cubicBezTo>
                      <a:cubicBezTo>
                        <a:pt x="178" y="149"/>
                        <a:pt x="178" y="149"/>
                        <a:pt x="178" y="149"/>
                      </a:cubicBezTo>
                      <a:cubicBezTo>
                        <a:pt x="177" y="149"/>
                        <a:pt x="177" y="150"/>
                        <a:pt x="177" y="151"/>
                      </a:cubicBezTo>
                      <a:cubicBezTo>
                        <a:pt x="177" y="154"/>
                        <a:pt x="175" y="159"/>
                        <a:pt x="175" y="162"/>
                      </a:cubicBezTo>
                      <a:cubicBezTo>
                        <a:pt x="175" y="165"/>
                        <a:pt x="177" y="166"/>
                        <a:pt x="181" y="166"/>
                      </a:cubicBezTo>
                      <a:cubicBezTo>
                        <a:pt x="187" y="166"/>
                        <a:pt x="192" y="162"/>
                        <a:pt x="196" y="154"/>
                      </a:cubicBezTo>
                      <a:cubicBezTo>
                        <a:pt x="200" y="146"/>
                        <a:pt x="201" y="136"/>
                        <a:pt x="201" y="131"/>
                      </a:cubicBezTo>
                      <a:cubicBezTo>
                        <a:pt x="201" y="116"/>
                        <a:pt x="196" y="103"/>
                        <a:pt x="186" y="94"/>
                      </a:cubicBezTo>
                      <a:cubicBezTo>
                        <a:pt x="176" y="84"/>
                        <a:pt x="162" y="80"/>
                        <a:pt x="146" y="80"/>
                      </a:cubicBezTo>
                      <a:cubicBezTo>
                        <a:pt x="112" y="80"/>
                        <a:pt x="79" y="107"/>
                        <a:pt x="79" y="161"/>
                      </a:cubicBezTo>
                      <a:cubicBezTo>
                        <a:pt x="79" y="177"/>
                        <a:pt x="84" y="190"/>
                        <a:pt x="94" y="199"/>
                      </a:cubicBezTo>
                      <a:cubicBezTo>
                        <a:pt x="104" y="208"/>
                        <a:pt x="118" y="213"/>
                        <a:pt x="135" y="213"/>
                      </a:cubicBezTo>
                      <a:cubicBezTo>
                        <a:pt x="161" y="213"/>
                        <a:pt x="182" y="203"/>
                        <a:pt x="201" y="193"/>
                      </a:cubicBezTo>
                      <a:cubicBezTo>
                        <a:pt x="206" y="191"/>
                        <a:pt x="206" y="191"/>
                        <a:pt x="206" y="191"/>
                      </a:cubicBezTo>
                      <a:cubicBezTo>
                        <a:pt x="208" y="196"/>
                        <a:pt x="208" y="196"/>
                        <a:pt x="208" y="196"/>
                      </a:cubicBezTo>
                      <a:cubicBezTo>
                        <a:pt x="216" y="212"/>
                        <a:pt x="216" y="212"/>
                        <a:pt x="216" y="212"/>
                      </a:cubicBezTo>
                      <a:cubicBezTo>
                        <a:pt x="218" y="217"/>
                        <a:pt x="218" y="217"/>
                        <a:pt x="218" y="217"/>
                      </a:cubicBezTo>
                      <a:cubicBezTo>
                        <a:pt x="214" y="219"/>
                        <a:pt x="214" y="219"/>
                        <a:pt x="214" y="219"/>
                      </a:cubicBezTo>
                      <a:cubicBezTo>
                        <a:pt x="189" y="233"/>
                        <a:pt x="161" y="240"/>
                        <a:pt x="133" y="240"/>
                      </a:cubicBezTo>
                      <a:cubicBezTo>
                        <a:pt x="111" y="240"/>
                        <a:pt x="90" y="233"/>
                        <a:pt x="74" y="221"/>
                      </a:cubicBezTo>
                      <a:cubicBezTo>
                        <a:pt x="55" y="207"/>
                        <a:pt x="46" y="186"/>
                        <a:pt x="46" y="160"/>
                      </a:cubicBezTo>
                      <a:cubicBezTo>
                        <a:pt x="46" y="134"/>
                        <a:pt x="55" y="108"/>
                        <a:pt x="71" y="88"/>
                      </a:cubicBezTo>
                      <a:cubicBezTo>
                        <a:pt x="84" y="72"/>
                        <a:pt x="108" y="52"/>
                        <a:pt x="148" y="52"/>
                      </a:cubicBezTo>
                      <a:cubicBezTo>
                        <a:pt x="167" y="52"/>
                        <a:pt x="188" y="59"/>
                        <a:pt x="204" y="70"/>
                      </a:cubicBezTo>
                      <a:cubicBezTo>
                        <a:pt x="217" y="80"/>
                        <a:pt x="234" y="98"/>
                        <a:pt x="234" y="129"/>
                      </a:cubicBezTo>
                      <a:cubicBezTo>
                        <a:pt x="234" y="144"/>
                        <a:pt x="229" y="159"/>
                        <a:pt x="222" y="171"/>
                      </a:cubicBezTo>
                      <a:close/>
                    </a:path>
                  </a:pathLst>
                </a:custGeom>
                <a:grp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grpSp>
          <p:sp>
            <p:nvSpPr>
              <p:cNvPr id="113" name="Freeform 50">
                <a:extLst>
                  <a:ext uri="{FF2B5EF4-FFF2-40B4-BE49-F238E27FC236}">
                    <a16:creationId xmlns:a16="http://schemas.microsoft.com/office/drawing/2014/main" xmlns="" id="{325DEFE7-2F69-4D9B-B744-3B5832D9DFA3}"/>
                  </a:ext>
                </a:extLst>
              </p:cNvPr>
              <p:cNvSpPr>
                <a:spLocks noEditPoints="1"/>
              </p:cNvSpPr>
              <p:nvPr/>
            </p:nvSpPr>
            <p:spPr bwMode="auto">
              <a:xfrm>
                <a:off x="8763866" y="1957492"/>
                <a:ext cx="777262" cy="774306"/>
              </a:xfrm>
              <a:custGeom>
                <a:avLst/>
                <a:gdLst>
                  <a:gd name="T0" fmla="*/ 145 w 290"/>
                  <a:gd name="T1" fmla="*/ 0 h 289"/>
                  <a:gd name="T2" fmla="*/ 0 w 290"/>
                  <a:gd name="T3" fmla="*/ 144 h 289"/>
                  <a:gd name="T4" fmla="*/ 145 w 290"/>
                  <a:gd name="T5" fmla="*/ 289 h 289"/>
                  <a:gd name="T6" fmla="*/ 290 w 290"/>
                  <a:gd name="T7" fmla="*/ 144 h 289"/>
                  <a:gd name="T8" fmla="*/ 145 w 290"/>
                  <a:gd name="T9" fmla="*/ 0 h 289"/>
                  <a:gd name="T10" fmla="*/ 173 w 290"/>
                  <a:gd name="T11" fmla="*/ 144 h 289"/>
                  <a:gd name="T12" fmla="*/ 173 w 290"/>
                  <a:gd name="T13" fmla="*/ 236 h 289"/>
                  <a:gd name="T14" fmla="*/ 79 w 290"/>
                  <a:gd name="T15" fmla="*/ 197 h 289"/>
                  <a:gd name="T16" fmla="*/ 79 w 290"/>
                  <a:gd name="T17" fmla="*/ 183 h 289"/>
                  <a:gd name="T18" fmla="*/ 46 w 290"/>
                  <a:gd name="T19" fmla="*/ 183 h 289"/>
                  <a:gd name="T20" fmla="*/ 46 w 290"/>
                  <a:gd name="T21" fmla="*/ 106 h 289"/>
                  <a:gd name="T22" fmla="*/ 79 w 290"/>
                  <a:gd name="T23" fmla="*/ 106 h 289"/>
                  <a:gd name="T24" fmla="*/ 79 w 290"/>
                  <a:gd name="T25" fmla="*/ 91 h 289"/>
                  <a:gd name="T26" fmla="*/ 173 w 290"/>
                  <a:gd name="T27" fmla="*/ 53 h 289"/>
                  <a:gd name="T28" fmla="*/ 173 w 290"/>
                  <a:gd name="T29" fmla="*/ 144 h 289"/>
                  <a:gd name="T30" fmla="*/ 182 w 290"/>
                  <a:gd name="T31" fmla="*/ 196 h 289"/>
                  <a:gd name="T32" fmla="*/ 194 w 290"/>
                  <a:gd name="T33" fmla="*/ 144 h 289"/>
                  <a:gd name="T34" fmla="*/ 182 w 290"/>
                  <a:gd name="T35" fmla="*/ 93 h 289"/>
                  <a:gd name="T36" fmla="*/ 197 w 290"/>
                  <a:gd name="T37" fmla="*/ 84 h 289"/>
                  <a:gd name="T38" fmla="*/ 211 w 290"/>
                  <a:gd name="T39" fmla="*/ 144 h 289"/>
                  <a:gd name="T40" fmla="*/ 197 w 290"/>
                  <a:gd name="T41" fmla="*/ 204 h 289"/>
                  <a:gd name="T42" fmla="*/ 182 w 290"/>
                  <a:gd name="T43" fmla="*/ 196 h 289"/>
                  <a:gd name="T44" fmla="*/ 225 w 290"/>
                  <a:gd name="T45" fmla="*/ 225 h 289"/>
                  <a:gd name="T46" fmla="*/ 210 w 290"/>
                  <a:gd name="T47" fmla="*/ 216 h 289"/>
                  <a:gd name="T48" fmla="*/ 227 w 290"/>
                  <a:gd name="T49" fmla="*/ 144 h 289"/>
                  <a:gd name="T50" fmla="*/ 210 w 290"/>
                  <a:gd name="T51" fmla="*/ 72 h 289"/>
                  <a:gd name="T52" fmla="*/ 225 w 290"/>
                  <a:gd name="T53" fmla="*/ 64 h 289"/>
                  <a:gd name="T54" fmla="*/ 244 w 290"/>
                  <a:gd name="T55" fmla="*/ 144 h 289"/>
                  <a:gd name="T56" fmla="*/ 225 w 290"/>
                  <a:gd name="T57" fmla="*/ 225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90" h="289">
                    <a:moveTo>
                      <a:pt x="145" y="0"/>
                    </a:moveTo>
                    <a:cubicBezTo>
                      <a:pt x="65" y="0"/>
                      <a:pt x="0" y="64"/>
                      <a:pt x="0" y="144"/>
                    </a:cubicBezTo>
                    <a:cubicBezTo>
                      <a:pt x="0" y="224"/>
                      <a:pt x="65" y="289"/>
                      <a:pt x="145" y="289"/>
                    </a:cubicBezTo>
                    <a:cubicBezTo>
                      <a:pt x="225" y="289"/>
                      <a:pt x="290" y="224"/>
                      <a:pt x="290" y="144"/>
                    </a:cubicBezTo>
                    <a:cubicBezTo>
                      <a:pt x="290" y="64"/>
                      <a:pt x="225" y="0"/>
                      <a:pt x="145" y="0"/>
                    </a:cubicBezTo>
                    <a:close/>
                    <a:moveTo>
                      <a:pt x="173" y="144"/>
                    </a:moveTo>
                    <a:cubicBezTo>
                      <a:pt x="173" y="236"/>
                      <a:pt x="173" y="236"/>
                      <a:pt x="173" y="236"/>
                    </a:cubicBezTo>
                    <a:cubicBezTo>
                      <a:pt x="79" y="197"/>
                      <a:pt x="79" y="197"/>
                      <a:pt x="79" y="197"/>
                    </a:cubicBezTo>
                    <a:cubicBezTo>
                      <a:pt x="79" y="183"/>
                      <a:pt x="79" y="183"/>
                      <a:pt x="79" y="183"/>
                    </a:cubicBezTo>
                    <a:cubicBezTo>
                      <a:pt x="46" y="183"/>
                      <a:pt x="46" y="183"/>
                      <a:pt x="46" y="183"/>
                    </a:cubicBezTo>
                    <a:cubicBezTo>
                      <a:pt x="46" y="106"/>
                      <a:pt x="46" y="106"/>
                      <a:pt x="46" y="106"/>
                    </a:cubicBezTo>
                    <a:cubicBezTo>
                      <a:pt x="79" y="106"/>
                      <a:pt x="79" y="106"/>
                      <a:pt x="79" y="106"/>
                    </a:cubicBezTo>
                    <a:cubicBezTo>
                      <a:pt x="79" y="91"/>
                      <a:pt x="79" y="91"/>
                      <a:pt x="79" y="91"/>
                    </a:cubicBezTo>
                    <a:cubicBezTo>
                      <a:pt x="173" y="53"/>
                      <a:pt x="173" y="53"/>
                      <a:pt x="173" y="53"/>
                    </a:cubicBezTo>
                    <a:lnTo>
                      <a:pt x="173" y="144"/>
                    </a:lnTo>
                    <a:close/>
                    <a:moveTo>
                      <a:pt x="182" y="196"/>
                    </a:moveTo>
                    <a:cubicBezTo>
                      <a:pt x="190" y="182"/>
                      <a:pt x="194" y="163"/>
                      <a:pt x="194" y="144"/>
                    </a:cubicBezTo>
                    <a:cubicBezTo>
                      <a:pt x="194" y="125"/>
                      <a:pt x="190" y="107"/>
                      <a:pt x="182" y="93"/>
                    </a:cubicBezTo>
                    <a:cubicBezTo>
                      <a:pt x="197" y="84"/>
                      <a:pt x="197" y="84"/>
                      <a:pt x="197" y="84"/>
                    </a:cubicBezTo>
                    <a:cubicBezTo>
                      <a:pt x="206" y="101"/>
                      <a:pt x="211" y="123"/>
                      <a:pt x="211" y="144"/>
                    </a:cubicBezTo>
                    <a:cubicBezTo>
                      <a:pt x="211" y="166"/>
                      <a:pt x="206" y="187"/>
                      <a:pt x="197" y="204"/>
                    </a:cubicBezTo>
                    <a:lnTo>
                      <a:pt x="182" y="196"/>
                    </a:lnTo>
                    <a:close/>
                    <a:moveTo>
                      <a:pt x="225" y="225"/>
                    </a:moveTo>
                    <a:cubicBezTo>
                      <a:pt x="210" y="216"/>
                      <a:pt x="210" y="216"/>
                      <a:pt x="210" y="216"/>
                    </a:cubicBezTo>
                    <a:cubicBezTo>
                      <a:pt x="221" y="196"/>
                      <a:pt x="227" y="171"/>
                      <a:pt x="227" y="144"/>
                    </a:cubicBezTo>
                    <a:cubicBezTo>
                      <a:pt x="227" y="118"/>
                      <a:pt x="221" y="93"/>
                      <a:pt x="210" y="72"/>
                    </a:cubicBezTo>
                    <a:cubicBezTo>
                      <a:pt x="225" y="64"/>
                      <a:pt x="225" y="64"/>
                      <a:pt x="225" y="64"/>
                    </a:cubicBezTo>
                    <a:cubicBezTo>
                      <a:pt x="237" y="87"/>
                      <a:pt x="244" y="115"/>
                      <a:pt x="244" y="144"/>
                    </a:cubicBezTo>
                    <a:cubicBezTo>
                      <a:pt x="244" y="174"/>
                      <a:pt x="237" y="202"/>
                      <a:pt x="225" y="225"/>
                    </a:cubicBezTo>
                    <a:close/>
                  </a:path>
                </a:pathLst>
              </a:custGeom>
              <a:solidFill>
                <a:schemeClr val="accent2"/>
              </a:solidFill>
              <a:ln>
                <a:noFill/>
              </a:ln>
              <a:effectLst/>
            </p:spPr>
            <p:txBody>
              <a:bodyPr vert="horz" wrap="square" lIns="91440" tIns="45720" rIns="91440" bIns="45720" numCol="1" anchor="t" anchorCtr="0" compatLnSpc="1">
                <a:prstTxWarp prst="textNoShape">
                  <a:avLst/>
                </a:prstTxWarp>
              </a:bodyPr>
              <a:lstStyle/>
              <a:p>
                <a:endParaRPr lang="id-ID">
                  <a:latin typeface="+mj-lt"/>
                </a:endParaRPr>
              </a:p>
            </p:txBody>
          </p:sp>
          <p:grpSp>
            <p:nvGrpSpPr>
              <p:cNvPr id="114" name="Group 113">
                <a:extLst>
                  <a:ext uri="{FF2B5EF4-FFF2-40B4-BE49-F238E27FC236}">
                    <a16:creationId xmlns:a16="http://schemas.microsoft.com/office/drawing/2014/main" xmlns="" id="{D3183F07-D5B6-4B0B-A844-427D25F32318}"/>
                  </a:ext>
                </a:extLst>
              </p:cNvPr>
              <p:cNvGrpSpPr/>
              <p:nvPr/>
            </p:nvGrpSpPr>
            <p:grpSpPr>
              <a:xfrm>
                <a:off x="9725837" y="4339518"/>
                <a:ext cx="826026" cy="826026"/>
                <a:chOff x="6951663" y="4173538"/>
                <a:chExt cx="887413" cy="887413"/>
              </a:xfrm>
              <a:solidFill>
                <a:schemeClr val="accent2"/>
              </a:solidFill>
            </p:grpSpPr>
            <p:sp>
              <p:nvSpPr>
                <p:cNvPr id="116" name="Freeform 65">
                  <a:extLst>
                    <a:ext uri="{FF2B5EF4-FFF2-40B4-BE49-F238E27FC236}">
                      <a16:creationId xmlns:a16="http://schemas.microsoft.com/office/drawing/2014/main" xmlns="" id="{FA8B7B07-558B-49C6-922A-77D24D2F0E66}"/>
                    </a:ext>
                  </a:extLst>
                </p:cNvPr>
                <p:cNvSpPr>
                  <a:spLocks/>
                </p:cNvSpPr>
                <p:nvPr/>
              </p:nvSpPr>
              <p:spPr bwMode="auto">
                <a:xfrm>
                  <a:off x="7597776" y="4640263"/>
                  <a:ext cx="77788" cy="114300"/>
                </a:xfrm>
                <a:custGeom>
                  <a:avLst/>
                  <a:gdLst>
                    <a:gd name="T0" fmla="*/ 9 w 27"/>
                    <a:gd name="T1" fmla="*/ 0 h 40"/>
                    <a:gd name="T2" fmla="*/ 9 w 27"/>
                    <a:gd name="T3" fmla="*/ 0 h 40"/>
                    <a:gd name="T4" fmla="*/ 0 w 27"/>
                    <a:gd name="T5" fmla="*/ 39 h 40"/>
                    <a:gd name="T6" fmla="*/ 6 w 27"/>
                    <a:gd name="T7" fmla="*/ 40 h 40"/>
                    <a:gd name="T8" fmla="*/ 27 w 27"/>
                    <a:gd name="T9" fmla="*/ 20 h 40"/>
                    <a:gd name="T10" fmla="*/ 9 w 27"/>
                    <a:gd name="T11" fmla="*/ 0 h 40"/>
                  </a:gdLst>
                  <a:ahLst/>
                  <a:cxnLst>
                    <a:cxn ang="0">
                      <a:pos x="T0" y="T1"/>
                    </a:cxn>
                    <a:cxn ang="0">
                      <a:pos x="T2" y="T3"/>
                    </a:cxn>
                    <a:cxn ang="0">
                      <a:pos x="T4" y="T5"/>
                    </a:cxn>
                    <a:cxn ang="0">
                      <a:pos x="T6" y="T7"/>
                    </a:cxn>
                    <a:cxn ang="0">
                      <a:pos x="T8" y="T9"/>
                    </a:cxn>
                    <a:cxn ang="0">
                      <a:pos x="T10" y="T11"/>
                    </a:cxn>
                  </a:cxnLst>
                  <a:rect l="0" t="0" r="r" b="b"/>
                  <a:pathLst>
                    <a:path w="27" h="40">
                      <a:moveTo>
                        <a:pt x="9" y="0"/>
                      </a:moveTo>
                      <a:cubicBezTo>
                        <a:pt x="9" y="0"/>
                        <a:pt x="9" y="0"/>
                        <a:pt x="9" y="0"/>
                      </a:cubicBezTo>
                      <a:cubicBezTo>
                        <a:pt x="9" y="14"/>
                        <a:pt x="6" y="27"/>
                        <a:pt x="0" y="39"/>
                      </a:cubicBezTo>
                      <a:cubicBezTo>
                        <a:pt x="2" y="40"/>
                        <a:pt x="4" y="40"/>
                        <a:pt x="6" y="40"/>
                      </a:cubicBezTo>
                      <a:cubicBezTo>
                        <a:pt x="17" y="40"/>
                        <a:pt x="27" y="31"/>
                        <a:pt x="27" y="20"/>
                      </a:cubicBezTo>
                      <a:cubicBezTo>
                        <a:pt x="27" y="10"/>
                        <a:pt x="19" y="1"/>
                        <a:pt x="9" y="0"/>
                      </a:cubicBezTo>
                      <a:close/>
                    </a:path>
                  </a:pathLst>
                </a:custGeom>
                <a:grp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117" name="Freeform 66">
                  <a:extLst>
                    <a:ext uri="{FF2B5EF4-FFF2-40B4-BE49-F238E27FC236}">
                      <a16:creationId xmlns:a16="http://schemas.microsoft.com/office/drawing/2014/main" xmlns="" id="{EF61E4F9-869F-4011-8EF1-790A7981D111}"/>
                    </a:ext>
                  </a:extLst>
                </p:cNvPr>
                <p:cNvSpPr>
                  <a:spLocks noEditPoints="1"/>
                </p:cNvSpPr>
                <p:nvPr/>
              </p:nvSpPr>
              <p:spPr bwMode="auto">
                <a:xfrm>
                  <a:off x="6951663" y="4173538"/>
                  <a:ext cx="887413" cy="887413"/>
                </a:xfrm>
                <a:custGeom>
                  <a:avLst/>
                  <a:gdLst>
                    <a:gd name="T0" fmla="*/ 154 w 308"/>
                    <a:gd name="T1" fmla="*/ 0 h 308"/>
                    <a:gd name="T2" fmla="*/ 0 w 308"/>
                    <a:gd name="T3" fmla="*/ 154 h 308"/>
                    <a:gd name="T4" fmla="*/ 154 w 308"/>
                    <a:gd name="T5" fmla="*/ 308 h 308"/>
                    <a:gd name="T6" fmla="*/ 308 w 308"/>
                    <a:gd name="T7" fmla="*/ 154 h 308"/>
                    <a:gd name="T8" fmla="*/ 154 w 308"/>
                    <a:gd name="T9" fmla="*/ 0 h 308"/>
                    <a:gd name="T10" fmla="*/ 165 w 308"/>
                    <a:gd name="T11" fmla="*/ 62 h 308"/>
                    <a:gd name="T12" fmla="*/ 174 w 308"/>
                    <a:gd name="T13" fmla="*/ 77 h 308"/>
                    <a:gd name="T14" fmla="*/ 174 w 308"/>
                    <a:gd name="T15" fmla="*/ 90 h 308"/>
                    <a:gd name="T16" fmla="*/ 182 w 308"/>
                    <a:gd name="T17" fmla="*/ 107 h 308"/>
                    <a:gd name="T18" fmla="*/ 169 w 308"/>
                    <a:gd name="T19" fmla="*/ 136 h 308"/>
                    <a:gd name="T20" fmla="*/ 164 w 308"/>
                    <a:gd name="T21" fmla="*/ 120 h 308"/>
                    <a:gd name="T22" fmla="*/ 156 w 308"/>
                    <a:gd name="T23" fmla="*/ 91 h 308"/>
                    <a:gd name="T24" fmla="*/ 165 w 308"/>
                    <a:gd name="T25" fmla="*/ 62 h 308"/>
                    <a:gd name="T26" fmla="*/ 117 w 308"/>
                    <a:gd name="T27" fmla="*/ 62 h 308"/>
                    <a:gd name="T28" fmla="*/ 125 w 308"/>
                    <a:gd name="T29" fmla="*/ 77 h 308"/>
                    <a:gd name="T30" fmla="*/ 126 w 308"/>
                    <a:gd name="T31" fmla="*/ 90 h 308"/>
                    <a:gd name="T32" fmla="*/ 134 w 308"/>
                    <a:gd name="T33" fmla="*/ 107 h 308"/>
                    <a:gd name="T34" fmla="*/ 120 w 308"/>
                    <a:gd name="T35" fmla="*/ 136 h 308"/>
                    <a:gd name="T36" fmla="*/ 116 w 308"/>
                    <a:gd name="T37" fmla="*/ 120 h 308"/>
                    <a:gd name="T38" fmla="*/ 108 w 308"/>
                    <a:gd name="T39" fmla="*/ 91 h 308"/>
                    <a:gd name="T40" fmla="*/ 117 w 308"/>
                    <a:gd name="T41" fmla="*/ 62 h 308"/>
                    <a:gd name="T42" fmla="*/ 230 w 308"/>
                    <a:gd name="T43" fmla="*/ 218 h 308"/>
                    <a:gd name="T44" fmla="*/ 215 w 308"/>
                    <a:gd name="T45" fmla="*/ 215 h 308"/>
                    <a:gd name="T46" fmla="*/ 147 w 308"/>
                    <a:gd name="T47" fmla="*/ 247 h 308"/>
                    <a:gd name="T48" fmla="*/ 62 w 308"/>
                    <a:gd name="T49" fmla="*/ 162 h 308"/>
                    <a:gd name="T50" fmla="*/ 63 w 308"/>
                    <a:gd name="T51" fmla="*/ 146 h 308"/>
                    <a:gd name="T52" fmla="*/ 232 w 308"/>
                    <a:gd name="T53" fmla="*/ 146 h 308"/>
                    <a:gd name="T54" fmla="*/ 232 w 308"/>
                    <a:gd name="T55" fmla="*/ 146 h 308"/>
                    <a:gd name="T56" fmla="*/ 266 w 308"/>
                    <a:gd name="T57" fmla="*/ 182 h 308"/>
                    <a:gd name="T58" fmla="*/ 230 w 308"/>
                    <a:gd name="T59" fmla="*/ 218 h 3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08" h="308">
                      <a:moveTo>
                        <a:pt x="154" y="0"/>
                      </a:moveTo>
                      <a:cubicBezTo>
                        <a:pt x="69" y="0"/>
                        <a:pt x="0" y="69"/>
                        <a:pt x="0" y="154"/>
                      </a:cubicBezTo>
                      <a:cubicBezTo>
                        <a:pt x="0" y="239"/>
                        <a:pt x="69" y="308"/>
                        <a:pt x="154" y="308"/>
                      </a:cubicBezTo>
                      <a:cubicBezTo>
                        <a:pt x="239" y="308"/>
                        <a:pt x="308" y="239"/>
                        <a:pt x="308" y="154"/>
                      </a:cubicBezTo>
                      <a:cubicBezTo>
                        <a:pt x="308" y="69"/>
                        <a:pt x="239" y="0"/>
                        <a:pt x="154" y="0"/>
                      </a:cubicBezTo>
                      <a:close/>
                      <a:moveTo>
                        <a:pt x="165" y="62"/>
                      </a:moveTo>
                      <a:cubicBezTo>
                        <a:pt x="174" y="56"/>
                        <a:pt x="183" y="71"/>
                        <a:pt x="174" y="77"/>
                      </a:cubicBezTo>
                      <a:cubicBezTo>
                        <a:pt x="169" y="79"/>
                        <a:pt x="172" y="86"/>
                        <a:pt x="174" y="90"/>
                      </a:cubicBezTo>
                      <a:cubicBezTo>
                        <a:pt x="177" y="95"/>
                        <a:pt x="181" y="101"/>
                        <a:pt x="182" y="107"/>
                      </a:cubicBezTo>
                      <a:cubicBezTo>
                        <a:pt x="185" y="119"/>
                        <a:pt x="181" y="132"/>
                        <a:pt x="169" y="136"/>
                      </a:cubicBezTo>
                      <a:cubicBezTo>
                        <a:pt x="158" y="140"/>
                        <a:pt x="153" y="123"/>
                        <a:pt x="164" y="120"/>
                      </a:cubicBezTo>
                      <a:cubicBezTo>
                        <a:pt x="172" y="117"/>
                        <a:pt x="157" y="95"/>
                        <a:pt x="156" y="91"/>
                      </a:cubicBezTo>
                      <a:cubicBezTo>
                        <a:pt x="152" y="80"/>
                        <a:pt x="154" y="68"/>
                        <a:pt x="165" y="62"/>
                      </a:cubicBezTo>
                      <a:close/>
                      <a:moveTo>
                        <a:pt x="117" y="62"/>
                      </a:moveTo>
                      <a:cubicBezTo>
                        <a:pt x="126" y="56"/>
                        <a:pt x="135" y="71"/>
                        <a:pt x="125" y="77"/>
                      </a:cubicBezTo>
                      <a:cubicBezTo>
                        <a:pt x="121" y="79"/>
                        <a:pt x="124" y="86"/>
                        <a:pt x="126" y="90"/>
                      </a:cubicBezTo>
                      <a:cubicBezTo>
                        <a:pt x="129" y="95"/>
                        <a:pt x="133" y="101"/>
                        <a:pt x="134" y="107"/>
                      </a:cubicBezTo>
                      <a:cubicBezTo>
                        <a:pt x="137" y="119"/>
                        <a:pt x="133" y="132"/>
                        <a:pt x="120" y="136"/>
                      </a:cubicBezTo>
                      <a:cubicBezTo>
                        <a:pt x="110" y="140"/>
                        <a:pt x="105" y="123"/>
                        <a:pt x="116" y="120"/>
                      </a:cubicBezTo>
                      <a:cubicBezTo>
                        <a:pt x="124" y="117"/>
                        <a:pt x="109" y="95"/>
                        <a:pt x="108" y="91"/>
                      </a:cubicBezTo>
                      <a:cubicBezTo>
                        <a:pt x="104" y="80"/>
                        <a:pt x="106" y="68"/>
                        <a:pt x="117" y="62"/>
                      </a:cubicBezTo>
                      <a:close/>
                      <a:moveTo>
                        <a:pt x="230" y="218"/>
                      </a:moveTo>
                      <a:cubicBezTo>
                        <a:pt x="225" y="218"/>
                        <a:pt x="219" y="217"/>
                        <a:pt x="215" y="215"/>
                      </a:cubicBezTo>
                      <a:cubicBezTo>
                        <a:pt x="199" y="235"/>
                        <a:pt x="175" y="247"/>
                        <a:pt x="147" y="247"/>
                      </a:cubicBezTo>
                      <a:cubicBezTo>
                        <a:pt x="100" y="247"/>
                        <a:pt x="62" y="209"/>
                        <a:pt x="62" y="162"/>
                      </a:cubicBezTo>
                      <a:cubicBezTo>
                        <a:pt x="62" y="156"/>
                        <a:pt x="62" y="151"/>
                        <a:pt x="63" y="146"/>
                      </a:cubicBezTo>
                      <a:cubicBezTo>
                        <a:pt x="232" y="146"/>
                        <a:pt x="232" y="146"/>
                        <a:pt x="232" y="146"/>
                      </a:cubicBezTo>
                      <a:cubicBezTo>
                        <a:pt x="232" y="146"/>
                        <a:pt x="232" y="146"/>
                        <a:pt x="232" y="146"/>
                      </a:cubicBezTo>
                      <a:cubicBezTo>
                        <a:pt x="251" y="147"/>
                        <a:pt x="266" y="162"/>
                        <a:pt x="266" y="182"/>
                      </a:cubicBezTo>
                      <a:cubicBezTo>
                        <a:pt x="266" y="202"/>
                        <a:pt x="250" y="218"/>
                        <a:pt x="230" y="218"/>
                      </a:cubicBezTo>
                      <a:close/>
                    </a:path>
                  </a:pathLst>
                </a:custGeom>
                <a:grp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grpSp>
          <p:sp>
            <p:nvSpPr>
              <p:cNvPr id="115" name="Freeform 280">
                <a:extLst>
                  <a:ext uri="{FF2B5EF4-FFF2-40B4-BE49-F238E27FC236}">
                    <a16:creationId xmlns:a16="http://schemas.microsoft.com/office/drawing/2014/main" xmlns="" id="{1135E6D0-A946-4CCE-AC26-0A03D1353A94}"/>
                  </a:ext>
                </a:extLst>
              </p:cNvPr>
              <p:cNvSpPr>
                <a:spLocks noEditPoints="1"/>
              </p:cNvSpPr>
              <p:nvPr/>
            </p:nvSpPr>
            <p:spPr bwMode="auto">
              <a:xfrm>
                <a:off x="8610198" y="4280159"/>
                <a:ext cx="255241" cy="359606"/>
              </a:xfrm>
              <a:custGeom>
                <a:avLst/>
                <a:gdLst>
                  <a:gd name="T0" fmla="*/ 47 w 95"/>
                  <a:gd name="T1" fmla="*/ 0 h 134"/>
                  <a:gd name="T2" fmla="*/ 0 w 95"/>
                  <a:gd name="T3" fmla="*/ 47 h 134"/>
                  <a:gd name="T4" fmla="*/ 47 w 95"/>
                  <a:gd name="T5" fmla="*/ 134 h 134"/>
                  <a:gd name="T6" fmla="*/ 95 w 95"/>
                  <a:gd name="T7" fmla="*/ 47 h 134"/>
                  <a:gd name="T8" fmla="*/ 47 w 95"/>
                  <a:gd name="T9" fmla="*/ 0 h 134"/>
                  <a:gd name="T10" fmla="*/ 47 w 95"/>
                  <a:gd name="T11" fmla="*/ 55 h 134"/>
                  <a:gd name="T12" fmla="*/ 32 w 95"/>
                  <a:gd name="T13" fmla="*/ 40 h 134"/>
                  <a:gd name="T14" fmla="*/ 47 w 95"/>
                  <a:gd name="T15" fmla="*/ 25 h 134"/>
                  <a:gd name="T16" fmla="*/ 62 w 95"/>
                  <a:gd name="T17" fmla="*/ 40 h 134"/>
                  <a:gd name="T18" fmla="*/ 47 w 95"/>
                  <a:gd name="T19" fmla="*/ 55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5" h="134">
                    <a:moveTo>
                      <a:pt x="47" y="0"/>
                    </a:moveTo>
                    <a:cubicBezTo>
                      <a:pt x="21" y="0"/>
                      <a:pt x="0" y="21"/>
                      <a:pt x="0" y="47"/>
                    </a:cubicBezTo>
                    <a:cubicBezTo>
                      <a:pt x="0" y="73"/>
                      <a:pt x="47" y="134"/>
                      <a:pt x="47" y="134"/>
                    </a:cubicBezTo>
                    <a:cubicBezTo>
                      <a:pt x="47" y="134"/>
                      <a:pt x="95" y="73"/>
                      <a:pt x="95" y="47"/>
                    </a:cubicBezTo>
                    <a:cubicBezTo>
                      <a:pt x="95" y="21"/>
                      <a:pt x="73" y="0"/>
                      <a:pt x="47" y="0"/>
                    </a:cubicBezTo>
                    <a:close/>
                    <a:moveTo>
                      <a:pt x="47" y="55"/>
                    </a:moveTo>
                    <a:cubicBezTo>
                      <a:pt x="39" y="55"/>
                      <a:pt x="32" y="48"/>
                      <a:pt x="32" y="40"/>
                    </a:cubicBezTo>
                    <a:cubicBezTo>
                      <a:pt x="32" y="32"/>
                      <a:pt x="39" y="25"/>
                      <a:pt x="47" y="25"/>
                    </a:cubicBezTo>
                    <a:cubicBezTo>
                      <a:pt x="55" y="25"/>
                      <a:pt x="62" y="32"/>
                      <a:pt x="62" y="40"/>
                    </a:cubicBezTo>
                    <a:cubicBezTo>
                      <a:pt x="62" y="48"/>
                      <a:pt x="55" y="55"/>
                      <a:pt x="47" y="55"/>
                    </a:cubicBezTo>
                    <a:close/>
                  </a:path>
                </a:pathLst>
              </a:custGeom>
              <a:solidFill>
                <a:schemeClr val="accent2"/>
              </a:solidFill>
              <a:ln>
                <a:noFill/>
              </a:ln>
              <a:effectLst/>
            </p:spPr>
            <p:txBody>
              <a:bodyPr vert="horz" wrap="square" lIns="91440" tIns="45720" rIns="91440" bIns="45720" numCol="1" anchor="t" anchorCtr="0" compatLnSpc="1">
                <a:prstTxWarp prst="textNoShape">
                  <a:avLst/>
                </a:prstTxWarp>
              </a:bodyPr>
              <a:lstStyle/>
              <a:p>
                <a:endParaRPr lang="id-ID">
                  <a:latin typeface="+mj-lt"/>
                </a:endParaRPr>
              </a:p>
            </p:txBody>
          </p:sp>
        </p:grpSp>
        <p:sp>
          <p:nvSpPr>
            <p:cNvPr id="23" name="Freeform 165">
              <a:extLst>
                <a:ext uri="{FF2B5EF4-FFF2-40B4-BE49-F238E27FC236}">
                  <a16:creationId xmlns:a16="http://schemas.microsoft.com/office/drawing/2014/main" xmlns="" id="{9AB1EB9B-22EE-487E-99E8-0E4212D181B4}"/>
                </a:ext>
              </a:extLst>
            </p:cNvPr>
            <p:cNvSpPr>
              <a:spLocks noEditPoints="1"/>
            </p:cNvSpPr>
            <p:nvPr/>
          </p:nvSpPr>
          <p:spPr bwMode="auto">
            <a:xfrm>
              <a:off x="9590946" y="3138993"/>
              <a:ext cx="151336" cy="208743"/>
            </a:xfrm>
            <a:custGeom>
              <a:avLst/>
              <a:gdLst>
                <a:gd name="T0" fmla="*/ 36 w 71"/>
                <a:gd name="T1" fmla="*/ 0 h 101"/>
                <a:gd name="T2" fmla="*/ 0 w 71"/>
                <a:gd name="T3" fmla="*/ 36 h 101"/>
                <a:gd name="T4" fmla="*/ 36 w 71"/>
                <a:gd name="T5" fmla="*/ 101 h 101"/>
                <a:gd name="T6" fmla="*/ 71 w 71"/>
                <a:gd name="T7" fmla="*/ 36 h 101"/>
                <a:gd name="T8" fmla="*/ 36 w 71"/>
                <a:gd name="T9" fmla="*/ 0 h 101"/>
                <a:gd name="T10" fmla="*/ 36 w 71"/>
                <a:gd name="T11" fmla="*/ 41 h 101"/>
                <a:gd name="T12" fmla="*/ 25 w 71"/>
                <a:gd name="T13" fmla="*/ 30 h 101"/>
                <a:gd name="T14" fmla="*/ 36 w 71"/>
                <a:gd name="T15" fmla="*/ 19 h 101"/>
                <a:gd name="T16" fmla="*/ 47 w 71"/>
                <a:gd name="T17" fmla="*/ 30 h 101"/>
                <a:gd name="T18" fmla="*/ 36 w 71"/>
                <a:gd name="T19" fmla="*/ 41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1" h="101">
                  <a:moveTo>
                    <a:pt x="36" y="0"/>
                  </a:moveTo>
                  <a:cubicBezTo>
                    <a:pt x="16" y="0"/>
                    <a:pt x="0" y="16"/>
                    <a:pt x="0" y="36"/>
                  </a:cubicBezTo>
                  <a:cubicBezTo>
                    <a:pt x="0" y="55"/>
                    <a:pt x="36" y="101"/>
                    <a:pt x="36" y="101"/>
                  </a:cubicBezTo>
                  <a:cubicBezTo>
                    <a:pt x="36" y="101"/>
                    <a:pt x="71" y="55"/>
                    <a:pt x="71" y="36"/>
                  </a:cubicBezTo>
                  <a:cubicBezTo>
                    <a:pt x="71" y="16"/>
                    <a:pt x="55" y="0"/>
                    <a:pt x="36" y="0"/>
                  </a:cubicBezTo>
                  <a:close/>
                  <a:moveTo>
                    <a:pt x="36" y="41"/>
                  </a:moveTo>
                  <a:cubicBezTo>
                    <a:pt x="30" y="41"/>
                    <a:pt x="25" y="37"/>
                    <a:pt x="25" y="30"/>
                  </a:cubicBezTo>
                  <a:cubicBezTo>
                    <a:pt x="25" y="24"/>
                    <a:pt x="30" y="19"/>
                    <a:pt x="36" y="19"/>
                  </a:cubicBezTo>
                  <a:cubicBezTo>
                    <a:pt x="42" y="19"/>
                    <a:pt x="47" y="24"/>
                    <a:pt x="47" y="30"/>
                  </a:cubicBezTo>
                  <a:cubicBezTo>
                    <a:pt x="47" y="37"/>
                    <a:pt x="42" y="41"/>
                    <a:pt x="36" y="41"/>
                  </a:cubicBezTo>
                  <a:close/>
                </a:path>
              </a:pathLst>
            </a:custGeom>
            <a:solidFill>
              <a:schemeClr val="accent3"/>
            </a:solidFill>
            <a:ln>
              <a:noFill/>
            </a:ln>
            <a:effectLst/>
          </p:spPr>
          <p:txBody>
            <a:bodyPr vert="horz" wrap="square" lIns="91440" tIns="45720" rIns="91440" bIns="45720" numCol="1" anchor="t" anchorCtr="0" compatLnSpc="1">
              <a:prstTxWarp prst="textNoShape">
                <a:avLst/>
              </a:prstTxWarp>
            </a:bodyPr>
            <a:lstStyle/>
            <a:p>
              <a:endParaRPr lang="id-ID">
                <a:latin typeface="+mj-lt"/>
              </a:endParaRPr>
            </a:p>
          </p:txBody>
        </p:sp>
        <p:grpSp>
          <p:nvGrpSpPr>
            <p:cNvPr id="24" name="Group 23">
              <a:extLst>
                <a:ext uri="{FF2B5EF4-FFF2-40B4-BE49-F238E27FC236}">
                  <a16:creationId xmlns:a16="http://schemas.microsoft.com/office/drawing/2014/main" xmlns="" id="{BA00F3FB-21E1-4F3A-B629-8D601A8510E8}"/>
                </a:ext>
              </a:extLst>
            </p:cNvPr>
            <p:cNvGrpSpPr/>
            <p:nvPr/>
          </p:nvGrpSpPr>
          <p:grpSpPr>
            <a:xfrm>
              <a:off x="9087393" y="2248121"/>
              <a:ext cx="343209" cy="88213"/>
              <a:chOff x="6073776" y="566738"/>
              <a:chExt cx="604838" cy="160337"/>
            </a:xfrm>
            <a:solidFill>
              <a:schemeClr val="accent3"/>
            </a:solidFill>
            <a:effectLst/>
          </p:grpSpPr>
          <p:sp>
            <p:nvSpPr>
              <p:cNvPr id="107" name="Freeform 166">
                <a:extLst>
                  <a:ext uri="{FF2B5EF4-FFF2-40B4-BE49-F238E27FC236}">
                    <a16:creationId xmlns:a16="http://schemas.microsoft.com/office/drawing/2014/main" xmlns="" id="{3869080F-2C01-4002-B39C-ECEBD405E715}"/>
                  </a:ext>
                </a:extLst>
              </p:cNvPr>
              <p:cNvSpPr>
                <a:spLocks/>
              </p:cNvSpPr>
              <p:nvPr/>
            </p:nvSpPr>
            <p:spPr bwMode="auto">
              <a:xfrm>
                <a:off x="6073776" y="566738"/>
                <a:ext cx="195263" cy="160337"/>
              </a:xfrm>
              <a:custGeom>
                <a:avLst/>
                <a:gdLst>
                  <a:gd name="T0" fmla="*/ 11 w 52"/>
                  <a:gd name="T1" fmla="*/ 43 h 43"/>
                  <a:gd name="T2" fmla="*/ 0 w 52"/>
                  <a:gd name="T3" fmla="*/ 0 h 43"/>
                  <a:gd name="T4" fmla="*/ 6 w 52"/>
                  <a:gd name="T5" fmla="*/ 0 h 43"/>
                  <a:gd name="T6" fmla="*/ 11 w 52"/>
                  <a:gd name="T7" fmla="*/ 22 h 43"/>
                  <a:gd name="T8" fmla="*/ 14 w 52"/>
                  <a:gd name="T9" fmla="*/ 37 h 43"/>
                  <a:gd name="T10" fmla="*/ 14 w 52"/>
                  <a:gd name="T11" fmla="*/ 37 h 43"/>
                  <a:gd name="T12" fmla="*/ 18 w 52"/>
                  <a:gd name="T13" fmla="*/ 22 h 43"/>
                  <a:gd name="T14" fmla="*/ 23 w 52"/>
                  <a:gd name="T15" fmla="*/ 0 h 43"/>
                  <a:gd name="T16" fmla="*/ 29 w 52"/>
                  <a:gd name="T17" fmla="*/ 0 h 43"/>
                  <a:gd name="T18" fmla="*/ 34 w 52"/>
                  <a:gd name="T19" fmla="*/ 22 h 43"/>
                  <a:gd name="T20" fmla="*/ 37 w 52"/>
                  <a:gd name="T21" fmla="*/ 36 h 43"/>
                  <a:gd name="T22" fmla="*/ 37 w 52"/>
                  <a:gd name="T23" fmla="*/ 36 h 43"/>
                  <a:gd name="T24" fmla="*/ 41 w 52"/>
                  <a:gd name="T25" fmla="*/ 22 h 43"/>
                  <a:gd name="T26" fmla="*/ 46 w 52"/>
                  <a:gd name="T27" fmla="*/ 0 h 43"/>
                  <a:gd name="T28" fmla="*/ 52 w 52"/>
                  <a:gd name="T29" fmla="*/ 0 h 43"/>
                  <a:gd name="T30" fmla="*/ 40 w 52"/>
                  <a:gd name="T31" fmla="*/ 43 h 43"/>
                  <a:gd name="T32" fmla="*/ 34 w 52"/>
                  <a:gd name="T33" fmla="*/ 43 h 43"/>
                  <a:gd name="T34" fmla="*/ 29 w 52"/>
                  <a:gd name="T35" fmla="*/ 21 h 43"/>
                  <a:gd name="T36" fmla="*/ 26 w 52"/>
                  <a:gd name="T37" fmla="*/ 7 h 43"/>
                  <a:gd name="T38" fmla="*/ 26 w 52"/>
                  <a:gd name="T39" fmla="*/ 7 h 43"/>
                  <a:gd name="T40" fmla="*/ 23 w 52"/>
                  <a:gd name="T41" fmla="*/ 21 h 43"/>
                  <a:gd name="T42" fmla="*/ 17 w 52"/>
                  <a:gd name="T43" fmla="*/ 43 h 43"/>
                  <a:gd name="T44" fmla="*/ 11 w 52"/>
                  <a:gd name="T45" fmla="*/ 43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2" h="43">
                    <a:moveTo>
                      <a:pt x="11" y="43"/>
                    </a:moveTo>
                    <a:cubicBezTo>
                      <a:pt x="0" y="0"/>
                      <a:pt x="0" y="0"/>
                      <a:pt x="0" y="0"/>
                    </a:cubicBezTo>
                    <a:cubicBezTo>
                      <a:pt x="6" y="0"/>
                      <a:pt x="6" y="0"/>
                      <a:pt x="6" y="0"/>
                    </a:cubicBezTo>
                    <a:cubicBezTo>
                      <a:pt x="11" y="22"/>
                      <a:pt x="11" y="22"/>
                      <a:pt x="11" y="22"/>
                    </a:cubicBezTo>
                    <a:cubicBezTo>
                      <a:pt x="12" y="27"/>
                      <a:pt x="13" y="32"/>
                      <a:pt x="14" y="37"/>
                    </a:cubicBezTo>
                    <a:cubicBezTo>
                      <a:pt x="14" y="37"/>
                      <a:pt x="14" y="37"/>
                      <a:pt x="14" y="37"/>
                    </a:cubicBezTo>
                    <a:cubicBezTo>
                      <a:pt x="15" y="32"/>
                      <a:pt x="16" y="27"/>
                      <a:pt x="18" y="22"/>
                    </a:cubicBezTo>
                    <a:cubicBezTo>
                      <a:pt x="23" y="0"/>
                      <a:pt x="23" y="0"/>
                      <a:pt x="23" y="0"/>
                    </a:cubicBezTo>
                    <a:cubicBezTo>
                      <a:pt x="29" y="0"/>
                      <a:pt x="29" y="0"/>
                      <a:pt x="29" y="0"/>
                    </a:cubicBezTo>
                    <a:cubicBezTo>
                      <a:pt x="34" y="22"/>
                      <a:pt x="34" y="22"/>
                      <a:pt x="34" y="22"/>
                    </a:cubicBezTo>
                    <a:cubicBezTo>
                      <a:pt x="35" y="27"/>
                      <a:pt x="37" y="32"/>
                      <a:pt x="37" y="36"/>
                    </a:cubicBezTo>
                    <a:cubicBezTo>
                      <a:pt x="37" y="36"/>
                      <a:pt x="37" y="36"/>
                      <a:pt x="37" y="36"/>
                    </a:cubicBezTo>
                    <a:cubicBezTo>
                      <a:pt x="38" y="32"/>
                      <a:pt x="39" y="27"/>
                      <a:pt x="41" y="22"/>
                    </a:cubicBezTo>
                    <a:cubicBezTo>
                      <a:pt x="46" y="0"/>
                      <a:pt x="46" y="0"/>
                      <a:pt x="46" y="0"/>
                    </a:cubicBezTo>
                    <a:cubicBezTo>
                      <a:pt x="52" y="0"/>
                      <a:pt x="52" y="0"/>
                      <a:pt x="52" y="0"/>
                    </a:cubicBezTo>
                    <a:cubicBezTo>
                      <a:pt x="40" y="43"/>
                      <a:pt x="40" y="43"/>
                      <a:pt x="40" y="43"/>
                    </a:cubicBezTo>
                    <a:cubicBezTo>
                      <a:pt x="34" y="43"/>
                      <a:pt x="34" y="43"/>
                      <a:pt x="34" y="43"/>
                    </a:cubicBezTo>
                    <a:cubicBezTo>
                      <a:pt x="29" y="21"/>
                      <a:pt x="29" y="21"/>
                      <a:pt x="29" y="21"/>
                    </a:cubicBezTo>
                    <a:cubicBezTo>
                      <a:pt x="28" y="15"/>
                      <a:pt x="27" y="11"/>
                      <a:pt x="26" y="7"/>
                    </a:cubicBezTo>
                    <a:cubicBezTo>
                      <a:pt x="26" y="7"/>
                      <a:pt x="26" y="7"/>
                      <a:pt x="26" y="7"/>
                    </a:cubicBezTo>
                    <a:cubicBezTo>
                      <a:pt x="25" y="11"/>
                      <a:pt x="24" y="15"/>
                      <a:pt x="23" y="21"/>
                    </a:cubicBezTo>
                    <a:cubicBezTo>
                      <a:pt x="17" y="43"/>
                      <a:pt x="17" y="43"/>
                      <a:pt x="17" y="43"/>
                    </a:cubicBezTo>
                    <a:lnTo>
                      <a:pt x="11" y="4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108" name="Freeform 167">
                <a:extLst>
                  <a:ext uri="{FF2B5EF4-FFF2-40B4-BE49-F238E27FC236}">
                    <a16:creationId xmlns:a16="http://schemas.microsoft.com/office/drawing/2014/main" xmlns="" id="{0C6A4166-C50E-4F48-83FA-217408A237D8}"/>
                  </a:ext>
                </a:extLst>
              </p:cNvPr>
              <p:cNvSpPr>
                <a:spLocks/>
              </p:cNvSpPr>
              <p:nvPr/>
            </p:nvSpPr>
            <p:spPr bwMode="auto">
              <a:xfrm>
                <a:off x="6281738" y="566738"/>
                <a:ext cx="195263" cy="160337"/>
              </a:xfrm>
              <a:custGeom>
                <a:avLst/>
                <a:gdLst>
                  <a:gd name="T0" fmla="*/ 10 w 52"/>
                  <a:gd name="T1" fmla="*/ 43 h 43"/>
                  <a:gd name="T2" fmla="*/ 0 w 52"/>
                  <a:gd name="T3" fmla="*/ 0 h 43"/>
                  <a:gd name="T4" fmla="*/ 5 w 52"/>
                  <a:gd name="T5" fmla="*/ 0 h 43"/>
                  <a:gd name="T6" fmla="*/ 10 w 52"/>
                  <a:gd name="T7" fmla="*/ 22 h 43"/>
                  <a:gd name="T8" fmla="*/ 14 w 52"/>
                  <a:gd name="T9" fmla="*/ 37 h 43"/>
                  <a:gd name="T10" fmla="*/ 14 w 52"/>
                  <a:gd name="T11" fmla="*/ 37 h 43"/>
                  <a:gd name="T12" fmla="*/ 17 w 52"/>
                  <a:gd name="T13" fmla="*/ 22 h 43"/>
                  <a:gd name="T14" fmla="*/ 23 w 52"/>
                  <a:gd name="T15" fmla="*/ 0 h 43"/>
                  <a:gd name="T16" fmla="*/ 29 w 52"/>
                  <a:gd name="T17" fmla="*/ 0 h 43"/>
                  <a:gd name="T18" fmla="*/ 34 w 52"/>
                  <a:gd name="T19" fmla="*/ 22 h 43"/>
                  <a:gd name="T20" fmla="*/ 37 w 52"/>
                  <a:gd name="T21" fmla="*/ 36 h 43"/>
                  <a:gd name="T22" fmla="*/ 37 w 52"/>
                  <a:gd name="T23" fmla="*/ 36 h 43"/>
                  <a:gd name="T24" fmla="*/ 40 w 52"/>
                  <a:gd name="T25" fmla="*/ 22 h 43"/>
                  <a:gd name="T26" fmla="*/ 46 w 52"/>
                  <a:gd name="T27" fmla="*/ 0 h 43"/>
                  <a:gd name="T28" fmla="*/ 52 w 52"/>
                  <a:gd name="T29" fmla="*/ 0 h 43"/>
                  <a:gd name="T30" fmla="*/ 40 w 52"/>
                  <a:gd name="T31" fmla="*/ 43 h 43"/>
                  <a:gd name="T32" fmla="*/ 34 w 52"/>
                  <a:gd name="T33" fmla="*/ 43 h 43"/>
                  <a:gd name="T34" fmla="*/ 28 w 52"/>
                  <a:gd name="T35" fmla="*/ 21 h 43"/>
                  <a:gd name="T36" fmla="*/ 26 w 52"/>
                  <a:gd name="T37" fmla="*/ 7 h 43"/>
                  <a:gd name="T38" fmla="*/ 25 w 52"/>
                  <a:gd name="T39" fmla="*/ 7 h 43"/>
                  <a:gd name="T40" fmla="*/ 22 w 52"/>
                  <a:gd name="T41" fmla="*/ 21 h 43"/>
                  <a:gd name="T42" fmla="*/ 16 w 52"/>
                  <a:gd name="T43" fmla="*/ 43 h 43"/>
                  <a:gd name="T44" fmla="*/ 10 w 52"/>
                  <a:gd name="T45" fmla="*/ 43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2" h="43">
                    <a:moveTo>
                      <a:pt x="10" y="43"/>
                    </a:moveTo>
                    <a:cubicBezTo>
                      <a:pt x="0" y="0"/>
                      <a:pt x="0" y="0"/>
                      <a:pt x="0" y="0"/>
                    </a:cubicBezTo>
                    <a:cubicBezTo>
                      <a:pt x="5" y="0"/>
                      <a:pt x="5" y="0"/>
                      <a:pt x="5" y="0"/>
                    </a:cubicBezTo>
                    <a:cubicBezTo>
                      <a:pt x="10" y="22"/>
                      <a:pt x="10" y="22"/>
                      <a:pt x="10" y="22"/>
                    </a:cubicBezTo>
                    <a:cubicBezTo>
                      <a:pt x="12" y="27"/>
                      <a:pt x="13" y="32"/>
                      <a:pt x="14" y="37"/>
                    </a:cubicBezTo>
                    <a:cubicBezTo>
                      <a:pt x="14" y="37"/>
                      <a:pt x="14" y="37"/>
                      <a:pt x="14" y="37"/>
                    </a:cubicBezTo>
                    <a:cubicBezTo>
                      <a:pt x="14" y="32"/>
                      <a:pt x="16" y="27"/>
                      <a:pt x="17" y="22"/>
                    </a:cubicBezTo>
                    <a:cubicBezTo>
                      <a:pt x="23" y="0"/>
                      <a:pt x="23" y="0"/>
                      <a:pt x="23" y="0"/>
                    </a:cubicBezTo>
                    <a:cubicBezTo>
                      <a:pt x="29" y="0"/>
                      <a:pt x="29" y="0"/>
                      <a:pt x="29" y="0"/>
                    </a:cubicBezTo>
                    <a:cubicBezTo>
                      <a:pt x="34" y="22"/>
                      <a:pt x="34" y="22"/>
                      <a:pt x="34" y="22"/>
                    </a:cubicBezTo>
                    <a:cubicBezTo>
                      <a:pt x="35" y="27"/>
                      <a:pt x="36" y="32"/>
                      <a:pt x="37" y="36"/>
                    </a:cubicBezTo>
                    <a:cubicBezTo>
                      <a:pt x="37" y="36"/>
                      <a:pt x="37" y="36"/>
                      <a:pt x="37" y="36"/>
                    </a:cubicBezTo>
                    <a:cubicBezTo>
                      <a:pt x="38" y="32"/>
                      <a:pt x="39" y="27"/>
                      <a:pt x="40" y="22"/>
                    </a:cubicBezTo>
                    <a:cubicBezTo>
                      <a:pt x="46" y="0"/>
                      <a:pt x="46" y="0"/>
                      <a:pt x="46" y="0"/>
                    </a:cubicBezTo>
                    <a:cubicBezTo>
                      <a:pt x="52" y="0"/>
                      <a:pt x="52" y="0"/>
                      <a:pt x="52" y="0"/>
                    </a:cubicBezTo>
                    <a:cubicBezTo>
                      <a:pt x="40" y="43"/>
                      <a:pt x="40" y="43"/>
                      <a:pt x="40" y="43"/>
                    </a:cubicBezTo>
                    <a:cubicBezTo>
                      <a:pt x="34" y="43"/>
                      <a:pt x="34" y="43"/>
                      <a:pt x="34" y="43"/>
                    </a:cubicBezTo>
                    <a:cubicBezTo>
                      <a:pt x="28" y="21"/>
                      <a:pt x="28" y="21"/>
                      <a:pt x="28" y="21"/>
                    </a:cubicBezTo>
                    <a:cubicBezTo>
                      <a:pt x="27" y="15"/>
                      <a:pt x="26" y="11"/>
                      <a:pt x="26" y="7"/>
                    </a:cubicBezTo>
                    <a:cubicBezTo>
                      <a:pt x="25" y="7"/>
                      <a:pt x="25" y="7"/>
                      <a:pt x="25" y="7"/>
                    </a:cubicBezTo>
                    <a:cubicBezTo>
                      <a:pt x="25" y="11"/>
                      <a:pt x="24" y="15"/>
                      <a:pt x="22" y="21"/>
                    </a:cubicBezTo>
                    <a:cubicBezTo>
                      <a:pt x="16" y="43"/>
                      <a:pt x="16" y="43"/>
                      <a:pt x="16" y="43"/>
                    </a:cubicBezTo>
                    <a:lnTo>
                      <a:pt x="10" y="4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109" name="Freeform 168">
                <a:extLst>
                  <a:ext uri="{FF2B5EF4-FFF2-40B4-BE49-F238E27FC236}">
                    <a16:creationId xmlns:a16="http://schemas.microsoft.com/office/drawing/2014/main" xmlns="" id="{BEE6688E-BD31-409D-9C4F-CBBC35AE7009}"/>
                  </a:ext>
                </a:extLst>
              </p:cNvPr>
              <p:cNvSpPr>
                <a:spLocks/>
              </p:cNvSpPr>
              <p:nvPr/>
            </p:nvSpPr>
            <p:spPr bwMode="auto">
              <a:xfrm>
                <a:off x="6483351" y="566738"/>
                <a:ext cx="195263" cy="160337"/>
              </a:xfrm>
              <a:custGeom>
                <a:avLst/>
                <a:gdLst>
                  <a:gd name="T0" fmla="*/ 11 w 52"/>
                  <a:gd name="T1" fmla="*/ 43 h 43"/>
                  <a:gd name="T2" fmla="*/ 0 w 52"/>
                  <a:gd name="T3" fmla="*/ 0 h 43"/>
                  <a:gd name="T4" fmla="*/ 6 w 52"/>
                  <a:gd name="T5" fmla="*/ 0 h 43"/>
                  <a:gd name="T6" fmla="*/ 11 w 52"/>
                  <a:gd name="T7" fmla="*/ 22 h 43"/>
                  <a:gd name="T8" fmla="*/ 14 w 52"/>
                  <a:gd name="T9" fmla="*/ 37 h 43"/>
                  <a:gd name="T10" fmla="*/ 14 w 52"/>
                  <a:gd name="T11" fmla="*/ 37 h 43"/>
                  <a:gd name="T12" fmla="*/ 18 w 52"/>
                  <a:gd name="T13" fmla="*/ 22 h 43"/>
                  <a:gd name="T14" fmla="*/ 23 w 52"/>
                  <a:gd name="T15" fmla="*/ 0 h 43"/>
                  <a:gd name="T16" fmla="*/ 29 w 52"/>
                  <a:gd name="T17" fmla="*/ 0 h 43"/>
                  <a:gd name="T18" fmla="*/ 34 w 52"/>
                  <a:gd name="T19" fmla="*/ 22 h 43"/>
                  <a:gd name="T20" fmla="*/ 37 w 52"/>
                  <a:gd name="T21" fmla="*/ 36 h 43"/>
                  <a:gd name="T22" fmla="*/ 37 w 52"/>
                  <a:gd name="T23" fmla="*/ 36 h 43"/>
                  <a:gd name="T24" fmla="*/ 41 w 52"/>
                  <a:gd name="T25" fmla="*/ 22 h 43"/>
                  <a:gd name="T26" fmla="*/ 46 w 52"/>
                  <a:gd name="T27" fmla="*/ 0 h 43"/>
                  <a:gd name="T28" fmla="*/ 52 w 52"/>
                  <a:gd name="T29" fmla="*/ 0 h 43"/>
                  <a:gd name="T30" fmla="*/ 40 w 52"/>
                  <a:gd name="T31" fmla="*/ 43 h 43"/>
                  <a:gd name="T32" fmla="*/ 34 w 52"/>
                  <a:gd name="T33" fmla="*/ 43 h 43"/>
                  <a:gd name="T34" fmla="*/ 29 w 52"/>
                  <a:gd name="T35" fmla="*/ 21 h 43"/>
                  <a:gd name="T36" fmla="*/ 26 w 52"/>
                  <a:gd name="T37" fmla="*/ 7 h 43"/>
                  <a:gd name="T38" fmla="*/ 26 w 52"/>
                  <a:gd name="T39" fmla="*/ 7 h 43"/>
                  <a:gd name="T40" fmla="*/ 23 w 52"/>
                  <a:gd name="T41" fmla="*/ 21 h 43"/>
                  <a:gd name="T42" fmla="*/ 17 w 52"/>
                  <a:gd name="T43" fmla="*/ 43 h 43"/>
                  <a:gd name="T44" fmla="*/ 11 w 52"/>
                  <a:gd name="T45" fmla="*/ 43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2" h="43">
                    <a:moveTo>
                      <a:pt x="11" y="43"/>
                    </a:moveTo>
                    <a:cubicBezTo>
                      <a:pt x="0" y="0"/>
                      <a:pt x="0" y="0"/>
                      <a:pt x="0" y="0"/>
                    </a:cubicBezTo>
                    <a:cubicBezTo>
                      <a:pt x="6" y="0"/>
                      <a:pt x="6" y="0"/>
                      <a:pt x="6" y="0"/>
                    </a:cubicBezTo>
                    <a:cubicBezTo>
                      <a:pt x="11" y="22"/>
                      <a:pt x="11" y="22"/>
                      <a:pt x="11" y="22"/>
                    </a:cubicBezTo>
                    <a:cubicBezTo>
                      <a:pt x="12" y="27"/>
                      <a:pt x="13" y="32"/>
                      <a:pt x="14" y="37"/>
                    </a:cubicBezTo>
                    <a:cubicBezTo>
                      <a:pt x="14" y="37"/>
                      <a:pt x="14" y="37"/>
                      <a:pt x="14" y="37"/>
                    </a:cubicBezTo>
                    <a:cubicBezTo>
                      <a:pt x="15" y="32"/>
                      <a:pt x="16" y="27"/>
                      <a:pt x="18" y="22"/>
                    </a:cubicBezTo>
                    <a:cubicBezTo>
                      <a:pt x="23" y="0"/>
                      <a:pt x="23" y="0"/>
                      <a:pt x="23" y="0"/>
                    </a:cubicBezTo>
                    <a:cubicBezTo>
                      <a:pt x="29" y="0"/>
                      <a:pt x="29" y="0"/>
                      <a:pt x="29" y="0"/>
                    </a:cubicBezTo>
                    <a:cubicBezTo>
                      <a:pt x="34" y="22"/>
                      <a:pt x="34" y="22"/>
                      <a:pt x="34" y="22"/>
                    </a:cubicBezTo>
                    <a:cubicBezTo>
                      <a:pt x="36" y="27"/>
                      <a:pt x="37" y="32"/>
                      <a:pt x="37" y="36"/>
                    </a:cubicBezTo>
                    <a:cubicBezTo>
                      <a:pt x="37" y="36"/>
                      <a:pt x="37" y="36"/>
                      <a:pt x="37" y="36"/>
                    </a:cubicBezTo>
                    <a:cubicBezTo>
                      <a:pt x="38" y="32"/>
                      <a:pt x="40" y="27"/>
                      <a:pt x="41" y="22"/>
                    </a:cubicBezTo>
                    <a:cubicBezTo>
                      <a:pt x="46" y="0"/>
                      <a:pt x="46" y="0"/>
                      <a:pt x="46" y="0"/>
                    </a:cubicBezTo>
                    <a:cubicBezTo>
                      <a:pt x="52" y="0"/>
                      <a:pt x="52" y="0"/>
                      <a:pt x="52" y="0"/>
                    </a:cubicBezTo>
                    <a:cubicBezTo>
                      <a:pt x="40" y="43"/>
                      <a:pt x="40" y="43"/>
                      <a:pt x="40" y="43"/>
                    </a:cubicBezTo>
                    <a:cubicBezTo>
                      <a:pt x="34" y="43"/>
                      <a:pt x="34" y="43"/>
                      <a:pt x="34" y="43"/>
                    </a:cubicBezTo>
                    <a:cubicBezTo>
                      <a:pt x="29" y="21"/>
                      <a:pt x="29" y="21"/>
                      <a:pt x="29" y="21"/>
                    </a:cubicBezTo>
                    <a:cubicBezTo>
                      <a:pt x="28" y="15"/>
                      <a:pt x="27" y="11"/>
                      <a:pt x="26" y="7"/>
                    </a:cubicBezTo>
                    <a:cubicBezTo>
                      <a:pt x="26" y="7"/>
                      <a:pt x="26" y="7"/>
                      <a:pt x="26" y="7"/>
                    </a:cubicBezTo>
                    <a:cubicBezTo>
                      <a:pt x="25" y="11"/>
                      <a:pt x="24" y="15"/>
                      <a:pt x="23" y="21"/>
                    </a:cubicBezTo>
                    <a:cubicBezTo>
                      <a:pt x="17" y="43"/>
                      <a:pt x="17" y="43"/>
                      <a:pt x="17" y="43"/>
                    </a:cubicBezTo>
                    <a:lnTo>
                      <a:pt x="11" y="4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grpSp>
        <p:grpSp>
          <p:nvGrpSpPr>
            <p:cNvPr id="25" name="Group 24">
              <a:extLst>
                <a:ext uri="{FF2B5EF4-FFF2-40B4-BE49-F238E27FC236}">
                  <a16:creationId xmlns:a16="http://schemas.microsoft.com/office/drawing/2014/main" xmlns="" id="{A5237447-EB18-4CC5-9516-625880E8D9B6}"/>
                </a:ext>
              </a:extLst>
            </p:cNvPr>
            <p:cNvGrpSpPr/>
            <p:nvPr/>
          </p:nvGrpSpPr>
          <p:grpSpPr>
            <a:xfrm>
              <a:off x="8522584" y="4933839"/>
              <a:ext cx="341408" cy="375564"/>
              <a:chOff x="5078413" y="5448300"/>
              <a:chExt cx="601663" cy="682625"/>
            </a:xfrm>
            <a:solidFill>
              <a:schemeClr val="accent5"/>
            </a:solidFill>
            <a:effectLst/>
          </p:grpSpPr>
          <p:sp>
            <p:nvSpPr>
              <p:cNvPr id="99" name="Freeform 169">
                <a:extLst>
                  <a:ext uri="{FF2B5EF4-FFF2-40B4-BE49-F238E27FC236}">
                    <a16:creationId xmlns:a16="http://schemas.microsoft.com/office/drawing/2014/main" xmlns="" id="{B68C2647-8B04-4C49-849B-6FBC1E58A7B7}"/>
                  </a:ext>
                </a:extLst>
              </p:cNvPr>
              <p:cNvSpPr>
                <a:spLocks/>
              </p:cNvSpPr>
              <p:nvPr/>
            </p:nvSpPr>
            <p:spPr bwMode="auto">
              <a:xfrm>
                <a:off x="5364163" y="5635625"/>
                <a:ext cx="44450" cy="85725"/>
              </a:xfrm>
              <a:custGeom>
                <a:avLst/>
                <a:gdLst>
                  <a:gd name="T0" fmla="*/ 6 w 12"/>
                  <a:gd name="T1" fmla="*/ 18 h 23"/>
                  <a:gd name="T2" fmla="*/ 1 w 12"/>
                  <a:gd name="T3" fmla="*/ 10 h 23"/>
                  <a:gd name="T4" fmla="*/ 1 w 12"/>
                  <a:gd name="T5" fmla="*/ 16 h 23"/>
                  <a:gd name="T6" fmla="*/ 2 w 12"/>
                  <a:gd name="T7" fmla="*/ 23 h 23"/>
                  <a:gd name="T8" fmla="*/ 6 w 12"/>
                  <a:gd name="T9" fmla="*/ 18 h 23"/>
                </a:gdLst>
                <a:ahLst/>
                <a:cxnLst>
                  <a:cxn ang="0">
                    <a:pos x="T0" y="T1"/>
                  </a:cxn>
                  <a:cxn ang="0">
                    <a:pos x="T2" y="T3"/>
                  </a:cxn>
                  <a:cxn ang="0">
                    <a:pos x="T4" y="T5"/>
                  </a:cxn>
                  <a:cxn ang="0">
                    <a:pos x="T6" y="T7"/>
                  </a:cxn>
                  <a:cxn ang="0">
                    <a:pos x="T8" y="T9"/>
                  </a:cxn>
                </a:cxnLst>
                <a:rect l="0" t="0" r="r" b="b"/>
                <a:pathLst>
                  <a:path w="12" h="23">
                    <a:moveTo>
                      <a:pt x="6" y="18"/>
                    </a:moveTo>
                    <a:cubicBezTo>
                      <a:pt x="12" y="5"/>
                      <a:pt x="1" y="0"/>
                      <a:pt x="1" y="10"/>
                    </a:cubicBezTo>
                    <a:cubicBezTo>
                      <a:pt x="0" y="12"/>
                      <a:pt x="0" y="14"/>
                      <a:pt x="1" y="16"/>
                    </a:cubicBezTo>
                    <a:cubicBezTo>
                      <a:pt x="1" y="18"/>
                      <a:pt x="1" y="21"/>
                      <a:pt x="2" y="23"/>
                    </a:cubicBezTo>
                    <a:cubicBezTo>
                      <a:pt x="4" y="22"/>
                      <a:pt x="5" y="20"/>
                      <a:pt x="6" y="1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100" name="Freeform 170">
                <a:extLst>
                  <a:ext uri="{FF2B5EF4-FFF2-40B4-BE49-F238E27FC236}">
                    <a16:creationId xmlns:a16="http://schemas.microsoft.com/office/drawing/2014/main" xmlns="" id="{AB5C63C6-0578-42B6-8012-798E966E83D8}"/>
                  </a:ext>
                </a:extLst>
              </p:cNvPr>
              <p:cNvSpPr>
                <a:spLocks/>
              </p:cNvSpPr>
              <p:nvPr/>
            </p:nvSpPr>
            <p:spPr bwMode="auto">
              <a:xfrm>
                <a:off x="5262563" y="5691188"/>
                <a:ext cx="30163" cy="38100"/>
              </a:xfrm>
              <a:custGeom>
                <a:avLst/>
                <a:gdLst>
                  <a:gd name="T0" fmla="*/ 4 w 8"/>
                  <a:gd name="T1" fmla="*/ 8 h 10"/>
                  <a:gd name="T2" fmla="*/ 8 w 8"/>
                  <a:gd name="T3" fmla="*/ 10 h 10"/>
                  <a:gd name="T4" fmla="*/ 1 w 8"/>
                  <a:gd name="T5" fmla="*/ 0 h 10"/>
                  <a:gd name="T6" fmla="*/ 4 w 8"/>
                  <a:gd name="T7" fmla="*/ 8 h 10"/>
                </a:gdLst>
                <a:ahLst/>
                <a:cxnLst>
                  <a:cxn ang="0">
                    <a:pos x="T0" y="T1"/>
                  </a:cxn>
                  <a:cxn ang="0">
                    <a:pos x="T2" y="T3"/>
                  </a:cxn>
                  <a:cxn ang="0">
                    <a:pos x="T4" y="T5"/>
                  </a:cxn>
                  <a:cxn ang="0">
                    <a:pos x="T6" y="T7"/>
                  </a:cxn>
                </a:cxnLst>
                <a:rect l="0" t="0" r="r" b="b"/>
                <a:pathLst>
                  <a:path w="8" h="10">
                    <a:moveTo>
                      <a:pt x="4" y="8"/>
                    </a:moveTo>
                    <a:cubicBezTo>
                      <a:pt x="5" y="9"/>
                      <a:pt x="6" y="9"/>
                      <a:pt x="8" y="10"/>
                    </a:cubicBezTo>
                    <a:cubicBezTo>
                      <a:pt x="6" y="6"/>
                      <a:pt x="4" y="2"/>
                      <a:pt x="1" y="0"/>
                    </a:cubicBezTo>
                    <a:cubicBezTo>
                      <a:pt x="0" y="4"/>
                      <a:pt x="1" y="6"/>
                      <a:pt x="4"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101" name="Freeform 171">
                <a:extLst>
                  <a:ext uri="{FF2B5EF4-FFF2-40B4-BE49-F238E27FC236}">
                    <a16:creationId xmlns:a16="http://schemas.microsoft.com/office/drawing/2014/main" xmlns="" id="{3D72B2B0-CF7C-4C4C-BEA8-2FF5DD0C3E7F}"/>
                  </a:ext>
                </a:extLst>
              </p:cNvPr>
              <p:cNvSpPr>
                <a:spLocks/>
              </p:cNvSpPr>
              <p:nvPr/>
            </p:nvSpPr>
            <p:spPr bwMode="auto">
              <a:xfrm>
                <a:off x="5432426" y="5740400"/>
                <a:ext cx="71438" cy="52387"/>
              </a:xfrm>
              <a:custGeom>
                <a:avLst/>
                <a:gdLst>
                  <a:gd name="T0" fmla="*/ 6 w 19"/>
                  <a:gd name="T1" fmla="*/ 14 h 14"/>
                  <a:gd name="T2" fmla="*/ 12 w 19"/>
                  <a:gd name="T3" fmla="*/ 12 h 14"/>
                  <a:gd name="T4" fmla="*/ 13 w 19"/>
                  <a:gd name="T5" fmla="*/ 1 h 14"/>
                  <a:gd name="T6" fmla="*/ 0 w 19"/>
                  <a:gd name="T7" fmla="*/ 13 h 14"/>
                  <a:gd name="T8" fmla="*/ 6 w 19"/>
                  <a:gd name="T9" fmla="*/ 14 h 14"/>
                </a:gdLst>
                <a:ahLst/>
                <a:cxnLst>
                  <a:cxn ang="0">
                    <a:pos x="T0" y="T1"/>
                  </a:cxn>
                  <a:cxn ang="0">
                    <a:pos x="T2" y="T3"/>
                  </a:cxn>
                  <a:cxn ang="0">
                    <a:pos x="T4" y="T5"/>
                  </a:cxn>
                  <a:cxn ang="0">
                    <a:pos x="T6" y="T7"/>
                  </a:cxn>
                  <a:cxn ang="0">
                    <a:pos x="T8" y="T9"/>
                  </a:cxn>
                </a:cxnLst>
                <a:rect l="0" t="0" r="r" b="b"/>
                <a:pathLst>
                  <a:path w="19" h="14">
                    <a:moveTo>
                      <a:pt x="6" y="14"/>
                    </a:moveTo>
                    <a:cubicBezTo>
                      <a:pt x="8" y="14"/>
                      <a:pt x="10" y="13"/>
                      <a:pt x="12" y="12"/>
                    </a:cubicBezTo>
                    <a:cubicBezTo>
                      <a:pt x="19" y="8"/>
                      <a:pt x="19" y="4"/>
                      <a:pt x="13" y="1"/>
                    </a:cubicBezTo>
                    <a:cubicBezTo>
                      <a:pt x="8" y="0"/>
                      <a:pt x="3" y="6"/>
                      <a:pt x="0" y="13"/>
                    </a:cubicBezTo>
                    <a:cubicBezTo>
                      <a:pt x="2" y="14"/>
                      <a:pt x="4" y="14"/>
                      <a:pt x="6"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102" name="Freeform 172">
                <a:extLst>
                  <a:ext uri="{FF2B5EF4-FFF2-40B4-BE49-F238E27FC236}">
                    <a16:creationId xmlns:a16="http://schemas.microsoft.com/office/drawing/2014/main" xmlns="" id="{7E6B6271-7D57-459E-8798-E5A65CDA0FD1}"/>
                  </a:ext>
                </a:extLst>
              </p:cNvPr>
              <p:cNvSpPr>
                <a:spLocks/>
              </p:cNvSpPr>
              <p:nvPr/>
            </p:nvSpPr>
            <p:spPr bwMode="auto">
              <a:xfrm>
                <a:off x="5326063" y="5751513"/>
                <a:ext cx="87313" cy="214312"/>
              </a:xfrm>
              <a:custGeom>
                <a:avLst/>
                <a:gdLst>
                  <a:gd name="T0" fmla="*/ 23 w 23"/>
                  <a:gd name="T1" fmla="*/ 13 h 57"/>
                  <a:gd name="T2" fmla="*/ 13 w 23"/>
                  <a:gd name="T3" fmla="*/ 7 h 57"/>
                  <a:gd name="T4" fmla="*/ 9 w 23"/>
                  <a:gd name="T5" fmla="*/ 0 h 57"/>
                  <a:gd name="T6" fmla="*/ 0 w 23"/>
                  <a:gd name="T7" fmla="*/ 2 h 57"/>
                  <a:gd name="T8" fmla="*/ 8 w 23"/>
                  <a:gd name="T9" fmla="*/ 55 h 57"/>
                  <a:gd name="T10" fmla="*/ 7 w 23"/>
                  <a:gd name="T11" fmla="*/ 57 h 57"/>
                  <a:gd name="T12" fmla="*/ 14 w 23"/>
                  <a:gd name="T13" fmla="*/ 57 h 57"/>
                  <a:gd name="T14" fmla="*/ 23 w 23"/>
                  <a:gd name="T15" fmla="*/ 57 h 57"/>
                  <a:gd name="T16" fmla="*/ 23 w 23"/>
                  <a:gd name="T17" fmla="*/ 13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 h="57">
                    <a:moveTo>
                      <a:pt x="23" y="13"/>
                    </a:moveTo>
                    <a:cubicBezTo>
                      <a:pt x="19" y="12"/>
                      <a:pt x="15" y="9"/>
                      <a:pt x="13" y="7"/>
                    </a:cubicBezTo>
                    <a:cubicBezTo>
                      <a:pt x="12" y="5"/>
                      <a:pt x="10" y="3"/>
                      <a:pt x="9" y="0"/>
                    </a:cubicBezTo>
                    <a:cubicBezTo>
                      <a:pt x="6" y="1"/>
                      <a:pt x="3" y="2"/>
                      <a:pt x="0" y="2"/>
                    </a:cubicBezTo>
                    <a:cubicBezTo>
                      <a:pt x="5" y="19"/>
                      <a:pt x="6" y="37"/>
                      <a:pt x="8" y="55"/>
                    </a:cubicBezTo>
                    <a:cubicBezTo>
                      <a:pt x="8" y="55"/>
                      <a:pt x="7" y="56"/>
                      <a:pt x="7" y="57"/>
                    </a:cubicBezTo>
                    <a:cubicBezTo>
                      <a:pt x="14" y="57"/>
                      <a:pt x="14" y="57"/>
                      <a:pt x="14" y="57"/>
                    </a:cubicBezTo>
                    <a:cubicBezTo>
                      <a:pt x="23" y="57"/>
                      <a:pt x="23" y="57"/>
                      <a:pt x="23" y="57"/>
                    </a:cubicBezTo>
                    <a:cubicBezTo>
                      <a:pt x="18" y="42"/>
                      <a:pt x="18" y="27"/>
                      <a:pt x="23" y="1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103" name="Freeform 173">
                <a:extLst>
                  <a:ext uri="{FF2B5EF4-FFF2-40B4-BE49-F238E27FC236}">
                    <a16:creationId xmlns:a16="http://schemas.microsoft.com/office/drawing/2014/main" xmlns="" id="{D03133C7-DC79-4147-904E-C6FD2067191A}"/>
                  </a:ext>
                </a:extLst>
              </p:cNvPr>
              <p:cNvSpPr>
                <a:spLocks/>
              </p:cNvSpPr>
              <p:nvPr/>
            </p:nvSpPr>
            <p:spPr bwMode="auto">
              <a:xfrm>
                <a:off x="5078413" y="5448300"/>
                <a:ext cx="601663" cy="522287"/>
              </a:xfrm>
              <a:custGeom>
                <a:avLst/>
                <a:gdLst>
                  <a:gd name="T0" fmla="*/ 121 w 160"/>
                  <a:gd name="T1" fmla="*/ 15 h 139"/>
                  <a:gd name="T2" fmla="*/ 80 w 160"/>
                  <a:gd name="T3" fmla="*/ 0 h 139"/>
                  <a:gd name="T4" fmla="*/ 39 w 160"/>
                  <a:gd name="T5" fmla="*/ 15 h 139"/>
                  <a:gd name="T6" fmla="*/ 32 w 160"/>
                  <a:gd name="T7" fmla="*/ 99 h 139"/>
                  <a:gd name="T8" fmla="*/ 43 w 160"/>
                  <a:gd name="T9" fmla="*/ 128 h 139"/>
                  <a:gd name="T10" fmla="*/ 48 w 160"/>
                  <a:gd name="T11" fmla="*/ 138 h 139"/>
                  <a:gd name="T12" fmla="*/ 68 w 160"/>
                  <a:gd name="T13" fmla="*/ 138 h 139"/>
                  <a:gd name="T14" fmla="*/ 60 w 160"/>
                  <a:gd name="T15" fmla="*/ 84 h 139"/>
                  <a:gd name="T16" fmla="*/ 59 w 160"/>
                  <a:gd name="T17" fmla="*/ 83 h 139"/>
                  <a:gd name="T18" fmla="*/ 51 w 160"/>
                  <a:gd name="T19" fmla="*/ 80 h 139"/>
                  <a:gd name="T20" fmla="*/ 42 w 160"/>
                  <a:gd name="T21" fmla="*/ 66 h 139"/>
                  <a:gd name="T22" fmla="*/ 63 w 160"/>
                  <a:gd name="T23" fmla="*/ 74 h 139"/>
                  <a:gd name="T24" fmla="*/ 64 w 160"/>
                  <a:gd name="T25" fmla="*/ 77 h 139"/>
                  <a:gd name="T26" fmla="*/ 73 w 160"/>
                  <a:gd name="T27" fmla="*/ 76 h 139"/>
                  <a:gd name="T28" fmla="*/ 78 w 160"/>
                  <a:gd name="T29" fmla="*/ 48 h 139"/>
                  <a:gd name="T30" fmla="*/ 89 w 160"/>
                  <a:gd name="T31" fmla="*/ 59 h 139"/>
                  <a:gd name="T32" fmla="*/ 80 w 160"/>
                  <a:gd name="T33" fmla="*/ 77 h 139"/>
                  <a:gd name="T34" fmla="*/ 82 w 160"/>
                  <a:gd name="T35" fmla="*/ 80 h 139"/>
                  <a:gd name="T36" fmla="*/ 91 w 160"/>
                  <a:gd name="T37" fmla="*/ 89 h 139"/>
                  <a:gd name="T38" fmla="*/ 94 w 160"/>
                  <a:gd name="T39" fmla="*/ 83 h 139"/>
                  <a:gd name="T40" fmla="*/ 109 w 160"/>
                  <a:gd name="T41" fmla="*/ 73 h 139"/>
                  <a:gd name="T42" fmla="*/ 117 w 160"/>
                  <a:gd name="T43" fmla="*/ 85 h 139"/>
                  <a:gd name="T44" fmla="*/ 93 w 160"/>
                  <a:gd name="T45" fmla="*/ 96 h 139"/>
                  <a:gd name="T46" fmla="*/ 91 w 160"/>
                  <a:gd name="T47" fmla="*/ 101 h 139"/>
                  <a:gd name="T48" fmla="*/ 95 w 160"/>
                  <a:gd name="T49" fmla="*/ 136 h 139"/>
                  <a:gd name="T50" fmla="*/ 95 w 160"/>
                  <a:gd name="T51" fmla="*/ 138 h 139"/>
                  <a:gd name="T52" fmla="*/ 112 w 160"/>
                  <a:gd name="T53" fmla="*/ 138 h 139"/>
                  <a:gd name="T54" fmla="*/ 117 w 160"/>
                  <a:gd name="T55" fmla="*/ 128 h 139"/>
                  <a:gd name="T56" fmla="*/ 128 w 160"/>
                  <a:gd name="T57" fmla="*/ 99 h 139"/>
                  <a:gd name="T58" fmla="*/ 121 w 160"/>
                  <a:gd name="T59" fmla="*/ 15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0" h="139">
                    <a:moveTo>
                      <a:pt x="121" y="15"/>
                    </a:moveTo>
                    <a:cubicBezTo>
                      <a:pt x="113" y="8"/>
                      <a:pt x="103" y="0"/>
                      <a:pt x="80" y="0"/>
                    </a:cubicBezTo>
                    <a:cubicBezTo>
                      <a:pt x="57" y="0"/>
                      <a:pt x="47" y="8"/>
                      <a:pt x="39" y="15"/>
                    </a:cubicBezTo>
                    <a:cubicBezTo>
                      <a:pt x="0" y="54"/>
                      <a:pt x="30" y="94"/>
                      <a:pt x="32" y="99"/>
                    </a:cubicBezTo>
                    <a:cubicBezTo>
                      <a:pt x="35" y="103"/>
                      <a:pt x="42" y="118"/>
                      <a:pt x="43" y="128"/>
                    </a:cubicBezTo>
                    <a:cubicBezTo>
                      <a:pt x="44" y="139"/>
                      <a:pt x="48" y="138"/>
                      <a:pt x="48" y="138"/>
                    </a:cubicBezTo>
                    <a:cubicBezTo>
                      <a:pt x="68" y="138"/>
                      <a:pt x="68" y="138"/>
                      <a:pt x="68" y="138"/>
                    </a:cubicBezTo>
                    <a:cubicBezTo>
                      <a:pt x="67" y="120"/>
                      <a:pt x="66" y="101"/>
                      <a:pt x="60" y="84"/>
                    </a:cubicBezTo>
                    <a:cubicBezTo>
                      <a:pt x="60" y="84"/>
                      <a:pt x="60" y="83"/>
                      <a:pt x="59" y="83"/>
                    </a:cubicBezTo>
                    <a:cubicBezTo>
                      <a:pt x="57" y="82"/>
                      <a:pt x="54" y="81"/>
                      <a:pt x="51" y="80"/>
                    </a:cubicBezTo>
                    <a:cubicBezTo>
                      <a:pt x="47" y="77"/>
                      <a:pt x="40" y="72"/>
                      <a:pt x="42" y="66"/>
                    </a:cubicBezTo>
                    <a:cubicBezTo>
                      <a:pt x="48" y="48"/>
                      <a:pt x="59" y="65"/>
                      <a:pt x="63" y="74"/>
                    </a:cubicBezTo>
                    <a:cubicBezTo>
                      <a:pt x="63" y="75"/>
                      <a:pt x="63" y="76"/>
                      <a:pt x="64" y="77"/>
                    </a:cubicBezTo>
                    <a:cubicBezTo>
                      <a:pt x="67" y="78"/>
                      <a:pt x="70" y="77"/>
                      <a:pt x="73" y="76"/>
                    </a:cubicBezTo>
                    <a:cubicBezTo>
                      <a:pt x="70" y="66"/>
                      <a:pt x="68" y="52"/>
                      <a:pt x="78" y="48"/>
                    </a:cubicBezTo>
                    <a:cubicBezTo>
                      <a:pt x="84" y="46"/>
                      <a:pt x="89" y="54"/>
                      <a:pt x="89" y="59"/>
                    </a:cubicBezTo>
                    <a:cubicBezTo>
                      <a:pt x="89" y="66"/>
                      <a:pt x="85" y="73"/>
                      <a:pt x="80" y="77"/>
                    </a:cubicBezTo>
                    <a:cubicBezTo>
                      <a:pt x="80" y="78"/>
                      <a:pt x="81" y="79"/>
                      <a:pt x="82" y="80"/>
                    </a:cubicBezTo>
                    <a:cubicBezTo>
                      <a:pt x="84" y="84"/>
                      <a:pt x="87" y="87"/>
                      <a:pt x="91" y="89"/>
                    </a:cubicBezTo>
                    <a:cubicBezTo>
                      <a:pt x="92" y="87"/>
                      <a:pt x="93" y="85"/>
                      <a:pt x="94" y="83"/>
                    </a:cubicBezTo>
                    <a:cubicBezTo>
                      <a:pt x="97" y="79"/>
                      <a:pt x="103" y="72"/>
                      <a:pt x="109" y="73"/>
                    </a:cubicBezTo>
                    <a:cubicBezTo>
                      <a:pt x="114" y="74"/>
                      <a:pt x="119" y="80"/>
                      <a:pt x="117" y="85"/>
                    </a:cubicBezTo>
                    <a:cubicBezTo>
                      <a:pt x="114" y="97"/>
                      <a:pt x="103" y="99"/>
                      <a:pt x="93" y="96"/>
                    </a:cubicBezTo>
                    <a:cubicBezTo>
                      <a:pt x="92" y="98"/>
                      <a:pt x="91" y="100"/>
                      <a:pt x="91" y="101"/>
                    </a:cubicBezTo>
                    <a:cubicBezTo>
                      <a:pt x="90" y="113"/>
                      <a:pt x="91" y="125"/>
                      <a:pt x="95" y="136"/>
                    </a:cubicBezTo>
                    <a:cubicBezTo>
                      <a:pt x="95" y="136"/>
                      <a:pt x="95" y="137"/>
                      <a:pt x="95" y="138"/>
                    </a:cubicBezTo>
                    <a:cubicBezTo>
                      <a:pt x="112" y="138"/>
                      <a:pt x="112" y="138"/>
                      <a:pt x="112" y="138"/>
                    </a:cubicBezTo>
                    <a:cubicBezTo>
                      <a:pt x="112" y="138"/>
                      <a:pt x="116" y="139"/>
                      <a:pt x="117" y="128"/>
                    </a:cubicBezTo>
                    <a:cubicBezTo>
                      <a:pt x="118" y="118"/>
                      <a:pt x="125" y="103"/>
                      <a:pt x="128" y="99"/>
                    </a:cubicBezTo>
                    <a:cubicBezTo>
                      <a:pt x="130" y="94"/>
                      <a:pt x="160" y="54"/>
                      <a:pt x="121" y="1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104" name="Freeform 174">
                <a:extLst>
                  <a:ext uri="{FF2B5EF4-FFF2-40B4-BE49-F238E27FC236}">
                    <a16:creationId xmlns:a16="http://schemas.microsoft.com/office/drawing/2014/main" xmlns="" id="{3CDAE00F-C63F-4F4B-809E-CE988E3F4710}"/>
                  </a:ext>
                </a:extLst>
              </p:cNvPr>
              <p:cNvSpPr>
                <a:spLocks/>
              </p:cNvSpPr>
              <p:nvPr/>
            </p:nvSpPr>
            <p:spPr bwMode="auto">
              <a:xfrm>
                <a:off x="5251451" y="5988050"/>
                <a:ext cx="263525" cy="46037"/>
              </a:xfrm>
              <a:custGeom>
                <a:avLst/>
                <a:gdLst>
                  <a:gd name="T0" fmla="*/ 64 w 70"/>
                  <a:gd name="T1" fmla="*/ 0 h 12"/>
                  <a:gd name="T2" fmla="*/ 6 w 70"/>
                  <a:gd name="T3" fmla="*/ 0 h 12"/>
                  <a:gd name="T4" fmla="*/ 0 w 70"/>
                  <a:gd name="T5" fmla="*/ 6 h 12"/>
                  <a:gd name="T6" fmla="*/ 6 w 70"/>
                  <a:gd name="T7" fmla="*/ 12 h 12"/>
                  <a:gd name="T8" fmla="*/ 64 w 70"/>
                  <a:gd name="T9" fmla="*/ 12 h 12"/>
                  <a:gd name="T10" fmla="*/ 70 w 70"/>
                  <a:gd name="T11" fmla="*/ 6 h 12"/>
                  <a:gd name="T12" fmla="*/ 64 w 70"/>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70" h="12">
                    <a:moveTo>
                      <a:pt x="64" y="0"/>
                    </a:moveTo>
                    <a:cubicBezTo>
                      <a:pt x="6" y="0"/>
                      <a:pt x="6" y="0"/>
                      <a:pt x="6" y="0"/>
                    </a:cubicBezTo>
                    <a:cubicBezTo>
                      <a:pt x="3" y="0"/>
                      <a:pt x="0" y="3"/>
                      <a:pt x="0" y="6"/>
                    </a:cubicBezTo>
                    <a:cubicBezTo>
                      <a:pt x="0" y="10"/>
                      <a:pt x="3" y="12"/>
                      <a:pt x="6" y="12"/>
                    </a:cubicBezTo>
                    <a:cubicBezTo>
                      <a:pt x="64" y="12"/>
                      <a:pt x="64" y="12"/>
                      <a:pt x="64" y="12"/>
                    </a:cubicBezTo>
                    <a:cubicBezTo>
                      <a:pt x="67" y="12"/>
                      <a:pt x="70" y="10"/>
                      <a:pt x="70" y="6"/>
                    </a:cubicBezTo>
                    <a:cubicBezTo>
                      <a:pt x="70" y="3"/>
                      <a:pt x="67" y="0"/>
                      <a:pt x="6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105" name="Freeform 175">
                <a:extLst>
                  <a:ext uri="{FF2B5EF4-FFF2-40B4-BE49-F238E27FC236}">
                    <a16:creationId xmlns:a16="http://schemas.microsoft.com/office/drawing/2014/main" xmlns="" id="{6C9D307B-9BFD-4F0D-869F-197FF039A6B3}"/>
                  </a:ext>
                </a:extLst>
              </p:cNvPr>
              <p:cNvSpPr>
                <a:spLocks/>
              </p:cNvSpPr>
              <p:nvPr/>
            </p:nvSpPr>
            <p:spPr bwMode="auto">
              <a:xfrm>
                <a:off x="5259388" y="6045200"/>
                <a:ext cx="247650" cy="41275"/>
              </a:xfrm>
              <a:custGeom>
                <a:avLst/>
                <a:gdLst>
                  <a:gd name="T0" fmla="*/ 61 w 66"/>
                  <a:gd name="T1" fmla="*/ 0 h 11"/>
                  <a:gd name="T2" fmla="*/ 6 w 66"/>
                  <a:gd name="T3" fmla="*/ 0 h 11"/>
                  <a:gd name="T4" fmla="*/ 0 w 66"/>
                  <a:gd name="T5" fmla="*/ 6 h 11"/>
                  <a:gd name="T6" fmla="*/ 6 w 66"/>
                  <a:gd name="T7" fmla="*/ 11 h 11"/>
                  <a:gd name="T8" fmla="*/ 61 w 66"/>
                  <a:gd name="T9" fmla="*/ 11 h 11"/>
                  <a:gd name="T10" fmla="*/ 66 w 66"/>
                  <a:gd name="T11" fmla="*/ 6 h 11"/>
                  <a:gd name="T12" fmla="*/ 61 w 66"/>
                  <a:gd name="T13" fmla="*/ 0 h 11"/>
                </a:gdLst>
                <a:ahLst/>
                <a:cxnLst>
                  <a:cxn ang="0">
                    <a:pos x="T0" y="T1"/>
                  </a:cxn>
                  <a:cxn ang="0">
                    <a:pos x="T2" y="T3"/>
                  </a:cxn>
                  <a:cxn ang="0">
                    <a:pos x="T4" y="T5"/>
                  </a:cxn>
                  <a:cxn ang="0">
                    <a:pos x="T6" y="T7"/>
                  </a:cxn>
                  <a:cxn ang="0">
                    <a:pos x="T8" y="T9"/>
                  </a:cxn>
                  <a:cxn ang="0">
                    <a:pos x="T10" y="T11"/>
                  </a:cxn>
                  <a:cxn ang="0">
                    <a:pos x="T12" y="T13"/>
                  </a:cxn>
                </a:cxnLst>
                <a:rect l="0" t="0" r="r" b="b"/>
                <a:pathLst>
                  <a:path w="66" h="11">
                    <a:moveTo>
                      <a:pt x="61" y="0"/>
                    </a:moveTo>
                    <a:cubicBezTo>
                      <a:pt x="6" y="0"/>
                      <a:pt x="6" y="0"/>
                      <a:pt x="6" y="0"/>
                    </a:cubicBezTo>
                    <a:cubicBezTo>
                      <a:pt x="3" y="0"/>
                      <a:pt x="0" y="3"/>
                      <a:pt x="0" y="6"/>
                    </a:cubicBezTo>
                    <a:cubicBezTo>
                      <a:pt x="0" y="9"/>
                      <a:pt x="3" y="11"/>
                      <a:pt x="6" y="11"/>
                    </a:cubicBezTo>
                    <a:cubicBezTo>
                      <a:pt x="61" y="11"/>
                      <a:pt x="61" y="11"/>
                      <a:pt x="61" y="11"/>
                    </a:cubicBezTo>
                    <a:cubicBezTo>
                      <a:pt x="64" y="11"/>
                      <a:pt x="66" y="9"/>
                      <a:pt x="66" y="6"/>
                    </a:cubicBezTo>
                    <a:cubicBezTo>
                      <a:pt x="66" y="3"/>
                      <a:pt x="64" y="0"/>
                      <a:pt x="61"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106" name="Freeform 176">
                <a:extLst>
                  <a:ext uri="{FF2B5EF4-FFF2-40B4-BE49-F238E27FC236}">
                    <a16:creationId xmlns:a16="http://schemas.microsoft.com/office/drawing/2014/main" xmlns="" id="{CC9C3CDE-DD5A-4E2E-B266-4B0E707E9F31}"/>
                  </a:ext>
                </a:extLst>
              </p:cNvPr>
              <p:cNvSpPr>
                <a:spLocks/>
              </p:cNvSpPr>
              <p:nvPr/>
            </p:nvSpPr>
            <p:spPr bwMode="auto">
              <a:xfrm>
                <a:off x="5314951" y="6097588"/>
                <a:ext cx="136525" cy="33337"/>
              </a:xfrm>
              <a:custGeom>
                <a:avLst/>
                <a:gdLst>
                  <a:gd name="T0" fmla="*/ 32 w 36"/>
                  <a:gd name="T1" fmla="*/ 0 h 9"/>
                  <a:gd name="T2" fmla="*/ 4 w 36"/>
                  <a:gd name="T3" fmla="*/ 0 h 9"/>
                  <a:gd name="T4" fmla="*/ 0 w 36"/>
                  <a:gd name="T5" fmla="*/ 4 h 9"/>
                  <a:gd name="T6" fmla="*/ 4 w 36"/>
                  <a:gd name="T7" fmla="*/ 9 h 9"/>
                  <a:gd name="T8" fmla="*/ 32 w 36"/>
                  <a:gd name="T9" fmla="*/ 9 h 9"/>
                  <a:gd name="T10" fmla="*/ 36 w 36"/>
                  <a:gd name="T11" fmla="*/ 4 h 9"/>
                  <a:gd name="T12" fmla="*/ 32 w 36"/>
                  <a:gd name="T13" fmla="*/ 0 h 9"/>
                </a:gdLst>
                <a:ahLst/>
                <a:cxnLst>
                  <a:cxn ang="0">
                    <a:pos x="T0" y="T1"/>
                  </a:cxn>
                  <a:cxn ang="0">
                    <a:pos x="T2" y="T3"/>
                  </a:cxn>
                  <a:cxn ang="0">
                    <a:pos x="T4" y="T5"/>
                  </a:cxn>
                  <a:cxn ang="0">
                    <a:pos x="T6" y="T7"/>
                  </a:cxn>
                  <a:cxn ang="0">
                    <a:pos x="T8" y="T9"/>
                  </a:cxn>
                  <a:cxn ang="0">
                    <a:pos x="T10" y="T11"/>
                  </a:cxn>
                  <a:cxn ang="0">
                    <a:pos x="T12" y="T13"/>
                  </a:cxn>
                </a:cxnLst>
                <a:rect l="0" t="0" r="r" b="b"/>
                <a:pathLst>
                  <a:path w="36" h="9">
                    <a:moveTo>
                      <a:pt x="32" y="0"/>
                    </a:moveTo>
                    <a:cubicBezTo>
                      <a:pt x="4" y="0"/>
                      <a:pt x="4" y="0"/>
                      <a:pt x="4" y="0"/>
                    </a:cubicBezTo>
                    <a:cubicBezTo>
                      <a:pt x="2" y="0"/>
                      <a:pt x="0" y="2"/>
                      <a:pt x="0" y="4"/>
                    </a:cubicBezTo>
                    <a:cubicBezTo>
                      <a:pt x="0" y="7"/>
                      <a:pt x="2" y="9"/>
                      <a:pt x="4" y="9"/>
                    </a:cubicBezTo>
                    <a:cubicBezTo>
                      <a:pt x="32" y="9"/>
                      <a:pt x="32" y="9"/>
                      <a:pt x="32" y="9"/>
                    </a:cubicBezTo>
                    <a:cubicBezTo>
                      <a:pt x="34" y="9"/>
                      <a:pt x="36" y="7"/>
                      <a:pt x="36" y="4"/>
                    </a:cubicBezTo>
                    <a:cubicBezTo>
                      <a:pt x="36" y="2"/>
                      <a:pt x="34" y="0"/>
                      <a:pt x="3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grpSp>
        <p:sp>
          <p:nvSpPr>
            <p:cNvPr id="26" name="Freeform 177">
              <a:extLst>
                <a:ext uri="{FF2B5EF4-FFF2-40B4-BE49-F238E27FC236}">
                  <a16:creationId xmlns:a16="http://schemas.microsoft.com/office/drawing/2014/main" xmlns="" id="{34ED3BE1-2B78-4E0C-B113-FE58E508FC4B}"/>
                </a:ext>
              </a:extLst>
            </p:cNvPr>
            <p:cNvSpPr>
              <a:spLocks noEditPoints="1"/>
            </p:cNvSpPr>
            <p:nvPr/>
          </p:nvSpPr>
          <p:spPr bwMode="auto">
            <a:xfrm>
              <a:off x="8627079" y="2594862"/>
              <a:ext cx="232409" cy="293464"/>
            </a:xfrm>
            <a:custGeom>
              <a:avLst/>
              <a:gdLst>
                <a:gd name="T0" fmla="*/ 253 w 258"/>
                <a:gd name="T1" fmla="*/ 303 h 336"/>
                <a:gd name="T2" fmla="*/ 142 w 258"/>
                <a:gd name="T3" fmla="*/ 254 h 336"/>
                <a:gd name="T4" fmla="*/ 232 w 258"/>
                <a:gd name="T5" fmla="*/ 43 h 336"/>
                <a:gd name="T6" fmla="*/ 97 w 258"/>
                <a:gd name="T7" fmla="*/ 235 h 336"/>
                <a:gd name="T8" fmla="*/ 0 w 258"/>
                <a:gd name="T9" fmla="*/ 190 h 336"/>
                <a:gd name="T10" fmla="*/ 258 w 258"/>
                <a:gd name="T11" fmla="*/ 0 h 336"/>
                <a:gd name="T12" fmla="*/ 253 w 258"/>
                <a:gd name="T13" fmla="*/ 303 h 336"/>
                <a:gd name="T14" fmla="*/ 109 w 258"/>
                <a:gd name="T15" fmla="*/ 336 h 336"/>
                <a:gd name="T16" fmla="*/ 92 w 258"/>
                <a:gd name="T17" fmla="*/ 263 h 336"/>
                <a:gd name="T18" fmla="*/ 154 w 258"/>
                <a:gd name="T19" fmla="*/ 287 h 336"/>
                <a:gd name="T20" fmla="*/ 109 w 258"/>
                <a:gd name="T21" fmla="*/ 336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58" h="336">
                  <a:moveTo>
                    <a:pt x="253" y="303"/>
                  </a:moveTo>
                  <a:lnTo>
                    <a:pt x="142" y="254"/>
                  </a:lnTo>
                  <a:lnTo>
                    <a:pt x="232" y="43"/>
                  </a:lnTo>
                  <a:lnTo>
                    <a:pt x="97" y="235"/>
                  </a:lnTo>
                  <a:lnTo>
                    <a:pt x="0" y="190"/>
                  </a:lnTo>
                  <a:lnTo>
                    <a:pt x="258" y="0"/>
                  </a:lnTo>
                  <a:lnTo>
                    <a:pt x="253" y="303"/>
                  </a:lnTo>
                  <a:close/>
                  <a:moveTo>
                    <a:pt x="109" y="336"/>
                  </a:moveTo>
                  <a:lnTo>
                    <a:pt x="92" y="263"/>
                  </a:lnTo>
                  <a:lnTo>
                    <a:pt x="154" y="287"/>
                  </a:lnTo>
                  <a:lnTo>
                    <a:pt x="109" y="336"/>
                  </a:lnTo>
                  <a:close/>
                </a:path>
              </a:pathLst>
            </a:custGeom>
            <a:solidFill>
              <a:schemeClr val="accent3"/>
            </a:solidFill>
            <a:ln>
              <a:noFill/>
            </a:ln>
            <a:effectLst/>
          </p:spPr>
          <p:txBody>
            <a:bodyPr vert="horz" wrap="square" lIns="91440" tIns="45720" rIns="91440" bIns="45720" numCol="1" anchor="t" anchorCtr="0" compatLnSpc="1">
              <a:prstTxWarp prst="textNoShape">
                <a:avLst/>
              </a:prstTxWarp>
            </a:bodyPr>
            <a:lstStyle/>
            <a:p>
              <a:endParaRPr lang="id-ID">
                <a:latin typeface="+mj-lt"/>
              </a:endParaRPr>
            </a:p>
          </p:txBody>
        </p:sp>
        <p:grpSp>
          <p:nvGrpSpPr>
            <p:cNvPr id="27" name="Group 26">
              <a:extLst>
                <a:ext uri="{FF2B5EF4-FFF2-40B4-BE49-F238E27FC236}">
                  <a16:creationId xmlns:a16="http://schemas.microsoft.com/office/drawing/2014/main" xmlns="" id="{51A5E3B5-08A7-4764-96EB-66D1766E6AAE}"/>
                </a:ext>
              </a:extLst>
            </p:cNvPr>
            <p:cNvGrpSpPr/>
            <p:nvPr/>
          </p:nvGrpSpPr>
          <p:grpSpPr>
            <a:xfrm>
              <a:off x="9854884" y="2398346"/>
              <a:ext cx="309879" cy="306565"/>
              <a:chOff x="7426326" y="839788"/>
              <a:chExt cx="546100" cy="557212"/>
            </a:xfrm>
            <a:solidFill>
              <a:schemeClr val="accent3"/>
            </a:solidFill>
            <a:effectLst/>
          </p:grpSpPr>
          <p:sp>
            <p:nvSpPr>
              <p:cNvPr id="97" name="Freeform 178">
                <a:extLst>
                  <a:ext uri="{FF2B5EF4-FFF2-40B4-BE49-F238E27FC236}">
                    <a16:creationId xmlns:a16="http://schemas.microsoft.com/office/drawing/2014/main" xmlns="" id="{295FADE0-B2FD-4775-A0F9-84FAFE18ABD0}"/>
                  </a:ext>
                </a:extLst>
              </p:cNvPr>
              <p:cNvSpPr>
                <a:spLocks noEditPoints="1"/>
              </p:cNvSpPr>
              <p:nvPr/>
            </p:nvSpPr>
            <p:spPr bwMode="auto">
              <a:xfrm>
                <a:off x="7426326" y="1017588"/>
                <a:ext cx="381000" cy="379412"/>
              </a:xfrm>
              <a:custGeom>
                <a:avLst/>
                <a:gdLst>
                  <a:gd name="T0" fmla="*/ 15 w 101"/>
                  <a:gd name="T1" fmla="*/ 76 h 101"/>
                  <a:gd name="T2" fmla="*/ 9 w 101"/>
                  <a:gd name="T3" fmla="*/ 81 h 101"/>
                  <a:gd name="T4" fmla="*/ 21 w 101"/>
                  <a:gd name="T5" fmla="*/ 92 h 101"/>
                  <a:gd name="T6" fmla="*/ 26 w 101"/>
                  <a:gd name="T7" fmla="*/ 87 h 101"/>
                  <a:gd name="T8" fmla="*/ 43 w 101"/>
                  <a:gd name="T9" fmla="*/ 93 h 101"/>
                  <a:gd name="T10" fmla="*/ 43 w 101"/>
                  <a:gd name="T11" fmla="*/ 101 h 101"/>
                  <a:gd name="T12" fmla="*/ 59 w 101"/>
                  <a:gd name="T13" fmla="*/ 101 h 101"/>
                  <a:gd name="T14" fmla="*/ 59 w 101"/>
                  <a:gd name="T15" fmla="*/ 93 h 101"/>
                  <a:gd name="T16" fmla="*/ 75 w 101"/>
                  <a:gd name="T17" fmla="*/ 86 h 101"/>
                  <a:gd name="T18" fmla="*/ 81 w 101"/>
                  <a:gd name="T19" fmla="*/ 91 h 101"/>
                  <a:gd name="T20" fmla="*/ 92 w 101"/>
                  <a:gd name="T21" fmla="*/ 80 h 101"/>
                  <a:gd name="T22" fmla="*/ 87 w 101"/>
                  <a:gd name="T23" fmla="*/ 75 h 101"/>
                  <a:gd name="T24" fmla="*/ 93 w 101"/>
                  <a:gd name="T25" fmla="*/ 58 h 101"/>
                  <a:gd name="T26" fmla="*/ 101 w 101"/>
                  <a:gd name="T27" fmla="*/ 58 h 101"/>
                  <a:gd name="T28" fmla="*/ 101 w 101"/>
                  <a:gd name="T29" fmla="*/ 42 h 101"/>
                  <a:gd name="T30" fmla="*/ 93 w 101"/>
                  <a:gd name="T31" fmla="*/ 42 h 101"/>
                  <a:gd name="T32" fmla="*/ 86 w 101"/>
                  <a:gd name="T33" fmla="*/ 25 h 101"/>
                  <a:gd name="T34" fmla="*/ 91 w 101"/>
                  <a:gd name="T35" fmla="*/ 20 h 101"/>
                  <a:gd name="T36" fmla="*/ 80 w 101"/>
                  <a:gd name="T37" fmla="*/ 9 h 101"/>
                  <a:gd name="T38" fmla="*/ 74 w 101"/>
                  <a:gd name="T39" fmla="*/ 14 h 101"/>
                  <a:gd name="T40" fmla="*/ 58 w 101"/>
                  <a:gd name="T41" fmla="*/ 7 h 101"/>
                  <a:gd name="T42" fmla="*/ 57 w 101"/>
                  <a:gd name="T43" fmla="*/ 0 h 101"/>
                  <a:gd name="T44" fmla="*/ 41 w 101"/>
                  <a:gd name="T45" fmla="*/ 0 h 101"/>
                  <a:gd name="T46" fmla="*/ 42 w 101"/>
                  <a:gd name="T47" fmla="*/ 8 h 101"/>
                  <a:gd name="T48" fmla="*/ 25 w 101"/>
                  <a:gd name="T49" fmla="*/ 15 h 101"/>
                  <a:gd name="T50" fmla="*/ 20 w 101"/>
                  <a:gd name="T51" fmla="*/ 10 h 101"/>
                  <a:gd name="T52" fmla="*/ 8 w 101"/>
                  <a:gd name="T53" fmla="*/ 21 h 101"/>
                  <a:gd name="T54" fmla="*/ 14 w 101"/>
                  <a:gd name="T55" fmla="*/ 26 h 101"/>
                  <a:gd name="T56" fmla="*/ 7 w 101"/>
                  <a:gd name="T57" fmla="*/ 43 h 101"/>
                  <a:gd name="T58" fmla="*/ 0 w 101"/>
                  <a:gd name="T59" fmla="*/ 43 h 101"/>
                  <a:gd name="T60" fmla="*/ 0 w 101"/>
                  <a:gd name="T61" fmla="*/ 59 h 101"/>
                  <a:gd name="T62" fmla="*/ 7 w 101"/>
                  <a:gd name="T63" fmla="*/ 59 h 101"/>
                  <a:gd name="T64" fmla="*/ 15 w 101"/>
                  <a:gd name="T65" fmla="*/ 76 h 101"/>
                  <a:gd name="T66" fmla="*/ 50 w 101"/>
                  <a:gd name="T67" fmla="*/ 18 h 101"/>
                  <a:gd name="T68" fmla="*/ 82 w 101"/>
                  <a:gd name="T69" fmla="*/ 50 h 101"/>
                  <a:gd name="T70" fmla="*/ 51 w 101"/>
                  <a:gd name="T71" fmla="*/ 83 h 101"/>
                  <a:gd name="T72" fmla="*/ 18 w 101"/>
                  <a:gd name="T73" fmla="*/ 51 h 101"/>
                  <a:gd name="T74" fmla="*/ 50 w 101"/>
                  <a:gd name="T75" fmla="*/ 18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01" h="101">
                    <a:moveTo>
                      <a:pt x="15" y="76"/>
                    </a:moveTo>
                    <a:cubicBezTo>
                      <a:pt x="9" y="81"/>
                      <a:pt x="9" y="81"/>
                      <a:pt x="9" y="81"/>
                    </a:cubicBezTo>
                    <a:cubicBezTo>
                      <a:pt x="21" y="92"/>
                      <a:pt x="21" y="92"/>
                      <a:pt x="21" y="92"/>
                    </a:cubicBezTo>
                    <a:cubicBezTo>
                      <a:pt x="26" y="87"/>
                      <a:pt x="26" y="87"/>
                      <a:pt x="26" y="87"/>
                    </a:cubicBezTo>
                    <a:cubicBezTo>
                      <a:pt x="31" y="90"/>
                      <a:pt x="37" y="92"/>
                      <a:pt x="43" y="93"/>
                    </a:cubicBezTo>
                    <a:cubicBezTo>
                      <a:pt x="43" y="101"/>
                      <a:pt x="43" y="101"/>
                      <a:pt x="43" y="101"/>
                    </a:cubicBezTo>
                    <a:cubicBezTo>
                      <a:pt x="59" y="101"/>
                      <a:pt x="59" y="101"/>
                      <a:pt x="59" y="101"/>
                    </a:cubicBezTo>
                    <a:cubicBezTo>
                      <a:pt x="59" y="93"/>
                      <a:pt x="59" y="93"/>
                      <a:pt x="59" y="93"/>
                    </a:cubicBezTo>
                    <a:cubicBezTo>
                      <a:pt x="65" y="92"/>
                      <a:pt x="71" y="90"/>
                      <a:pt x="75" y="86"/>
                    </a:cubicBezTo>
                    <a:cubicBezTo>
                      <a:pt x="81" y="91"/>
                      <a:pt x="81" y="91"/>
                      <a:pt x="81" y="91"/>
                    </a:cubicBezTo>
                    <a:cubicBezTo>
                      <a:pt x="92" y="80"/>
                      <a:pt x="92" y="80"/>
                      <a:pt x="92" y="80"/>
                    </a:cubicBezTo>
                    <a:cubicBezTo>
                      <a:pt x="87" y="75"/>
                      <a:pt x="87" y="75"/>
                      <a:pt x="87" y="75"/>
                    </a:cubicBezTo>
                    <a:cubicBezTo>
                      <a:pt x="90" y="70"/>
                      <a:pt x="92" y="64"/>
                      <a:pt x="93" y="58"/>
                    </a:cubicBezTo>
                    <a:cubicBezTo>
                      <a:pt x="101" y="58"/>
                      <a:pt x="101" y="58"/>
                      <a:pt x="101" y="58"/>
                    </a:cubicBezTo>
                    <a:cubicBezTo>
                      <a:pt x="101" y="42"/>
                      <a:pt x="101" y="42"/>
                      <a:pt x="101" y="42"/>
                    </a:cubicBezTo>
                    <a:cubicBezTo>
                      <a:pt x="93" y="42"/>
                      <a:pt x="93" y="42"/>
                      <a:pt x="93" y="42"/>
                    </a:cubicBezTo>
                    <a:cubicBezTo>
                      <a:pt x="92" y="36"/>
                      <a:pt x="89" y="30"/>
                      <a:pt x="86" y="25"/>
                    </a:cubicBezTo>
                    <a:cubicBezTo>
                      <a:pt x="91" y="20"/>
                      <a:pt x="91" y="20"/>
                      <a:pt x="91" y="20"/>
                    </a:cubicBezTo>
                    <a:cubicBezTo>
                      <a:pt x="80" y="9"/>
                      <a:pt x="80" y="9"/>
                      <a:pt x="80" y="9"/>
                    </a:cubicBezTo>
                    <a:cubicBezTo>
                      <a:pt x="74" y="14"/>
                      <a:pt x="74" y="14"/>
                      <a:pt x="74" y="14"/>
                    </a:cubicBezTo>
                    <a:cubicBezTo>
                      <a:pt x="69" y="11"/>
                      <a:pt x="64" y="8"/>
                      <a:pt x="58" y="7"/>
                    </a:cubicBezTo>
                    <a:cubicBezTo>
                      <a:pt x="57" y="0"/>
                      <a:pt x="57" y="0"/>
                      <a:pt x="57" y="0"/>
                    </a:cubicBezTo>
                    <a:cubicBezTo>
                      <a:pt x="41" y="0"/>
                      <a:pt x="41" y="0"/>
                      <a:pt x="41" y="0"/>
                    </a:cubicBezTo>
                    <a:cubicBezTo>
                      <a:pt x="42" y="8"/>
                      <a:pt x="42" y="8"/>
                      <a:pt x="42" y="8"/>
                    </a:cubicBezTo>
                    <a:cubicBezTo>
                      <a:pt x="35" y="9"/>
                      <a:pt x="30" y="11"/>
                      <a:pt x="25" y="15"/>
                    </a:cubicBezTo>
                    <a:cubicBezTo>
                      <a:pt x="20" y="10"/>
                      <a:pt x="20" y="10"/>
                      <a:pt x="20" y="10"/>
                    </a:cubicBezTo>
                    <a:cubicBezTo>
                      <a:pt x="8" y="21"/>
                      <a:pt x="8" y="21"/>
                      <a:pt x="8" y="21"/>
                    </a:cubicBezTo>
                    <a:cubicBezTo>
                      <a:pt x="14" y="26"/>
                      <a:pt x="14" y="26"/>
                      <a:pt x="14" y="26"/>
                    </a:cubicBezTo>
                    <a:cubicBezTo>
                      <a:pt x="10" y="31"/>
                      <a:pt x="8" y="37"/>
                      <a:pt x="7" y="43"/>
                    </a:cubicBezTo>
                    <a:cubicBezTo>
                      <a:pt x="0" y="43"/>
                      <a:pt x="0" y="43"/>
                      <a:pt x="0" y="43"/>
                    </a:cubicBezTo>
                    <a:cubicBezTo>
                      <a:pt x="0" y="59"/>
                      <a:pt x="0" y="59"/>
                      <a:pt x="0" y="59"/>
                    </a:cubicBezTo>
                    <a:cubicBezTo>
                      <a:pt x="7" y="59"/>
                      <a:pt x="7" y="59"/>
                      <a:pt x="7" y="59"/>
                    </a:cubicBezTo>
                    <a:cubicBezTo>
                      <a:pt x="9" y="65"/>
                      <a:pt x="11" y="71"/>
                      <a:pt x="15" y="76"/>
                    </a:cubicBezTo>
                    <a:moveTo>
                      <a:pt x="50" y="18"/>
                    </a:moveTo>
                    <a:cubicBezTo>
                      <a:pt x="68" y="18"/>
                      <a:pt x="82" y="32"/>
                      <a:pt x="82" y="50"/>
                    </a:cubicBezTo>
                    <a:cubicBezTo>
                      <a:pt x="83" y="68"/>
                      <a:pt x="68" y="82"/>
                      <a:pt x="51" y="83"/>
                    </a:cubicBezTo>
                    <a:cubicBezTo>
                      <a:pt x="33" y="83"/>
                      <a:pt x="18" y="69"/>
                      <a:pt x="18" y="51"/>
                    </a:cubicBezTo>
                    <a:cubicBezTo>
                      <a:pt x="18" y="33"/>
                      <a:pt x="32" y="18"/>
                      <a:pt x="50" y="1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98" name="Freeform 179">
                <a:extLst>
                  <a:ext uri="{FF2B5EF4-FFF2-40B4-BE49-F238E27FC236}">
                    <a16:creationId xmlns:a16="http://schemas.microsoft.com/office/drawing/2014/main" xmlns="" id="{2EEDC0DE-2260-425E-8091-9AED47E4F230}"/>
                  </a:ext>
                </a:extLst>
              </p:cNvPr>
              <p:cNvSpPr>
                <a:spLocks noEditPoints="1"/>
              </p:cNvSpPr>
              <p:nvPr/>
            </p:nvSpPr>
            <p:spPr bwMode="auto">
              <a:xfrm>
                <a:off x="7712076" y="839788"/>
                <a:ext cx="260350" cy="260350"/>
              </a:xfrm>
              <a:custGeom>
                <a:avLst/>
                <a:gdLst>
                  <a:gd name="T0" fmla="*/ 64 w 69"/>
                  <a:gd name="T1" fmla="*/ 29 h 69"/>
                  <a:gd name="T2" fmla="*/ 69 w 69"/>
                  <a:gd name="T3" fmla="*/ 26 h 69"/>
                  <a:gd name="T4" fmla="*/ 63 w 69"/>
                  <a:gd name="T5" fmla="*/ 15 h 69"/>
                  <a:gd name="T6" fmla="*/ 59 w 69"/>
                  <a:gd name="T7" fmla="*/ 17 h 69"/>
                  <a:gd name="T8" fmla="*/ 51 w 69"/>
                  <a:gd name="T9" fmla="*/ 10 h 69"/>
                  <a:gd name="T10" fmla="*/ 53 w 69"/>
                  <a:gd name="T11" fmla="*/ 5 h 69"/>
                  <a:gd name="T12" fmla="*/ 41 w 69"/>
                  <a:gd name="T13" fmla="*/ 0 h 69"/>
                  <a:gd name="T14" fmla="*/ 39 w 69"/>
                  <a:gd name="T15" fmla="*/ 5 h 69"/>
                  <a:gd name="T16" fmla="*/ 29 w 69"/>
                  <a:gd name="T17" fmla="*/ 5 h 69"/>
                  <a:gd name="T18" fmla="*/ 27 w 69"/>
                  <a:gd name="T19" fmla="*/ 1 h 69"/>
                  <a:gd name="T20" fmla="*/ 15 w 69"/>
                  <a:gd name="T21" fmla="*/ 6 h 69"/>
                  <a:gd name="T22" fmla="*/ 17 w 69"/>
                  <a:gd name="T23" fmla="*/ 10 h 69"/>
                  <a:gd name="T24" fmla="*/ 10 w 69"/>
                  <a:gd name="T25" fmla="*/ 18 h 69"/>
                  <a:gd name="T26" fmla="*/ 5 w 69"/>
                  <a:gd name="T27" fmla="*/ 16 h 69"/>
                  <a:gd name="T28" fmla="*/ 0 w 69"/>
                  <a:gd name="T29" fmla="*/ 28 h 69"/>
                  <a:gd name="T30" fmla="*/ 5 w 69"/>
                  <a:gd name="T31" fmla="*/ 30 h 69"/>
                  <a:gd name="T32" fmla="*/ 5 w 69"/>
                  <a:gd name="T33" fmla="*/ 40 h 69"/>
                  <a:gd name="T34" fmla="*/ 1 w 69"/>
                  <a:gd name="T35" fmla="*/ 43 h 69"/>
                  <a:gd name="T36" fmla="*/ 6 w 69"/>
                  <a:gd name="T37" fmla="*/ 54 h 69"/>
                  <a:gd name="T38" fmla="*/ 11 w 69"/>
                  <a:gd name="T39" fmla="*/ 52 h 69"/>
                  <a:gd name="T40" fmla="*/ 18 w 69"/>
                  <a:gd name="T41" fmla="*/ 59 h 69"/>
                  <a:gd name="T42" fmla="*/ 16 w 69"/>
                  <a:gd name="T43" fmla="*/ 64 h 69"/>
                  <a:gd name="T44" fmla="*/ 28 w 69"/>
                  <a:gd name="T45" fmla="*/ 69 h 69"/>
                  <a:gd name="T46" fmla="*/ 30 w 69"/>
                  <a:gd name="T47" fmla="*/ 64 h 69"/>
                  <a:gd name="T48" fmla="*/ 41 w 69"/>
                  <a:gd name="T49" fmla="*/ 64 h 69"/>
                  <a:gd name="T50" fmla="*/ 43 w 69"/>
                  <a:gd name="T51" fmla="*/ 68 h 69"/>
                  <a:gd name="T52" fmla="*/ 54 w 69"/>
                  <a:gd name="T53" fmla="*/ 63 h 69"/>
                  <a:gd name="T54" fmla="*/ 52 w 69"/>
                  <a:gd name="T55" fmla="*/ 58 h 69"/>
                  <a:gd name="T56" fmla="*/ 59 w 69"/>
                  <a:gd name="T57" fmla="*/ 51 h 69"/>
                  <a:gd name="T58" fmla="*/ 64 w 69"/>
                  <a:gd name="T59" fmla="*/ 53 h 69"/>
                  <a:gd name="T60" fmla="*/ 69 w 69"/>
                  <a:gd name="T61" fmla="*/ 41 h 69"/>
                  <a:gd name="T62" fmla="*/ 64 w 69"/>
                  <a:gd name="T63" fmla="*/ 39 h 69"/>
                  <a:gd name="T64" fmla="*/ 64 w 69"/>
                  <a:gd name="T65" fmla="*/ 29 h 69"/>
                  <a:gd name="T66" fmla="*/ 43 w 69"/>
                  <a:gd name="T67" fmla="*/ 53 h 69"/>
                  <a:gd name="T68" fmla="*/ 35 w 69"/>
                  <a:gd name="T69" fmla="*/ 54 h 69"/>
                  <a:gd name="T70" fmla="*/ 16 w 69"/>
                  <a:gd name="T71" fmla="*/ 43 h 69"/>
                  <a:gd name="T72" fmla="*/ 26 w 69"/>
                  <a:gd name="T73" fmla="*/ 16 h 69"/>
                  <a:gd name="T74" fmla="*/ 34 w 69"/>
                  <a:gd name="T75" fmla="*/ 14 h 69"/>
                  <a:gd name="T76" fmla="*/ 53 w 69"/>
                  <a:gd name="T77" fmla="*/ 26 h 69"/>
                  <a:gd name="T78" fmla="*/ 43 w 69"/>
                  <a:gd name="T79" fmla="*/ 53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69" h="69">
                    <a:moveTo>
                      <a:pt x="64" y="29"/>
                    </a:moveTo>
                    <a:cubicBezTo>
                      <a:pt x="69" y="26"/>
                      <a:pt x="69" y="26"/>
                      <a:pt x="69" y="26"/>
                    </a:cubicBezTo>
                    <a:cubicBezTo>
                      <a:pt x="63" y="15"/>
                      <a:pt x="63" y="15"/>
                      <a:pt x="63" y="15"/>
                    </a:cubicBezTo>
                    <a:cubicBezTo>
                      <a:pt x="59" y="17"/>
                      <a:pt x="59" y="17"/>
                      <a:pt x="59" y="17"/>
                    </a:cubicBezTo>
                    <a:cubicBezTo>
                      <a:pt x="57" y="14"/>
                      <a:pt x="54" y="12"/>
                      <a:pt x="51" y="10"/>
                    </a:cubicBezTo>
                    <a:cubicBezTo>
                      <a:pt x="53" y="5"/>
                      <a:pt x="53" y="5"/>
                      <a:pt x="53" y="5"/>
                    </a:cubicBezTo>
                    <a:cubicBezTo>
                      <a:pt x="41" y="0"/>
                      <a:pt x="41" y="0"/>
                      <a:pt x="41" y="0"/>
                    </a:cubicBezTo>
                    <a:cubicBezTo>
                      <a:pt x="39" y="5"/>
                      <a:pt x="39" y="5"/>
                      <a:pt x="39" y="5"/>
                    </a:cubicBezTo>
                    <a:cubicBezTo>
                      <a:pt x="36" y="4"/>
                      <a:pt x="32" y="5"/>
                      <a:pt x="29" y="5"/>
                    </a:cubicBezTo>
                    <a:cubicBezTo>
                      <a:pt x="27" y="1"/>
                      <a:pt x="27" y="1"/>
                      <a:pt x="27" y="1"/>
                    </a:cubicBezTo>
                    <a:cubicBezTo>
                      <a:pt x="15" y="6"/>
                      <a:pt x="15" y="6"/>
                      <a:pt x="15" y="6"/>
                    </a:cubicBezTo>
                    <a:cubicBezTo>
                      <a:pt x="17" y="10"/>
                      <a:pt x="17" y="10"/>
                      <a:pt x="17" y="10"/>
                    </a:cubicBezTo>
                    <a:cubicBezTo>
                      <a:pt x="14" y="13"/>
                      <a:pt x="12" y="15"/>
                      <a:pt x="10" y="18"/>
                    </a:cubicBezTo>
                    <a:cubicBezTo>
                      <a:pt x="5" y="16"/>
                      <a:pt x="5" y="16"/>
                      <a:pt x="5" y="16"/>
                    </a:cubicBezTo>
                    <a:cubicBezTo>
                      <a:pt x="0" y="28"/>
                      <a:pt x="0" y="28"/>
                      <a:pt x="0" y="28"/>
                    </a:cubicBezTo>
                    <a:cubicBezTo>
                      <a:pt x="5" y="30"/>
                      <a:pt x="5" y="30"/>
                      <a:pt x="5" y="30"/>
                    </a:cubicBezTo>
                    <a:cubicBezTo>
                      <a:pt x="5" y="33"/>
                      <a:pt x="5" y="37"/>
                      <a:pt x="5" y="40"/>
                    </a:cubicBezTo>
                    <a:cubicBezTo>
                      <a:pt x="1" y="43"/>
                      <a:pt x="1" y="43"/>
                      <a:pt x="1" y="43"/>
                    </a:cubicBezTo>
                    <a:cubicBezTo>
                      <a:pt x="6" y="54"/>
                      <a:pt x="6" y="54"/>
                      <a:pt x="6" y="54"/>
                    </a:cubicBezTo>
                    <a:cubicBezTo>
                      <a:pt x="11" y="52"/>
                      <a:pt x="11" y="52"/>
                      <a:pt x="11" y="52"/>
                    </a:cubicBezTo>
                    <a:cubicBezTo>
                      <a:pt x="13" y="55"/>
                      <a:pt x="15" y="57"/>
                      <a:pt x="18" y="59"/>
                    </a:cubicBezTo>
                    <a:cubicBezTo>
                      <a:pt x="16" y="64"/>
                      <a:pt x="16" y="64"/>
                      <a:pt x="16" y="64"/>
                    </a:cubicBezTo>
                    <a:cubicBezTo>
                      <a:pt x="28" y="69"/>
                      <a:pt x="28" y="69"/>
                      <a:pt x="28" y="69"/>
                    </a:cubicBezTo>
                    <a:cubicBezTo>
                      <a:pt x="30" y="64"/>
                      <a:pt x="30" y="64"/>
                      <a:pt x="30" y="64"/>
                    </a:cubicBezTo>
                    <a:cubicBezTo>
                      <a:pt x="34" y="64"/>
                      <a:pt x="37" y="64"/>
                      <a:pt x="41" y="64"/>
                    </a:cubicBezTo>
                    <a:cubicBezTo>
                      <a:pt x="43" y="68"/>
                      <a:pt x="43" y="68"/>
                      <a:pt x="43" y="68"/>
                    </a:cubicBezTo>
                    <a:cubicBezTo>
                      <a:pt x="54" y="63"/>
                      <a:pt x="54" y="63"/>
                      <a:pt x="54" y="63"/>
                    </a:cubicBezTo>
                    <a:cubicBezTo>
                      <a:pt x="52" y="58"/>
                      <a:pt x="52" y="58"/>
                      <a:pt x="52" y="58"/>
                    </a:cubicBezTo>
                    <a:cubicBezTo>
                      <a:pt x="55" y="56"/>
                      <a:pt x="58" y="54"/>
                      <a:pt x="59" y="51"/>
                    </a:cubicBezTo>
                    <a:cubicBezTo>
                      <a:pt x="64" y="53"/>
                      <a:pt x="64" y="53"/>
                      <a:pt x="64" y="53"/>
                    </a:cubicBezTo>
                    <a:cubicBezTo>
                      <a:pt x="69" y="41"/>
                      <a:pt x="69" y="41"/>
                      <a:pt x="69" y="41"/>
                    </a:cubicBezTo>
                    <a:cubicBezTo>
                      <a:pt x="64" y="39"/>
                      <a:pt x="64" y="39"/>
                      <a:pt x="64" y="39"/>
                    </a:cubicBezTo>
                    <a:cubicBezTo>
                      <a:pt x="65" y="35"/>
                      <a:pt x="64" y="32"/>
                      <a:pt x="64" y="29"/>
                    </a:cubicBezTo>
                    <a:moveTo>
                      <a:pt x="43" y="53"/>
                    </a:moveTo>
                    <a:cubicBezTo>
                      <a:pt x="40" y="54"/>
                      <a:pt x="38" y="54"/>
                      <a:pt x="35" y="54"/>
                    </a:cubicBezTo>
                    <a:cubicBezTo>
                      <a:pt x="27" y="55"/>
                      <a:pt x="20" y="50"/>
                      <a:pt x="16" y="43"/>
                    </a:cubicBezTo>
                    <a:cubicBezTo>
                      <a:pt x="12" y="33"/>
                      <a:pt x="16" y="21"/>
                      <a:pt x="26" y="16"/>
                    </a:cubicBezTo>
                    <a:cubicBezTo>
                      <a:pt x="29" y="15"/>
                      <a:pt x="32" y="15"/>
                      <a:pt x="34" y="14"/>
                    </a:cubicBezTo>
                    <a:cubicBezTo>
                      <a:pt x="42" y="14"/>
                      <a:pt x="50" y="19"/>
                      <a:pt x="53" y="26"/>
                    </a:cubicBezTo>
                    <a:cubicBezTo>
                      <a:pt x="57" y="36"/>
                      <a:pt x="53" y="48"/>
                      <a:pt x="43" y="5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grpSp>
        <p:sp>
          <p:nvSpPr>
            <p:cNvPr id="28" name="Freeform 180">
              <a:extLst>
                <a:ext uri="{FF2B5EF4-FFF2-40B4-BE49-F238E27FC236}">
                  <a16:creationId xmlns:a16="http://schemas.microsoft.com/office/drawing/2014/main" xmlns="" id="{2EFC6FB1-B87E-48FC-A9BA-02FB22983419}"/>
                </a:ext>
              </a:extLst>
            </p:cNvPr>
            <p:cNvSpPr>
              <a:spLocks/>
            </p:cNvSpPr>
            <p:nvPr/>
          </p:nvSpPr>
          <p:spPr bwMode="auto">
            <a:xfrm>
              <a:off x="9735977" y="4946067"/>
              <a:ext cx="234211" cy="268135"/>
            </a:xfrm>
            <a:custGeom>
              <a:avLst/>
              <a:gdLst>
                <a:gd name="T0" fmla="*/ 71 w 110"/>
                <a:gd name="T1" fmla="*/ 112 h 130"/>
                <a:gd name="T2" fmla="*/ 102 w 110"/>
                <a:gd name="T3" fmla="*/ 55 h 130"/>
                <a:gd name="T4" fmla="*/ 91 w 110"/>
                <a:gd name="T5" fmla="*/ 13 h 130"/>
                <a:gd name="T6" fmla="*/ 80 w 110"/>
                <a:gd name="T7" fmla="*/ 7 h 130"/>
                <a:gd name="T8" fmla="*/ 41 w 110"/>
                <a:gd name="T9" fmla="*/ 22 h 130"/>
                <a:gd name="T10" fmla="*/ 7 w 110"/>
                <a:gd name="T11" fmla="*/ 87 h 130"/>
                <a:gd name="T12" fmla="*/ 17 w 110"/>
                <a:gd name="T13" fmla="*/ 123 h 130"/>
                <a:gd name="T14" fmla="*/ 18 w 110"/>
                <a:gd name="T15" fmla="*/ 123 h 130"/>
                <a:gd name="T16" fmla="*/ 54 w 110"/>
                <a:gd name="T17" fmla="*/ 113 h 130"/>
                <a:gd name="T18" fmla="*/ 78 w 110"/>
                <a:gd name="T19" fmla="*/ 68 h 130"/>
                <a:gd name="T20" fmla="*/ 70 w 110"/>
                <a:gd name="T21" fmla="*/ 42 h 130"/>
                <a:gd name="T22" fmla="*/ 69 w 110"/>
                <a:gd name="T23" fmla="*/ 41 h 130"/>
                <a:gd name="T24" fmla="*/ 44 w 110"/>
                <a:gd name="T25" fmla="*/ 50 h 130"/>
                <a:gd name="T26" fmla="*/ 24 w 110"/>
                <a:gd name="T27" fmla="*/ 87 h 130"/>
                <a:gd name="T28" fmla="*/ 33 w 110"/>
                <a:gd name="T29" fmla="*/ 92 h 130"/>
                <a:gd name="T30" fmla="*/ 53 w 110"/>
                <a:gd name="T31" fmla="*/ 54 h 130"/>
                <a:gd name="T32" fmla="*/ 64 w 110"/>
                <a:gd name="T33" fmla="*/ 50 h 130"/>
                <a:gd name="T34" fmla="*/ 66 w 110"/>
                <a:gd name="T35" fmla="*/ 51 h 130"/>
                <a:gd name="T36" fmla="*/ 69 w 110"/>
                <a:gd name="T37" fmla="*/ 63 h 130"/>
                <a:gd name="T38" fmla="*/ 45 w 110"/>
                <a:gd name="T39" fmla="*/ 107 h 130"/>
                <a:gd name="T40" fmla="*/ 23 w 110"/>
                <a:gd name="T41" fmla="*/ 114 h 130"/>
                <a:gd name="T42" fmla="*/ 14 w 110"/>
                <a:gd name="T43" fmla="*/ 103 h 130"/>
                <a:gd name="T44" fmla="*/ 18 w 110"/>
                <a:gd name="T45" fmla="*/ 87 h 130"/>
                <a:gd name="T46" fmla="*/ 50 w 110"/>
                <a:gd name="T47" fmla="*/ 27 h 130"/>
                <a:gd name="T48" fmla="*/ 75 w 110"/>
                <a:gd name="T49" fmla="*/ 16 h 130"/>
                <a:gd name="T50" fmla="*/ 87 w 110"/>
                <a:gd name="T51" fmla="*/ 22 h 130"/>
                <a:gd name="T52" fmla="*/ 93 w 110"/>
                <a:gd name="T53" fmla="*/ 50 h 130"/>
                <a:gd name="T54" fmla="*/ 62 w 110"/>
                <a:gd name="T55" fmla="*/ 108 h 130"/>
                <a:gd name="T56" fmla="*/ 71 w 110"/>
                <a:gd name="T57" fmla="*/ 112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0" h="130">
                  <a:moveTo>
                    <a:pt x="71" y="112"/>
                  </a:moveTo>
                  <a:cubicBezTo>
                    <a:pt x="102" y="55"/>
                    <a:pt x="102" y="55"/>
                    <a:pt x="102" y="55"/>
                  </a:cubicBezTo>
                  <a:cubicBezTo>
                    <a:pt x="110" y="38"/>
                    <a:pt x="106" y="21"/>
                    <a:pt x="91" y="13"/>
                  </a:cubicBezTo>
                  <a:cubicBezTo>
                    <a:pt x="80" y="7"/>
                    <a:pt x="80" y="7"/>
                    <a:pt x="80" y="7"/>
                  </a:cubicBezTo>
                  <a:cubicBezTo>
                    <a:pt x="66" y="0"/>
                    <a:pt x="50" y="6"/>
                    <a:pt x="41" y="22"/>
                  </a:cubicBezTo>
                  <a:cubicBezTo>
                    <a:pt x="7" y="87"/>
                    <a:pt x="7" y="87"/>
                    <a:pt x="7" y="87"/>
                  </a:cubicBezTo>
                  <a:cubicBezTo>
                    <a:pt x="0" y="100"/>
                    <a:pt x="5" y="116"/>
                    <a:pt x="17" y="123"/>
                  </a:cubicBezTo>
                  <a:cubicBezTo>
                    <a:pt x="18" y="123"/>
                    <a:pt x="18" y="123"/>
                    <a:pt x="18" y="123"/>
                  </a:cubicBezTo>
                  <a:cubicBezTo>
                    <a:pt x="31" y="130"/>
                    <a:pt x="47" y="125"/>
                    <a:pt x="54" y="113"/>
                  </a:cubicBezTo>
                  <a:cubicBezTo>
                    <a:pt x="78" y="68"/>
                    <a:pt x="78" y="68"/>
                    <a:pt x="78" y="68"/>
                  </a:cubicBezTo>
                  <a:cubicBezTo>
                    <a:pt x="83" y="58"/>
                    <a:pt x="79" y="47"/>
                    <a:pt x="70" y="42"/>
                  </a:cubicBezTo>
                  <a:cubicBezTo>
                    <a:pt x="69" y="41"/>
                    <a:pt x="69" y="41"/>
                    <a:pt x="69" y="41"/>
                  </a:cubicBezTo>
                  <a:cubicBezTo>
                    <a:pt x="60" y="36"/>
                    <a:pt x="49" y="40"/>
                    <a:pt x="44" y="50"/>
                  </a:cubicBezTo>
                  <a:cubicBezTo>
                    <a:pt x="24" y="87"/>
                    <a:pt x="24" y="87"/>
                    <a:pt x="24" y="87"/>
                  </a:cubicBezTo>
                  <a:cubicBezTo>
                    <a:pt x="33" y="92"/>
                    <a:pt x="33" y="92"/>
                    <a:pt x="33" y="92"/>
                  </a:cubicBezTo>
                  <a:cubicBezTo>
                    <a:pt x="53" y="54"/>
                    <a:pt x="53" y="54"/>
                    <a:pt x="53" y="54"/>
                  </a:cubicBezTo>
                  <a:cubicBezTo>
                    <a:pt x="55" y="50"/>
                    <a:pt x="59" y="47"/>
                    <a:pt x="64" y="50"/>
                  </a:cubicBezTo>
                  <a:cubicBezTo>
                    <a:pt x="66" y="51"/>
                    <a:pt x="66" y="51"/>
                    <a:pt x="66" y="51"/>
                  </a:cubicBezTo>
                  <a:cubicBezTo>
                    <a:pt x="70" y="53"/>
                    <a:pt x="71" y="58"/>
                    <a:pt x="69" y="63"/>
                  </a:cubicBezTo>
                  <a:cubicBezTo>
                    <a:pt x="45" y="107"/>
                    <a:pt x="45" y="107"/>
                    <a:pt x="45" y="107"/>
                  </a:cubicBezTo>
                  <a:cubicBezTo>
                    <a:pt x="41" y="115"/>
                    <a:pt x="31" y="119"/>
                    <a:pt x="23" y="114"/>
                  </a:cubicBezTo>
                  <a:cubicBezTo>
                    <a:pt x="18" y="112"/>
                    <a:pt x="15" y="108"/>
                    <a:pt x="14" y="103"/>
                  </a:cubicBezTo>
                  <a:cubicBezTo>
                    <a:pt x="13" y="99"/>
                    <a:pt x="14" y="94"/>
                    <a:pt x="18" y="87"/>
                  </a:cubicBezTo>
                  <a:cubicBezTo>
                    <a:pt x="50" y="27"/>
                    <a:pt x="50" y="27"/>
                    <a:pt x="50" y="27"/>
                  </a:cubicBezTo>
                  <a:cubicBezTo>
                    <a:pt x="57" y="13"/>
                    <a:pt x="68" y="12"/>
                    <a:pt x="75" y="16"/>
                  </a:cubicBezTo>
                  <a:cubicBezTo>
                    <a:pt x="87" y="22"/>
                    <a:pt x="87" y="22"/>
                    <a:pt x="87" y="22"/>
                  </a:cubicBezTo>
                  <a:cubicBezTo>
                    <a:pt x="98" y="28"/>
                    <a:pt x="98" y="40"/>
                    <a:pt x="93" y="50"/>
                  </a:cubicBezTo>
                  <a:cubicBezTo>
                    <a:pt x="62" y="108"/>
                    <a:pt x="62" y="108"/>
                    <a:pt x="62" y="108"/>
                  </a:cubicBezTo>
                  <a:lnTo>
                    <a:pt x="71" y="112"/>
                  </a:lnTo>
                  <a:close/>
                </a:path>
              </a:pathLst>
            </a:custGeom>
            <a:solidFill>
              <a:schemeClr val="accent1"/>
            </a:solidFill>
            <a:ln>
              <a:noFill/>
            </a:ln>
            <a:effectLst/>
          </p:spPr>
          <p:txBody>
            <a:bodyPr vert="horz" wrap="square" lIns="91440" tIns="45720" rIns="91440" bIns="45720" numCol="1" anchor="t" anchorCtr="0" compatLnSpc="1">
              <a:prstTxWarp prst="textNoShape">
                <a:avLst/>
              </a:prstTxWarp>
            </a:bodyPr>
            <a:lstStyle/>
            <a:p>
              <a:endParaRPr lang="id-ID">
                <a:latin typeface="+mj-lt"/>
              </a:endParaRPr>
            </a:p>
          </p:txBody>
        </p:sp>
        <p:grpSp>
          <p:nvGrpSpPr>
            <p:cNvPr id="29" name="Group 28">
              <a:extLst>
                <a:ext uri="{FF2B5EF4-FFF2-40B4-BE49-F238E27FC236}">
                  <a16:creationId xmlns:a16="http://schemas.microsoft.com/office/drawing/2014/main" xmlns="" id="{50AB7379-5641-4E10-84AE-575C767E2ED3}"/>
                </a:ext>
              </a:extLst>
            </p:cNvPr>
            <p:cNvGrpSpPr/>
            <p:nvPr/>
          </p:nvGrpSpPr>
          <p:grpSpPr>
            <a:xfrm>
              <a:off x="7836166" y="3217600"/>
              <a:ext cx="213493" cy="284731"/>
              <a:chOff x="3868738" y="2328863"/>
              <a:chExt cx="376238" cy="517525"/>
            </a:xfrm>
            <a:solidFill>
              <a:schemeClr val="accent3"/>
            </a:solidFill>
            <a:effectLst/>
          </p:grpSpPr>
          <p:sp>
            <p:nvSpPr>
              <p:cNvPr id="95" name="Freeform 181">
                <a:extLst>
                  <a:ext uri="{FF2B5EF4-FFF2-40B4-BE49-F238E27FC236}">
                    <a16:creationId xmlns:a16="http://schemas.microsoft.com/office/drawing/2014/main" xmlns="" id="{232CAFB2-6B9A-49A7-80D7-D94BF757E893}"/>
                  </a:ext>
                </a:extLst>
              </p:cNvPr>
              <p:cNvSpPr>
                <a:spLocks/>
              </p:cNvSpPr>
              <p:nvPr/>
            </p:nvSpPr>
            <p:spPr bwMode="auto">
              <a:xfrm>
                <a:off x="3868738" y="2328863"/>
                <a:ext cx="180975" cy="517525"/>
              </a:xfrm>
              <a:custGeom>
                <a:avLst/>
                <a:gdLst>
                  <a:gd name="T0" fmla="*/ 6 w 48"/>
                  <a:gd name="T1" fmla="*/ 16 h 138"/>
                  <a:gd name="T2" fmla="*/ 1 w 48"/>
                  <a:gd name="T3" fmla="*/ 34 h 138"/>
                  <a:gd name="T4" fmla="*/ 4 w 48"/>
                  <a:gd name="T5" fmla="*/ 48 h 138"/>
                  <a:gd name="T6" fmla="*/ 17 w 48"/>
                  <a:gd name="T7" fmla="*/ 63 h 138"/>
                  <a:gd name="T8" fmla="*/ 17 w 48"/>
                  <a:gd name="T9" fmla="*/ 138 h 138"/>
                  <a:gd name="T10" fmla="*/ 30 w 48"/>
                  <a:gd name="T11" fmla="*/ 138 h 138"/>
                  <a:gd name="T12" fmla="*/ 30 w 48"/>
                  <a:gd name="T13" fmla="*/ 63 h 138"/>
                  <a:gd name="T14" fmla="*/ 44 w 48"/>
                  <a:gd name="T15" fmla="*/ 48 h 138"/>
                  <a:gd name="T16" fmla="*/ 47 w 48"/>
                  <a:gd name="T17" fmla="*/ 34 h 138"/>
                  <a:gd name="T18" fmla="*/ 42 w 48"/>
                  <a:gd name="T19" fmla="*/ 16 h 138"/>
                  <a:gd name="T20" fmla="*/ 32 w 48"/>
                  <a:gd name="T21" fmla="*/ 0 h 138"/>
                  <a:gd name="T22" fmla="*/ 35 w 48"/>
                  <a:gd name="T23" fmla="*/ 33 h 138"/>
                  <a:gd name="T24" fmla="*/ 31 w 48"/>
                  <a:gd name="T25" fmla="*/ 33 h 138"/>
                  <a:gd name="T26" fmla="*/ 27 w 48"/>
                  <a:gd name="T27" fmla="*/ 0 h 138"/>
                  <a:gd name="T28" fmla="*/ 24 w 48"/>
                  <a:gd name="T29" fmla="*/ 0 h 138"/>
                  <a:gd name="T30" fmla="*/ 20 w 48"/>
                  <a:gd name="T31" fmla="*/ 0 h 138"/>
                  <a:gd name="T32" fmla="*/ 17 w 48"/>
                  <a:gd name="T33" fmla="*/ 33 h 138"/>
                  <a:gd name="T34" fmla="*/ 13 w 48"/>
                  <a:gd name="T35" fmla="*/ 33 h 138"/>
                  <a:gd name="T36" fmla="*/ 16 w 48"/>
                  <a:gd name="T37" fmla="*/ 0 h 138"/>
                  <a:gd name="T38" fmla="*/ 6 w 48"/>
                  <a:gd name="T39" fmla="*/ 16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8" h="138">
                    <a:moveTo>
                      <a:pt x="6" y="16"/>
                    </a:moveTo>
                    <a:cubicBezTo>
                      <a:pt x="4" y="22"/>
                      <a:pt x="1" y="28"/>
                      <a:pt x="1" y="34"/>
                    </a:cubicBezTo>
                    <a:cubicBezTo>
                      <a:pt x="0" y="39"/>
                      <a:pt x="1" y="43"/>
                      <a:pt x="4" y="48"/>
                    </a:cubicBezTo>
                    <a:cubicBezTo>
                      <a:pt x="7" y="53"/>
                      <a:pt x="12" y="60"/>
                      <a:pt x="17" y="63"/>
                    </a:cubicBezTo>
                    <a:cubicBezTo>
                      <a:pt x="17" y="138"/>
                      <a:pt x="17" y="138"/>
                      <a:pt x="17" y="138"/>
                    </a:cubicBezTo>
                    <a:cubicBezTo>
                      <a:pt x="30" y="138"/>
                      <a:pt x="30" y="138"/>
                      <a:pt x="30" y="138"/>
                    </a:cubicBezTo>
                    <a:cubicBezTo>
                      <a:pt x="30" y="63"/>
                      <a:pt x="30" y="63"/>
                      <a:pt x="30" y="63"/>
                    </a:cubicBezTo>
                    <a:cubicBezTo>
                      <a:pt x="36" y="60"/>
                      <a:pt x="41" y="53"/>
                      <a:pt x="44" y="48"/>
                    </a:cubicBezTo>
                    <a:cubicBezTo>
                      <a:pt x="46" y="43"/>
                      <a:pt x="48" y="39"/>
                      <a:pt x="47" y="34"/>
                    </a:cubicBezTo>
                    <a:cubicBezTo>
                      <a:pt x="46" y="28"/>
                      <a:pt x="44" y="22"/>
                      <a:pt x="42" y="16"/>
                    </a:cubicBezTo>
                    <a:cubicBezTo>
                      <a:pt x="41" y="12"/>
                      <a:pt x="37" y="1"/>
                      <a:pt x="32" y="0"/>
                    </a:cubicBezTo>
                    <a:cubicBezTo>
                      <a:pt x="35" y="33"/>
                      <a:pt x="35" y="33"/>
                      <a:pt x="35" y="33"/>
                    </a:cubicBezTo>
                    <a:cubicBezTo>
                      <a:pt x="31" y="33"/>
                      <a:pt x="31" y="33"/>
                      <a:pt x="31" y="33"/>
                    </a:cubicBezTo>
                    <a:cubicBezTo>
                      <a:pt x="27" y="0"/>
                      <a:pt x="27" y="0"/>
                      <a:pt x="27" y="0"/>
                    </a:cubicBezTo>
                    <a:cubicBezTo>
                      <a:pt x="24" y="0"/>
                      <a:pt x="24" y="0"/>
                      <a:pt x="24" y="0"/>
                    </a:cubicBezTo>
                    <a:cubicBezTo>
                      <a:pt x="20" y="0"/>
                      <a:pt x="20" y="0"/>
                      <a:pt x="20" y="0"/>
                    </a:cubicBezTo>
                    <a:cubicBezTo>
                      <a:pt x="17" y="33"/>
                      <a:pt x="17" y="33"/>
                      <a:pt x="17" y="33"/>
                    </a:cubicBezTo>
                    <a:cubicBezTo>
                      <a:pt x="13" y="33"/>
                      <a:pt x="13" y="33"/>
                      <a:pt x="13" y="33"/>
                    </a:cubicBezTo>
                    <a:cubicBezTo>
                      <a:pt x="16" y="0"/>
                      <a:pt x="16" y="0"/>
                      <a:pt x="16" y="0"/>
                    </a:cubicBezTo>
                    <a:cubicBezTo>
                      <a:pt x="10" y="1"/>
                      <a:pt x="7" y="12"/>
                      <a:pt x="6" y="1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96" name="Freeform 182">
                <a:extLst>
                  <a:ext uri="{FF2B5EF4-FFF2-40B4-BE49-F238E27FC236}">
                    <a16:creationId xmlns:a16="http://schemas.microsoft.com/office/drawing/2014/main" xmlns="" id="{64AC55BE-5CB8-4462-9AE3-4A3D399A7255}"/>
                  </a:ext>
                </a:extLst>
              </p:cNvPr>
              <p:cNvSpPr>
                <a:spLocks/>
              </p:cNvSpPr>
              <p:nvPr/>
            </p:nvSpPr>
            <p:spPr bwMode="auto">
              <a:xfrm>
                <a:off x="4127501" y="2328863"/>
                <a:ext cx="117475" cy="517525"/>
              </a:xfrm>
              <a:custGeom>
                <a:avLst/>
                <a:gdLst>
                  <a:gd name="T0" fmla="*/ 0 w 31"/>
                  <a:gd name="T1" fmla="*/ 39 h 138"/>
                  <a:gd name="T2" fmla="*/ 18 w 31"/>
                  <a:gd name="T3" fmla="*/ 77 h 138"/>
                  <a:gd name="T4" fmla="*/ 18 w 31"/>
                  <a:gd name="T5" fmla="*/ 138 h 138"/>
                  <a:gd name="T6" fmla="*/ 31 w 31"/>
                  <a:gd name="T7" fmla="*/ 138 h 138"/>
                  <a:gd name="T8" fmla="*/ 31 w 31"/>
                  <a:gd name="T9" fmla="*/ 0 h 138"/>
                  <a:gd name="T10" fmla="*/ 18 w 31"/>
                  <a:gd name="T11" fmla="*/ 0 h 138"/>
                  <a:gd name="T12" fmla="*/ 0 w 31"/>
                  <a:gd name="T13" fmla="*/ 39 h 138"/>
                </a:gdLst>
                <a:ahLst/>
                <a:cxnLst>
                  <a:cxn ang="0">
                    <a:pos x="T0" y="T1"/>
                  </a:cxn>
                  <a:cxn ang="0">
                    <a:pos x="T2" y="T3"/>
                  </a:cxn>
                  <a:cxn ang="0">
                    <a:pos x="T4" y="T5"/>
                  </a:cxn>
                  <a:cxn ang="0">
                    <a:pos x="T6" y="T7"/>
                  </a:cxn>
                  <a:cxn ang="0">
                    <a:pos x="T8" y="T9"/>
                  </a:cxn>
                  <a:cxn ang="0">
                    <a:pos x="T10" y="T11"/>
                  </a:cxn>
                  <a:cxn ang="0">
                    <a:pos x="T12" y="T13"/>
                  </a:cxn>
                </a:cxnLst>
                <a:rect l="0" t="0" r="r" b="b"/>
                <a:pathLst>
                  <a:path w="31" h="138">
                    <a:moveTo>
                      <a:pt x="0" y="39"/>
                    </a:moveTo>
                    <a:cubicBezTo>
                      <a:pt x="0" y="73"/>
                      <a:pt x="14" y="77"/>
                      <a:pt x="18" y="77"/>
                    </a:cubicBezTo>
                    <a:cubicBezTo>
                      <a:pt x="18" y="138"/>
                      <a:pt x="18" y="138"/>
                      <a:pt x="18" y="138"/>
                    </a:cubicBezTo>
                    <a:cubicBezTo>
                      <a:pt x="31" y="138"/>
                      <a:pt x="31" y="138"/>
                      <a:pt x="31" y="138"/>
                    </a:cubicBezTo>
                    <a:cubicBezTo>
                      <a:pt x="31" y="0"/>
                      <a:pt x="31" y="0"/>
                      <a:pt x="31" y="0"/>
                    </a:cubicBezTo>
                    <a:cubicBezTo>
                      <a:pt x="18" y="0"/>
                      <a:pt x="18" y="0"/>
                      <a:pt x="18" y="0"/>
                    </a:cubicBezTo>
                    <a:cubicBezTo>
                      <a:pt x="18" y="0"/>
                      <a:pt x="0" y="0"/>
                      <a:pt x="0" y="3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grpSp>
        <p:grpSp>
          <p:nvGrpSpPr>
            <p:cNvPr id="30" name="Group 29">
              <a:extLst>
                <a:ext uri="{FF2B5EF4-FFF2-40B4-BE49-F238E27FC236}">
                  <a16:creationId xmlns:a16="http://schemas.microsoft.com/office/drawing/2014/main" xmlns="" id="{FB2AF89D-7D67-4FDF-936C-4A963FFEA455}"/>
                </a:ext>
              </a:extLst>
            </p:cNvPr>
            <p:cNvGrpSpPr/>
            <p:nvPr/>
          </p:nvGrpSpPr>
          <p:grpSpPr>
            <a:xfrm>
              <a:off x="9582839" y="2717138"/>
              <a:ext cx="276549" cy="260275"/>
              <a:chOff x="6946901" y="1419225"/>
              <a:chExt cx="487363" cy="473075"/>
            </a:xfrm>
            <a:solidFill>
              <a:schemeClr val="accent5"/>
            </a:solidFill>
            <a:effectLst/>
          </p:grpSpPr>
          <p:sp>
            <p:nvSpPr>
              <p:cNvPr id="90" name="Freeform 183">
                <a:extLst>
                  <a:ext uri="{FF2B5EF4-FFF2-40B4-BE49-F238E27FC236}">
                    <a16:creationId xmlns:a16="http://schemas.microsoft.com/office/drawing/2014/main" xmlns="" id="{DA837583-9CE9-4466-A099-954D2A5260B5}"/>
                  </a:ext>
                </a:extLst>
              </p:cNvPr>
              <p:cNvSpPr>
                <a:spLocks/>
              </p:cNvSpPr>
              <p:nvPr/>
            </p:nvSpPr>
            <p:spPr bwMode="auto">
              <a:xfrm>
                <a:off x="6946901" y="1419225"/>
                <a:ext cx="487363" cy="300037"/>
              </a:xfrm>
              <a:custGeom>
                <a:avLst/>
                <a:gdLst>
                  <a:gd name="T0" fmla="*/ 130 w 130"/>
                  <a:gd name="T1" fmla="*/ 66 h 80"/>
                  <a:gd name="T2" fmla="*/ 116 w 130"/>
                  <a:gd name="T3" fmla="*/ 52 h 80"/>
                  <a:gd name="T4" fmla="*/ 118 w 130"/>
                  <a:gd name="T5" fmla="*/ 40 h 80"/>
                  <a:gd name="T6" fmla="*/ 78 w 130"/>
                  <a:gd name="T7" fmla="*/ 0 h 80"/>
                  <a:gd name="T8" fmla="*/ 38 w 130"/>
                  <a:gd name="T9" fmla="*/ 39 h 80"/>
                  <a:gd name="T10" fmla="*/ 23 w 130"/>
                  <a:gd name="T11" fmla="*/ 34 h 80"/>
                  <a:gd name="T12" fmla="*/ 0 w 130"/>
                  <a:gd name="T13" fmla="*/ 57 h 80"/>
                  <a:gd name="T14" fmla="*/ 23 w 130"/>
                  <a:gd name="T15" fmla="*/ 80 h 80"/>
                  <a:gd name="T16" fmla="*/ 76 w 130"/>
                  <a:gd name="T17" fmla="*/ 80 h 80"/>
                  <a:gd name="T18" fmla="*/ 78 w 130"/>
                  <a:gd name="T19" fmla="*/ 80 h 80"/>
                  <a:gd name="T20" fmla="*/ 116 w 130"/>
                  <a:gd name="T21" fmla="*/ 80 h 80"/>
                  <a:gd name="T22" fmla="*/ 130 w 130"/>
                  <a:gd name="T23" fmla="*/ 66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0" h="80">
                    <a:moveTo>
                      <a:pt x="130" y="66"/>
                    </a:moveTo>
                    <a:cubicBezTo>
                      <a:pt x="130" y="58"/>
                      <a:pt x="124" y="52"/>
                      <a:pt x="116" y="52"/>
                    </a:cubicBezTo>
                    <a:cubicBezTo>
                      <a:pt x="118" y="48"/>
                      <a:pt x="118" y="44"/>
                      <a:pt x="118" y="40"/>
                    </a:cubicBezTo>
                    <a:cubicBezTo>
                      <a:pt x="118" y="18"/>
                      <a:pt x="100" y="0"/>
                      <a:pt x="78" y="0"/>
                    </a:cubicBezTo>
                    <a:cubicBezTo>
                      <a:pt x="56" y="0"/>
                      <a:pt x="38" y="18"/>
                      <a:pt x="38" y="39"/>
                    </a:cubicBezTo>
                    <a:cubicBezTo>
                      <a:pt x="34" y="36"/>
                      <a:pt x="29" y="34"/>
                      <a:pt x="23" y="34"/>
                    </a:cubicBezTo>
                    <a:cubicBezTo>
                      <a:pt x="10" y="34"/>
                      <a:pt x="0" y="44"/>
                      <a:pt x="0" y="57"/>
                    </a:cubicBezTo>
                    <a:cubicBezTo>
                      <a:pt x="0" y="70"/>
                      <a:pt x="10" y="80"/>
                      <a:pt x="23" y="80"/>
                    </a:cubicBezTo>
                    <a:cubicBezTo>
                      <a:pt x="76" y="80"/>
                      <a:pt x="76" y="80"/>
                      <a:pt x="76" y="80"/>
                    </a:cubicBezTo>
                    <a:cubicBezTo>
                      <a:pt x="78" y="80"/>
                      <a:pt x="78" y="80"/>
                      <a:pt x="78" y="80"/>
                    </a:cubicBezTo>
                    <a:cubicBezTo>
                      <a:pt x="116" y="80"/>
                      <a:pt x="116" y="80"/>
                      <a:pt x="116" y="80"/>
                    </a:cubicBezTo>
                    <a:cubicBezTo>
                      <a:pt x="124" y="80"/>
                      <a:pt x="130" y="74"/>
                      <a:pt x="130" y="6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91" name="Rectangle 184">
                <a:extLst>
                  <a:ext uri="{FF2B5EF4-FFF2-40B4-BE49-F238E27FC236}">
                    <a16:creationId xmlns:a16="http://schemas.microsoft.com/office/drawing/2014/main" xmlns="" id="{64DB16EC-FFF4-4A6F-B481-84EE44A4A3EB}"/>
                  </a:ext>
                </a:extLst>
              </p:cNvPr>
              <p:cNvSpPr>
                <a:spLocks noChangeArrowheads="1"/>
              </p:cNvSpPr>
              <p:nvPr/>
            </p:nvSpPr>
            <p:spPr bwMode="auto">
              <a:xfrm>
                <a:off x="7016751" y="1749425"/>
                <a:ext cx="42863" cy="9048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92" name="Rectangle 185">
                <a:extLst>
                  <a:ext uri="{FF2B5EF4-FFF2-40B4-BE49-F238E27FC236}">
                    <a16:creationId xmlns:a16="http://schemas.microsoft.com/office/drawing/2014/main" xmlns="" id="{7D6DC3AC-2DFD-48F6-97AF-25358F752096}"/>
                  </a:ext>
                </a:extLst>
              </p:cNvPr>
              <p:cNvSpPr>
                <a:spLocks noChangeArrowheads="1"/>
              </p:cNvSpPr>
              <p:nvPr/>
            </p:nvSpPr>
            <p:spPr bwMode="auto">
              <a:xfrm>
                <a:off x="7118351" y="1798638"/>
                <a:ext cx="41275" cy="9366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93" name="Rectangle 186">
                <a:extLst>
                  <a:ext uri="{FF2B5EF4-FFF2-40B4-BE49-F238E27FC236}">
                    <a16:creationId xmlns:a16="http://schemas.microsoft.com/office/drawing/2014/main" xmlns="" id="{56969C98-9E1E-4B3E-81A2-B77087296D84}"/>
                  </a:ext>
                </a:extLst>
              </p:cNvPr>
              <p:cNvSpPr>
                <a:spLocks noChangeArrowheads="1"/>
              </p:cNvSpPr>
              <p:nvPr/>
            </p:nvSpPr>
            <p:spPr bwMode="auto">
              <a:xfrm>
                <a:off x="7219951" y="1749425"/>
                <a:ext cx="41275" cy="9048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94" name="Rectangle 187">
                <a:extLst>
                  <a:ext uri="{FF2B5EF4-FFF2-40B4-BE49-F238E27FC236}">
                    <a16:creationId xmlns:a16="http://schemas.microsoft.com/office/drawing/2014/main" xmlns="" id="{D3DE86D4-B0E6-4590-87B0-A230731A0B9B}"/>
                  </a:ext>
                </a:extLst>
              </p:cNvPr>
              <p:cNvSpPr>
                <a:spLocks noChangeArrowheads="1"/>
              </p:cNvSpPr>
              <p:nvPr/>
            </p:nvSpPr>
            <p:spPr bwMode="auto">
              <a:xfrm>
                <a:off x="7321551" y="1798638"/>
                <a:ext cx="46038" cy="9366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grpSp>
        <p:sp>
          <p:nvSpPr>
            <p:cNvPr id="31" name="Freeform 188">
              <a:extLst>
                <a:ext uri="{FF2B5EF4-FFF2-40B4-BE49-F238E27FC236}">
                  <a16:creationId xmlns:a16="http://schemas.microsoft.com/office/drawing/2014/main" xmlns="" id="{21968696-A35D-4D38-9B49-BAF351C0DCA0}"/>
                </a:ext>
              </a:extLst>
            </p:cNvPr>
            <p:cNvSpPr>
              <a:spLocks/>
            </p:cNvSpPr>
            <p:nvPr/>
          </p:nvSpPr>
          <p:spPr bwMode="auto">
            <a:xfrm>
              <a:off x="10505269" y="2884832"/>
              <a:ext cx="219798" cy="175554"/>
            </a:xfrm>
            <a:custGeom>
              <a:avLst/>
              <a:gdLst>
                <a:gd name="T0" fmla="*/ 202 w 244"/>
                <a:gd name="T1" fmla="*/ 0 h 201"/>
                <a:gd name="T2" fmla="*/ 88 w 244"/>
                <a:gd name="T3" fmla="*/ 113 h 201"/>
                <a:gd name="T4" fmla="*/ 45 w 244"/>
                <a:gd name="T5" fmla="*/ 71 h 201"/>
                <a:gd name="T6" fmla="*/ 0 w 244"/>
                <a:gd name="T7" fmla="*/ 116 h 201"/>
                <a:gd name="T8" fmla="*/ 43 w 244"/>
                <a:gd name="T9" fmla="*/ 158 h 201"/>
                <a:gd name="T10" fmla="*/ 88 w 244"/>
                <a:gd name="T11" fmla="*/ 201 h 201"/>
                <a:gd name="T12" fmla="*/ 133 w 244"/>
                <a:gd name="T13" fmla="*/ 158 h 201"/>
                <a:gd name="T14" fmla="*/ 244 w 244"/>
                <a:gd name="T15" fmla="*/ 45 h 201"/>
                <a:gd name="T16" fmla="*/ 202 w 244"/>
                <a:gd name="T17"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4" h="201">
                  <a:moveTo>
                    <a:pt x="202" y="0"/>
                  </a:moveTo>
                  <a:lnTo>
                    <a:pt x="88" y="113"/>
                  </a:lnTo>
                  <a:lnTo>
                    <a:pt x="45" y="71"/>
                  </a:lnTo>
                  <a:lnTo>
                    <a:pt x="0" y="116"/>
                  </a:lnTo>
                  <a:lnTo>
                    <a:pt x="43" y="158"/>
                  </a:lnTo>
                  <a:lnTo>
                    <a:pt x="88" y="201"/>
                  </a:lnTo>
                  <a:lnTo>
                    <a:pt x="133" y="158"/>
                  </a:lnTo>
                  <a:lnTo>
                    <a:pt x="244" y="45"/>
                  </a:lnTo>
                  <a:lnTo>
                    <a:pt x="202" y="0"/>
                  </a:lnTo>
                  <a:close/>
                </a:path>
              </a:pathLst>
            </a:custGeom>
            <a:solidFill>
              <a:schemeClr val="accent1"/>
            </a:solidFill>
            <a:ln>
              <a:noFill/>
            </a:ln>
            <a:effectLst/>
          </p:spPr>
          <p:txBody>
            <a:bodyPr vert="horz" wrap="square" lIns="91440" tIns="45720" rIns="91440" bIns="45720" numCol="1" anchor="t" anchorCtr="0" compatLnSpc="1">
              <a:prstTxWarp prst="textNoShape">
                <a:avLst/>
              </a:prstTxWarp>
            </a:bodyPr>
            <a:lstStyle/>
            <a:p>
              <a:endParaRPr lang="id-ID">
                <a:latin typeface="+mj-lt"/>
              </a:endParaRPr>
            </a:p>
          </p:txBody>
        </p:sp>
        <p:grpSp>
          <p:nvGrpSpPr>
            <p:cNvPr id="32" name="Group 31">
              <a:extLst>
                <a:ext uri="{FF2B5EF4-FFF2-40B4-BE49-F238E27FC236}">
                  <a16:creationId xmlns:a16="http://schemas.microsoft.com/office/drawing/2014/main" xmlns="" id="{68E52F33-2224-41BC-8739-3C72096A3A0B}"/>
                </a:ext>
              </a:extLst>
            </p:cNvPr>
            <p:cNvGrpSpPr/>
            <p:nvPr/>
          </p:nvGrpSpPr>
          <p:grpSpPr>
            <a:xfrm>
              <a:off x="10642193" y="4063056"/>
              <a:ext cx="196377" cy="225338"/>
              <a:chOff x="8813801" y="3865563"/>
              <a:chExt cx="346075" cy="409574"/>
            </a:xfrm>
            <a:solidFill>
              <a:schemeClr val="accent5"/>
            </a:solidFill>
            <a:effectLst/>
          </p:grpSpPr>
          <p:sp>
            <p:nvSpPr>
              <p:cNvPr id="88" name="Freeform 189">
                <a:extLst>
                  <a:ext uri="{FF2B5EF4-FFF2-40B4-BE49-F238E27FC236}">
                    <a16:creationId xmlns:a16="http://schemas.microsoft.com/office/drawing/2014/main" xmlns="" id="{0CD4B15F-2889-4F62-A89D-A336D09CBA3C}"/>
                  </a:ext>
                </a:extLst>
              </p:cNvPr>
              <p:cNvSpPr>
                <a:spLocks/>
              </p:cNvSpPr>
              <p:nvPr/>
            </p:nvSpPr>
            <p:spPr bwMode="auto">
              <a:xfrm>
                <a:off x="8813801" y="3940175"/>
                <a:ext cx="346075" cy="334962"/>
              </a:xfrm>
              <a:custGeom>
                <a:avLst/>
                <a:gdLst>
                  <a:gd name="T0" fmla="*/ 46 w 92"/>
                  <a:gd name="T1" fmla="*/ 89 h 89"/>
                  <a:gd name="T2" fmla="*/ 92 w 92"/>
                  <a:gd name="T3" fmla="*/ 43 h 89"/>
                  <a:gd name="T4" fmla="*/ 63 w 92"/>
                  <a:gd name="T5" fmla="*/ 0 h 89"/>
                  <a:gd name="T6" fmla="*/ 57 w 92"/>
                  <a:gd name="T7" fmla="*/ 9 h 89"/>
                  <a:gd name="T8" fmla="*/ 82 w 92"/>
                  <a:gd name="T9" fmla="*/ 43 h 89"/>
                  <a:gd name="T10" fmla="*/ 46 w 92"/>
                  <a:gd name="T11" fmla="*/ 79 h 89"/>
                  <a:gd name="T12" fmla="*/ 10 w 92"/>
                  <a:gd name="T13" fmla="*/ 43 h 89"/>
                  <a:gd name="T14" fmla="*/ 35 w 92"/>
                  <a:gd name="T15" fmla="*/ 9 h 89"/>
                  <a:gd name="T16" fmla="*/ 28 w 92"/>
                  <a:gd name="T17" fmla="*/ 0 h 89"/>
                  <a:gd name="T18" fmla="*/ 0 w 92"/>
                  <a:gd name="T19" fmla="*/ 43 h 89"/>
                  <a:gd name="T20" fmla="*/ 46 w 92"/>
                  <a:gd name="T21" fmla="*/ 89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2" h="89">
                    <a:moveTo>
                      <a:pt x="46" y="89"/>
                    </a:moveTo>
                    <a:cubicBezTo>
                      <a:pt x="71" y="89"/>
                      <a:pt x="92" y="68"/>
                      <a:pt x="92" y="43"/>
                    </a:cubicBezTo>
                    <a:cubicBezTo>
                      <a:pt x="92" y="24"/>
                      <a:pt x="80" y="7"/>
                      <a:pt x="63" y="0"/>
                    </a:cubicBezTo>
                    <a:cubicBezTo>
                      <a:pt x="57" y="9"/>
                      <a:pt x="57" y="9"/>
                      <a:pt x="57" y="9"/>
                    </a:cubicBezTo>
                    <a:cubicBezTo>
                      <a:pt x="71" y="13"/>
                      <a:pt x="82" y="27"/>
                      <a:pt x="82" y="43"/>
                    </a:cubicBezTo>
                    <a:cubicBezTo>
                      <a:pt x="82" y="63"/>
                      <a:pt x="66" y="79"/>
                      <a:pt x="46" y="79"/>
                    </a:cubicBezTo>
                    <a:cubicBezTo>
                      <a:pt x="26" y="79"/>
                      <a:pt x="10" y="63"/>
                      <a:pt x="10" y="43"/>
                    </a:cubicBezTo>
                    <a:cubicBezTo>
                      <a:pt x="10" y="27"/>
                      <a:pt x="20" y="13"/>
                      <a:pt x="35" y="9"/>
                    </a:cubicBezTo>
                    <a:cubicBezTo>
                      <a:pt x="28" y="0"/>
                      <a:pt x="28" y="0"/>
                      <a:pt x="28" y="0"/>
                    </a:cubicBezTo>
                    <a:cubicBezTo>
                      <a:pt x="12" y="7"/>
                      <a:pt x="0" y="24"/>
                      <a:pt x="0" y="43"/>
                    </a:cubicBezTo>
                    <a:cubicBezTo>
                      <a:pt x="0" y="68"/>
                      <a:pt x="20" y="89"/>
                      <a:pt x="46" y="8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89" name="Freeform 190">
                <a:extLst>
                  <a:ext uri="{FF2B5EF4-FFF2-40B4-BE49-F238E27FC236}">
                    <a16:creationId xmlns:a16="http://schemas.microsoft.com/office/drawing/2014/main" xmlns="" id="{5C281FF5-39B8-4966-84B6-43CA407A672A}"/>
                  </a:ext>
                </a:extLst>
              </p:cNvPr>
              <p:cNvSpPr>
                <a:spLocks/>
              </p:cNvSpPr>
              <p:nvPr/>
            </p:nvSpPr>
            <p:spPr bwMode="auto">
              <a:xfrm>
                <a:off x="8904288" y="3865563"/>
                <a:ext cx="160338" cy="120650"/>
              </a:xfrm>
              <a:custGeom>
                <a:avLst/>
                <a:gdLst>
                  <a:gd name="T0" fmla="*/ 33 w 101"/>
                  <a:gd name="T1" fmla="*/ 66 h 76"/>
                  <a:gd name="T2" fmla="*/ 40 w 101"/>
                  <a:gd name="T3" fmla="*/ 76 h 76"/>
                  <a:gd name="T4" fmla="*/ 52 w 101"/>
                  <a:gd name="T5" fmla="*/ 76 h 76"/>
                  <a:gd name="T6" fmla="*/ 61 w 101"/>
                  <a:gd name="T7" fmla="*/ 76 h 76"/>
                  <a:gd name="T8" fmla="*/ 71 w 101"/>
                  <a:gd name="T9" fmla="*/ 66 h 76"/>
                  <a:gd name="T10" fmla="*/ 85 w 101"/>
                  <a:gd name="T11" fmla="*/ 45 h 76"/>
                  <a:gd name="T12" fmla="*/ 101 w 101"/>
                  <a:gd name="T13" fmla="*/ 21 h 76"/>
                  <a:gd name="T14" fmla="*/ 85 w 101"/>
                  <a:gd name="T15" fmla="*/ 0 h 76"/>
                  <a:gd name="T16" fmla="*/ 52 w 101"/>
                  <a:gd name="T17" fmla="*/ 0 h 76"/>
                  <a:gd name="T18" fmla="*/ 16 w 101"/>
                  <a:gd name="T19" fmla="*/ 0 h 76"/>
                  <a:gd name="T20" fmla="*/ 0 w 101"/>
                  <a:gd name="T21" fmla="*/ 21 h 76"/>
                  <a:gd name="T22" fmla="*/ 19 w 101"/>
                  <a:gd name="T23" fmla="*/ 45 h 76"/>
                  <a:gd name="T24" fmla="*/ 33 w 101"/>
                  <a:gd name="T25" fmla="*/ 66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1" h="76">
                    <a:moveTo>
                      <a:pt x="33" y="66"/>
                    </a:moveTo>
                    <a:lnTo>
                      <a:pt x="40" y="76"/>
                    </a:lnTo>
                    <a:lnTo>
                      <a:pt x="52" y="76"/>
                    </a:lnTo>
                    <a:lnTo>
                      <a:pt x="61" y="76"/>
                    </a:lnTo>
                    <a:lnTo>
                      <a:pt x="71" y="66"/>
                    </a:lnTo>
                    <a:lnTo>
                      <a:pt x="85" y="45"/>
                    </a:lnTo>
                    <a:lnTo>
                      <a:pt x="101" y="21"/>
                    </a:lnTo>
                    <a:lnTo>
                      <a:pt x="85" y="0"/>
                    </a:lnTo>
                    <a:lnTo>
                      <a:pt x="52" y="0"/>
                    </a:lnTo>
                    <a:lnTo>
                      <a:pt x="16" y="0"/>
                    </a:lnTo>
                    <a:lnTo>
                      <a:pt x="0" y="21"/>
                    </a:lnTo>
                    <a:lnTo>
                      <a:pt x="19" y="45"/>
                    </a:lnTo>
                    <a:lnTo>
                      <a:pt x="33" y="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grpSp>
        <p:sp>
          <p:nvSpPr>
            <p:cNvPr id="33" name="Freeform 193">
              <a:extLst>
                <a:ext uri="{FF2B5EF4-FFF2-40B4-BE49-F238E27FC236}">
                  <a16:creationId xmlns:a16="http://schemas.microsoft.com/office/drawing/2014/main" xmlns="" id="{62281059-E7B7-4896-8F4F-631470DEFC7C}"/>
                </a:ext>
              </a:extLst>
            </p:cNvPr>
            <p:cNvSpPr>
              <a:spLocks noEditPoints="1"/>
            </p:cNvSpPr>
            <p:nvPr/>
          </p:nvSpPr>
          <p:spPr bwMode="auto">
            <a:xfrm>
              <a:off x="10266554" y="4716362"/>
              <a:ext cx="236913" cy="227086"/>
            </a:xfrm>
            <a:custGeom>
              <a:avLst/>
              <a:gdLst>
                <a:gd name="T0" fmla="*/ 75 w 111"/>
                <a:gd name="T1" fmla="*/ 0 h 110"/>
                <a:gd name="T2" fmla="*/ 80 w 111"/>
                <a:gd name="T3" fmla="*/ 0 h 110"/>
                <a:gd name="T4" fmla="*/ 97 w 111"/>
                <a:gd name="T5" fmla="*/ 43 h 110"/>
                <a:gd name="T6" fmla="*/ 66 w 111"/>
                <a:gd name="T7" fmla="*/ 49 h 110"/>
                <a:gd name="T8" fmla="*/ 59 w 111"/>
                <a:gd name="T9" fmla="*/ 55 h 110"/>
                <a:gd name="T10" fmla="*/ 39 w 111"/>
                <a:gd name="T11" fmla="*/ 75 h 110"/>
                <a:gd name="T12" fmla="*/ 48 w 111"/>
                <a:gd name="T13" fmla="*/ 85 h 110"/>
                <a:gd name="T14" fmla="*/ 44 w 111"/>
                <a:gd name="T15" fmla="*/ 91 h 110"/>
                <a:gd name="T16" fmla="*/ 39 w 111"/>
                <a:gd name="T17" fmla="*/ 94 h 110"/>
                <a:gd name="T18" fmla="*/ 29 w 111"/>
                <a:gd name="T19" fmla="*/ 85 h 110"/>
                <a:gd name="T20" fmla="*/ 23 w 111"/>
                <a:gd name="T21" fmla="*/ 90 h 110"/>
                <a:gd name="T22" fmla="*/ 32 w 111"/>
                <a:gd name="T23" fmla="*/ 101 h 110"/>
                <a:gd name="T24" fmla="*/ 29 w 111"/>
                <a:gd name="T25" fmla="*/ 106 h 110"/>
                <a:gd name="T26" fmla="*/ 23 w 111"/>
                <a:gd name="T27" fmla="*/ 110 h 110"/>
                <a:gd name="T28" fmla="*/ 15 w 111"/>
                <a:gd name="T29" fmla="*/ 103 h 110"/>
                <a:gd name="T30" fmla="*/ 13 w 111"/>
                <a:gd name="T31" fmla="*/ 101 h 110"/>
                <a:gd name="T32" fmla="*/ 9 w 111"/>
                <a:gd name="T33" fmla="*/ 103 h 110"/>
                <a:gd name="T34" fmla="*/ 0 w 111"/>
                <a:gd name="T35" fmla="*/ 97 h 110"/>
                <a:gd name="T36" fmla="*/ 0 w 111"/>
                <a:gd name="T37" fmla="*/ 95 h 110"/>
                <a:gd name="T38" fmla="*/ 8 w 111"/>
                <a:gd name="T39" fmla="*/ 85 h 110"/>
                <a:gd name="T40" fmla="*/ 55 w 111"/>
                <a:gd name="T41" fmla="*/ 38 h 110"/>
                <a:gd name="T42" fmla="*/ 52 w 111"/>
                <a:gd name="T43" fmla="*/ 28 h 110"/>
                <a:gd name="T44" fmla="*/ 75 w 111"/>
                <a:gd name="T45" fmla="*/ 0 h 110"/>
                <a:gd name="T46" fmla="*/ 67 w 111"/>
                <a:gd name="T47" fmla="*/ 26 h 110"/>
                <a:gd name="T48" fmla="*/ 88 w 111"/>
                <a:gd name="T49" fmla="*/ 31 h 110"/>
                <a:gd name="T50" fmla="*/ 76 w 111"/>
                <a:gd name="T51" fmla="*/ 15 h 110"/>
                <a:gd name="T52" fmla="*/ 67 w 111"/>
                <a:gd name="T53" fmla="*/ 26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1" h="110">
                  <a:moveTo>
                    <a:pt x="75" y="0"/>
                  </a:moveTo>
                  <a:cubicBezTo>
                    <a:pt x="77" y="0"/>
                    <a:pt x="79" y="0"/>
                    <a:pt x="80" y="0"/>
                  </a:cubicBezTo>
                  <a:cubicBezTo>
                    <a:pt x="100" y="1"/>
                    <a:pt x="111" y="28"/>
                    <a:pt x="97" y="43"/>
                  </a:cubicBezTo>
                  <a:cubicBezTo>
                    <a:pt x="91" y="50"/>
                    <a:pt x="77" y="55"/>
                    <a:pt x="66" y="49"/>
                  </a:cubicBezTo>
                  <a:cubicBezTo>
                    <a:pt x="63" y="50"/>
                    <a:pt x="61" y="52"/>
                    <a:pt x="59" y="55"/>
                  </a:cubicBezTo>
                  <a:cubicBezTo>
                    <a:pt x="53" y="61"/>
                    <a:pt x="46" y="68"/>
                    <a:pt x="39" y="75"/>
                  </a:cubicBezTo>
                  <a:cubicBezTo>
                    <a:pt x="40" y="78"/>
                    <a:pt x="48" y="81"/>
                    <a:pt x="48" y="85"/>
                  </a:cubicBezTo>
                  <a:cubicBezTo>
                    <a:pt x="48" y="88"/>
                    <a:pt x="44" y="91"/>
                    <a:pt x="44" y="91"/>
                  </a:cubicBezTo>
                  <a:cubicBezTo>
                    <a:pt x="44" y="91"/>
                    <a:pt x="41" y="94"/>
                    <a:pt x="39" y="94"/>
                  </a:cubicBezTo>
                  <a:cubicBezTo>
                    <a:pt x="35" y="94"/>
                    <a:pt x="32" y="87"/>
                    <a:pt x="29" y="85"/>
                  </a:cubicBezTo>
                  <a:cubicBezTo>
                    <a:pt x="27" y="87"/>
                    <a:pt x="25" y="89"/>
                    <a:pt x="23" y="90"/>
                  </a:cubicBezTo>
                  <a:cubicBezTo>
                    <a:pt x="25" y="94"/>
                    <a:pt x="32" y="96"/>
                    <a:pt x="32" y="101"/>
                  </a:cubicBezTo>
                  <a:cubicBezTo>
                    <a:pt x="32" y="103"/>
                    <a:pt x="29" y="106"/>
                    <a:pt x="29" y="106"/>
                  </a:cubicBezTo>
                  <a:cubicBezTo>
                    <a:pt x="29" y="106"/>
                    <a:pt x="26" y="110"/>
                    <a:pt x="23" y="110"/>
                  </a:cubicBezTo>
                  <a:cubicBezTo>
                    <a:pt x="20" y="110"/>
                    <a:pt x="15" y="103"/>
                    <a:pt x="15" y="103"/>
                  </a:cubicBezTo>
                  <a:cubicBezTo>
                    <a:pt x="13" y="101"/>
                    <a:pt x="13" y="101"/>
                    <a:pt x="13" y="101"/>
                  </a:cubicBezTo>
                  <a:cubicBezTo>
                    <a:pt x="13" y="101"/>
                    <a:pt x="10" y="103"/>
                    <a:pt x="9" y="103"/>
                  </a:cubicBezTo>
                  <a:cubicBezTo>
                    <a:pt x="4" y="104"/>
                    <a:pt x="1" y="100"/>
                    <a:pt x="0" y="97"/>
                  </a:cubicBezTo>
                  <a:cubicBezTo>
                    <a:pt x="0" y="96"/>
                    <a:pt x="0" y="95"/>
                    <a:pt x="0" y="95"/>
                  </a:cubicBezTo>
                  <a:cubicBezTo>
                    <a:pt x="2" y="91"/>
                    <a:pt x="5" y="88"/>
                    <a:pt x="8" y="85"/>
                  </a:cubicBezTo>
                  <a:cubicBezTo>
                    <a:pt x="24" y="69"/>
                    <a:pt x="40" y="53"/>
                    <a:pt x="55" y="38"/>
                  </a:cubicBezTo>
                  <a:cubicBezTo>
                    <a:pt x="54" y="35"/>
                    <a:pt x="53" y="32"/>
                    <a:pt x="52" y="28"/>
                  </a:cubicBezTo>
                  <a:cubicBezTo>
                    <a:pt x="51" y="12"/>
                    <a:pt x="62" y="3"/>
                    <a:pt x="75" y="0"/>
                  </a:cubicBezTo>
                  <a:close/>
                  <a:moveTo>
                    <a:pt x="67" y="26"/>
                  </a:moveTo>
                  <a:cubicBezTo>
                    <a:pt x="67" y="38"/>
                    <a:pt x="83" y="40"/>
                    <a:pt x="88" y="31"/>
                  </a:cubicBezTo>
                  <a:cubicBezTo>
                    <a:pt x="92" y="22"/>
                    <a:pt x="84" y="14"/>
                    <a:pt x="76" y="15"/>
                  </a:cubicBezTo>
                  <a:cubicBezTo>
                    <a:pt x="71" y="16"/>
                    <a:pt x="67" y="20"/>
                    <a:pt x="67" y="26"/>
                  </a:cubicBezTo>
                  <a:close/>
                </a:path>
              </a:pathLst>
            </a:custGeom>
            <a:solidFill>
              <a:schemeClr val="accent1"/>
            </a:solidFill>
            <a:ln>
              <a:noFill/>
            </a:ln>
            <a:effec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34" name="Freeform 194">
              <a:extLst>
                <a:ext uri="{FF2B5EF4-FFF2-40B4-BE49-F238E27FC236}">
                  <a16:creationId xmlns:a16="http://schemas.microsoft.com/office/drawing/2014/main" xmlns="" id="{E35739BA-0575-4677-B24A-66CB8E126409}"/>
                </a:ext>
              </a:extLst>
            </p:cNvPr>
            <p:cNvSpPr>
              <a:spLocks noEditPoints="1"/>
            </p:cNvSpPr>
            <p:nvPr/>
          </p:nvSpPr>
          <p:spPr bwMode="auto">
            <a:xfrm>
              <a:off x="7582138" y="3556481"/>
              <a:ext cx="271144" cy="208743"/>
            </a:xfrm>
            <a:custGeom>
              <a:avLst/>
              <a:gdLst>
                <a:gd name="T0" fmla="*/ 110 w 127"/>
                <a:gd name="T1" fmla="*/ 9 h 101"/>
                <a:gd name="T2" fmla="*/ 107 w 127"/>
                <a:gd name="T3" fmla="*/ 7 h 101"/>
                <a:gd name="T4" fmla="*/ 57 w 127"/>
                <a:gd name="T5" fmla="*/ 0 h 101"/>
                <a:gd name="T6" fmla="*/ 18 w 127"/>
                <a:gd name="T7" fmla="*/ 15 h 101"/>
                <a:gd name="T8" fmla="*/ 18 w 127"/>
                <a:gd name="T9" fmla="*/ 15 h 101"/>
                <a:gd name="T10" fmla="*/ 17 w 127"/>
                <a:gd name="T11" fmla="*/ 16 h 101"/>
                <a:gd name="T12" fmla="*/ 0 w 127"/>
                <a:gd name="T13" fmla="*/ 38 h 101"/>
                <a:gd name="T14" fmla="*/ 2 w 127"/>
                <a:gd name="T15" fmla="*/ 43 h 101"/>
                <a:gd name="T16" fmla="*/ 16 w 127"/>
                <a:gd name="T17" fmla="*/ 82 h 101"/>
                <a:gd name="T18" fmla="*/ 71 w 127"/>
                <a:gd name="T19" fmla="*/ 101 h 101"/>
                <a:gd name="T20" fmla="*/ 72 w 127"/>
                <a:gd name="T21" fmla="*/ 101 h 101"/>
                <a:gd name="T22" fmla="*/ 72 w 127"/>
                <a:gd name="T23" fmla="*/ 101 h 101"/>
                <a:gd name="T24" fmla="*/ 73 w 127"/>
                <a:gd name="T25" fmla="*/ 101 h 101"/>
                <a:gd name="T26" fmla="*/ 112 w 127"/>
                <a:gd name="T27" fmla="*/ 77 h 101"/>
                <a:gd name="T28" fmla="*/ 125 w 127"/>
                <a:gd name="T29" fmla="*/ 36 h 101"/>
                <a:gd name="T30" fmla="*/ 126 w 127"/>
                <a:gd name="T31" fmla="*/ 31 h 101"/>
                <a:gd name="T32" fmla="*/ 21 w 127"/>
                <a:gd name="T33" fmla="*/ 21 h 101"/>
                <a:gd name="T34" fmla="*/ 53 w 127"/>
                <a:gd name="T35" fmla="*/ 50 h 101"/>
                <a:gd name="T36" fmla="*/ 68 w 127"/>
                <a:gd name="T37" fmla="*/ 93 h 101"/>
                <a:gd name="T38" fmla="*/ 23 w 127"/>
                <a:gd name="T39" fmla="*/ 48 h 101"/>
                <a:gd name="T40" fmla="*/ 54 w 127"/>
                <a:gd name="T41" fmla="*/ 56 h 101"/>
                <a:gd name="T42" fmla="*/ 68 w 127"/>
                <a:gd name="T43" fmla="*/ 38 h 101"/>
                <a:gd name="T44" fmla="*/ 71 w 127"/>
                <a:gd name="T45" fmla="*/ 24 h 101"/>
                <a:gd name="T46" fmla="*/ 58 w 127"/>
                <a:gd name="T47" fmla="*/ 7 h 101"/>
                <a:gd name="T48" fmla="*/ 71 w 127"/>
                <a:gd name="T49" fmla="*/ 24 h 101"/>
                <a:gd name="T50" fmla="*/ 75 w 127"/>
                <a:gd name="T51" fmla="*/ 42 h 101"/>
                <a:gd name="T52" fmla="*/ 82 w 127"/>
                <a:gd name="T53" fmla="*/ 55 h 101"/>
                <a:gd name="T54" fmla="*/ 85 w 127"/>
                <a:gd name="T55" fmla="*/ 55 h 101"/>
                <a:gd name="T56" fmla="*/ 106 w 127"/>
                <a:gd name="T57" fmla="*/ 75 h 101"/>
                <a:gd name="T58" fmla="*/ 75 w 127"/>
                <a:gd name="T59" fmla="*/ 92 h 101"/>
                <a:gd name="T60" fmla="*/ 76 w 127"/>
                <a:gd name="T61" fmla="*/ 29 h 101"/>
                <a:gd name="T62" fmla="*/ 118 w 127"/>
                <a:gd name="T63" fmla="*/ 32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7" h="101">
                  <a:moveTo>
                    <a:pt x="126" y="31"/>
                  </a:moveTo>
                  <a:cubicBezTo>
                    <a:pt x="110" y="9"/>
                    <a:pt x="110" y="9"/>
                    <a:pt x="110" y="9"/>
                  </a:cubicBezTo>
                  <a:cubicBezTo>
                    <a:pt x="109" y="8"/>
                    <a:pt x="108" y="7"/>
                    <a:pt x="107" y="7"/>
                  </a:cubicBezTo>
                  <a:cubicBezTo>
                    <a:pt x="107" y="7"/>
                    <a:pt x="107" y="7"/>
                    <a:pt x="107" y="7"/>
                  </a:cubicBezTo>
                  <a:cubicBezTo>
                    <a:pt x="59" y="0"/>
                    <a:pt x="59" y="0"/>
                    <a:pt x="59" y="0"/>
                  </a:cubicBezTo>
                  <a:cubicBezTo>
                    <a:pt x="58" y="0"/>
                    <a:pt x="57" y="0"/>
                    <a:pt x="57" y="0"/>
                  </a:cubicBezTo>
                  <a:cubicBezTo>
                    <a:pt x="18" y="15"/>
                    <a:pt x="18" y="15"/>
                    <a:pt x="18" y="15"/>
                  </a:cubicBezTo>
                  <a:cubicBezTo>
                    <a:pt x="18" y="15"/>
                    <a:pt x="18" y="15"/>
                    <a:pt x="18" y="15"/>
                  </a:cubicBezTo>
                  <a:cubicBezTo>
                    <a:pt x="18" y="15"/>
                    <a:pt x="18" y="15"/>
                    <a:pt x="18" y="15"/>
                  </a:cubicBezTo>
                  <a:cubicBezTo>
                    <a:pt x="18" y="15"/>
                    <a:pt x="18" y="15"/>
                    <a:pt x="18" y="15"/>
                  </a:cubicBezTo>
                  <a:cubicBezTo>
                    <a:pt x="17" y="15"/>
                    <a:pt x="17" y="15"/>
                    <a:pt x="17" y="15"/>
                  </a:cubicBezTo>
                  <a:cubicBezTo>
                    <a:pt x="17" y="15"/>
                    <a:pt x="17" y="16"/>
                    <a:pt x="17" y="16"/>
                  </a:cubicBezTo>
                  <a:cubicBezTo>
                    <a:pt x="17" y="16"/>
                    <a:pt x="17" y="16"/>
                    <a:pt x="17" y="16"/>
                  </a:cubicBezTo>
                  <a:cubicBezTo>
                    <a:pt x="0" y="38"/>
                    <a:pt x="0" y="38"/>
                    <a:pt x="0" y="38"/>
                  </a:cubicBezTo>
                  <a:cubicBezTo>
                    <a:pt x="0" y="39"/>
                    <a:pt x="0" y="40"/>
                    <a:pt x="0" y="41"/>
                  </a:cubicBezTo>
                  <a:cubicBezTo>
                    <a:pt x="0" y="42"/>
                    <a:pt x="1" y="43"/>
                    <a:pt x="2" y="43"/>
                  </a:cubicBezTo>
                  <a:cubicBezTo>
                    <a:pt x="16" y="47"/>
                    <a:pt x="16" y="47"/>
                    <a:pt x="16" y="47"/>
                  </a:cubicBezTo>
                  <a:cubicBezTo>
                    <a:pt x="16" y="82"/>
                    <a:pt x="16" y="82"/>
                    <a:pt x="16" y="82"/>
                  </a:cubicBezTo>
                  <a:cubicBezTo>
                    <a:pt x="16" y="83"/>
                    <a:pt x="17" y="85"/>
                    <a:pt x="19" y="85"/>
                  </a:cubicBezTo>
                  <a:cubicBezTo>
                    <a:pt x="71" y="101"/>
                    <a:pt x="71" y="101"/>
                    <a:pt x="71" y="101"/>
                  </a:cubicBezTo>
                  <a:cubicBezTo>
                    <a:pt x="71" y="101"/>
                    <a:pt x="71" y="101"/>
                    <a:pt x="71" y="101"/>
                  </a:cubicBezTo>
                  <a:cubicBezTo>
                    <a:pt x="71" y="101"/>
                    <a:pt x="71" y="101"/>
                    <a:pt x="72" y="101"/>
                  </a:cubicBezTo>
                  <a:cubicBezTo>
                    <a:pt x="72" y="101"/>
                    <a:pt x="72" y="101"/>
                    <a:pt x="72" y="101"/>
                  </a:cubicBezTo>
                  <a:cubicBezTo>
                    <a:pt x="72" y="101"/>
                    <a:pt x="72" y="101"/>
                    <a:pt x="72" y="101"/>
                  </a:cubicBezTo>
                  <a:cubicBezTo>
                    <a:pt x="73" y="101"/>
                    <a:pt x="73" y="101"/>
                    <a:pt x="73" y="101"/>
                  </a:cubicBezTo>
                  <a:cubicBezTo>
                    <a:pt x="73" y="101"/>
                    <a:pt x="73" y="101"/>
                    <a:pt x="73" y="101"/>
                  </a:cubicBezTo>
                  <a:cubicBezTo>
                    <a:pt x="110" y="80"/>
                    <a:pt x="110" y="80"/>
                    <a:pt x="110" y="80"/>
                  </a:cubicBezTo>
                  <a:cubicBezTo>
                    <a:pt x="111" y="79"/>
                    <a:pt x="112" y="78"/>
                    <a:pt x="112" y="77"/>
                  </a:cubicBezTo>
                  <a:cubicBezTo>
                    <a:pt x="112" y="42"/>
                    <a:pt x="112" y="42"/>
                    <a:pt x="112" y="42"/>
                  </a:cubicBezTo>
                  <a:cubicBezTo>
                    <a:pt x="125" y="36"/>
                    <a:pt x="125" y="36"/>
                    <a:pt x="125" y="36"/>
                  </a:cubicBezTo>
                  <a:cubicBezTo>
                    <a:pt x="126" y="36"/>
                    <a:pt x="126" y="35"/>
                    <a:pt x="126" y="34"/>
                  </a:cubicBezTo>
                  <a:cubicBezTo>
                    <a:pt x="127" y="33"/>
                    <a:pt x="126" y="32"/>
                    <a:pt x="126" y="31"/>
                  </a:cubicBezTo>
                  <a:close/>
                  <a:moveTo>
                    <a:pt x="8" y="38"/>
                  </a:moveTo>
                  <a:cubicBezTo>
                    <a:pt x="21" y="21"/>
                    <a:pt x="21" y="21"/>
                    <a:pt x="21" y="21"/>
                  </a:cubicBezTo>
                  <a:cubicBezTo>
                    <a:pt x="66" y="30"/>
                    <a:pt x="66" y="30"/>
                    <a:pt x="66" y="30"/>
                  </a:cubicBezTo>
                  <a:cubicBezTo>
                    <a:pt x="53" y="50"/>
                    <a:pt x="53" y="50"/>
                    <a:pt x="53" y="50"/>
                  </a:cubicBezTo>
                  <a:lnTo>
                    <a:pt x="8" y="38"/>
                  </a:lnTo>
                  <a:close/>
                  <a:moveTo>
                    <a:pt x="68" y="93"/>
                  </a:moveTo>
                  <a:cubicBezTo>
                    <a:pt x="23" y="80"/>
                    <a:pt x="23" y="80"/>
                    <a:pt x="23" y="80"/>
                  </a:cubicBezTo>
                  <a:cubicBezTo>
                    <a:pt x="23" y="48"/>
                    <a:pt x="23" y="48"/>
                    <a:pt x="23" y="48"/>
                  </a:cubicBezTo>
                  <a:cubicBezTo>
                    <a:pt x="53" y="56"/>
                    <a:pt x="53" y="56"/>
                    <a:pt x="53" y="56"/>
                  </a:cubicBezTo>
                  <a:cubicBezTo>
                    <a:pt x="54" y="56"/>
                    <a:pt x="54" y="56"/>
                    <a:pt x="54" y="56"/>
                  </a:cubicBezTo>
                  <a:cubicBezTo>
                    <a:pt x="55" y="56"/>
                    <a:pt x="56" y="56"/>
                    <a:pt x="57" y="55"/>
                  </a:cubicBezTo>
                  <a:cubicBezTo>
                    <a:pt x="68" y="38"/>
                    <a:pt x="68" y="38"/>
                    <a:pt x="68" y="38"/>
                  </a:cubicBezTo>
                  <a:lnTo>
                    <a:pt x="68" y="93"/>
                  </a:lnTo>
                  <a:close/>
                  <a:moveTo>
                    <a:pt x="71" y="24"/>
                  </a:moveTo>
                  <a:cubicBezTo>
                    <a:pt x="31" y="17"/>
                    <a:pt x="31" y="17"/>
                    <a:pt x="31" y="17"/>
                  </a:cubicBezTo>
                  <a:cubicBezTo>
                    <a:pt x="58" y="7"/>
                    <a:pt x="58" y="7"/>
                    <a:pt x="58" y="7"/>
                  </a:cubicBezTo>
                  <a:cubicBezTo>
                    <a:pt x="96" y="12"/>
                    <a:pt x="96" y="12"/>
                    <a:pt x="96" y="12"/>
                  </a:cubicBezTo>
                  <a:lnTo>
                    <a:pt x="71" y="24"/>
                  </a:lnTo>
                  <a:close/>
                  <a:moveTo>
                    <a:pt x="75" y="92"/>
                  </a:moveTo>
                  <a:cubicBezTo>
                    <a:pt x="75" y="42"/>
                    <a:pt x="75" y="42"/>
                    <a:pt x="75" y="42"/>
                  </a:cubicBezTo>
                  <a:cubicBezTo>
                    <a:pt x="80" y="54"/>
                    <a:pt x="80" y="54"/>
                    <a:pt x="80" y="54"/>
                  </a:cubicBezTo>
                  <a:cubicBezTo>
                    <a:pt x="81" y="54"/>
                    <a:pt x="81" y="55"/>
                    <a:pt x="82" y="55"/>
                  </a:cubicBezTo>
                  <a:cubicBezTo>
                    <a:pt x="83" y="55"/>
                    <a:pt x="83" y="55"/>
                    <a:pt x="83" y="55"/>
                  </a:cubicBezTo>
                  <a:cubicBezTo>
                    <a:pt x="84" y="55"/>
                    <a:pt x="84" y="55"/>
                    <a:pt x="85" y="55"/>
                  </a:cubicBezTo>
                  <a:cubicBezTo>
                    <a:pt x="106" y="45"/>
                    <a:pt x="106" y="45"/>
                    <a:pt x="106" y="45"/>
                  </a:cubicBezTo>
                  <a:cubicBezTo>
                    <a:pt x="106" y="75"/>
                    <a:pt x="106" y="75"/>
                    <a:pt x="106" y="75"/>
                  </a:cubicBezTo>
                  <a:cubicBezTo>
                    <a:pt x="106" y="75"/>
                    <a:pt x="106" y="75"/>
                    <a:pt x="106" y="75"/>
                  </a:cubicBezTo>
                  <a:lnTo>
                    <a:pt x="75" y="92"/>
                  </a:lnTo>
                  <a:close/>
                  <a:moveTo>
                    <a:pt x="85" y="48"/>
                  </a:moveTo>
                  <a:cubicBezTo>
                    <a:pt x="76" y="29"/>
                    <a:pt x="76" y="29"/>
                    <a:pt x="76" y="29"/>
                  </a:cubicBezTo>
                  <a:cubicBezTo>
                    <a:pt x="106" y="15"/>
                    <a:pt x="106" y="15"/>
                    <a:pt x="106" y="15"/>
                  </a:cubicBezTo>
                  <a:cubicBezTo>
                    <a:pt x="118" y="32"/>
                    <a:pt x="118" y="32"/>
                    <a:pt x="118" y="32"/>
                  </a:cubicBezTo>
                  <a:lnTo>
                    <a:pt x="85" y="48"/>
                  </a:lnTo>
                  <a:close/>
                </a:path>
              </a:pathLst>
            </a:custGeom>
            <a:solidFill>
              <a:schemeClr val="accent1"/>
            </a:solidFill>
            <a:ln>
              <a:noFill/>
            </a:ln>
            <a:effec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35" name="Freeform 151">
              <a:extLst>
                <a:ext uri="{FF2B5EF4-FFF2-40B4-BE49-F238E27FC236}">
                  <a16:creationId xmlns:a16="http://schemas.microsoft.com/office/drawing/2014/main" xmlns="" id="{525BE22F-B1C0-4604-9E8B-4B28D6A36CF2}"/>
                </a:ext>
              </a:extLst>
            </p:cNvPr>
            <p:cNvSpPr>
              <a:spLocks noEditPoints="1"/>
            </p:cNvSpPr>
            <p:nvPr/>
          </p:nvSpPr>
          <p:spPr bwMode="auto">
            <a:xfrm>
              <a:off x="8518081" y="3628973"/>
              <a:ext cx="367531" cy="33189"/>
            </a:xfrm>
            <a:custGeom>
              <a:avLst/>
              <a:gdLst>
                <a:gd name="T0" fmla="*/ 408 w 408"/>
                <a:gd name="T1" fmla="*/ 0 h 38"/>
                <a:gd name="T2" fmla="*/ 0 w 408"/>
                <a:gd name="T3" fmla="*/ 0 h 38"/>
                <a:gd name="T4" fmla="*/ 0 w 408"/>
                <a:gd name="T5" fmla="*/ 38 h 38"/>
                <a:gd name="T6" fmla="*/ 408 w 408"/>
                <a:gd name="T7" fmla="*/ 38 h 38"/>
                <a:gd name="T8" fmla="*/ 408 w 408"/>
                <a:gd name="T9" fmla="*/ 0 h 38"/>
                <a:gd name="T10" fmla="*/ 389 w 408"/>
                <a:gd name="T11" fmla="*/ 24 h 38"/>
                <a:gd name="T12" fmla="*/ 355 w 408"/>
                <a:gd name="T13" fmla="*/ 24 h 38"/>
                <a:gd name="T14" fmla="*/ 355 w 408"/>
                <a:gd name="T15" fmla="*/ 14 h 38"/>
                <a:gd name="T16" fmla="*/ 389 w 408"/>
                <a:gd name="T17" fmla="*/ 14 h 38"/>
                <a:gd name="T18" fmla="*/ 389 w 408"/>
                <a:gd name="T19" fmla="*/ 24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08" h="38">
                  <a:moveTo>
                    <a:pt x="408" y="0"/>
                  </a:moveTo>
                  <a:lnTo>
                    <a:pt x="0" y="0"/>
                  </a:lnTo>
                  <a:lnTo>
                    <a:pt x="0" y="38"/>
                  </a:lnTo>
                  <a:lnTo>
                    <a:pt x="408" y="38"/>
                  </a:lnTo>
                  <a:lnTo>
                    <a:pt x="408" y="0"/>
                  </a:lnTo>
                  <a:close/>
                  <a:moveTo>
                    <a:pt x="389" y="24"/>
                  </a:moveTo>
                  <a:lnTo>
                    <a:pt x="355" y="24"/>
                  </a:lnTo>
                  <a:lnTo>
                    <a:pt x="355" y="14"/>
                  </a:lnTo>
                  <a:lnTo>
                    <a:pt x="389" y="14"/>
                  </a:lnTo>
                  <a:lnTo>
                    <a:pt x="389" y="24"/>
                  </a:lnTo>
                  <a:close/>
                </a:path>
              </a:pathLst>
            </a:custGeom>
            <a:solidFill>
              <a:schemeClr val="accent4"/>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36" name="Freeform 152">
              <a:extLst>
                <a:ext uri="{FF2B5EF4-FFF2-40B4-BE49-F238E27FC236}">
                  <a16:creationId xmlns:a16="http://schemas.microsoft.com/office/drawing/2014/main" xmlns="" id="{270DB5CA-DDC5-4617-BBB5-96AEA66D23AF}"/>
                </a:ext>
              </a:extLst>
            </p:cNvPr>
            <p:cNvSpPr>
              <a:spLocks noEditPoints="1"/>
            </p:cNvSpPr>
            <p:nvPr/>
          </p:nvSpPr>
          <p:spPr bwMode="auto">
            <a:xfrm>
              <a:off x="8535195" y="3417609"/>
              <a:ext cx="333301" cy="200884"/>
            </a:xfrm>
            <a:custGeom>
              <a:avLst/>
              <a:gdLst>
                <a:gd name="T0" fmla="*/ 370 w 370"/>
                <a:gd name="T1" fmla="*/ 0 h 230"/>
                <a:gd name="T2" fmla="*/ 0 w 370"/>
                <a:gd name="T3" fmla="*/ 0 h 230"/>
                <a:gd name="T4" fmla="*/ 0 w 370"/>
                <a:gd name="T5" fmla="*/ 230 h 230"/>
                <a:gd name="T6" fmla="*/ 370 w 370"/>
                <a:gd name="T7" fmla="*/ 230 h 230"/>
                <a:gd name="T8" fmla="*/ 370 w 370"/>
                <a:gd name="T9" fmla="*/ 0 h 230"/>
                <a:gd name="T10" fmla="*/ 329 w 370"/>
                <a:gd name="T11" fmla="*/ 197 h 230"/>
                <a:gd name="T12" fmla="*/ 41 w 370"/>
                <a:gd name="T13" fmla="*/ 197 h 230"/>
                <a:gd name="T14" fmla="*/ 41 w 370"/>
                <a:gd name="T15" fmla="*/ 34 h 230"/>
                <a:gd name="T16" fmla="*/ 329 w 370"/>
                <a:gd name="T17" fmla="*/ 34 h 230"/>
                <a:gd name="T18" fmla="*/ 329 w 370"/>
                <a:gd name="T19" fmla="*/ 197 h 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0" h="230">
                  <a:moveTo>
                    <a:pt x="370" y="0"/>
                  </a:moveTo>
                  <a:lnTo>
                    <a:pt x="0" y="0"/>
                  </a:lnTo>
                  <a:lnTo>
                    <a:pt x="0" y="230"/>
                  </a:lnTo>
                  <a:lnTo>
                    <a:pt x="370" y="230"/>
                  </a:lnTo>
                  <a:lnTo>
                    <a:pt x="370" y="0"/>
                  </a:lnTo>
                  <a:close/>
                  <a:moveTo>
                    <a:pt x="329" y="197"/>
                  </a:moveTo>
                  <a:lnTo>
                    <a:pt x="41" y="197"/>
                  </a:lnTo>
                  <a:lnTo>
                    <a:pt x="41" y="34"/>
                  </a:lnTo>
                  <a:lnTo>
                    <a:pt x="329" y="34"/>
                  </a:lnTo>
                  <a:lnTo>
                    <a:pt x="329" y="197"/>
                  </a:lnTo>
                  <a:close/>
                </a:path>
              </a:pathLst>
            </a:custGeom>
            <a:solidFill>
              <a:schemeClr val="accent4"/>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37" name="Freeform 22">
              <a:extLst>
                <a:ext uri="{FF2B5EF4-FFF2-40B4-BE49-F238E27FC236}">
                  <a16:creationId xmlns:a16="http://schemas.microsoft.com/office/drawing/2014/main" xmlns="" id="{12B715C0-E928-4F42-9849-5A6331E91421}"/>
                </a:ext>
              </a:extLst>
            </p:cNvPr>
            <p:cNvSpPr>
              <a:spLocks noEditPoints="1"/>
            </p:cNvSpPr>
            <p:nvPr/>
          </p:nvSpPr>
          <p:spPr bwMode="auto">
            <a:xfrm>
              <a:off x="7524868" y="2074984"/>
              <a:ext cx="748630" cy="725854"/>
            </a:xfrm>
            <a:custGeom>
              <a:avLst/>
              <a:gdLst>
                <a:gd name="T0" fmla="*/ 176 w 352"/>
                <a:gd name="T1" fmla="*/ 0 h 352"/>
                <a:gd name="T2" fmla="*/ 0 w 352"/>
                <a:gd name="T3" fmla="*/ 176 h 352"/>
                <a:gd name="T4" fmla="*/ 176 w 352"/>
                <a:gd name="T5" fmla="*/ 352 h 352"/>
                <a:gd name="T6" fmla="*/ 352 w 352"/>
                <a:gd name="T7" fmla="*/ 176 h 352"/>
                <a:gd name="T8" fmla="*/ 176 w 352"/>
                <a:gd name="T9" fmla="*/ 0 h 352"/>
                <a:gd name="T10" fmla="*/ 89 w 352"/>
                <a:gd name="T11" fmla="*/ 90 h 352"/>
                <a:gd name="T12" fmla="*/ 263 w 352"/>
                <a:gd name="T13" fmla="*/ 90 h 352"/>
                <a:gd name="T14" fmla="*/ 276 w 352"/>
                <a:gd name="T15" fmla="*/ 93 h 352"/>
                <a:gd name="T16" fmla="*/ 176 w 352"/>
                <a:gd name="T17" fmla="*/ 182 h 352"/>
                <a:gd name="T18" fmla="*/ 75 w 352"/>
                <a:gd name="T19" fmla="*/ 93 h 352"/>
                <a:gd name="T20" fmla="*/ 89 w 352"/>
                <a:gd name="T21" fmla="*/ 90 h 352"/>
                <a:gd name="T22" fmla="*/ 60 w 352"/>
                <a:gd name="T23" fmla="*/ 235 h 352"/>
                <a:gd name="T24" fmla="*/ 60 w 352"/>
                <a:gd name="T25" fmla="*/ 119 h 352"/>
                <a:gd name="T26" fmla="*/ 65 w 352"/>
                <a:gd name="T27" fmla="*/ 103 h 352"/>
                <a:gd name="T28" fmla="*/ 137 w 352"/>
                <a:gd name="T29" fmla="*/ 167 h 352"/>
                <a:gd name="T30" fmla="*/ 64 w 352"/>
                <a:gd name="T31" fmla="*/ 248 h 352"/>
                <a:gd name="T32" fmla="*/ 60 w 352"/>
                <a:gd name="T33" fmla="*/ 235 h 352"/>
                <a:gd name="T34" fmla="*/ 263 w 352"/>
                <a:gd name="T35" fmla="*/ 263 h 352"/>
                <a:gd name="T36" fmla="*/ 89 w 352"/>
                <a:gd name="T37" fmla="*/ 263 h 352"/>
                <a:gd name="T38" fmla="*/ 74 w 352"/>
                <a:gd name="T39" fmla="*/ 259 h 352"/>
                <a:gd name="T40" fmla="*/ 148 w 352"/>
                <a:gd name="T41" fmla="*/ 176 h 352"/>
                <a:gd name="T42" fmla="*/ 171 w 352"/>
                <a:gd name="T43" fmla="*/ 197 h 352"/>
                <a:gd name="T44" fmla="*/ 176 w 352"/>
                <a:gd name="T45" fmla="*/ 198 h 352"/>
                <a:gd name="T46" fmla="*/ 181 w 352"/>
                <a:gd name="T47" fmla="*/ 197 h 352"/>
                <a:gd name="T48" fmla="*/ 204 w 352"/>
                <a:gd name="T49" fmla="*/ 176 h 352"/>
                <a:gd name="T50" fmla="*/ 278 w 352"/>
                <a:gd name="T51" fmla="*/ 259 h 352"/>
                <a:gd name="T52" fmla="*/ 263 w 352"/>
                <a:gd name="T53" fmla="*/ 263 h 352"/>
                <a:gd name="T54" fmla="*/ 286 w 352"/>
                <a:gd name="T55" fmla="*/ 233 h 352"/>
                <a:gd name="T56" fmla="*/ 283 w 352"/>
                <a:gd name="T57" fmla="*/ 247 h 352"/>
                <a:gd name="T58" fmla="*/ 211 w 352"/>
                <a:gd name="T59" fmla="*/ 167 h 352"/>
                <a:gd name="T60" fmla="*/ 282 w 352"/>
                <a:gd name="T61" fmla="*/ 105 h 352"/>
                <a:gd name="T62" fmla="*/ 286 w 352"/>
                <a:gd name="T63" fmla="*/ 120 h 352"/>
                <a:gd name="T64" fmla="*/ 286 w 352"/>
                <a:gd name="T65" fmla="*/ 233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52" h="352">
                  <a:moveTo>
                    <a:pt x="176" y="0"/>
                  </a:moveTo>
                  <a:cubicBezTo>
                    <a:pt x="79" y="0"/>
                    <a:pt x="0" y="79"/>
                    <a:pt x="0" y="176"/>
                  </a:cubicBezTo>
                  <a:cubicBezTo>
                    <a:pt x="0" y="273"/>
                    <a:pt x="79" y="352"/>
                    <a:pt x="176" y="352"/>
                  </a:cubicBezTo>
                  <a:cubicBezTo>
                    <a:pt x="273" y="352"/>
                    <a:pt x="352" y="273"/>
                    <a:pt x="352" y="176"/>
                  </a:cubicBezTo>
                  <a:cubicBezTo>
                    <a:pt x="352" y="79"/>
                    <a:pt x="273" y="0"/>
                    <a:pt x="176" y="0"/>
                  </a:cubicBezTo>
                  <a:close/>
                  <a:moveTo>
                    <a:pt x="89" y="90"/>
                  </a:moveTo>
                  <a:cubicBezTo>
                    <a:pt x="263" y="90"/>
                    <a:pt x="263" y="90"/>
                    <a:pt x="263" y="90"/>
                  </a:cubicBezTo>
                  <a:cubicBezTo>
                    <a:pt x="268" y="90"/>
                    <a:pt x="272" y="91"/>
                    <a:pt x="276" y="93"/>
                  </a:cubicBezTo>
                  <a:cubicBezTo>
                    <a:pt x="176" y="182"/>
                    <a:pt x="176" y="182"/>
                    <a:pt x="176" y="182"/>
                  </a:cubicBezTo>
                  <a:cubicBezTo>
                    <a:pt x="75" y="93"/>
                    <a:pt x="75" y="93"/>
                    <a:pt x="75" y="93"/>
                  </a:cubicBezTo>
                  <a:cubicBezTo>
                    <a:pt x="79" y="91"/>
                    <a:pt x="84" y="90"/>
                    <a:pt x="89" y="90"/>
                  </a:cubicBezTo>
                  <a:close/>
                  <a:moveTo>
                    <a:pt x="60" y="235"/>
                  </a:moveTo>
                  <a:cubicBezTo>
                    <a:pt x="60" y="119"/>
                    <a:pt x="60" y="119"/>
                    <a:pt x="60" y="119"/>
                  </a:cubicBezTo>
                  <a:cubicBezTo>
                    <a:pt x="60" y="113"/>
                    <a:pt x="62" y="108"/>
                    <a:pt x="65" y="103"/>
                  </a:cubicBezTo>
                  <a:cubicBezTo>
                    <a:pt x="137" y="167"/>
                    <a:pt x="137" y="167"/>
                    <a:pt x="137" y="167"/>
                  </a:cubicBezTo>
                  <a:cubicBezTo>
                    <a:pt x="64" y="248"/>
                    <a:pt x="64" y="248"/>
                    <a:pt x="64" y="248"/>
                  </a:cubicBezTo>
                  <a:cubicBezTo>
                    <a:pt x="62" y="244"/>
                    <a:pt x="60" y="240"/>
                    <a:pt x="60" y="235"/>
                  </a:cubicBezTo>
                  <a:close/>
                  <a:moveTo>
                    <a:pt x="263" y="263"/>
                  </a:moveTo>
                  <a:cubicBezTo>
                    <a:pt x="89" y="263"/>
                    <a:pt x="89" y="263"/>
                    <a:pt x="89" y="263"/>
                  </a:cubicBezTo>
                  <a:cubicBezTo>
                    <a:pt x="83" y="263"/>
                    <a:pt x="78" y="262"/>
                    <a:pt x="74" y="259"/>
                  </a:cubicBezTo>
                  <a:cubicBezTo>
                    <a:pt x="148" y="176"/>
                    <a:pt x="148" y="176"/>
                    <a:pt x="148" y="176"/>
                  </a:cubicBezTo>
                  <a:cubicBezTo>
                    <a:pt x="171" y="197"/>
                    <a:pt x="171" y="197"/>
                    <a:pt x="171" y="197"/>
                  </a:cubicBezTo>
                  <a:cubicBezTo>
                    <a:pt x="172" y="198"/>
                    <a:pt x="174" y="198"/>
                    <a:pt x="176" y="198"/>
                  </a:cubicBezTo>
                  <a:cubicBezTo>
                    <a:pt x="178" y="198"/>
                    <a:pt x="179" y="198"/>
                    <a:pt x="181" y="197"/>
                  </a:cubicBezTo>
                  <a:cubicBezTo>
                    <a:pt x="204" y="176"/>
                    <a:pt x="204" y="176"/>
                    <a:pt x="204" y="176"/>
                  </a:cubicBezTo>
                  <a:cubicBezTo>
                    <a:pt x="278" y="259"/>
                    <a:pt x="278" y="259"/>
                    <a:pt x="278" y="259"/>
                  </a:cubicBezTo>
                  <a:cubicBezTo>
                    <a:pt x="274" y="262"/>
                    <a:pt x="268" y="263"/>
                    <a:pt x="263" y="263"/>
                  </a:cubicBezTo>
                  <a:close/>
                  <a:moveTo>
                    <a:pt x="286" y="233"/>
                  </a:moveTo>
                  <a:cubicBezTo>
                    <a:pt x="286" y="238"/>
                    <a:pt x="285" y="243"/>
                    <a:pt x="283" y="247"/>
                  </a:cubicBezTo>
                  <a:cubicBezTo>
                    <a:pt x="211" y="167"/>
                    <a:pt x="211" y="167"/>
                    <a:pt x="211" y="167"/>
                  </a:cubicBezTo>
                  <a:cubicBezTo>
                    <a:pt x="282" y="105"/>
                    <a:pt x="282" y="105"/>
                    <a:pt x="282" y="105"/>
                  </a:cubicBezTo>
                  <a:cubicBezTo>
                    <a:pt x="285" y="109"/>
                    <a:pt x="286" y="115"/>
                    <a:pt x="286" y="120"/>
                  </a:cubicBezTo>
                  <a:lnTo>
                    <a:pt x="286" y="233"/>
                  </a:lnTo>
                  <a:close/>
                </a:path>
              </a:pathLst>
            </a:custGeom>
            <a:solidFill>
              <a:schemeClr val="accent4"/>
            </a:solidFill>
            <a:ln>
              <a:noFill/>
            </a:ln>
            <a:effec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38" name="Freeform 28">
              <a:extLst>
                <a:ext uri="{FF2B5EF4-FFF2-40B4-BE49-F238E27FC236}">
                  <a16:creationId xmlns:a16="http://schemas.microsoft.com/office/drawing/2014/main" xmlns="" id="{C4863543-02EC-4062-B5F3-2A681890FCD6}"/>
                </a:ext>
              </a:extLst>
            </p:cNvPr>
            <p:cNvSpPr>
              <a:spLocks noEditPoints="1"/>
            </p:cNvSpPr>
            <p:nvPr/>
          </p:nvSpPr>
          <p:spPr bwMode="auto">
            <a:xfrm>
              <a:off x="6928780" y="3626810"/>
              <a:ext cx="756845" cy="731543"/>
            </a:xfrm>
            <a:custGeom>
              <a:avLst/>
              <a:gdLst>
                <a:gd name="T0" fmla="*/ 178 w 356"/>
                <a:gd name="T1" fmla="*/ 0 h 355"/>
                <a:gd name="T2" fmla="*/ 0 w 356"/>
                <a:gd name="T3" fmla="*/ 177 h 355"/>
                <a:gd name="T4" fmla="*/ 178 w 356"/>
                <a:gd name="T5" fmla="*/ 355 h 355"/>
                <a:gd name="T6" fmla="*/ 356 w 356"/>
                <a:gd name="T7" fmla="*/ 177 h 355"/>
                <a:gd name="T8" fmla="*/ 178 w 356"/>
                <a:gd name="T9" fmla="*/ 0 h 355"/>
                <a:gd name="T10" fmla="*/ 186 w 356"/>
                <a:gd name="T11" fmla="*/ 124 h 355"/>
                <a:gd name="T12" fmla="*/ 186 w 356"/>
                <a:gd name="T13" fmla="*/ 246 h 355"/>
                <a:gd name="T14" fmla="*/ 140 w 356"/>
                <a:gd name="T15" fmla="*/ 276 h 355"/>
                <a:gd name="T16" fmla="*/ 94 w 356"/>
                <a:gd name="T17" fmla="*/ 246 h 355"/>
                <a:gd name="T18" fmla="*/ 140 w 356"/>
                <a:gd name="T19" fmla="*/ 215 h 355"/>
                <a:gd name="T20" fmla="*/ 170 w 356"/>
                <a:gd name="T21" fmla="*/ 223 h 355"/>
                <a:gd name="T22" fmla="*/ 170 w 356"/>
                <a:gd name="T23" fmla="*/ 78 h 355"/>
                <a:gd name="T24" fmla="*/ 186 w 356"/>
                <a:gd name="T25" fmla="*/ 78 h 355"/>
                <a:gd name="T26" fmla="*/ 262 w 356"/>
                <a:gd name="T27" fmla="*/ 185 h 355"/>
                <a:gd name="T28" fmla="*/ 186 w 356"/>
                <a:gd name="T29" fmla="*/ 124 h 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56" h="355">
                  <a:moveTo>
                    <a:pt x="178" y="0"/>
                  </a:moveTo>
                  <a:cubicBezTo>
                    <a:pt x="80" y="0"/>
                    <a:pt x="0" y="79"/>
                    <a:pt x="0" y="177"/>
                  </a:cubicBezTo>
                  <a:cubicBezTo>
                    <a:pt x="0" y="275"/>
                    <a:pt x="80" y="355"/>
                    <a:pt x="178" y="355"/>
                  </a:cubicBezTo>
                  <a:cubicBezTo>
                    <a:pt x="276" y="355"/>
                    <a:pt x="356" y="275"/>
                    <a:pt x="356" y="177"/>
                  </a:cubicBezTo>
                  <a:cubicBezTo>
                    <a:pt x="356" y="79"/>
                    <a:pt x="276" y="0"/>
                    <a:pt x="178" y="0"/>
                  </a:cubicBezTo>
                  <a:close/>
                  <a:moveTo>
                    <a:pt x="186" y="124"/>
                  </a:moveTo>
                  <a:cubicBezTo>
                    <a:pt x="186" y="246"/>
                    <a:pt x="186" y="246"/>
                    <a:pt x="186" y="246"/>
                  </a:cubicBezTo>
                  <a:cubicBezTo>
                    <a:pt x="186" y="262"/>
                    <a:pt x="165" y="276"/>
                    <a:pt x="140" y="276"/>
                  </a:cubicBezTo>
                  <a:cubicBezTo>
                    <a:pt x="115" y="276"/>
                    <a:pt x="94" y="262"/>
                    <a:pt x="94" y="246"/>
                  </a:cubicBezTo>
                  <a:cubicBezTo>
                    <a:pt x="94" y="229"/>
                    <a:pt x="115" y="215"/>
                    <a:pt x="140" y="215"/>
                  </a:cubicBezTo>
                  <a:cubicBezTo>
                    <a:pt x="152" y="215"/>
                    <a:pt x="162" y="218"/>
                    <a:pt x="170" y="223"/>
                  </a:cubicBezTo>
                  <a:cubicBezTo>
                    <a:pt x="170" y="78"/>
                    <a:pt x="170" y="78"/>
                    <a:pt x="170" y="78"/>
                  </a:cubicBezTo>
                  <a:cubicBezTo>
                    <a:pt x="186" y="78"/>
                    <a:pt x="186" y="78"/>
                    <a:pt x="186" y="78"/>
                  </a:cubicBezTo>
                  <a:cubicBezTo>
                    <a:pt x="186" y="78"/>
                    <a:pt x="252" y="78"/>
                    <a:pt x="262" y="185"/>
                  </a:cubicBezTo>
                  <a:cubicBezTo>
                    <a:pt x="246" y="162"/>
                    <a:pt x="224" y="118"/>
                    <a:pt x="186" y="124"/>
                  </a:cubicBezTo>
                  <a:close/>
                </a:path>
              </a:pathLst>
            </a:custGeom>
            <a:solidFill>
              <a:schemeClr val="accent4"/>
            </a:solidFill>
            <a:ln>
              <a:noFill/>
            </a:ln>
            <a:effectLst/>
          </p:spPr>
          <p:txBody>
            <a:bodyPr vert="horz" wrap="square" lIns="91440" tIns="45720" rIns="91440" bIns="45720" numCol="1" anchor="t" anchorCtr="0" compatLnSpc="1">
              <a:prstTxWarp prst="textNoShape">
                <a:avLst/>
              </a:prstTxWarp>
            </a:bodyPr>
            <a:lstStyle/>
            <a:p>
              <a:endParaRPr lang="id-ID">
                <a:latin typeface="+mj-lt"/>
              </a:endParaRPr>
            </a:p>
          </p:txBody>
        </p:sp>
        <p:grpSp>
          <p:nvGrpSpPr>
            <p:cNvPr id="39" name="Group 38">
              <a:extLst>
                <a:ext uri="{FF2B5EF4-FFF2-40B4-BE49-F238E27FC236}">
                  <a16:creationId xmlns:a16="http://schemas.microsoft.com/office/drawing/2014/main" xmlns="" id="{BB1841B8-4B8F-47D3-B7FE-91D20EC95655}"/>
                </a:ext>
              </a:extLst>
            </p:cNvPr>
            <p:cNvGrpSpPr/>
            <p:nvPr/>
          </p:nvGrpSpPr>
          <p:grpSpPr>
            <a:xfrm>
              <a:off x="9401138" y="1693854"/>
              <a:ext cx="738070" cy="715615"/>
              <a:chOff x="6546851" y="622300"/>
              <a:chExt cx="998538" cy="998538"/>
            </a:xfrm>
            <a:solidFill>
              <a:schemeClr val="accent4"/>
            </a:solidFill>
            <a:effectLst/>
          </p:grpSpPr>
          <p:sp>
            <p:nvSpPr>
              <p:cNvPr id="86" name="Freeform 32">
                <a:extLst>
                  <a:ext uri="{FF2B5EF4-FFF2-40B4-BE49-F238E27FC236}">
                    <a16:creationId xmlns:a16="http://schemas.microsoft.com/office/drawing/2014/main" xmlns="" id="{183327BA-B704-4A1A-A8A2-6E2D61CE6DA4}"/>
                  </a:ext>
                </a:extLst>
              </p:cNvPr>
              <p:cNvSpPr>
                <a:spLocks noEditPoints="1"/>
              </p:cNvSpPr>
              <p:nvPr/>
            </p:nvSpPr>
            <p:spPr bwMode="auto">
              <a:xfrm>
                <a:off x="6773863" y="849313"/>
                <a:ext cx="541338" cy="541338"/>
              </a:xfrm>
              <a:custGeom>
                <a:avLst/>
                <a:gdLst>
                  <a:gd name="T0" fmla="*/ 94 w 188"/>
                  <a:gd name="T1" fmla="*/ 0 h 188"/>
                  <a:gd name="T2" fmla="*/ 0 w 188"/>
                  <a:gd name="T3" fmla="*/ 94 h 188"/>
                  <a:gd name="T4" fmla="*/ 94 w 188"/>
                  <a:gd name="T5" fmla="*/ 188 h 188"/>
                  <a:gd name="T6" fmla="*/ 188 w 188"/>
                  <a:gd name="T7" fmla="*/ 94 h 188"/>
                  <a:gd name="T8" fmla="*/ 94 w 188"/>
                  <a:gd name="T9" fmla="*/ 0 h 188"/>
                  <a:gd name="T10" fmla="*/ 138 w 188"/>
                  <a:gd name="T11" fmla="*/ 36 h 188"/>
                  <a:gd name="T12" fmla="*/ 152 w 188"/>
                  <a:gd name="T13" fmla="*/ 58 h 188"/>
                  <a:gd name="T14" fmla="*/ 138 w 188"/>
                  <a:gd name="T15" fmla="*/ 80 h 188"/>
                  <a:gd name="T16" fmla="*/ 123 w 188"/>
                  <a:gd name="T17" fmla="*/ 58 h 188"/>
                  <a:gd name="T18" fmla="*/ 138 w 188"/>
                  <a:gd name="T19" fmla="*/ 36 h 188"/>
                  <a:gd name="T20" fmla="*/ 51 w 188"/>
                  <a:gd name="T21" fmla="*/ 36 h 188"/>
                  <a:gd name="T22" fmla="*/ 65 w 188"/>
                  <a:gd name="T23" fmla="*/ 58 h 188"/>
                  <a:gd name="T24" fmla="*/ 51 w 188"/>
                  <a:gd name="T25" fmla="*/ 80 h 188"/>
                  <a:gd name="T26" fmla="*/ 36 w 188"/>
                  <a:gd name="T27" fmla="*/ 58 h 188"/>
                  <a:gd name="T28" fmla="*/ 51 w 188"/>
                  <a:gd name="T29" fmla="*/ 36 h 188"/>
                  <a:gd name="T30" fmla="*/ 94 w 188"/>
                  <a:gd name="T31" fmla="*/ 167 h 188"/>
                  <a:gd name="T32" fmla="*/ 22 w 188"/>
                  <a:gd name="T33" fmla="*/ 95 h 188"/>
                  <a:gd name="T34" fmla="*/ 94 w 188"/>
                  <a:gd name="T35" fmla="*/ 114 h 188"/>
                  <a:gd name="T36" fmla="*/ 167 w 188"/>
                  <a:gd name="T37" fmla="*/ 95 h 188"/>
                  <a:gd name="T38" fmla="*/ 94 w 188"/>
                  <a:gd name="T39" fmla="*/ 167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8" h="188">
                    <a:moveTo>
                      <a:pt x="94" y="0"/>
                    </a:moveTo>
                    <a:cubicBezTo>
                      <a:pt x="42" y="0"/>
                      <a:pt x="0" y="42"/>
                      <a:pt x="0" y="94"/>
                    </a:cubicBezTo>
                    <a:cubicBezTo>
                      <a:pt x="0" y="146"/>
                      <a:pt x="42" y="188"/>
                      <a:pt x="94" y="188"/>
                    </a:cubicBezTo>
                    <a:cubicBezTo>
                      <a:pt x="146" y="188"/>
                      <a:pt x="188" y="146"/>
                      <a:pt x="188" y="94"/>
                    </a:cubicBezTo>
                    <a:cubicBezTo>
                      <a:pt x="188" y="42"/>
                      <a:pt x="146" y="0"/>
                      <a:pt x="94" y="0"/>
                    </a:cubicBezTo>
                    <a:close/>
                    <a:moveTo>
                      <a:pt x="138" y="36"/>
                    </a:moveTo>
                    <a:cubicBezTo>
                      <a:pt x="146" y="36"/>
                      <a:pt x="152" y="46"/>
                      <a:pt x="152" y="58"/>
                    </a:cubicBezTo>
                    <a:cubicBezTo>
                      <a:pt x="152" y="70"/>
                      <a:pt x="146" y="80"/>
                      <a:pt x="138" y="80"/>
                    </a:cubicBezTo>
                    <a:cubicBezTo>
                      <a:pt x="130" y="80"/>
                      <a:pt x="123" y="70"/>
                      <a:pt x="123" y="58"/>
                    </a:cubicBezTo>
                    <a:cubicBezTo>
                      <a:pt x="123" y="46"/>
                      <a:pt x="130" y="36"/>
                      <a:pt x="138" y="36"/>
                    </a:cubicBezTo>
                    <a:close/>
                    <a:moveTo>
                      <a:pt x="51" y="36"/>
                    </a:moveTo>
                    <a:cubicBezTo>
                      <a:pt x="59" y="36"/>
                      <a:pt x="65" y="46"/>
                      <a:pt x="65" y="58"/>
                    </a:cubicBezTo>
                    <a:cubicBezTo>
                      <a:pt x="65" y="70"/>
                      <a:pt x="59" y="80"/>
                      <a:pt x="51" y="80"/>
                    </a:cubicBezTo>
                    <a:cubicBezTo>
                      <a:pt x="43" y="80"/>
                      <a:pt x="36" y="70"/>
                      <a:pt x="36" y="58"/>
                    </a:cubicBezTo>
                    <a:cubicBezTo>
                      <a:pt x="36" y="46"/>
                      <a:pt x="43" y="36"/>
                      <a:pt x="51" y="36"/>
                    </a:cubicBezTo>
                    <a:close/>
                    <a:moveTo>
                      <a:pt x="94" y="167"/>
                    </a:moveTo>
                    <a:cubicBezTo>
                      <a:pt x="56" y="167"/>
                      <a:pt x="25" y="135"/>
                      <a:pt x="22" y="95"/>
                    </a:cubicBezTo>
                    <a:cubicBezTo>
                      <a:pt x="43" y="107"/>
                      <a:pt x="68" y="114"/>
                      <a:pt x="94" y="114"/>
                    </a:cubicBezTo>
                    <a:cubicBezTo>
                      <a:pt x="120" y="114"/>
                      <a:pt x="145" y="107"/>
                      <a:pt x="167" y="95"/>
                    </a:cubicBezTo>
                    <a:cubicBezTo>
                      <a:pt x="163" y="135"/>
                      <a:pt x="132" y="167"/>
                      <a:pt x="94" y="16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87" name="Freeform 33">
                <a:extLst>
                  <a:ext uri="{FF2B5EF4-FFF2-40B4-BE49-F238E27FC236}">
                    <a16:creationId xmlns:a16="http://schemas.microsoft.com/office/drawing/2014/main" xmlns="" id="{48C77C63-A787-41DE-9B78-9F5BBD5E771B}"/>
                  </a:ext>
                </a:extLst>
              </p:cNvPr>
              <p:cNvSpPr>
                <a:spLocks noEditPoints="1"/>
              </p:cNvSpPr>
              <p:nvPr/>
            </p:nvSpPr>
            <p:spPr bwMode="auto">
              <a:xfrm>
                <a:off x="6546851" y="622300"/>
                <a:ext cx="998538" cy="998538"/>
              </a:xfrm>
              <a:custGeom>
                <a:avLst/>
                <a:gdLst>
                  <a:gd name="T0" fmla="*/ 173 w 347"/>
                  <a:gd name="T1" fmla="*/ 0 h 347"/>
                  <a:gd name="T2" fmla="*/ 0 w 347"/>
                  <a:gd name="T3" fmla="*/ 173 h 347"/>
                  <a:gd name="T4" fmla="*/ 173 w 347"/>
                  <a:gd name="T5" fmla="*/ 347 h 347"/>
                  <a:gd name="T6" fmla="*/ 347 w 347"/>
                  <a:gd name="T7" fmla="*/ 173 h 347"/>
                  <a:gd name="T8" fmla="*/ 173 w 347"/>
                  <a:gd name="T9" fmla="*/ 0 h 347"/>
                  <a:gd name="T10" fmla="*/ 173 w 347"/>
                  <a:gd name="T11" fmla="*/ 289 h 347"/>
                  <a:gd name="T12" fmla="*/ 57 w 347"/>
                  <a:gd name="T13" fmla="*/ 173 h 347"/>
                  <a:gd name="T14" fmla="*/ 173 w 347"/>
                  <a:gd name="T15" fmla="*/ 57 h 347"/>
                  <a:gd name="T16" fmla="*/ 289 w 347"/>
                  <a:gd name="T17" fmla="*/ 173 h 347"/>
                  <a:gd name="T18" fmla="*/ 173 w 347"/>
                  <a:gd name="T19" fmla="*/ 289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47" h="347">
                    <a:moveTo>
                      <a:pt x="173" y="0"/>
                    </a:moveTo>
                    <a:cubicBezTo>
                      <a:pt x="77" y="0"/>
                      <a:pt x="0" y="77"/>
                      <a:pt x="0" y="173"/>
                    </a:cubicBezTo>
                    <a:cubicBezTo>
                      <a:pt x="0" y="269"/>
                      <a:pt x="77" y="347"/>
                      <a:pt x="173" y="347"/>
                    </a:cubicBezTo>
                    <a:cubicBezTo>
                      <a:pt x="269" y="347"/>
                      <a:pt x="347" y="269"/>
                      <a:pt x="347" y="173"/>
                    </a:cubicBezTo>
                    <a:cubicBezTo>
                      <a:pt x="347" y="77"/>
                      <a:pt x="269" y="0"/>
                      <a:pt x="173" y="0"/>
                    </a:cubicBezTo>
                    <a:close/>
                    <a:moveTo>
                      <a:pt x="173" y="289"/>
                    </a:moveTo>
                    <a:cubicBezTo>
                      <a:pt x="109" y="289"/>
                      <a:pt x="57" y="237"/>
                      <a:pt x="57" y="173"/>
                    </a:cubicBezTo>
                    <a:cubicBezTo>
                      <a:pt x="57" y="109"/>
                      <a:pt x="109" y="57"/>
                      <a:pt x="173" y="57"/>
                    </a:cubicBezTo>
                    <a:cubicBezTo>
                      <a:pt x="237" y="57"/>
                      <a:pt x="289" y="109"/>
                      <a:pt x="289" y="173"/>
                    </a:cubicBezTo>
                    <a:cubicBezTo>
                      <a:pt x="289" y="237"/>
                      <a:pt x="237" y="289"/>
                      <a:pt x="173" y="289"/>
                    </a:cubicBezTo>
                    <a:close/>
                  </a:path>
                </a:pathLst>
              </a:custGeom>
              <a:grp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grpSp>
        <p:grpSp>
          <p:nvGrpSpPr>
            <p:cNvPr id="40" name="Group 39">
              <a:extLst>
                <a:ext uri="{FF2B5EF4-FFF2-40B4-BE49-F238E27FC236}">
                  <a16:creationId xmlns:a16="http://schemas.microsoft.com/office/drawing/2014/main" xmlns="" id="{BB744BAA-72BF-4ED9-B7C6-2E25DC4F1ADA}"/>
                </a:ext>
              </a:extLst>
            </p:cNvPr>
            <p:cNvGrpSpPr/>
            <p:nvPr/>
          </p:nvGrpSpPr>
          <p:grpSpPr>
            <a:xfrm>
              <a:off x="10050029" y="3523279"/>
              <a:ext cx="657105" cy="637113"/>
              <a:chOff x="7424738" y="3175000"/>
              <a:chExt cx="889000" cy="889000"/>
            </a:xfrm>
            <a:solidFill>
              <a:schemeClr val="accent4"/>
            </a:solidFill>
            <a:effectLst/>
          </p:grpSpPr>
          <p:sp>
            <p:nvSpPr>
              <p:cNvPr id="76" name="Rectangle 55">
                <a:extLst>
                  <a:ext uri="{FF2B5EF4-FFF2-40B4-BE49-F238E27FC236}">
                    <a16:creationId xmlns:a16="http://schemas.microsoft.com/office/drawing/2014/main" xmlns="" id="{1E79ED9C-8121-4FF5-B61F-BB80E160BC5E}"/>
                  </a:ext>
                </a:extLst>
              </p:cNvPr>
              <p:cNvSpPr>
                <a:spLocks noChangeArrowheads="1"/>
              </p:cNvSpPr>
              <p:nvPr/>
            </p:nvSpPr>
            <p:spPr bwMode="auto">
              <a:xfrm>
                <a:off x="7612063" y="3603625"/>
                <a:ext cx="74613" cy="317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77" name="Freeform 56">
                <a:extLst>
                  <a:ext uri="{FF2B5EF4-FFF2-40B4-BE49-F238E27FC236}">
                    <a16:creationId xmlns:a16="http://schemas.microsoft.com/office/drawing/2014/main" xmlns="" id="{FB115F1E-AA0D-4AF4-A243-D86EEFA3062F}"/>
                  </a:ext>
                </a:extLst>
              </p:cNvPr>
              <p:cNvSpPr>
                <a:spLocks/>
              </p:cNvSpPr>
              <p:nvPr/>
            </p:nvSpPr>
            <p:spPr bwMode="auto">
              <a:xfrm>
                <a:off x="7675563" y="3738563"/>
                <a:ext cx="76200" cy="76200"/>
              </a:xfrm>
              <a:custGeom>
                <a:avLst/>
                <a:gdLst>
                  <a:gd name="T0" fmla="*/ 0 w 48"/>
                  <a:gd name="T1" fmla="*/ 33 h 48"/>
                  <a:gd name="T2" fmla="*/ 14 w 48"/>
                  <a:gd name="T3" fmla="*/ 48 h 48"/>
                  <a:gd name="T4" fmla="*/ 48 w 48"/>
                  <a:gd name="T5" fmla="*/ 15 h 48"/>
                  <a:gd name="T6" fmla="*/ 34 w 48"/>
                  <a:gd name="T7" fmla="*/ 0 h 48"/>
                  <a:gd name="T8" fmla="*/ 0 w 48"/>
                  <a:gd name="T9" fmla="*/ 33 h 48"/>
                </a:gdLst>
                <a:ahLst/>
                <a:cxnLst>
                  <a:cxn ang="0">
                    <a:pos x="T0" y="T1"/>
                  </a:cxn>
                  <a:cxn ang="0">
                    <a:pos x="T2" y="T3"/>
                  </a:cxn>
                  <a:cxn ang="0">
                    <a:pos x="T4" y="T5"/>
                  </a:cxn>
                  <a:cxn ang="0">
                    <a:pos x="T6" y="T7"/>
                  </a:cxn>
                  <a:cxn ang="0">
                    <a:pos x="T8" y="T9"/>
                  </a:cxn>
                </a:cxnLst>
                <a:rect l="0" t="0" r="r" b="b"/>
                <a:pathLst>
                  <a:path w="48" h="48">
                    <a:moveTo>
                      <a:pt x="0" y="33"/>
                    </a:moveTo>
                    <a:lnTo>
                      <a:pt x="14" y="48"/>
                    </a:lnTo>
                    <a:lnTo>
                      <a:pt x="48" y="15"/>
                    </a:lnTo>
                    <a:lnTo>
                      <a:pt x="34" y="0"/>
                    </a:lnTo>
                    <a:lnTo>
                      <a:pt x="0" y="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78" name="Freeform 57">
                <a:extLst>
                  <a:ext uri="{FF2B5EF4-FFF2-40B4-BE49-F238E27FC236}">
                    <a16:creationId xmlns:a16="http://schemas.microsoft.com/office/drawing/2014/main" xmlns="" id="{506B2572-5EAA-4EF8-B0D8-028BB4C9C1B7}"/>
                  </a:ext>
                </a:extLst>
              </p:cNvPr>
              <p:cNvSpPr>
                <a:spLocks/>
              </p:cNvSpPr>
              <p:nvPr/>
            </p:nvSpPr>
            <p:spPr bwMode="auto">
              <a:xfrm>
                <a:off x="7675563" y="3425825"/>
                <a:ext cx="76200" cy="77788"/>
              </a:xfrm>
              <a:custGeom>
                <a:avLst/>
                <a:gdLst>
                  <a:gd name="T0" fmla="*/ 0 w 48"/>
                  <a:gd name="T1" fmla="*/ 14 h 49"/>
                  <a:gd name="T2" fmla="*/ 34 w 48"/>
                  <a:gd name="T3" fmla="*/ 49 h 49"/>
                  <a:gd name="T4" fmla="*/ 48 w 48"/>
                  <a:gd name="T5" fmla="*/ 34 h 49"/>
                  <a:gd name="T6" fmla="*/ 14 w 48"/>
                  <a:gd name="T7" fmla="*/ 0 h 49"/>
                  <a:gd name="T8" fmla="*/ 0 w 48"/>
                  <a:gd name="T9" fmla="*/ 14 h 49"/>
                </a:gdLst>
                <a:ahLst/>
                <a:cxnLst>
                  <a:cxn ang="0">
                    <a:pos x="T0" y="T1"/>
                  </a:cxn>
                  <a:cxn ang="0">
                    <a:pos x="T2" y="T3"/>
                  </a:cxn>
                  <a:cxn ang="0">
                    <a:pos x="T4" y="T5"/>
                  </a:cxn>
                  <a:cxn ang="0">
                    <a:pos x="T6" y="T7"/>
                  </a:cxn>
                  <a:cxn ang="0">
                    <a:pos x="T8" y="T9"/>
                  </a:cxn>
                </a:cxnLst>
                <a:rect l="0" t="0" r="r" b="b"/>
                <a:pathLst>
                  <a:path w="48" h="49">
                    <a:moveTo>
                      <a:pt x="0" y="14"/>
                    </a:moveTo>
                    <a:lnTo>
                      <a:pt x="34" y="49"/>
                    </a:lnTo>
                    <a:lnTo>
                      <a:pt x="48" y="34"/>
                    </a:lnTo>
                    <a:lnTo>
                      <a:pt x="14" y="0"/>
                    </a:lnTo>
                    <a:lnTo>
                      <a:pt x="0"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79" name="Rectangle 58">
                <a:extLst>
                  <a:ext uri="{FF2B5EF4-FFF2-40B4-BE49-F238E27FC236}">
                    <a16:creationId xmlns:a16="http://schemas.microsoft.com/office/drawing/2014/main" xmlns="" id="{4B2D9428-2AB6-476D-9C75-844C855876FA}"/>
                  </a:ext>
                </a:extLst>
              </p:cNvPr>
              <p:cNvSpPr>
                <a:spLocks noChangeArrowheads="1"/>
              </p:cNvSpPr>
              <p:nvPr/>
            </p:nvSpPr>
            <p:spPr bwMode="auto">
              <a:xfrm>
                <a:off x="7853363" y="3362325"/>
                <a:ext cx="31750" cy="746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80" name="Freeform 59">
                <a:extLst>
                  <a:ext uri="{FF2B5EF4-FFF2-40B4-BE49-F238E27FC236}">
                    <a16:creationId xmlns:a16="http://schemas.microsoft.com/office/drawing/2014/main" xmlns="" id="{4B8ED3C5-AC71-46A5-AC90-1C8E1B1377E7}"/>
                  </a:ext>
                </a:extLst>
              </p:cNvPr>
              <p:cNvSpPr>
                <a:spLocks/>
              </p:cNvSpPr>
              <p:nvPr/>
            </p:nvSpPr>
            <p:spPr bwMode="auto">
              <a:xfrm>
                <a:off x="7988301" y="3425825"/>
                <a:ext cx="74613" cy="77788"/>
              </a:xfrm>
              <a:custGeom>
                <a:avLst/>
                <a:gdLst>
                  <a:gd name="T0" fmla="*/ 47 w 47"/>
                  <a:gd name="T1" fmla="*/ 14 h 49"/>
                  <a:gd name="T2" fmla="*/ 33 w 47"/>
                  <a:gd name="T3" fmla="*/ 0 h 49"/>
                  <a:gd name="T4" fmla="*/ 0 w 47"/>
                  <a:gd name="T5" fmla="*/ 34 h 49"/>
                  <a:gd name="T6" fmla="*/ 15 w 47"/>
                  <a:gd name="T7" fmla="*/ 49 h 49"/>
                  <a:gd name="T8" fmla="*/ 47 w 47"/>
                  <a:gd name="T9" fmla="*/ 14 h 49"/>
                </a:gdLst>
                <a:ahLst/>
                <a:cxnLst>
                  <a:cxn ang="0">
                    <a:pos x="T0" y="T1"/>
                  </a:cxn>
                  <a:cxn ang="0">
                    <a:pos x="T2" y="T3"/>
                  </a:cxn>
                  <a:cxn ang="0">
                    <a:pos x="T4" y="T5"/>
                  </a:cxn>
                  <a:cxn ang="0">
                    <a:pos x="T6" y="T7"/>
                  </a:cxn>
                  <a:cxn ang="0">
                    <a:pos x="T8" y="T9"/>
                  </a:cxn>
                </a:cxnLst>
                <a:rect l="0" t="0" r="r" b="b"/>
                <a:pathLst>
                  <a:path w="47" h="49">
                    <a:moveTo>
                      <a:pt x="47" y="14"/>
                    </a:moveTo>
                    <a:lnTo>
                      <a:pt x="33" y="0"/>
                    </a:lnTo>
                    <a:lnTo>
                      <a:pt x="0" y="34"/>
                    </a:lnTo>
                    <a:lnTo>
                      <a:pt x="15" y="49"/>
                    </a:lnTo>
                    <a:lnTo>
                      <a:pt x="47"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81" name="Rectangle 60">
                <a:extLst>
                  <a:ext uri="{FF2B5EF4-FFF2-40B4-BE49-F238E27FC236}">
                    <a16:creationId xmlns:a16="http://schemas.microsoft.com/office/drawing/2014/main" xmlns="" id="{6E247D07-4DE3-4F72-AF6B-9CF014D16D49}"/>
                  </a:ext>
                </a:extLst>
              </p:cNvPr>
              <p:cNvSpPr>
                <a:spLocks noChangeArrowheads="1"/>
              </p:cNvSpPr>
              <p:nvPr/>
            </p:nvSpPr>
            <p:spPr bwMode="auto">
              <a:xfrm>
                <a:off x="8051801" y="3603625"/>
                <a:ext cx="74613" cy="317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82" name="Freeform 61">
                <a:extLst>
                  <a:ext uri="{FF2B5EF4-FFF2-40B4-BE49-F238E27FC236}">
                    <a16:creationId xmlns:a16="http://schemas.microsoft.com/office/drawing/2014/main" xmlns="" id="{4DA8B18B-2D83-4EA6-B76E-85309FC20AC9}"/>
                  </a:ext>
                </a:extLst>
              </p:cNvPr>
              <p:cNvSpPr>
                <a:spLocks/>
              </p:cNvSpPr>
              <p:nvPr/>
            </p:nvSpPr>
            <p:spPr bwMode="auto">
              <a:xfrm>
                <a:off x="7988301" y="3738563"/>
                <a:ext cx="74613" cy="76200"/>
              </a:xfrm>
              <a:custGeom>
                <a:avLst/>
                <a:gdLst>
                  <a:gd name="T0" fmla="*/ 0 w 47"/>
                  <a:gd name="T1" fmla="*/ 15 h 48"/>
                  <a:gd name="T2" fmla="*/ 33 w 47"/>
                  <a:gd name="T3" fmla="*/ 48 h 48"/>
                  <a:gd name="T4" fmla="*/ 47 w 47"/>
                  <a:gd name="T5" fmla="*/ 33 h 48"/>
                  <a:gd name="T6" fmla="*/ 15 w 47"/>
                  <a:gd name="T7" fmla="*/ 0 h 48"/>
                  <a:gd name="T8" fmla="*/ 0 w 47"/>
                  <a:gd name="T9" fmla="*/ 15 h 48"/>
                </a:gdLst>
                <a:ahLst/>
                <a:cxnLst>
                  <a:cxn ang="0">
                    <a:pos x="T0" y="T1"/>
                  </a:cxn>
                  <a:cxn ang="0">
                    <a:pos x="T2" y="T3"/>
                  </a:cxn>
                  <a:cxn ang="0">
                    <a:pos x="T4" y="T5"/>
                  </a:cxn>
                  <a:cxn ang="0">
                    <a:pos x="T6" y="T7"/>
                  </a:cxn>
                  <a:cxn ang="0">
                    <a:pos x="T8" y="T9"/>
                  </a:cxn>
                </a:cxnLst>
                <a:rect l="0" t="0" r="r" b="b"/>
                <a:pathLst>
                  <a:path w="47" h="48">
                    <a:moveTo>
                      <a:pt x="0" y="15"/>
                    </a:moveTo>
                    <a:lnTo>
                      <a:pt x="33" y="48"/>
                    </a:lnTo>
                    <a:lnTo>
                      <a:pt x="47" y="33"/>
                    </a:lnTo>
                    <a:lnTo>
                      <a:pt x="15" y="0"/>
                    </a:lnTo>
                    <a:lnTo>
                      <a:pt x="0" y="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83" name="Freeform 62">
                <a:extLst>
                  <a:ext uri="{FF2B5EF4-FFF2-40B4-BE49-F238E27FC236}">
                    <a16:creationId xmlns:a16="http://schemas.microsoft.com/office/drawing/2014/main" xmlns="" id="{B377EC3E-46C8-4048-94DE-DDD0BE4430A3}"/>
                  </a:ext>
                </a:extLst>
              </p:cNvPr>
              <p:cNvSpPr>
                <a:spLocks noEditPoints="1"/>
              </p:cNvSpPr>
              <p:nvPr/>
            </p:nvSpPr>
            <p:spPr bwMode="auto">
              <a:xfrm>
                <a:off x="7424738" y="3175000"/>
                <a:ext cx="889000" cy="889000"/>
              </a:xfrm>
              <a:custGeom>
                <a:avLst/>
                <a:gdLst>
                  <a:gd name="T0" fmla="*/ 155 w 309"/>
                  <a:gd name="T1" fmla="*/ 0 h 309"/>
                  <a:gd name="T2" fmla="*/ 0 w 309"/>
                  <a:gd name="T3" fmla="*/ 155 h 309"/>
                  <a:gd name="T4" fmla="*/ 155 w 309"/>
                  <a:gd name="T5" fmla="*/ 309 h 309"/>
                  <a:gd name="T6" fmla="*/ 309 w 309"/>
                  <a:gd name="T7" fmla="*/ 155 h 309"/>
                  <a:gd name="T8" fmla="*/ 155 w 309"/>
                  <a:gd name="T9" fmla="*/ 0 h 309"/>
                  <a:gd name="T10" fmla="*/ 155 w 309"/>
                  <a:gd name="T11" fmla="*/ 253 h 309"/>
                  <a:gd name="T12" fmla="*/ 56 w 309"/>
                  <a:gd name="T13" fmla="*/ 155 h 309"/>
                  <a:gd name="T14" fmla="*/ 155 w 309"/>
                  <a:gd name="T15" fmla="*/ 57 h 309"/>
                  <a:gd name="T16" fmla="*/ 253 w 309"/>
                  <a:gd name="T17" fmla="*/ 155 h 309"/>
                  <a:gd name="T18" fmla="*/ 155 w 309"/>
                  <a:gd name="T19" fmla="*/ 253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09" h="309">
                    <a:moveTo>
                      <a:pt x="155" y="0"/>
                    </a:moveTo>
                    <a:cubicBezTo>
                      <a:pt x="69" y="0"/>
                      <a:pt x="0" y="70"/>
                      <a:pt x="0" y="155"/>
                    </a:cubicBezTo>
                    <a:cubicBezTo>
                      <a:pt x="0" y="240"/>
                      <a:pt x="69" y="309"/>
                      <a:pt x="155" y="309"/>
                    </a:cubicBezTo>
                    <a:cubicBezTo>
                      <a:pt x="240" y="309"/>
                      <a:pt x="309" y="240"/>
                      <a:pt x="309" y="155"/>
                    </a:cubicBezTo>
                    <a:cubicBezTo>
                      <a:pt x="309" y="70"/>
                      <a:pt x="240" y="0"/>
                      <a:pt x="155" y="0"/>
                    </a:cubicBezTo>
                    <a:close/>
                    <a:moveTo>
                      <a:pt x="155" y="253"/>
                    </a:moveTo>
                    <a:cubicBezTo>
                      <a:pt x="100" y="253"/>
                      <a:pt x="56" y="209"/>
                      <a:pt x="56" y="155"/>
                    </a:cubicBezTo>
                    <a:cubicBezTo>
                      <a:pt x="56" y="101"/>
                      <a:pt x="100" y="57"/>
                      <a:pt x="155" y="57"/>
                    </a:cubicBezTo>
                    <a:cubicBezTo>
                      <a:pt x="209" y="57"/>
                      <a:pt x="253" y="101"/>
                      <a:pt x="253" y="155"/>
                    </a:cubicBezTo>
                    <a:cubicBezTo>
                      <a:pt x="253" y="209"/>
                      <a:pt x="209" y="253"/>
                      <a:pt x="155" y="2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84" name="Rectangle 63">
                <a:extLst>
                  <a:ext uri="{FF2B5EF4-FFF2-40B4-BE49-F238E27FC236}">
                    <a16:creationId xmlns:a16="http://schemas.microsoft.com/office/drawing/2014/main" xmlns="" id="{F7AC1A31-AE07-4B28-B69A-A7C9DF56DFE9}"/>
                  </a:ext>
                </a:extLst>
              </p:cNvPr>
              <p:cNvSpPr>
                <a:spLocks noChangeArrowheads="1"/>
              </p:cNvSpPr>
              <p:nvPr/>
            </p:nvSpPr>
            <p:spPr bwMode="auto">
              <a:xfrm>
                <a:off x="7853363" y="3805238"/>
                <a:ext cx="31750" cy="746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85" name="Freeform 64">
                <a:extLst>
                  <a:ext uri="{FF2B5EF4-FFF2-40B4-BE49-F238E27FC236}">
                    <a16:creationId xmlns:a16="http://schemas.microsoft.com/office/drawing/2014/main" xmlns="" id="{071AE319-B6D6-4C68-8ADB-70A79C294C22}"/>
                  </a:ext>
                </a:extLst>
              </p:cNvPr>
              <p:cNvSpPr>
                <a:spLocks/>
              </p:cNvSpPr>
              <p:nvPr/>
            </p:nvSpPr>
            <p:spPr bwMode="auto">
              <a:xfrm>
                <a:off x="7800976" y="3514725"/>
                <a:ext cx="182563" cy="131763"/>
              </a:xfrm>
              <a:custGeom>
                <a:avLst/>
                <a:gdLst>
                  <a:gd name="T0" fmla="*/ 46 w 115"/>
                  <a:gd name="T1" fmla="*/ 54 h 83"/>
                  <a:gd name="T2" fmla="*/ 15 w 115"/>
                  <a:gd name="T3" fmla="*/ 25 h 83"/>
                  <a:gd name="T4" fmla="*/ 0 w 115"/>
                  <a:gd name="T5" fmla="*/ 40 h 83"/>
                  <a:gd name="T6" fmla="*/ 46 w 115"/>
                  <a:gd name="T7" fmla="*/ 83 h 83"/>
                  <a:gd name="T8" fmla="*/ 115 w 115"/>
                  <a:gd name="T9" fmla="*/ 15 h 83"/>
                  <a:gd name="T10" fmla="*/ 100 w 115"/>
                  <a:gd name="T11" fmla="*/ 0 h 83"/>
                  <a:gd name="T12" fmla="*/ 46 w 115"/>
                  <a:gd name="T13" fmla="*/ 54 h 83"/>
                </a:gdLst>
                <a:ahLst/>
                <a:cxnLst>
                  <a:cxn ang="0">
                    <a:pos x="T0" y="T1"/>
                  </a:cxn>
                  <a:cxn ang="0">
                    <a:pos x="T2" y="T3"/>
                  </a:cxn>
                  <a:cxn ang="0">
                    <a:pos x="T4" y="T5"/>
                  </a:cxn>
                  <a:cxn ang="0">
                    <a:pos x="T6" y="T7"/>
                  </a:cxn>
                  <a:cxn ang="0">
                    <a:pos x="T8" y="T9"/>
                  </a:cxn>
                  <a:cxn ang="0">
                    <a:pos x="T10" y="T11"/>
                  </a:cxn>
                  <a:cxn ang="0">
                    <a:pos x="T12" y="T13"/>
                  </a:cxn>
                </a:cxnLst>
                <a:rect l="0" t="0" r="r" b="b"/>
                <a:pathLst>
                  <a:path w="115" h="83">
                    <a:moveTo>
                      <a:pt x="46" y="54"/>
                    </a:moveTo>
                    <a:lnTo>
                      <a:pt x="15" y="25"/>
                    </a:lnTo>
                    <a:lnTo>
                      <a:pt x="0" y="40"/>
                    </a:lnTo>
                    <a:lnTo>
                      <a:pt x="46" y="83"/>
                    </a:lnTo>
                    <a:lnTo>
                      <a:pt x="115" y="15"/>
                    </a:lnTo>
                    <a:lnTo>
                      <a:pt x="100" y="0"/>
                    </a:lnTo>
                    <a:lnTo>
                      <a:pt x="46" y="5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grpSp>
        <p:grpSp>
          <p:nvGrpSpPr>
            <p:cNvPr id="41" name="Group 40">
              <a:extLst>
                <a:ext uri="{FF2B5EF4-FFF2-40B4-BE49-F238E27FC236}">
                  <a16:creationId xmlns:a16="http://schemas.microsoft.com/office/drawing/2014/main" xmlns="" id="{6B195575-B1C2-4CDA-80B6-FD4B9FAE352D}"/>
                </a:ext>
              </a:extLst>
            </p:cNvPr>
            <p:cNvGrpSpPr/>
            <p:nvPr/>
          </p:nvGrpSpPr>
          <p:grpSpPr>
            <a:xfrm>
              <a:off x="8113916" y="4220691"/>
              <a:ext cx="661799" cy="639388"/>
              <a:chOff x="4805363" y="4148138"/>
              <a:chExt cx="895350" cy="892175"/>
            </a:xfrm>
            <a:solidFill>
              <a:schemeClr val="accent4"/>
            </a:solidFill>
            <a:effectLst/>
          </p:grpSpPr>
          <p:sp>
            <p:nvSpPr>
              <p:cNvPr id="73" name="Freeform 67">
                <a:extLst>
                  <a:ext uri="{FF2B5EF4-FFF2-40B4-BE49-F238E27FC236}">
                    <a16:creationId xmlns:a16="http://schemas.microsoft.com/office/drawing/2014/main" xmlns="" id="{78EA8978-2506-46E9-8A4C-3B9645D3F2B9}"/>
                  </a:ext>
                </a:extLst>
              </p:cNvPr>
              <p:cNvSpPr>
                <a:spLocks/>
              </p:cNvSpPr>
              <p:nvPr/>
            </p:nvSpPr>
            <p:spPr bwMode="auto">
              <a:xfrm>
                <a:off x="5332413" y="4371975"/>
                <a:ext cx="103188" cy="66675"/>
              </a:xfrm>
              <a:custGeom>
                <a:avLst/>
                <a:gdLst>
                  <a:gd name="T0" fmla="*/ 36 w 36"/>
                  <a:gd name="T1" fmla="*/ 2 h 23"/>
                  <a:gd name="T2" fmla="*/ 34 w 36"/>
                  <a:gd name="T3" fmla="*/ 1 h 23"/>
                  <a:gd name="T4" fmla="*/ 0 w 36"/>
                  <a:gd name="T5" fmla="*/ 23 h 23"/>
                  <a:gd name="T6" fmla="*/ 22 w 36"/>
                  <a:gd name="T7" fmla="*/ 15 h 23"/>
                  <a:gd name="T8" fmla="*/ 32 w 36"/>
                  <a:gd name="T9" fmla="*/ 6 h 23"/>
                  <a:gd name="T10" fmla="*/ 36 w 36"/>
                  <a:gd name="T11" fmla="*/ 2 h 23"/>
                </a:gdLst>
                <a:ahLst/>
                <a:cxnLst>
                  <a:cxn ang="0">
                    <a:pos x="T0" y="T1"/>
                  </a:cxn>
                  <a:cxn ang="0">
                    <a:pos x="T2" y="T3"/>
                  </a:cxn>
                  <a:cxn ang="0">
                    <a:pos x="T4" y="T5"/>
                  </a:cxn>
                  <a:cxn ang="0">
                    <a:pos x="T6" y="T7"/>
                  </a:cxn>
                  <a:cxn ang="0">
                    <a:pos x="T8" y="T9"/>
                  </a:cxn>
                  <a:cxn ang="0">
                    <a:pos x="T10" y="T11"/>
                  </a:cxn>
                </a:cxnLst>
                <a:rect l="0" t="0" r="r" b="b"/>
                <a:pathLst>
                  <a:path w="36" h="23">
                    <a:moveTo>
                      <a:pt x="36" y="2"/>
                    </a:moveTo>
                    <a:cubicBezTo>
                      <a:pt x="35" y="2"/>
                      <a:pt x="35" y="1"/>
                      <a:pt x="34" y="1"/>
                    </a:cubicBezTo>
                    <a:cubicBezTo>
                      <a:pt x="19" y="0"/>
                      <a:pt x="5" y="9"/>
                      <a:pt x="0" y="23"/>
                    </a:cubicBezTo>
                    <a:cubicBezTo>
                      <a:pt x="8" y="22"/>
                      <a:pt x="15" y="19"/>
                      <a:pt x="22" y="15"/>
                    </a:cubicBezTo>
                    <a:cubicBezTo>
                      <a:pt x="25" y="12"/>
                      <a:pt x="29" y="10"/>
                      <a:pt x="32" y="6"/>
                    </a:cubicBezTo>
                    <a:cubicBezTo>
                      <a:pt x="32" y="6"/>
                      <a:pt x="35" y="3"/>
                      <a:pt x="36"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74" name="Freeform 68">
                <a:extLst>
                  <a:ext uri="{FF2B5EF4-FFF2-40B4-BE49-F238E27FC236}">
                    <a16:creationId xmlns:a16="http://schemas.microsoft.com/office/drawing/2014/main" xmlns="" id="{915FD675-79EC-405B-92C3-AABCF84A1EFF}"/>
                  </a:ext>
                </a:extLst>
              </p:cNvPr>
              <p:cNvSpPr>
                <a:spLocks/>
              </p:cNvSpPr>
              <p:nvPr/>
            </p:nvSpPr>
            <p:spPr bwMode="auto">
              <a:xfrm>
                <a:off x="5067301" y="4371975"/>
                <a:ext cx="103188" cy="66675"/>
              </a:xfrm>
              <a:custGeom>
                <a:avLst/>
                <a:gdLst>
                  <a:gd name="T0" fmla="*/ 4 w 36"/>
                  <a:gd name="T1" fmla="*/ 6 h 23"/>
                  <a:gd name="T2" fmla="*/ 14 w 36"/>
                  <a:gd name="T3" fmla="*/ 15 h 23"/>
                  <a:gd name="T4" fmla="*/ 36 w 36"/>
                  <a:gd name="T5" fmla="*/ 23 h 23"/>
                  <a:gd name="T6" fmla="*/ 2 w 36"/>
                  <a:gd name="T7" fmla="*/ 1 h 23"/>
                  <a:gd name="T8" fmla="*/ 0 w 36"/>
                  <a:gd name="T9" fmla="*/ 2 h 23"/>
                  <a:gd name="T10" fmla="*/ 4 w 36"/>
                  <a:gd name="T11" fmla="*/ 6 h 23"/>
                </a:gdLst>
                <a:ahLst/>
                <a:cxnLst>
                  <a:cxn ang="0">
                    <a:pos x="T0" y="T1"/>
                  </a:cxn>
                  <a:cxn ang="0">
                    <a:pos x="T2" y="T3"/>
                  </a:cxn>
                  <a:cxn ang="0">
                    <a:pos x="T4" y="T5"/>
                  </a:cxn>
                  <a:cxn ang="0">
                    <a:pos x="T6" y="T7"/>
                  </a:cxn>
                  <a:cxn ang="0">
                    <a:pos x="T8" y="T9"/>
                  </a:cxn>
                  <a:cxn ang="0">
                    <a:pos x="T10" y="T11"/>
                  </a:cxn>
                </a:cxnLst>
                <a:rect l="0" t="0" r="r" b="b"/>
                <a:pathLst>
                  <a:path w="36" h="23">
                    <a:moveTo>
                      <a:pt x="4" y="6"/>
                    </a:moveTo>
                    <a:cubicBezTo>
                      <a:pt x="7" y="10"/>
                      <a:pt x="10" y="12"/>
                      <a:pt x="14" y="15"/>
                    </a:cubicBezTo>
                    <a:cubicBezTo>
                      <a:pt x="21" y="19"/>
                      <a:pt x="28" y="22"/>
                      <a:pt x="36" y="23"/>
                    </a:cubicBezTo>
                    <a:cubicBezTo>
                      <a:pt x="31" y="9"/>
                      <a:pt x="17" y="0"/>
                      <a:pt x="2" y="1"/>
                    </a:cubicBezTo>
                    <a:cubicBezTo>
                      <a:pt x="1" y="1"/>
                      <a:pt x="1" y="2"/>
                      <a:pt x="0" y="2"/>
                    </a:cubicBezTo>
                    <a:cubicBezTo>
                      <a:pt x="1" y="3"/>
                      <a:pt x="3" y="6"/>
                      <a:pt x="4"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75" name="Freeform 69">
                <a:extLst>
                  <a:ext uri="{FF2B5EF4-FFF2-40B4-BE49-F238E27FC236}">
                    <a16:creationId xmlns:a16="http://schemas.microsoft.com/office/drawing/2014/main" xmlns="" id="{4479C10F-5631-42C7-AF06-547BEE8B1F80}"/>
                  </a:ext>
                </a:extLst>
              </p:cNvPr>
              <p:cNvSpPr>
                <a:spLocks noEditPoints="1"/>
              </p:cNvSpPr>
              <p:nvPr/>
            </p:nvSpPr>
            <p:spPr bwMode="auto">
              <a:xfrm>
                <a:off x="4805363" y="4148138"/>
                <a:ext cx="895350" cy="892175"/>
              </a:xfrm>
              <a:custGeom>
                <a:avLst/>
                <a:gdLst>
                  <a:gd name="T0" fmla="*/ 155 w 311"/>
                  <a:gd name="T1" fmla="*/ 0 h 310"/>
                  <a:gd name="T2" fmla="*/ 0 w 311"/>
                  <a:gd name="T3" fmla="*/ 155 h 310"/>
                  <a:gd name="T4" fmla="*/ 155 w 311"/>
                  <a:gd name="T5" fmla="*/ 310 h 310"/>
                  <a:gd name="T6" fmla="*/ 311 w 311"/>
                  <a:gd name="T7" fmla="*/ 155 h 310"/>
                  <a:gd name="T8" fmla="*/ 155 w 311"/>
                  <a:gd name="T9" fmla="*/ 0 h 310"/>
                  <a:gd name="T10" fmla="*/ 187 w 311"/>
                  <a:gd name="T11" fmla="*/ 73 h 310"/>
                  <a:gd name="T12" fmla="*/ 208 w 311"/>
                  <a:gd name="T13" fmla="*/ 65 h 310"/>
                  <a:gd name="T14" fmla="*/ 227 w 311"/>
                  <a:gd name="T15" fmla="*/ 67 h 310"/>
                  <a:gd name="T16" fmla="*/ 217 w 311"/>
                  <a:gd name="T17" fmla="*/ 102 h 310"/>
                  <a:gd name="T18" fmla="*/ 208 w 311"/>
                  <a:gd name="T19" fmla="*/ 108 h 310"/>
                  <a:gd name="T20" fmla="*/ 166 w 311"/>
                  <a:gd name="T21" fmla="*/ 108 h 310"/>
                  <a:gd name="T22" fmla="*/ 187 w 311"/>
                  <a:gd name="T23" fmla="*/ 73 h 310"/>
                  <a:gd name="T24" fmla="*/ 148 w 311"/>
                  <a:gd name="T25" fmla="*/ 92 h 310"/>
                  <a:gd name="T26" fmla="*/ 163 w 311"/>
                  <a:gd name="T27" fmla="*/ 92 h 310"/>
                  <a:gd name="T28" fmla="*/ 163 w 311"/>
                  <a:gd name="T29" fmla="*/ 108 h 310"/>
                  <a:gd name="T30" fmla="*/ 148 w 311"/>
                  <a:gd name="T31" fmla="*/ 108 h 310"/>
                  <a:gd name="T32" fmla="*/ 148 w 311"/>
                  <a:gd name="T33" fmla="*/ 92 h 310"/>
                  <a:gd name="T34" fmla="*/ 83 w 311"/>
                  <a:gd name="T35" fmla="*/ 67 h 310"/>
                  <a:gd name="T36" fmla="*/ 102 w 311"/>
                  <a:gd name="T37" fmla="*/ 65 h 310"/>
                  <a:gd name="T38" fmla="*/ 123 w 311"/>
                  <a:gd name="T39" fmla="*/ 73 h 310"/>
                  <a:gd name="T40" fmla="*/ 143 w 311"/>
                  <a:gd name="T41" fmla="*/ 108 h 310"/>
                  <a:gd name="T42" fmla="*/ 102 w 311"/>
                  <a:gd name="T43" fmla="*/ 108 h 310"/>
                  <a:gd name="T44" fmla="*/ 92 w 311"/>
                  <a:gd name="T45" fmla="*/ 102 h 310"/>
                  <a:gd name="T46" fmla="*/ 83 w 311"/>
                  <a:gd name="T47" fmla="*/ 67 h 310"/>
                  <a:gd name="T48" fmla="*/ 238 w 311"/>
                  <a:gd name="T49" fmla="*/ 245 h 310"/>
                  <a:gd name="T50" fmla="*/ 73 w 311"/>
                  <a:gd name="T51" fmla="*/ 245 h 310"/>
                  <a:gd name="T52" fmla="*/ 73 w 311"/>
                  <a:gd name="T53" fmla="*/ 114 h 310"/>
                  <a:gd name="T54" fmla="*/ 116 w 311"/>
                  <a:gd name="T55" fmla="*/ 114 h 310"/>
                  <a:gd name="T56" fmla="*/ 137 w 311"/>
                  <a:gd name="T57" fmla="*/ 114 h 310"/>
                  <a:gd name="T58" fmla="*/ 137 w 311"/>
                  <a:gd name="T59" fmla="*/ 118 h 310"/>
                  <a:gd name="T60" fmla="*/ 137 w 311"/>
                  <a:gd name="T61" fmla="*/ 183 h 310"/>
                  <a:gd name="T62" fmla="*/ 156 w 311"/>
                  <a:gd name="T63" fmla="*/ 167 h 310"/>
                  <a:gd name="T64" fmla="*/ 175 w 311"/>
                  <a:gd name="T65" fmla="*/ 183 h 310"/>
                  <a:gd name="T66" fmla="*/ 175 w 311"/>
                  <a:gd name="T67" fmla="*/ 117 h 310"/>
                  <a:gd name="T68" fmla="*/ 175 w 311"/>
                  <a:gd name="T69" fmla="*/ 114 h 310"/>
                  <a:gd name="T70" fmla="*/ 194 w 311"/>
                  <a:gd name="T71" fmla="*/ 114 h 310"/>
                  <a:gd name="T72" fmla="*/ 238 w 311"/>
                  <a:gd name="T73" fmla="*/ 114 h 310"/>
                  <a:gd name="T74" fmla="*/ 238 w 311"/>
                  <a:gd name="T75" fmla="*/ 245 h 3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11" h="310">
                    <a:moveTo>
                      <a:pt x="155" y="0"/>
                    </a:moveTo>
                    <a:cubicBezTo>
                      <a:pt x="70" y="0"/>
                      <a:pt x="0" y="69"/>
                      <a:pt x="0" y="155"/>
                    </a:cubicBezTo>
                    <a:cubicBezTo>
                      <a:pt x="0" y="240"/>
                      <a:pt x="70" y="310"/>
                      <a:pt x="155" y="310"/>
                    </a:cubicBezTo>
                    <a:cubicBezTo>
                      <a:pt x="241" y="310"/>
                      <a:pt x="311" y="240"/>
                      <a:pt x="311" y="155"/>
                    </a:cubicBezTo>
                    <a:cubicBezTo>
                      <a:pt x="311" y="69"/>
                      <a:pt x="241" y="0"/>
                      <a:pt x="155" y="0"/>
                    </a:cubicBezTo>
                    <a:close/>
                    <a:moveTo>
                      <a:pt x="187" y="73"/>
                    </a:moveTo>
                    <a:cubicBezTo>
                      <a:pt x="193" y="68"/>
                      <a:pt x="200" y="66"/>
                      <a:pt x="208" y="65"/>
                    </a:cubicBezTo>
                    <a:cubicBezTo>
                      <a:pt x="214" y="64"/>
                      <a:pt x="222" y="64"/>
                      <a:pt x="227" y="67"/>
                    </a:cubicBezTo>
                    <a:cubicBezTo>
                      <a:pt x="242" y="78"/>
                      <a:pt x="227" y="94"/>
                      <a:pt x="217" y="102"/>
                    </a:cubicBezTo>
                    <a:cubicBezTo>
                      <a:pt x="214" y="104"/>
                      <a:pt x="211" y="106"/>
                      <a:pt x="208" y="108"/>
                    </a:cubicBezTo>
                    <a:cubicBezTo>
                      <a:pt x="166" y="108"/>
                      <a:pt x="166" y="108"/>
                      <a:pt x="166" y="108"/>
                    </a:cubicBezTo>
                    <a:cubicBezTo>
                      <a:pt x="168" y="94"/>
                      <a:pt x="175" y="80"/>
                      <a:pt x="187" y="73"/>
                    </a:cubicBezTo>
                    <a:close/>
                    <a:moveTo>
                      <a:pt x="148" y="92"/>
                    </a:moveTo>
                    <a:cubicBezTo>
                      <a:pt x="148" y="82"/>
                      <a:pt x="163" y="82"/>
                      <a:pt x="163" y="92"/>
                    </a:cubicBezTo>
                    <a:cubicBezTo>
                      <a:pt x="163" y="108"/>
                      <a:pt x="163" y="108"/>
                      <a:pt x="163" y="108"/>
                    </a:cubicBezTo>
                    <a:cubicBezTo>
                      <a:pt x="148" y="108"/>
                      <a:pt x="148" y="108"/>
                      <a:pt x="148" y="108"/>
                    </a:cubicBezTo>
                    <a:lnTo>
                      <a:pt x="148" y="92"/>
                    </a:lnTo>
                    <a:close/>
                    <a:moveTo>
                      <a:pt x="83" y="67"/>
                    </a:moveTo>
                    <a:cubicBezTo>
                      <a:pt x="88" y="64"/>
                      <a:pt x="96" y="64"/>
                      <a:pt x="102" y="65"/>
                    </a:cubicBezTo>
                    <a:cubicBezTo>
                      <a:pt x="109" y="66"/>
                      <a:pt x="116" y="68"/>
                      <a:pt x="123" y="73"/>
                    </a:cubicBezTo>
                    <a:cubicBezTo>
                      <a:pt x="135" y="80"/>
                      <a:pt x="142" y="94"/>
                      <a:pt x="143" y="108"/>
                    </a:cubicBezTo>
                    <a:cubicBezTo>
                      <a:pt x="102" y="108"/>
                      <a:pt x="102" y="108"/>
                      <a:pt x="102" y="108"/>
                    </a:cubicBezTo>
                    <a:cubicBezTo>
                      <a:pt x="99" y="106"/>
                      <a:pt x="96" y="104"/>
                      <a:pt x="92" y="102"/>
                    </a:cubicBezTo>
                    <a:cubicBezTo>
                      <a:pt x="82" y="94"/>
                      <a:pt x="67" y="78"/>
                      <a:pt x="83" y="67"/>
                    </a:cubicBezTo>
                    <a:close/>
                    <a:moveTo>
                      <a:pt x="238" y="245"/>
                    </a:moveTo>
                    <a:cubicBezTo>
                      <a:pt x="73" y="245"/>
                      <a:pt x="73" y="245"/>
                      <a:pt x="73" y="245"/>
                    </a:cubicBezTo>
                    <a:cubicBezTo>
                      <a:pt x="73" y="114"/>
                      <a:pt x="73" y="114"/>
                      <a:pt x="73" y="114"/>
                    </a:cubicBezTo>
                    <a:cubicBezTo>
                      <a:pt x="116" y="114"/>
                      <a:pt x="116" y="114"/>
                      <a:pt x="116" y="114"/>
                    </a:cubicBezTo>
                    <a:cubicBezTo>
                      <a:pt x="137" y="114"/>
                      <a:pt x="137" y="114"/>
                      <a:pt x="137" y="114"/>
                    </a:cubicBezTo>
                    <a:cubicBezTo>
                      <a:pt x="137" y="118"/>
                      <a:pt x="137" y="118"/>
                      <a:pt x="137" y="118"/>
                    </a:cubicBezTo>
                    <a:cubicBezTo>
                      <a:pt x="137" y="183"/>
                      <a:pt x="137" y="183"/>
                      <a:pt x="137" y="183"/>
                    </a:cubicBezTo>
                    <a:cubicBezTo>
                      <a:pt x="156" y="167"/>
                      <a:pt x="156" y="167"/>
                      <a:pt x="156" y="167"/>
                    </a:cubicBezTo>
                    <a:cubicBezTo>
                      <a:pt x="175" y="183"/>
                      <a:pt x="175" y="183"/>
                      <a:pt x="175" y="183"/>
                    </a:cubicBezTo>
                    <a:cubicBezTo>
                      <a:pt x="175" y="117"/>
                      <a:pt x="175" y="117"/>
                      <a:pt x="175" y="117"/>
                    </a:cubicBezTo>
                    <a:cubicBezTo>
                      <a:pt x="175" y="114"/>
                      <a:pt x="175" y="114"/>
                      <a:pt x="175" y="114"/>
                    </a:cubicBezTo>
                    <a:cubicBezTo>
                      <a:pt x="194" y="114"/>
                      <a:pt x="194" y="114"/>
                      <a:pt x="194" y="114"/>
                    </a:cubicBezTo>
                    <a:cubicBezTo>
                      <a:pt x="238" y="114"/>
                      <a:pt x="238" y="114"/>
                      <a:pt x="238" y="114"/>
                    </a:cubicBezTo>
                    <a:lnTo>
                      <a:pt x="238" y="24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grpSp>
        <p:grpSp>
          <p:nvGrpSpPr>
            <p:cNvPr id="42" name="Group 41">
              <a:extLst>
                <a:ext uri="{FF2B5EF4-FFF2-40B4-BE49-F238E27FC236}">
                  <a16:creationId xmlns:a16="http://schemas.microsoft.com/office/drawing/2014/main" xmlns="" id="{5DE4D8CC-8F64-470F-972C-ACA2C927932E}"/>
                </a:ext>
              </a:extLst>
            </p:cNvPr>
            <p:cNvGrpSpPr/>
            <p:nvPr/>
          </p:nvGrpSpPr>
          <p:grpSpPr>
            <a:xfrm>
              <a:off x="7717260" y="4179218"/>
              <a:ext cx="265739" cy="260275"/>
              <a:chOff x="3659188" y="4076700"/>
              <a:chExt cx="468313" cy="473075"/>
            </a:xfrm>
            <a:solidFill>
              <a:schemeClr val="accent4"/>
            </a:solidFill>
            <a:effectLst/>
          </p:grpSpPr>
          <p:sp>
            <p:nvSpPr>
              <p:cNvPr id="71" name="Freeform 154">
                <a:extLst>
                  <a:ext uri="{FF2B5EF4-FFF2-40B4-BE49-F238E27FC236}">
                    <a16:creationId xmlns:a16="http://schemas.microsoft.com/office/drawing/2014/main" xmlns="" id="{075C534B-ED5B-4D7E-9F7D-55C6D2B24063}"/>
                  </a:ext>
                </a:extLst>
              </p:cNvPr>
              <p:cNvSpPr>
                <a:spLocks noEditPoints="1"/>
              </p:cNvSpPr>
              <p:nvPr/>
            </p:nvSpPr>
            <p:spPr bwMode="auto">
              <a:xfrm>
                <a:off x="3659188" y="4076700"/>
                <a:ext cx="225425" cy="473075"/>
              </a:xfrm>
              <a:custGeom>
                <a:avLst/>
                <a:gdLst>
                  <a:gd name="T0" fmla="*/ 1 w 60"/>
                  <a:gd name="T1" fmla="*/ 122 h 126"/>
                  <a:gd name="T2" fmla="*/ 30 w 60"/>
                  <a:gd name="T3" fmla="*/ 108 h 126"/>
                  <a:gd name="T4" fmla="*/ 59 w 60"/>
                  <a:gd name="T5" fmla="*/ 122 h 126"/>
                  <a:gd name="T6" fmla="*/ 60 w 60"/>
                  <a:gd name="T7" fmla="*/ 122 h 126"/>
                  <a:gd name="T8" fmla="*/ 60 w 60"/>
                  <a:gd name="T9" fmla="*/ 27 h 126"/>
                  <a:gd name="T10" fmla="*/ 59 w 60"/>
                  <a:gd name="T11" fmla="*/ 13 h 126"/>
                  <a:gd name="T12" fmla="*/ 30 w 60"/>
                  <a:gd name="T13" fmla="*/ 0 h 126"/>
                  <a:gd name="T14" fmla="*/ 1 w 60"/>
                  <a:gd name="T15" fmla="*/ 13 h 126"/>
                  <a:gd name="T16" fmla="*/ 0 w 60"/>
                  <a:gd name="T17" fmla="*/ 27 h 126"/>
                  <a:gd name="T18" fmla="*/ 0 w 60"/>
                  <a:gd name="T19" fmla="*/ 122 h 126"/>
                  <a:gd name="T20" fmla="*/ 1 w 60"/>
                  <a:gd name="T21" fmla="*/ 122 h 126"/>
                  <a:gd name="T22" fmla="*/ 9 w 60"/>
                  <a:gd name="T23" fmla="*/ 21 h 126"/>
                  <a:gd name="T24" fmla="*/ 30 w 60"/>
                  <a:gd name="T25" fmla="*/ 17 h 126"/>
                  <a:gd name="T26" fmla="*/ 50 w 60"/>
                  <a:gd name="T27" fmla="*/ 21 h 126"/>
                  <a:gd name="T28" fmla="*/ 51 w 60"/>
                  <a:gd name="T29" fmla="*/ 23 h 126"/>
                  <a:gd name="T30" fmla="*/ 50 w 60"/>
                  <a:gd name="T31" fmla="*/ 24 h 126"/>
                  <a:gd name="T32" fmla="*/ 49 w 60"/>
                  <a:gd name="T33" fmla="*/ 24 h 126"/>
                  <a:gd name="T34" fmla="*/ 45 w 60"/>
                  <a:gd name="T35" fmla="*/ 22 h 126"/>
                  <a:gd name="T36" fmla="*/ 30 w 60"/>
                  <a:gd name="T37" fmla="*/ 20 h 126"/>
                  <a:gd name="T38" fmla="*/ 15 w 60"/>
                  <a:gd name="T39" fmla="*/ 22 h 126"/>
                  <a:gd name="T40" fmla="*/ 11 w 60"/>
                  <a:gd name="T41" fmla="*/ 24 h 126"/>
                  <a:gd name="T42" fmla="*/ 9 w 60"/>
                  <a:gd name="T43" fmla="*/ 23 h 126"/>
                  <a:gd name="T44" fmla="*/ 9 w 60"/>
                  <a:gd name="T45" fmla="*/ 21 h 126"/>
                  <a:gd name="T46" fmla="*/ 9 w 60"/>
                  <a:gd name="T47" fmla="*/ 38 h 126"/>
                  <a:gd name="T48" fmla="*/ 30 w 60"/>
                  <a:gd name="T49" fmla="*/ 34 h 126"/>
                  <a:gd name="T50" fmla="*/ 50 w 60"/>
                  <a:gd name="T51" fmla="*/ 38 h 126"/>
                  <a:gd name="T52" fmla="*/ 51 w 60"/>
                  <a:gd name="T53" fmla="*/ 40 h 126"/>
                  <a:gd name="T54" fmla="*/ 50 w 60"/>
                  <a:gd name="T55" fmla="*/ 41 h 126"/>
                  <a:gd name="T56" fmla="*/ 49 w 60"/>
                  <a:gd name="T57" fmla="*/ 41 h 126"/>
                  <a:gd name="T58" fmla="*/ 45 w 60"/>
                  <a:gd name="T59" fmla="*/ 39 h 126"/>
                  <a:gd name="T60" fmla="*/ 30 w 60"/>
                  <a:gd name="T61" fmla="*/ 37 h 126"/>
                  <a:gd name="T62" fmla="*/ 15 w 60"/>
                  <a:gd name="T63" fmla="*/ 39 h 126"/>
                  <a:gd name="T64" fmla="*/ 11 w 60"/>
                  <a:gd name="T65" fmla="*/ 41 h 126"/>
                  <a:gd name="T66" fmla="*/ 9 w 60"/>
                  <a:gd name="T67" fmla="*/ 40 h 126"/>
                  <a:gd name="T68" fmla="*/ 9 w 60"/>
                  <a:gd name="T69" fmla="*/ 38 h 126"/>
                  <a:gd name="T70" fmla="*/ 9 w 60"/>
                  <a:gd name="T71" fmla="*/ 55 h 126"/>
                  <a:gd name="T72" fmla="*/ 30 w 60"/>
                  <a:gd name="T73" fmla="*/ 51 h 126"/>
                  <a:gd name="T74" fmla="*/ 50 w 60"/>
                  <a:gd name="T75" fmla="*/ 55 h 126"/>
                  <a:gd name="T76" fmla="*/ 51 w 60"/>
                  <a:gd name="T77" fmla="*/ 57 h 126"/>
                  <a:gd name="T78" fmla="*/ 50 w 60"/>
                  <a:gd name="T79" fmla="*/ 58 h 126"/>
                  <a:gd name="T80" fmla="*/ 49 w 60"/>
                  <a:gd name="T81" fmla="*/ 58 h 126"/>
                  <a:gd name="T82" fmla="*/ 45 w 60"/>
                  <a:gd name="T83" fmla="*/ 56 h 126"/>
                  <a:gd name="T84" fmla="*/ 30 w 60"/>
                  <a:gd name="T85" fmla="*/ 54 h 126"/>
                  <a:gd name="T86" fmla="*/ 15 w 60"/>
                  <a:gd name="T87" fmla="*/ 56 h 126"/>
                  <a:gd name="T88" fmla="*/ 11 w 60"/>
                  <a:gd name="T89" fmla="*/ 58 h 126"/>
                  <a:gd name="T90" fmla="*/ 9 w 60"/>
                  <a:gd name="T91" fmla="*/ 57 h 126"/>
                  <a:gd name="T92" fmla="*/ 9 w 60"/>
                  <a:gd name="T93" fmla="*/ 55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60" h="126">
                    <a:moveTo>
                      <a:pt x="1" y="122"/>
                    </a:moveTo>
                    <a:cubicBezTo>
                      <a:pt x="4" y="111"/>
                      <a:pt x="16" y="108"/>
                      <a:pt x="30" y="108"/>
                    </a:cubicBezTo>
                    <a:cubicBezTo>
                      <a:pt x="44" y="108"/>
                      <a:pt x="55" y="111"/>
                      <a:pt x="59" y="122"/>
                    </a:cubicBezTo>
                    <a:cubicBezTo>
                      <a:pt x="60" y="126"/>
                      <a:pt x="60" y="126"/>
                      <a:pt x="60" y="122"/>
                    </a:cubicBezTo>
                    <a:cubicBezTo>
                      <a:pt x="60" y="102"/>
                      <a:pt x="60" y="47"/>
                      <a:pt x="60" y="27"/>
                    </a:cubicBezTo>
                    <a:cubicBezTo>
                      <a:pt x="60" y="23"/>
                      <a:pt x="60" y="17"/>
                      <a:pt x="59" y="13"/>
                    </a:cubicBezTo>
                    <a:cubicBezTo>
                      <a:pt x="55" y="3"/>
                      <a:pt x="44" y="0"/>
                      <a:pt x="30" y="0"/>
                    </a:cubicBezTo>
                    <a:cubicBezTo>
                      <a:pt x="16" y="0"/>
                      <a:pt x="5" y="3"/>
                      <a:pt x="1" y="13"/>
                    </a:cubicBezTo>
                    <a:cubicBezTo>
                      <a:pt x="0" y="17"/>
                      <a:pt x="0" y="23"/>
                      <a:pt x="0" y="27"/>
                    </a:cubicBezTo>
                    <a:cubicBezTo>
                      <a:pt x="0" y="47"/>
                      <a:pt x="0" y="102"/>
                      <a:pt x="0" y="122"/>
                    </a:cubicBezTo>
                    <a:cubicBezTo>
                      <a:pt x="0" y="126"/>
                      <a:pt x="0" y="126"/>
                      <a:pt x="1" y="122"/>
                    </a:cubicBezTo>
                    <a:moveTo>
                      <a:pt x="9" y="21"/>
                    </a:moveTo>
                    <a:cubicBezTo>
                      <a:pt x="14" y="18"/>
                      <a:pt x="21" y="17"/>
                      <a:pt x="30" y="17"/>
                    </a:cubicBezTo>
                    <a:cubicBezTo>
                      <a:pt x="39" y="17"/>
                      <a:pt x="45" y="18"/>
                      <a:pt x="50" y="21"/>
                    </a:cubicBezTo>
                    <a:cubicBezTo>
                      <a:pt x="51" y="21"/>
                      <a:pt x="52" y="22"/>
                      <a:pt x="51" y="23"/>
                    </a:cubicBezTo>
                    <a:cubicBezTo>
                      <a:pt x="51" y="24"/>
                      <a:pt x="50" y="24"/>
                      <a:pt x="50" y="24"/>
                    </a:cubicBezTo>
                    <a:cubicBezTo>
                      <a:pt x="49" y="24"/>
                      <a:pt x="49" y="24"/>
                      <a:pt x="49" y="24"/>
                    </a:cubicBezTo>
                    <a:cubicBezTo>
                      <a:pt x="48" y="23"/>
                      <a:pt x="46" y="23"/>
                      <a:pt x="45" y="22"/>
                    </a:cubicBezTo>
                    <a:cubicBezTo>
                      <a:pt x="41" y="21"/>
                      <a:pt x="36" y="20"/>
                      <a:pt x="30" y="20"/>
                    </a:cubicBezTo>
                    <a:cubicBezTo>
                      <a:pt x="24" y="20"/>
                      <a:pt x="19" y="21"/>
                      <a:pt x="15" y="22"/>
                    </a:cubicBezTo>
                    <a:cubicBezTo>
                      <a:pt x="14" y="23"/>
                      <a:pt x="12" y="23"/>
                      <a:pt x="11" y="24"/>
                    </a:cubicBezTo>
                    <a:cubicBezTo>
                      <a:pt x="10" y="24"/>
                      <a:pt x="9" y="24"/>
                      <a:pt x="9" y="23"/>
                    </a:cubicBezTo>
                    <a:cubicBezTo>
                      <a:pt x="8" y="22"/>
                      <a:pt x="9" y="21"/>
                      <a:pt x="9" y="21"/>
                    </a:cubicBezTo>
                    <a:moveTo>
                      <a:pt x="9" y="38"/>
                    </a:moveTo>
                    <a:cubicBezTo>
                      <a:pt x="14" y="35"/>
                      <a:pt x="21" y="34"/>
                      <a:pt x="30" y="34"/>
                    </a:cubicBezTo>
                    <a:cubicBezTo>
                      <a:pt x="39" y="34"/>
                      <a:pt x="45" y="35"/>
                      <a:pt x="50" y="38"/>
                    </a:cubicBezTo>
                    <a:cubicBezTo>
                      <a:pt x="51" y="38"/>
                      <a:pt x="52" y="39"/>
                      <a:pt x="51" y="40"/>
                    </a:cubicBezTo>
                    <a:cubicBezTo>
                      <a:pt x="51" y="41"/>
                      <a:pt x="50" y="41"/>
                      <a:pt x="50" y="41"/>
                    </a:cubicBezTo>
                    <a:cubicBezTo>
                      <a:pt x="49" y="41"/>
                      <a:pt x="49" y="41"/>
                      <a:pt x="49" y="41"/>
                    </a:cubicBezTo>
                    <a:cubicBezTo>
                      <a:pt x="48" y="40"/>
                      <a:pt x="46" y="40"/>
                      <a:pt x="45" y="39"/>
                    </a:cubicBezTo>
                    <a:cubicBezTo>
                      <a:pt x="41" y="38"/>
                      <a:pt x="36" y="37"/>
                      <a:pt x="30" y="37"/>
                    </a:cubicBezTo>
                    <a:cubicBezTo>
                      <a:pt x="24" y="37"/>
                      <a:pt x="19" y="38"/>
                      <a:pt x="15" y="39"/>
                    </a:cubicBezTo>
                    <a:cubicBezTo>
                      <a:pt x="14" y="40"/>
                      <a:pt x="12" y="40"/>
                      <a:pt x="11" y="41"/>
                    </a:cubicBezTo>
                    <a:cubicBezTo>
                      <a:pt x="10" y="41"/>
                      <a:pt x="9" y="41"/>
                      <a:pt x="9" y="40"/>
                    </a:cubicBezTo>
                    <a:cubicBezTo>
                      <a:pt x="8" y="39"/>
                      <a:pt x="9" y="38"/>
                      <a:pt x="9" y="38"/>
                    </a:cubicBezTo>
                    <a:moveTo>
                      <a:pt x="9" y="55"/>
                    </a:moveTo>
                    <a:cubicBezTo>
                      <a:pt x="14" y="52"/>
                      <a:pt x="21" y="51"/>
                      <a:pt x="30" y="51"/>
                    </a:cubicBezTo>
                    <a:cubicBezTo>
                      <a:pt x="39" y="51"/>
                      <a:pt x="45" y="52"/>
                      <a:pt x="50" y="55"/>
                    </a:cubicBezTo>
                    <a:cubicBezTo>
                      <a:pt x="51" y="55"/>
                      <a:pt x="52" y="56"/>
                      <a:pt x="51" y="57"/>
                    </a:cubicBezTo>
                    <a:cubicBezTo>
                      <a:pt x="51" y="58"/>
                      <a:pt x="50" y="58"/>
                      <a:pt x="50" y="58"/>
                    </a:cubicBezTo>
                    <a:cubicBezTo>
                      <a:pt x="49" y="58"/>
                      <a:pt x="49" y="58"/>
                      <a:pt x="49" y="58"/>
                    </a:cubicBezTo>
                    <a:cubicBezTo>
                      <a:pt x="48" y="57"/>
                      <a:pt x="46" y="57"/>
                      <a:pt x="45" y="56"/>
                    </a:cubicBezTo>
                    <a:cubicBezTo>
                      <a:pt x="41" y="55"/>
                      <a:pt x="36" y="54"/>
                      <a:pt x="30" y="54"/>
                    </a:cubicBezTo>
                    <a:cubicBezTo>
                      <a:pt x="24" y="54"/>
                      <a:pt x="19" y="55"/>
                      <a:pt x="15" y="56"/>
                    </a:cubicBezTo>
                    <a:cubicBezTo>
                      <a:pt x="14" y="57"/>
                      <a:pt x="12" y="57"/>
                      <a:pt x="11" y="58"/>
                    </a:cubicBezTo>
                    <a:cubicBezTo>
                      <a:pt x="10" y="58"/>
                      <a:pt x="9" y="58"/>
                      <a:pt x="9" y="57"/>
                    </a:cubicBezTo>
                    <a:cubicBezTo>
                      <a:pt x="8" y="56"/>
                      <a:pt x="9" y="55"/>
                      <a:pt x="9" y="5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72" name="Freeform 155">
                <a:extLst>
                  <a:ext uri="{FF2B5EF4-FFF2-40B4-BE49-F238E27FC236}">
                    <a16:creationId xmlns:a16="http://schemas.microsoft.com/office/drawing/2014/main" xmlns="" id="{0F787403-D88A-4ACF-B87B-D44A34951254}"/>
                  </a:ext>
                </a:extLst>
              </p:cNvPr>
              <p:cNvSpPr>
                <a:spLocks noEditPoints="1"/>
              </p:cNvSpPr>
              <p:nvPr/>
            </p:nvSpPr>
            <p:spPr bwMode="auto">
              <a:xfrm>
                <a:off x="3902076" y="4076700"/>
                <a:ext cx="225425" cy="473075"/>
              </a:xfrm>
              <a:custGeom>
                <a:avLst/>
                <a:gdLst>
                  <a:gd name="T0" fmla="*/ 59 w 60"/>
                  <a:gd name="T1" fmla="*/ 122 h 126"/>
                  <a:gd name="T2" fmla="*/ 60 w 60"/>
                  <a:gd name="T3" fmla="*/ 122 h 126"/>
                  <a:gd name="T4" fmla="*/ 60 w 60"/>
                  <a:gd name="T5" fmla="*/ 27 h 126"/>
                  <a:gd name="T6" fmla="*/ 59 w 60"/>
                  <a:gd name="T7" fmla="*/ 13 h 126"/>
                  <a:gd name="T8" fmla="*/ 30 w 60"/>
                  <a:gd name="T9" fmla="*/ 0 h 126"/>
                  <a:gd name="T10" fmla="*/ 1 w 60"/>
                  <a:gd name="T11" fmla="*/ 13 h 126"/>
                  <a:gd name="T12" fmla="*/ 0 w 60"/>
                  <a:gd name="T13" fmla="*/ 27 h 126"/>
                  <a:gd name="T14" fmla="*/ 0 w 60"/>
                  <a:gd name="T15" fmla="*/ 122 h 126"/>
                  <a:gd name="T16" fmla="*/ 1 w 60"/>
                  <a:gd name="T17" fmla="*/ 122 h 126"/>
                  <a:gd name="T18" fmla="*/ 30 w 60"/>
                  <a:gd name="T19" fmla="*/ 108 h 126"/>
                  <a:gd name="T20" fmla="*/ 59 w 60"/>
                  <a:gd name="T21" fmla="*/ 122 h 126"/>
                  <a:gd name="T22" fmla="*/ 51 w 60"/>
                  <a:gd name="T23" fmla="*/ 57 h 126"/>
                  <a:gd name="T24" fmla="*/ 50 w 60"/>
                  <a:gd name="T25" fmla="*/ 58 h 126"/>
                  <a:gd name="T26" fmla="*/ 49 w 60"/>
                  <a:gd name="T27" fmla="*/ 58 h 126"/>
                  <a:gd name="T28" fmla="*/ 45 w 60"/>
                  <a:gd name="T29" fmla="*/ 56 h 126"/>
                  <a:gd name="T30" fmla="*/ 30 w 60"/>
                  <a:gd name="T31" fmla="*/ 54 h 126"/>
                  <a:gd name="T32" fmla="*/ 15 w 60"/>
                  <a:gd name="T33" fmla="*/ 56 h 126"/>
                  <a:gd name="T34" fmla="*/ 11 w 60"/>
                  <a:gd name="T35" fmla="*/ 58 h 126"/>
                  <a:gd name="T36" fmla="*/ 9 w 60"/>
                  <a:gd name="T37" fmla="*/ 57 h 126"/>
                  <a:gd name="T38" fmla="*/ 10 w 60"/>
                  <a:gd name="T39" fmla="*/ 55 h 126"/>
                  <a:gd name="T40" fmla="*/ 30 w 60"/>
                  <a:gd name="T41" fmla="*/ 51 h 126"/>
                  <a:gd name="T42" fmla="*/ 51 w 60"/>
                  <a:gd name="T43" fmla="*/ 55 h 126"/>
                  <a:gd name="T44" fmla="*/ 51 w 60"/>
                  <a:gd name="T45" fmla="*/ 57 h 126"/>
                  <a:gd name="T46" fmla="*/ 51 w 60"/>
                  <a:gd name="T47" fmla="*/ 40 h 126"/>
                  <a:gd name="T48" fmla="*/ 50 w 60"/>
                  <a:gd name="T49" fmla="*/ 41 h 126"/>
                  <a:gd name="T50" fmla="*/ 49 w 60"/>
                  <a:gd name="T51" fmla="*/ 41 h 126"/>
                  <a:gd name="T52" fmla="*/ 45 w 60"/>
                  <a:gd name="T53" fmla="*/ 39 h 126"/>
                  <a:gd name="T54" fmla="*/ 30 w 60"/>
                  <a:gd name="T55" fmla="*/ 37 h 126"/>
                  <a:gd name="T56" fmla="*/ 15 w 60"/>
                  <a:gd name="T57" fmla="*/ 39 h 126"/>
                  <a:gd name="T58" fmla="*/ 11 w 60"/>
                  <a:gd name="T59" fmla="*/ 41 h 126"/>
                  <a:gd name="T60" fmla="*/ 9 w 60"/>
                  <a:gd name="T61" fmla="*/ 40 h 126"/>
                  <a:gd name="T62" fmla="*/ 10 w 60"/>
                  <a:gd name="T63" fmla="*/ 38 h 126"/>
                  <a:gd name="T64" fmla="*/ 30 w 60"/>
                  <a:gd name="T65" fmla="*/ 34 h 126"/>
                  <a:gd name="T66" fmla="*/ 51 w 60"/>
                  <a:gd name="T67" fmla="*/ 38 h 126"/>
                  <a:gd name="T68" fmla="*/ 51 w 60"/>
                  <a:gd name="T69" fmla="*/ 40 h 126"/>
                  <a:gd name="T70" fmla="*/ 51 w 60"/>
                  <a:gd name="T71" fmla="*/ 23 h 126"/>
                  <a:gd name="T72" fmla="*/ 50 w 60"/>
                  <a:gd name="T73" fmla="*/ 24 h 126"/>
                  <a:gd name="T74" fmla="*/ 49 w 60"/>
                  <a:gd name="T75" fmla="*/ 24 h 126"/>
                  <a:gd name="T76" fmla="*/ 45 w 60"/>
                  <a:gd name="T77" fmla="*/ 22 h 126"/>
                  <a:gd name="T78" fmla="*/ 30 w 60"/>
                  <a:gd name="T79" fmla="*/ 20 h 126"/>
                  <a:gd name="T80" fmla="*/ 15 w 60"/>
                  <a:gd name="T81" fmla="*/ 22 h 126"/>
                  <a:gd name="T82" fmla="*/ 11 w 60"/>
                  <a:gd name="T83" fmla="*/ 24 h 126"/>
                  <a:gd name="T84" fmla="*/ 9 w 60"/>
                  <a:gd name="T85" fmla="*/ 23 h 126"/>
                  <a:gd name="T86" fmla="*/ 10 w 60"/>
                  <a:gd name="T87" fmla="*/ 21 h 126"/>
                  <a:gd name="T88" fmla="*/ 30 w 60"/>
                  <a:gd name="T89" fmla="*/ 17 h 126"/>
                  <a:gd name="T90" fmla="*/ 51 w 60"/>
                  <a:gd name="T91" fmla="*/ 21 h 126"/>
                  <a:gd name="T92" fmla="*/ 51 w 60"/>
                  <a:gd name="T93" fmla="*/ 23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60" h="126">
                    <a:moveTo>
                      <a:pt x="59" y="122"/>
                    </a:moveTo>
                    <a:cubicBezTo>
                      <a:pt x="60" y="126"/>
                      <a:pt x="60" y="126"/>
                      <a:pt x="60" y="122"/>
                    </a:cubicBezTo>
                    <a:cubicBezTo>
                      <a:pt x="60" y="102"/>
                      <a:pt x="60" y="47"/>
                      <a:pt x="60" y="27"/>
                    </a:cubicBezTo>
                    <a:cubicBezTo>
                      <a:pt x="60" y="23"/>
                      <a:pt x="60" y="17"/>
                      <a:pt x="59" y="13"/>
                    </a:cubicBezTo>
                    <a:cubicBezTo>
                      <a:pt x="55" y="3"/>
                      <a:pt x="44" y="0"/>
                      <a:pt x="30" y="0"/>
                    </a:cubicBezTo>
                    <a:cubicBezTo>
                      <a:pt x="16" y="0"/>
                      <a:pt x="5" y="3"/>
                      <a:pt x="1" y="13"/>
                    </a:cubicBezTo>
                    <a:cubicBezTo>
                      <a:pt x="0" y="17"/>
                      <a:pt x="0" y="23"/>
                      <a:pt x="0" y="27"/>
                    </a:cubicBezTo>
                    <a:cubicBezTo>
                      <a:pt x="0" y="47"/>
                      <a:pt x="0" y="102"/>
                      <a:pt x="0" y="122"/>
                    </a:cubicBezTo>
                    <a:cubicBezTo>
                      <a:pt x="0" y="126"/>
                      <a:pt x="0" y="126"/>
                      <a:pt x="1" y="122"/>
                    </a:cubicBezTo>
                    <a:cubicBezTo>
                      <a:pt x="4" y="111"/>
                      <a:pt x="16" y="108"/>
                      <a:pt x="30" y="108"/>
                    </a:cubicBezTo>
                    <a:cubicBezTo>
                      <a:pt x="44" y="108"/>
                      <a:pt x="56" y="111"/>
                      <a:pt x="59" y="122"/>
                    </a:cubicBezTo>
                    <a:moveTo>
                      <a:pt x="51" y="57"/>
                    </a:moveTo>
                    <a:cubicBezTo>
                      <a:pt x="51" y="58"/>
                      <a:pt x="50" y="58"/>
                      <a:pt x="50" y="58"/>
                    </a:cubicBezTo>
                    <a:cubicBezTo>
                      <a:pt x="49" y="58"/>
                      <a:pt x="49" y="58"/>
                      <a:pt x="49" y="58"/>
                    </a:cubicBezTo>
                    <a:cubicBezTo>
                      <a:pt x="48" y="57"/>
                      <a:pt x="46" y="57"/>
                      <a:pt x="45" y="56"/>
                    </a:cubicBezTo>
                    <a:cubicBezTo>
                      <a:pt x="41" y="55"/>
                      <a:pt x="36" y="54"/>
                      <a:pt x="30" y="54"/>
                    </a:cubicBezTo>
                    <a:cubicBezTo>
                      <a:pt x="24" y="54"/>
                      <a:pt x="19" y="55"/>
                      <a:pt x="15" y="56"/>
                    </a:cubicBezTo>
                    <a:cubicBezTo>
                      <a:pt x="14" y="57"/>
                      <a:pt x="12" y="57"/>
                      <a:pt x="11" y="58"/>
                    </a:cubicBezTo>
                    <a:cubicBezTo>
                      <a:pt x="10" y="58"/>
                      <a:pt x="9" y="58"/>
                      <a:pt x="9" y="57"/>
                    </a:cubicBezTo>
                    <a:cubicBezTo>
                      <a:pt x="8" y="56"/>
                      <a:pt x="9" y="55"/>
                      <a:pt x="10" y="55"/>
                    </a:cubicBezTo>
                    <a:cubicBezTo>
                      <a:pt x="15" y="52"/>
                      <a:pt x="21" y="51"/>
                      <a:pt x="30" y="51"/>
                    </a:cubicBezTo>
                    <a:cubicBezTo>
                      <a:pt x="39" y="51"/>
                      <a:pt x="46" y="52"/>
                      <a:pt x="51" y="55"/>
                    </a:cubicBezTo>
                    <a:cubicBezTo>
                      <a:pt x="51" y="55"/>
                      <a:pt x="52" y="56"/>
                      <a:pt x="51" y="57"/>
                    </a:cubicBezTo>
                    <a:moveTo>
                      <a:pt x="51" y="40"/>
                    </a:moveTo>
                    <a:cubicBezTo>
                      <a:pt x="51" y="41"/>
                      <a:pt x="50" y="41"/>
                      <a:pt x="50" y="41"/>
                    </a:cubicBezTo>
                    <a:cubicBezTo>
                      <a:pt x="49" y="41"/>
                      <a:pt x="49" y="41"/>
                      <a:pt x="49" y="41"/>
                    </a:cubicBezTo>
                    <a:cubicBezTo>
                      <a:pt x="48" y="40"/>
                      <a:pt x="46" y="40"/>
                      <a:pt x="45" y="39"/>
                    </a:cubicBezTo>
                    <a:cubicBezTo>
                      <a:pt x="41" y="38"/>
                      <a:pt x="36" y="37"/>
                      <a:pt x="30" y="37"/>
                    </a:cubicBezTo>
                    <a:cubicBezTo>
                      <a:pt x="24" y="37"/>
                      <a:pt x="19" y="38"/>
                      <a:pt x="15" y="39"/>
                    </a:cubicBezTo>
                    <a:cubicBezTo>
                      <a:pt x="14" y="40"/>
                      <a:pt x="12" y="40"/>
                      <a:pt x="11" y="41"/>
                    </a:cubicBezTo>
                    <a:cubicBezTo>
                      <a:pt x="10" y="41"/>
                      <a:pt x="9" y="41"/>
                      <a:pt x="9" y="40"/>
                    </a:cubicBezTo>
                    <a:cubicBezTo>
                      <a:pt x="8" y="39"/>
                      <a:pt x="9" y="38"/>
                      <a:pt x="10" y="38"/>
                    </a:cubicBezTo>
                    <a:cubicBezTo>
                      <a:pt x="15" y="35"/>
                      <a:pt x="21" y="34"/>
                      <a:pt x="30" y="34"/>
                    </a:cubicBezTo>
                    <a:cubicBezTo>
                      <a:pt x="39" y="34"/>
                      <a:pt x="46" y="35"/>
                      <a:pt x="51" y="38"/>
                    </a:cubicBezTo>
                    <a:cubicBezTo>
                      <a:pt x="51" y="38"/>
                      <a:pt x="52" y="39"/>
                      <a:pt x="51" y="40"/>
                    </a:cubicBezTo>
                    <a:moveTo>
                      <a:pt x="51" y="23"/>
                    </a:moveTo>
                    <a:cubicBezTo>
                      <a:pt x="51" y="24"/>
                      <a:pt x="50" y="24"/>
                      <a:pt x="50" y="24"/>
                    </a:cubicBezTo>
                    <a:cubicBezTo>
                      <a:pt x="49" y="24"/>
                      <a:pt x="49" y="24"/>
                      <a:pt x="49" y="24"/>
                    </a:cubicBezTo>
                    <a:cubicBezTo>
                      <a:pt x="48" y="23"/>
                      <a:pt x="46" y="23"/>
                      <a:pt x="45" y="22"/>
                    </a:cubicBezTo>
                    <a:cubicBezTo>
                      <a:pt x="41" y="21"/>
                      <a:pt x="36" y="20"/>
                      <a:pt x="30" y="20"/>
                    </a:cubicBezTo>
                    <a:cubicBezTo>
                      <a:pt x="24" y="20"/>
                      <a:pt x="19" y="21"/>
                      <a:pt x="15" y="22"/>
                    </a:cubicBezTo>
                    <a:cubicBezTo>
                      <a:pt x="14" y="23"/>
                      <a:pt x="12" y="23"/>
                      <a:pt x="11" y="24"/>
                    </a:cubicBezTo>
                    <a:cubicBezTo>
                      <a:pt x="10" y="24"/>
                      <a:pt x="9" y="24"/>
                      <a:pt x="9" y="23"/>
                    </a:cubicBezTo>
                    <a:cubicBezTo>
                      <a:pt x="8" y="22"/>
                      <a:pt x="9" y="21"/>
                      <a:pt x="10" y="21"/>
                    </a:cubicBezTo>
                    <a:cubicBezTo>
                      <a:pt x="15" y="18"/>
                      <a:pt x="21" y="17"/>
                      <a:pt x="30" y="17"/>
                    </a:cubicBezTo>
                    <a:cubicBezTo>
                      <a:pt x="39" y="17"/>
                      <a:pt x="46" y="18"/>
                      <a:pt x="51" y="21"/>
                    </a:cubicBezTo>
                    <a:cubicBezTo>
                      <a:pt x="51" y="21"/>
                      <a:pt x="52" y="22"/>
                      <a:pt x="51" y="2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grpSp>
        <p:grpSp>
          <p:nvGrpSpPr>
            <p:cNvPr id="43" name="Group 42">
              <a:extLst>
                <a:ext uri="{FF2B5EF4-FFF2-40B4-BE49-F238E27FC236}">
                  <a16:creationId xmlns:a16="http://schemas.microsoft.com/office/drawing/2014/main" xmlns="" id="{3E4CF86C-289D-4CE5-BF51-6876F0BA1CDB}"/>
                </a:ext>
              </a:extLst>
            </p:cNvPr>
            <p:cNvGrpSpPr/>
            <p:nvPr/>
          </p:nvGrpSpPr>
          <p:grpSpPr>
            <a:xfrm>
              <a:off x="8781118" y="2987894"/>
              <a:ext cx="204484" cy="214858"/>
              <a:chOff x="5534026" y="1911350"/>
              <a:chExt cx="360362" cy="390525"/>
            </a:xfrm>
            <a:solidFill>
              <a:schemeClr val="accent4"/>
            </a:solidFill>
            <a:effectLst/>
          </p:grpSpPr>
          <p:sp>
            <p:nvSpPr>
              <p:cNvPr id="69" name="Freeform 156">
                <a:extLst>
                  <a:ext uri="{FF2B5EF4-FFF2-40B4-BE49-F238E27FC236}">
                    <a16:creationId xmlns:a16="http://schemas.microsoft.com/office/drawing/2014/main" xmlns="" id="{5F5D785C-D5BE-4D1A-A2E5-743D876659E3}"/>
                  </a:ext>
                </a:extLst>
              </p:cNvPr>
              <p:cNvSpPr>
                <a:spLocks/>
              </p:cNvSpPr>
              <p:nvPr/>
            </p:nvSpPr>
            <p:spPr bwMode="auto">
              <a:xfrm>
                <a:off x="5534026" y="1911350"/>
                <a:ext cx="344488" cy="206375"/>
              </a:xfrm>
              <a:custGeom>
                <a:avLst/>
                <a:gdLst>
                  <a:gd name="T0" fmla="*/ 26 w 92"/>
                  <a:gd name="T1" fmla="*/ 30 h 55"/>
                  <a:gd name="T2" fmla="*/ 65 w 92"/>
                  <a:gd name="T3" fmla="*/ 25 h 55"/>
                  <a:gd name="T4" fmla="*/ 56 w 92"/>
                  <a:gd name="T5" fmla="*/ 34 h 55"/>
                  <a:gd name="T6" fmla="*/ 59 w 92"/>
                  <a:gd name="T7" fmla="*/ 41 h 55"/>
                  <a:gd name="T8" fmla="*/ 81 w 92"/>
                  <a:gd name="T9" fmla="*/ 41 h 55"/>
                  <a:gd name="T10" fmla="*/ 83 w 92"/>
                  <a:gd name="T11" fmla="*/ 41 h 55"/>
                  <a:gd name="T12" fmla="*/ 85 w 92"/>
                  <a:gd name="T13" fmla="*/ 41 h 55"/>
                  <a:gd name="T14" fmla="*/ 90 w 92"/>
                  <a:gd name="T15" fmla="*/ 41 h 55"/>
                  <a:gd name="T16" fmla="*/ 92 w 92"/>
                  <a:gd name="T17" fmla="*/ 38 h 55"/>
                  <a:gd name="T18" fmla="*/ 92 w 92"/>
                  <a:gd name="T19" fmla="*/ 7 h 55"/>
                  <a:gd name="T20" fmla="*/ 86 w 92"/>
                  <a:gd name="T21" fmla="*/ 5 h 55"/>
                  <a:gd name="T22" fmla="*/ 77 w 92"/>
                  <a:gd name="T23" fmla="*/ 14 h 55"/>
                  <a:gd name="T24" fmla="*/ 14 w 92"/>
                  <a:gd name="T25" fmla="*/ 19 h 55"/>
                  <a:gd name="T26" fmla="*/ 0 w 92"/>
                  <a:gd name="T27" fmla="*/ 55 h 55"/>
                  <a:gd name="T28" fmla="*/ 17 w 92"/>
                  <a:gd name="T29" fmla="*/ 55 h 55"/>
                  <a:gd name="T30" fmla="*/ 26 w 92"/>
                  <a:gd name="T31" fmla="*/ 3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2" h="55">
                    <a:moveTo>
                      <a:pt x="26" y="30"/>
                    </a:moveTo>
                    <a:cubicBezTo>
                      <a:pt x="36" y="19"/>
                      <a:pt x="53" y="18"/>
                      <a:pt x="65" y="25"/>
                    </a:cubicBezTo>
                    <a:cubicBezTo>
                      <a:pt x="61" y="29"/>
                      <a:pt x="56" y="34"/>
                      <a:pt x="56" y="34"/>
                    </a:cubicBezTo>
                    <a:cubicBezTo>
                      <a:pt x="53" y="38"/>
                      <a:pt x="57" y="41"/>
                      <a:pt x="59" y="41"/>
                    </a:cubicBezTo>
                    <a:cubicBezTo>
                      <a:pt x="81" y="41"/>
                      <a:pt x="81" y="41"/>
                      <a:pt x="81" y="41"/>
                    </a:cubicBezTo>
                    <a:cubicBezTo>
                      <a:pt x="82" y="41"/>
                      <a:pt x="83" y="41"/>
                      <a:pt x="83" y="41"/>
                    </a:cubicBezTo>
                    <a:cubicBezTo>
                      <a:pt x="85" y="41"/>
                      <a:pt x="85" y="41"/>
                      <a:pt x="85" y="41"/>
                    </a:cubicBezTo>
                    <a:cubicBezTo>
                      <a:pt x="90" y="41"/>
                      <a:pt x="90" y="41"/>
                      <a:pt x="90" y="41"/>
                    </a:cubicBezTo>
                    <a:cubicBezTo>
                      <a:pt x="91" y="41"/>
                      <a:pt x="92" y="40"/>
                      <a:pt x="92" y="38"/>
                    </a:cubicBezTo>
                    <a:cubicBezTo>
                      <a:pt x="92" y="7"/>
                      <a:pt x="92" y="7"/>
                      <a:pt x="92" y="7"/>
                    </a:cubicBezTo>
                    <a:cubicBezTo>
                      <a:pt x="92" y="5"/>
                      <a:pt x="89" y="2"/>
                      <a:pt x="86" y="5"/>
                    </a:cubicBezTo>
                    <a:cubicBezTo>
                      <a:pt x="86" y="5"/>
                      <a:pt x="80" y="10"/>
                      <a:pt x="77" y="14"/>
                    </a:cubicBezTo>
                    <a:cubicBezTo>
                      <a:pt x="58" y="0"/>
                      <a:pt x="31" y="2"/>
                      <a:pt x="14" y="19"/>
                    </a:cubicBezTo>
                    <a:cubicBezTo>
                      <a:pt x="5" y="29"/>
                      <a:pt x="0" y="42"/>
                      <a:pt x="0" y="55"/>
                    </a:cubicBezTo>
                    <a:cubicBezTo>
                      <a:pt x="17" y="55"/>
                      <a:pt x="17" y="55"/>
                      <a:pt x="17" y="55"/>
                    </a:cubicBezTo>
                    <a:cubicBezTo>
                      <a:pt x="16" y="46"/>
                      <a:pt x="19" y="37"/>
                      <a:pt x="26" y="3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70" name="Freeform 157">
                <a:extLst>
                  <a:ext uri="{FF2B5EF4-FFF2-40B4-BE49-F238E27FC236}">
                    <a16:creationId xmlns:a16="http://schemas.microsoft.com/office/drawing/2014/main" xmlns="" id="{F20BD485-60E1-4437-B9CF-D220E545F50F}"/>
                  </a:ext>
                </a:extLst>
              </p:cNvPr>
              <p:cNvSpPr>
                <a:spLocks/>
              </p:cNvSpPr>
              <p:nvPr/>
            </p:nvSpPr>
            <p:spPr bwMode="auto">
              <a:xfrm>
                <a:off x="5548313" y="2095500"/>
                <a:ext cx="346075" cy="206375"/>
              </a:xfrm>
              <a:custGeom>
                <a:avLst/>
                <a:gdLst>
                  <a:gd name="T0" fmla="*/ 75 w 92"/>
                  <a:gd name="T1" fmla="*/ 0 h 55"/>
                  <a:gd name="T2" fmla="*/ 66 w 92"/>
                  <a:gd name="T3" fmla="*/ 25 h 55"/>
                  <a:gd name="T4" fmla="*/ 27 w 92"/>
                  <a:gd name="T5" fmla="*/ 30 h 55"/>
                  <a:gd name="T6" fmla="*/ 36 w 92"/>
                  <a:gd name="T7" fmla="*/ 21 h 55"/>
                  <a:gd name="T8" fmla="*/ 33 w 92"/>
                  <a:gd name="T9" fmla="*/ 14 h 55"/>
                  <a:gd name="T10" fmla="*/ 11 w 92"/>
                  <a:gd name="T11" fmla="*/ 14 h 55"/>
                  <a:gd name="T12" fmla="*/ 8 w 92"/>
                  <a:gd name="T13" fmla="*/ 14 h 55"/>
                  <a:gd name="T14" fmla="*/ 6 w 92"/>
                  <a:gd name="T15" fmla="*/ 14 h 55"/>
                  <a:gd name="T16" fmla="*/ 2 w 92"/>
                  <a:gd name="T17" fmla="*/ 14 h 55"/>
                  <a:gd name="T18" fmla="*/ 0 w 92"/>
                  <a:gd name="T19" fmla="*/ 17 h 55"/>
                  <a:gd name="T20" fmla="*/ 0 w 92"/>
                  <a:gd name="T21" fmla="*/ 48 h 55"/>
                  <a:gd name="T22" fmla="*/ 6 w 92"/>
                  <a:gd name="T23" fmla="*/ 50 h 55"/>
                  <a:gd name="T24" fmla="*/ 15 w 92"/>
                  <a:gd name="T25" fmla="*/ 41 h 55"/>
                  <a:gd name="T26" fmla="*/ 77 w 92"/>
                  <a:gd name="T27" fmla="*/ 36 h 55"/>
                  <a:gd name="T28" fmla="*/ 91 w 92"/>
                  <a:gd name="T29" fmla="*/ 0 h 55"/>
                  <a:gd name="T30" fmla="*/ 75 w 92"/>
                  <a:gd name="T31"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2" h="55">
                    <a:moveTo>
                      <a:pt x="75" y="0"/>
                    </a:moveTo>
                    <a:cubicBezTo>
                      <a:pt x="76" y="9"/>
                      <a:pt x="73" y="18"/>
                      <a:pt x="66" y="25"/>
                    </a:cubicBezTo>
                    <a:cubicBezTo>
                      <a:pt x="55" y="36"/>
                      <a:pt x="39" y="37"/>
                      <a:pt x="27" y="30"/>
                    </a:cubicBezTo>
                    <a:cubicBezTo>
                      <a:pt x="31" y="26"/>
                      <a:pt x="36" y="21"/>
                      <a:pt x="36" y="21"/>
                    </a:cubicBezTo>
                    <a:cubicBezTo>
                      <a:pt x="39" y="17"/>
                      <a:pt x="35" y="14"/>
                      <a:pt x="33" y="14"/>
                    </a:cubicBezTo>
                    <a:cubicBezTo>
                      <a:pt x="11" y="14"/>
                      <a:pt x="11" y="14"/>
                      <a:pt x="11" y="14"/>
                    </a:cubicBezTo>
                    <a:cubicBezTo>
                      <a:pt x="9" y="14"/>
                      <a:pt x="8" y="14"/>
                      <a:pt x="8" y="14"/>
                    </a:cubicBezTo>
                    <a:cubicBezTo>
                      <a:pt x="6" y="14"/>
                      <a:pt x="6" y="14"/>
                      <a:pt x="6" y="14"/>
                    </a:cubicBezTo>
                    <a:cubicBezTo>
                      <a:pt x="2" y="14"/>
                      <a:pt x="2" y="14"/>
                      <a:pt x="2" y="14"/>
                    </a:cubicBezTo>
                    <a:cubicBezTo>
                      <a:pt x="1" y="14"/>
                      <a:pt x="0" y="15"/>
                      <a:pt x="0" y="17"/>
                    </a:cubicBezTo>
                    <a:cubicBezTo>
                      <a:pt x="0" y="48"/>
                      <a:pt x="0" y="48"/>
                      <a:pt x="0" y="48"/>
                    </a:cubicBezTo>
                    <a:cubicBezTo>
                      <a:pt x="0" y="50"/>
                      <a:pt x="3" y="53"/>
                      <a:pt x="6" y="50"/>
                    </a:cubicBezTo>
                    <a:cubicBezTo>
                      <a:pt x="6" y="50"/>
                      <a:pt x="11" y="45"/>
                      <a:pt x="15" y="41"/>
                    </a:cubicBezTo>
                    <a:cubicBezTo>
                      <a:pt x="34" y="55"/>
                      <a:pt x="60" y="53"/>
                      <a:pt x="77" y="36"/>
                    </a:cubicBezTo>
                    <a:cubicBezTo>
                      <a:pt x="87" y="26"/>
                      <a:pt x="92" y="13"/>
                      <a:pt x="91" y="0"/>
                    </a:cubicBezTo>
                    <a:cubicBezTo>
                      <a:pt x="75" y="0"/>
                      <a:pt x="75" y="0"/>
                      <a:pt x="7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grpSp>
        <p:sp>
          <p:nvSpPr>
            <p:cNvPr id="44" name="Freeform 158">
              <a:extLst>
                <a:ext uri="{FF2B5EF4-FFF2-40B4-BE49-F238E27FC236}">
                  <a16:creationId xmlns:a16="http://schemas.microsoft.com/office/drawing/2014/main" xmlns="" id="{3FE9BDEE-53BE-439A-B032-2D2714138F85}"/>
                </a:ext>
              </a:extLst>
            </p:cNvPr>
            <p:cNvSpPr>
              <a:spLocks noEditPoints="1"/>
            </p:cNvSpPr>
            <p:nvPr/>
          </p:nvSpPr>
          <p:spPr bwMode="auto">
            <a:xfrm>
              <a:off x="9635987" y="3476127"/>
              <a:ext cx="391853" cy="337134"/>
            </a:xfrm>
            <a:custGeom>
              <a:avLst/>
              <a:gdLst>
                <a:gd name="T0" fmla="*/ 162 w 184"/>
                <a:gd name="T1" fmla="*/ 0 h 163"/>
                <a:gd name="T2" fmla="*/ 21 w 184"/>
                <a:gd name="T3" fmla="*/ 0 h 163"/>
                <a:gd name="T4" fmla="*/ 0 w 184"/>
                <a:gd name="T5" fmla="*/ 21 h 163"/>
                <a:gd name="T6" fmla="*/ 0 w 184"/>
                <a:gd name="T7" fmla="*/ 97 h 163"/>
                <a:gd name="T8" fmla="*/ 21 w 184"/>
                <a:gd name="T9" fmla="*/ 119 h 163"/>
                <a:gd name="T10" fmla="*/ 32 w 184"/>
                <a:gd name="T11" fmla="*/ 119 h 163"/>
                <a:gd name="T12" fmla="*/ 32 w 184"/>
                <a:gd name="T13" fmla="*/ 157 h 163"/>
                <a:gd name="T14" fmla="*/ 34 w 184"/>
                <a:gd name="T15" fmla="*/ 161 h 163"/>
                <a:gd name="T16" fmla="*/ 42 w 184"/>
                <a:gd name="T17" fmla="*/ 161 h 163"/>
                <a:gd name="T18" fmla="*/ 86 w 184"/>
                <a:gd name="T19" fmla="*/ 119 h 163"/>
                <a:gd name="T20" fmla="*/ 162 w 184"/>
                <a:gd name="T21" fmla="*/ 119 h 163"/>
                <a:gd name="T22" fmla="*/ 184 w 184"/>
                <a:gd name="T23" fmla="*/ 97 h 163"/>
                <a:gd name="T24" fmla="*/ 184 w 184"/>
                <a:gd name="T25" fmla="*/ 21 h 163"/>
                <a:gd name="T26" fmla="*/ 162 w 184"/>
                <a:gd name="T27" fmla="*/ 0 h 163"/>
                <a:gd name="T28" fmla="*/ 38 w 184"/>
                <a:gd name="T29" fmla="*/ 32 h 163"/>
                <a:gd name="T30" fmla="*/ 124 w 184"/>
                <a:gd name="T31" fmla="*/ 32 h 163"/>
                <a:gd name="T32" fmla="*/ 130 w 184"/>
                <a:gd name="T33" fmla="*/ 38 h 163"/>
                <a:gd name="T34" fmla="*/ 124 w 184"/>
                <a:gd name="T35" fmla="*/ 43 h 163"/>
                <a:gd name="T36" fmla="*/ 38 w 184"/>
                <a:gd name="T37" fmla="*/ 43 h 163"/>
                <a:gd name="T38" fmla="*/ 32 w 184"/>
                <a:gd name="T39" fmla="*/ 38 h 163"/>
                <a:gd name="T40" fmla="*/ 38 w 184"/>
                <a:gd name="T41" fmla="*/ 32 h 163"/>
                <a:gd name="T42" fmla="*/ 81 w 184"/>
                <a:gd name="T43" fmla="*/ 86 h 163"/>
                <a:gd name="T44" fmla="*/ 38 w 184"/>
                <a:gd name="T45" fmla="*/ 86 h 163"/>
                <a:gd name="T46" fmla="*/ 32 w 184"/>
                <a:gd name="T47" fmla="*/ 81 h 163"/>
                <a:gd name="T48" fmla="*/ 38 w 184"/>
                <a:gd name="T49" fmla="*/ 76 h 163"/>
                <a:gd name="T50" fmla="*/ 81 w 184"/>
                <a:gd name="T51" fmla="*/ 76 h 163"/>
                <a:gd name="T52" fmla="*/ 86 w 184"/>
                <a:gd name="T53" fmla="*/ 81 h 163"/>
                <a:gd name="T54" fmla="*/ 81 w 184"/>
                <a:gd name="T55" fmla="*/ 86 h 163"/>
                <a:gd name="T56" fmla="*/ 146 w 184"/>
                <a:gd name="T57" fmla="*/ 65 h 163"/>
                <a:gd name="T58" fmla="*/ 38 w 184"/>
                <a:gd name="T59" fmla="*/ 65 h 163"/>
                <a:gd name="T60" fmla="*/ 32 w 184"/>
                <a:gd name="T61" fmla="*/ 59 h 163"/>
                <a:gd name="T62" fmla="*/ 38 w 184"/>
                <a:gd name="T63" fmla="*/ 54 h 163"/>
                <a:gd name="T64" fmla="*/ 146 w 184"/>
                <a:gd name="T65" fmla="*/ 54 h 163"/>
                <a:gd name="T66" fmla="*/ 151 w 184"/>
                <a:gd name="T67" fmla="*/ 59 h 163"/>
                <a:gd name="T68" fmla="*/ 146 w 184"/>
                <a:gd name="T69" fmla="*/ 65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 h="163">
                  <a:moveTo>
                    <a:pt x="162" y="0"/>
                  </a:moveTo>
                  <a:cubicBezTo>
                    <a:pt x="21" y="0"/>
                    <a:pt x="21" y="0"/>
                    <a:pt x="21" y="0"/>
                  </a:cubicBezTo>
                  <a:cubicBezTo>
                    <a:pt x="9" y="0"/>
                    <a:pt x="0" y="9"/>
                    <a:pt x="0" y="21"/>
                  </a:cubicBezTo>
                  <a:cubicBezTo>
                    <a:pt x="0" y="97"/>
                    <a:pt x="0" y="97"/>
                    <a:pt x="0" y="97"/>
                  </a:cubicBezTo>
                  <a:cubicBezTo>
                    <a:pt x="0" y="109"/>
                    <a:pt x="9" y="119"/>
                    <a:pt x="21" y="119"/>
                  </a:cubicBezTo>
                  <a:cubicBezTo>
                    <a:pt x="32" y="119"/>
                    <a:pt x="32" y="119"/>
                    <a:pt x="32" y="119"/>
                  </a:cubicBezTo>
                  <a:cubicBezTo>
                    <a:pt x="32" y="157"/>
                    <a:pt x="32" y="157"/>
                    <a:pt x="32" y="157"/>
                  </a:cubicBezTo>
                  <a:cubicBezTo>
                    <a:pt x="32" y="158"/>
                    <a:pt x="33" y="160"/>
                    <a:pt x="34" y="161"/>
                  </a:cubicBezTo>
                  <a:cubicBezTo>
                    <a:pt x="36" y="163"/>
                    <a:pt x="39" y="163"/>
                    <a:pt x="42" y="161"/>
                  </a:cubicBezTo>
                  <a:cubicBezTo>
                    <a:pt x="86" y="119"/>
                    <a:pt x="86" y="119"/>
                    <a:pt x="86" y="119"/>
                  </a:cubicBezTo>
                  <a:cubicBezTo>
                    <a:pt x="162" y="119"/>
                    <a:pt x="162" y="119"/>
                    <a:pt x="162" y="119"/>
                  </a:cubicBezTo>
                  <a:cubicBezTo>
                    <a:pt x="174" y="119"/>
                    <a:pt x="184" y="109"/>
                    <a:pt x="184" y="97"/>
                  </a:cubicBezTo>
                  <a:cubicBezTo>
                    <a:pt x="184" y="21"/>
                    <a:pt x="184" y="21"/>
                    <a:pt x="184" y="21"/>
                  </a:cubicBezTo>
                  <a:cubicBezTo>
                    <a:pt x="184" y="9"/>
                    <a:pt x="174" y="0"/>
                    <a:pt x="162" y="0"/>
                  </a:cubicBezTo>
                  <a:moveTo>
                    <a:pt x="38" y="32"/>
                  </a:moveTo>
                  <a:cubicBezTo>
                    <a:pt x="124" y="32"/>
                    <a:pt x="124" y="32"/>
                    <a:pt x="124" y="32"/>
                  </a:cubicBezTo>
                  <a:cubicBezTo>
                    <a:pt x="127" y="32"/>
                    <a:pt x="130" y="35"/>
                    <a:pt x="130" y="38"/>
                  </a:cubicBezTo>
                  <a:cubicBezTo>
                    <a:pt x="130" y="41"/>
                    <a:pt x="127" y="43"/>
                    <a:pt x="124" y="43"/>
                  </a:cubicBezTo>
                  <a:cubicBezTo>
                    <a:pt x="38" y="43"/>
                    <a:pt x="38" y="43"/>
                    <a:pt x="38" y="43"/>
                  </a:cubicBezTo>
                  <a:cubicBezTo>
                    <a:pt x="35" y="43"/>
                    <a:pt x="32" y="41"/>
                    <a:pt x="32" y="38"/>
                  </a:cubicBezTo>
                  <a:cubicBezTo>
                    <a:pt x="32" y="35"/>
                    <a:pt x="35" y="32"/>
                    <a:pt x="38" y="32"/>
                  </a:cubicBezTo>
                  <a:moveTo>
                    <a:pt x="81" y="86"/>
                  </a:moveTo>
                  <a:cubicBezTo>
                    <a:pt x="38" y="86"/>
                    <a:pt x="38" y="86"/>
                    <a:pt x="38" y="86"/>
                  </a:cubicBezTo>
                  <a:cubicBezTo>
                    <a:pt x="35" y="86"/>
                    <a:pt x="32" y="84"/>
                    <a:pt x="32" y="81"/>
                  </a:cubicBezTo>
                  <a:cubicBezTo>
                    <a:pt x="32" y="78"/>
                    <a:pt x="35" y="76"/>
                    <a:pt x="38" y="76"/>
                  </a:cubicBezTo>
                  <a:cubicBezTo>
                    <a:pt x="81" y="76"/>
                    <a:pt x="81" y="76"/>
                    <a:pt x="81" y="76"/>
                  </a:cubicBezTo>
                  <a:cubicBezTo>
                    <a:pt x="84" y="76"/>
                    <a:pt x="86" y="78"/>
                    <a:pt x="86" y="81"/>
                  </a:cubicBezTo>
                  <a:cubicBezTo>
                    <a:pt x="86" y="84"/>
                    <a:pt x="84" y="86"/>
                    <a:pt x="81" y="86"/>
                  </a:cubicBezTo>
                  <a:moveTo>
                    <a:pt x="146" y="65"/>
                  </a:moveTo>
                  <a:cubicBezTo>
                    <a:pt x="38" y="65"/>
                    <a:pt x="38" y="65"/>
                    <a:pt x="38" y="65"/>
                  </a:cubicBezTo>
                  <a:cubicBezTo>
                    <a:pt x="35" y="65"/>
                    <a:pt x="32" y="62"/>
                    <a:pt x="32" y="59"/>
                  </a:cubicBezTo>
                  <a:cubicBezTo>
                    <a:pt x="32" y="56"/>
                    <a:pt x="35" y="54"/>
                    <a:pt x="38" y="54"/>
                  </a:cubicBezTo>
                  <a:cubicBezTo>
                    <a:pt x="146" y="54"/>
                    <a:pt x="146" y="54"/>
                    <a:pt x="146" y="54"/>
                  </a:cubicBezTo>
                  <a:cubicBezTo>
                    <a:pt x="149" y="54"/>
                    <a:pt x="151" y="56"/>
                    <a:pt x="151" y="59"/>
                  </a:cubicBezTo>
                  <a:cubicBezTo>
                    <a:pt x="151" y="62"/>
                    <a:pt x="149" y="65"/>
                    <a:pt x="146" y="65"/>
                  </a:cubicBezTo>
                </a:path>
              </a:pathLst>
            </a:custGeom>
            <a:solidFill>
              <a:schemeClr val="accent4"/>
            </a:solidFill>
            <a:ln>
              <a:noFill/>
            </a:ln>
            <a:effectLst/>
          </p:spPr>
          <p:txBody>
            <a:bodyPr vert="horz" wrap="square" lIns="91440" tIns="45720" rIns="91440" bIns="45720" numCol="1" anchor="t" anchorCtr="0" compatLnSpc="1">
              <a:prstTxWarp prst="textNoShape">
                <a:avLst/>
              </a:prstTxWarp>
            </a:bodyPr>
            <a:lstStyle/>
            <a:p>
              <a:endParaRPr lang="id-ID">
                <a:latin typeface="+mj-lt"/>
              </a:endParaRPr>
            </a:p>
          </p:txBody>
        </p:sp>
        <p:grpSp>
          <p:nvGrpSpPr>
            <p:cNvPr id="45" name="Group 44">
              <a:extLst>
                <a:ext uri="{FF2B5EF4-FFF2-40B4-BE49-F238E27FC236}">
                  <a16:creationId xmlns:a16="http://schemas.microsoft.com/office/drawing/2014/main" xmlns="" id="{F606975D-687A-4FB6-8D28-98661B92E61F}"/>
                </a:ext>
              </a:extLst>
            </p:cNvPr>
            <p:cNvGrpSpPr/>
            <p:nvPr/>
          </p:nvGrpSpPr>
          <p:grpSpPr>
            <a:xfrm>
              <a:off x="7921743" y="2835049"/>
              <a:ext cx="168452" cy="270755"/>
              <a:chOff x="4019551" y="1633538"/>
              <a:chExt cx="296862" cy="492124"/>
            </a:xfrm>
            <a:solidFill>
              <a:schemeClr val="accent4"/>
            </a:solidFill>
            <a:effectLst/>
          </p:grpSpPr>
          <p:sp>
            <p:nvSpPr>
              <p:cNvPr id="67" name="Freeform 191">
                <a:extLst>
                  <a:ext uri="{FF2B5EF4-FFF2-40B4-BE49-F238E27FC236}">
                    <a16:creationId xmlns:a16="http://schemas.microsoft.com/office/drawing/2014/main" xmlns="" id="{9E2A045E-4183-4122-8227-A12D8BB0283C}"/>
                  </a:ext>
                </a:extLst>
              </p:cNvPr>
              <p:cNvSpPr>
                <a:spLocks/>
              </p:cNvSpPr>
              <p:nvPr/>
            </p:nvSpPr>
            <p:spPr bwMode="auto">
              <a:xfrm>
                <a:off x="4019551" y="1708150"/>
                <a:ext cx="255588" cy="417512"/>
              </a:xfrm>
              <a:custGeom>
                <a:avLst/>
                <a:gdLst>
                  <a:gd name="T0" fmla="*/ 2 w 161"/>
                  <a:gd name="T1" fmla="*/ 263 h 263"/>
                  <a:gd name="T2" fmla="*/ 45 w 161"/>
                  <a:gd name="T3" fmla="*/ 235 h 263"/>
                  <a:gd name="T4" fmla="*/ 132 w 161"/>
                  <a:gd name="T5" fmla="*/ 71 h 263"/>
                  <a:gd name="T6" fmla="*/ 161 w 161"/>
                  <a:gd name="T7" fmla="*/ 19 h 263"/>
                  <a:gd name="T8" fmla="*/ 151 w 161"/>
                  <a:gd name="T9" fmla="*/ 14 h 263"/>
                  <a:gd name="T10" fmla="*/ 144 w 161"/>
                  <a:gd name="T11" fmla="*/ 12 h 263"/>
                  <a:gd name="T12" fmla="*/ 135 w 161"/>
                  <a:gd name="T13" fmla="*/ 7 h 263"/>
                  <a:gd name="T14" fmla="*/ 116 w 161"/>
                  <a:gd name="T15" fmla="*/ 0 h 263"/>
                  <a:gd name="T16" fmla="*/ 106 w 161"/>
                  <a:gd name="T17" fmla="*/ 17 h 263"/>
                  <a:gd name="T18" fmla="*/ 102 w 161"/>
                  <a:gd name="T19" fmla="*/ 26 h 263"/>
                  <a:gd name="T20" fmla="*/ 97 w 161"/>
                  <a:gd name="T21" fmla="*/ 36 h 263"/>
                  <a:gd name="T22" fmla="*/ 64 w 161"/>
                  <a:gd name="T23" fmla="*/ 95 h 263"/>
                  <a:gd name="T24" fmla="*/ 0 w 161"/>
                  <a:gd name="T25" fmla="*/ 216 h 263"/>
                  <a:gd name="T26" fmla="*/ 2 w 161"/>
                  <a:gd name="T27" fmla="*/ 263 h 2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1" h="263">
                    <a:moveTo>
                      <a:pt x="2" y="263"/>
                    </a:moveTo>
                    <a:lnTo>
                      <a:pt x="45" y="235"/>
                    </a:lnTo>
                    <a:lnTo>
                      <a:pt x="132" y="71"/>
                    </a:lnTo>
                    <a:lnTo>
                      <a:pt x="161" y="19"/>
                    </a:lnTo>
                    <a:lnTo>
                      <a:pt x="151" y="14"/>
                    </a:lnTo>
                    <a:lnTo>
                      <a:pt x="144" y="12"/>
                    </a:lnTo>
                    <a:lnTo>
                      <a:pt x="135" y="7"/>
                    </a:lnTo>
                    <a:lnTo>
                      <a:pt x="116" y="0"/>
                    </a:lnTo>
                    <a:lnTo>
                      <a:pt x="106" y="17"/>
                    </a:lnTo>
                    <a:lnTo>
                      <a:pt x="102" y="26"/>
                    </a:lnTo>
                    <a:lnTo>
                      <a:pt x="97" y="36"/>
                    </a:lnTo>
                    <a:lnTo>
                      <a:pt x="64" y="95"/>
                    </a:lnTo>
                    <a:lnTo>
                      <a:pt x="0" y="216"/>
                    </a:lnTo>
                    <a:lnTo>
                      <a:pt x="2" y="26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68" name="Freeform 192">
                <a:extLst>
                  <a:ext uri="{FF2B5EF4-FFF2-40B4-BE49-F238E27FC236}">
                    <a16:creationId xmlns:a16="http://schemas.microsoft.com/office/drawing/2014/main" xmlns="" id="{D487C272-5AAA-4C70-B1A9-4451FA787D97}"/>
                  </a:ext>
                </a:extLst>
              </p:cNvPr>
              <p:cNvSpPr>
                <a:spLocks/>
              </p:cNvSpPr>
              <p:nvPr/>
            </p:nvSpPr>
            <p:spPr bwMode="auto">
              <a:xfrm>
                <a:off x="4214813" y="1633538"/>
                <a:ext cx="101600" cy="82550"/>
              </a:xfrm>
              <a:custGeom>
                <a:avLst/>
                <a:gdLst>
                  <a:gd name="T0" fmla="*/ 19 w 64"/>
                  <a:gd name="T1" fmla="*/ 0 h 52"/>
                  <a:gd name="T2" fmla="*/ 0 w 64"/>
                  <a:gd name="T3" fmla="*/ 33 h 52"/>
                  <a:gd name="T4" fmla="*/ 33 w 64"/>
                  <a:gd name="T5" fmla="*/ 47 h 52"/>
                  <a:gd name="T6" fmla="*/ 42 w 64"/>
                  <a:gd name="T7" fmla="*/ 52 h 52"/>
                  <a:gd name="T8" fmla="*/ 45 w 64"/>
                  <a:gd name="T9" fmla="*/ 52 h 52"/>
                  <a:gd name="T10" fmla="*/ 47 w 64"/>
                  <a:gd name="T11" fmla="*/ 50 h 52"/>
                  <a:gd name="T12" fmla="*/ 52 w 64"/>
                  <a:gd name="T13" fmla="*/ 40 h 52"/>
                  <a:gd name="T14" fmla="*/ 64 w 64"/>
                  <a:gd name="T15" fmla="*/ 19 h 52"/>
                  <a:gd name="T16" fmla="*/ 19 w 64"/>
                  <a:gd name="T17"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 h="52">
                    <a:moveTo>
                      <a:pt x="19" y="0"/>
                    </a:moveTo>
                    <a:lnTo>
                      <a:pt x="0" y="33"/>
                    </a:lnTo>
                    <a:lnTo>
                      <a:pt x="33" y="47"/>
                    </a:lnTo>
                    <a:lnTo>
                      <a:pt x="42" y="52"/>
                    </a:lnTo>
                    <a:lnTo>
                      <a:pt x="45" y="52"/>
                    </a:lnTo>
                    <a:lnTo>
                      <a:pt x="47" y="50"/>
                    </a:lnTo>
                    <a:lnTo>
                      <a:pt x="52" y="40"/>
                    </a:lnTo>
                    <a:lnTo>
                      <a:pt x="64" y="19"/>
                    </a:lnTo>
                    <a:lnTo>
                      <a:pt x="1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grpSp>
        <p:grpSp>
          <p:nvGrpSpPr>
            <p:cNvPr id="46" name="Group 45">
              <a:extLst>
                <a:ext uri="{FF2B5EF4-FFF2-40B4-BE49-F238E27FC236}">
                  <a16:creationId xmlns:a16="http://schemas.microsoft.com/office/drawing/2014/main" xmlns="" id="{26BA152E-39A1-425E-9651-A1C55581E6E7}"/>
                </a:ext>
              </a:extLst>
            </p:cNvPr>
            <p:cNvGrpSpPr/>
            <p:nvPr/>
          </p:nvGrpSpPr>
          <p:grpSpPr>
            <a:xfrm>
              <a:off x="8337017" y="2419308"/>
              <a:ext cx="272947" cy="266388"/>
              <a:chOff x="4751388" y="877888"/>
              <a:chExt cx="481013" cy="484187"/>
            </a:xfrm>
            <a:solidFill>
              <a:schemeClr val="accent4"/>
            </a:solidFill>
            <a:effectLst/>
          </p:grpSpPr>
          <p:sp>
            <p:nvSpPr>
              <p:cNvPr id="50" name="Oval 195">
                <a:extLst>
                  <a:ext uri="{FF2B5EF4-FFF2-40B4-BE49-F238E27FC236}">
                    <a16:creationId xmlns:a16="http://schemas.microsoft.com/office/drawing/2014/main" xmlns="" id="{C7992C3B-45A6-4716-8DB4-11F90884B630}"/>
                  </a:ext>
                </a:extLst>
              </p:cNvPr>
              <p:cNvSpPr>
                <a:spLocks noChangeArrowheads="1"/>
              </p:cNvSpPr>
              <p:nvPr/>
            </p:nvSpPr>
            <p:spPr bwMode="auto">
              <a:xfrm>
                <a:off x="4830763" y="960438"/>
                <a:ext cx="323850" cy="319087"/>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51" name="Rectangle 196">
                <a:extLst>
                  <a:ext uri="{FF2B5EF4-FFF2-40B4-BE49-F238E27FC236}">
                    <a16:creationId xmlns:a16="http://schemas.microsoft.com/office/drawing/2014/main" xmlns="" id="{D1F60AC7-AA51-4135-BC37-B0CDCD72D09C}"/>
                  </a:ext>
                </a:extLst>
              </p:cNvPr>
              <p:cNvSpPr>
                <a:spLocks noChangeArrowheads="1"/>
              </p:cNvSpPr>
              <p:nvPr/>
            </p:nvSpPr>
            <p:spPr bwMode="auto">
              <a:xfrm>
                <a:off x="4973638" y="877888"/>
                <a:ext cx="41275" cy="603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52" name="Rectangle 197">
                <a:extLst>
                  <a:ext uri="{FF2B5EF4-FFF2-40B4-BE49-F238E27FC236}">
                    <a16:creationId xmlns:a16="http://schemas.microsoft.com/office/drawing/2014/main" xmlns="" id="{509A7BED-8A8A-40EB-AB6D-DF92973E7097}"/>
                  </a:ext>
                </a:extLst>
              </p:cNvPr>
              <p:cNvSpPr>
                <a:spLocks noChangeArrowheads="1"/>
              </p:cNvSpPr>
              <p:nvPr/>
            </p:nvSpPr>
            <p:spPr bwMode="auto">
              <a:xfrm>
                <a:off x="5176838" y="1100138"/>
                <a:ext cx="55563" cy="412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53" name="Rectangle 198">
                <a:extLst>
                  <a:ext uri="{FF2B5EF4-FFF2-40B4-BE49-F238E27FC236}">
                    <a16:creationId xmlns:a16="http://schemas.microsoft.com/office/drawing/2014/main" xmlns="" id="{8B892282-E87E-4925-8604-073AF5889FE3}"/>
                  </a:ext>
                </a:extLst>
              </p:cNvPr>
              <p:cNvSpPr>
                <a:spLocks noChangeArrowheads="1"/>
              </p:cNvSpPr>
              <p:nvPr/>
            </p:nvSpPr>
            <p:spPr bwMode="auto">
              <a:xfrm>
                <a:off x="4973638" y="1303338"/>
                <a:ext cx="41275" cy="5873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54" name="Rectangle 199">
                <a:extLst>
                  <a:ext uri="{FF2B5EF4-FFF2-40B4-BE49-F238E27FC236}">
                    <a16:creationId xmlns:a16="http://schemas.microsoft.com/office/drawing/2014/main" xmlns="" id="{DE02913C-46D7-4F5C-AB18-2D530CC7CC17}"/>
                  </a:ext>
                </a:extLst>
              </p:cNvPr>
              <p:cNvSpPr>
                <a:spLocks noChangeArrowheads="1"/>
              </p:cNvSpPr>
              <p:nvPr/>
            </p:nvSpPr>
            <p:spPr bwMode="auto">
              <a:xfrm>
                <a:off x="4751388" y="1100138"/>
                <a:ext cx="57150" cy="412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55" name="Freeform 200">
                <a:extLst>
                  <a:ext uri="{FF2B5EF4-FFF2-40B4-BE49-F238E27FC236}">
                    <a16:creationId xmlns:a16="http://schemas.microsoft.com/office/drawing/2014/main" xmlns="" id="{C180CAF8-4DB5-404E-86CC-64185A86A8E0}"/>
                  </a:ext>
                </a:extLst>
              </p:cNvPr>
              <p:cNvSpPr>
                <a:spLocks/>
              </p:cNvSpPr>
              <p:nvPr/>
            </p:nvSpPr>
            <p:spPr bwMode="auto">
              <a:xfrm>
                <a:off x="5108576" y="935038"/>
                <a:ext cx="68263" cy="71437"/>
              </a:xfrm>
              <a:custGeom>
                <a:avLst/>
                <a:gdLst>
                  <a:gd name="T0" fmla="*/ 43 w 43"/>
                  <a:gd name="T1" fmla="*/ 18 h 45"/>
                  <a:gd name="T2" fmla="*/ 19 w 43"/>
                  <a:gd name="T3" fmla="*/ 45 h 45"/>
                  <a:gd name="T4" fmla="*/ 0 w 43"/>
                  <a:gd name="T5" fmla="*/ 26 h 45"/>
                  <a:gd name="T6" fmla="*/ 26 w 43"/>
                  <a:gd name="T7" fmla="*/ 0 h 45"/>
                  <a:gd name="T8" fmla="*/ 43 w 43"/>
                  <a:gd name="T9" fmla="*/ 18 h 45"/>
                </a:gdLst>
                <a:ahLst/>
                <a:cxnLst>
                  <a:cxn ang="0">
                    <a:pos x="T0" y="T1"/>
                  </a:cxn>
                  <a:cxn ang="0">
                    <a:pos x="T2" y="T3"/>
                  </a:cxn>
                  <a:cxn ang="0">
                    <a:pos x="T4" y="T5"/>
                  </a:cxn>
                  <a:cxn ang="0">
                    <a:pos x="T6" y="T7"/>
                  </a:cxn>
                  <a:cxn ang="0">
                    <a:pos x="T8" y="T9"/>
                  </a:cxn>
                </a:cxnLst>
                <a:rect l="0" t="0" r="r" b="b"/>
                <a:pathLst>
                  <a:path w="43" h="45">
                    <a:moveTo>
                      <a:pt x="43" y="18"/>
                    </a:moveTo>
                    <a:lnTo>
                      <a:pt x="19" y="45"/>
                    </a:lnTo>
                    <a:lnTo>
                      <a:pt x="0" y="26"/>
                    </a:lnTo>
                    <a:lnTo>
                      <a:pt x="26" y="0"/>
                    </a:lnTo>
                    <a:lnTo>
                      <a:pt x="43"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56" name="Freeform 201">
                <a:extLst>
                  <a:ext uri="{FF2B5EF4-FFF2-40B4-BE49-F238E27FC236}">
                    <a16:creationId xmlns:a16="http://schemas.microsoft.com/office/drawing/2014/main" xmlns="" id="{B13DAD84-5DF5-4490-BA2E-0D164ED16B41}"/>
                  </a:ext>
                </a:extLst>
              </p:cNvPr>
              <p:cNvSpPr>
                <a:spLocks/>
              </p:cNvSpPr>
              <p:nvPr/>
            </p:nvSpPr>
            <p:spPr bwMode="auto">
              <a:xfrm>
                <a:off x="5108576" y="1235075"/>
                <a:ext cx="68263" cy="71437"/>
              </a:xfrm>
              <a:custGeom>
                <a:avLst/>
                <a:gdLst>
                  <a:gd name="T0" fmla="*/ 19 w 43"/>
                  <a:gd name="T1" fmla="*/ 0 h 45"/>
                  <a:gd name="T2" fmla="*/ 43 w 43"/>
                  <a:gd name="T3" fmla="*/ 26 h 45"/>
                  <a:gd name="T4" fmla="*/ 26 w 43"/>
                  <a:gd name="T5" fmla="*/ 45 h 45"/>
                  <a:gd name="T6" fmla="*/ 0 w 43"/>
                  <a:gd name="T7" fmla="*/ 19 h 45"/>
                  <a:gd name="T8" fmla="*/ 19 w 43"/>
                  <a:gd name="T9" fmla="*/ 0 h 45"/>
                </a:gdLst>
                <a:ahLst/>
                <a:cxnLst>
                  <a:cxn ang="0">
                    <a:pos x="T0" y="T1"/>
                  </a:cxn>
                  <a:cxn ang="0">
                    <a:pos x="T2" y="T3"/>
                  </a:cxn>
                  <a:cxn ang="0">
                    <a:pos x="T4" y="T5"/>
                  </a:cxn>
                  <a:cxn ang="0">
                    <a:pos x="T6" y="T7"/>
                  </a:cxn>
                  <a:cxn ang="0">
                    <a:pos x="T8" y="T9"/>
                  </a:cxn>
                </a:cxnLst>
                <a:rect l="0" t="0" r="r" b="b"/>
                <a:pathLst>
                  <a:path w="43" h="45">
                    <a:moveTo>
                      <a:pt x="19" y="0"/>
                    </a:moveTo>
                    <a:lnTo>
                      <a:pt x="43" y="26"/>
                    </a:lnTo>
                    <a:lnTo>
                      <a:pt x="26" y="45"/>
                    </a:lnTo>
                    <a:lnTo>
                      <a:pt x="0" y="19"/>
                    </a:lnTo>
                    <a:lnTo>
                      <a:pt x="1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57" name="Freeform 202">
                <a:extLst>
                  <a:ext uri="{FF2B5EF4-FFF2-40B4-BE49-F238E27FC236}">
                    <a16:creationId xmlns:a16="http://schemas.microsoft.com/office/drawing/2014/main" xmlns="" id="{C2E1E74B-FC33-4F8A-8F7F-88C32D09A3C9}"/>
                  </a:ext>
                </a:extLst>
              </p:cNvPr>
              <p:cNvSpPr>
                <a:spLocks/>
              </p:cNvSpPr>
              <p:nvPr/>
            </p:nvSpPr>
            <p:spPr bwMode="auto">
              <a:xfrm>
                <a:off x="4808538" y="1235075"/>
                <a:ext cx="66675" cy="71437"/>
              </a:xfrm>
              <a:custGeom>
                <a:avLst/>
                <a:gdLst>
                  <a:gd name="T0" fmla="*/ 26 w 42"/>
                  <a:gd name="T1" fmla="*/ 0 h 45"/>
                  <a:gd name="T2" fmla="*/ 42 w 42"/>
                  <a:gd name="T3" fmla="*/ 19 h 45"/>
                  <a:gd name="T4" fmla="*/ 19 w 42"/>
                  <a:gd name="T5" fmla="*/ 45 h 45"/>
                  <a:gd name="T6" fmla="*/ 0 w 42"/>
                  <a:gd name="T7" fmla="*/ 26 h 45"/>
                  <a:gd name="T8" fmla="*/ 26 w 42"/>
                  <a:gd name="T9" fmla="*/ 0 h 45"/>
                </a:gdLst>
                <a:ahLst/>
                <a:cxnLst>
                  <a:cxn ang="0">
                    <a:pos x="T0" y="T1"/>
                  </a:cxn>
                  <a:cxn ang="0">
                    <a:pos x="T2" y="T3"/>
                  </a:cxn>
                  <a:cxn ang="0">
                    <a:pos x="T4" y="T5"/>
                  </a:cxn>
                  <a:cxn ang="0">
                    <a:pos x="T6" y="T7"/>
                  </a:cxn>
                  <a:cxn ang="0">
                    <a:pos x="T8" y="T9"/>
                  </a:cxn>
                </a:cxnLst>
                <a:rect l="0" t="0" r="r" b="b"/>
                <a:pathLst>
                  <a:path w="42" h="45">
                    <a:moveTo>
                      <a:pt x="26" y="0"/>
                    </a:moveTo>
                    <a:lnTo>
                      <a:pt x="42" y="19"/>
                    </a:lnTo>
                    <a:lnTo>
                      <a:pt x="19" y="45"/>
                    </a:lnTo>
                    <a:lnTo>
                      <a:pt x="0" y="26"/>
                    </a:lnTo>
                    <a:lnTo>
                      <a:pt x="2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58" name="Freeform 203">
                <a:extLst>
                  <a:ext uri="{FF2B5EF4-FFF2-40B4-BE49-F238E27FC236}">
                    <a16:creationId xmlns:a16="http://schemas.microsoft.com/office/drawing/2014/main" xmlns="" id="{3579AB5C-4D44-4791-B120-0166B500C474}"/>
                  </a:ext>
                </a:extLst>
              </p:cNvPr>
              <p:cNvSpPr>
                <a:spLocks/>
              </p:cNvSpPr>
              <p:nvPr/>
            </p:nvSpPr>
            <p:spPr bwMode="auto">
              <a:xfrm>
                <a:off x="4808538" y="935038"/>
                <a:ext cx="66675" cy="71437"/>
              </a:xfrm>
              <a:custGeom>
                <a:avLst/>
                <a:gdLst>
                  <a:gd name="T0" fmla="*/ 42 w 42"/>
                  <a:gd name="T1" fmla="*/ 26 h 45"/>
                  <a:gd name="T2" fmla="*/ 26 w 42"/>
                  <a:gd name="T3" fmla="*/ 45 h 45"/>
                  <a:gd name="T4" fmla="*/ 0 w 42"/>
                  <a:gd name="T5" fmla="*/ 18 h 45"/>
                  <a:gd name="T6" fmla="*/ 19 w 42"/>
                  <a:gd name="T7" fmla="*/ 0 h 45"/>
                  <a:gd name="T8" fmla="*/ 42 w 42"/>
                  <a:gd name="T9" fmla="*/ 26 h 45"/>
                </a:gdLst>
                <a:ahLst/>
                <a:cxnLst>
                  <a:cxn ang="0">
                    <a:pos x="T0" y="T1"/>
                  </a:cxn>
                  <a:cxn ang="0">
                    <a:pos x="T2" y="T3"/>
                  </a:cxn>
                  <a:cxn ang="0">
                    <a:pos x="T4" y="T5"/>
                  </a:cxn>
                  <a:cxn ang="0">
                    <a:pos x="T6" y="T7"/>
                  </a:cxn>
                  <a:cxn ang="0">
                    <a:pos x="T8" y="T9"/>
                  </a:cxn>
                </a:cxnLst>
                <a:rect l="0" t="0" r="r" b="b"/>
                <a:pathLst>
                  <a:path w="42" h="45">
                    <a:moveTo>
                      <a:pt x="42" y="26"/>
                    </a:moveTo>
                    <a:lnTo>
                      <a:pt x="26" y="45"/>
                    </a:lnTo>
                    <a:lnTo>
                      <a:pt x="0" y="18"/>
                    </a:lnTo>
                    <a:lnTo>
                      <a:pt x="19" y="0"/>
                    </a:lnTo>
                    <a:lnTo>
                      <a:pt x="42" y="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59" name="Freeform 204">
                <a:extLst>
                  <a:ext uri="{FF2B5EF4-FFF2-40B4-BE49-F238E27FC236}">
                    <a16:creationId xmlns:a16="http://schemas.microsoft.com/office/drawing/2014/main" xmlns="" id="{66A74317-D4F8-4450-9668-B02DECB86551}"/>
                  </a:ext>
                </a:extLst>
              </p:cNvPr>
              <p:cNvSpPr>
                <a:spLocks/>
              </p:cNvSpPr>
              <p:nvPr/>
            </p:nvSpPr>
            <p:spPr bwMode="auto">
              <a:xfrm>
                <a:off x="5045076" y="889000"/>
                <a:ext cx="60325" cy="68262"/>
              </a:xfrm>
              <a:custGeom>
                <a:avLst/>
                <a:gdLst>
                  <a:gd name="T0" fmla="*/ 38 w 38"/>
                  <a:gd name="T1" fmla="*/ 10 h 43"/>
                  <a:gd name="T2" fmla="*/ 24 w 38"/>
                  <a:gd name="T3" fmla="*/ 43 h 43"/>
                  <a:gd name="T4" fmla="*/ 0 w 38"/>
                  <a:gd name="T5" fmla="*/ 33 h 43"/>
                  <a:gd name="T6" fmla="*/ 12 w 38"/>
                  <a:gd name="T7" fmla="*/ 0 h 43"/>
                  <a:gd name="T8" fmla="*/ 38 w 38"/>
                  <a:gd name="T9" fmla="*/ 10 h 43"/>
                </a:gdLst>
                <a:ahLst/>
                <a:cxnLst>
                  <a:cxn ang="0">
                    <a:pos x="T0" y="T1"/>
                  </a:cxn>
                  <a:cxn ang="0">
                    <a:pos x="T2" y="T3"/>
                  </a:cxn>
                  <a:cxn ang="0">
                    <a:pos x="T4" y="T5"/>
                  </a:cxn>
                  <a:cxn ang="0">
                    <a:pos x="T6" y="T7"/>
                  </a:cxn>
                  <a:cxn ang="0">
                    <a:pos x="T8" y="T9"/>
                  </a:cxn>
                </a:cxnLst>
                <a:rect l="0" t="0" r="r" b="b"/>
                <a:pathLst>
                  <a:path w="38" h="43">
                    <a:moveTo>
                      <a:pt x="38" y="10"/>
                    </a:moveTo>
                    <a:lnTo>
                      <a:pt x="24" y="43"/>
                    </a:lnTo>
                    <a:lnTo>
                      <a:pt x="0" y="33"/>
                    </a:lnTo>
                    <a:lnTo>
                      <a:pt x="12" y="0"/>
                    </a:lnTo>
                    <a:lnTo>
                      <a:pt x="38" y="1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60" name="Freeform 205">
                <a:extLst>
                  <a:ext uri="{FF2B5EF4-FFF2-40B4-BE49-F238E27FC236}">
                    <a16:creationId xmlns:a16="http://schemas.microsoft.com/office/drawing/2014/main" xmlns="" id="{EC7AB98E-E9BC-4557-9078-F050721A6B39}"/>
                  </a:ext>
                </a:extLst>
              </p:cNvPr>
              <p:cNvSpPr>
                <a:spLocks/>
              </p:cNvSpPr>
              <p:nvPr/>
            </p:nvSpPr>
            <p:spPr bwMode="auto">
              <a:xfrm>
                <a:off x="5154613" y="1171575"/>
                <a:ext cx="71438" cy="60325"/>
              </a:xfrm>
              <a:custGeom>
                <a:avLst/>
                <a:gdLst>
                  <a:gd name="T0" fmla="*/ 9 w 45"/>
                  <a:gd name="T1" fmla="*/ 0 h 38"/>
                  <a:gd name="T2" fmla="*/ 45 w 45"/>
                  <a:gd name="T3" fmla="*/ 14 h 38"/>
                  <a:gd name="T4" fmla="*/ 33 w 45"/>
                  <a:gd name="T5" fmla="*/ 38 h 38"/>
                  <a:gd name="T6" fmla="*/ 0 w 45"/>
                  <a:gd name="T7" fmla="*/ 23 h 38"/>
                  <a:gd name="T8" fmla="*/ 9 w 45"/>
                  <a:gd name="T9" fmla="*/ 0 h 38"/>
                </a:gdLst>
                <a:ahLst/>
                <a:cxnLst>
                  <a:cxn ang="0">
                    <a:pos x="T0" y="T1"/>
                  </a:cxn>
                  <a:cxn ang="0">
                    <a:pos x="T2" y="T3"/>
                  </a:cxn>
                  <a:cxn ang="0">
                    <a:pos x="T4" y="T5"/>
                  </a:cxn>
                  <a:cxn ang="0">
                    <a:pos x="T6" y="T7"/>
                  </a:cxn>
                  <a:cxn ang="0">
                    <a:pos x="T8" y="T9"/>
                  </a:cxn>
                </a:cxnLst>
                <a:rect l="0" t="0" r="r" b="b"/>
                <a:pathLst>
                  <a:path w="45" h="38">
                    <a:moveTo>
                      <a:pt x="9" y="0"/>
                    </a:moveTo>
                    <a:lnTo>
                      <a:pt x="45" y="14"/>
                    </a:lnTo>
                    <a:lnTo>
                      <a:pt x="33" y="38"/>
                    </a:lnTo>
                    <a:lnTo>
                      <a:pt x="0" y="23"/>
                    </a:lnTo>
                    <a:lnTo>
                      <a:pt x="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61" name="Freeform 206">
                <a:extLst>
                  <a:ext uri="{FF2B5EF4-FFF2-40B4-BE49-F238E27FC236}">
                    <a16:creationId xmlns:a16="http://schemas.microsoft.com/office/drawing/2014/main" xmlns="" id="{F1712720-75BD-40C4-9D1F-D654361979B9}"/>
                  </a:ext>
                </a:extLst>
              </p:cNvPr>
              <p:cNvSpPr>
                <a:spLocks/>
              </p:cNvSpPr>
              <p:nvPr/>
            </p:nvSpPr>
            <p:spPr bwMode="auto">
              <a:xfrm>
                <a:off x="4883151" y="1284288"/>
                <a:ext cx="60325" cy="66675"/>
              </a:xfrm>
              <a:custGeom>
                <a:avLst/>
                <a:gdLst>
                  <a:gd name="T0" fmla="*/ 38 w 38"/>
                  <a:gd name="T1" fmla="*/ 9 h 42"/>
                  <a:gd name="T2" fmla="*/ 24 w 38"/>
                  <a:gd name="T3" fmla="*/ 42 h 42"/>
                  <a:gd name="T4" fmla="*/ 0 w 38"/>
                  <a:gd name="T5" fmla="*/ 33 h 42"/>
                  <a:gd name="T6" fmla="*/ 14 w 38"/>
                  <a:gd name="T7" fmla="*/ 0 h 42"/>
                  <a:gd name="T8" fmla="*/ 38 w 38"/>
                  <a:gd name="T9" fmla="*/ 9 h 42"/>
                </a:gdLst>
                <a:ahLst/>
                <a:cxnLst>
                  <a:cxn ang="0">
                    <a:pos x="T0" y="T1"/>
                  </a:cxn>
                  <a:cxn ang="0">
                    <a:pos x="T2" y="T3"/>
                  </a:cxn>
                  <a:cxn ang="0">
                    <a:pos x="T4" y="T5"/>
                  </a:cxn>
                  <a:cxn ang="0">
                    <a:pos x="T6" y="T7"/>
                  </a:cxn>
                  <a:cxn ang="0">
                    <a:pos x="T8" y="T9"/>
                  </a:cxn>
                </a:cxnLst>
                <a:rect l="0" t="0" r="r" b="b"/>
                <a:pathLst>
                  <a:path w="38" h="42">
                    <a:moveTo>
                      <a:pt x="38" y="9"/>
                    </a:moveTo>
                    <a:lnTo>
                      <a:pt x="24" y="42"/>
                    </a:lnTo>
                    <a:lnTo>
                      <a:pt x="0" y="33"/>
                    </a:lnTo>
                    <a:lnTo>
                      <a:pt x="14" y="0"/>
                    </a:lnTo>
                    <a:lnTo>
                      <a:pt x="38" y="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62" name="Freeform 207">
                <a:extLst>
                  <a:ext uri="{FF2B5EF4-FFF2-40B4-BE49-F238E27FC236}">
                    <a16:creationId xmlns:a16="http://schemas.microsoft.com/office/drawing/2014/main" xmlns="" id="{3A8ABB09-01BC-4DB8-B13E-C8EDED0849D2}"/>
                  </a:ext>
                </a:extLst>
              </p:cNvPr>
              <p:cNvSpPr>
                <a:spLocks/>
              </p:cNvSpPr>
              <p:nvPr/>
            </p:nvSpPr>
            <p:spPr bwMode="auto">
              <a:xfrm>
                <a:off x="4762501" y="1009650"/>
                <a:ext cx="68263" cy="60325"/>
              </a:xfrm>
              <a:custGeom>
                <a:avLst/>
                <a:gdLst>
                  <a:gd name="T0" fmla="*/ 34 w 43"/>
                  <a:gd name="T1" fmla="*/ 38 h 38"/>
                  <a:gd name="T2" fmla="*/ 0 w 43"/>
                  <a:gd name="T3" fmla="*/ 24 h 38"/>
                  <a:gd name="T4" fmla="*/ 10 w 43"/>
                  <a:gd name="T5" fmla="*/ 0 h 38"/>
                  <a:gd name="T6" fmla="*/ 43 w 43"/>
                  <a:gd name="T7" fmla="*/ 14 h 38"/>
                  <a:gd name="T8" fmla="*/ 34 w 43"/>
                  <a:gd name="T9" fmla="*/ 38 h 38"/>
                </a:gdLst>
                <a:ahLst/>
                <a:cxnLst>
                  <a:cxn ang="0">
                    <a:pos x="T0" y="T1"/>
                  </a:cxn>
                  <a:cxn ang="0">
                    <a:pos x="T2" y="T3"/>
                  </a:cxn>
                  <a:cxn ang="0">
                    <a:pos x="T4" y="T5"/>
                  </a:cxn>
                  <a:cxn ang="0">
                    <a:pos x="T6" y="T7"/>
                  </a:cxn>
                  <a:cxn ang="0">
                    <a:pos x="T8" y="T9"/>
                  </a:cxn>
                </a:cxnLst>
                <a:rect l="0" t="0" r="r" b="b"/>
                <a:pathLst>
                  <a:path w="43" h="38">
                    <a:moveTo>
                      <a:pt x="34" y="38"/>
                    </a:moveTo>
                    <a:lnTo>
                      <a:pt x="0" y="24"/>
                    </a:lnTo>
                    <a:lnTo>
                      <a:pt x="10" y="0"/>
                    </a:lnTo>
                    <a:lnTo>
                      <a:pt x="43" y="14"/>
                    </a:lnTo>
                    <a:lnTo>
                      <a:pt x="34" y="3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63" name="Freeform 208">
                <a:extLst>
                  <a:ext uri="{FF2B5EF4-FFF2-40B4-BE49-F238E27FC236}">
                    <a16:creationId xmlns:a16="http://schemas.microsoft.com/office/drawing/2014/main" xmlns="" id="{D9124FDD-ED18-4573-B966-77038151B542}"/>
                  </a:ext>
                </a:extLst>
              </p:cNvPr>
              <p:cNvSpPr>
                <a:spLocks/>
              </p:cNvSpPr>
              <p:nvPr/>
            </p:nvSpPr>
            <p:spPr bwMode="auto">
              <a:xfrm>
                <a:off x="5154613" y="1009650"/>
                <a:ext cx="66675" cy="60325"/>
              </a:xfrm>
              <a:custGeom>
                <a:avLst/>
                <a:gdLst>
                  <a:gd name="T0" fmla="*/ 0 w 42"/>
                  <a:gd name="T1" fmla="*/ 14 h 38"/>
                  <a:gd name="T2" fmla="*/ 33 w 42"/>
                  <a:gd name="T3" fmla="*/ 0 h 38"/>
                  <a:gd name="T4" fmla="*/ 42 w 42"/>
                  <a:gd name="T5" fmla="*/ 24 h 38"/>
                  <a:gd name="T6" fmla="*/ 9 w 42"/>
                  <a:gd name="T7" fmla="*/ 38 h 38"/>
                  <a:gd name="T8" fmla="*/ 0 w 42"/>
                  <a:gd name="T9" fmla="*/ 14 h 38"/>
                </a:gdLst>
                <a:ahLst/>
                <a:cxnLst>
                  <a:cxn ang="0">
                    <a:pos x="T0" y="T1"/>
                  </a:cxn>
                  <a:cxn ang="0">
                    <a:pos x="T2" y="T3"/>
                  </a:cxn>
                  <a:cxn ang="0">
                    <a:pos x="T4" y="T5"/>
                  </a:cxn>
                  <a:cxn ang="0">
                    <a:pos x="T6" y="T7"/>
                  </a:cxn>
                  <a:cxn ang="0">
                    <a:pos x="T8" y="T9"/>
                  </a:cxn>
                </a:cxnLst>
                <a:rect l="0" t="0" r="r" b="b"/>
                <a:pathLst>
                  <a:path w="42" h="38">
                    <a:moveTo>
                      <a:pt x="0" y="14"/>
                    </a:moveTo>
                    <a:lnTo>
                      <a:pt x="33" y="0"/>
                    </a:lnTo>
                    <a:lnTo>
                      <a:pt x="42" y="24"/>
                    </a:lnTo>
                    <a:lnTo>
                      <a:pt x="9" y="38"/>
                    </a:lnTo>
                    <a:lnTo>
                      <a:pt x="0"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64" name="Freeform 209">
                <a:extLst>
                  <a:ext uri="{FF2B5EF4-FFF2-40B4-BE49-F238E27FC236}">
                    <a16:creationId xmlns:a16="http://schemas.microsoft.com/office/drawing/2014/main" xmlns="" id="{E928F28D-FC96-42AE-94AD-B72B8023A75C}"/>
                  </a:ext>
                </a:extLst>
              </p:cNvPr>
              <p:cNvSpPr>
                <a:spLocks/>
              </p:cNvSpPr>
              <p:nvPr/>
            </p:nvSpPr>
            <p:spPr bwMode="auto">
              <a:xfrm>
                <a:off x="5045076" y="1279525"/>
                <a:ext cx="60325" cy="71437"/>
              </a:xfrm>
              <a:custGeom>
                <a:avLst/>
                <a:gdLst>
                  <a:gd name="T0" fmla="*/ 38 w 38"/>
                  <a:gd name="T1" fmla="*/ 33 h 45"/>
                  <a:gd name="T2" fmla="*/ 14 w 38"/>
                  <a:gd name="T3" fmla="*/ 45 h 45"/>
                  <a:gd name="T4" fmla="*/ 0 w 38"/>
                  <a:gd name="T5" fmla="*/ 12 h 45"/>
                  <a:gd name="T6" fmla="*/ 24 w 38"/>
                  <a:gd name="T7" fmla="*/ 0 h 45"/>
                  <a:gd name="T8" fmla="*/ 38 w 38"/>
                  <a:gd name="T9" fmla="*/ 33 h 45"/>
                </a:gdLst>
                <a:ahLst/>
                <a:cxnLst>
                  <a:cxn ang="0">
                    <a:pos x="T0" y="T1"/>
                  </a:cxn>
                  <a:cxn ang="0">
                    <a:pos x="T2" y="T3"/>
                  </a:cxn>
                  <a:cxn ang="0">
                    <a:pos x="T4" y="T5"/>
                  </a:cxn>
                  <a:cxn ang="0">
                    <a:pos x="T6" y="T7"/>
                  </a:cxn>
                  <a:cxn ang="0">
                    <a:pos x="T8" y="T9"/>
                  </a:cxn>
                </a:cxnLst>
                <a:rect l="0" t="0" r="r" b="b"/>
                <a:pathLst>
                  <a:path w="38" h="45">
                    <a:moveTo>
                      <a:pt x="38" y="33"/>
                    </a:moveTo>
                    <a:lnTo>
                      <a:pt x="14" y="45"/>
                    </a:lnTo>
                    <a:lnTo>
                      <a:pt x="0" y="12"/>
                    </a:lnTo>
                    <a:lnTo>
                      <a:pt x="24" y="0"/>
                    </a:lnTo>
                    <a:lnTo>
                      <a:pt x="38" y="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65" name="Freeform 210">
                <a:extLst>
                  <a:ext uri="{FF2B5EF4-FFF2-40B4-BE49-F238E27FC236}">
                    <a16:creationId xmlns:a16="http://schemas.microsoft.com/office/drawing/2014/main" xmlns="" id="{C311B042-A2FC-4676-8674-1B03C345AE7B}"/>
                  </a:ext>
                </a:extLst>
              </p:cNvPr>
              <p:cNvSpPr>
                <a:spLocks/>
              </p:cNvSpPr>
              <p:nvPr/>
            </p:nvSpPr>
            <p:spPr bwMode="auto">
              <a:xfrm>
                <a:off x="4762501" y="1171575"/>
                <a:ext cx="68263" cy="60325"/>
              </a:xfrm>
              <a:custGeom>
                <a:avLst/>
                <a:gdLst>
                  <a:gd name="T0" fmla="*/ 43 w 43"/>
                  <a:gd name="T1" fmla="*/ 23 h 38"/>
                  <a:gd name="T2" fmla="*/ 10 w 43"/>
                  <a:gd name="T3" fmla="*/ 38 h 38"/>
                  <a:gd name="T4" fmla="*/ 0 w 43"/>
                  <a:gd name="T5" fmla="*/ 14 h 38"/>
                  <a:gd name="T6" fmla="*/ 34 w 43"/>
                  <a:gd name="T7" fmla="*/ 0 h 38"/>
                  <a:gd name="T8" fmla="*/ 43 w 43"/>
                  <a:gd name="T9" fmla="*/ 23 h 38"/>
                </a:gdLst>
                <a:ahLst/>
                <a:cxnLst>
                  <a:cxn ang="0">
                    <a:pos x="T0" y="T1"/>
                  </a:cxn>
                  <a:cxn ang="0">
                    <a:pos x="T2" y="T3"/>
                  </a:cxn>
                  <a:cxn ang="0">
                    <a:pos x="T4" y="T5"/>
                  </a:cxn>
                  <a:cxn ang="0">
                    <a:pos x="T6" y="T7"/>
                  </a:cxn>
                  <a:cxn ang="0">
                    <a:pos x="T8" y="T9"/>
                  </a:cxn>
                </a:cxnLst>
                <a:rect l="0" t="0" r="r" b="b"/>
                <a:pathLst>
                  <a:path w="43" h="38">
                    <a:moveTo>
                      <a:pt x="43" y="23"/>
                    </a:moveTo>
                    <a:lnTo>
                      <a:pt x="10" y="38"/>
                    </a:lnTo>
                    <a:lnTo>
                      <a:pt x="0" y="14"/>
                    </a:lnTo>
                    <a:lnTo>
                      <a:pt x="34" y="0"/>
                    </a:lnTo>
                    <a:lnTo>
                      <a:pt x="43"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66" name="Freeform 211">
                <a:extLst>
                  <a:ext uri="{FF2B5EF4-FFF2-40B4-BE49-F238E27FC236}">
                    <a16:creationId xmlns:a16="http://schemas.microsoft.com/office/drawing/2014/main" xmlns="" id="{C0455A44-2100-47CF-BCC6-4C5D3254BC0C}"/>
                  </a:ext>
                </a:extLst>
              </p:cNvPr>
              <p:cNvSpPr>
                <a:spLocks/>
              </p:cNvSpPr>
              <p:nvPr/>
            </p:nvSpPr>
            <p:spPr bwMode="auto">
              <a:xfrm>
                <a:off x="4879976" y="889000"/>
                <a:ext cx="60325" cy="68262"/>
              </a:xfrm>
              <a:custGeom>
                <a:avLst/>
                <a:gdLst>
                  <a:gd name="T0" fmla="*/ 38 w 38"/>
                  <a:gd name="T1" fmla="*/ 33 h 43"/>
                  <a:gd name="T2" fmla="*/ 14 w 38"/>
                  <a:gd name="T3" fmla="*/ 43 h 43"/>
                  <a:gd name="T4" fmla="*/ 0 w 38"/>
                  <a:gd name="T5" fmla="*/ 10 h 43"/>
                  <a:gd name="T6" fmla="*/ 23 w 38"/>
                  <a:gd name="T7" fmla="*/ 0 h 43"/>
                  <a:gd name="T8" fmla="*/ 38 w 38"/>
                  <a:gd name="T9" fmla="*/ 33 h 43"/>
                </a:gdLst>
                <a:ahLst/>
                <a:cxnLst>
                  <a:cxn ang="0">
                    <a:pos x="T0" y="T1"/>
                  </a:cxn>
                  <a:cxn ang="0">
                    <a:pos x="T2" y="T3"/>
                  </a:cxn>
                  <a:cxn ang="0">
                    <a:pos x="T4" y="T5"/>
                  </a:cxn>
                  <a:cxn ang="0">
                    <a:pos x="T6" y="T7"/>
                  </a:cxn>
                  <a:cxn ang="0">
                    <a:pos x="T8" y="T9"/>
                  </a:cxn>
                </a:cxnLst>
                <a:rect l="0" t="0" r="r" b="b"/>
                <a:pathLst>
                  <a:path w="38" h="43">
                    <a:moveTo>
                      <a:pt x="38" y="33"/>
                    </a:moveTo>
                    <a:lnTo>
                      <a:pt x="14" y="43"/>
                    </a:lnTo>
                    <a:lnTo>
                      <a:pt x="0" y="10"/>
                    </a:lnTo>
                    <a:lnTo>
                      <a:pt x="23" y="0"/>
                    </a:lnTo>
                    <a:lnTo>
                      <a:pt x="38" y="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latin typeface="+mj-lt"/>
                </a:endParaRPr>
              </a:p>
            </p:txBody>
          </p:sp>
        </p:grpSp>
        <p:sp>
          <p:nvSpPr>
            <p:cNvPr id="47" name="Freeform 212">
              <a:extLst>
                <a:ext uri="{FF2B5EF4-FFF2-40B4-BE49-F238E27FC236}">
                  <a16:creationId xmlns:a16="http://schemas.microsoft.com/office/drawing/2014/main" xmlns="" id="{6F983361-6A61-4DD4-AF76-E465C2679071}"/>
                </a:ext>
              </a:extLst>
            </p:cNvPr>
            <p:cNvSpPr>
              <a:spLocks/>
            </p:cNvSpPr>
            <p:nvPr/>
          </p:nvSpPr>
          <p:spPr bwMode="auto">
            <a:xfrm>
              <a:off x="10798033" y="3476127"/>
              <a:ext cx="63958" cy="63759"/>
            </a:xfrm>
            <a:custGeom>
              <a:avLst/>
              <a:gdLst>
                <a:gd name="T0" fmla="*/ 27 w 30"/>
                <a:gd name="T1" fmla="*/ 25 h 31"/>
                <a:gd name="T2" fmla="*/ 7 w 30"/>
                <a:gd name="T3" fmla="*/ 1 h 31"/>
                <a:gd name="T4" fmla="*/ 7 w 30"/>
                <a:gd name="T5" fmla="*/ 12 h 31"/>
                <a:gd name="T6" fmla="*/ 17 w 30"/>
                <a:gd name="T7" fmla="*/ 22 h 31"/>
                <a:gd name="T8" fmla="*/ 27 w 30"/>
                <a:gd name="T9" fmla="*/ 25 h 31"/>
              </a:gdLst>
              <a:ahLst/>
              <a:cxnLst>
                <a:cxn ang="0">
                  <a:pos x="T0" y="T1"/>
                </a:cxn>
                <a:cxn ang="0">
                  <a:pos x="T2" y="T3"/>
                </a:cxn>
                <a:cxn ang="0">
                  <a:pos x="T4" y="T5"/>
                </a:cxn>
                <a:cxn ang="0">
                  <a:pos x="T6" y="T7"/>
                </a:cxn>
                <a:cxn ang="0">
                  <a:pos x="T8" y="T9"/>
                </a:cxn>
              </a:cxnLst>
              <a:rect l="0" t="0" r="r" b="b"/>
              <a:pathLst>
                <a:path w="30" h="31">
                  <a:moveTo>
                    <a:pt x="27" y="25"/>
                  </a:moveTo>
                  <a:cubicBezTo>
                    <a:pt x="30" y="12"/>
                    <a:pt x="20" y="0"/>
                    <a:pt x="7" y="1"/>
                  </a:cubicBezTo>
                  <a:cubicBezTo>
                    <a:pt x="0" y="2"/>
                    <a:pt x="0" y="12"/>
                    <a:pt x="7" y="12"/>
                  </a:cubicBezTo>
                  <a:cubicBezTo>
                    <a:pt x="13" y="11"/>
                    <a:pt x="18" y="15"/>
                    <a:pt x="17" y="22"/>
                  </a:cubicBezTo>
                  <a:cubicBezTo>
                    <a:pt x="16" y="29"/>
                    <a:pt x="26" y="31"/>
                    <a:pt x="27" y="25"/>
                  </a:cubicBezTo>
                </a:path>
              </a:pathLst>
            </a:custGeom>
            <a:solidFill>
              <a:schemeClr val="bg1">
                <a:lumMod val="50000"/>
              </a:schemeClr>
            </a:solidFill>
            <a:ln>
              <a:noFill/>
            </a:ln>
            <a:effec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48" name="Freeform 213">
              <a:extLst>
                <a:ext uri="{FF2B5EF4-FFF2-40B4-BE49-F238E27FC236}">
                  <a16:creationId xmlns:a16="http://schemas.microsoft.com/office/drawing/2014/main" xmlns="" id="{9ABB8C43-9982-4460-B0EE-704836DEFE3B}"/>
                </a:ext>
              </a:extLst>
            </p:cNvPr>
            <p:cNvSpPr>
              <a:spLocks/>
            </p:cNvSpPr>
            <p:nvPr/>
          </p:nvSpPr>
          <p:spPr bwMode="auto">
            <a:xfrm>
              <a:off x="10740380" y="3535519"/>
              <a:ext cx="229707" cy="179921"/>
            </a:xfrm>
            <a:custGeom>
              <a:avLst/>
              <a:gdLst>
                <a:gd name="T0" fmla="*/ 3 w 108"/>
                <a:gd name="T1" fmla="*/ 15 h 87"/>
                <a:gd name="T2" fmla="*/ 2 w 108"/>
                <a:gd name="T3" fmla="*/ 41 h 87"/>
                <a:gd name="T4" fmla="*/ 31 w 108"/>
                <a:gd name="T5" fmla="*/ 87 h 87"/>
                <a:gd name="T6" fmla="*/ 35 w 108"/>
                <a:gd name="T7" fmla="*/ 87 h 87"/>
                <a:gd name="T8" fmla="*/ 50 w 108"/>
                <a:gd name="T9" fmla="*/ 82 h 87"/>
                <a:gd name="T10" fmla="*/ 64 w 108"/>
                <a:gd name="T11" fmla="*/ 87 h 87"/>
                <a:gd name="T12" fmla="*/ 94 w 108"/>
                <a:gd name="T13" fmla="*/ 10 h 87"/>
                <a:gd name="T14" fmla="*/ 91 w 108"/>
                <a:gd name="T15" fmla="*/ 7 h 87"/>
                <a:gd name="T16" fmla="*/ 70 w 108"/>
                <a:gd name="T17" fmla="*/ 0 h 87"/>
                <a:gd name="T18" fmla="*/ 50 w 108"/>
                <a:gd name="T19" fmla="*/ 4 h 87"/>
                <a:gd name="T20" fmla="*/ 50 w 108"/>
                <a:gd name="T21" fmla="*/ 4 h 87"/>
                <a:gd name="T22" fmla="*/ 45 w 108"/>
                <a:gd name="T23" fmla="*/ 2 h 87"/>
                <a:gd name="T24" fmla="*/ 31 w 108"/>
                <a:gd name="T25" fmla="*/ 0 h 87"/>
                <a:gd name="T26" fmla="*/ 30 w 108"/>
                <a:gd name="T27" fmla="*/ 0 h 87"/>
                <a:gd name="T28" fmla="*/ 3 w 108"/>
                <a:gd name="T29" fmla="*/ 15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8" h="87">
                  <a:moveTo>
                    <a:pt x="3" y="15"/>
                  </a:moveTo>
                  <a:cubicBezTo>
                    <a:pt x="0" y="23"/>
                    <a:pt x="1" y="33"/>
                    <a:pt x="2" y="41"/>
                  </a:cubicBezTo>
                  <a:cubicBezTo>
                    <a:pt x="5" y="57"/>
                    <a:pt x="13" y="82"/>
                    <a:pt x="31" y="87"/>
                  </a:cubicBezTo>
                  <a:cubicBezTo>
                    <a:pt x="32" y="87"/>
                    <a:pt x="34" y="87"/>
                    <a:pt x="35" y="87"/>
                  </a:cubicBezTo>
                  <a:cubicBezTo>
                    <a:pt x="40" y="87"/>
                    <a:pt x="45" y="85"/>
                    <a:pt x="50" y="82"/>
                  </a:cubicBezTo>
                  <a:cubicBezTo>
                    <a:pt x="54" y="86"/>
                    <a:pt x="59" y="87"/>
                    <a:pt x="64" y="87"/>
                  </a:cubicBezTo>
                  <a:cubicBezTo>
                    <a:pt x="90" y="87"/>
                    <a:pt x="108" y="29"/>
                    <a:pt x="94" y="10"/>
                  </a:cubicBezTo>
                  <a:cubicBezTo>
                    <a:pt x="93" y="9"/>
                    <a:pt x="92" y="8"/>
                    <a:pt x="91" y="7"/>
                  </a:cubicBezTo>
                  <a:cubicBezTo>
                    <a:pt x="86" y="2"/>
                    <a:pt x="78" y="0"/>
                    <a:pt x="70" y="0"/>
                  </a:cubicBezTo>
                  <a:cubicBezTo>
                    <a:pt x="63" y="0"/>
                    <a:pt x="55" y="2"/>
                    <a:pt x="50" y="4"/>
                  </a:cubicBezTo>
                  <a:cubicBezTo>
                    <a:pt x="50" y="4"/>
                    <a:pt x="50" y="4"/>
                    <a:pt x="50" y="4"/>
                  </a:cubicBezTo>
                  <a:cubicBezTo>
                    <a:pt x="49" y="4"/>
                    <a:pt x="45" y="3"/>
                    <a:pt x="45" y="2"/>
                  </a:cubicBezTo>
                  <a:cubicBezTo>
                    <a:pt x="40" y="1"/>
                    <a:pt x="36" y="0"/>
                    <a:pt x="31" y="0"/>
                  </a:cubicBezTo>
                  <a:cubicBezTo>
                    <a:pt x="31" y="0"/>
                    <a:pt x="30" y="0"/>
                    <a:pt x="30" y="0"/>
                  </a:cubicBezTo>
                  <a:cubicBezTo>
                    <a:pt x="19" y="0"/>
                    <a:pt x="7" y="4"/>
                    <a:pt x="3" y="15"/>
                  </a:cubicBezTo>
                </a:path>
              </a:pathLst>
            </a:custGeom>
            <a:solidFill>
              <a:schemeClr val="accent1"/>
            </a:solidFill>
            <a:ln>
              <a:noFill/>
            </a:ln>
            <a:effectLst/>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49" name="Freeform 6">
              <a:extLst>
                <a:ext uri="{FF2B5EF4-FFF2-40B4-BE49-F238E27FC236}">
                  <a16:creationId xmlns:a16="http://schemas.microsoft.com/office/drawing/2014/main" xmlns="" id="{D7A41310-0539-49E3-9758-313A7A927028}"/>
                </a:ext>
              </a:extLst>
            </p:cNvPr>
            <p:cNvSpPr>
              <a:spLocks noEditPoints="1"/>
            </p:cNvSpPr>
            <p:nvPr/>
          </p:nvSpPr>
          <p:spPr bwMode="auto">
            <a:xfrm>
              <a:off x="8544273" y="4635114"/>
              <a:ext cx="1493094" cy="1542817"/>
            </a:xfrm>
            <a:custGeom>
              <a:avLst/>
              <a:gdLst>
                <a:gd name="T0" fmla="*/ 743 w 957"/>
                <a:gd name="T1" fmla="*/ 313 h 1020"/>
                <a:gd name="T2" fmla="*/ 756 w 957"/>
                <a:gd name="T3" fmla="*/ 428 h 1020"/>
                <a:gd name="T4" fmla="*/ 704 w 957"/>
                <a:gd name="T5" fmla="*/ 513 h 1020"/>
                <a:gd name="T6" fmla="*/ 724 w 957"/>
                <a:gd name="T7" fmla="*/ 341 h 1020"/>
                <a:gd name="T8" fmla="*/ 704 w 957"/>
                <a:gd name="T9" fmla="*/ 152 h 1020"/>
                <a:gd name="T10" fmla="*/ 953 w 957"/>
                <a:gd name="T11" fmla="*/ 925 h 1020"/>
                <a:gd name="T12" fmla="*/ 704 w 957"/>
                <a:gd name="T13" fmla="*/ 1020 h 1020"/>
                <a:gd name="T14" fmla="*/ 478 w 957"/>
                <a:gd name="T15" fmla="*/ 16 h 1020"/>
                <a:gd name="T16" fmla="*/ 704 w 957"/>
                <a:gd name="T17" fmla="*/ 308 h 1020"/>
                <a:gd name="T18" fmla="*/ 679 w 957"/>
                <a:gd name="T19" fmla="*/ 494 h 1020"/>
                <a:gd name="T20" fmla="*/ 704 w 957"/>
                <a:gd name="T21" fmla="*/ 513 h 1020"/>
                <a:gd name="T22" fmla="*/ 665 w 957"/>
                <a:gd name="T23" fmla="*/ 566 h 1020"/>
                <a:gd name="T24" fmla="*/ 684 w 957"/>
                <a:gd name="T25" fmla="*/ 723 h 1020"/>
                <a:gd name="T26" fmla="*/ 704 w 957"/>
                <a:gd name="T27" fmla="*/ 1020 h 1020"/>
                <a:gd name="T28" fmla="*/ 478 w 957"/>
                <a:gd name="T29" fmla="*/ 984 h 1020"/>
                <a:gd name="T30" fmla="*/ 493 w 957"/>
                <a:gd name="T31" fmla="*/ 969 h 1020"/>
                <a:gd name="T32" fmla="*/ 478 w 957"/>
                <a:gd name="T33" fmla="*/ 955 h 1020"/>
                <a:gd name="T34" fmla="*/ 480 w 957"/>
                <a:gd name="T35" fmla="*/ 945 h 1020"/>
                <a:gd name="T36" fmla="*/ 480 w 957"/>
                <a:gd name="T37" fmla="*/ 916 h 1020"/>
                <a:gd name="T38" fmla="*/ 478 w 957"/>
                <a:gd name="T39" fmla="*/ 901 h 1020"/>
                <a:gd name="T40" fmla="*/ 589 w 957"/>
                <a:gd name="T41" fmla="*/ 663 h 1020"/>
                <a:gd name="T42" fmla="*/ 479 w 957"/>
                <a:gd name="T43" fmla="*/ 709 h 1020"/>
                <a:gd name="T44" fmla="*/ 478 w 957"/>
                <a:gd name="T45" fmla="*/ 613 h 1020"/>
                <a:gd name="T46" fmla="*/ 519 w 957"/>
                <a:gd name="T47" fmla="*/ 628 h 1020"/>
                <a:gd name="T48" fmla="*/ 478 w 957"/>
                <a:gd name="T49" fmla="*/ 512 h 1020"/>
                <a:gd name="T50" fmla="*/ 587 w 957"/>
                <a:gd name="T51" fmla="*/ 502 h 1020"/>
                <a:gd name="T52" fmla="*/ 664 w 957"/>
                <a:gd name="T53" fmla="*/ 319 h 1020"/>
                <a:gd name="T54" fmla="*/ 478 w 957"/>
                <a:gd name="T55" fmla="*/ 16 h 1020"/>
                <a:gd name="T56" fmla="*/ 395 w 957"/>
                <a:gd name="T57" fmla="*/ 35 h 1020"/>
                <a:gd name="T58" fmla="*/ 478 w 957"/>
                <a:gd name="T59" fmla="*/ 16 h 1020"/>
                <a:gd name="T60" fmla="*/ 425 w 957"/>
                <a:gd name="T61" fmla="*/ 204 h 1020"/>
                <a:gd name="T62" fmla="*/ 294 w 957"/>
                <a:gd name="T63" fmla="*/ 284 h 1020"/>
                <a:gd name="T64" fmla="*/ 362 w 957"/>
                <a:gd name="T65" fmla="*/ 506 h 1020"/>
                <a:gd name="T66" fmla="*/ 477 w 957"/>
                <a:gd name="T67" fmla="*/ 478 h 1020"/>
                <a:gd name="T68" fmla="*/ 478 w 957"/>
                <a:gd name="T69" fmla="*/ 512 h 1020"/>
                <a:gd name="T70" fmla="*/ 438 w 957"/>
                <a:gd name="T71" fmla="*/ 628 h 1020"/>
                <a:gd name="T72" fmla="*/ 478 w 957"/>
                <a:gd name="T73" fmla="*/ 709 h 1020"/>
                <a:gd name="T74" fmla="*/ 370 w 957"/>
                <a:gd name="T75" fmla="*/ 665 h 1020"/>
                <a:gd name="T76" fmla="*/ 478 w 957"/>
                <a:gd name="T77" fmla="*/ 901 h 1020"/>
                <a:gd name="T78" fmla="*/ 478 w 957"/>
                <a:gd name="T79" fmla="*/ 916 h 1020"/>
                <a:gd name="T80" fmla="*/ 478 w 957"/>
                <a:gd name="T81" fmla="*/ 945 h 1020"/>
                <a:gd name="T82" fmla="*/ 466 w 957"/>
                <a:gd name="T83" fmla="*/ 969 h 1020"/>
                <a:gd name="T84" fmla="*/ 478 w 957"/>
                <a:gd name="T85" fmla="*/ 1020 h 1020"/>
                <a:gd name="T86" fmla="*/ 253 w 957"/>
                <a:gd name="T87" fmla="*/ 730 h 1020"/>
                <a:gd name="T88" fmla="*/ 342 w 957"/>
                <a:gd name="T89" fmla="*/ 640 h 1020"/>
                <a:gd name="T90" fmla="*/ 265 w 957"/>
                <a:gd name="T91" fmla="*/ 519 h 1020"/>
                <a:gd name="T92" fmla="*/ 253 w 957"/>
                <a:gd name="T93" fmla="*/ 477 h 1020"/>
                <a:gd name="T94" fmla="*/ 276 w 957"/>
                <a:gd name="T95" fmla="*/ 341 h 1020"/>
                <a:gd name="T96" fmla="*/ 253 w 957"/>
                <a:gd name="T97" fmla="*/ 143 h 1020"/>
                <a:gd name="T98" fmla="*/ 214 w 957"/>
                <a:gd name="T99" fmla="*/ 313 h 1020"/>
                <a:gd name="T100" fmla="*/ 253 w 957"/>
                <a:gd name="T101" fmla="*/ 310 h 1020"/>
                <a:gd name="T102" fmla="*/ 253 w 957"/>
                <a:gd name="T103" fmla="*/ 477 h 1020"/>
                <a:gd name="T104" fmla="*/ 227 w 957"/>
                <a:gd name="T105" fmla="*/ 490 h 1020"/>
                <a:gd name="T106" fmla="*/ 199 w 957"/>
                <a:gd name="T107" fmla="*/ 359 h 1020"/>
                <a:gd name="T108" fmla="*/ 253 w 957"/>
                <a:gd name="T109" fmla="*/ 1020 h 1020"/>
                <a:gd name="T110" fmla="*/ 3 w 957"/>
                <a:gd name="T111" fmla="*/ 925 h 1020"/>
                <a:gd name="T112" fmla="*/ 253 w 957"/>
                <a:gd name="T113" fmla="*/ 1020 h 10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957" h="1020">
                  <a:moveTo>
                    <a:pt x="704" y="152"/>
                  </a:moveTo>
                  <a:cubicBezTo>
                    <a:pt x="723" y="197"/>
                    <a:pt x="736" y="251"/>
                    <a:pt x="743" y="313"/>
                  </a:cubicBezTo>
                  <a:cubicBezTo>
                    <a:pt x="750" y="327"/>
                    <a:pt x="755" y="342"/>
                    <a:pt x="757" y="359"/>
                  </a:cubicBezTo>
                  <a:cubicBezTo>
                    <a:pt x="761" y="381"/>
                    <a:pt x="760" y="406"/>
                    <a:pt x="756" y="428"/>
                  </a:cubicBezTo>
                  <a:cubicBezTo>
                    <a:pt x="751" y="452"/>
                    <a:pt x="742" y="473"/>
                    <a:pt x="729" y="490"/>
                  </a:cubicBezTo>
                  <a:cubicBezTo>
                    <a:pt x="722" y="500"/>
                    <a:pt x="713" y="508"/>
                    <a:pt x="704" y="513"/>
                  </a:cubicBezTo>
                  <a:cubicBezTo>
                    <a:pt x="704" y="476"/>
                    <a:pt x="704" y="476"/>
                    <a:pt x="704" y="476"/>
                  </a:cubicBezTo>
                  <a:cubicBezTo>
                    <a:pt x="730" y="445"/>
                    <a:pt x="739" y="384"/>
                    <a:pt x="724" y="341"/>
                  </a:cubicBezTo>
                  <a:cubicBezTo>
                    <a:pt x="718" y="320"/>
                    <a:pt x="710" y="310"/>
                    <a:pt x="704" y="308"/>
                  </a:cubicBezTo>
                  <a:lnTo>
                    <a:pt x="704" y="152"/>
                  </a:lnTo>
                  <a:close/>
                  <a:moveTo>
                    <a:pt x="704" y="731"/>
                  </a:moveTo>
                  <a:cubicBezTo>
                    <a:pt x="815" y="772"/>
                    <a:pt x="957" y="791"/>
                    <a:pt x="953" y="925"/>
                  </a:cubicBezTo>
                  <a:cubicBezTo>
                    <a:pt x="952" y="956"/>
                    <a:pt x="940" y="988"/>
                    <a:pt x="921" y="1020"/>
                  </a:cubicBezTo>
                  <a:cubicBezTo>
                    <a:pt x="704" y="1020"/>
                    <a:pt x="704" y="1020"/>
                    <a:pt x="704" y="1020"/>
                  </a:cubicBezTo>
                  <a:lnTo>
                    <a:pt x="704" y="731"/>
                  </a:lnTo>
                  <a:close/>
                  <a:moveTo>
                    <a:pt x="478" y="16"/>
                  </a:moveTo>
                  <a:cubicBezTo>
                    <a:pt x="588" y="0"/>
                    <a:pt x="661" y="52"/>
                    <a:pt x="704" y="152"/>
                  </a:cubicBezTo>
                  <a:cubicBezTo>
                    <a:pt x="704" y="308"/>
                    <a:pt x="704" y="308"/>
                    <a:pt x="704" y="308"/>
                  </a:cubicBezTo>
                  <a:cubicBezTo>
                    <a:pt x="693" y="305"/>
                    <a:pt x="684" y="321"/>
                    <a:pt x="680" y="350"/>
                  </a:cubicBezTo>
                  <a:cubicBezTo>
                    <a:pt x="675" y="381"/>
                    <a:pt x="674" y="429"/>
                    <a:pt x="679" y="494"/>
                  </a:cubicBezTo>
                  <a:cubicBezTo>
                    <a:pt x="688" y="491"/>
                    <a:pt x="697" y="484"/>
                    <a:pt x="704" y="476"/>
                  </a:cubicBezTo>
                  <a:cubicBezTo>
                    <a:pt x="704" y="513"/>
                    <a:pt x="704" y="513"/>
                    <a:pt x="704" y="513"/>
                  </a:cubicBezTo>
                  <a:cubicBezTo>
                    <a:pt x="700" y="515"/>
                    <a:pt x="696" y="517"/>
                    <a:pt x="692" y="519"/>
                  </a:cubicBezTo>
                  <a:cubicBezTo>
                    <a:pt x="684" y="535"/>
                    <a:pt x="675" y="552"/>
                    <a:pt x="665" y="566"/>
                  </a:cubicBezTo>
                  <a:cubicBezTo>
                    <a:pt x="654" y="594"/>
                    <a:pt x="635" y="619"/>
                    <a:pt x="614" y="640"/>
                  </a:cubicBezTo>
                  <a:cubicBezTo>
                    <a:pt x="621" y="675"/>
                    <a:pt x="640" y="705"/>
                    <a:pt x="684" y="723"/>
                  </a:cubicBezTo>
                  <a:cubicBezTo>
                    <a:pt x="690" y="726"/>
                    <a:pt x="697" y="728"/>
                    <a:pt x="704" y="731"/>
                  </a:cubicBezTo>
                  <a:cubicBezTo>
                    <a:pt x="704" y="1020"/>
                    <a:pt x="704" y="1020"/>
                    <a:pt x="704" y="1020"/>
                  </a:cubicBezTo>
                  <a:cubicBezTo>
                    <a:pt x="478" y="1020"/>
                    <a:pt x="478" y="1020"/>
                    <a:pt x="478" y="1020"/>
                  </a:cubicBezTo>
                  <a:cubicBezTo>
                    <a:pt x="478" y="984"/>
                    <a:pt x="478" y="984"/>
                    <a:pt x="478" y="984"/>
                  </a:cubicBezTo>
                  <a:cubicBezTo>
                    <a:pt x="479" y="984"/>
                    <a:pt x="479" y="984"/>
                    <a:pt x="480" y="984"/>
                  </a:cubicBezTo>
                  <a:cubicBezTo>
                    <a:pt x="487" y="984"/>
                    <a:pt x="493" y="977"/>
                    <a:pt x="493" y="969"/>
                  </a:cubicBezTo>
                  <a:cubicBezTo>
                    <a:pt x="493" y="961"/>
                    <a:pt x="487" y="955"/>
                    <a:pt x="480" y="955"/>
                  </a:cubicBezTo>
                  <a:cubicBezTo>
                    <a:pt x="479" y="955"/>
                    <a:pt x="479" y="955"/>
                    <a:pt x="478" y="955"/>
                  </a:cubicBezTo>
                  <a:cubicBezTo>
                    <a:pt x="478" y="945"/>
                    <a:pt x="478" y="945"/>
                    <a:pt x="478" y="945"/>
                  </a:cubicBezTo>
                  <a:cubicBezTo>
                    <a:pt x="479" y="945"/>
                    <a:pt x="479" y="945"/>
                    <a:pt x="480" y="945"/>
                  </a:cubicBezTo>
                  <a:cubicBezTo>
                    <a:pt x="487" y="945"/>
                    <a:pt x="493" y="938"/>
                    <a:pt x="493" y="930"/>
                  </a:cubicBezTo>
                  <a:cubicBezTo>
                    <a:pt x="493" y="922"/>
                    <a:pt x="487" y="916"/>
                    <a:pt x="480" y="916"/>
                  </a:cubicBezTo>
                  <a:cubicBezTo>
                    <a:pt x="479" y="916"/>
                    <a:pt x="479" y="916"/>
                    <a:pt x="478" y="916"/>
                  </a:cubicBezTo>
                  <a:cubicBezTo>
                    <a:pt x="478" y="901"/>
                    <a:pt x="478" y="901"/>
                    <a:pt x="478" y="901"/>
                  </a:cubicBezTo>
                  <a:cubicBezTo>
                    <a:pt x="556" y="871"/>
                    <a:pt x="598" y="831"/>
                    <a:pt x="661" y="751"/>
                  </a:cubicBezTo>
                  <a:cubicBezTo>
                    <a:pt x="625" y="737"/>
                    <a:pt x="602" y="703"/>
                    <a:pt x="589" y="663"/>
                  </a:cubicBezTo>
                  <a:cubicBezTo>
                    <a:pt x="553" y="691"/>
                    <a:pt x="514" y="709"/>
                    <a:pt x="485" y="709"/>
                  </a:cubicBezTo>
                  <a:cubicBezTo>
                    <a:pt x="483" y="709"/>
                    <a:pt x="481" y="709"/>
                    <a:pt x="479" y="709"/>
                  </a:cubicBezTo>
                  <a:cubicBezTo>
                    <a:pt x="478" y="709"/>
                    <a:pt x="478" y="709"/>
                    <a:pt x="478" y="709"/>
                  </a:cubicBezTo>
                  <a:cubicBezTo>
                    <a:pt x="478" y="613"/>
                    <a:pt x="478" y="613"/>
                    <a:pt x="478" y="613"/>
                  </a:cubicBezTo>
                  <a:cubicBezTo>
                    <a:pt x="479" y="613"/>
                    <a:pt x="479" y="613"/>
                    <a:pt x="479" y="613"/>
                  </a:cubicBezTo>
                  <a:cubicBezTo>
                    <a:pt x="493" y="613"/>
                    <a:pt x="503" y="634"/>
                    <a:pt x="519" y="628"/>
                  </a:cubicBezTo>
                  <a:cubicBezTo>
                    <a:pt x="555" y="615"/>
                    <a:pt x="571" y="591"/>
                    <a:pt x="571" y="565"/>
                  </a:cubicBezTo>
                  <a:cubicBezTo>
                    <a:pt x="571" y="529"/>
                    <a:pt x="525" y="512"/>
                    <a:pt x="478" y="512"/>
                  </a:cubicBezTo>
                  <a:cubicBezTo>
                    <a:pt x="478" y="478"/>
                    <a:pt x="478" y="478"/>
                    <a:pt x="478" y="478"/>
                  </a:cubicBezTo>
                  <a:cubicBezTo>
                    <a:pt x="531" y="470"/>
                    <a:pt x="566" y="485"/>
                    <a:pt x="587" y="502"/>
                  </a:cubicBezTo>
                  <a:cubicBezTo>
                    <a:pt x="588" y="503"/>
                    <a:pt x="590" y="504"/>
                    <a:pt x="591" y="506"/>
                  </a:cubicBezTo>
                  <a:cubicBezTo>
                    <a:pt x="644" y="538"/>
                    <a:pt x="663" y="405"/>
                    <a:pt x="664" y="319"/>
                  </a:cubicBezTo>
                  <a:cubicBezTo>
                    <a:pt x="580" y="314"/>
                    <a:pt x="531" y="271"/>
                    <a:pt x="478" y="235"/>
                  </a:cubicBezTo>
                  <a:lnTo>
                    <a:pt x="478" y="16"/>
                  </a:lnTo>
                  <a:close/>
                  <a:moveTo>
                    <a:pt x="253" y="143"/>
                  </a:moveTo>
                  <a:cubicBezTo>
                    <a:pt x="281" y="83"/>
                    <a:pt x="325" y="38"/>
                    <a:pt x="395" y="35"/>
                  </a:cubicBezTo>
                  <a:cubicBezTo>
                    <a:pt x="408" y="31"/>
                    <a:pt x="422" y="27"/>
                    <a:pt x="437" y="25"/>
                  </a:cubicBezTo>
                  <a:cubicBezTo>
                    <a:pt x="451" y="21"/>
                    <a:pt x="465" y="18"/>
                    <a:pt x="478" y="16"/>
                  </a:cubicBezTo>
                  <a:cubicBezTo>
                    <a:pt x="478" y="235"/>
                    <a:pt x="478" y="235"/>
                    <a:pt x="478" y="235"/>
                  </a:cubicBezTo>
                  <a:cubicBezTo>
                    <a:pt x="461" y="223"/>
                    <a:pt x="444" y="212"/>
                    <a:pt x="425" y="204"/>
                  </a:cubicBezTo>
                  <a:cubicBezTo>
                    <a:pt x="378" y="183"/>
                    <a:pt x="333" y="179"/>
                    <a:pt x="316" y="207"/>
                  </a:cubicBezTo>
                  <a:cubicBezTo>
                    <a:pt x="303" y="228"/>
                    <a:pt x="296" y="254"/>
                    <a:pt x="294" y="284"/>
                  </a:cubicBezTo>
                  <a:cubicBezTo>
                    <a:pt x="294" y="285"/>
                    <a:pt x="294" y="287"/>
                    <a:pt x="294" y="289"/>
                  </a:cubicBezTo>
                  <a:cubicBezTo>
                    <a:pt x="290" y="370"/>
                    <a:pt x="303" y="542"/>
                    <a:pt x="362" y="506"/>
                  </a:cubicBezTo>
                  <a:cubicBezTo>
                    <a:pt x="364" y="504"/>
                    <a:pt x="365" y="503"/>
                    <a:pt x="367" y="502"/>
                  </a:cubicBezTo>
                  <a:cubicBezTo>
                    <a:pt x="388" y="485"/>
                    <a:pt x="423" y="469"/>
                    <a:pt x="477" y="478"/>
                  </a:cubicBezTo>
                  <a:cubicBezTo>
                    <a:pt x="478" y="478"/>
                    <a:pt x="478" y="478"/>
                    <a:pt x="478" y="478"/>
                  </a:cubicBezTo>
                  <a:cubicBezTo>
                    <a:pt x="478" y="512"/>
                    <a:pt x="478" y="512"/>
                    <a:pt x="478" y="512"/>
                  </a:cubicBezTo>
                  <a:cubicBezTo>
                    <a:pt x="432" y="512"/>
                    <a:pt x="384" y="529"/>
                    <a:pt x="382" y="561"/>
                  </a:cubicBezTo>
                  <a:cubicBezTo>
                    <a:pt x="380" y="588"/>
                    <a:pt x="400" y="615"/>
                    <a:pt x="438" y="628"/>
                  </a:cubicBezTo>
                  <a:cubicBezTo>
                    <a:pt x="454" y="634"/>
                    <a:pt x="464" y="613"/>
                    <a:pt x="478" y="613"/>
                  </a:cubicBezTo>
                  <a:cubicBezTo>
                    <a:pt x="478" y="709"/>
                    <a:pt x="478" y="709"/>
                    <a:pt x="478" y="709"/>
                  </a:cubicBezTo>
                  <a:cubicBezTo>
                    <a:pt x="477" y="709"/>
                    <a:pt x="475" y="709"/>
                    <a:pt x="472" y="709"/>
                  </a:cubicBezTo>
                  <a:cubicBezTo>
                    <a:pt x="444" y="709"/>
                    <a:pt x="405" y="692"/>
                    <a:pt x="370" y="665"/>
                  </a:cubicBezTo>
                  <a:cubicBezTo>
                    <a:pt x="357" y="704"/>
                    <a:pt x="334" y="737"/>
                    <a:pt x="298" y="751"/>
                  </a:cubicBezTo>
                  <a:cubicBezTo>
                    <a:pt x="358" y="841"/>
                    <a:pt x="407" y="878"/>
                    <a:pt x="478" y="901"/>
                  </a:cubicBezTo>
                  <a:cubicBezTo>
                    <a:pt x="478" y="901"/>
                    <a:pt x="478" y="901"/>
                    <a:pt x="478" y="901"/>
                  </a:cubicBezTo>
                  <a:cubicBezTo>
                    <a:pt x="478" y="916"/>
                    <a:pt x="478" y="916"/>
                    <a:pt x="478" y="916"/>
                  </a:cubicBezTo>
                  <a:cubicBezTo>
                    <a:pt x="471" y="916"/>
                    <a:pt x="466" y="923"/>
                    <a:pt x="466" y="930"/>
                  </a:cubicBezTo>
                  <a:cubicBezTo>
                    <a:pt x="466" y="938"/>
                    <a:pt x="471" y="944"/>
                    <a:pt x="478" y="945"/>
                  </a:cubicBezTo>
                  <a:cubicBezTo>
                    <a:pt x="478" y="955"/>
                    <a:pt x="478" y="955"/>
                    <a:pt x="478" y="955"/>
                  </a:cubicBezTo>
                  <a:cubicBezTo>
                    <a:pt x="471" y="956"/>
                    <a:pt x="466" y="962"/>
                    <a:pt x="466" y="969"/>
                  </a:cubicBezTo>
                  <a:cubicBezTo>
                    <a:pt x="466" y="977"/>
                    <a:pt x="471" y="983"/>
                    <a:pt x="478" y="984"/>
                  </a:cubicBezTo>
                  <a:cubicBezTo>
                    <a:pt x="478" y="1020"/>
                    <a:pt x="478" y="1020"/>
                    <a:pt x="478" y="1020"/>
                  </a:cubicBezTo>
                  <a:cubicBezTo>
                    <a:pt x="253" y="1020"/>
                    <a:pt x="253" y="1020"/>
                    <a:pt x="253" y="1020"/>
                  </a:cubicBezTo>
                  <a:cubicBezTo>
                    <a:pt x="253" y="730"/>
                    <a:pt x="253" y="730"/>
                    <a:pt x="253" y="730"/>
                  </a:cubicBezTo>
                  <a:cubicBezTo>
                    <a:pt x="260" y="728"/>
                    <a:pt x="266" y="726"/>
                    <a:pt x="272" y="723"/>
                  </a:cubicBezTo>
                  <a:cubicBezTo>
                    <a:pt x="317" y="704"/>
                    <a:pt x="336" y="675"/>
                    <a:pt x="342" y="640"/>
                  </a:cubicBezTo>
                  <a:cubicBezTo>
                    <a:pt x="322" y="619"/>
                    <a:pt x="304" y="595"/>
                    <a:pt x="293" y="569"/>
                  </a:cubicBezTo>
                  <a:cubicBezTo>
                    <a:pt x="282" y="554"/>
                    <a:pt x="273" y="537"/>
                    <a:pt x="265" y="519"/>
                  </a:cubicBezTo>
                  <a:cubicBezTo>
                    <a:pt x="261" y="517"/>
                    <a:pt x="257" y="516"/>
                    <a:pt x="253" y="513"/>
                  </a:cubicBezTo>
                  <a:cubicBezTo>
                    <a:pt x="253" y="477"/>
                    <a:pt x="253" y="477"/>
                    <a:pt x="253" y="477"/>
                  </a:cubicBezTo>
                  <a:cubicBezTo>
                    <a:pt x="260" y="485"/>
                    <a:pt x="269" y="491"/>
                    <a:pt x="278" y="494"/>
                  </a:cubicBezTo>
                  <a:cubicBezTo>
                    <a:pt x="283" y="431"/>
                    <a:pt x="283" y="374"/>
                    <a:pt x="276" y="341"/>
                  </a:cubicBezTo>
                  <a:cubicBezTo>
                    <a:pt x="271" y="317"/>
                    <a:pt x="262" y="308"/>
                    <a:pt x="253" y="310"/>
                  </a:cubicBezTo>
                  <a:lnTo>
                    <a:pt x="253" y="143"/>
                  </a:lnTo>
                  <a:close/>
                  <a:moveTo>
                    <a:pt x="214" y="313"/>
                  </a:moveTo>
                  <a:cubicBezTo>
                    <a:pt x="214" y="313"/>
                    <a:pt x="214" y="313"/>
                    <a:pt x="214" y="313"/>
                  </a:cubicBezTo>
                  <a:cubicBezTo>
                    <a:pt x="218" y="258"/>
                    <a:pt x="229" y="195"/>
                    <a:pt x="253" y="143"/>
                  </a:cubicBezTo>
                  <a:cubicBezTo>
                    <a:pt x="253" y="310"/>
                    <a:pt x="253" y="310"/>
                    <a:pt x="253" y="310"/>
                  </a:cubicBezTo>
                  <a:cubicBezTo>
                    <a:pt x="246" y="312"/>
                    <a:pt x="238" y="323"/>
                    <a:pt x="233" y="339"/>
                  </a:cubicBezTo>
                  <a:cubicBezTo>
                    <a:pt x="217" y="383"/>
                    <a:pt x="226" y="445"/>
                    <a:pt x="253" y="477"/>
                  </a:cubicBezTo>
                  <a:cubicBezTo>
                    <a:pt x="253" y="513"/>
                    <a:pt x="253" y="513"/>
                    <a:pt x="253" y="513"/>
                  </a:cubicBezTo>
                  <a:cubicBezTo>
                    <a:pt x="243" y="508"/>
                    <a:pt x="235" y="500"/>
                    <a:pt x="227" y="490"/>
                  </a:cubicBezTo>
                  <a:cubicBezTo>
                    <a:pt x="214" y="473"/>
                    <a:pt x="206" y="452"/>
                    <a:pt x="201" y="428"/>
                  </a:cubicBezTo>
                  <a:cubicBezTo>
                    <a:pt x="196" y="406"/>
                    <a:pt x="195" y="381"/>
                    <a:pt x="199" y="359"/>
                  </a:cubicBezTo>
                  <a:cubicBezTo>
                    <a:pt x="202" y="342"/>
                    <a:pt x="206" y="326"/>
                    <a:pt x="214" y="313"/>
                  </a:cubicBezTo>
                  <a:moveTo>
                    <a:pt x="253" y="1020"/>
                  </a:moveTo>
                  <a:cubicBezTo>
                    <a:pt x="35" y="1020"/>
                    <a:pt x="35" y="1020"/>
                    <a:pt x="35" y="1020"/>
                  </a:cubicBezTo>
                  <a:cubicBezTo>
                    <a:pt x="16" y="988"/>
                    <a:pt x="4" y="956"/>
                    <a:pt x="3" y="925"/>
                  </a:cubicBezTo>
                  <a:cubicBezTo>
                    <a:pt x="0" y="791"/>
                    <a:pt x="142" y="772"/>
                    <a:pt x="253" y="730"/>
                  </a:cubicBezTo>
                  <a:lnTo>
                    <a:pt x="253" y="1020"/>
                  </a:lnTo>
                  <a:close/>
                </a:path>
              </a:pathLst>
            </a:custGeom>
            <a:solidFill>
              <a:schemeClr val="tx2">
                <a:lumMod val="20000"/>
                <a:lumOff val="80000"/>
              </a:schemeClr>
            </a:solidFill>
            <a:ln>
              <a:noFill/>
            </a:ln>
            <a:effectLst/>
          </p:spPr>
          <p:txBody>
            <a:bodyPr vert="horz" wrap="square" lIns="121920" tIns="60960" rIns="121920" bIns="60960" numCol="1" anchor="t" anchorCtr="0" compatLnSpc="1">
              <a:prstTxWarp prst="textNoShape">
                <a:avLst/>
              </a:prstTxWarp>
            </a:bodyPr>
            <a:lstStyle/>
            <a:p>
              <a:endParaRPr lang="id-ID" sz="2400" dirty="0">
                <a:latin typeface="+mj-lt"/>
              </a:endParaRPr>
            </a:p>
          </p:txBody>
        </p:sp>
      </p:grpSp>
      <p:sp>
        <p:nvSpPr>
          <p:cNvPr id="149" name="TextBox 148"/>
          <p:cNvSpPr txBox="1"/>
          <p:nvPr/>
        </p:nvSpPr>
        <p:spPr>
          <a:xfrm>
            <a:off x="0" y="6059684"/>
            <a:ext cx="12192000" cy="400110"/>
          </a:xfrm>
          <a:prstGeom prst="rect">
            <a:avLst/>
          </a:prstGeom>
          <a:noFill/>
        </p:spPr>
        <p:txBody>
          <a:bodyPr wrap="square" rtlCol="0">
            <a:spAutoFit/>
          </a:bodyPr>
          <a:lstStyle/>
          <a:p>
            <a:pPr algn="ctr"/>
            <a:r>
              <a:rPr lang="en-GB" sz="2000" dirty="0" smtClean="0">
                <a:solidFill>
                  <a:schemeClr val="tx2">
                    <a:lumMod val="60000"/>
                    <a:lumOff val="40000"/>
                  </a:schemeClr>
                </a:solidFill>
              </a:rPr>
              <a:t>Contact: Electronic </a:t>
            </a:r>
            <a:r>
              <a:rPr lang="en-GB" sz="2000" dirty="0">
                <a:solidFill>
                  <a:schemeClr val="tx2">
                    <a:lumMod val="60000"/>
                    <a:lumOff val="40000"/>
                  </a:schemeClr>
                </a:solidFill>
              </a:rPr>
              <a:t>Working </a:t>
            </a:r>
            <a:r>
              <a:rPr lang="en-GB" sz="2000" dirty="0" smtClean="0">
                <a:solidFill>
                  <a:schemeClr val="tx2">
                    <a:lumMod val="60000"/>
                    <a:lumOff val="40000"/>
                  </a:schemeClr>
                </a:solidFill>
              </a:rPr>
              <a:t>Methods </a:t>
            </a:r>
            <a:r>
              <a:rPr lang="en-GB" sz="2000" dirty="0" smtClean="0">
                <a:solidFill>
                  <a:schemeClr val="tx2">
                    <a:lumMod val="60000"/>
                    <a:lumOff val="40000"/>
                  </a:schemeClr>
                </a:solidFill>
                <a:hlinkClick r:id="rId2"/>
              </a:rPr>
              <a:t>tsbewm@itu.int</a:t>
            </a:r>
            <a:endParaRPr lang="en-GB" sz="2000" dirty="0">
              <a:solidFill>
                <a:schemeClr val="tx2">
                  <a:lumMod val="60000"/>
                  <a:lumOff val="40000"/>
                </a:schemeClr>
              </a:solidFill>
            </a:endParaRPr>
          </a:p>
        </p:txBody>
      </p:sp>
    </p:spTree>
    <p:extLst>
      <p:ext uri="{BB962C8B-B14F-4D97-AF65-F5344CB8AC3E}">
        <p14:creationId xmlns:p14="http://schemas.microsoft.com/office/powerpoint/2010/main" val="1265776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p:tgtEl>
                                          <p:spTgt spid="4"/>
                                        </p:tgtEl>
                                        <p:attrNameLst>
                                          <p:attrName>ppt_y</p:attrName>
                                        </p:attrNameLst>
                                      </p:cBhvr>
                                      <p:tavLst>
                                        <p:tav tm="0">
                                          <p:val>
                                            <p:strVal val="#ppt_y+#ppt_h*1.125000"/>
                                          </p:val>
                                        </p:tav>
                                        <p:tav tm="100000">
                                          <p:val>
                                            <p:strVal val="#ppt_y"/>
                                          </p:val>
                                        </p:tav>
                                      </p:tavLst>
                                    </p:anim>
                                    <p:animEffect transition="in" filter="wipe(up)">
                                      <p:cBhvr>
                                        <p:cTn id="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txBox="1">
            <a:spLocks/>
          </p:cNvSpPr>
          <p:nvPr/>
        </p:nvSpPr>
        <p:spPr>
          <a:xfrm>
            <a:off x="1895231" y="1728176"/>
            <a:ext cx="8229600" cy="1140069"/>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i="0" kern="1200">
                <a:solidFill>
                  <a:schemeClr val="bg1"/>
                </a:solidFill>
                <a:latin typeface="Calibri"/>
                <a:ea typeface="+mj-ea"/>
                <a:cs typeface="Calibri"/>
              </a:defRPr>
            </a:lvl1pPr>
          </a:lstStyle>
          <a:p>
            <a:endParaRPr lang="en-US" sz="4200" dirty="0">
              <a:solidFill>
                <a:srgbClr val="558ED5"/>
              </a:solidFill>
            </a:endParaRPr>
          </a:p>
        </p:txBody>
      </p:sp>
      <p:sp>
        <p:nvSpPr>
          <p:cNvPr id="3" name="Title 1"/>
          <p:cNvSpPr txBox="1">
            <a:spLocks/>
          </p:cNvSpPr>
          <p:nvPr/>
        </p:nvSpPr>
        <p:spPr>
          <a:xfrm>
            <a:off x="0" y="976923"/>
            <a:ext cx="12192000" cy="2604489"/>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i="0" kern="1200">
                <a:solidFill>
                  <a:schemeClr val="bg1"/>
                </a:solidFill>
                <a:latin typeface="Calibri"/>
                <a:ea typeface="+mj-ea"/>
                <a:cs typeface="Calibri"/>
              </a:defRPr>
            </a:lvl1pPr>
          </a:lstStyle>
          <a:p>
            <a:r>
              <a:rPr lang="en-US" sz="4000" dirty="0" smtClean="0">
                <a:solidFill>
                  <a:schemeClr val="tx2">
                    <a:lumMod val="60000"/>
                    <a:lumOff val="40000"/>
                  </a:schemeClr>
                </a:solidFill>
              </a:rPr>
              <a:t>As we work towards WTSA-20…</a:t>
            </a:r>
          </a:p>
          <a:p>
            <a:endParaRPr lang="en-US" sz="4000" dirty="0">
              <a:solidFill>
                <a:schemeClr val="tx2">
                  <a:lumMod val="60000"/>
                  <a:lumOff val="40000"/>
                </a:schemeClr>
              </a:solidFill>
            </a:endParaRPr>
          </a:p>
          <a:p>
            <a:r>
              <a:rPr lang="en-US" sz="4000" dirty="0" smtClean="0">
                <a:solidFill>
                  <a:schemeClr val="tx2">
                    <a:lumMod val="60000"/>
                    <a:lumOff val="40000"/>
                  </a:schemeClr>
                </a:solidFill>
              </a:rPr>
              <a:t>Context and Mandate</a:t>
            </a:r>
          </a:p>
          <a:p>
            <a:r>
              <a:rPr lang="en-US" sz="4000" dirty="0" smtClean="0">
                <a:solidFill>
                  <a:schemeClr val="tx2">
                    <a:lumMod val="60000"/>
                    <a:lumOff val="40000"/>
                  </a:schemeClr>
                </a:solidFill>
              </a:rPr>
              <a:t>References to WTSA-16 Resolutions</a:t>
            </a:r>
            <a:endParaRPr lang="en-US" sz="4000" dirty="0">
              <a:solidFill>
                <a:schemeClr val="tx2">
                  <a:lumMod val="60000"/>
                  <a:lumOff val="40000"/>
                </a:schemeClr>
              </a:solidFill>
            </a:endParaRPr>
          </a:p>
        </p:txBody>
      </p:sp>
      <p:sp>
        <p:nvSpPr>
          <p:cNvPr id="4" name="Title 1"/>
          <p:cNvSpPr txBox="1">
            <a:spLocks/>
          </p:cNvSpPr>
          <p:nvPr/>
        </p:nvSpPr>
        <p:spPr>
          <a:xfrm>
            <a:off x="1981200" y="5442182"/>
            <a:ext cx="8229600" cy="743724"/>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i="0" kern="1200">
                <a:solidFill>
                  <a:schemeClr val="bg1"/>
                </a:solidFill>
                <a:latin typeface="Calibri"/>
                <a:ea typeface="+mj-ea"/>
                <a:cs typeface="Calibri"/>
              </a:defRPr>
            </a:lvl1pPr>
          </a:lstStyle>
          <a:p>
            <a:endParaRPr lang="en-US" sz="3000" b="0" i="1" dirty="0">
              <a:solidFill>
                <a:srgbClr val="558ED5"/>
              </a:solidFill>
            </a:endParaRPr>
          </a:p>
        </p:txBody>
      </p:sp>
    </p:spTree>
    <p:extLst>
      <p:ext uri="{BB962C8B-B14F-4D97-AF65-F5344CB8AC3E}">
        <p14:creationId xmlns:p14="http://schemas.microsoft.com/office/powerpoint/2010/main" val="2971744400"/>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WTSA-16 </a:t>
            </a:r>
            <a:r>
              <a:rPr lang="en-GB" dirty="0"/>
              <a:t>Resolution </a:t>
            </a:r>
            <a:r>
              <a:rPr lang="en-GB" dirty="0" smtClean="0"/>
              <a:t>32 “Strengthening electronic working methods for the work …”</a:t>
            </a:r>
            <a:endParaRPr lang="en-GB" dirty="0"/>
          </a:p>
        </p:txBody>
      </p:sp>
      <p:sp>
        <p:nvSpPr>
          <p:cNvPr id="3" name="Content Placeholder 2"/>
          <p:cNvSpPr>
            <a:spLocks noGrp="1"/>
          </p:cNvSpPr>
          <p:nvPr>
            <p:ph idx="1"/>
          </p:nvPr>
        </p:nvSpPr>
        <p:spPr/>
        <p:txBody>
          <a:bodyPr/>
          <a:lstStyle/>
          <a:p>
            <a:pPr marL="0" indent="0" hangingPunct="0">
              <a:buNone/>
            </a:pPr>
            <a:r>
              <a:rPr lang="en-GB" sz="2400" i="1" dirty="0"/>
              <a:t>Resolves</a:t>
            </a:r>
            <a:endParaRPr lang="en-US" sz="2400" i="1" dirty="0"/>
          </a:p>
          <a:p>
            <a:pPr marL="0" indent="0" hangingPunct="0">
              <a:buNone/>
            </a:pPr>
            <a:r>
              <a:rPr lang="en-GB" sz="2400" dirty="0"/>
              <a:t>•              that TSB should provide appropriate systems and facilities to support the conduct of ITU‑T's work by electronic means; </a:t>
            </a:r>
            <a:endParaRPr lang="en-US" sz="2400" dirty="0"/>
          </a:p>
          <a:p>
            <a:pPr marL="0" indent="0" hangingPunct="0">
              <a:buNone/>
            </a:pPr>
            <a:r>
              <a:rPr lang="en-GB" sz="2400" dirty="0"/>
              <a:t>•              to simplify and facilitate enhanced searching for documents and/or information;</a:t>
            </a:r>
            <a:endParaRPr lang="en-US" sz="2400" dirty="0"/>
          </a:p>
          <a:p>
            <a:pPr marL="0" indent="0" hangingPunct="0">
              <a:buNone/>
            </a:pPr>
            <a:r>
              <a:rPr lang="en-GB" sz="2400" i="1" dirty="0"/>
              <a:t>Instructs</a:t>
            </a:r>
            <a:endParaRPr lang="en-US" sz="2400" i="1" dirty="0"/>
          </a:p>
          <a:p>
            <a:pPr marL="0" indent="0">
              <a:buNone/>
            </a:pPr>
            <a:r>
              <a:rPr lang="en-GB" sz="2400" dirty="0" smtClean="0"/>
              <a:t>the </a:t>
            </a:r>
            <a:r>
              <a:rPr lang="en-GB" sz="2400" dirty="0"/>
              <a:t>Director of TSB to:</a:t>
            </a:r>
            <a:endParaRPr lang="en-US" sz="2400" dirty="0"/>
          </a:p>
          <a:p>
            <a:pPr marL="0" indent="0" hangingPunct="0">
              <a:buNone/>
            </a:pPr>
            <a:r>
              <a:rPr lang="en-GB" sz="2400" dirty="0"/>
              <a:t>•              </a:t>
            </a:r>
            <a:r>
              <a:rPr lang="en-GB" sz="2400" dirty="0">
                <a:solidFill>
                  <a:srgbClr val="FF0000"/>
                </a:solidFill>
              </a:rPr>
              <a:t>develop and disseminate guidelines for the use of ITU T EWM facilities and capabilities;</a:t>
            </a:r>
            <a:endParaRPr lang="en-US" sz="2400" dirty="0">
              <a:solidFill>
                <a:srgbClr val="FF0000"/>
              </a:solidFill>
            </a:endParaRPr>
          </a:p>
          <a:p>
            <a:pPr marL="0" indent="0">
              <a:buNone/>
            </a:pPr>
            <a:endParaRPr lang="en-GB" sz="2400" dirty="0"/>
          </a:p>
        </p:txBody>
      </p:sp>
    </p:spTree>
    <p:extLst>
      <p:ext uri="{BB962C8B-B14F-4D97-AF65-F5344CB8AC3E}">
        <p14:creationId xmlns:p14="http://schemas.microsoft.com/office/powerpoint/2010/main" val="38530642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WTSA-16 </a:t>
            </a:r>
            <a:r>
              <a:rPr lang="en-GB" dirty="0"/>
              <a:t>Resolution 44 </a:t>
            </a:r>
            <a:r>
              <a:rPr lang="en-GB" dirty="0" smtClean="0"/>
              <a:t/>
            </a:r>
            <a:br>
              <a:rPr lang="en-GB" dirty="0" smtClean="0"/>
            </a:br>
            <a:r>
              <a:rPr lang="en-GB" dirty="0" smtClean="0"/>
              <a:t>“</a:t>
            </a:r>
            <a:r>
              <a:rPr lang="en-GB" dirty="0"/>
              <a:t>Bridging the Standardization Gap”</a:t>
            </a:r>
          </a:p>
        </p:txBody>
      </p:sp>
      <p:sp>
        <p:nvSpPr>
          <p:cNvPr id="3" name="Content Placeholder 2"/>
          <p:cNvSpPr>
            <a:spLocks noGrp="1"/>
          </p:cNvSpPr>
          <p:nvPr>
            <p:ph idx="1"/>
          </p:nvPr>
        </p:nvSpPr>
        <p:spPr/>
        <p:txBody>
          <a:bodyPr>
            <a:normAutofit fontScale="40000" lnSpcReduction="20000"/>
          </a:bodyPr>
          <a:lstStyle/>
          <a:p>
            <a:pPr marL="0" indent="0">
              <a:buNone/>
            </a:pPr>
            <a:r>
              <a:rPr lang="en-GB" sz="4800" i="1" dirty="0"/>
              <a:t>C</a:t>
            </a:r>
            <a:r>
              <a:rPr lang="en-GB" sz="4800" i="1" dirty="0" smtClean="0"/>
              <a:t>onsidering</a:t>
            </a:r>
            <a:endParaRPr lang="en-US" sz="4800" dirty="0"/>
          </a:p>
          <a:p>
            <a:r>
              <a:rPr lang="en-GB" sz="4800" dirty="0"/>
              <a:t>h)	that Resolution 71 </a:t>
            </a:r>
            <a:r>
              <a:rPr lang="en-GB" sz="4800" dirty="0" smtClean="0"/>
              <a:t>(…) lists </a:t>
            </a:r>
            <a:r>
              <a:rPr lang="en-GB" sz="4800" dirty="0"/>
              <a:t>enablers of the strategic goals and objectives of the Union, one of these enablers </a:t>
            </a:r>
            <a:r>
              <a:rPr lang="en-GB" sz="4800" dirty="0" smtClean="0"/>
              <a:t/>
            </a:r>
            <a:br>
              <a:rPr lang="en-GB" sz="4800" dirty="0" smtClean="0"/>
            </a:br>
            <a:r>
              <a:rPr lang="en-GB" sz="4800" dirty="0" smtClean="0">
                <a:solidFill>
                  <a:srgbClr val="FF0000"/>
                </a:solidFill>
              </a:rPr>
              <a:t>being </a:t>
            </a:r>
            <a:r>
              <a:rPr lang="en-GB" sz="4800" dirty="0">
                <a:solidFill>
                  <a:srgbClr val="FF0000"/>
                </a:solidFill>
              </a:rPr>
              <a:t>to ensure efficient and accessible conferences, meetings, documentation, publications  and information infrastructures, and one of the support processes to that enabler being the organization of conferences, assemblies, seminars and workshops (including translation and interpretation</a:t>
            </a:r>
            <a:r>
              <a:rPr lang="en-GB" sz="4800" dirty="0" smtClean="0">
                <a:solidFill>
                  <a:srgbClr val="FF0000"/>
                </a:solidFill>
              </a:rPr>
              <a:t>),</a:t>
            </a:r>
          </a:p>
          <a:p>
            <a:pPr marL="0" indent="0">
              <a:buNone/>
            </a:pPr>
            <a:endParaRPr lang="en-US" sz="4800" dirty="0">
              <a:solidFill>
                <a:srgbClr val="FF0000"/>
              </a:solidFill>
            </a:endParaRPr>
          </a:p>
          <a:p>
            <a:pPr marL="0" indent="0" hangingPunct="0">
              <a:buNone/>
            </a:pPr>
            <a:r>
              <a:rPr lang="en-GB" sz="4800" b="1" i="1" dirty="0"/>
              <a:t>I</a:t>
            </a:r>
            <a:r>
              <a:rPr lang="en-GB" sz="4800" b="1" i="1" dirty="0" smtClean="0"/>
              <a:t>nstructs </a:t>
            </a:r>
            <a:r>
              <a:rPr lang="en-GB" sz="4800" b="1" i="1" dirty="0"/>
              <a:t>the Director of the Telecommunication Standardization </a:t>
            </a:r>
            <a:r>
              <a:rPr lang="en-GB" sz="4800" b="1" i="1" dirty="0" smtClean="0"/>
              <a:t>Bureau</a:t>
            </a:r>
            <a:r>
              <a:rPr lang="en-GB" sz="4800" i="1" dirty="0" smtClean="0"/>
              <a:t>, (…)</a:t>
            </a:r>
            <a:br>
              <a:rPr lang="en-GB" sz="4800" i="1" dirty="0" smtClean="0"/>
            </a:br>
            <a:endParaRPr lang="en-GB" sz="4800" i="1" dirty="0" smtClean="0"/>
          </a:p>
          <a:p>
            <a:r>
              <a:rPr lang="en-GB" sz="4800" dirty="0" smtClean="0">
                <a:solidFill>
                  <a:srgbClr val="FF0000"/>
                </a:solidFill>
              </a:rPr>
              <a:t>10</a:t>
            </a:r>
            <a:r>
              <a:rPr lang="en-GB" sz="4800" dirty="0">
                <a:solidFill>
                  <a:srgbClr val="FF0000"/>
                </a:solidFill>
              </a:rPr>
              <a:t>	to enhance the use of electronic channels such as webinars or e learning for education and training on the implementation of ITU T </a:t>
            </a:r>
            <a:r>
              <a:rPr lang="en-GB" sz="4800" dirty="0" smtClean="0">
                <a:solidFill>
                  <a:srgbClr val="FF0000"/>
                </a:solidFill>
              </a:rPr>
              <a:t>Recommendations;</a:t>
            </a:r>
          </a:p>
          <a:p>
            <a:r>
              <a:rPr lang="en-GB" sz="4800" dirty="0">
                <a:solidFill>
                  <a:srgbClr val="FF0000"/>
                </a:solidFill>
              </a:rPr>
              <a:t>14	to provide remote participation, where possible, for more ITU‑T workshops, seminars and forums, encouraging greater participation by developing </a:t>
            </a:r>
            <a:r>
              <a:rPr lang="en-GB" sz="4800" dirty="0" smtClean="0">
                <a:solidFill>
                  <a:srgbClr val="FF0000"/>
                </a:solidFill>
              </a:rPr>
              <a:t>countries;</a:t>
            </a:r>
            <a:endParaRPr lang="en-US" sz="4800" dirty="0"/>
          </a:p>
        </p:txBody>
      </p:sp>
    </p:spTree>
    <p:extLst>
      <p:ext uri="{BB962C8B-B14F-4D97-AF65-F5344CB8AC3E}">
        <p14:creationId xmlns:p14="http://schemas.microsoft.com/office/powerpoint/2010/main" val="11417418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txBox="1">
            <a:spLocks/>
          </p:cNvSpPr>
          <p:nvPr/>
        </p:nvSpPr>
        <p:spPr>
          <a:xfrm>
            <a:off x="1895231" y="1728176"/>
            <a:ext cx="8229600" cy="1140069"/>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i="0" kern="1200">
                <a:solidFill>
                  <a:schemeClr val="bg1"/>
                </a:solidFill>
                <a:latin typeface="Calibri"/>
                <a:ea typeface="+mj-ea"/>
                <a:cs typeface="Calibri"/>
              </a:defRPr>
            </a:lvl1pPr>
          </a:lstStyle>
          <a:p>
            <a:endParaRPr lang="en-US" sz="4200" dirty="0">
              <a:solidFill>
                <a:srgbClr val="558ED5"/>
              </a:solidFill>
            </a:endParaRPr>
          </a:p>
        </p:txBody>
      </p:sp>
      <p:sp>
        <p:nvSpPr>
          <p:cNvPr id="3" name="Title 1"/>
          <p:cNvSpPr txBox="1">
            <a:spLocks/>
          </p:cNvSpPr>
          <p:nvPr/>
        </p:nvSpPr>
        <p:spPr>
          <a:xfrm>
            <a:off x="0" y="976923"/>
            <a:ext cx="12192000" cy="2604489"/>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i="0" kern="1200">
                <a:solidFill>
                  <a:schemeClr val="bg1"/>
                </a:solidFill>
                <a:latin typeface="Calibri"/>
                <a:ea typeface="+mj-ea"/>
                <a:cs typeface="Calibri"/>
              </a:defRPr>
            </a:lvl1pPr>
          </a:lstStyle>
          <a:p>
            <a:r>
              <a:rPr lang="en-US" dirty="0" smtClean="0">
                <a:solidFill>
                  <a:schemeClr val="tx2">
                    <a:lumMod val="60000"/>
                    <a:lumOff val="40000"/>
                  </a:schemeClr>
                </a:solidFill>
              </a:rPr>
              <a:t>Latest features of IT Tools</a:t>
            </a:r>
          </a:p>
        </p:txBody>
      </p:sp>
      <p:sp>
        <p:nvSpPr>
          <p:cNvPr id="4" name="Title 1"/>
          <p:cNvSpPr txBox="1">
            <a:spLocks/>
          </p:cNvSpPr>
          <p:nvPr/>
        </p:nvSpPr>
        <p:spPr>
          <a:xfrm>
            <a:off x="1981200" y="5442182"/>
            <a:ext cx="8229600" cy="743724"/>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i="0" kern="1200">
                <a:solidFill>
                  <a:schemeClr val="bg1"/>
                </a:solidFill>
                <a:latin typeface="Calibri"/>
                <a:ea typeface="+mj-ea"/>
                <a:cs typeface="Calibri"/>
              </a:defRPr>
            </a:lvl1pPr>
          </a:lstStyle>
          <a:p>
            <a:endParaRPr lang="en-US" sz="3000" b="0" i="1" dirty="0">
              <a:solidFill>
                <a:srgbClr val="558ED5"/>
              </a:solidFill>
            </a:endParaRPr>
          </a:p>
        </p:txBody>
      </p:sp>
    </p:spTree>
    <p:extLst>
      <p:ext uri="{BB962C8B-B14F-4D97-AF65-F5344CB8AC3E}">
        <p14:creationId xmlns:p14="http://schemas.microsoft.com/office/powerpoint/2010/main" val="1972869530"/>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ITU </a:t>
            </a:r>
            <a:r>
              <a:rPr lang="en-US" dirty="0"/>
              <a:t>Basic </a:t>
            </a:r>
            <a:r>
              <a:rPr lang="en-US" dirty="0" smtClean="0"/>
              <a:t>Texts</a:t>
            </a:r>
            <a:r>
              <a:rPr lang="en-US" dirty="0"/>
              <a:t/>
            </a:r>
            <a:br>
              <a:rPr lang="en-US" dirty="0"/>
            </a:br>
            <a:r>
              <a:rPr lang="en-US" sz="2800" b="0" i="1" dirty="0" smtClean="0"/>
              <a:t>itu.int/search</a:t>
            </a:r>
            <a:endParaRPr lang="en-US" sz="2800" dirty="0"/>
          </a:p>
        </p:txBody>
      </p:sp>
      <p:sp>
        <p:nvSpPr>
          <p:cNvPr id="3" name="Content Placeholder 2"/>
          <p:cNvSpPr>
            <a:spLocks noGrp="1"/>
          </p:cNvSpPr>
          <p:nvPr>
            <p:ph idx="1"/>
          </p:nvPr>
        </p:nvSpPr>
        <p:spPr>
          <a:xfrm>
            <a:off x="609600" y="1713972"/>
            <a:ext cx="10972800" cy="3611063"/>
          </a:xfrm>
        </p:spPr>
        <p:txBody>
          <a:bodyPr>
            <a:normAutofit fontScale="77500" lnSpcReduction="20000"/>
          </a:bodyPr>
          <a:lstStyle/>
          <a:p>
            <a:r>
              <a:rPr lang="en-US" b="1" dirty="0"/>
              <a:t>Challenges</a:t>
            </a:r>
          </a:p>
          <a:p>
            <a:pPr lvl="1"/>
            <a:r>
              <a:rPr lang="en-US" dirty="0"/>
              <a:t>Possible overlaps and duplications between the Sectors activities;</a:t>
            </a:r>
          </a:p>
          <a:p>
            <a:pPr lvl="1"/>
            <a:r>
              <a:rPr lang="en-US" dirty="0"/>
              <a:t>Difficult to identify decisions taken on a the same subject;</a:t>
            </a:r>
          </a:p>
          <a:p>
            <a:r>
              <a:rPr lang="en-US" b="1" dirty="0"/>
              <a:t>Objectives</a:t>
            </a:r>
          </a:p>
          <a:p>
            <a:pPr lvl="1"/>
            <a:r>
              <a:rPr lang="en-US" dirty="0"/>
              <a:t>Ease identification of potential overlaps on the Sectors activities;</a:t>
            </a:r>
          </a:p>
          <a:p>
            <a:pPr lvl="1"/>
            <a:r>
              <a:rPr lang="en-US" dirty="0"/>
              <a:t>Facilitate </a:t>
            </a:r>
            <a:r>
              <a:rPr lang="en-US" dirty="0" smtClean="0"/>
              <a:t>reporting </a:t>
            </a:r>
            <a:r>
              <a:rPr lang="en-US" dirty="0"/>
              <a:t>on the cross-cutting topics;</a:t>
            </a:r>
          </a:p>
          <a:p>
            <a:r>
              <a:rPr lang="en-US" b="1" dirty="0"/>
              <a:t>Solution</a:t>
            </a:r>
          </a:p>
          <a:p>
            <a:pPr lvl="1"/>
            <a:r>
              <a:rPr lang="en-US" sz="2600" dirty="0" smtClean="0"/>
              <a:t>New ITU </a:t>
            </a:r>
            <a:r>
              <a:rPr lang="en-US" sz="2600" dirty="0"/>
              <a:t>basic </a:t>
            </a:r>
            <a:r>
              <a:rPr lang="en-US" sz="2600" dirty="0" smtClean="0"/>
              <a:t>texts collection in “</a:t>
            </a:r>
            <a:r>
              <a:rPr lang="en-US" sz="2600" b="1" i="1" dirty="0" smtClean="0"/>
              <a:t>ITUSearch”</a:t>
            </a:r>
            <a:r>
              <a:rPr lang="en-US" sz="2600" dirty="0" smtClean="0"/>
              <a:t>;</a:t>
            </a:r>
          </a:p>
          <a:p>
            <a:pPr lvl="1"/>
            <a:r>
              <a:rPr lang="en-US" sz="2600" dirty="0" smtClean="0"/>
              <a:t>Support 6 ITU official languages</a:t>
            </a:r>
          </a:p>
          <a:p>
            <a:pPr lvl="1"/>
            <a:r>
              <a:rPr lang="en-US" sz="2600" dirty="0" smtClean="0"/>
              <a:t>Split by resolutions / decisions / </a:t>
            </a:r>
            <a:r>
              <a:rPr lang="aa-ET" sz="2600" dirty="0" smtClean="0"/>
              <a:t>…</a:t>
            </a:r>
            <a:endParaRPr lang="en-US" sz="2600" dirty="0" smtClean="0"/>
          </a:p>
          <a:p>
            <a:pPr lvl="1"/>
            <a:endParaRPr lang="en-US" sz="2600" dirty="0"/>
          </a:p>
          <a:p>
            <a:pPr marL="457200" lvl="1" indent="0">
              <a:buNone/>
            </a:pPr>
            <a:endParaRPr lang="en-US" sz="2600" dirty="0"/>
          </a:p>
          <a:p>
            <a:pPr marL="457200" lvl="1" indent="0">
              <a:buNone/>
            </a:pPr>
            <a:endParaRPr lang="en-US" sz="2600" dirty="0"/>
          </a:p>
          <a:p>
            <a:endParaRPr lang="en-US" sz="2400" dirty="0"/>
          </a:p>
          <a:p>
            <a:endParaRPr lang="en-US" dirty="0"/>
          </a:p>
        </p:txBody>
      </p:sp>
      <p:sp>
        <p:nvSpPr>
          <p:cNvPr id="5" name="TextBox 4"/>
          <p:cNvSpPr txBox="1"/>
          <p:nvPr/>
        </p:nvSpPr>
        <p:spPr>
          <a:xfrm>
            <a:off x="2465293" y="5436861"/>
            <a:ext cx="7270377" cy="640515"/>
          </a:xfrm>
          <a:prstGeom prst="rect">
            <a:avLst/>
          </a:prstGeom>
          <a:noFill/>
          <a:ln w="12700">
            <a:noFill/>
          </a:ln>
        </p:spPr>
        <p:txBody>
          <a:bodyPr wrap="square" lIns="180000" tIns="180000" rIns="180000" bIns="180000" rtlCol="0">
            <a:spAutoFit/>
          </a:bodyPr>
          <a:lstStyle/>
          <a:p>
            <a:pPr algn="ctr"/>
            <a:r>
              <a:rPr lang="en-US" i="1" dirty="0">
                <a:solidFill>
                  <a:srgbClr val="0070C0"/>
                </a:solidFill>
              </a:rPr>
              <a:t>E.g.: See search results for “</a:t>
            </a:r>
            <a:r>
              <a:rPr lang="en-US" i="1" dirty="0">
                <a:solidFill>
                  <a:srgbClr val="0070C0"/>
                </a:solidFill>
                <a:hlinkClick r:id="rId2"/>
              </a:rPr>
              <a:t>Sustainable Development</a:t>
            </a:r>
            <a:r>
              <a:rPr lang="en-US" i="1" dirty="0">
                <a:solidFill>
                  <a:srgbClr val="0070C0"/>
                </a:solidFill>
              </a:rPr>
              <a:t>”</a:t>
            </a:r>
            <a:endParaRPr lang="en-GB" dirty="0"/>
          </a:p>
        </p:txBody>
      </p:sp>
      <p:pic>
        <p:nvPicPr>
          <p:cNvPr id="4" name="Picture 3"/>
          <p:cNvPicPr>
            <a:picLocks noChangeAspect="1"/>
          </p:cNvPicPr>
          <p:nvPr/>
        </p:nvPicPr>
        <p:blipFill>
          <a:blip r:embed="rId3"/>
          <a:stretch>
            <a:fillRect/>
          </a:stretch>
        </p:blipFill>
        <p:spPr>
          <a:xfrm>
            <a:off x="10574282" y="130574"/>
            <a:ext cx="1447619" cy="657143"/>
          </a:xfrm>
          <a:prstGeom prst="rect">
            <a:avLst/>
          </a:prstGeom>
        </p:spPr>
      </p:pic>
    </p:spTree>
    <p:extLst>
      <p:ext uri="{BB962C8B-B14F-4D97-AF65-F5344CB8AC3E}">
        <p14:creationId xmlns:p14="http://schemas.microsoft.com/office/powerpoint/2010/main" val="796547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ITU-T Cloud</a:t>
            </a:r>
            <a:r>
              <a:rPr lang="en-US" dirty="0"/>
              <a:t/>
            </a:r>
            <a:br>
              <a:rPr lang="en-US" dirty="0"/>
            </a:br>
            <a:r>
              <a:rPr lang="en-US" sz="2800" b="0" i="1" dirty="0" smtClean="0"/>
              <a:t>tsbcloud.itu.int</a:t>
            </a:r>
            <a:r>
              <a:rPr lang="en-US" sz="2200" i="1" dirty="0" smtClean="0"/>
              <a:t> </a:t>
            </a:r>
            <a:endParaRPr lang="en-US" sz="2200" i="1" dirty="0"/>
          </a:p>
        </p:txBody>
      </p:sp>
      <p:sp>
        <p:nvSpPr>
          <p:cNvPr id="3" name="Content Placeholder 2"/>
          <p:cNvSpPr>
            <a:spLocks noGrp="1"/>
          </p:cNvSpPr>
          <p:nvPr>
            <p:ph idx="1"/>
          </p:nvPr>
        </p:nvSpPr>
        <p:spPr>
          <a:xfrm>
            <a:off x="609600" y="1719202"/>
            <a:ext cx="10972800" cy="4212871"/>
          </a:xfrm>
        </p:spPr>
        <p:txBody>
          <a:bodyPr>
            <a:normAutofit fontScale="77500" lnSpcReduction="20000"/>
          </a:bodyPr>
          <a:lstStyle/>
          <a:p>
            <a:r>
              <a:rPr lang="en-US" b="1" dirty="0"/>
              <a:t>Challenge</a:t>
            </a:r>
          </a:p>
          <a:p>
            <a:pPr lvl="1"/>
            <a:r>
              <a:rPr lang="en-US" dirty="0"/>
              <a:t>No </a:t>
            </a:r>
            <a:r>
              <a:rPr lang="en-US" dirty="0" smtClean="0"/>
              <a:t>fast and simple </a:t>
            </a:r>
            <a:r>
              <a:rPr lang="en-US" dirty="0"/>
              <a:t>solution for storing and sharing files within the ITU-T experts </a:t>
            </a:r>
            <a:r>
              <a:rPr lang="en-US" dirty="0" smtClean="0"/>
              <a:t>community;</a:t>
            </a:r>
            <a:endParaRPr lang="en-US" dirty="0"/>
          </a:p>
          <a:p>
            <a:r>
              <a:rPr lang="en-US" b="1" dirty="0"/>
              <a:t>Objectives</a:t>
            </a:r>
          </a:p>
          <a:p>
            <a:pPr lvl="1"/>
            <a:r>
              <a:rPr lang="en-GB" dirty="0" smtClean="0"/>
              <a:t>Easy way to store </a:t>
            </a:r>
            <a:r>
              <a:rPr lang="en-GB" dirty="0"/>
              <a:t>and share files within the ITU </a:t>
            </a:r>
            <a:r>
              <a:rPr lang="en-GB" dirty="0" smtClean="0"/>
              <a:t>framework;</a:t>
            </a:r>
            <a:endParaRPr lang="en-GB" dirty="0"/>
          </a:p>
          <a:p>
            <a:pPr lvl="1"/>
            <a:r>
              <a:rPr lang="en-US" dirty="0" smtClean="0"/>
              <a:t>Secured </a:t>
            </a:r>
            <a:r>
              <a:rPr lang="en-US" dirty="0"/>
              <a:t>and </a:t>
            </a:r>
            <a:r>
              <a:rPr lang="en-US" dirty="0" smtClean="0"/>
              <a:t>scalable;</a:t>
            </a:r>
          </a:p>
          <a:p>
            <a:pPr lvl="1"/>
            <a:r>
              <a:rPr lang="en-US" dirty="0" smtClean="0"/>
              <a:t>Mobile app;</a:t>
            </a:r>
            <a:endParaRPr lang="en-US" dirty="0"/>
          </a:p>
          <a:p>
            <a:r>
              <a:rPr lang="en-US" b="1" dirty="0"/>
              <a:t>Solution</a:t>
            </a:r>
          </a:p>
          <a:p>
            <a:pPr lvl="1"/>
            <a:r>
              <a:rPr lang="en-GB" i="1" dirty="0" smtClean="0"/>
              <a:t>Deploy</a:t>
            </a:r>
            <a:r>
              <a:rPr lang="en-GB" b="1" i="1" dirty="0" smtClean="0"/>
              <a:t> NextCloud</a:t>
            </a:r>
            <a:r>
              <a:rPr lang="en-GB" dirty="0" smtClean="0"/>
              <a:t> </a:t>
            </a:r>
            <a:r>
              <a:rPr lang="en-GB" dirty="0"/>
              <a:t>open source solution </a:t>
            </a:r>
            <a:r>
              <a:rPr lang="en-GB" dirty="0" smtClean="0"/>
              <a:t>on a </a:t>
            </a:r>
            <a:r>
              <a:rPr lang="en-GB" dirty="0"/>
              <a:t>server hosted in ITU premises;</a:t>
            </a:r>
          </a:p>
          <a:p>
            <a:pPr lvl="1"/>
            <a:r>
              <a:rPr lang="en-US" dirty="0" smtClean="0"/>
              <a:t>ITU </a:t>
            </a:r>
            <a:r>
              <a:rPr lang="en-US" dirty="0"/>
              <a:t>authentication system</a:t>
            </a:r>
            <a:r>
              <a:rPr lang="en-US" dirty="0" smtClean="0"/>
              <a:t>;</a:t>
            </a:r>
          </a:p>
          <a:p>
            <a:pPr lvl="1"/>
            <a:r>
              <a:rPr lang="en-US" dirty="0" smtClean="0"/>
              <a:t>10 GB per user;</a:t>
            </a:r>
            <a:endParaRPr lang="en-US" dirty="0"/>
          </a:p>
          <a:p>
            <a:pPr lvl="1"/>
            <a:r>
              <a:rPr lang="en-US" dirty="0"/>
              <a:t>N</a:t>
            </a:r>
            <a:r>
              <a:rPr lang="en-US" dirty="0" smtClean="0"/>
              <a:t>ew </a:t>
            </a:r>
            <a:r>
              <a:rPr lang="en-US" dirty="0"/>
              <a:t>application “</a:t>
            </a:r>
            <a:r>
              <a:rPr lang="en-US" b="1" i="1" dirty="0"/>
              <a:t>ITU-T Cloud</a:t>
            </a:r>
            <a:r>
              <a:rPr lang="en-US" dirty="0"/>
              <a:t>” </a:t>
            </a:r>
            <a:r>
              <a:rPr lang="en-US" dirty="0" smtClean="0"/>
              <a:t>in </a:t>
            </a:r>
            <a:r>
              <a:rPr lang="en-US" dirty="0"/>
              <a:t>MyWorkspace;</a:t>
            </a:r>
          </a:p>
          <a:p>
            <a:pPr marL="457200" lvl="1" indent="0">
              <a:buNone/>
            </a:pPr>
            <a:endParaRPr lang="en-US" dirty="0"/>
          </a:p>
        </p:txBody>
      </p:sp>
      <p:pic>
        <p:nvPicPr>
          <p:cNvPr id="4" name="Picture 3"/>
          <p:cNvPicPr>
            <a:picLocks noChangeAspect="1"/>
          </p:cNvPicPr>
          <p:nvPr/>
        </p:nvPicPr>
        <p:blipFill>
          <a:blip r:embed="rId2"/>
          <a:stretch>
            <a:fillRect/>
          </a:stretch>
        </p:blipFill>
        <p:spPr>
          <a:xfrm>
            <a:off x="10876557" y="122392"/>
            <a:ext cx="1172007" cy="1020080"/>
          </a:xfrm>
          <a:prstGeom prst="rect">
            <a:avLst/>
          </a:prstGeom>
        </p:spPr>
      </p:pic>
    </p:spTree>
    <p:extLst>
      <p:ext uri="{BB962C8B-B14F-4D97-AF65-F5344CB8AC3E}">
        <p14:creationId xmlns:p14="http://schemas.microsoft.com/office/powerpoint/2010/main" val="2574342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Automatic </a:t>
            </a:r>
            <a:r>
              <a:rPr lang="en-US" dirty="0" smtClean="0"/>
              <a:t>translation</a:t>
            </a:r>
            <a:r>
              <a:rPr lang="en-US" dirty="0"/>
              <a:t/>
            </a:r>
            <a:br>
              <a:rPr lang="en-US" dirty="0"/>
            </a:br>
            <a:r>
              <a:rPr lang="en-US" sz="2800" b="0" i="1" dirty="0"/>
              <a:t>itu.int/</a:t>
            </a:r>
            <a:r>
              <a:rPr lang="en-US" sz="2800" b="0" i="1" dirty="0" err="1"/>
              <a:t>myworkspace</a:t>
            </a:r>
            <a:r>
              <a:rPr lang="en-US" sz="2800" b="0" i="1" dirty="0"/>
              <a:t>/home/index/translate</a:t>
            </a:r>
            <a:r>
              <a:rPr lang="en-US" sz="2200" b="0" i="1" dirty="0" smtClean="0"/>
              <a:t> </a:t>
            </a:r>
            <a:endParaRPr lang="en-US" sz="2200" dirty="0"/>
          </a:p>
        </p:txBody>
      </p:sp>
      <p:sp>
        <p:nvSpPr>
          <p:cNvPr id="3" name="Content Placeholder 2"/>
          <p:cNvSpPr>
            <a:spLocks noGrp="1"/>
          </p:cNvSpPr>
          <p:nvPr>
            <p:ph idx="1"/>
          </p:nvPr>
        </p:nvSpPr>
        <p:spPr>
          <a:xfrm>
            <a:off x="609600" y="1719203"/>
            <a:ext cx="10972800" cy="3436784"/>
          </a:xfrm>
        </p:spPr>
        <p:txBody>
          <a:bodyPr>
            <a:normAutofit fontScale="77500" lnSpcReduction="20000"/>
          </a:bodyPr>
          <a:lstStyle/>
          <a:p>
            <a:r>
              <a:rPr lang="en-US" b="1" dirty="0" smtClean="0"/>
              <a:t>Challenges</a:t>
            </a:r>
            <a:endParaRPr lang="en-US" b="1" dirty="0"/>
          </a:p>
          <a:p>
            <a:pPr lvl="1"/>
            <a:r>
              <a:rPr lang="en-US" dirty="0"/>
              <a:t>Most of ITU meeting documents are English </a:t>
            </a:r>
            <a:r>
              <a:rPr lang="en-US" dirty="0" smtClean="0"/>
              <a:t>only;</a:t>
            </a:r>
            <a:endParaRPr lang="en-US" dirty="0"/>
          </a:p>
          <a:p>
            <a:pPr lvl="1"/>
            <a:r>
              <a:rPr lang="en-US" dirty="0" smtClean="0"/>
              <a:t>Cannot be supported by traditional human translation (cost and time);</a:t>
            </a:r>
            <a:endParaRPr lang="en-US" dirty="0"/>
          </a:p>
          <a:p>
            <a:r>
              <a:rPr lang="en-US" b="1" dirty="0"/>
              <a:t>Objectives</a:t>
            </a:r>
          </a:p>
          <a:p>
            <a:pPr lvl="1"/>
            <a:r>
              <a:rPr lang="en-US" dirty="0" smtClean="0"/>
              <a:t>Develop automatic translation using Machine Learning; </a:t>
            </a:r>
            <a:endParaRPr lang="en-US" dirty="0"/>
          </a:p>
          <a:p>
            <a:r>
              <a:rPr lang="en-US" b="1" dirty="0"/>
              <a:t>Solution</a:t>
            </a:r>
          </a:p>
          <a:p>
            <a:pPr lvl="1"/>
            <a:r>
              <a:rPr lang="en-US" dirty="0"/>
              <a:t>Integrate and train open source ML on ITU corpus in 6 languages;</a:t>
            </a:r>
          </a:p>
          <a:p>
            <a:pPr lvl="1"/>
            <a:r>
              <a:rPr lang="en-US" dirty="0" smtClean="0"/>
              <a:t>As simple as </a:t>
            </a:r>
            <a:r>
              <a:rPr lang="en-US" dirty="0"/>
              <a:t>drag</a:t>
            </a:r>
            <a:r>
              <a:rPr lang="en-US" dirty="0" smtClean="0"/>
              <a:t> </a:t>
            </a:r>
            <a:r>
              <a:rPr lang="en-US" dirty="0"/>
              <a:t>and </a:t>
            </a:r>
            <a:r>
              <a:rPr lang="en-US" dirty="0" smtClean="0"/>
              <a:t>drop;</a:t>
            </a:r>
            <a:endParaRPr lang="en-US" dirty="0"/>
          </a:p>
          <a:p>
            <a:pPr lvl="1"/>
            <a:r>
              <a:rPr lang="en-US" dirty="0"/>
              <a:t>Accessible </a:t>
            </a:r>
            <a:r>
              <a:rPr lang="en-US" dirty="0" smtClean="0"/>
              <a:t>through </a:t>
            </a:r>
            <a:r>
              <a:rPr lang="en-US" dirty="0"/>
              <a:t>MyWorkspace as </a:t>
            </a:r>
            <a:r>
              <a:rPr lang="en-US" dirty="0" smtClean="0"/>
              <a:t>“</a:t>
            </a:r>
            <a:r>
              <a:rPr lang="en-US" b="1" i="1" dirty="0" smtClean="0"/>
              <a:t>Automatic Translation</a:t>
            </a:r>
            <a:r>
              <a:rPr lang="en-US" dirty="0" smtClean="0"/>
              <a:t>”;</a:t>
            </a:r>
            <a:endParaRPr lang="en-US" dirty="0"/>
          </a:p>
          <a:p>
            <a:pPr lvl="1"/>
            <a:endParaRPr lang="en-US" dirty="0"/>
          </a:p>
          <a:p>
            <a:pPr marL="457200" lvl="1" indent="0">
              <a:buNone/>
            </a:pPr>
            <a:endParaRPr lang="en-US" dirty="0"/>
          </a:p>
        </p:txBody>
      </p:sp>
      <p:pic>
        <p:nvPicPr>
          <p:cNvPr id="4" name="Picture 3"/>
          <p:cNvPicPr>
            <a:picLocks noChangeAspect="1"/>
          </p:cNvPicPr>
          <p:nvPr/>
        </p:nvPicPr>
        <p:blipFill>
          <a:blip r:embed="rId2"/>
          <a:stretch>
            <a:fillRect/>
          </a:stretch>
        </p:blipFill>
        <p:spPr>
          <a:xfrm>
            <a:off x="10878381" y="139706"/>
            <a:ext cx="1166375" cy="1002766"/>
          </a:xfrm>
          <a:prstGeom prst="rect">
            <a:avLst/>
          </a:prstGeom>
        </p:spPr>
      </p:pic>
    </p:spTree>
    <p:extLst>
      <p:ext uri="{BB962C8B-B14F-4D97-AF65-F5344CB8AC3E}">
        <p14:creationId xmlns:p14="http://schemas.microsoft.com/office/powerpoint/2010/main" val="3181703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Liaison </a:t>
            </a:r>
            <a:r>
              <a:rPr lang="en-US" dirty="0" smtClean="0"/>
              <a:t>Statements</a:t>
            </a:r>
            <a:r>
              <a:rPr lang="en-US" dirty="0"/>
              <a:t/>
            </a:r>
            <a:br>
              <a:rPr lang="en-US" dirty="0"/>
            </a:br>
            <a:r>
              <a:rPr lang="en-US" sz="2800" b="0" i="1" dirty="0"/>
              <a:t>itu.int/net4/</a:t>
            </a:r>
            <a:r>
              <a:rPr lang="en-US" sz="2800" b="0" i="1" dirty="0" err="1"/>
              <a:t>itu-t</a:t>
            </a:r>
            <a:r>
              <a:rPr lang="en-US" sz="2800" b="0" i="1" dirty="0"/>
              <a:t>/ls</a:t>
            </a:r>
            <a:r>
              <a:rPr lang="en-US" sz="2200" dirty="0"/>
              <a:t> </a:t>
            </a:r>
          </a:p>
        </p:txBody>
      </p:sp>
      <p:sp>
        <p:nvSpPr>
          <p:cNvPr id="3" name="Content Placeholder 2"/>
          <p:cNvSpPr>
            <a:spLocks noGrp="1"/>
          </p:cNvSpPr>
          <p:nvPr>
            <p:ph idx="1"/>
          </p:nvPr>
        </p:nvSpPr>
        <p:spPr>
          <a:xfrm>
            <a:off x="609600" y="1715359"/>
            <a:ext cx="10972800" cy="2973181"/>
          </a:xfrm>
        </p:spPr>
        <p:txBody>
          <a:bodyPr>
            <a:normAutofit fontScale="77500" lnSpcReduction="20000"/>
          </a:bodyPr>
          <a:lstStyle/>
          <a:p>
            <a:r>
              <a:rPr lang="en-US" b="1" dirty="0"/>
              <a:t>Challenges</a:t>
            </a:r>
          </a:p>
          <a:p>
            <a:pPr lvl="1"/>
            <a:r>
              <a:rPr lang="en-US" dirty="0"/>
              <a:t>Search was limited to main groups;</a:t>
            </a:r>
          </a:p>
          <a:p>
            <a:r>
              <a:rPr lang="en-US" b="1" dirty="0"/>
              <a:t>Objectives</a:t>
            </a:r>
          </a:p>
          <a:p>
            <a:pPr lvl="1"/>
            <a:r>
              <a:rPr lang="en-US" dirty="0"/>
              <a:t>Allow filtering on subgroups for both Incoming and </a:t>
            </a:r>
            <a:r>
              <a:rPr lang="en-US" dirty="0" smtClean="0"/>
              <a:t>Outgoing </a:t>
            </a:r>
            <a:r>
              <a:rPr lang="en-US" dirty="0"/>
              <a:t>LSs</a:t>
            </a:r>
            <a:r>
              <a:rPr lang="en-US" dirty="0" smtClean="0"/>
              <a:t>;</a:t>
            </a:r>
          </a:p>
          <a:p>
            <a:pPr lvl="1"/>
            <a:r>
              <a:rPr lang="en-US" dirty="0" smtClean="0"/>
              <a:t>Keep reporting facilities;</a:t>
            </a:r>
            <a:endParaRPr lang="en-US" dirty="0"/>
          </a:p>
          <a:p>
            <a:r>
              <a:rPr lang="en-US" b="1" dirty="0"/>
              <a:t>Solution</a:t>
            </a:r>
          </a:p>
          <a:p>
            <a:pPr lvl="1"/>
            <a:r>
              <a:rPr lang="en-US" dirty="0"/>
              <a:t>Create a new search page with enhanced search criteria;</a:t>
            </a:r>
          </a:p>
          <a:p>
            <a:pPr lvl="1"/>
            <a:r>
              <a:rPr lang="en-US" dirty="0" smtClean="0"/>
              <a:t>Prototype first, feedback are welcome @&lt;</a:t>
            </a:r>
            <a:r>
              <a:rPr lang="en-US" dirty="0" smtClean="0">
                <a:hlinkClick r:id="rId2"/>
              </a:rPr>
              <a:t>tsbewm@itu.int</a:t>
            </a:r>
            <a:r>
              <a:rPr lang="en-US" dirty="0" smtClean="0"/>
              <a:t>&gt;;</a:t>
            </a:r>
            <a:endParaRPr lang="en-US" dirty="0"/>
          </a:p>
        </p:txBody>
      </p:sp>
    </p:spTree>
    <p:extLst>
      <p:ext uri="{BB962C8B-B14F-4D97-AF65-F5344CB8AC3E}">
        <p14:creationId xmlns:p14="http://schemas.microsoft.com/office/powerpoint/2010/main" val="4961123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ITU White Background.potx" id="{9694207F-B86C-4347-AF5B-E18AD6864DC7}" vid="{B9639EA1-9A26-4D10-99CD-41579998EC6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8E41CE3FCF996448956D1D7ACE1A4DB" ma:contentTypeVersion="11" ma:contentTypeDescription="Create a new document." ma:contentTypeScope="" ma:versionID="a0a3cc5433773b8b5f201d7274c7c831">
  <xsd:schema xmlns:xsd="http://www.w3.org/2001/XMLSchema" xmlns:xs="http://www.w3.org/2001/XMLSchema" xmlns:p="http://schemas.microsoft.com/office/2006/metadata/properties" xmlns:ns3="db787c58-c6c7-4092-84ad-14d4686e718a" xmlns:ns4="828c3eb1-47f5-463e-b97c-8f440708d4da" targetNamespace="http://schemas.microsoft.com/office/2006/metadata/properties" ma:root="true" ma:fieldsID="9295991d3c50dc1a8428646bae0b13ef" ns3:_="" ns4:_="">
    <xsd:import namespace="db787c58-c6c7-4092-84ad-14d4686e718a"/>
    <xsd:import namespace="828c3eb1-47f5-463e-b97c-8f440708d4da"/>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787c58-c6c7-4092-84ad-14d4686e718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28c3eb1-47f5-463e-b97c-8f440708d4d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F91C86-BC7B-4A61-818A-E33E53919DBC}">
  <ds:schemaRefs>
    <ds:schemaRef ds:uri="db787c58-c6c7-4092-84ad-14d4686e718a"/>
    <ds:schemaRef ds:uri="http://schemas.microsoft.com/office/2006/metadata/properties"/>
    <ds:schemaRef ds:uri="http://purl.org/dc/elements/1.1/"/>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828c3eb1-47f5-463e-b97c-8f440708d4da"/>
    <ds:schemaRef ds:uri="http://www.w3.org/XML/1998/namespace"/>
    <ds:schemaRef ds:uri="http://purl.org/dc/dcmitype/"/>
  </ds:schemaRefs>
</ds:datastoreItem>
</file>

<file path=customXml/itemProps2.xml><?xml version="1.0" encoding="utf-8"?>
<ds:datastoreItem xmlns:ds="http://schemas.openxmlformats.org/officeDocument/2006/customXml" ds:itemID="{2116421C-7D30-4D66-9735-E2BFC0266913}">
  <ds:schemaRefs>
    <ds:schemaRef ds:uri="http://schemas.microsoft.com/sharepoint/v3/contenttype/forms"/>
  </ds:schemaRefs>
</ds:datastoreItem>
</file>

<file path=customXml/itemProps3.xml><?xml version="1.0" encoding="utf-8"?>
<ds:datastoreItem xmlns:ds="http://schemas.openxmlformats.org/officeDocument/2006/customXml" ds:itemID="{8ABFD57F-8160-4721-9D53-0F15FA65E6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b787c58-c6c7-4092-84ad-14d4686e718a"/>
    <ds:schemaRef ds:uri="828c3eb1-47f5-463e-b97c-8f440708d4d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6281</TotalTime>
  <Words>458</Words>
  <Application>Microsoft Office PowerPoint</Application>
  <PresentationFormat>Widescreen</PresentationFormat>
  <Paragraphs>106</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PowerPoint Presentation</vt:lpstr>
      <vt:lpstr>PowerPoint Presentation</vt:lpstr>
      <vt:lpstr>WTSA-16 Resolution 32 “Strengthening electronic working methods for the work …”</vt:lpstr>
      <vt:lpstr>WTSA-16 Resolution 44  “Bridging the Standardization Gap”</vt:lpstr>
      <vt:lpstr>PowerPoint Presentation</vt:lpstr>
      <vt:lpstr>ITU Basic Texts itu.int/search</vt:lpstr>
      <vt:lpstr>ITU-T Cloud tsbcloud.itu.int </vt:lpstr>
      <vt:lpstr>Automatic translation itu.int/myworkspace/home/index/translate </vt:lpstr>
      <vt:lpstr>Liaison Statements itu.int/net4/itu-t/ls </vt:lpstr>
      <vt:lpstr>PowerPoint Presentation</vt:lpstr>
      <vt:lpstr>Remote participation Zoom conferencing tool</vt:lpstr>
      <vt:lpstr>Remote participation Open Source Solution - BigBlueButton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Al-Mnini, Lara</cp:lastModifiedBy>
  <cp:revision>101</cp:revision>
  <cp:lastPrinted>2019-09-25T08:17:57Z</cp:lastPrinted>
  <dcterms:created xsi:type="dcterms:W3CDTF">2016-02-05T15:38:40Z</dcterms:created>
  <dcterms:modified xsi:type="dcterms:W3CDTF">2019-09-25T13:50:04Z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0x01010048E41CE3FCF996448956D1D7ACE1A4DB</vt:lpwstr>
  </property>
</Properties>
</file>