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61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2001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B44411-284E-4FA6-9883-5E438F60B7A7}" type="datetimeFigureOut">
              <a:rPr lang="ko-KR" altLang="en-US" smtClean="0"/>
              <a:t>2019-09-03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6FE02-15D6-41B5-89E5-8339C72775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8381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818F-83AC-4006-BC3D-F1DBA42713B8}" type="datetimeFigureOut">
              <a:rPr lang="ko-KR" altLang="en-US" smtClean="0"/>
              <a:t>2019-09-03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6CE2-AC99-4ECD-8AEC-5BE28B6EA0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8205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818F-83AC-4006-BC3D-F1DBA42713B8}" type="datetimeFigureOut">
              <a:rPr lang="ko-KR" altLang="en-US" smtClean="0"/>
              <a:t>2019-09-03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6CE2-AC99-4ECD-8AEC-5BE28B6EA0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928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818F-83AC-4006-BC3D-F1DBA42713B8}" type="datetimeFigureOut">
              <a:rPr lang="ko-KR" altLang="en-US" smtClean="0"/>
              <a:t>2019-09-03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6CE2-AC99-4ECD-8AEC-5BE28B6EA0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594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818F-83AC-4006-BC3D-F1DBA42713B8}" type="datetimeFigureOut">
              <a:rPr lang="ko-KR" altLang="en-US" smtClean="0"/>
              <a:t>2019-09-03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6CE2-AC99-4ECD-8AEC-5BE28B6EA0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624703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818F-83AC-4006-BC3D-F1DBA42713B8}" type="datetimeFigureOut">
              <a:rPr lang="ko-KR" altLang="en-US" smtClean="0"/>
              <a:t>2019-09-03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6CE2-AC99-4ECD-8AEC-5BE28B6EA0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6072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818F-83AC-4006-BC3D-F1DBA42713B8}" type="datetimeFigureOut">
              <a:rPr lang="ko-KR" altLang="en-US" smtClean="0"/>
              <a:t>2019-09-03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6CE2-AC99-4ECD-8AEC-5BE28B6EA0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10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818F-83AC-4006-BC3D-F1DBA42713B8}" type="datetimeFigureOut">
              <a:rPr lang="ko-KR" altLang="en-US" smtClean="0"/>
              <a:t>2019-09-03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6CE2-AC99-4ECD-8AEC-5BE28B6EA0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8097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818F-83AC-4006-BC3D-F1DBA42713B8}" type="datetimeFigureOut">
              <a:rPr lang="ko-KR" altLang="en-US" smtClean="0"/>
              <a:t>2019-09-03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6CE2-AC99-4ECD-8AEC-5BE28B6EA0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5217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818F-83AC-4006-BC3D-F1DBA42713B8}" type="datetimeFigureOut">
              <a:rPr lang="ko-KR" altLang="en-US" smtClean="0"/>
              <a:t>2019-09-03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6CE2-AC99-4ECD-8AEC-5BE28B6EA0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6111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818F-83AC-4006-BC3D-F1DBA42713B8}" type="datetimeFigureOut">
              <a:rPr lang="ko-KR" altLang="en-US" smtClean="0"/>
              <a:t>2019-09-03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6CE2-AC99-4ECD-8AEC-5BE28B6EA0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8114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818F-83AC-4006-BC3D-F1DBA42713B8}" type="datetimeFigureOut">
              <a:rPr lang="ko-KR" altLang="en-US" smtClean="0"/>
              <a:t>2019-09-03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06CE2-AC99-4ECD-8AEC-5BE28B6EA0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1050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C818F-83AC-4006-BC3D-F1DBA42713B8}" type="datetimeFigureOut">
              <a:rPr lang="ko-KR" altLang="en-US" smtClean="0"/>
              <a:t>2019-09-03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06CE2-AC99-4ECD-8AEC-5BE28B6EA0C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458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제목 1"/>
          <p:cNvSpPr txBox="1">
            <a:spLocks/>
          </p:cNvSpPr>
          <p:nvPr/>
        </p:nvSpPr>
        <p:spPr>
          <a:xfrm>
            <a:off x="264634" y="37682"/>
            <a:ext cx="11787666" cy="656932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Big picture – SG17 structure – attach. 1 in TD2279</a:t>
            </a:r>
            <a:endParaRPr lang="ko-KR" altLang="en-US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824268" y="987030"/>
            <a:ext cx="8895869" cy="4122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Q1/17: Telecommunication/ICT </a:t>
            </a:r>
            <a:r>
              <a:rPr lang="en-US" altLang="ko-KR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security coordination </a:t>
            </a:r>
            <a:endParaRPr lang="ko-KR" altLang="en-US" sz="1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0380782" y="1733599"/>
            <a:ext cx="916786" cy="468530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Q3/17: Telecommunication information security management</a:t>
            </a:r>
            <a:endParaRPr lang="ko-KR" altLang="en-US" sz="1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889468" y="5126103"/>
            <a:ext cx="7970830" cy="290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Q4/17: </a:t>
            </a:r>
            <a:r>
              <a:rPr lang="en-US" altLang="ko-KR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Cybersecurity</a:t>
            </a:r>
            <a:endParaRPr lang="ko-KR" altLang="en-US" sz="1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913560" y="1733599"/>
            <a:ext cx="7959780" cy="2846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ko-KR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Q7/17</a:t>
            </a:r>
            <a:r>
              <a:rPr lang="en-US" altLang="ko-KR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Secure application </a:t>
            </a:r>
            <a:r>
              <a:rPr lang="en-US" altLang="ko-KR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</a:t>
            </a:r>
            <a:endParaRPr lang="ko-KR" altLang="en-US" sz="1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902503" y="2438172"/>
            <a:ext cx="7959780" cy="28119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Q5/17: Countering </a:t>
            </a:r>
            <a:r>
              <a:rPr lang="en-US" altLang="ko-KR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spam by technical means</a:t>
            </a:r>
            <a:endParaRPr lang="ko-KR" altLang="en-US" sz="1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902503" y="3181414"/>
            <a:ext cx="2640922" cy="8425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Q6/17: Security </a:t>
            </a:r>
            <a:r>
              <a:rPr lang="en-US" altLang="ko-KR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aspects of telecommunication services, networks and Internet of Things</a:t>
            </a:r>
            <a:endParaRPr lang="ko-KR" altLang="en-US" sz="1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1902503" y="4105255"/>
            <a:ext cx="7957795" cy="2844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Q2/17: Security </a:t>
            </a:r>
            <a:r>
              <a:rPr lang="en-US" altLang="ko-KR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architecture and framework</a:t>
            </a:r>
            <a:endParaRPr lang="ko-KR" altLang="en-US" sz="1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918456" y="2807793"/>
            <a:ext cx="7951960" cy="2699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Q8/17: Cloud computing and big data infrastructure security</a:t>
            </a:r>
            <a:endParaRPr lang="ko-KR" altLang="en-US" sz="1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892386" y="5847053"/>
            <a:ext cx="7970830" cy="2470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Q9/17: </a:t>
            </a:r>
            <a:r>
              <a:rPr lang="en-US" altLang="ko-KR" sz="1200" dirty="0" err="1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Telebiometrics</a:t>
            </a:r>
            <a:endParaRPr lang="ko-KR" altLang="en-US" sz="1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1908338" y="5525584"/>
            <a:ext cx="7969466" cy="2385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Q10/17: Identity management architecture and mechanisms</a:t>
            </a:r>
            <a:endParaRPr lang="ko-KR" altLang="en-US" sz="1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7541883" y="3170784"/>
            <a:ext cx="2318415" cy="8312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Q13/17: Security aspects of Intelligent transport </a:t>
            </a:r>
            <a:r>
              <a:rPr lang="en-US" altLang="ko-KR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system</a:t>
            </a:r>
          </a:p>
        </p:txBody>
      </p:sp>
      <p:sp>
        <p:nvSpPr>
          <p:cNvPr id="32" name="직사각형 31"/>
          <p:cNvSpPr/>
          <p:nvPr/>
        </p:nvSpPr>
        <p:spPr>
          <a:xfrm>
            <a:off x="1889468" y="6194005"/>
            <a:ext cx="7970830" cy="2411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Q11 + 12/17: Generic </a:t>
            </a:r>
            <a:r>
              <a:rPr lang="en-US" altLang="ko-KR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technologies to support secure applications</a:t>
            </a:r>
            <a:endParaRPr lang="ko-KR" altLang="en-US" sz="1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직사각형 61"/>
          <p:cNvSpPr/>
          <p:nvPr/>
        </p:nvSpPr>
        <p:spPr>
          <a:xfrm>
            <a:off x="1903868" y="2082477"/>
            <a:ext cx="7969466" cy="2914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ko-KR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Q14/17: Security </a:t>
            </a:r>
            <a:r>
              <a:rPr lang="en-US" altLang="ko-KR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aspects for Distributed Ledger Technologies </a:t>
            </a:r>
            <a:endParaRPr lang="ko-KR" altLang="en-US" sz="1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1909703" y="4484688"/>
            <a:ext cx="7951959" cy="2763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Q4/17: </a:t>
            </a:r>
            <a:r>
              <a:rPr lang="en-US" altLang="ko-KR" sz="1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Security aspects </a:t>
            </a:r>
            <a:r>
              <a:rPr lang="en-US" altLang="ko-KR" sz="1200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secure quantum communications (</a:t>
            </a:r>
            <a:r>
              <a:rPr lang="en-US" altLang="ko-KR" sz="12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proposed)</a:t>
            </a:r>
          </a:p>
        </p:txBody>
      </p:sp>
      <p:cxnSp>
        <p:nvCxnSpPr>
          <p:cNvPr id="35" name="직선 화살표 연결선 34"/>
          <p:cNvCxnSpPr/>
          <p:nvPr/>
        </p:nvCxnSpPr>
        <p:spPr>
          <a:xfrm>
            <a:off x="6096000" y="1399326"/>
            <a:ext cx="0" cy="334273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화살표 연결선 35"/>
          <p:cNvCxnSpPr/>
          <p:nvPr/>
        </p:nvCxnSpPr>
        <p:spPr>
          <a:xfrm flipH="1">
            <a:off x="3076575" y="1433332"/>
            <a:ext cx="3019424" cy="230653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36"/>
          <p:cNvCxnSpPr/>
          <p:nvPr/>
        </p:nvCxnSpPr>
        <p:spPr>
          <a:xfrm>
            <a:off x="6096000" y="1433333"/>
            <a:ext cx="2647950" cy="246173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33286" y="2136624"/>
            <a:ext cx="1093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Platform</a:t>
            </a:r>
            <a:br>
              <a:rPr lang="en-US" altLang="ko-KR" sz="12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sz="12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/services </a:t>
            </a:r>
            <a:endParaRPr lang="ko-KR" altLang="en-US" sz="1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3651" y="3828256"/>
            <a:ext cx="1200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Network/device </a:t>
            </a:r>
            <a:endParaRPr lang="ko-KR" altLang="en-US" sz="1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362834" y="1268313"/>
            <a:ext cx="1222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Process /management </a:t>
            </a:r>
            <a:endParaRPr lang="ko-KR" altLang="en-US" sz="1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1955" y="5647396"/>
            <a:ext cx="1162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Core Techniques / protocols</a:t>
            </a:r>
            <a:endParaRPr lang="ko-KR" altLang="en-US" sz="120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왼쪽 중괄호 41"/>
          <p:cNvSpPr/>
          <p:nvPr/>
        </p:nvSpPr>
        <p:spPr>
          <a:xfrm>
            <a:off x="1544579" y="1733599"/>
            <a:ext cx="250895" cy="1344123"/>
          </a:xfrm>
          <a:prstGeom prst="leftBrace">
            <a:avLst>
              <a:gd name="adj1" fmla="val 21093"/>
              <a:gd name="adj2" fmla="val 48728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왼쪽 중괄호 42"/>
          <p:cNvSpPr/>
          <p:nvPr/>
        </p:nvSpPr>
        <p:spPr>
          <a:xfrm>
            <a:off x="1650803" y="3192773"/>
            <a:ext cx="114456" cy="1505085"/>
          </a:xfrm>
          <a:prstGeom prst="leftBrace">
            <a:avLst>
              <a:gd name="adj1" fmla="val 56262"/>
              <a:gd name="adj2" fmla="val 48728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왼쪽 중괄호 43"/>
          <p:cNvSpPr/>
          <p:nvPr/>
        </p:nvSpPr>
        <p:spPr>
          <a:xfrm>
            <a:off x="1633977" y="5126103"/>
            <a:ext cx="94807" cy="1292799"/>
          </a:xfrm>
          <a:prstGeom prst="leftBrace">
            <a:avLst>
              <a:gd name="adj1" fmla="val 56262"/>
              <a:gd name="adj2" fmla="val 48728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5758543" y="3602696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…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36395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iangle 1">
            <a:extLst>
              <a:ext uri="{FF2B5EF4-FFF2-40B4-BE49-F238E27FC236}">
                <a16:creationId xmlns:a16="http://schemas.microsoft.com/office/drawing/2014/main" id="{95459254-CE0C-2146-8313-BA51AC07418D}"/>
              </a:ext>
            </a:extLst>
          </p:cNvPr>
          <p:cNvSpPr/>
          <p:nvPr/>
        </p:nvSpPr>
        <p:spPr>
          <a:xfrm>
            <a:off x="3180112" y="684862"/>
            <a:ext cx="7600122" cy="1326322"/>
          </a:xfrm>
          <a:prstGeom prst="triangle">
            <a:avLst>
              <a:gd name="adj" fmla="val 4987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357044-B993-474F-A852-8A4C118CCBD7}"/>
              </a:ext>
            </a:extLst>
          </p:cNvPr>
          <p:cNvSpPr/>
          <p:nvPr/>
        </p:nvSpPr>
        <p:spPr>
          <a:xfrm>
            <a:off x="3146982" y="2131943"/>
            <a:ext cx="7633252" cy="8945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242B4D1-63B1-494E-8BC2-D3755E4762E7}"/>
              </a:ext>
            </a:extLst>
          </p:cNvPr>
          <p:cNvSpPr/>
          <p:nvPr/>
        </p:nvSpPr>
        <p:spPr>
          <a:xfrm>
            <a:off x="3180111" y="3245126"/>
            <a:ext cx="3084047" cy="230587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57C076-EB6F-BC4C-B29C-4A98417D85EB}"/>
              </a:ext>
            </a:extLst>
          </p:cNvPr>
          <p:cNvSpPr/>
          <p:nvPr/>
        </p:nvSpPr>
        <p:spPr>
          <a:xfrm>
            <a:off x="7802261" y="3245126"/>
            <a:ext cx="2992100" cy="230587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372677B-CC30-254D-8CD5-43143E48F466}"/>
              </a:ext>
            </a:extLst>
          </p:cNvPr>
          <p:cNvSpPr/>
          <p:nvPr/>
        </p:nvSpPr>
        <p:spPr>
          <a:xfrm>
            <a:off x="3180112" y="5769665"/>
            <a:ext cx="7633252" cy="8945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ZoneTexte 7">
            <a:extLst>
              <a:ext uri="{FF2B5EF4-FFF2-40B4-BE49-F238E27FC236}">
                <a16:creationId xmlns:a16="http://schemas.microsoft.com/office/drawing/2014/main" id="{35A4FF8F-DE29-EF4D-B9B8-007A8822C7CA}"/>
              </a:ext>
            </a:extLst>
          </p:cNvPr>
          <p:cNvSpPr txBox="1"/>
          <p:nvPr/>
        </p:nvSpPr>
        <p:spPr>
          <a:xfrm>
            <a:off x="5227858" y="815371"/>
            <a:ext cx="3537763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b="1" dirty="0"/>
              <a:t>End 2 End</a:t>
            </a:r>
          </a:p>
          <a:p>
            <a:pPr algn="ctr"/>
            <a:r>
              <a:rPr lang="fr-FR" sz="1400" b="1" dirty="0" err="1"/>
              <a:t>Ensure</a:t>
            </a:r>
            <a:r>
              <a:rPr lang="fr-FR" sz="1400" b="1" dirty="0"/>
              <a:t> TRUST and Security </a:t>
            </a:r>
            <a:r>
              <a:rPr lang="fr-FR" sz="1400" b="1" dirty="0" err="1"/>
              <a:t>Added</a:t>
            </a:r>
            <a:r>
              <a:rPr lang="fr-FR" sz="1400" b="1" dirty="0"/>
              <a:t> Value</a:t>
            </a:r>
          </a:p>
          <a:p>
            <a:r>
              <a:rPr lang="fr-FR" sz="1200" dirty="0"/>
              <a:t>Security Architecture, End 2 End Security, </a:t>
            </a:r>
          </a:p>
          <a:p>
            <a:r>
              <a:rPr lang="fr-FR" sz="1200" dirty="0"/>
              <a:t>CTO </a:t>
            </a:r>
            <a:r>
              <a:rPr lang="fr-FR" sz="1200" dirty="0" err="1"/>
              <a:t>Function</a:t>
            </a:r>
            <a:r>
              <a:rPr lang="fr-FR" sz="1200" dirty="0"/>
              <a:t>, Services, </a:t>
            </a:r>
            <a:r>
              <a:rPr lang="fr-FR" sz="1200" dirty="0" err="1"/>
              <a:t>SLAs</a:t>
            </a:r>
            <a:r>
              <a:rPr lang="fr-FR" sz="1200" dirty="0"/>
              <a:t>, </a:t>
            </a:r>
            <a:r>
              <a:rPr lang="fr-FR" sz="1200" dirty="0" err="1"/>
              <a:t>Legacy</a:t>
            </a:r>
            <a:r>
              <a:rPr lang="fr-FR" sz="1200" dirty="0"/>
              <a:t> X.800, etc.</a:t>
            </a:r>
          </a:p>
        </p:txBody>
      </p:sp>
      <p:sp>
        <p:nvSpPr>
          <p:cNvPr id="8" name="ZoneTexte 8">
            <a:extLst>
              <a:ext uri="{FF2B5EF4-FFF2-40B4-BE49-F238E27FC236}">
                <a16:creationId xmlns:a16="http://schemas.microsoft.com/office/drawing/2014/main" id="{100DEE12-FB95-714A-8FD2-ADE8DD214518}"/>
              </a:ext>
            </a:extLst>
          </p:cNvPr>
          <p:cNvSpPr txBox="1"/>
          <p:nvPr/>
        </p:nvSpPr>
        <p:spPr>
          <a:xfrm>
            <a:off x="6349766" y="1643222"/>
            <a:ext cx="1293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½ of Q2, Q3</a:t>
            </a:r>
          </a:p>
        </p:txBody>
      </p:sp>
      <p:sp>
        <p:nvSpPr>
          <p:cNvPr id="9" name="ZoneTexte 9">
            <a:extLst>
              <a:ext uri="{FF2B5EF4-FFF2-40B4-BE49-F238E27FC236}">
                <a16:creationId xmlns:a16="http://schemas.microsoft.com/office/drawing/2014/main" id="{C024C1E8-D4CD-7E47-9633-70578B2EE62E}"/>
              </a:ext>
            </a:extLst>
          </p:cNvPr>
          <p:cNvSpPr txBox="1"/>
          <p:nvPr/>
        </p:nvSpPr>
        <p:spPr>
          <a:xfrm>
            <a:off x="3180112" y="2147020"/>
            <a:ext cx="59142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latin typeface="Calibri" panose="020F0502020204030204" pitchFamily="34" charset="0"/>
                <a:cs typeface="Calibri" panose="020F0502020204030204" pitchFamily="34" charset="0"/>
              </a:rPr>
              <a:t>Verticalisation</a:t>
            </a:r>
          </a:p>
          <a:p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Transport, Finance, etc. (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placeholder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 for the long 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term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 future)</a:t>
            </a:r>
          </a:p>
        </p:txBody>
      </p:sp>
      <p:sp>
        <p:nvSpPr>
          <p:cNvPr id="10" name="ZoneTexte 10">
            <a:extLst>
              <a:ext uri="{FF2B5EF4-FFF2-40B4-BE49-F238E27FC236}">
                <a16:creationId xmlns:a16="http://schemas.microsoft.com/office/drawing/2014/main" id="{D8F44352-97A6-B64E-97B7-B8E3EA80B475}"/>
              </a:ext>
            </a:extLst>
          </p:cNvPr>
          <p:cNvSpPr txBox="1"/>
          <p:nvPr/>
        </p:nvSpPr>
        <p:spPr>
          <a:xfrm>
            <a:off x="7913521" y="4088846"/>
            <a:ext cx="1340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Q7, Q8, Q14</a:t>
            </a:r>
          </a:p>
        </p:txBody>
      </p:sp>
      <p:sp>
        <p:nvSpPr>
          <p:cNvPr id="11" name="ZoneTexte 11">
            <a:extLst>
              <a:ext uri="{FF2B5EF4-FFF2-40B4-BE49-F238E27FC236}">
                <a16:creationId xmlns:a16="http://schemas.microsoft.com/office/drawing/2014/main" id="{430DBF34-53D0-4244-B717-BE62522A4F86}"/>
              </a:ext>
            </a:extLst>
          </p:cNvPr>
          <p:cNvSpPr txBox="1"/>
          <p:nvPr/>
        </p:nvSpPr>
        <p:spPr>
          <a:xfrm>
            <a:off x="3193364" y="3227072"/>
            <a:ext cx="257092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>
                <a:latin typeface="Calibri" panose="020F0502020204030204" pitchFamily="34" charset="0"/>
                <a:cs typeface="Calibri" panose="020F0502020204030204" pitchFamily="34" charset="0"/>
              </a:rPr>
              <a:t>Network Business</a:t>
            </a:r>
          </a:p>
          <a:p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5G (mobile 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broadband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Low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latency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, etc.), SDN/NFV, Future Network, Quantum, etc.</a:t>
            </a: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A00609D0-0F54-CF44-8D6C-F51BE744A268}"/>
              </a:ext>
            </a:extLst>
          </p:cNvPr>
          <p:cNvSpPr/>
          <p:nvPr/>
        </p:nvSpPr>
        <p:spPr>
          <a:xfrm>
            <a:off x="7802260" y="3227072"/>
            <a:ext cx="2110409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b="1" dirty="0">
                <a:latin typeface="Calibri" panose="020F0502020204030204" pitchFamily="34" charset="0"/>
                <a:cs typeface="Calibri" panose="020F0502020204030204" pitchFamily="34" charset="0"/>
              </a:rPr>
              <a:t>OTT Business</a:t>
            </a:r>
          </a:p>
          <a:p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Cloud 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Platforms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Platforms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, Applications</a:t>
            </a:r>
          </a:p>
        </p:txBody>
      </p:sp>
      <p:sp>
        <p:nvSpPr>
          <p:cNvPr id="13" name="ZoneTexte 13">
            <a:extLst>
              <a:ext uri="{FF2B5EF4-FFF2-40B4-BE49-F238E27FC236}">
                <a16:creationId xmlns:a16="http://schemas.microsoft.com/office/drawing/2014/main" id="{CBCFF147-F644-F348-8D50-0D8668ECF186}"/>
              </a:ext>
            </a:extLst>
          </p:cNvPr>
          <p:cNvSpPr txBox="1"/>
          <p:nvPr/>
        </p:nvSpPr>
        <p:spPr>
          <a:xfrm>
            <a:off x="3272058" y="4135616"/>
            <a:ext cx="299210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New Q6 = </a:t>
            </a:r>
          </a:p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5G part of Q6 + </a:t>
            </a:r>
          </a:p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½ Half of Q2 on Networks</a:t>
            </a:r>
          </a:p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+ </a:t>
            </a:r>
          </a:p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New Question on </a:t>
            </a:r>
            <a:r>
              <a:rPr lang="fr-FR" dirty="0" err="1">
                <a:latin typeface="Calibri" panose="020F0502020204030204" pitchFamily="34" charset="0"/>
                <a:cs typeface="Calibri" panose="020F0502020204030204" pitchFamily="34" charset="0"/>
              </a:rPr>
              <a:t>IoT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dirty="0" err="1">
                <a:latin typeface="Calibri" panose="020F0502020204030204" pitchFamily="34" charset="0"/>
                <a:cs typeface="Calibri" panose="020F0502020204030204" pitchFamily="34" charset="0"/>
              </a:rPr>
              <a:t>from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 Q6</a:t>
            </a:r>
          </a:p>
        </p:txBody>
      </p:sp>
      <p:sp>
        <p:nvSpPr>
          <p:cNvPr id="14" name="ZoneTexte 14">
            <a:extLst>
              <a:ext uri="{FF2B5EF4-FFF2-40B4-BE49-F238E27FC236}">
                <a16:creationId xmlns:a16="http://schemas.microsoft.com/office/drawing/2014/main" id="{13FE1062-0E98-F54D-806B-A0AF112F82D4}"/>
              </a:ext>
            </a:extLst>
          </p:cNvPr>
          <p:cNvSpPr txBox="1"/>
          <p:nvPr/>
        </p:nvSpPr>
        <p:spPr>
          <a:xfrm>
            <a:off x="3180111" y="5769665"/>
            <a:ext cx="59142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400" b="1" dirty="0" err="1">
                <a:latin typeface="Calibri" panose="020F0502020204030204" pitchFamily="34" charset="0"/>
                <a:cs typeface="Calibri" panose="020F0502020204030204" pitchFamily="34" charset="0"/>
              </a:rPr>
              <a:t>Foundations</a:t>
            </a:r>
            <a:endParaRPr lang="fr-FR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Core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Cybersecurity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Identity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Biometrics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Languages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Testing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, PKI, etc.</a:t>
            </a:r>
          </a:p>
        </p:txBody>
      </p:sp>
      <p:sp>
        <p:nvSpPr>
          <p:cNvPr id="15" name="ZoneTexte 15">
            <a:extLst>
              <a:ext uri="{FF2B5EF4-FFF2-40B4-BE49-F238E27FC236}">
                <a16:creationId xmlns:a16="http://schemas.microsoft.com/office/drawing/2014/main" id="{07E91478-FFC7-444F-A57D-21530BDA7C5E}"/>
              </a:ext>
            </a:extLst>
          </p:cNvPr>
          <p:cNvSpPr txBox="1"/>
          <p:nvPr/>
        </p:nvSpPr>
        <p:spPr>
          <a:xfrm>
            <a:off x="3272058" y="2641432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Q13 + ?</a:t>
            </a:r>
          </a:p>
        </p:txBody>
      </p:sp>
      <p:sp>
        <p:nvSpPr>
          <p:cNvPr id="16" name="ZoneTexte 16">
            <a:extLst>
              <a:ext uri="{FF2B5EF4-FFF2-40B4-BE49-F238E27FC236}">
                <a16:creationId xmlns:a16="http://schemas.microsoft.com/office/drawing/2014/main" id="{1960DEB6-0CB3-AE46-83B4-A3C7AD5D941C}"/>
              </a:ext>
            </a:extLst>
          </p:cNvPr>
          <p:cNvSpPr txBox="1"/>
          <p:nvPr/>
        </p:nvSpPr>
        <p:spPr>
          <a:xfrm>
            <a:off x="3240197" y="6256346"/>
            <a:ext cx="5502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Q4, Q5, Q9, Q10, Q11, Q12 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(NOTE: 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some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 questions 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need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 to 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be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merged</a:t>
            </a:r>
            <a:r>
              <a:rPr lang="fr-FR" sz="12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7" name="Rectangle 17">
            <a:extLst>
              <a:ext uri="{FF2B5EF4-FFF2-40B4-BE49-F238E27FC236}">
                <a16:creationId xmlns:a16="http://schemas.microsoft.com/office/drawing/2014/main" id="{5335216F-6CAC-3C46-9E1B-C8705599BAC9}"/>
              </a:ext>
            </a:extLst>
          </p:cNvPr>
          <p:cNvSpPr/>
          <p:nvPr/>
        </p:nvSpPr>
        <p:spPr>
          <a:xfrm>
            <a:off x="1407846" y="2131943"/>
            <a:ext cx="1315873" cy="4493735"/>
          </a:xfrm>
          <a:prstGeom prst="rect">
            <a:avLst/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ZoneTexte 18">
            <a:extLst>
              <a:ext uri="{FF2B5EF4-FFF2-40B4-BE49-F238E27FC236}">
                <a16:creationId xmlns:a16="http://schemas.microsoft.com/office/drawing/2014/main" id="{A7631C22-FFBE-B94D-9025-3FAD9610B078}"/>
              </a:ext>
            </a:extLst>
          </p:cNvPr>
          <p:cNvSpPr txBox="1"/>
          <p:nvPr/>
        </p:nvSpPr>
        <p:spPr>
          <a:xfrm>
            <a:off x="1378636" y="2147020"/>
            <a:ext cx="1315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err="1">
                <a:latin typeface="Calibri" panose="020F0502020204030204" pitchFamily="34" charset="0"/>
                <a:cs typeface="Calibri" panose="020F0502020204030204" pitchFamily="34" charset="0"/>
              </a:rPr>
              <a:t>Enablement</a:t>
            </a:r>
            <a:endParaRPr lang="fr-F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 19">
            <a:extLst>
              <a:ext uri="{FF2B5EF4-FFF2-40B4-BE49-F238E27FC236}">
                <a16:creationId xmlns:a16="http://schemas.microsoft.com/office/drawing/2014/main" id="{D8F10E43-4394-8440-92EC-A9DC75DDD061}"/>
              </a:ext>
            </a:extLst>
          </p:cNvPr>
          <p:cNvSpPr/>
          <p:nvPr/>
        </p:nvSpPr>
        <p:spPr>
          <a:xfrm>
            <a:off x="1479689" y="2826098"/>
            <a:ext cx="457176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Q1</a:t>
            </a:r>
          </a:p>
        </p:txBody>
      </p:sp>
      <p:sp>
        <p:nvSpPr>
          <p:cNvPr id="20" name="제목 1"/>
          <p:cNvSpPr txBox="1">
            <a:spLocks/>
          </p:cNvSpPr>
          <p:nvPr/>
        </p:nvSpPr>
        <p:spPr>
          <a:xfrm>
            <a:off x="264634" y="37682"/>
            <a:ext cx="11647966" cy="656932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Big picture – SG17 structure – attach</a:t>
            </a:r>
            <a:r>
              <a:rPr lang="en-US" altLang="ko-KR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altLang="ko-KR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 in </a:t>
            </a:r>
            <a:r>
              <a:rPr lang="en-US" altLang="ko-KR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TD2279</a:t>
            </a:r>
            <a:endParaRPr lang="ko-KR" altLang="en-US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924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281</Words>
  <Application>Microsoft Office PowerPoint</Application>
  <PresentationFormat>와이드스크린</PresentationFormat>
  <Paragraphs>44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6" baseType="lpstr">
      <vt:lpstr>맑은 고딕</vt:lpstr>
      <vt:lpstr>Arial</vt:lpstr>
      <vt:lpstr>Calibri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hyy</dc:creator>
  <cp:lastModifiedBy>hyy</cp:lastModifiedBy>
  <cp:revision>91</cp:revision>
  <dcterms:created xsi:type="dcterms:W3CDTF">2019-08-19T23:23:57Z</dcterms:created>
  <dcterms:modified xsi:type="dcterms:W3CDTF">2019-09-02T21:31:57Z</dcterms:modified>
</cp:coreProperties>
</file>