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 id="264" r:id="rId3"/>
    <p:sldId id="262" r:id="rId4"/>
    <p:sldId id="263" r:id="rId5"/>
    <p:sldId id="265" r:id="rId6"/>
    <p:sldId id="266"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57" autoAdjust="0"/>
    <p:restoredTop sz="93956" autoAdjust="0"/>
  </p:normalViewPr>
  <p:slideViewPr>
    <p:cSldViewPr snapToGrid="0" snapToObjects="1" showGuides="1">
      <p:cViewPr varScale="1">
        <p:scale>
          <a:sx n="123" d="100"/>
          <a:sy n="123" d="100"/>
        </p:scale>
        <p:origin x="582"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82083"/>
            <a:ext cx="2057400" cy="525991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82083"/>
            <a:ext cx="6019800" cy="525991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603250"/>
            <a:ext cx="3008313" cy="8318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603250"/>
            <a:ext cx="5111750"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70972"/>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968500"/>
            <a:ext cx="8229600" cy="383116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3505200" y="6176433"/>
            <a:ext cx="21336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itu.int/en/ITU-T/Workshops-and-Seminars/20190311/Pages/default.aspx" TargetMode="External"/><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txBox="1">
            <a:spLocks/>
          </p:cNvSpPr>
          <p:nvPr/>
        </p:nvSpPr>
        <p:spPr>
          <a:xfrm>
            <a:off x="457200" y="285750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bg1"/>
                </a:solidFill>
                <a:latin typeface="Calibri"/>
                <a:ea typeface="+mj-ea"/>
                <a:cs typeface="Calibri"/>
              </a:defRPr>
            </a:lvl1pPr>
          </a:lstStyle>
          <a:p>
            <a:endParaRPr lang="en-US" sz="5400" dirty="0">
              <a:solidFill>
                <a:srgbClr val="558ED5"/>
              </a:solidFill>
            </a:endParaRPr>
          </a:p>
        </p:txBody>
      </p:sp>
      <p:sp>
        <p:nvSpPr>
          <p:cNvPr id="3" name="Title 1"/>
          <p:cNvSpPr txBox="1">
            <a:spLocks/>
          </p:cNvSpPr>
          <p:nvPr/>
        </p:nvSpPr>
        <p:spPr>
          <a:xfrm>
            <a:off x="457200" y="3760220"/>
            <a:ext cx="8229600" cy="74372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bg1"/>
                </a:solidFill>
                <a:latin typeface="Calibri"/>
                <a:ea typeface="+mj-ea"/>
                <a:cs typeface="Calibri"/>
              </a:defRPr>
            </a:lvl1pPr>
          </a:lstStyle>
          <a:p>
            <a:endParaRPr lang="en-US" sz="3500" dirty="0">
              <a:solidFill>
                <a:schemeClr val="tx2">
                  <a:lumMod val="60000"/>
                  <a:lumOff val="40000"/>
                </a:schemeClr>
              </a:solidFill>
            </a:endParaRPr>
          </a:p>
        </p:txBody>
      </p:sp>
      <p:sp>
        <p:nvSpPr>
          <p:cNvPr id="4" name="Title 1"/>
          <p:cNvSpPr txBox="1">
            <a:spLocks/>
          </p:cNvSpPr>
          <p:nvPr/>
        </p:nvSpPr>
        <p:spPr>
          <a:xfrm>
            <a:off x="457200" y="5406664"/>
            <a:ext cx="8229600" cy="743724"/>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b="1" i="0" kern="1200">
                <a:solidFill>
                  <a:schemeClr val="bg1"/>
                </a:solidFill>
                <a:latin typeface="Calibri"/>
                <a:ea typeface="+mj-ea"/>
                <a:cs typeface="Calibri"/>
              </a:defRPr>
            </a:lvl1pPr>
          </a:lstStyle>
          <a:p>
            <a:endParaRPr lang="en-US" sz="3000" b="0" i="1" dirty="0">
              <a:solidFill>
                <a:srgbClr val="558ED5"/>
              </a:solidFill>
            </a:endParaRPr>
          </a:p>
        </p:txBody>
      </p:sp>
      <p:sp>
        <p:nvSpPr>
          <p:cNvPr id="7" name="Rectangle 6"/>
          <p:cNvSpPr/>
          <p:nvPr/>
        </p:nvSpPr>
        <p:spPr>
          <a:xfrm>
            <a:off x="457201" y="1122218"/>
            <a:ext cx="8229600" cy="5386090"/>
          </a:xfrm>
          <a:prstGeom prst="rect">
            <a:avLst/>
          </a:prstGeom>
        </p:spPr>
        <p:txBody>
          <a:bodyPr wrap="square">
            <a:spAutoFit/>
          </a:bodyPr>
          <a:lstStyle/>
          <a:p>
            <a:pPr algn="ctr"/>
            <a:r>
              <a:rPr lang="en-US" sz="4000" b="1" dirty="0"/>
              <a:t>ITU Workshop</a:t>
            </a:r>
            <a:br>
              <a:rPr lang="en-US" sz="4000" b="1" dirty="0"/>
            </a:br>
            <a:r>
              <a:rPr lang="en-US" sz="4000" b="1" dirty="0"/>
              <a:t>Benchmarking of emerging technologies and applications. Internet related performance measurements</a:t>
            </a:r>
            <a:br>
              <a:rPr lang="en-US" sz="4000" b="1" dirty="0"/>
            </a:br>
            <a:r>
              <a:rPr lang="en-US" sz="4000" b="1" dirty="0"/>
              <a:t>(Geneva, 11 March 2019</a:t>
            </a:r>
            <a:r>
              <a:rPr lang="en-US" sz="4000" b="1" dirty="0" smtClean="0"/>
              <a:t>)</a:t>
            </a:r>
            <a:r>
              <a:rPr lang="en-US" sz="4000" dirty="0" smtClean="0"/>
              <a:t/>
            </a:r>
            <a:br>
              <a:rPr lang="en-US" sz="4000" dirty="0" smtClean="0"/>
            </a:br>
            <a:r>
              <a:rPr lang="en-US" sz="4000" dirty="0" smtClean="0"/>
              <a:t/>
            </a:r>
            <a:br>
              <a:rPr lang="en-US" sz="4000" dirty="0" smtClean="0"/>
            </a:br>
            <a:r>
              <a:rPr lang="en-US" sz="2400" dirty="0" smtClean="0"/>
              <a:t>Summary and Actions</a:t>
            </a:r>
          </a:p>
          <a:p>
            <a:pPr algn="ctr"/>
            <a:r>
              <a:rPr lang="en-US" sz="3600" dirty="0" smtClean="0">
                <a:hlinkClick r:id="rId3"/>
              </a:rPr>
              <a:t>Web</a:t>
            </a:r>
            <a:r>
              <a:rPr lang="en-US" sz="3600" dirty="0" smtClean="0"/>
              <a:t>                             </a:t>
            </a:r>
            <a:endParaRPr lang="en-GB" sz="3600" b="1" dirty="0"/>
          </a:p>
        </p:txBody>
      </p:sp>
    </p:spTree>
    <p:extLst>
      <p:ext uri="{BB962C8B-B14F-4D97-AF65-F5344CB8AC3E}">
        <p14:creationId xmlns:p14="http://schemas.microsoft.com/office/powerpoint/2010/main" val="3429411386"/>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it-IT" sz="4000" dirty="0">
                <a:solidFill>
                  <a:prstClr val="black"/>
                </a:solidFill>
                <a:latin typeface="Calibri Light" panose="020F0302020204030204"/>
                <a:cs typeface="+mj-cs"/>
              </a:rPr>
              <a:t>Key terms</a:t>
            </a:r>
            <a:endParaRPr lang="en-GB" dirty="0"/>
          </a:p>
        </p:txBody>
      </p:sp>
      <p:sp>
        <p:nvSpPr>
          <p:cNvPr id="3" name="Content Placeholder 2"/>
          <p:cNvSpPr>
            <a:spLocks noGrp="1"/>
          </p:cNvSpPr>
          <p:nvPr>
            <p:ph idx="1"/>
          </p:nvPr>
        </p:nvSpPr>
        <p:spPr/>
        <p:txBody>
          <a:bodyPr>
            <a:normAutofit fontScale="92500" lnSpcReduction="20000"/>
          </a:bodyPr>
          <a:lstStyle/>
          <a:p>
            <a:pPr marL="228600" lvl="0" indent="-228600" defTabSz="914400">
              <a:lnSpc>
                <a:spcPct val="90000"/>
              </a:lnSpc>
              <a:spcBef>
                <a:spcPts val="2400"/>
              </a:spcBef>
              <a:buFont typeface="Arial" panose="020B0604020202020204" pitchFamily="34" charset="0"/>
              <a:buChar char="•"/>
            </a:pPr>
            <a:r>
              <a:rPr lang="en-GB" sz="2800" b="1" dirty="0">
                <a:solidFill>
                  <a:prstClr val="black"/>
                </a:solidFill>
              </a:rPr>
              <a:t>Benchmark</a:t>
            </a:r>
            <a:r>
              <a:rPr lang="en-GB" sz="2800" dirty="0">
                <a:solidFill>
                  <a:prstClr val="black"/>
                </a:solidFill>
              </a:rPr>
              <a:t> is “evaluation of performance value/s of a parameter or set of parameters for the purpose of establishing value/s as the norm against which future performance achievements may be compared or assessed” (ITU-T E.800).</a:t>
            </a:r>
          </a:p>
          <a:p>
            <a:pPr marL="228600" lvl="0" indent="-228600" defTabSz="914400">
              <a:lnSpc>
                <a:spcPct val="90000"/>
              </a:lnSpc>
              <a:spcBef>
                <a:spcPts val="2400"/>
              </a:spcBef>
              <a:buFont typeface="Arial" panose="020B0604020202020204" pitchFamily="34" charset="0"/>
              <a:buChar char="•"/>
            </a:pPr>
            <a:r>
              <a:rPr lang="en-GB" sz="2800" b="1" dirty="0">
                <a:solidFill>
                  <a:prstClr val="black"/>
                </a:solidFill>
              </a:rPr>
              <a:t>Benchmarking</a:t>
            </a:r>
            <a:r>
              <a:rPr lang="en-GB" sz="2800" dirty="0">
                <a:solidFill>
                  <a:prstClr val="black"/>
                </a:solidFill>
              </a:rPr>
              <a:t> is “performance tests of a system based on a suite of standardized performance tests. The main purpose of a performance benchmark is to produce a metric that can be rated and compared with the metric values produced by other systems using the same benchmark” (ITU-T Q.3930).</a:t>
            </a:r>
          </a:p>
          <a:p>
            <a:endParaRPr lang="en-GB" dirty="0"/>
          </a:p>
        </p:txBody>
      </p:sp>
    </p:spTree>
    <p:extLst>
      <p:ext uri="{BB962C8B-B14F-4D97-AF65-F5344CB8AC3E}">
        <p14:creationId xmlns:p14="http://schemas.microsoft.com/office/powerpoint/2010/main" val="3898395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4000" dirty="0">
                <a:solidFill>
                  <a:prstClr val="black"/>
                </a:solidFill>
                <a:latin typeface="Calibri Light" panose="020F0302020204030204"/>
                <a:cs typeface="+mj-cs"/>
              </a:rPr>
              <a:t>Key messages of the Workshop</a:t>
            </a:r>
            <a:endParaRPr lang="en-GB" dirty="0"/>
          </a:p>
        </p:txBody>
      </p:sp>
      <p:sp>
        <p:nvSpPr>
          <p:cNvPr id="3" name="Content Placeholder 2"/>
          <p:cNvSpPr>
            <a:spLocks noGrp="1"/>
          </p:cNvSpPr>
          <p:nvPr>
            <p:ph idx="1"/>
          </p:nvPr>
        </p:nvSpPr>
        <p:spPr/>
        <p:txBody>
          <a:bodyPr>
            <a:normAutofit fontScale="92500" lnSpcReduction="20000"/>
          </a:bodyPr>
          <a:lstStyle/>
          <a:p>
            <a:pPr lvl="0" defTabSz="914400">
              <a:spcBef>
                <a:spcPts val="0"/>
              </a:spcBef>
              <a:buFont typeface="Arial" panose="020B0604020202020204" pitchFamily="34" charset="0"/>
              <a:buChar char="•"/>
            </a:pPr>
            <a:r>
              <a:rPr lang="en-GB" sz="2400" dirty="0">
                <a:solidFill>
                  <a:prstClr val="black"/>
                </a:solidFill>
              </a:rPr>
              <a:t>The benchmarking approach can be used for performance assessment of parameters of different systems, networks, services and applications (e.g. call drops, call set-up delay, CPU load, latency, jitter, download transmission speed, upload transmission speed, etc.)</a:t>
            </a:r>
            <a:r>
              <a:rPr lang="en-GB" sz="2000" dirty="0">
                <a:solidFill>
                  <a:prstClr val="black"/>
                </a:solidFill>
              </a:rPr>
              <a:t/>
            </a:r>
            <a:br>
              <a:rPr lang="en-GB" sz="2000" dirty="0">
                <a:solidFill>
                  <a:prstClr val="black"/>
                </a:solidFill>
              </a:rPr>
            </a:br>
            <a:endParaRPr lang="en-GB" sz="2400" dirty="0">
              <a:solidFill>
                <a:prstClr val="black"/>
              </a:solidFill>
            </a:endParaRPr>
          </a:p>
          <a:p>
            <a:pPr lvl="0" defTabSz="914400">
              <a:spcBef>
                <a:spcPts val="0"/>
              </a:spcBef>
              <a:buFont typeface="Arial" panose="020B0604020202020204" pitchFamily="34" charset="0"/>
              <a:buChar char="•"/>
            </a:pPr>
            <a:r>
              <a:rPr lang="en-GB" sz="2400" dirty="0">
                <a:solidFill>
                  <a:prstClr val="black"/>
                </a:solidFill>
              </a:rPr>
              <a:t>There is a need for standards, which define the benchmarking procedures, for rating parameters for every particular system, network, service and/or application. </a:t>
            </a:r>
          </a:p>
          <a:p>
            <a:pPr marL="0" lvl="0" indent="0" defTabSz="914400">
              <a:spcBef>
                <a:spcPts val="0"/>
              </a:spcBef>
              <a:buNone/>
            </a:pPr>
            <a:endParaRPr lang="en-GB" sz="2400" dirty="0">
              <a:solidFill>
                <a:prstClr val="black"/>
              </a:solidFill>
            </a:endParaRPr>
          </a:p>
          <a:p>
            <a:pPr lvl="0" defTabSz="914400">
              <a:spcBef>
                <a:spcPts val="0"/>
              </a:spcBef>
              <a:buFont typeface="Arial" panose="020B0604020202020204" pitchFamily="34" charset="0"/>
              <a:buChar char="•"/>
            </a:pPr>
            <a:r>
              <a:rPr lang="en-GB" sz="2400" dirty="0">
                <a:solidFill>
                  <a:prstClr val="black"/>
                </a:solidFill>
              </a:rPr>
              <a:t>The existence of such standards can allow the availability in the market of applications that can be used by the customers to produce comparable results.</a:t>
            </a:r>
            <a:endParaRPr lang="en-US" sz="2400" dirty="0">
              <a:solidFill>
                <a:prstClr val="black"/>
              </a:solidFill>
            </a:endParaRPr>
          </a:p>
        </p:txBody>
      </p:sp>
    </p:spTree>
    <p:extLst>
      <p:ext uri="{BB962C8B-B14F-4D97-AF65-F5344CB8AC3E}">
        <p14:creationId xmlns:p14="http://schemas.microsoft.com/office/powerpoint/2010/main" val="2088387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solidFill>
                  <a:prstClr val="black"/>
                </a:solidFill>
                <a:latin typeface="Calibri Light" panose="020F0302020204030204"/>
                <a:cs typeface="+mj-cs"/>
              </a:rPr>
              <a:t>Workshop Summary (Session 1)</a:t>
            </a:r>
            <a:endParaRPr lang="en-GB" dirty="0"/>
          </a:p>
        </p:txBody>
      </p:sp>
      <p:sp>
        <p:nvSpPr>
          <p:cNvPr id="3" name="Content Placeholder 2"/>
          <p:cNvSpPr>
            <a:spLocks noGrp="1"/>
          </p:cNvSpPr>
          <p:nvPr>
            <p:ph idx="1"/>
          </p:nvPr>
        </p:nvSpPr>
        <p:spPr>
          <a:xfrm>
            <a:off x="318655" y="1713972"/>
            <a:ext cx="8368145" cy="4085695"/>
          </a:xfrm>
        </p:spPr>
        <p:txBody>
          <a:bodyPr>
            <a:normAutofit fontScale="77500" lnSpcReduction="20000"/>
          </a:bodyPr>
          <a:lstStyle/>
          <a:p>
            <a:pPr marL="0" lvl="0" indent="0" defTabSz="914400">
              <a:lnSpc>
                <a:spcPct val="90000"/>
              </a:lnSpc>
              <a:spcBef>
                <a:spcPts val="1000"/>
              </a:spcBef>
              <a:spcAft>
                <a:spcPts val="1800"/>
              </a:spcAft>
              <a:buNone/>
            </a:pPr>
            <a:r>
              <a:rPr lang="en-US" sz="2400" b="1" dirty="0" smtClean="0">
                <a:solidFill>
                  <a:prstClr val="black"/>
                </a:solidFill>
                <a:latin typeface="Calibri Light" panose="020F0302020204030204" pitchFamily="34" charset="0"/>
                <a:cs typeface="Calibri Light" panose="020F0302020204030204" pitchFamily="34" charset="0"/>
              </a:rPr>
              <a:t/>
            </a:r>
            <a:br>
              <a:rPr lang="en-US" sz="2400" b="1" dirty="0" smtClean="0">
                <a:solidFill>
                  <a:prstClr val="black"/>
                </a:solidFill>
                <a:latin typeface="Calibri Light" panose="020F0302020204030204" pitchFamily="34" charset="0"/>
                <a:cs typeface="Calibri Light" panose="020F0302020204030204" pitchFamily="34" charset="0"/>
              </a:rPr>
            </a:br>
            <a:r>
              <a:rPr lang="en-US" sz="2400" b="1" dirty="0" smtClean="0">
                <a:solidFill>
                  <a:prstClr val="black"/>
                </a:solidFill>
                <a:latin typeface="Calibri Light" panose="020F0302020204030204" pitchFamily="34" charset="0"/>
                <a:cs typeface="Calibri Light" panose="020F0302020204030204" pitchFamily="34" charset="0"/>
              </a:rPr>
              <a:t>Session1: </a:t>
            </a:r>
            <a:r>
              <a:rPr lang="en-US" sz="2400" b="1" dirty="0">
                <a:solidFill>
                  <a:prstClr val="black"/>
                </a:solidFill>
                <a:latin typeface="Calibri Light" panose="020F0302020204030204" pitchFamily="34" charset="0"/>
                <a:cs typeface="Calibri Light" panose="020F0302020204030204" pitchFamily="34" charset="0"/>
              </a:rPr>
              <a:t>Benchmarking of emerging technologies and applications</a:t>
            </a:r>
            <a:r>
              <a:rPr lang="it-IT" sz="2400" b="1" dirty="0">
                <a:solidFill>
                  <a:prstClr val="black"/>
                </a:solidFill>
                <a:latin typeface="Calibri Light" panose="020F0302020204030204" pitchFamily="34" charset="0"/>
                <a:cs typeface="Calibri Light" panose="020F0302020204030204" pitchFamily="34" charset="0"/>
              </a:rPr>
              <a:t>, </a:t>
            </a:r>
            <a:r>
              <a:rPr lang="en-US" sz="2400" dirty="0">
                <a:solidFill>
                  <a:prstClr val="black"/>
                </a:solidFill>
                <a:latin typeface="Calibri Light" panose="020F0302020204030204" pitchFamily="34" charset="0"/>
                <a:cs typeface="Calibri Light" panose="020F0302020204030204" pitchFamily="34" charset="0"/>
              </a:rPr>
              <a:t>focused on benchmarking concept and approaches for performance assessment of parameters of different systems, networks, services and applications. It was focused also on experience of different stakeholders on the usage of such methodologies and it highlighted the key standardization activities of different SDOs on this subject.</a:t>
            </a:r>
            <a:endParaRPr lang="it-IT" sz="2400" dirty="0">
              <a:solidFill>
                <a:prstClr val="black"/>
              </a:solidFill>
              <a:latin typeface="Calibri Light" panose="020F0302020204030204" pitchFamily="34" charset="0"/>
              <a:cs typeface="Calibri Light" panose="020F0302020204030204" pitchFamily="34" charset="0"/>
            </a:endParaRPr>
          </a:p>
          <a:p>
            <a:pPr marL="228600" lvl="0" indent="-228600" defTabSz="914400">
              <a:lnSpc>
                <a:spcPct val="90000"/>
              </a:lnSpc>
              <a:spcBef>
                <a:spcPts val="1000"/>
              </a:spcBef>
              <a:buFont typeface="Arial" panose="020B0604020202020204" pitchFamily="34" charset="0"/>
              <a:buChar char="•"/>
            </a:pPr>
            <a:r>
              <a:rPr lang="it-IT" sz="2400" dirty="0">
                <a:solidFill>
                  <a:prstClr val="black"/>
                </a:solidFill>
              </a:rPr>
              <a:t>Today, Testing and Performance are two faces of the same coin that cannot be separated.</a:t>
            </a:r>
          </a:p>
          <a:p>
            <a:pPr marL="228600" lvl="0" indent="-228600" defTabSz="914400">
              <a:lnSpc>
                <a:spcPct val="90000"/>
              </a:lnSpc>
              <a:spcBef>
                <a:spcPts val="1000"/>
              </a:spcBef>
              <a:buFont typeface="Arial" panose="020B0604020202020204" pitchFamily="34" charset="0"/>
              <a:buChar char="•"/>
            </a:pPr>
            <a:r>
              <a:rPr lang="it-IT" sz="2400" dirty="0">
                <a:solidFill>
                  <a:prstClr val="black"/>
                </a:solidFill>
              </a:rPr>
              <a:t>Existing OSS platforms do not provide assessment of the network performance from the customer perspective.</a:t>
            </a:r>
          </a:p>
          <a:p>
            <a:pPr marL="228600" lvl="0" indent="-228600" defTabSz="914400">
              <a:lnSpc>
                <a:spcPct val="90000"/>
              </a:lnSpc>
              <a:spcBef>
                <a:spcPts val="1000"/>
              </a:spcBef>
              <a:buFont typeface="Arial" panose="020B0604020202020204" pitchFamily="34" charset="0"/>
              <a:buChar char="•"/>
            </a:pPr>
            <a:r>
              <a:rPr lang="it-IT" sz="2400" dirty="0">
                <a:solidFill>
                  <a:prstClr val="black"/>
                </a:solidFill>
              </a:rPr>
              <a:t>Benchmarking of Performance of network and systems/technical solutions is extremely important in order to setup minimum requirements that they should respect.</a:t>
            </a:r>
          </a:p>
          <a:p>
            <a:pPr marL="228600" lvl="0" indent="-228600" defTabSz="914400">
              <a:lnSpc>
                <a:spcPct val="90000"/>
              </a:lnSpc>
              <a:spcBef>
                <a:spcPts val="1000"/>
              </a:spcBef>
              <a:buFont typeface="Arial" panose="020B0604020202020204" pitchFamily="34" charset="0"/>
              <a:buChar char="•"/>
            </a:pPr>
            <a:r>
              <a:rPr lang="it-IT" sz="2400" dirty="0">
                <a:solidFill>
                  <a:prstClr val="black"/>
                </a:solidFill>
              </a:rPr>
              <a:t>Benchmarking is important for the ongoing process of Network Virtualization for the 5G deployment in order to distinguish between NFV and VNF contributions.</a:t>
            </a:r>
          </a:p>
          <a:p>
            <a:pPr lvl="0" defTabSz="914400">
              <a:spcBef>
                <a:spcPts val="0"/>
              </a:spcBef>
              <a:buFont typeface="Arial" panose="020B0604020202020204" pitchFamily="34" charset="0"/>
              <a:buChar char="•"/>
            </a:pPr>
            <a:endParaRPr lang="en-US" sz="2400" dirty="0">
              <a:solidFill>
                <a:prstClr val="black"/>
              </a:solidFill>
            </a:endParaRPr>
          </a:p>
        </p:txBody>
      </p:sp>
    </p:spTree>
    <p:extLst>
      <p:ext uri="{BB962C8B-B14F-4D97-AF65-F5344CB8AC3E}">
        <p14:creationId xmlns:p14="http://schemas.microsoft.com/office/powerpoint/2010/main" val="23685782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solidFill>
                  <a:prstClr val="black"/>
                </a:solidFill>
                <a:latin typeface="Calibri Light" panose="020F0302020204030204"/>
                <a:cs typeface="+mj-cs"/>
              </a:rPr>
              <a:t>Workshop Summary (Session 1)</a:t>
            </a:r>
            <a:endParaRPr lang="en-GB" dirty="0"/>
          </a:p>
        </p:txBody>
      </p:sp>
      <p:sp>
        <p:nvSpPr>
          <p:cNvPr id="3" name="Content Placeholder 2"/>
          <p:cNvSpPr>
            <a:spLocks noGrp="1"/>
          </p:cNvSpPr>
          <p:nvPr>
            <p:ph idx="1"/>
          </p:nvPr>
        </p:nvSpPr>
        <p:spPr/>
        <p:txBody>
          <a:bodyPr>
            <a:normAutofit fontScale="92500" lnSpcReduction="10000"/>
          </a:bodyPr>
          <a:lstStyle/>
          <a:p>
            <a:pPr marL="361950" lvl="0" indent="-354013" defTabSz="914400">
              <a:spcBef>
                <a:spcPts val="1200"/>
              </a:spcBef>
              <a:buFont typeface="Arial" panose="020B0604020202020204" pitchFamily="34" charset="0"/>
              <a:buChar char="•"/>
            </a:pPr>
            <a:r>
              <a:rPr lang="it-IT" sz="2400" dirty="0">
                <a:solidFill>
                  <a:prstClr val="black"/>
                </a:solidFill>
              </a:rPr>
              <a:t>External conditions (such as tempurature, humidity, pressure) may impact on the measurement results of benchmarking. During Workshop has been shown that </a:t>
            </a:r>
            <a:r>
              <a:rPr lang="en-GB" sz="2400" dirty="0">
                <a:solidFill>
                  <a:prstClr val="black"/>
                </a:solidFill>
              </a:rPr>
              <a:t>the difference is nearly 40% for throughput measurements at 5 and 45 degrees.</a:t>
            </a:r>
            <a:endParaRPr lang="it-IT" sz="2400" dirty="0">
              <a:solidFill>
                <a:prstClr val="black"/>
              </a:solidFill>
            </a:endParaRPr>
          </a:p>
          <a:p>
            <a:pPr marL="361950" lvl="0" indent="-354013" defTabSz="914400">
              <a:spcBef>
                <a:spcPts val="1200"/>
              </a:spcBef>
              <a:buFont typeface="Arial" panose="020B0604020202020204" pitchFamily="34" charset="0"/>
              <a:buChar char="•"/>
            </a:pPr>
            <a:r>
              <a:rPr lang="it-IT" sz="2400" dirty="0">
                <a:solidFill>
                  <a:prstClr val="black"/>
                </a:solidFill>
              </a:rPr>
              <a:t>An example of performance was given by 3GPP RAN MDT (TS 37.320) and the following actions have been agreed:</a:t>
            </a:r>
          </a:p>
          <a:p>
            <a:pPr marL="985838" lvl="1" indent="-354013" defTabSz="914400">
              <a:spcBef>
                <a:spcPts val="1200"/>
              </a:spcBef>
              <a:buFont typeface="Arial" panose="020B0604020202020204" pitchFamily="34" charset="0"/>
              <a:buChar char="•"/>
            </a:pPr>
            <a:r>
              <a:rPr lang="it-IT" sz="2400" dirty="0">
                <a:solidFill>
                  <a:prstClr val="black"/>
                </a:solidFill>
              </a:rPr>
              <a:t>Request GSMA TSG to set mandatory GPS reporting capabilities on devices</a:t>
            </a:r>
          </a:p>
          <a:p>
            <a:pPr marL="985838" lvl="1" indent="-354013" defTabSz="914400">
              <a:spcBef>
                <a:spcPts val="1200"/>
              </a:spcBef>
              <a:buFont typeface="Arial" panose="020B0604020202020204" pitchFamily="34" charset="0"/>
              <a:buChar char="•"/>
            </a:pPr>
            <a:r>
              <a:rPr lang="it-IT" sz="2400" dirty="0">
                <a:solidFill>
                  <a:prstClr val="black"/>
                </a:solidFill>
              </a:rPr>
              <a:t>Add to MDT correlation with temperatute, pressure, …etc in order to evaluate impact on performance</a:t>
            </a:r>
          </a:p>
          <a:p>
            <a:endParaRPr lang="en-GB" dirty="0"/>
          </a:p>
        </p:txBody>
      </p:sp>
    </p:spTree>
    <p:extLst>
      <p:ext uri="{BB962C8B-B14F-4D97-AF65-F5344CB8AC3E}">
        <p14:creationId xmlns:p14="http://schemas.microsoft.com/office/powerpoint/2010/main" val="27845740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z="3600" dirty="0">
                <a:solidFill>
                  <a:prstClr val="black"/>
                </a:solidFill>
                <a:latin typeface="Calibri Light" panose="020F0302020204030204"/>
                <a:cs typeface="+mj-cs"/>
              </a:rPr>
              <a:t>Workshop Summary (Session 2)</a:t>
            </a:r>
            <a:endParaRPr lang="en-GB" dirty="0"/>
          </a:p>
        </p:txBody>
      </p:sp>
      <p:sp>
        <p:nvSpPr>
          <p:cNvPr id="3" name="Content Placeholder 2"/>
          <p:cNvSpPr>
            <a:spLocks noGrp="1"/>
          </p:cNvSpPr>
          <p:nvPr>
            <p:ph idx="1"/>
          </p:nvPr>
        </p:nvSpPr>
        <p:spPr/>
        <p:txBody>
          <a:bodyPr>
            <a:normAutofit fontScale="85000" lnSpcReduction="10000"/>
          </a:bodyPr>
          <a:lstStyle/>
          <a:p>
            <a:pPr marL="0" lvl="0" indent="0" defTabSz="914400">
              <a:lnSpc>
                <a:spcPct val="90000"/>
              </a:lnSpc>
              <a:spcBef>
                <a:spcPts val="1000"/>
              </a:spcBef>
              <a:buNone/>
            </a:pPr>
            <a:r>
              <a:rPr lang="it-IT" sz="2400" b="1" dirty="0">
                <a:solidFill>
                  <a:prstClr val="black"/>
                </a:solidFill>
              </a:rPr>
              <a:t>Session 2: Internet related performance measurements,</a:t>
            </a:r>
            <a:r>
              <a:rPr lang="en-US" sz="2200" dirty="0">
                <a:solidFill>
                  <a:prstClr val="black"/>
                </a:solidFill>
              </a:rPr>
              <a:t> focused on experience of telecom operators, regulators, SDOs, on the assessment of network performance parameters, which directly influence the experience of customers about the performance of the Internet connection provided by operators. </a:t>
            </a:r>
          </a:p>
          <a:p>
            <a:pPr marL="228600" lvl="0" indent="-228600" defTabSz="914400">
              <a:lnSpc>
                <a:spcPct val="90000"/>
              </a:lnSpc>
              <a:spcBef>
                <a:spcPts val="1000"/>
              </a:spcBef>
              <a:buFont typeface="Arial" panose="020B0604020202020204" pitchFamily="34" charset="0"/>
              <a:buChar char="•"/>
            </a:pPr>
            <a:r>
              <a:rPr lang="it-IT" sz="2000" dirty="0">
                <a:solidFill>
                  <a:prstClr val="black"/>
                </a:solidFill>
              </a:rPr>
              <a:t>Benchmarking of performance of network can allow the definition of SLA for a given service that can be measured by the single operator or between two operators to check the customer performance to be measured.</a:t>
            </a:r>
          </a:p>
          <a:p>
            <a:pPr marL="228600" lvl="0" indent="-228600" defTabSz="914400">
              <a:lnSpc>
                <a:spcPct val="90000"/>
              </a:lnSpc>
              <a:spcBef>
                <a:spcPts val="1000"/>
              </a:spcBef>
              <a:buFont typeface="Arial" panose="020B0604020202020204" pitchFamily="34" charset="0"/>
              <a:buChar char="•"/>
            </a:pPr>
            <a:r>
              <a:rPr lang="it-IT" sz="2000" dirty="0">
                <a:solidFill>
                  <a:prstClr val="black"/>
                </a:solidFill>
              </a:rPr>
              <a:t>The use of passive measurements complemented by active measurements can provide the service performance view</a:t>
            </a:r>
          </a:p>
          <a:p>
            <a:pPr marL="228600" lvl="0" indent="-228600" defTabSz="914400">
              <a:lnSpc>
                <a:spcPct val="90000"/>
              </a:lnSpc>
              <a:spcBef>
                <a:spcPts val="1000"/>
              </a:spcBef>
              <a:buFont typeface="Arial" panose="020B0604020202020204" pitchFamily="34" charset="0"/>
              <a:buChar char="•"/>
            </a:pPr>
            <a:r>
              <a:rPr lang="it-IT" sz="2000" dirty="0">
                <a:solidFill>
                  <a:prstClr val="black"/>
                </a:solidFill>
              </a:rPr>
              <a:t>The approach highlighted in ITU-T Q.3960 (2016) and the proposed draft ITU-T Q.3961 is compliant with Net Neutrality regulation 2015/2120 from BEREC  and OECD 2014 report, underlying that TCP protocol is widely used by customer application.</a:t>
            </a:r>
          </a:p>
          <a:p>
            <a:pPr marL="228600" lvl="0" indent="-228600" defTabSz="914400">
              <a:lnSpc>
                <a:spcPct val="90000"/>
              </a:lnSpc>
              <a:spcBef>
                <a:spcPts val="1000"/>
              </a:spcBef>
              <a:buFont typeface="Arial" panose="020B0604020202020204" pitchFamily="34" charset="0"/>
              <a:buChar char="•"/>
            </a:pPr>
            <a:r>
              <a:rPr lang="it-IT" sz="2000" dirty="0">
                <a:solidFill>
                  <a:prstClr val="black"/>
                </a:solidFill>
              </a:rPr>
              <a:t>It has been identified a lack of standardization for the network performance, particularly for the new Cloud based solutions and there was a recomendation to fill this gap developing performance and testing specifications.</a:t>
            </a:r>
          </a:p>
          <a:p>
            <a:endParaRPr lang="en-GB" dirty="0"/>
          </a:p>
        </p:txBody>
      </p:sp>
    </p:spTree>
    <p:extLst>
      <p:ext uri="{BB962C8B-B14F-4D97-AF65-F5344CB8AC3E}">
        <p14:creationId xmlns:p14="http://schemas.microsoft.com/office/powerpoint/2010/main" val="6502464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512</TotalTime>
  <Words>427</Words>
  <Application>Microsoft Office PowerPoint</Application>
  <PresentationFormat>On-screen Show (4:3)</PresentationFormat>
  <Paragraphs>27</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PowerPoint Presentation</vt:lpstr>
      <vt:lpstr>Key terms</vt:lpstr>
      <vt:lpstr>Key messages of the Workshop</vt:lpstr>
      <vt:lpstr>Workshop Summary (Session 1)</vt:lpstr>
      <vt:lpstr>Workshop Summary (Session 1)</vt:lpstr>
      <vt:lpstr>Workshop Summary (Session 2)</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Jesús Vicente</dc:creator>
  <cp:lastModifiedBy>Amoah, Gifty Adjo</cp:lastModifiedBy>
  <cp:revision>13</cp:revision>
  <dcterms:created xsi:type="dcterms:W3CDTF">2014-09-01T15:38:30Z</dcterms:created>
  <dcterms:modified xsi:type="dcterms:W3CDTF">2019-03-12T08:16:46Z</dcterms:modified>
</cp:coreProperties>
</file>