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7">
  <p:sldMasterIdLst>
    <p:sldMasterId id="2147483891" r:id="rId4"/>
  </p:sldMasterIdLst>
  <p:notesMasterIdLst>
    <p:notesMasterId r:id="rId20"/>
  </p:notesMasterIdLst>
  <p:handoutMasterIdLst>
    <p:handoutMasterId r:id="rId21"/>
  </p:handoutMasterIdLst>
  <p:sldIdLst>
    <p:sldId id="412" r:id="rId5"/>
    <p:sldId id="637" r:id="rId6"/>
    <p:sldId id="581" r:id="rId7"/>
    <p:sldId id="629" r:id="rId8"/>
    <p:sldId id="632" r:id="rId9"/>
    <p:sldId id="633" r:id="rId10"/>
    <p:sldId id="634" r:id="rId11"/>
    <p:sldId id="640" r:id="rId12"/>
    <p:sldId id="582" r:id="rId13"/>
    <p:sldId id="630" r:id="rId14"/>
    <p:sldId id="631" r:id="rId15"/>
    <p:sldId id="635" r:id="rId16"/>
    <p:sldId id="636" r:id="rId17"/>
    <p:sldId id="638" r:id="rId18"/>
    <p:sldId id="639" r:id="rId19"/>
  </p:sldIdLst>
  <p:sldSz cx="9144000" cy="6858000" type="screen4x3"/>
  <p:notesSz cx="6797675" cy="9928225"/>
  <p:defaultTextStyle>
    <a:defPPr>
      <a:defRPr lang="en-US"/>
    </a:defPPr>
    <a:lvl1pPr algn="l" rtl="0" eaLnBrk="0" fontAlgn="base" hangingPunct="0">
      <a:spcBef>
        <a:spcPct val="0"/>
      </a:spcBef>
      <a:spcAft>
        <a:spcPct val="0"/>
      </a:spcAft>
      <a:defRPr sz="3200" kern="1200">
        <a:solidFill>
          <a:schemeClr val="tx1"/>
        </a:solidFill>
        <a:latin typeface="Verdana" pitchFamily="34" charset="0"/>
        <a:ea typeface="+mn-ea"/>
        <a:cs typeface="+mn-cs"/>
      </a:defRPr>
    </a:lvl1pPr>
    <a:lvl2pPr marL="457200" algn="l" rtl="0" eaLnBrk="0" fontAlgn="base" hangingPunct="0">
      <a:spcBef>
        <a:spcPct val="0"/>
      </a:spcBef>
      <a:spcAft>
        <a:spcPct val="0"/>
      </a:spcAft>
      <a:defRPr sz="3200" kern="1200">
        <a:solidFill>
          <a:schemeClr val="tx1"/>
        </a:solidFill>
        <a:latin typeface="Verdana" pitchFamily="34" charset="0"/>
        <a:ea typeface="+mn-ea"/>
        <a:cs typeface="+mn-cs"/>
      </a:defRPr>
    </a:lvl2pPr>
    <a:lvl3pPr marL="914400" algn="l" rtl="0" eaLnBrk="0" fontAlgn="base" hangingPunct="0">
      <a:spcBef>
        <a:spcPct val="0"/>
      </a:spcBef>
      <a:spcAft>
        <a:spcPct val="0"/>
      </a:spcAft>
      <a:defRPr sz="3200" kern="1200">
        <a:solidFill>
          <a:schemeClr val="tx1"/>
        </a:solidFill>
        <a:latin typeface="Verdana" pitchFamily="34" charset="0"/>
        <a:ea typeface="+mn-ea"/>
        <a:cs typeface="+mn-cs"/>
      </a:defRPr>
    </a:lvl3pPr>
    <a:lvl4pPr marL="1371600" algn="l" rtl="0" eaLnBrk="0" fontAlgn="base" hangingPunct="0">
      <a:spcBef>
        <a:spcPct val="0"/>
      </a:spcBef>
      <a:spcAft>
        <a:spcPct val="0"/>
      </a:spcAft>
      <a:defRPr sz="3200" kern="1200">
        <a:solidFill>
          <a:schemeClr val="tx1"/>
        </a:solidFill>
        <a:latin typeface="Verdana" pitchFamily="34" charset="0"/>
        <a:ea typeface="+mn-ea"/>
        <a:cs typeface="+mn-cs"/>
      </a:defRPr>
    </a:lvl4pPr>
    <a:lvl5pPr marL="1828800" algn="l" rtl="0" eaLnBrk="0" fontAlgn="base" hangingPunct="0">
      <a:spcBef>
        <a:spcPct val="0"/>
      </a:spcBef>
      <a:spcAft>
        <a:spcPct val="0"/>
      </a:spcAft>
      <a:defRPr sz="3200" kern="1200">
        <a:solidFill>
          <a:schemeClr val="tx1"/>
        </a:solidFill>
        <a:latin typeface="Verdana" pitchFamily="34" charset="0"/>
        <a:ea typeface="+mn-ea"/>
        <a:cs typeface="+mn-cs"/>
      </a:defRPr>
    </a:lvl5pPr>
    <a:lvl6pPr marL="2286000" algn="l" defTabSz="914400" rtl="0" eaLnBrk="1" latinLnBrk="0" hangingPunct="1">
      <a:defRPr sz="3200" kern="1200">
        <a:solidFill>
          <a:schemeClr val="tx1"/>
        </a:solidFill>
        <a:latin typeface="Verdana" pitchFamily="34" charset="0"/>
        <a:ea typeface="+mn-ea"/>
        <a:cs typeface="+mn-cs"/>
      </a:defRPr>
    </a:lvl6pPr>
    <a:lvl7pPr marL="2743200" algn="l" defTabSz="914400" rtl="0" eaLnBrk="1" latinLnBrk="0" hangingPunct="1">
      <a:defRPr sz="3200" kern="1200">
        <a:solidFill>
          <a:schemeClr val="tx1"/>
        </a:solidFill>
        <a:latin typeface="Verdana" pitchFamily="34" charset="0"/>
        <a:ea typeface="+mn-ea"/>
        <a:cs typeface="+mn-cs"/>
      </a:defRPr>
    </a:lvl7pPr>
    <a:lvl8pPr marL="3200400" algn="l" defTabSz="914400" rtl="0" eaLnBrk="1" latinLnBrk="0" hangingPunct="1">
      <a:defRPr sz="3200" kern="1200">
        <a:solidFill>
          <a:schemeClr val="tx1"/>
        </a:solidFill>
        <a:latin typeface="Verdana" pitchFamily="34" charset="0"/>
        <a:ea typeface="+mn-ea"/>
        <a:cs typeface="+mn-cs"/>
      </a:defRPr>
    </a:lvl8pPr>
    <a:lvl9pPr marL="3657600" algn="l" defTabSz="914400" rtl="0" eaLnBrk="1" latinLnBrk="0" hangingPunct="1">
      <a:defRPr sz="3200" kern="1200">
        <a:solidFill>
          <a:schemeClr val="tx1"/>
        </a:solidFill>
        <a:latin typeface="Verdana"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8"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SB-MEU" initials="MEU" lastIdx="2" clrIdx="0">
    <p:extLst>
      <p:ext uri="{19B8F6BF-5375-455C-9EA6-DF929625EA0E}">
        <p15:presenceInfo xmlns:p15="http://schemas.microsoft.com/office/powerpoint/2012/main" userId="TSB-MEU"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00"/>
    <a:srgbClr val="FF3300"/>
    <a:srgbClr val="0000FF"/>
    <a:srgbClr val="33CCFF"/>
    <a:srgbClr val="000066"/>
    <a:srgbClr val="0E438A"/>
    <a:srgbClr val="525152"/>
    <a:srgbClr val="0099CC"/>
    <a:srgbClr val="0066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308" autoAdjust="0"/>
    <p:restoredTop sz="94816" autoAdjust="0"/>
  </p:normalViewPr>
  <p:slideViewPr>
    <p:cSldViewPr>
      <p:cViewPr varScale="1">
        <p:scale>
          <a:sx n="126" d="100"/>
          <a:sy n="126" d="100"/>
        </p:scale>
        <p:origin x="1674"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90" d="100"/>
          <a:sy n="90" d="100"/>
        </p:scale>
        <p:origin x="-2754" y="-120"/>
      </p:cViewPr>
      <p:guideLst>
        <p:guide orient="horz" pos="3128"/>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2"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dirty="0" smtClean="0"/>
              <a:t>Briefing</a:t>
            </a:r>
            <a:endParaRPr lang="en-US" dirty="0"/>
          </a:p>
        </p:txBody>
      </p:sp>
      <p:sp>
        <p:nvSpPr>
          <p:cNvPr id="28676" name="Rectangle 4"/>
          <p:cNvSpPr>
            <a:spLocks noGrp="1" noChangeArrowheads="1"/>
          </p:cNvSpPr>
          <p:nvPr>
            <p:ph type="ftr" sz="quarter" idx="2"/>
          </p:nvPr>
        </p:nvSpPr>
        <p:spPr bwMode="auto">
          <a:xfrm>
            <a:off x="242888" y="9431814"/>
            <a:ext cx="2946400"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10-11 Jan 2013, Geneva</a:t>
            </a:r>
          </a:p>
        </p:txBody>
      </p:sp>
      <p:sp>
        <p:nvSpPr>
          <p:cNvPr id="28677" name="Rectangle 5"/>
          <p:cNvSpPr>
            <a:spLocks noGrp="1" noChangeArrowheads="1"/>
          </p:cNvSpPr>
          <p:nvPr>
            <p:ph type="sldNum" sz="quarter" idx="3"/>
          </p:nvPr>
        </p:nvSpPr>
        <p:spPr bwMode="auto">
          <a:xfrm>
            <a:off x="3619500" y="9431814"/>
            <a:ext cx="2946400"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2D5AF11-EBE5-4945-9D6A-5EEF879D27F2}" type="slidenum">
              <a:rPr lang="en-US"/>
              <a:pPr>
                <a:defRPr/>
              </a:pPr>
              <a:t>‹#›</a:t>
            </a:fld>
            <a:endParaRPr lang="en-US"/>
          </a:p>
        </p:txBody>
      </p:sp>
      <p:sp>
        <p:nvSpPr>
          <p:cNvPr id="7" name="Rectangle 2"/>
          <p:cNvSpPr txBox="1">
            <a:spLocks noChangeArrowheads="1"/>
          </p:cNvSpPr>
          <p:nvPr/>
        </p:nvSpPr>
        <p:spPr bwMode="auto">
          <a:xfrm>
            <a:off x="8537575" y="860340"/>
            <a:ext cx="2946400" cy="496411"/>
          </a:xfrm>
          <a:prstGeom prst="rect">
            <a:avLst/>
          </a:prstGeom>
          <a:noFill/>
          <a:ln w="9525">
            <a:noFill/>
            <a:miter lim="800000"/>
            <a:headEnd/>
            <a:tailEnd/>
          </a:ln>
          <a:effectLst/>
        </p:spPr>
        <p:txBody>
          <a:bodyPr/>
          <a:lstStyle>
            <a:lvl1pPr>
              <a:defRPr sz="1200" smtClean="0"/>
            </a:lvl1pPr>
          </a:lstStyle>
          <a:p>
            <a:pPr>
              <a:defRPr/>
            </a:pPr>
            <a:r>
              <a:rPr lang="en-US"/>
              <a:t>Header</a:t>
            </a:r>
            <a:endParaRPr lang="en-US" dirty="0"/>
          </a:p>
        </p:txBody>
      </p:sp>
    </p:spTree>
    <p:extLst>
      <p:ext uri="{BB962C8B-B14F-4D97-AF65-F5344CB8AC3E}">
        <p14:creationId xmlns:p14="http://schemas.microsoft.com/office/powerpoint/2010/main" val="157062795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2" y="0"/>
            <a:ext cx="2946400" cy="49641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r>
              <a:rPr lang="en-US" dirty="0" smtClean="0"/>
              <a:t>Briefing</a:t>
            </a:r>
            <a:endParaRPr lang="en-US" dirty="0"/>
          </a:p>
        </p:txBody>
      </p:sp>
      <p:sp>
        <p:nvSpPr>
          <p:cNvPr id="103427"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8133" name="Rectangle 5"/>
          <p:cNvSpPr>
            <a:spLocks noGrp="1" noChangeArrowheads="1"/>
          </p:cNvSpPr>
          <p:nvPr>
            <p:ph type="body" sz="quarter" idx="3"/>
          </p:nvPr>
        </p:nvSpPr>
        <p:spPr bwMode="auto">
          <a:xfrm>
            <a:off x="906465" y="4715109"/>
            <a:ext cx="4984750" cy="446929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8134" name="Rectangle 6"/>
          <p:cNvSpPr>
            <a:spLocks noGrp="1" noChangeArrowheads="1"/>
          </p:cNvSpPr>
          <p:nvPr>
            <p:ph type="ftr" sz="quarter" idx="4"/>
          </p:nvPr>
        </p:nvSpPr>
        <p:spPr bwMode="auto">
          <a:xfrm>
            <a:off x="2" y="9431814"/>
            <a:ext cx="2946400"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r>
              <a:rPr lang="en-US"/>
              <a:t>10-11 Jan 2013, Geneva</a:t>
            </a:r>
          </a:p>
        </p:txBody>
      </p:sp>
      <p:sp>
        <p:nvSpPr>
          <p:cNvPr id="48135" name="Rectangle 7"/>
          <p:cNvSpPr>
            <a:spLocks noGrp="1" noChangeArrowheads="1"/>
          </p:cNvSpPr>
          <p:nvPr>
            <p:ph type="sldNum" sz="quarter" idx="5"/>
          </p:nvPr>
        </p:nvSpPr>
        <p:spPr bwMode="auto">
          <a:xfrm>
            <a:off x="3851275" y="9431814"/>
            <a:ext cx="2946400" cy="496411"/>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12E1B37E-1185-4DD2-95D5-477F4DD6FF37}" type="slidenum">
              <a:rPr lang="en-US"/>
              <a:pPr>
                <a:defRPr/>
              </a:pPr>
              <a:t>‹#›</a:t>
            </a:fld>
            <a:endParaRPr lang="en-US"/>
          </a:p>
        </p:txBody>
      </p:sp>
    </p:spTree>
    <p:extLst>
      <p:ext uri="{BB962C8B-B14F-4D97-AF65-F5344CB8AC3E}">
        <p14:creationId xmlns:p14="http://schemas.microsoft.com/office/powerpoint/2010/main" val="3023134230"/>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629FE4B5-2D74-4CC8-BF1B-5D4DC143C091}" type="slidenum">
              <a:rPr lang="en-US" smtClean="0"/>
              <a:pPr/>
              <a:t>1</a:t>
            </a:fld>
            <a:endParaRPr lang="en-US" smtClean="0"/>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smtClean="0">
              <a:cs typeface="Arial" pitchFamily="34" charset="0"/>
            </a:endParaRPr>
          </a:p>
        </p:txBody>
      </p:sp>
      <p:sp>
        <p:nvSpPr>
          <p:cNvPr id="104453" name="Footer Placeholder 4"/>
          <p:cNvSpPr>
            <a:spLocks noGrp="1"/>
          </p:cNvSpPr>
          <p:nvPr>
            <p:ph type="ftr" sz="quarter" idx="4"/>
          </p:nvPr>
        </p:nvSpPr>
        <p:spPr>
          <a:noFill/>
        </p:spPr>
        <p:txBody>
          <a:bodyPr/>
          <a:lstStyle/>
          <a:p>
            <a:r>
              <a:rPr lang="en-US" smtClean="0"/>
              <a:t>10-11 Jan 2013, Geneva</a:t>
            </a:r>
          </a:p>
        </p:txBody>
      </p:sp>
      <p:sp>
        <p:nvSpPr>
          <p:cNvPr id="104454" name="Header Placeholder 5"/>
          <p:cNvSpPr>
            <a:spLocks noGrp="1"/>
          </p:cNvSpPr>
          <p:nvPr>
            <p:ph type="hdr" sz="quarter"/>
          </p:nvPr>
        </p:nvSpPr>
        <p:spPr>
          <a:noFill/>
        </p:spPr>
        <p:txBody>
          <a:bodyPr/>
          <a:lstStyle/>
          <a:p>
            <a:r>
              <a:rPr lang="en-US" dirty="0" smtClean="0"/>
              <a:t>Briefing</a:t>
            </a:r>
          </a:p>
        </p:txBody>
      </p:sp>
    </p:spTree>
    <p:extLst>
      <p:ext uri="{BB962C8B-B14F-4D97-AF65-F5344CB8AC3E}">
        <p14:creationId xmlns:p14="http://schemas.microsoft.com/office/powerpoint/2010/main" val="6557228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10</a:t>
            </a:fld>
            <a:endParaRPr lang="en-US"/>
          </a:p>
        </p:txBody>
      </p:sp>
    </p:spTree>
    <p:extLst>
      <p:ext uri="{BB962C8B-B14F-4D97-AF65-F5344CB8AC3E}">
        <p14:creationId xmlns:p14="http://schemas.microsoft.com/office/powerpoint/2010/main" val="1239838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11</a:t>
            </a:fld>
            <a:endParaRPr lang="en-US"/>
          </a:p>
        </p:txBody>
      </p:sp>
    </p:spTree>
    <p:extLst>
      <p:ext uri="{BB962C8B-B14F-4D97-AF65-F5344CB8AC3E}">
        <p14:creationId xmlns:p14="http://schemas.microsoft.com/office/powerpoint/2010/main" val="2066410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12</a:t>
            </a:fld>
            <a:endParaRPr lang="en-US"/>
          </a:p>
        </p:txBody>
      </p:sp>
    </p:spTree>
    <p:extLst>
      <p:ext uri="{BB962C8B-B14F-4D97-AF65-F5344CB8AC3E}">
        <p14:creationId xmlns:p14="http://schemas.microsoft.com/office/powerpoint/2010/main" val="503489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13</a:t>
            </a:fld>
            <a:endParaRPr lang="en-US"/>
          </a:p>
        </p:txBody>
      </p:sp>
    </p:spTree>
    <p:extLst>
      <p:ext uri="{BB962C8B-B14F-4D97-AF65-F5344CB8AC3E}">
        <p14:creationId xmlns:p14="http://schemas.microsoft.com/office/powerpoint/2010/main" val="2575087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14</a:t>
            </a:fld>
            <a:endParaRPr lang="en-US"/>
          </a:p>
        </p:txBody>
      </p:sp>
    </p:spTree>
    <p:extLst>
      <p:ext uri="{BB962C8B-B14F-4D97-AF65-F5344CB8AC3E}">
        <p14:creationId xmlns:p14="http://schemas.microsoft.com/office/powerpoint/2010/main" val="40867890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15</a:t>
            </a:fld>
            <a:endParaRPr lang="en-US"/>
          </a:p>
        </p:txBody>
      </p:sp>
    </p:spTree>
    <p:extLst>
      <p:ext uri="{BB962C8B-B14F-4D97-AF65-F5344CB8AC3E}">
        <p14:creationId xmlns:p14="http://schemas.microsoft.com/office/powerpoint/2010/main" val="3608095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2</a:t>
            </a:fld>
            <a:endParaRPr lang="en-US"/>
          </a:p>
        </p:txBody>
      </p:sp>
    </p:spTree>
    <p:extLst>
      <p:ext uri="{BB962C8B-B14F-4D97-AF65-F5344CB8AC3E}">
        <p14:creationId xmlns:p14="http://schemas.microsoft.com/office/powerpoint/2010/main" val="163243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3</a:t>
            </a:fld>
            <a:endParaRPr lang="en-US"/>
          </a:p>
        </p:txBody>
      </p:sp>
    </p:spTree>
    <p:extLst>
      <p:ext uri="{BB962C8B-B14F-4D97-AF65-F5344CB8AC3E}">
        <p14:creationId xmlns:p14="http://schemas.microsoft.com/office/powerpoint/2010/main" val="29185136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4</a:t>
            </a:fld>
            <a:endParaRPr lang="en-US"/>
          </a:p>
        </p:txBody>
      </p:sp>
    </p:spTree>
    <p:extLst>
      <p:ext uri="{BB962C8B-B14F-4D97-AF65-F5344CB8AC3E}">
        <p14:creationId xmlns:p14="http://schemas.microsoft.com/office/powerpoint/2010/main" val="1384760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5</a:t>
            </a:fld>
            <a:endParaRPr lang="en-US"/>
          </a:p>
        </p:txBody>
      </p:sp>
    </p:spTree>
    <p:extLst>
      <p:ext uri="{BB962C8B-B14F-4D97-AF65-F5344CB8AC3E}">
        <p14:creationId xmlns:p14="http://schemas.microsoft.com/office/powerpoint/2010/main" val="2499515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6</a:t>
            </a:fld>
            <a:endParaRPr lang="en-US"/>
          </a:p>
        </p:txBody>
      </p:sp>
    </p:spTree>
    <p:extLst>
      <p:ext uri="{BB962C8B-B14F-4D97-AF65-F5344CB8AC3E}">
        <p14:creationId xmlns:p14="http://schemas.microsoft.com/office/powerpoint/2010/main" val="4217158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7</a:t>
            </a:fld>
            <a:endParaRPr lang="en-US"/>
          </a:p>
        </p:txBody>
      </p:sp>
    </p:spTree>
    <p:extLst>
      <p:ext uri="{BB962C8B-B14F-4D97-AF65-F5344CB8AC3E}">
        <p14:creationId xmlns:p14="http://schemas.microsoft.com/office/powerpoint/2010/main" val="3151939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8</a:t>
            </a:fld>
            <a:endParaRPr lang="en-US"/>
          </a:p>
        </p:txBody>
      </p:sp>
    </p:spTree>
    <p:extLst>
      <p:ext uri="{BB962C8B-B14F-4D97-AF65-F5344CB8AC3E}">
        <p14:creationId xmlns:p14="http://schemas.microsoft.com/office/powerpoint/2010/main" val="14811181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Header Placeholder 3"/>
          <p:cNvSpPr>
            <a:spLocks noGrp="1"/>
          </p:cNvSpPr>
          <p:nvPr>
            <p:ph type="hdr" sz="quarter" idx="10"/>
          </p:nvPr>
        </p:nvSpPr>
        <p:spPr/>
        <p:txBody>
          <a:bodyPr/>
          <a:lstStyle/>
          <a:p>
            <a:pPr>
              <a:defRPr/>
            </a:pPr>
            <a:r>
              <a:rPr lang="en-US" smtClean="0"/>
              <a:t>Briefing</a:t>
            </a:r>
            <a:endParaRPr lang="en-US" dirty="0"/>
          </a:p>
        </p:txBody>
      </p:sp>
      <p:sp>
        <p:nvSpPr>
          <p:cNvPr id="5" name="Footer Placeholder 4"/>
          <p:cNvSpPr>
            <a:spLocks noGrp="1"/>
          </p:cNvSpPr>
          <p:nvPr>
            <p:ph type="ftr" sz="quarter" idx="11"/>
          </p:nvPr>
        </p:nvSpPr>
        <p:spPr/>
        <p:txBody>
          <a:bodyPr/>
          <a:lstStyle/>
          <a:p>
            <a:pPr>
              <a:defRPr/>
            </a:pPr>
            <a:r>
              <a:rPr lang="en-US" smtClean="0"/>
              <a:t>10-11 Jan 2013, Geneva</a:t>
            </a:r>
            <a:endParaRPr lang="en-US"/>
          </a:p>
        </p:txBody>
      </p:sp>
      <p:sp>
        <p:nvSpPr>
          <p:cNvPr id="6" name="Slide Number Placeholder 5"/>
          <p:cNvSpPr>
            <a:spLocks noGrp="1"/>
          </p:cNvSpPr>
          <p:nvPr>
            <p:ph type="sldNum" sz="quarter" idx="12"/>
          </p:nvPr>
        </p:nvSpPr>
        <p:spPr/>
        <p:txBody>
          <a:bodyPr/>
          <a:lstStyle/>
          <a:p>
            <a:pPr>
              <a:defRPr/>
            </a:pPr>
            <a:fld id="{12E1B37E-1185-4DD2-95D5-477F4DD6FF37}" type="slidenum">
              <a:rPr lang="en-US" smtClean="0"/>
              <a:pPr>
                <a:defRPr/>
              </a:pPr>
              <a:t>9</a:t>
            </a:fld>
            <a:endParaRPr lang="en-US"/>
          </a:p>
        </p:txBody>
      </p:sp>
    </p:spTree>
    <p:extLst>
      <p:ext uri="{BB962C8B-B14F-4D97-AF65-F5344CB8AC3E}">
        <p14:creationId xmlns:p14="http://schemas.microsoft.com/office/powerpoint/2010/main" val="29171520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r>
              <a:rPr lang="en-US" smtClean="0"/>
              <a:t>Venue, dd-dd MMMM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9A05B42-3DCE-4FFF-8A85-DD6931F833BB}"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AutoShape 18"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sp>
        <p:nvSpPr>
          <p:cNvPr id="11" name="AutoShape 20"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sp>
        <p:nvSpPr>
          <p:cNvPr id="12" name="AutoShape 23" descr="image002"/>
          <p:cNvSpPr>
            <a:spLocks noChangeAspect="1" noChangeArrowheads="1"/>
          </p:cNvSpPr>
          <p:nvPr userDrawn="1"/>
        </p:nvSpPr>
        <p:spPr bwMode="auto">
          <a:xfrm>
            <a:off x="200025" y="46038"/>
            <a:ext cx="1428750" cy="1000125"/>
          </a:xfrm>
          <a:prstGeom prst="rect">
            <a:avLst/>
          </a:prstGeom>
          <a:noFill/>
          <a:ln w="9525">
            <a:noFill/>
            <a:miter lim="800000"/>
            <a:headEnd/>
            <a:tailEnd/>
          </a:ln>
        </p:spPr>
        <p:txBody>
          <a:bodyPr/>
          <a:lstStyle/>
          <a:p>
            <a:endParaRPr lang="en-GB"/>
          </a:p>
        </p:txBody>
      </p:sp>
      <p:sp>
        <p:nvSpPr>
          <p:cNvPr id="13" name="AutoShape 25" descr="image002"/>
          <p:cNvSpPr>
            <a:spLocks noChangeAspect="1" noChangeArrowheads="1"/>
          </p:cNvSpPr>
          <p:nvPr userDrawn="1"/>
        </p:nvSpPr>
        <p:spPr bwMode="auto">
          <a:xfrm>
            <a:off x="3857625" y="2928938"/>
            <a:ext cx="1428750" cy="1000125"/>
          </a:xfrm>
          <a:prstGeom prst="rect">
            <a:avLst/>
          </a:prstGeom>
          <a:noFill/>
          <a:ln w="9525">
            <a:noFill/>
            <a:miter lim="800000"/>
            <a:headEnd/>
            <a:tailEnd/>
          </a:ln>
        </p:spPr>
        <p:txBody>
          <a:bodyPr/>
          <a:lstStyle/>
          <a:p>
            <a:endParaRPr lang="en-GB"/>
          </a:p>
        </p:txBody>
      </p:sp>
      <p:pic>
        <p:nvPicPr>
          <p:cNvPr id="14" name="Picture 26" descr="Picture1"/>
          <p:cNvPicPr>
            <a:picLocks noChangeAspect="1" noChangeArrowheads="1"/>
          </p:cNvPicPr>
          <p:nvPr userDrawn="1"/>
        </p:nvPicPr>
        <p:blipFill>
          <a:blip r:embed="rId2" cstate="print"/>
          <a:srcRect/>
          <a:stretch>
            <a:fillRect/>
          </a:stretch>
        </p:blipFill>
        <p:spPr bwMode="auto">
          <a:xfrm>
            <a:off x="4122738" y="3132138"/>
            <a:ext cx="896937" cy="592137"/>
          </a:xfrm>
          <a:prstGeom prst="rect">
            <a:avLst/>
          </a:prstGeom>
          <a:noFill/>
          <a:ln w="9525">
            <a:noFill/>
            <a:miter lim="800000"/>
            <a:headEnd/>
            <a:tailEnd/>
          </a:ln>
        </p:spPr>
      </p:pic>
    </p:spTree>
    <p:extLst>
      <p:ext uri="{BB962C8B-B14F-4D97-AF65-F5344CB8AC3E}">
        <p14:creationId xmlns:p14="http://schemas.microsoft.com/office/powerpoint/2010/main" val="7368281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ormAutofit/>
          </a:bodyPr>
          <a:lstStyle>
            <a:lvl2pPr marL="182563" indent="-182563">
              <a:buFont typeface="Arial" panose="020B0604020202020204" pitchFamily="34" charset="0"/>
              <a:buChar char="•"/>
              <a:defRPr lang="en-US" sz="2000" kern="1200" dirty="0" smtClean="0">
                <a:solidFill>
                  <a:schemeClr val="tx1">
                    <a:lumMod val="75000"/>
                    <a:lumOff val="25000"/>
                  </a:schemeClr>
                </a:solidFill>
                <a:latin typeface="+mn-lt"/>
                <a:ea typeface="+mn-ea"/>
                <a:cs typeface="+mn-cs"/>
              </a:defRPr>
            </a:lvl2pPr>
            <a:lvl3pPr marL="566928" indent="-182880">
              <a:buFont typeface="Courier New" panose="02070309020205020404" pitchFamily="49" charset="0"/>
              <a:buChar char="o"/>
              <a:defRPr lang="en-US" sz="2000" kern="1200" dirty="0" smtClean="0">
                <a:solidFill>
                  <a:schemeClr val="tx1">
                    <a:lumMod val="75000"/>
                    <a:lumOff val="25000"/>
                  </a:schemeClr>
                </a:solidFill>
                <a:latin typeface="+mn-lt"/>
                <a:ea typeface="+mn-ea"/>
                <a:cs typeface="+mn-cs"/>
              </a:defRPr>
            </a:lvl3pPr>
            <a:lvl4pPr marL="749808" indent="-182880">
              <a:buFont typeface="Wingdings" panose="05000000000000000000" pitchFamily="2" charset="2"/>
              <a:buChar char="§"/>
              <a:defRPr lang="en-US" sz="1800" kern="1200" dirty="0" smtClean="0">
                <a:solidFill>
                  <a:schemeClr val="tx1">
                    <a:lumMod val="75000"/>
                    <a:lumOff val="25000"/>
                  </a:schemeClr>
                </a:solidFill>
                <a:latin typeface="+mn-lt"/>
                <a:ea typeface="+mn-ea"/>
                <a:cs typeface="+mn-cs"/>
              </a:defRPr>
            </a:lvl4pPr>
            <a:lvl5pPr>
              <a:defRPr lang="en-US" sz="1400" kern="1200" dirty="0" smtClean="0">
                <a:solidFill>
                  <a:schemeClr val="tx1">
                    <a:lumMod val="75000"/>
                    <a:lumOff val="25000"/>
                  </a:schemeClr>
                </a:solidFill>
                <a:latin typeface="+mn-lt"/>
                <a:ea typeface="+mn-ea"/>
                <a:cs typeface="+mn-cs"/>
              </a:defRPr>
            </a:lvl5pPr>
            <a:lvl6pPr>
              <a:defRPr lang="en-US" sz="1400" kern="1200" dirty="0">
                <a:solidFill>
                  <a:schemeClr val="tx1">
                    <a:lumMod val="75000"/>
                    <a:lumOff val="25000"/>
                  </a:schemeClr>
                </a:solidFill>
                <a:latin typeface="+mn-lt"/>
                <a:ea typeface="+mn-ea"/>
                <a:cs typeface="+mn-cs"/>
              </a:defRPr>
            </a:lvl6pPr>
          </a:lstStyle>
          <a:p>
            <a:pPr lvl="1"/>
            <a:r>
              <a:rPr lang="en-US" dirty="0" smtClean="0"/>
              <a:t>Edit Master text styles</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US" dirty="0"/>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90E4740-FB9E-4E6F-A81C-43E7C002F81B}" type="slidenum">
              <a:rPr lang="en-US" smtClean="0"/>
              <a:pPr>
                <a:defRPr/>
              </a:pPr>
              <a:t>‹#›</a:t>
            </a:fld>
            <a:endParaRPr lang="en-US" dirty="0"/>
          </a:p>
        </p:txBody>
      </p:sp>
    </p:spTree>
    <p:extLst>
      <p:ext uri="{BB962C8B-B14F-4D97-AF65-F5344CB8AC3E}">
        <p14:creationId xmlns:p14="http://schemas.microsoft.com/office/powerpoint/2010/main" val="2662493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Long 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2400"/>
            </a:lvl1pPr>
          </a:lstStyle>
          <a:p>
            <a:r>
              <a:rPr lang="en-US" dirty="0" smtClean="0"/>
              <a:t>Click to edit Master title style</a:t>
            </a:r>
            <a:endParaRPr lang="en-US" dirty="0"/>
          </a:p>
        </p:txBody>
      </p:sp>
      <p:sp>
        <p:nvSpPr>
          <p:cNvPr id="3" name="Content Placeholder 2"/>
          <p:cNvSpPr>
            <a:spLocks noGrp="1"/>
          </p:cNvSpPr>
          <p:nvPr>
            <p:ph idx="1"/>
          </p:nvPr>
        </p:nvSpPr>
        <p:spPr/>
        <p:txBody>
          <a:bodyPr>
            <a:normAutofit/>
          </a:bodyPr>
          <a:lstStyle>
            <a:lvl1pPr algn="l" defTabSz="914400" rtl="0" eaLnBrk="1" latinLnBrk="0" hangingPunct="1">
              <a:lnSpc>
                <a:spcPct val="90000"/>
              </a:lnSpc>
              <a:spcBef>
                <a:spcPts val="200"/>
              </a:spcBef>
              <a:spcAft>
                <a:spcPts val="400"/>
              </a:spcAft>
              <a:buClr>
                <a:schemeClr val="accent1"/>
              </a:buClr>
              <a:defRPr lang="en-US" sz="2400" kern="1200" dirty="0" smtClean="0">
                <a:solidFill>
                  <a:schemeClr val="tx1">
                    <a:lumMod val="75000"/>
                    <a:lumOff val="25000"/>
                  </a:schemeClr>
                </a:solidFill>
                <a:latin typeface="+mn-lt"/>
                <a:ea typeface="+mn-ea"/>
                <a:cs typeface="+mn-cs"/>
              </a:defRPr>
            </a:lvl1pPr>
            <a:lvl2pPr marL="182563" indent="-182563" algn="l" defTabSz="914400" rtl="0" eaLnBrk="1" latinLnBrk="0" hangingPunct="1">
              <a:lnSpc>
                <a:spcPct val="90000"/>
              </a:lnSpc>
              <a:spcBef>
                <a:spcPts val="200"/>
              </a:spcBef>
              <a:spcAft>
                <a:spcPts val="400"/>
              </a:spcAft>
              <a:buClr>
                <a:schemeClr val="accent1"/>
              </a:buClr>
              <a:buFont typeface="Arial" panose="020B0604020202020204" pitchFamily="34" charset="0"/>
              <a:buChar char="•"/>
              <a:defRPr lang="en-US" sz="2000" kern="1200" dirty="0" smtClean="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ourier New" panose="02070309020205020404" pitchFamily="49" charset="0"/>
              <a:buChar char="o"/>
              <a:defRPr lang="en-US" sz="2000" kern="1200" dirty="0" smtClean="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Wingdings" panose="05000000000000000000" pitchFamily="2" charset="2"/>
              <a:buChar char="§"/>
              <a:defRPr lang="en-US" sz="1800" kern="1200" dirty="0" smtClean="0">
                <a:solidFill>
                  <a:schemeClr val="tx1">
                    <a:lumMod val="75000"/>
                    <a:lumOff val="25000"/>
                  </a:schemeClr>
                </a:solidFill>
                <a:latin typeface="+mn-lt"/>
                <a:ea typeface="+mn-ea"/>
                <a:cs typeface="+mn-cs"/>
              </a:defRPr>
            </a:lvl4pPr>
            <a:lvl5pPr algn="l" defTabSz="914400" rtl="0" eaLnBrk="1" latinLnBrk="0" hangingPunct="1">
              <a:lnSpc>
                <a:spcPct val="90000"/>
              </a:lnSpc>
              <a:spcBef>
                <a:spcPts val="200"/>
              </a:spcBef>
              <a:spcAft>
                <a:spcPts val="400"/>
              </a:spcAft>
              <a:buClr>
                <a:schemeClr val="accent1"/>
              </a:buClr>
              <a:defRPr lang="en-US" sz="1400" kern="1200" dirty="0">
                <a:solidFill>
                  <a:schemeClr val="tx1">
                    <a:lumMod val="75000"/>
                    <a:lumOff val="25000"/>
                  </a:schemeClr>
                </a:solidFill>
                <a:latin typeface="+mn-lt"/>
                <a:ea typeface="+mn-ea"/>
                <a:cs typeface="+mn-cs"/>
              </a:defRPr>
            </a:lvl5pPr>
            <a:lvl6pPr>
              <a:defRPr sz="1400"/>
            </a:lvl6pPr>
          </a:lstStyle>
          <a:p>
            <a:pPr lvl="1"/>
            <a:r>
              <a:rPr lang="en-US" dirty="0" smtClean="0"/>
              <a:t>Edit Master text styles</a:t>
            </a:r>
          </a:p>
          <a:p>
            <a:pPr lvl="2"/>
            <a:r>
              <a:rPr lang="en-US" dirty="0" smtClean="0"/>
              <a:t>Second level</a:t>
            </a:r>
          </a:p>
          <a:p>
            <a:pPr lvl="3"/>
            <a:r>
              <a:rPr lang="en-US" dirty="0" smtClean="0"/>
              <a:t>Third level</a:t>
            </a:r>
          </a:p>
          <a:p>
            <a:pPr lvl="4"/>
            <a:r>
              <a:rPr lang="en-US" dirty="0" smtClean="0"/>
              <a:t>Fourth level</a:t>
            </a:r>
          </a:p>
          <a:p>
            <a:pPr lvl="5"/>
            <a:r>
              <a:rPr lang="en-US" dirty="0" smtClean="0"/>
              <a:t>Fifth level</a:t>
            </a:r>
            <a:endParaRPr lang="en-US" dirty="0"/>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90E4740-FB9E-4E6F-A81C-43E7C002F81B}" type="slidenum">
              <a:rPr lang="en-US" smtClean="0"/>
              <a:pPr>
                <a:defRPr/>
              </a:pPr>
              <a:t>‹#›</a:t>
            </a:fld>
            <a:endParaRPr lang="en-US" dirty="0"/>
          </a:p>
        </p:txBody>
      </p:sp>
    </p:spTree>
    <p:extLst>
      <p:ext uri="{BB962C8B-B14F-4D97-AF65-F5344CB8AC3E}">
        <p14:creationId xmlns:p14="http://schemas.microsoft.com/office/powerpoint/2010/main" val="2897541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24957247"/>
      </p:ext>
    </p:extLst>
  </p:cSld>
  <p:clrMapOvr>
    <a:masterClrMapping/>
  </p:clrMapOvr>
  <p:hf hdr="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6"/>
            <a:ext cx="3703320" cy="4023359"/>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pPr>
              <a:defRPr/>
            </a:pPr>
            <a:fld id="{2DE5C986-6071-47F2-A332-5BDA238916B4}" type="slidenum">
              <a:rPr lang="en-US" smtClean="0"/>
              <a:pPr>
                <a:defRPr/>
              </a:pPr>
              <a:t>‹#›</a:t>
            </a:fld>
            <a:endParaRPr lang="en-US" dirty="0"/>
          </a:p>
        </p:txBody>
      </p:sp>
    </p:spTree>
    <p:extLst>
      <p:ext uri="{BB962C8B-B14F-4D97-AF65-F5344CB8AC3E}">
        <p14:creationId xmlns:p14="http://schemas.microsoft.com/office/powerpoint/2010/main" val="31894985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3687474176"/>
      </p:ext>
    </p:extLst>
  </p:cSld>
  <p:clrMapOvr>
    <a:masterClrMapping/>
  </p:clrMapOvr>
  <p:hf hdr="0"/>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r>
              <a:rPr lang="en-US" smtClean="0"/>
              <a:t>Event</a:t>
            </a:r>
            <a:br>
              <a:rPr lang="en-US" smtClean="0"/>
            </a:br>
            <a:r>
              <a:rPr lang="en-US" smtClean="0"/>
              <a:t>Venue, dd-dd MMM YYYY</a:t>
            </a:r>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4097696917"/>
      </p:ext>
    </p:extLst>
  </p:cSld>
  <p:clrMapOvr>
    <a:masterClrMapping/>
  </p:clrMapOvr>
  <p:hf hdr="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460237" y="731520"/>
            <a:ext cx="5009393"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r>
              <a:rPr lang="en-US" smtClean="0"/>
              <a:t>Event</a:t>
            </a:r>
            <a:br>
              <a:rPr lang="en-US" smtClean="0"/>
            </a:br>
            <a:r>
              <a:rPr lang="en-US" smtClean="0"/>
              <a:t>Venue, dd-dd MMM YYYY</a:t>
            </a:r>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pPr>
              <a:defRPr/>
            </a:pPr>
            <a:fld id="{B01180EE-F5D7-4D0A-AB4C-A5B5FE304382}" type="slidenum">
              <a:rPr lang="en-US" smtClean="0"/>
              <a:pPr>
                <a:defRPr/>
              </a:pPr>
              <a:t>‹#›</a:t>
            </a:fld>
            <a:endParaRPr lang="en-US" dirty="0"/>
          </a:p>
        </p:txBody>
      </p:sp>
    </p:spTree>
    <p:extLst>
      <p:ext uri="{BB962C8B-B14F-4D97-AF65-F5344CB8AC3E}">
        <p14:creationId xmlns:p14="http://schemas.microsoft.com/office/powerpoint/2010/main" val="3512147573"/>
      </p:ext>
    </p:extLst>
  </p:cSld>
  <p:clrMapOvr>
    <a:masterClrMapping/>
  </p:clrMapOvr>
  <p:hf hdr="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5"/>
            <a:ext cx="7543800" cy="986020"/>
          </a:xfrm>
          <a:prstGeom prst="rect">
            <a:avLst/>
          </a:prstGeom>
        </p:spPr>
        <p:txBody>
          <a:bodyPr vert="horz" lIns="91440" tIns="45720" rIns="91440" bIns="45720" rtlCol="0" anchor="b">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822959" y="1408912"/>
            <a:ext cx="7543801" cy="4612376"/>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pPr>
              <a:defRPr/>
            </a:pPr>
            <a:r>
              <a:rPr lang="en-US" dirty="0" smtClean="0">
                <a:solidFill>
                  <a:srgbClr val="000000"/>
                </a:solidFill>
              </a:rPr>
              <a:t>Geneva, April 2017</a:t>
            </a:r>
            <a:endParaRPr lang="en-US" dirty="0">
              <a:solidFill>
                <a:srgbClr val="000000"/>
              </a:solidFill>
            </a:endParaRPr>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pPr>
              <a:defRPr/>
            </a:pPr>
            <a:r>
              <a:rPr lang="en-US" smtClean="0">
                <a:solidFill>
                  <a:srgbClr val="000000">
                    <a:tint val="75000"/>
                  </a:srgbClr>
                </a:solidFill>
              </a:rPr>
              <a:t>Briefing</a:t>
            </a:r>
            <a:endParaRPr lang="en-US" dirty="0">
              <a:solidFill>
                <a:srgbClr val="000000">
                  <a:tint val="75000"/>
                </a:srgbClr>
              </a:solidFill>
            </a:endParaRPr>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pPr>
              <a:defRPr/>
            </a:pPr>
            <a:fld id="{B01180EE-F5D7-4D0A-AB4C-A5B5FE304382}" type="slidenum">
              <a:rPr lang="en-US" smtClean="0">
                <a:solidFill>
                  <a:srgbClr val="000000"/>
                </a:solidFill>
              </a:rPr>
              <a:pPr>
                <a:defRPr/>
              </a:pPr>
              <a:t>‹#›</a:t>
            </a:fld>
            <a:endParaRPr lang="en-US" dirty="0">
              <a:solidFill>
                <a:srgbClr val="000000"/>
              </a:solidFill>
            </a:endParaRPr>
          </a:p>
        </p:txBody>
      </p:sp>
      <p:cxnSp>
        <p:nvCxnSpPr>
          <p:cNvPr id="10" name="Straight Connector 9"/>
          <p:cNvCxnSpPr/>
          <p:nvPr/>
        </p:nvCxnSpPr>
        <p:spPr>
          <a:xfrm>
            <a:off x="822959" y="1340768"/>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7805671"/>
      </p:ext>
    </p:extLst>
  </p:cSld>
  <p:clrMap bg1="lt1" tx1="dk1" bg2="lt2" tx2="dk2" accent1="accent1" accent2="accent2" accent3="accent3" accent4="accent4" accent5="accent5" accent6="accent6" hlink="hlink" folHlink="folHlink"/>
  <p:sldLayoutIdLst>
    <p:sldLayoutId id="2147483892" r:id="rId1"/>
    <p:sldLayoutId id="2147483893" r:id="rId2"/>
    <p:sldLayoutId id="2147483900" r:id="rId3"/>
    <p:sldLayoutId id="2147483894" r:id="rId4"/>
    <p:sldLayoutId id="2147483895" r:id="rId5"/>
    <p:sldLayoutId id="2147483897" r:id="rId6"/>
    <p:sldLayoutId id="2147483898" r:id="rId7"/>
    <p:sldLayoutId id="2147483899" r:id="rId8"/>
  </p:sldLayoutIdLst>
  <p:hf hdr="0"/>
  <p:txStyles>
    <p:titleStyle>
      <a:lvl1pPr algn="l" defTabSz="914400" rtl="0" eaLnBrk="1" latinLnBrk="0" hangingPunct="1">
        <a:lnSpc>
          <a:spcPct val="85000"/>
        </a:lnSpc>
        <a:spcBef>
          <a:spcPct val="0"/>
        </a:spcBef>
        <a:buNone/>
        <a:defRPr sz="32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
          <p:cNvSpPr>
            <a:spLocks noGrp="1" noChangeArrowheads="1"/>
          </p:cNvSpPr>
          <p:nvPr>
            <p:ph type="dt" sz="half" idx="10"/>
          </p:nvPr>
        </p:nvSpPr>
        <p:spPr>
          <a:prstGeom prst="rect">
            <a:avLst/>
          </a:prstGeom>
          <a:noFill/>
        </p:spPr>
        <p:txBody>
          <a:bodyPr/>
          <a:lstStyle/>
          <a:p>
            <a:r>
              <a:rPr lang="en-US" dirty="0" smtClean="0"/>
              <a:t>December 2018</a:t>
            </a:r>
          </a:p>
        </p:txBody>
      </p:sp>
      <p:sp>
        <p:nvSpPr>
          <p:cNvPr id="4101" name="Rectangle 13"/>
          <p:cNvSpPr>
            <a:spLocks noChangeArrowheads="1"/>
          </p:cNvSpPr>
          <p:nvPr/>
        </p:nvSpPr>
        <p:spPr bwMode="auto">
          <a:xfrm>
            <a:off x="179512" y="476672"/>
            <a:ext cx="8783984" cy="3744416"/>
          </a:xfrm>
          <a:prstGeom prst="rect">
            <a:avLst/>
          </a:prstGeom>
          <a:noFill/>
          <a:ln w="9525">
            <a:noFill/>
            <a:miter lim="800000"/>
            <a:headEnd/>
            <a:tailEnd/>
          </a:ln>
        </p:spPr>
        <p:txBody>
          <a:bodyPr anchor="ctr"/>
          <a:lstStyle/>
          <a:p>
            <a:pPr algn="ctr">
              <a:lnSpc>
                <a:spcPct val="80000"/>
              </a:lnSpc>
            </a:pPr>
            <a:r>
              <a:rPr lang="en-US" b="1" dirty="0" smtClean="0">
                <a:solidFill>
                  <a:srgbClr val="7030A0"/>
                </a:solidFill>
              </a:rPr>
              <a:t>Streamlining of Resolutions</a:t>
            </a:r>
          </a:p>
          <a:p>
            <a:pPr algn="ctr">
              <a:lnSpc>
                <a:spcPct val="80000"/>
              </a:lnSpc>
            </a:pPr>
            <a:r>
              <a:rPr lang="en-US" b="1" dirty="0" smtClean="0">
                <a:solidFill>
                  <a:srgbClr val="7030A0"/>
                </a:solidFill>
              </a:rPr>
              <a:t>Explained</a:t>
            </a:r>
          </a:p>
          <a:p>
            <a:pPr algn="ctr">
              <a:lnSpc>
                <a:spcPct val="80000"/>
              </a:lnSpc>
            </a:pPr>
            <a:endParaRPr lang="en-US" dirty="0">
              <a:solidFill>
                <a:srgbClr val="7030A0"/>
              </a:solidFill>
            </a:endParaRPr>
          </a:p>
          <a:p>
            <a:pPr algn="ctr">
              <a:lnSpc>
                <a:spcPct val="80000"/>
              </a:lnSpc>
            </a:pPr>
            <a:r>
              <a:rPr lang="en-US" dirty="0" smtClean="0">
                <a:solidFill>
                  <a:srgbClr val="7030A0"/>
                </a:solidFill>
              </a:rPr>
              <a:t>Vladimir </a:t>
            </a:r>
            <a:r>
              <a:rPr lang="en-US" dirty="0" err="1" smtClean="0">
                <a:solidFill>
                  <a:srgbClr val="7030A0"/>
                </a:solidFill>
              </a:rPr>
              <a:t>Minkin</a:t>
            </a:r>
            <a:endParaRPr lang="en-US" dirty="0" smtClean="0">
              <a:solidFill>
                <a:srgbClr val="7030A0"/>
              </a:solidFill>
            </a:endParaRPr>
          </a:p>
          <a:p>
            <a:pPr algn="ctr">
              <a:lnSpc>
                <a:spcPct val="80000"/>
              </a:lnSpc>
            </a:pPr>
            <a:r>
              <a:rPr lang="en-US" dirty="0" smtClean="0">
                <a:solidFill>
                  <a:srgbClr val="7030A0"/>
                </a:solidFill>
              </a:rPr>
              <a:t>TSAG Vice-Chairman</a:t>
            </a:r>
            <a:br>
              <a:rPr lang="en-US" dirty="0" smtClean="0">
                <a:solidFill>
                  <a:srgbClr val="7030A0"/>
                </a:solidFill>
              </a:rPr>
            </a:br>
            <a:r>
              <a:rPr lang="en-US" dirty="0" smtClean="0">
                <a:solidFill>
                  <a:srgbClr val="7030A0"/>
                </a:solidFill>
              </a:rPr>
              <a:t>TSAG Rapporteur RG-</a:t>
            </a:r>
            <a:r>
              <a:rPr lang="en-US" dirty="0" err="1" smtClean="0">
                <a:solidFill>
                  <a:srgbClr val="7030A0"/>
                </a:solidFill>
              </a:rPr>
              <a:t>ResReview</a:t>
            </a:r>
            <a:endParaRPr lang="en-US" dirty="0" smtClean="0">
              <a:solidFill>
                <a:srgbClr val="7030A0"/>
              </a:solidFill>
            </a:endParaRPr>
          </a:p>
          <a:p>
            <a:pPr algn="ctr">
              <a:lnSpc>
                <a:spcPct val="80000"/>
              </a:lnSpc>
            </a:pPr>
            <a:endParaRPr lang="en-US" dirty="0">
              <a:solidFill>
                <a:srgbClr val="7030A0"/>
              </a:solidFill>
            </a:endParaRPr>
          </a:p>
          <a:p>
            <a:pPr algn="ctr">
              <a:lnSpc>
                <a:spcPct val="80000"/>
              </a:lnSpc>
            </a:pPr>
            <a:endParaRPr lang="en-US" dirty="0" smtClean="0">
              <a:solidFill>
                <a:srgbClr val="7030A0"/>
              </a:solidFill>
            </a:endParaRPr>
          </a:p>
          <a:p>
            <a:pPr algn="ctr">
              <a:lnSpc>
                <a:spcPct val="80000"/>
              </a:lnSpc>
            </a:pPr>
            <a:r>
              <a:rPr lang="en-US" dirty="0" smtClean="0">
                <a:solidFill>
                  <a:srgbClr val="7030A0"/>
                </a:solidFill>
              </a:rPr>
              <a:t>TSAG-RG-</a:t>
            </a:r>
            <a:r>
              <a:rPr lang="en-US" dirty="0" err="1" smtClean="0">
                <a:solidFill>
                  <a:srgbClr val="7030A0"/>
                </a:solidFill>
              </a:rPr>
              <a:t>ResReview</a:t>
            </a:r>
            <a:r>
              <a:rPr lang="en-US" dirty="0">
                <a:solidFill>
                  <a:srgbClr val="7030A0"/>
                </a:solidFill>
              </a:rPr>
              <a:t>, 12 December 2018</a:t>
            </a:r>
          </a:p>
        </p:txBody>
      </p:sp>
      <p:pic>
        <p:nvPicPr>
          <p:cNvPr id="4102" name="Picture 16" descr="ITUseries"/>
          <p:cNvPicPr>
            <a:picLocks noChangeAspect="1" noChangeArrowheads="1"/>
          </p:cNvPicPr>
          <p:nvPr/>
        </p:nvPicPr>
        <p:blipFill>
          <a:blip r:embed="rId3" cstate="print"/>
          <a:srcRect t="17264" b="69327"/>
          <a:stretch>
            <a:fillRect/>
          </a:stretch>
        </p:blipFill>
        <p:spPr bwMode="auto">
          <a:xfrm>
            <a:off x="7236296" y="5598621"/>
            <a:ext cx="1727200" cy="65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“Merge and Suppress” streamlining</a:t>
            </a:r>
            <a:endParaRPr lang="en-US" dirty="0">
              <a:solidFill>
                <a:schemeClr val="tx1"/>
              </a:solidFill>
            </a:endParaRPr>
          </a:p>
        </p:txBody>
      </p:sp>
      <p:sp>
        <p:nvSpPr>
          <p:cNvPr id="4" name="Rectangle 3"/>
          <p:cNvSpPr/>
          <p:nvPr/>
        </p:nvSpPr>
        <p:spPr>
          <a:xfrm>
            <a:off x="470465" y="4174341"/>
            <a:ext cx="5760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70465" y="3209027"/>
            <a:ext cx="576064" cy="5760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70465" y="2219852"/>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triped Right Arrow 17"/>
          <p:cNvSpPr/>
          <p:nvPr/>
        </p:nvSpPr>
        <p:spPr>
          <a:xfrm>
            <a:off x="2555776" y="3077565"/>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83567" y="4840330"/>
            <a:ext cx="7992889" cy="1323439"/>
          </a:xfrm>
          <a:prstGeom prst="rect">
            <a:avLst/>
          </a:prstGeom>
          <a:noFill/>
        </p:spPr>
        <p:txBody>
          <a:bodyPr wrap="square" rtlCol="0">
            <a:spAutoFit/>
          </a:bodyPr>
          <a:lstStyle/>
          <a:p>
            <a:r>
              <a:rPr lang="en-US" sz="2000" dirty="0" smtClean="0"/>
              <a:t>Example:</a:t>
            </a:r>
          </a:p>
          <a:p>
            <a:r>
              <a:rPr lang="en-US" sz="2000" dirty="0" smtClean="0"/>
              <a:t>    PP Res.36, PP Res.136, PP Res.202</a:t>
            </a:r>
            <a:br>
              <a:rPr lang="en-US" sz="2000" dirty="0" smtClean="0"/>
            </a:br>
            <a:r>
              <a:rPr lang="en-US" sz="2000" dirty="0" smtClean="0">
                <a:sym typeface="Wingdings" panose="05000000000000000000" pitchFamily="2" charset="2"/>
              </a:rPr>
              <a:t> MOD PP Res.136, SUP PP Res.36, SUP PP Res.202</a:t>
            </a:r>
            <a:r>
              <a:rPr lang="en-US" sz="2000" dirty="0" smtClean="0"/>
              <a:t/>
            </a:r>
            <a:br>
              <a:rPr lang="en-US" sz="2000" dirty="0" smtClean="0"/>
            </a:br>
            <a:r>
              <a:rPr lang="en-US" sz="2000" dirty="0" smtClean="0"/>
              <a:t> </a:t>
            </a:r>
            <a:endParaRPr lang="en-US" sz="2000" dirty="0"/>
          </a:p>
        </p:txBody>
      </p:sp>
      <p:sp>
        <p:nvSpPr>
          <p:cNvPr id="40" name="Rectangle 39"/>
          <p:cNvSpPr/>
          <p:nvPr/>
        </p:nvSpPr>
        <p:spPr>
          <a:xfrm>
            <a:off x="5853113" y="4150891"/>
            <a:ext cx="5760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5853113" y="3185577"/>
            <a:ext cx="576064" cy="5760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5853113" y="2196402"/>
            <a:ext cx="576064" cy="875800"/>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4" name="Straight Connector 43"/>
          <p:cNvCxnSpPr/>
          <p:nvPr/>
        </p:nvCxnSpPr>
        <p:spPr>
          <a:xfrm>
            <a:off x="5795517" y="3122881"/>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V="1">
            <a:off x="5724128" y="3122882"/>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5721360" y="4093996"/>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5649971" y="4093997"/>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751988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“Shortening” streamlining</a:t>
            </a:r>
            <a:endParaRPr lang="en-US" dirty="0">
              <a:solidFill>
                <a:schemeClr val="tx1"/>
              </a:solidFill>
            </a:endParaRPr>
          </a:p>
        </p:txBody>
      </p:sp>
      <p:sp>
        <p:nvSpPr>
          <p:cNvPr id="17" name="Rectangle 16"/>
          <p:cNvSpPr/>
          <p:nvPr/>
        </p:nvSpPr>
        <p:spPr>
          <a:xfrm>
            <a:off x="539552" y="2761312"/>
            <a:ext cx="576064" cy="1541789"/>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triped Right Arrow 17"/>
          <p:cNvSpPr/>
          <p:nvPr/>
        </p:nvSpPr>
        <p:spPr>
          <a:xfrm>
            <a:off x="2555776" y="3077565"/>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83567" y="4840330"/>
            <a:ext cx="7992889" cy="1015663"/>
          </a:xfrm>
          <a:prstGeom prst="rect">
            <a:avLst/>
          </a:prstGeom>
          <a:noFill/>
        </p:spPr>
        <p:txBody>
          <a:bodyPr wrap="square" rtlCol="0">
            <a:spAutoFit/>
          </a:bodyPr>
          <a:lstStyle/>
          <a:p>
            <a:r>
              <a:rPr lang="en-US" sz="2000" dirty="0" smtClean="0"/>
              <a:t>Example:</a:t>
            </a:r>
          </a:p>
          <a:p>
            <a:r>
              <a:rPr lang="en-US" sz="2000" dirty="0" smtClean="0"/>
              <a:t>    PP Res.140</a:t>
            </a:r>
            <a:br>
              <a:rPr lang="en-US" sz="2000" dirty="0" smtClean="0"/>
            </a:br>
            <a:r>
              <a:rPr lang="en-US" sz="2000" dirty="0" smtClean="0"/>
              <a:t> </a:t>
            </a:r>
            <a:endParaRPr lang="en-US" sz="2000" dirty="0"/>
          </a:p>
        </p:txBody>
      </p:sp>
      <p:sp>
        <p:nvSpPr>
          <p:cNvPr id="42" name="Rectangle 41"/>
          <p:cNvSpPr/>
          <p:nvPr/>
        </p:nvSpPr>
        <p:spPr>
          <a:xfrm>
            <a:off x="5793215" y="3181346"/>
            <a:ext cx="576064" cy="584526"/>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92338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“Alignment and shortening” streamlining</a:t>
            </a:r>
            <a:endParaRPr lang="en-US" dirty="0">
              <a:solidFill>
                <a:schemeClr val="tx1"/>
              </a:solidFill>
            </a:endParaRPr>
          </a:p>
        </p:txBody>
      </p:sp>
      <p:sp>
        <p:nvSpPr>
          <p:cNvPr id="8" name="Rectangle 7"/>
          <p:cNvSpPr/>
          <p:nvPr/>
        </p:nvSpPr>
        <p:spPr>
          <a:xfrm>
            <a:off x="467544" y="3619936"/>
            <a:ext cx="576064" cy="842435"/>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07504" y="3166230"/>
            <a:ext cx="1872208" cy="1"/>
          </a:xfrm>
          <a:prstGeom prst="line">
            <a:avLst/>
          </a:prstGeom>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59532" y="3234636"/>
            <a:ext cx="792088" cy="338554"/>
          </a:xfrm>
          <a:prstGeom prst="rect">
            <a:avLst/>
          </a:prstGeom>
          <a:noFill/>
        </p:spPr>
        <p:txBody>
          <a:bodyPr wrap="square" rtlCol="0">
            <a:spAutoFit/>
          </a:bodyPr>
          <a:lstStyle/>
          <a:p>
            <a:pPr algn="ctr"/>
            <a:r>
              <a:rPr lang="en-US" sz="1600" dirty="0" smtClean="0"/>
              <a:t>ITU-T</a:t>
            </a:r>
            <a:endParaRPr lang="en-US" sz="1600" dirty="0"/>
          </a:p>
        </p:txBody>
      </p:sp>
      <p:sp>
        <p:nvSpPr>
          <p:cNvPr id="16" name="TextBox 15"/>
          <p:cNvSpPr txBox="1"/>
          <p:nvPr/>
        </p:nvSpPr>
        <p:spPr>
          <a:xfrm>
            <a:off x="359532" y="1817823"/>
            <a:ext cx="792088" cy="338554"/>
          </a:xfrm>
          <a:prstGeom prst="rect">
            <a:avLst/>
          </a:prstGeom>
          <a:noFill/>
        </p:spPr>
        <p:txBody>
          <a:bodyPr wrap="square" rtlCol="0">
            <a:spAutoFit/>
          </a:bodyPr>
          <a:lstStyle/>
          <a:p>
            <a:pPr algn="ctr"/>
            <a:r>
              <a:rPr lang="en-US" sz="1600" dirty="0" smtClean="0"/>
              <a:t>PP</a:t>
            </a:r>
            <a:endParaRPr lang="en-US" sz="1600" dirty="0"/>
          </a:p>
        </p:txBody>
      </p:sp>
      <p:sp>
        <p:nvSpPr>
          <p:cNvPr id="17" name="Rectangle 16"/>
          <p:cNvSpPr/>
          <p:nvPr/>
        </p:nvSpPr>
        <p:spPr>
          <a:xfrm>
            <a:off x="431540" y="2212208"/>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triped Right Arrow 17"/>
          <p:cNvSpPr/>
          <p:nvPr/>
        </p:nvSpPr>
        <p:spPr>
          <a:xfrm>
            <a:off x="3275856" y="2741846"/>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83567" y="4840330"/>
            <a:ext cx="7992889" cy="1323439"/>
          </a:xfrm>
          <a:prstGeom prst="rect">
            <a:avLst/>
          </a:prstGeom>
          <a:noFill/>
        </p:spPr>
        <p:txBody>
          <a:bodyPr wrap="square" rtlCol="0">
            <a:spAutoFit/>
          </a:bodyPr>
          <a:lstStyle/>
          <a:p>
            <a:r>
              <a:rPr lang="en-US" sz="2000" dirty="0" smtClean="0"/>
              <a:t>Example:</a:t>
            </a:r>
          </a:p>
          <a:p>
            <a:r>
              <a:rPr lang="en-US" sz="2000" dirty="0" smtClean="0"/>
              <a:t>    PP Res.140,  WTSA Res.75</a:t>
            </a:r>
            <a:br>
              <a:rPr lang="en-US" sz="2000" dirty="0" smtClean="0"/>
            </a:br>
            <a:r>
              <a:rPr lang="en-US" sz="2000" dirty="0" smtClean="0">
                <a:sym typeface="Wingdings" panose="05000000000000000000" pitchFamily="2" charset="2"/>
              </a:rPr>
              <a:t> MOD WTSA Res.75</a:t>
            </a:r>
            <a:r>
              <a:rPr lang="en-US" sz="2000" dirty="0" smtClean="0"/>
              <a:t/>
            </a:r>
            <a:br>
              <a:rPr lang="en-US" sz="2000" dirty="0" smtClean="0"/>
            </a:br>
            <a:r>
              <a:rPr lang="en-US" sz="2000" dirty="0" smtClean="0"/>
              <a:t> </a:t>
            </a:r>
            <a:endParaRPr lang="en-US" sz="2000" dirty="0"/>
          </a:p>
        </p:txBody>
      </p:sp>
      <p:sp>
        <p:nvSpPr>
          <p:cNvPr id="40" name="Rectangle 39"/>
          <p:cNvSpPr/>
          <p:nvPr/>
        </p:nvSpPr>
        <p:spPr>
          <a:xfrm>
            <a:off x="6537945" y="3698803"/>
            <a:ext cx="576064" cy="50891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1" name="Straight Connector 40"/>
          <p:cNvCxnSpPr/>
          <p:nvPr/>
        </p:nvCxnSpPr>
        <p:spPr>
          <a:xfrm>
            <a:off x="6177905" y="3245096"/>
            <a:ext cx="1850479" cy="1"/>
          </a:xfrm>
          <a:prstGeom prst="line">
            <a:avLst/>
          </a:prstGeom>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6429933" y="3313502"/>
            <a:ext cx="792088" cy="338554"/>
          </a:xfrm>
          <a:prstGeom prst="rect">
            <a:avLst/>
          </a:prstGeom>
          <a:noFill/>
        </p:spPr>
        <p:txBody>
          <a:bodyPr wrap="square" rtlCol="0">
            <a:spAutoFit/>
          </a:bodyPr>
          <a:lstStyle/>
          <a:p>
            <a:pPr algn="ctr"/>
            <a:r>
              <a:rPr lang="en-US" sz="1600" dirty="0" smtClean="0"/>
              <a:t>ITU-T</a:t>
            </a:r>
            <a:endParaRPr lang="en-US" sz="1600" dirty="0"/>
          </a:p>
        </p:txBody>
      </p:sp>
      <p:sp>
        <p:nvSpPr>
          <p:cNvPr id="44" name="TextBox 43"/>
          <p:cNvSpPr txBox="1"/>
          <p:nvPr/>
        </p:nvSpPr>
        <p:spPr>
          <a:xfrm>
            <a:off x="6429933" y="1896689"/>
            <a:ext cx="792088" cy="338554"/>
          </a:xfrm>
          <a:prstGeom prst="rect">
            <a:avLst/>
          </a:prstGeom>
          <a:noFill/>
        </p:spPr>
        <p:txBody>
          <a:bodyPr wrap="square" rtlCol="0">
            <a:spAutoFit/>
          </a:bodyPr>
          <a:lstStyle/>
          <a:p>
            <a:pPr algn="ctr"/>
            <a:r>
              <a:rPr lang="en-US" sz="1600" dirty="0" smtClean="0"/>
              <a:t>PP</a:t>
            </a:r>
            <a:endParaRPr lang="en-US" sz="1600" dirty="0"/>
          </a:p>
        </p:txBody>
      </p:sp>
      <p:sp>
        <p:nvSpPr>
          <p:cNvPr id="45" name="Rectangle 44"/>
          <p:cNvSpPr/>
          <p:nvPr/>
        </p:nvSpPr>
        <p:spPr>
          <a:xfrm>
            <a:off x="6501941" y="2291074"/>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41351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“Alignment and harmonization” streamlining</a:t>
            </a:r>
            <a:br>
              <a:rPr lang="en-US" dirty="0" smtClean="0">
                <a:solidFill>
                  <a:schemeClr val="tx1"/>
                </a:solidFill>
              </a:rPr>
            </a:br>
            <a:r>
              <a:rPr lang="en-US" dirty="0" smtClean="0">
                <a:solidFill>
                  <a:schemeClr val="tx1"/>
                </a:solidFill>
              </a:rPr>
              <a:t>(removing/reducing overlap/duplication)</a:t>
            </a:r>
            <a:endParaRPr lang="en-US" dirty="0">
              <a:solidFill>
                <a:schemeClr val="tx1"/>
              </a:solidFill>
            </a:endParaRPr>
          </a:p>
        </p:txBody>
      </p:sp>
      <p:cxnSp>
        <p:nvCxnSpPr>
          <p:cNvPr id="9" name="Straight Connector 8"/>
          <p:cNvCxnSpPr/>
          <p:nvPr/>
        </p:nvCxnSpPr>
        <p:spPr>
          <a:xfrm>
            <a:off x="323528" y="2613934"/>
            <a:ext cx="3600400"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503163" y="2660681"/>
            <a:ext cx="864867" cy="338554"/>
          </a:xfrm>
          <a:prstGeom prst="rect">
            <a:avLst/>
          </a:prstGeom>
          <a:noFill/>
        </p:spPr>
        <p:txBody>
          <a:bodyPr wrap="square" rtlCol="0">
            <a:spAutoFit/>
          </a:bodyPr>
          <a:lstStyle/>
          <a:p>
            <a:pPr algn="ctr"/>
            <a:r>
              <a:rPr lang="en-US" sz="1600" dirty="0" smtClean="0"/>
              <a:t>ITU-D</a:t>
            </a:r>
            <a:endParaRPr lang="en-US" sz="1600" dirty="0"/>
          </a:p>
        </p:txBody>
      </p:sp>
      <p:sp>
        <p:nvSpPr>
          <p:cNvPr id="15" name="TextBox 14"/>
          <p:cNvSpPr txBox="1"/>
          <p:nvPr/>
        </p:nvSpPr>
        <p:spPr>
          <a:xfrm>
            <a:off x="2588859" y="2660681"/>
            <a:ext cx="792088" cy="338554"/>
          </a:xfrm>
          <a:prstGeom prst="rect">
            <a:avLst/>
          </a:prstGeom>
          <a:noFill/>
        </p:spPr>
        <p:txBody>
          <a:bodyPr wrap="square" rtlCol="0">
            <a:spAutoFit/>
          </a:bodyPr>
          <a:lstStyle/>
          <a:p>
            <a:pPr algn="ctr"/>
            <a:r>
              <a:rPr lang="en-US" sz="1600" dirty="0" smtClean="0"/>
              <a:t>ITU-T</a:t>
            </a:r>
            <a:endParaRPr lang="en-US" sz="1600" dirty="0"/>
          </a:p>
        </p:txBody>
      </p:sp>
      <p:sp>
        <p:nvSpPr>
          <p:cNvPr id="18" name="Striped Right Arrow 17"/>
          <p:cNvSpPr/>
          <p:nvPr/>
        </p:nvSpPr>
        <p:spPr>
          <a:xfrm>
            <a:off x="3563888" y="1484784"/>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825625" y="3207915"/>
            <a:ext cx="576064" cy="57606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6604410" y="2775867"/>
            <a:ext cx="0" cy="1512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717613" y="2724944"/>
            <a:ext cx="0" cy="1563091"/>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5631917" y="2822614"/>
            <a:ext cx="864867" cy="338554"/>
          </a:xfrm>
          <a:prstGeom prst="rect">
            <a:avLst/>
          </a:prstGeom>
          <a:noFill/>
        </p:spPr>
        <p:txBody>
          <a:bodyPr wrap="square" rtlCol="0">
            <a:spAutoFit/>
          </a:bodyPr>
          <a:lstStyle/>
          <a:p>
            <a:pPr algn="ctr"/>
            <a:r>
              <a:rPr lang="en-US" sz="1600" dirty="0" smtClean="0"/>
              <a:t>ITU-D</a:t>
            </a:r>
            <a:endParaRPr lang="en-US" sz="1600" dirty="0"/>
          </a:p>
        </p:txBody>
      </p:sp>
      <p:sp>
        <p:nvSpPr>
          <p:cNvPr id="26" name="TextBox 25"/>
          <p:cNvSpPr txBox="1"/>
          <p:nvPr/>
        </p:nvSpPr>
        <p:spPr>
          <a:xfrm>
            <a:off x="7717613" y="2822614"/>
            <a:ext cx="792088" cy="338554"/>
          </a:xfrm>
          <a:prstGeom prst="rect">
            <a:avLst/>
          </a:prstGeom>
          <a:noFill/>
        </p:spPr>
        <p:txBody>
          <a:bodyPr wrap="square" rtlCol="0">
            <a:spAutoFit/>
          </a:bodyPr>
          <a:lstStyle/>
          <a:p>
            <a:pPr algn="ctr"/>
            <a:r>
              <a:rPr lang="en-US" sz="1600" dirty="0" smtClean="0"/>
              <a:t>ITU-T</a:t>
            </a:r>
            <a:endParaRPr lang="en-US" sz="1600" dirty="0"/>
          </a:p>
        </p:txBody>
      </p:sp>
      <p:cxnSp>
        <p:nvCxnSpPr>
          <p:cNvPr id="29" name="Straight Connector 28"/>
          <p:cNvCxnSpPr/>
          <p:nvPr/>
        </p:nvCxnSpPr>
        <p:spPr>
          <a:xfrm>
            <a:off x="5498759" y="2750405"/>
            <a:ext cx="3600400" cy="0"/>
          </a:xfrm>
          <a:prstGeom prst="line">
            <a:avLst/>
          </a:prstGeom>
        </p:spPr>
        <p:style>
          <a:lnRef idx="1">
            <a:schemeClr val="accent1"/>
          </a:lnRef>
          <a:fillRef idx="0">
            <a:schemeClr val="accent1"/>
          </a:fillRef>
          <a:effectRef idx="0">
            <a:schemeClr val="accent1"/>
          </a:effectRef>
          <a:fontRef idx="minor">
            <a:schemeClr val="tx1"/>
          </a:fontRef>
        </p:style>
      </p:cxnSp>
      <p:sp>
        <p:nvSpPr>
          <p:cNvPr id="40" name="Rectangle 39"/>
          <p:cNvSpPr/>
          <p:nvPr/>
        </p:nvSpPr>
        <p:spPr>
          <a:xfrm>
            <a:off x="2123728" y="5157192"/>
            <a:ext cx="1008112" cy="95631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p:cNvSpPr/>
          <p:nvPr/>
        </p:nvSpPr>
        <p:spPr>
          <a:xfrm>
            <a:off x="717544" y="3045981"/>
            <a:ext cx="1744093" cy="124205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5776318" y="3243919"/>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2012796" y="2567188"/>
            <a:ext cx="0" cy="2013940"/>
          </a:xfrm>
          <a:prstGeom prst="line">
            <a:avLst/>
          </a:prstGeom>
        </p:spPr>
        <p:style>
          <a:lnRef idx="1">
            <a:schemeClr val="accent1"/>
          </a:lnRef>
          <a:fillRef idx="0">
            <a:schemeClr val="accent1"/>
          </a:fillRef>
          <a:effectRef idx="0">
            <a:schemeClr val="accent1"/>
          </a:effectRef>
          <a:fontRef idx="minor">
            <a:schemeClr val="tx1"/>
          </a:fontRef>
        </p:style>
      </p:cxnSp>
      <p:sp>
        <p:nvSpPr>
          <p:cNvPr id="8" name="Rectangle 7"/>
          <p:cNvSpPr/>
          <p:nvPr/>
        </p:nvSpPr>
        <p:spPr>
          <a:xfrm>
            <a:off x="1670212" y="3378462"/>
            <a:ext cx="1609115" cy="1014202"/>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Striped Right Arrow 46"/>
          <p:cNvSpPr/>
          <p:nvPr/>
        </p:nvSpPr>
        <p:spPr>
          <a:xfrm>
            <a:off x="3671900" y="4878516"/>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p:cNvSpPr/>
          <p:nvPr/>
        </p:nvSpPr>
        <p:spPr>
          <a:xfrm>
            <a:off x="2461638" y="4720080"/>
            <a:ext cx="1102250" cy="941167"/>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Rectangle 47"/>
          <p:cNvSpPr/>
          <p:nvPr/>
        </p:nvSpPr>
        <p:spPr>
          <a:xfrm>
            <a:off x="7825625" y="5546442"/>
            <a:ext cx="5760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p:cNvSpPr/>
          <p:nvPr/>
        </p:nvSpPr>
        <p:spPr>
          <a:xfrm>
            <a:off x="7825625" y="4581128"/>
            <a:ext cx="576064" cy="5760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1670212" y="3378462"/>
            <a:ext cx="791425" cy="909573"/>
          </a:xfrm>
          <a:prstGeom prst="rect">
            <a:avLst/>
          </a:prstGeom>
          <a:pattFill prst="pct75">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24" name="Rectangle 23"/>
          <p:cNvSpPr/>
          <p:nvPr/>
        </p:nvSpPr>
        <p:spPr>
          <a:xfrm>
            <a:off x="2461637" y="5157192"/>
            <a:ext cx="670203" cy="508438"/>
          </a:xfrm>
          <a:prstGeom prst="rect">
            <a:avLst/>
          </a:prstGeom>
          <a:pattFill prst="pct75">
            <a:fgClr>
              <a:srgbClr val="FF0000"/>
            </a:fgClr>
            <a:bgClr>
              <a:schemeClr val="bg1"/>
            </a:bgClr>
          </a:patt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5234903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“Cleaning-up” streamlining</a:t>
            </a:r>
            <a:endParaRPr lang="en-US" dirty="0">
              <a:solidFill>
                <a:schemeClr val="tx1"/>
              </a:solidFill>
            </a:endParaRPr>
          </a:p>
        </p:txBody>
      </p:sp>
      <p:sp>
        <p:nvSpPr>
          <p:cNvPr id="18" name="Striped Right Arrow 17"/>
          <p:cNvSpPr/>
          <p:nvPr/>
        </p:nvSpPr>
        <p:spPr>
          <a:xfrm>
            <a:off x="3059832" y="2770186"/>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683567" y="4840330"/>
            <a:ext cx="7992889" cy="1323439"/>
          </a:xfrm>
          <a:prstGeom prst="rect">
            <a:avLst/>
          </a:prstGeom>
          <a:noFill/>
        </p:spPr>
        <p:txBody>
          <a:bodyPr wrap="square" rtlCol="0">
            <a:spAutoFit/>
          </a:bodyPr>
          <a:lstStyle/>
          <a:p>
            <a:r>
              <a:rPr lang="en-US" sz="2000" dirty="0" smtClean="0"/>
              <a:t>Example:</a:t>
            </a:r>
          </a:p>
          <a:p>
            <a:r>
              <a:rPr lang="en-US" sz="2000" dirty="0" smtClean="0"/>
              <a:t>    PP Res.89,  PP Res.185</a:t>
            </a:r>
            <a:br>
              <a:rPr lang="en-US" sz="2000" dirty="0" smtClean="0"/>
            </a:br>
            <a:r>
              <a:rPr lang="en-US" sz="2000" dirty="0" smtClean="0">
                <a:sym typeface="Wingdings" panose="05000000000000000000" pitchFamily="2" charset="2"/>
              </a:rPr>
              <a:t> SUP</a:t>
            </a:r>
            <a:r>
              <a:rPr lang="en-US" sz="2000" dirty="0" smtClean="0"/>
              <a:t/>
            </a:r>
            <a:br>
              <a:rPr lang="en-US" sz="2000" dirty="0" smtClean="0"/>
            </a:br>
            <a:r>
              <a:rPr lang="en-US" sz="2000" dirty="0" smtClean="0"/>
              <a:t> </a:t>
            </a:r>
            <a:endParaRPr lang="en-US" sz="2000" dirty="0"/>
          </a:p>
        </p:txBody>
      </p:sp>
      <p:sp>
        <p:nvSpPr>
          <p:cNvPr id="40" name="Rectangle 39"/>
          <p:cNvSpPr/>
          <p:nvPr/>
        </p:nvSpPr>
        <p:spPr>
          <a:xfrm>
            <a:off x="6516216" y="2940606"/>
            <a:ext cx="576064" cy="50891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474361" y="2940606"/>
            <a:ext cx="576064" cy="50891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a:off x="6443589" y="2818551"/>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flipV="1">
            <a:off x="6372200" y="2818552"/>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969162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Brainstorming</a:t>
            </a:r>
            <a:br>
              <a:rPr lang="en-US" dirty="0" smtClean="0">
                <a:solidFill>
                  <a:schemeClr val="tx1"/>
                </a:solidFill>
              </a:rPr>
            </a:br>
            <a:r>
              <a:rPr lang="en-US" dirty="0" smtClean="0">
                <a:solidFill>
                  <a:schemeClr val="tx1"/>
                </a:solidFill>
              </a:rPr>
              <a:t>Candidate WTSA Resolutions for streamlining</a:t>
            </a:r>
            <a:endParaRPr lang="en-US" dirty="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793754092"/>
              </p:ext>
            </p:extLst>
          </p:nvPr>
        </p:nvGraphicFramePr>
        <p:xfrm>
          <a:off x="456032" y="1412776"/>
          <a:ext cx="7572352" cy="780698"/>
        </p:xfrm>
        <a:graphic>
          <a:graphicData uri="http://schemas.openxmlformats.org/drawingml/2006/table">
            <a:tbl>
              <a:tblPr firstRow="1" firstCol="1" bandRow="1">
                <a:tableStyleId>{5C22544A-7EE6-4342-B048-85BDC9FD1C3A}</a:tableStyleId>
              </a:tblPr>
              <a:tblGrid>
                <a:gridCol w="361256">
                  <a:extLst>
                    <a:ext uri="{9D8B030D-6E8A-4147-A177-3AD203B41FA5}">
                      <a16:colId xmlns:a16="http://schemas.microsoft.com/office/drawing/2014/main" val="2464920074"/>
                    </a:ext>
                  </a:extLst>
                </a:gridCol>
                <a:gridCol w="2530576">
                  <a:extLst>
                    <a:ext uri="{9D8B030D-6E8A-4147-A177-3AD203B41FA5}">
                      <a16:colId xmlns:a16="http://schemas.microsoft.com/office/drawing/2014/main" val="1737357161"/>
                    </a:ext>
                  </a:extLst>
                </a:gridCol>
                <a:gridCol w="2016224">
                  <a:extLst>
                    <a:ext uri="{9D8B030D-6E8A-4147-A177-3AD203B41FA5}">
                      <a16:colId xmlns:a16="http://schemas.microsoft.com/office/drawing/2014/main" val="1842008"/>
                    </a:ext>
                  </a:extLst>
                </a:gridCol>
                <a:gridCol w="2664296">
                  <a:extLst>
                    <a:ext uri="{9D8B030D-6E8A-4147-A177-3AD203B41FA5}">
                      <a16:colId xmlns:a16="http://schemas.microsoft.com/office/drawing/2014/main" val="665719919"/>
                    </a:ext>
                  </a:extLst>
                </a:gridCol>
              </a:tblGrid>
              <a:tr h="389284">
                <a:tc>
                  <a:txBody>
                    <a:bodyPr/>
                    <a:lstStyle/>
                    <a:p>
                      <a:pPr>
                        <a:lnSpc>
                          <a:spcPct val="107000"/>
                        </a:lnSpc>
                        <a:spcAft>
                          <a:spcPts val="0"/>
                        </a:spcAft>
                      </a:pPr>
                      <a:r>
                        <a:rPr lang="en-GB" sz="1200">
                          <a:effectLst/>
                        </a:rPr>
                        <a:t>#</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GB" sz="1200" dirty="0">
                          <a:effectLst/>
                        </a:rPr>
                        <a:t>Subject area</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GB" sz="1200">
                          <a:effectLst/>
                        </a:rPr>
                        <a:t>PP Resolution</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07000"/>
                        </a:lnSpc>
                        <a:spcAft>
                          <a:spcPts val="0"/>
                        </a:spcAft>
                      </a:pPr>
                      <a:r>
                        <a:rPr lang="en-GB" sz="1200" dirty="0">
                          <a:effectLst/>
                        </a:rPr>
                        <a:t>WTSA Resolution</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41111408"/>
                  </a:ext>
                </a:extLst>
              </a:tr>
              <a:tr h="389284">
                <a:tc>
                  <a:txBody>
                    <a:bodyPr/>
                    <a:lstStyle/>
                    <a:p>
                      <a:pPr algn="r">
                        <a:lnSpc>
                          <a:spcPct val="107000"/>
                        </a:lnSpc>
                        <a:spcAft>
                          <a:spcPts val="0"/>
                        </a:spcAft>
                      </a:pPr>
                      <a:r>
                        <a:rPr lang="en-GB" sz="1200" dirty="0">
                          <a:effectLst/>
                        </a:rPr>
                        <a:t>1</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Chairmen and vice-chairmen</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Res.[COM5/2]</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Res.35</a:t>
                      </a:r>
                      <a:endParaRPr lang="en-US" sz="1100" dirty="0">
                        <a:effectLst/>
                      </a:endParaRPr>
                    </a:p>
                    <a:p>
                      <a:pPr>
                        <a:lnSpc>
                          <a:spcPct val="107000"/>
                        </a:lnSpc>
                        <a:spcAft>
                          <a:spcPts val="0"/>
                        </a:spcAft>
                      </a:pPr>
                      <a:r>
                        <a:rPr lang="en-GB" sz="1200" dirty="0">
                          <a:effectLst/>
                        </a:rPr>
                        <a:t>(</a:t>
                      </a:r>
                      <a:r>
                        <a:rPr lang="en-GB" sz="1200" dirty="0">
                          <a:effectLst/>
                          <a:sym typeface="Wingdings" panose="05000000000000000000" pitchFamily="2" charset="2"/>
                        </a:rPr>
                        <a:t></a:t>
                      </a:r>
                      <a:r>
                        <a:rPr lang="en-GB" sz="1200" dirty="0">
                          <a:effectLst/>
                        </a:rPr>
                        <a:t> WTSA Res.1)</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207" marR="6820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254580"/>
                  </a:ext>
                </a:extLst>
              </a:tr>
            </a:tbl>
          </a:graphicData>
        </a:graphic>
      </p:graphicFrame>
      <p:graphicFrame>
        <p:nvGraphicFramePr>
          <p:cNvPr id="4" name="Table 3"/>
          <p:cNvGraphicFramePr>
            <a:graphicFrameLocks noGrp="1"/>
          </p:cNvGraphicFramePr>
          <p:nvPr>
            <p:extLst>
              <p:ext uri="{D42A27DB-BD31-4B8C-83A1-F6EECF244321}">
                <p14:modId xmlns:p14="http://schemas.microsoft.com/office/powerpoint/2010/main" val="4204006084"/>
              </p:ext>
            </p:extLst>
          </p:nvPr>
        </p:nvGraphicFramePr>
        <p:xfrm>
          <a:off x="456031" y="2333625"/>
          <a:ext cx="7572353" cy="326136"/>
        </p:xfrm>
        <a:graphic>
          <a:graphicData uri="http://schemas.openxmlformats.org/drawingml/2006/table">
            <a:tbl>
              <a:tblPr firstRow="1" firstCol="1" bandRow="1">
                <a:tableStyleId>{5C22544A-7EE6-4342-B048-85BDC9FD1C3A}</a:tableStyleId>
              </a:tblPr>
              <a:tblGrid>
                <a:gridCol w="363553">
                  <a:extLst>
                    <a:ext uri="{9D8B030D-6E8A-4147-A177-3AD203B41FA5}">
                      <a16:colId xmlns:a16="http://schemas.microsoft.com/office/drawing/2014/main" val="862960604"/>
                    </a:ext>
                  </a:extLst>
                </a:gridCol>
                <a:gridCol w="2528280">
                  <a:extLst>
                    <a:ext uri="{9D8B030D-6E8A-4147-A177-3AD203B41FA5}">
                      <a16:colId xmlns:a16="http://schemas.microsoft.com/office/drawing/2014/main" val="90548367"/>
                    </a:ext>
                  </a:extLst>
                </a:gridCol>
                <a:gridCol w="2016224">
                  <a:extLst>
                    <a:ext uri="{9D8B030D-6E8A-4147-A177-3AD203B41FA5}">
                      <a16:colId xmlns:a16="http://schemas.microsoft.com/office/drawing/2014/main" val="1522757365"/>
                    </a:ext>
                  </a:extLst>
                </a:gridCol>
                <a:gridCol w="2664296">
                  <a:extLst>
                    <a:ext uri="{9D8B030D-6E8A-4147-A177-3AD203B41FA5}">
                      <a16:colId xmlns:a16="http://schemas.microsoft.com/office/drawing/2014/main" val="848790303"/>
                    </a:ext>
                  </a:extLst>
                </a:gridCol>
              </a:tblGrid>
              <a:tr h="0">
                <a:tc gridSpan="4">
                  <a:txBody>
                    <a:bodyPr/>
                    <a:lstStyle/>
                    <a:p>
                      <a:pPr>
                        <a:lnSpc>
                          <a:spcPct val="107000"/>
                        </a:lnSpc>
                        <a:spcAft>
                          <a:spcPts val="0"/>
                        </a:spcAft>
                      </a:pPr>
                      <a:endParaRPr lang="en-US" sz="8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3527667945"/>
                  </a:ext>
                </a:extLst>
              </a:tr>
              <a:tr h="0">
                <a:tc>
                  <a:txBody>
                    <a:bodyPr/>
                    <a:lstStyle/>
                    <a:p>
                      <a:pPr algn="r">
                        <a:lnSpc>
                          <a:spcPct val="107000"/>
                        </a:lnSpc>
                        <a:spcAft>
                          <a:spcPts val="0"/>
                        </a:spcAft>
                      </a:pPr>
                      <a:r>
                        <a:rPr lang="en-GB" sz="1200" dirty="0">
                          <a:effectLst/>
                        </a:rPr>
                        <a:t>2</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Inter-Sector coordination</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Res.191</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Res.18</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895630"/>
                  </a:ext>
                </a:extLst>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649459545"/>
              </p:ext>
            </p:extLst>
          </p:nvPr>
        </p:nvGraphicFramePr>
        <p:xfrm>
          <a:off x="456031" y="2794197"/>
          <a:ext cx="7572353" cy="2658301"/>
        </p:xfrm>
        <a:graphic>
          <a:graphicData uri="http://schemas.openxmlformats.org/drawingml/2006/table">
            <a:tbl>
              <a:tblPr firstRow="1" firstCol="1" bandRow="1">
                <a:tableStyleId>{5C22544A-7EE6-4342-B048-85BDC9FD1C3A}</a:tableStyleId>
              </a:tblPr>
              <a:tblGrid>
                <a:gridCol w="346358">
                  <a:extLst>
                    <a:ext uri="{9D8B030D-6E8A-4147-A177-3AD203B41FA5}">
                      <a16:colId xmlns:a16="http://schemas.microsoft.com/office/drawing/2014/main" val="2169936832"/>
                    </a:ext>
                  </a:extLst>
                </a:gridCol>
                <a:gridCol w="2545475">
                  <a:extLst>
                    <a:ext uri="{9D8B030D-6E8A-4147-A177-3AD203B41FA5}">
                      <a16:colId xmlns:a16="http://schemas.microsoft.com/office/drawing/2014/main" val="251962180"/>
                    </a:ext>
                  </a:extLst>
                </a:gridCol>
                <a:gridCol w="2040952">
                  <a:extLst>
                    <a:ext uri="{9D8B030D-6E8A-4147-A177-3AD203B41FA5}">
                      <a16:colId xmlns:a16="http://schemas.microsoft.com/office/drawing/2014/main" val="13177889"/>
                    </a:ext>
                  </a:extLst>
                </a:gridCol>
                <a:gridCol w="2639568">
                  <a:extLst>
                    <a:ext uri="{9D8B030D-6E8A-4147-A177-3AD203B41FA5}">
                      <a16:colId xmlns:a16="http://schemas.microsoft.com/office/drawing/2014/main" val="2422448120"/>
                    </a:ext>
                  </a:extLst>
                </a:gridCol>
              </a:tblGrid>
              <a:tr h="0">
                <a:tc gridSpan="4">
                  <a:txBody>
                    <a:bodyPr/>
                    <a:lstStyle/>
                    <a:p>
                      <a:pPr>
                        <a:lnSpc>
                          <a:spcPct val="107000"/>
                        </a:lnSpc>
                        <a:spcAft>
                          <a:spcPts val="0"/>
                        </a:spcAft>
                      </a:pPr>
                      <a:endParaRPr lang="en-US" sz="8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tc hMerge="1">
                  <a:txBody>
                    <a:bodyPr/>
                    <a:lstStyle/>
                    <a:p>
                      <a:pPr algn="ct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tc>
                <a:extLst>
                  <a:ext uri="{0D108BD9-81ED-4DB2-BD59-A6C34878D82A}">
                    <a16:rowId xmlns:a16="http://schemas.microsoft.com/office/drawing/2014/main" val="4105574026"/>
                  </a:ext>
                </a:extLst>
              </a:tr>
              <a:tr h="0">
                <a:tc>
                  <a:txBody>
                    <a:bodyPr/>
                    <a:lstStyle/>
                    <a:p>
                      <a:pPr algn="r">
                        <a:lnSpc>
                          <a:spcPct val="107000"/>
                        </a:lnSpc>
                        <a:spcAft>
                          <a:spcPts val="0"/>
                        </a:spcAft>
                      </a:pPr>
                      <a:r>
                        <a:rPr lang="en-GB" sz="1200">
                          <a:effectLst/>
                        </a:rPr>
                        <a:t>3</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c>
                  <a:txBody>
                    <a:bodyPr/>
                    <a:lstStyle/>
                    <a:p>
                      <a:pPr>
                        <a:lnSpc>
                          <a:spcPct val="107000"/>
                        </a:lnSpc>
                        <a:spcAft>
                          <a:spcPts val="0"/>
                        </a:spcAft>
                      </a:pPr>
                      <a:r>
                        <a:rPr lang="en-GB" sz="1200" dirty="0">
                          <a:effectLst/>
                        </a:rPr>
                        <a:t>Accessibility for persons with disabilities and special needs</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Res.175</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WTSA Res.70</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59191670"/>
                  </a:ext>
                </a:extLst>
              </a:tr>
              <a:tr h="0">
                <a:tc>
                  <a:txBody>
                    <a:bodyPr/>
                    <a:lstStyle/>
                    <a:p>
                      <a:pPr algn="r">
                        <a:lnSpc>
                          <a:spcPct val="107000"/>
                        </a:lnSpc>
                        <a:spcAft>
                          <a:spcPts val="0"/>
                        </a:spcAft>
                      </a:pPr>
                      <a:r>
                        <a:rPr lang="en-GB" sz="1200">
                          <a:effectLst/>
                        </a:rPr>
                        <a:t>4</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dirty="0">
                          <a:effectLst/>
                        </a:rPr>
                        <a:t>Alternative calling procedures</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Res.21</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WTSA Res 29</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39704853"/>
                  </a:ext>
                </a:extLst>
              </a:tr>
              <a:tr h="0">
                <a:tc>
                  <a:txBody>
                    <a:bodyPr/>
                    <a:lstStyle/>
                    <a:p>
                      <a:pPr algn="r">
                        <a:lnSpc>
                          <a:spcPct val="107000"/>
                        </a:lnSpc>
                        <a:spcAft>
                          <a:spcPts val="0"/>
                        </a:spcAft>
                      </a:pPr>
                      <a:r>
                        <a:rPr lang="en-GB" sz="1200">
                          <a:effectLst/>
                        </a:rPr>
                        <a:t>5</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Electromagnetic fields (EMF)</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Res.176</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WTSA Res.72</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65399256"/>
                  </a:ext>
                </a:extLst>
              </a:tr>
              <a:tr h="0">
                <a:tc>
                  <a:txBody>
                    <a:bodyPr/>
                    <a:lstStyle/>
                    <a:p>
                      <a:pPr algn="r">
                        <a:lnSpc>
                          <a:spcPct val="107000"/>
                        </a:lnSpc>
                        <a:spcAft>
                          <a:spcPts val="0"/>
                        </a:spcAft>
                      </a:pPr>
                      <a:r>
                        <a:rPr lang="en-GB" sz="1200">
                          <a:effectLst/>
                        </a:rPr>
                        <a:t>6</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Climate change</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Res.182</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WTSA Res.73</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0804307"/>
                  </a:ext>
                </a:extLst>
              </a:tr>
              <a:tr h="0">
                <a:tc>
                  <a:txBody>
                    <a:bodyPr/>
                    <a:lstStyle/>
                    <a:p>
                      <a:pPr algn="r">
                        <a:lnSpc>
                          <a:spcPct val="107000"/>
                        </a:lnSpc>
                        <a:spcAft>
                          <a:spcPts val="0"/>
                        </a:spcAft>
                      </a:pPr>
                      <a:r>
                        <a:rPr lang="en-GB" sz="1200">
                          <a:effectLst/>
                        </a:rPr>
                        <a:t>7</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dirty="0">
                          <a:effectLst/>
                        </a:rPr>
                        <a:t>Conformance &amp; Interoperability</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Res.176</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Res.72</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493411315"/>
                  </a:ext>
                </a:extLst>
              </a:tr>
              <a:tr h="0">
                <a:tc>
                  <a:txBody>
                    <a:bodyPr/>
                    <a:lstStyle/>
                    <a:p>
                      <a:pPr algn="r">
                        <a:lnSpc>
                          <a:spcPct val="107000"/>
                        </a:lnSpc>
                        <a:spcAft>
                          <a:spcPts val="0"/>
                        </a:spcAft>
                      </a:pPr>
                      <a:r>
                        <a:rPr lang="en-GB" sz="1200">
                          <a:effectLst/>
                        </a:rPr>
                        <a:t>8</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Counterfeit</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Res.188</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Res.96</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953497988"/>
                  </a:ext>
                </a:extLst>
              </a:tr>
              <a:tr h="0">
                <a:tc>
                  <a:txBody>
                    <a:bodyPr/>
                    <a:lstStyle/>
                    <a:p>
                      <a:pPr algn="r">
                        <a:lnSpc>
                          <a:spcPct val="107000"/>
                        </a:lnSpc>
                        <a:spcAft>
                          <a:spcPts val="0"/>
                        </a:spcAft>
                      </a:pPr>
                      <a:r>
                        <a:rPr lang="en-GB" sz="1200">
                          <a:effectLst/>
                        </a:rPr>
                        <a:t>9</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Mobile device theft</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Res.189</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Res.97</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243223701"/>
                  </a:ext>
                </a:extLst>
              </a:tr>
              <a:tr h="0">
                <a:tc>
                  <a:txBody>
                    <a:bodyPr/>
                    <a:lstStyle/>
                    <a:p>
                      <a:pPr algn="r">
                        <a:lnSpc>
                          <a:spcPct val="107000"/>
                        </a:lnSpc>
                        <a:spcAft>
                          <a:spcPts val="0"/>
                        </a:spcAft>
                      </a:pPr>
                      <a:r>
                        <a:rPr lang="en-GB" sz="1200">
                          <a:effectLst/>
                        </a:rPr>
                        <a:t>10</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Internet-of-things (IoT), Smart Cities</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Res.197</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Res.98</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33060411"/>
                  </a:ext>
                </a:extLst>
              </a:tr>
              <a:tr h="0">
                <a:tc>
                  <a:txBody>
                    <a:bodyPr/>
                    <a:lstStyle/>
                    <a:p>
                      <a:pPr algn="r">
                        <a:lnSpc>
                          <a:spcPct val="107000"/>
                        </a:lnSpc>
                        <a:spcAft>
                          <a:spcPts val="0"/>
                        </a:spcAft>
                      </a:pPr>
                      <a:r>
                        <a:rPr lang="en-GB" sz="1200">
                          <a:effectLst/>
                        </a:rPr>
                        <a:t>11</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Bridging Standardization Gap (BSG)</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Res.123</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Res.44</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827738583"/>
                  </a:ext>
                </a:extLst>
              </a:tr>
              <a:tr h="0">
                <a:tc>
                  <a:txBody>
                    <a:bodyPr/>
                    <a:lstStyle/>
                    <a:p>
                      <a:pPr algn="r">
                        <a:lnSpc>
                          <a:spcPct val="107000"/>
                        </a:lnSpc>
                        <a:spcAft>
                          <a:spcPts val="0"/>
                        </a:spcAft>
                      </a:pPr>
                      <a:r>
                        <a:rPr lang="en-GB" sz="1200">
                          <a:effectLst/>
                        </a:rPr>
                        <a:t>12</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a:effectLst/>
                        </a:rPr>
                        <a:t>Gender</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a:effectLst/>
                        </a:rPr>
                        <a:t>PP Res.70</a:t>
                      </a: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Res.55</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4397618"/>
                  </a:ext>
                </a:extLst>
              </a:tr>
              <a:tr h="0">
                <a:tc>
                  <a:txBody>
                    <a:bodyPr/>
                    <a:lstStyle/>
                    <a:p>
                      <a:pPr algn="r">
                        <a:lnSpc>
                          <a:spcPct val="107000"/>
                        </a:lnSpc>
                        <a:spcAft>
                          <a:spcPts val="0"/>
                        </a:spcAft>
                      </a:pPr>
                      <a:r>
                        <a:rPr lang="en-GB" sz="1200" dirty="0">
                          <a:effectLst/>
                        </a:rPr>
                        <a:t>15</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r>
                        <a:rPr lang="en-GB" sz="1200" dirty="0">
                          <a:effectLst/>
                        </a:rPr>
                        <a:t>Non-discriminatory access</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PP Res.64</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r>
                        <a:rPr lang="en-GB" sz="1200" dirty="0">
                          <a:effectLst/>
                        </a:rPr>
                        <a:t>WTSA Res.69</a:t>
                      </a: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14995392"/>
                  </a:ext>
                </a:extLst>
              </a:tr>
              <a:tr h="0">
                <a:tc>
                  <a:txBody>
                    <a:bodyPr/>
                    <a:lstStyle/>
                    <a:p>
                      <a:pPr>
                        <a:lnSpc>
                          <a:spcPct val="107000"/>
                        </a:lnSpc>
                        <a:spcAft>
                          <a:spcPts val="0"/>
                        </a:spcAft>
                      </a:pPr>
                      <a:endParaRPr lang="en-US" sz="110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R w="12700" cap="flat" cmpd="sng" algn="ctr">
                      <a:solidFill>
                        <a:schemeClr val="tx1"/>
                      </a:solidFill>
                      <a:prstDash val="solid"/>
                      <a:round/>
                      <a:headEnd type="none" w="med" len="med"/>
                      <a:tailEnd type="none" w="med" len="med"/>
                    </a:lnR>
                  </a:tcPr>
                </a:tc>
                <a:tc>
                  <a:txBody>
                    <a:bodyPr/>
                    <a:lstStyle/>
                    <a:p>
                      <a:pP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0"/>
                        </a:spcAft>
                      </a:pPr>
                      <a:endParaRPr lang="en-US" sz="1100" dirty="0">
                        <a:effectLst/>
                        <a:latin typeface="Calibri" panose="020F0502020204030204" pitchFamily="34" charset="0"/>
                        <a:ea typeface="SimSun"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72903282"/>
                  </a:ext>
                </a:extLst>
              </a:tr>
            </a:tbl>
          </a:graphicData>
        </a:graphic>
      </p:graphicFrame>
    </p:spTree>
    <p:extLst>
      <p:ext uri="{BB962C8B-B14F-4D97-AF65-F5344CB8AC3E}">
        <p14:creationId xmlns:p14="http://schemas.microsoft.com/office/powerpoint/2010/main" val="3233361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PP-18 agreement on streamlining</a:t>
            </a:r>
            <a:endParaRPr lang="en-US" dirty="0">
              <a:solidFill>
                <a:schemeClr val="tx1"/>
              </a:solidFill>
            </a:endParaRPr>
          </a:p>
        </p:txBody>
      </p:sp>
      <p:sp>
        <p:nvSpPr>
          <p:cNvPr id="7" name="Content Placeholder 2"/>
          <p:cNvSpPr>
            <a:spLocks noGrp="1"/>
          </p:cNvSpPr>
          <p:nvPr>
            <p:ph idx="1"/>
          </p:nvPr>
        </p:nvSpPr>
        <p:spPr>
          <a:xfrm>
            <a:off x="409637" y="1484784"/>
            <a:ext cx="8540750" cy="4824536"/>
          </a:xfrm>
        </p:spPr>
        <p:txBody>
          <a:bodyPr>
            <a:noAutofit/>
          </a:bodyPr>
          <a:lstStyle/>
          <a:p>
            <a:r>
              <a:rPr lang="en-GB" sz="1800" i="1" dirty="0"/>
              <a:t>As has been discussed in multiple sessions of Council, this Plenipotentiary Conference (PP) acknowledged the need for streamlining of resolutions. The discussions included observations that multiple resolutions in all three Sectors reproduce </a:t>
            </a:r>
            <a:r>
              <a:rPr lang="en-GB" sz="1800" i="1" dirty="0" err="1"/>
              <a:t>preambular</a:t>
            </a:r>
            <a:r>
              <a:rPr lang="en-GB" sz="1800" i="1" dirty="0"/>
              <a:t> text that exists in a PP resolution. PP aware that some Sector resolutions are integrations of PP resolutions, these resolutions should not be considered as repetition.</a:t>
            </a:r>
            <a:endParaRPr lang="en-US" sz="1800" dirty="0"/>
          </a:p>
          <a:p>
            <a:r>
              <a:rPr lang="en-GB" sz="1800" i="1" dirty="0"/>
              <a:t>Repetition of such text among Conferences and Assemblies of the ITU causes inefficiencies and increased costs.</a:t>
            </a:r>
            <a:endParaRPr lang="en-US" sz="1800" dirty="0"/>
          </a:p>
          <a:p>
            <a:r>
              <a:rPr lang="en-GB" sz="1800" i="1" dirty="0"/>
              <a:t>PP instructs the Secretariat to provide analysis and identify outcomes of PP and Sectoral Assemblies/Conferences, which address similar topics and submit it for consideration to RAG, TSAG, TDAG and Council, and the inter-Sector coordination team.</a:t>
            </a:r>
            <a:endParaRPr lang="en-US" sz="1800" dirty="0"/>
          </a:p>
          <a:p>
            <a:r>
              <a:rPr lang="en-GB" sz="1800" i="1" dirty="0"/>
              <a:t>Member States and Sector Members are invited to use this material in their preparation to Sector Assemblies/Conferences, as appropriate.</a:t>
            </a:r>
            <a:endParaRPr lang="en-US" sz="1800" dirty="0"/>
          </a:p>
          <a:p>
            <a:r>
              <a:rPr lang="en-GB" sz="1800" i="1" dirty="0"/>
              <a:t>PP invites Member States, Conferences and Assemblies to support the principle of streamlining the resolutions in order to avoid repetition. Of course, resolutions dealing with subjects that are specific to a single Sector will exist as resolutions for the Sector concerned</a:t>
            </a:r>
            <a:r>
              <a:rPr lang="en-GB" sz="1800" i="1" dirty="0" smtClean="0"/>
              <a:t>.</a:t>
            </a:r>
            <a:endParaRPr lang="en-GB" sz="1800" dirty="0"/>
          </a:p>
        </p:txBody>
      </p:sp>
      <p:pic>
        <p:nvPicPr>
          <p:cNvPr id="4" name="Picture 2" descr="PP-18 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75" y="277978"/>
            <a:ext cx="1240532" cy="6731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47184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What is streamlining of Resolutions?</a:t>
            </a:r>
            <a:endParaRPr lang="en-US" dirty="0">
              <a:solidFill>
                <a:schemeClr val="tx1"/>
              </a:solidFill>
            </a:endParaRPr>
          </a:p>
        </p:txBody>
      </p:sp>
      <p:sp>
        <p:nvSpPr>
          <p:cNvPr id="7" name="Content Placeholder 2"/>
          <p:cNvSpPr>
            <a:spLocks noGrp="1"/>
          </p:cNvSpPr>
          <p:nvPr>
            <p:ph idx="1"/>
          </p:nvPr>
        </p:nvSpPr>
        <p:spPr>
          <a:xfrm>
            <a:off x="468313" y="1916832"/>
            <a:ext cx="8540750" cy="4320480"/>
          </a:xfrm>
        </p:spPr>
        <p:txBody>
          <a:bodyPr>
            <a:noAutofit/>
          </a:bodyPr>
          <a:lstStyle/>
          <a:p>
            <a:pPr>
              <a:lnSpc>
                <a:spcPct val="80000"/>
              </a:lnSpc>
              <a:buClr>
                <a:srgbClr val="FF0000"/>
              </a:buClr>
              <a:buFont typeface="Wingdings" panose="05000000000000000000" pitchFamily="2" charset="2"/>
              <a:buChar char="§"/>
            </a:pPr>
            <a:r>
              <a:rPr lang="en-US" sz="2400" dirty="0" smtClean="0">
                <a:solidFill>
                  <a:schemeClr val="tx1"/>
                </a:solidFill>
              </a:rPr>
              <a:t> </a:t>
            </a:r>
            <a:r>
              <a:rPr lang="en-GB" sz="2400" dirty="0"/>
              <a:t>L</a:t>
            </a:r>
            <a:r>
              <a:rPr lang="en-GB" sz="2400" dirty="0" smtClean="0"/>
              <a:t>ook </a:t>
            </a:r>
            <a:r>
              <a:rPr lang="en-GB" sz="2400" dirty="0"/>
              <a:t>for the potential of Resolutions to </a:t>
            </a:r>
            <a:r>
              <a:rPr lang="en-GB" sz="2400" dirty="0" smtClean="0"/>
              <a:t>be</a:t>
            </a:r>
          </a:p>
          <a:p>
            <a:pPr lvl="2">
              <a:lnSpc>
                <a:spcPct val="80000"/>
              </a:lnSpc>
              <a:buClr>
                <a:srgbClr val="FF0000"/>
              </a:buClr>
              <a:buFont typeface="Wingdings" panose="05000000000000000000" pitchFamily="2" charset="2"/>
              <a:buChar char="§"/>
            </a:pPr>
            <a:r>
              <a:rPr lang="en-GB" dirty="0" smtClean="0"/>
              <a:t>merged</a:t>
            </a:r>
            <a:r>
              <a:rPr lang="en-GB" dirty="0"/>
              <a:t>, </a:t>
            </a:r>
            <a:endParaRPr lang="en-GB" dirty="0" smtClean="0"/>
          </a:p>
          <a:p>
            <a:pPr lvl="2">
              <a:lnSpc>
                <a:spcPct val="80000"/>
              </a:lnSpc>
              <a:buClr>
                <a:srgbClr val="FF0000"/>
              </a:buClr>
              <a:buFont typeface="Wingdings" panose="05000000000000000000" pitchFamily="2" charset="2"/>
              <a:buChar char="§"/>
            </a:pPr>
            <a:r>
              <a:rPr lang="en-GB" dirty="0" smtClean="0"/>
              <a:t>modified </a:t>
            </a:r>
            <a:r>
              <a:rPr lang="en-GB" dirty="0"/>
              <a:t>or </a:t>
            </a:r>
            <a:endParaRPr lang="en-GB" dirty="0" smtClean="0"/>
          </a:p>
          <a:p>
            <a:pPr lvl="2">
              <a:lnSpc>
                <a:spcPct val="80000"/>
              </a:lnSpc>
              <a:buClr>
                <a:srgbClr val="FF0000"/>
              </a:buClr>
              <a:buFont typeface="Wingdings" panose="05000000000000000000" pitchFamily="2" charset="2"/>
              <a:buChar char="§"/>
            </a:pPr>
            <a:r>
              <a:rPr lang="en-GB" dirty="0" smtClean="0"/>
              <a:t>supressed</a:t>
            </a:r>
            <a:r>
              <a:rPr lang="en-GB" dirty="0"/>
              <a:t>, or </a:t>
            </a:r>
            <a:endParaRPr lang="en-GB" dirty="0" smtClean="0"/>
          </a:p>
          <a:p>
            <a:pPr lvl="2">
              <a:lnSpc>
                <a:spcPct val="80000"/>
              </a:lnSpc>
              <a:buClr>
                <a:srgbClr val="FF0000"/>
              </a:buClr>
              <a:buFont typeface="Wingdings" panose="05000000000000000000" pitchFamily="2" charset="2"/>
              <a:buChar char="§"/>
            </a:pPr>
            <a:r>
              <a:rPr lang="en-GB" dirty="0" smtClean="0"/>
              <a:t>to </a:t>
            </a:r>
            <a:r>
              <a:rPr lang="en-GB" dirty="0"/>
              <a:t>bring them in alignment with other Resolutions, and to avoid </a:t>
            </a:r>
            <a:r>
              <a:rPr lang="en-GB" dirty="0" smtClean="0"/>
              <a:t>duplication or repetition (ref. TSAG TD245)</a:t>
            </a:r>
            <a:r>
              <a:rPr lang="en-US" sz="1800" dirty="0" smtClean="0">
                <a:solidFill>
                  <a:schemeClr val="tx1"/>
                </a:solidFill>
              </a:rPr>
              <a:t>.</a:t>
            </a:r>
          </a:p>
          <a:p>
            <a:pPr marL="384048" lvl="2" indent="0">
              <a:lnSpc>
                <a:spcPct val="80000"/>
              </a:lnSpc>
              <a:buClr>
                <a:srgbClr val="FF0000"/>
              </a:buClr>
              <a:buNone/>
            </a:pPr>
            <a:endParaRPr lang="en-US" sz="1800" dirty="0" smtClean="0">
              <a:solidFill>
                <a:schemeClr val="tx1"/>
              </a:solidFill>
            </a:endParaRPr>
          </a:p>
          <a:p>
            <a:pPr lvl="0">
              <a:lnSpc>
                <a:spcPct val="80000"/>
              </a:lnSpc>
              <a:buClr>
                <a:srgbClr val="FF0000"/>
              </a:buClr>
              <a:buFont typeface="Wingdings" panose="05000000000000000000" pitchFamily="2" charset="2"/>
              <a:buChar char="§"/>
            </a:pPr>
            <a:r>
              <a:rPr lang="en-GB" dirty="0" smtClean="0"/>
              <a:t> </a:t>
            </a:r>
            <a:r>
              <a:rPr lang="en-GB" sz="2400" dirty="0"/>
              <a:t>To shorten, or simplify Resolutions.</a:t>
            </a:r>
          </a:p>
        </p:txBody>
      </p:sp>
    </p:spTree>
    <p:extLst>
      <p:ext uri="{BB962C8B-B14F-4D97-AF65-F5344CB8AC3E}">
        <p14:creationId xmlns:p14="http://schemas.microsoft.com/office/powerpoint/2010/main" val="8204573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Approach for streamlining of Resolutions</a:t>
            </a:r>
            <a:endParaRPr lang="en-US" dirty="0">
              <a:solidFill>
                <a:schemeClr val="tx1"/>
              </a:solidFill>
            </a:endParaRPr>
          </a:p>
        </p:txBody>
      </p:sp>
      <p:sp>
        <p:nvSpPr>
          <p:cNvPr id="5" name="Content Placeholder 2"/>
          <p:cNvSpPr>
            <a:spLocks noGrp="1"/>
          </p:cNvSpPr>
          <p:nvPr>
            <p:ph idx="1"/>
          </p:nvPr>
        </p:nvSpPr>
        <p:spPr>
          <a:xfrm>
            <a:off x="539552" y="1412776"/>
            <a:ext cx="8540750" cy="4968552"/>
          </a:xfrm>
        </p:spPr>
        <p:txBody>
          <a:bodyPr>
            <a:noAutofit/>
          </a:bodyPr>
          <a:lstStyle/>
          <a:p>
            <a:pPr lvl="0">
              <a:lnSpc>
                <a:spcPct val="80000"/>
              </a:lnSpc>
              <a:buClr>
                <a:srgbClr val="FF0000"/>
              </a:buClr>
              <a:buFont typeface="Wingdings" panose="05000000000000000000" pitchFamily="2" charset="2"/>
              <a:buChar char="§"/>
            </a:pPr>
            <a:r>
              <a:rPr lang="en-GB" sz="2400" dirty="0" smtClean="0">
                <a:solidFill>
                  <a:schemeClr val="tx1"/>
                </a:solidFill>
              </a:rPr>
              <a:t> To </a:t>
            </a:r>
            <a:r>
              <a:rPr lang="en-GB" sz="2400" dirty="0">
                <a:solidFill>
                  <a:schemeClr val="tx1"/>
                </a:solidFill>
              </a:rPr>
              <a:t>review existing </a:t>
            </a:r>
            <a:r>
              <a:rPr lang="en-GB" sz="2400" dirty="0" smtClean="0">
                <a:solidFill>
                  <a:schemeClr val="tx1"/>
                </a:solidFill>
              </a:rPr>
              <a:t>WTSA </a:t>
            </a:r>
            <a:r>
              <a:rPr lang="en-GB" sz="2400" dirty="0">
                <a:solidFill>
                  <a:schemeClr val="tx1"/>
                </a:solidFill>
              </a:rPr>
              <a:t>Resolutions with a view to </a:t>
            </a:r>
            <a:r>
              <a:rPr lang="en-GB" sz="2400" dirty="0" smtClean="0">
                <a:solidFill>
                  <a:schemeClr val="tx1"/>
                </a:solidFill>
              </a:rPr>
              <a:t>streamlining</a:t>
            </a:r>
            <a:br>
              <a:rPr lang="en-GB" sz="2400" dirty="0" smtClean="0">
                <a:solidFill>
                  <a:schemeClr val="tx1"/>
                </a:solidFill>
              </a:rPr>
            </a:br>
            <a:r>
              <a:rPr lang="en-GB" sz="2400" dirty="0" smtClean="0">
                <a:solidFill>
                  <a:schemeClr val="tx1"/>
                </a:solidFill>
              </a:rPr>
              <a:t>  them, taking </a:t>
            </a:r>
            <a:r>
              <a:rPr lang="en-GB" sz="2400" dirty="0">
                <a:solidFill>
                  <a:schemeClr val="tx1"/>
                </a:solidFill>
              </a:rPr>
              <a:t>into </a:t>
            </a:r>
            <a:r>
              <a:rPr lang="en-GB" sz="2400" dirty="0" smtClean="0">
                <a:solidFill>
                  <a:schemeClr val="tx1"/>
                </a:solidFill>
              </a:rPr>
              <a:t>account</a:t>
            </a:r>
          </a:p>
          <a:p>
            <a:pPr lvl="2">
              <a:lnSpc>
                <a:spcPct val="80000"/>
              </a:lnSpc>
              <a:buClr>
                <a:srgbClr val="FF0000"/>
              </a:buClr>
              <a:buFont typeface="Wingdings" panose="05000000000000000000" pitchFamily="2" charset="2"/>
              <a:buChar char="§"/>
            </a:pPr>
            <a:r>
              <a:rPr lang="en-GB" sz="2400" dirty="0" smtClean="0">
                <a:solidFill>
                  <a:schemeClr val="tx1"/>
                </a:solidFill>
              </a:rPr>
              <a:t> </a:t>
            </a:r>
            <a:r>
              <a:rPr lang="en-GB" sz="2400" dirty="0">
                <a:solidFill>
                  <a:schemeClr val="tx1"/>
                </a:solidFill>
              </a:rPr>
              <a:t>the </a:t>
            </a:r>
            <a:r>
              <a:rPr lang="en-GB" sz="2400" dirty="0" smtClean="0">
                <a:solidFill>
                  <a:schemeClr val="tx1"/>
                </a:solidFill>
              </a:rPr>
              <a:t>PP Resolutions and </a:t>
            </a:r>
          </a:p>
          <a:p>
            <a:pPr lvl="2">
              <a:lnSpc>
                <a:spcPct val="80000"/>
              </a:lnSpc>
              <a:buClr>
                <a:srgbClr val="FF0000"/>
              </a:buClr>
              <a:buFont typeface="Wingdings" panose="05000000000000000000" pitchFamily="2" charset="2"/>
              <a:buChar char="§"/>
            </a:pPr>
            <a:r>
              <a:rPr lang="en-GB" sz="2400" dirty="0">
                <a:solidFill>
                  <a:schemeClr val="tx1"/>
                </a:solidFill>
              </a:rPr>
              <a:t> </a:t>
            </a:r>
            <a:r>
              <a:rPr lang="en-GB" sz="2400" dirty="0" smtClean="0">
                <a:solidFill>
                  <a:schemeClr val="tx1"/>
                </a:solidFill>
              </a:rPr>
              <a:t>Resolutions of other Sectors</a:t>
            </a:r>
          </a:p>
          <a:p>
            <a:pPr marL="0" lvl="1" indent="-317">
              <a:lnSpc>
                <a:spcPct val="80000"/>
              </a:lnSpc>
              <a:buClr>
                <a:srgbClr val="FF0000"/>
              </a:buClr>
              <a:buNone/>
            </a:pPr>
            <a:r>
              <a:rPr lang="en-GB" sz="2400" dirty="0">
                <a:solidFill>
                  <a:schemeClr val="tx1"/>
                </a:solidFill>
              </a:rPr>
              <a:t> </a:t>
            </a:r>
            <a:r>
              <a:rPr lang="en-GB" sz="2400" dirty="0" smtClean="0">
                <a:solidFill>
                  <a:schemeClr val="tx1"/>
                </a:solidFill>
              </a:rPr>
              <a:t> as </a:t>
            </a:r>
            <a:r>
              <a:rPr lang="en-GB" sz="2400" dirty="0">
                <a:solidFill>
                  <a:schemeClr val="tx1"/>
                </a:solidFill>
              </a:rPr>
              <a:t>appropriate</a:t>
            </a:r>
            <a:r>
              <a:rPr lang="en-GB" sz="2400" dirty="0" smtClean="0">
                <a:solidFill>
                  <a:schemeClr val="tx1"/>
                </a:solidFill>
              </a:rPr>
              <a:t>.</a:t>
            </a:r>
          </a:p>
          <a:p>
            <a:pPr lvl="0">
              <a:lnSpc>
                <a:spcPct val="80000"/>
              </a:lnSpc>
              <a:buClr>
                <a:srgbClr val="FF0000"/>
              </a:buClr>
              <a:buFont typeface="Wingdings" panose="05000000000000000000" pitchFamily="2" charset="2"/>
              <a:buChar char="§"/>
            </a:pPr>
            <a:endParaRPr lang="en-US" sz="2400" dirty="0">
              <a:solidFill>
                <a:schemeClr val="tx1"/>
              </a:solidFill>
            </a:endParaRPr>
          </a:p>
          <a:p>
            <a:pPr lvl="0">
              <a:lnSpc>
                <a:spcPct val="80000"/>
              </a:lnSpc>
              <a:buClr>
                <a:srgbClr val="FF0000"/>
              </a:buClr>
              <a:buFont typeface="Wingdings" panose="05000000000000000000" pitchFamily="2" charset="2"/>
              <a:buChar char="§"/>
            </a:pPr>
            <a:r>
              <a:rPr lang="en-GB" sz="2400" dirty="0" smtClean="0">
                <a:solidFill>
                  <a:schemeClr val="tx1"/>
                </a:solidFill>
              </a:rPr>
              <a:t> To </a:t>
            </a:r>
            <a:r>
              <a:rPr lang="en-GB" sz="2400" dirty="0">
                <a:solidFill>
                  <a:schemeClr val="tx1"/>
                </a:solidFill>
              </a:rPr>
              <a:t>examine the WTSA Resolutions with a view </a:t>
            </a:r>
            <a:endParaRPr lang="en-GB" sz="2400" dirty="0" smtClean="0">
              <a:solidFill>
                <a:schemeClr val="tx1"/>
              </a:solidFill>
            </a:endParaRPr>
          </a:p>
          <a:p>
            <a:pPr lvl="2">
              <a:lnSpc>
                <a:spcPct val="80000"/>
              </a:lnSpc>
              <a:buClr>
                <a:srgbClr val="FF0000"/>
              </a:buClr>
              <a:buFont typeface="Wingdings" panose="05000000000000000000" pitchFamily="2" charset="2"/>
              <a:buChar char="§"/>
            </a:pPr>
            <a:r>
              <a:rPr lang="en-GB" sz="2400" dirty="0">
                <a:solidFill>
                  <a:schemeClr val="tx1"/>
                </a:solidFill>
              </a:rPr>
              <a:t> </a:t>
            </a:r>
            <a:r>
              <a:rPr lang="en-GB" sz="2400" dirty="0" smtClean="0">
                <a:solidFill>
                  <a:schemeClr val="tx1"/>
                </a:solidFill>
              </a:rPr>
              <a:t>to </a:t>
            </a:r>
            <a:r>
              <a:rPr lang="en-GB" sz="2400" dirty="0">
                <a:solidFill>
                  <a:schemeClr val="tx1"/>
                </a:solidFill>
              </a:rPr>
              <a:t>avoid repetitions and </a:t>
            </a:r>
            <a:r>
              <a:rPr lang="en-GB" sz="2400" dirty="0" smtClean="0">
                <a:solidFill>
                  <a:schemeClr val="tx1"/>
                </a:solidFill>
              </a:rPr>
              <a:t>duplication</a:t>
            </a:r>
          </a:p>
          <a:p>
            <a:pPr marL="0" lvl="1" indent="-317">
              <a:lnSpc>
                <a:spcPct val="80000"/>
              </a:lnSpc>
              <a:buClr>
                <a:srgbClr val="FF0000"/>
              </a:buClr>
              <a:buNone/>
            </a:pPr>
            <a:r>
              <a:rPr lang="en-GB" sz="2400" dirty="0">
                <a:solidFill>
                  <a:schemeClr val="tx1"/>
                </a:solidFill>
              </a:rPr>
              <a:t> </a:t>
            </a:r>
            <a:r>
              <a:rPr lang="en-GB" sz="2400" dirty="0" smtClean="0">
                <a:solidFill>
                  <a:schemeClr val="tx1"/>
                </a:solidFill>
              </a:rPr>
              <a:t>  with </a:t>
            </a:r>
            <a:r>
              <a:rPr lang="en-GB" sz="2400" dirty="0">
                <a:solidFill>
                  <a:schemeClr val="tx1"/>
                </a:solidFill>
              </a:rPr>
              <a:t>the </a:t>
            </a:r>
            <a:r>
              <a:rPr lang="en-GB" sz="2400" dirty="0" smtClean="0">
                <a:solidFill>
                  <a:schemeClr val="tx1"/>
                </a:solidFill>
              </a:rPr>
              <a:t>PP Resolutions.</a:t>
            </a:r>
            <a:endParaRPr lang="en-US" sz="2400" dirty="0">
              <a:solidFill>
                <a:schemeClr val="tx1"/>
              </a:solidFill>
            </a:endParaRPr>
          </a:p>
          <a:p>
            <a:pPr marL="0" indent="0">
              <a:lnSpc>
                <a:spcPct val="80000"/>
              </a:lnSpc>
              <a:buClr>
                <a:srgbClr val="FF0000"/>
              </a:buClr>
              <a:buNone/>
            </a:pPr>
            <a:r>
              <a:rPr lang="en-US" sz="1800" dirty="0" smtClean="0">
                <a:solidFill>
                  <a:schemeClr val="tx1"/>
                </a:solidFill>
              </a:rPr>
              <a:t>(Ref. TSAG RG-</a:t>
            </a:r>
            <a:r>
              <a:rPr lang="en-US" sz="1800" dirty="0" err="1" smtClean="0">
                <a:solidFill>
                  <a:schemeClr val="tx1"/>
                </a:solidFill>
              </a:rPr>
              <a:t>ResReview</a:t>
            </a:r>
            <a:r>
              <a:rPr lang="en-US" sz="1800" dirty="0" smtClean="0">
                <a:solidFill>
                  <a:schemeClr val="tx1"/>
                </a:solidFill>
              </a:rPr>
              <a:t> </a:t>
            </a:r>
            <a:r>
              <a:rPr lang="en-US" sz="1800" dirty="0" err="1" smtClean="0">
                <a:solidFill>
                  <a:schemeClr val="tx1"/>
                </a:solidFill>
              </a:rPr>
              <a:t>ToR</a:t>
            </a:r>
            <a:r>
              <a:rPr lang="en-US" sz="1800" dirty="0" smtClean="0">
                <a:solidFill>
                  <a:schemeClr val="tx1"/>
                </a:solidFill>
              </a:rPr>
              <a:t>).</a:t>
            </a:r>
          </a:p>
          <a:p>
            <a:pPr marL="0" indent="0">
              <a:lnSpc>
                <a:spcPct val="80000"/>
              </a:lnSpc>
              <a:buClr>
                <a:srgbClr val="FF0000"/>
              </a:buClr>
              <a:buNone/>
            </a:pPr>
            <a:endParaRPr lang="en-US" sz="1800" dirty="0">
              <a:solidFill>
                <a:schemeClr val="tx1"/>
              </a:solidFill>
            </a:endParaRPr>
          </a:p>
          <a:p>
            <a:pPr>
              <a:lnSpc>
                <a:spcPct val="80000"/>
              </a:lnSpc>
              <a:buClr>
                <a:srgbClr val="FF0000"/>
              </a:buClr>
              <a:buFont typeface="Wingdings" panose="05000000000000000000" pitchFamily="2" charset="2"/>
              <a:buChar char="§"/>
            </a:pPr>
            <a:r>
              <a:rPr lang="en-US" sz="2400" dirty="0" smtClean="0">
                <a:solidFill>
                  <a:schemeClr val="tx1"/>
                </a:solidFill>
              </a:rPr>
              <a:t> To prepare </a:t>
            </a:r>
            <a:r>
              <a:rPr lang="en-US" sz="2400" dirty="0">
                <a:solidFill>
                  <a:schemeClr val="tx1"/>
                </a:solidFill>
              </a:rPr>
              <a:t>towards revision/modification/suppression/addition of Resolutions </a:t>
            </a:r>
            <a:r>
              <a:rPr lang="en-US" sz="2400" dirty="0" smtClean="0">
                <a:solidFill>
                  <a:schemeClr val="tx1"/>
                </a:solidFill>
              </a:rPr>
              <a:t>for WTSA-20 </a:t>
            </a:r>
            <a:r>
              <a:rPr lang="en-US" sz="2400" dirty="0">
                <a:solidFill>
                  <a:schemeClr val="tx1"/>
                </a:solidFill>
              </a:rPr>
              <a:t>and </a:t>
            </a:r>
            <a:r>
              <a:rPr lang="en-US" sz="2400" dirty="0" smtClean="0">
                <a:solidFill>
                  <a:schemeClr val="tx1"/>
                </a:solidFill>
              </a:rPr>
              <a:t>for PP-22</a:t>
            </a:r>
            <a:r>
              <a:rPr lang="en-US" sz="2400" dirty="0">
                <a:solidFill>
                  <a:schemeClr val="tx1"/>
                </a:solidFill>
              </a:rPr>
              <a:t>.</a:t>
            </a:r>
          </a:p>
        </p:txBody>
      </p:sp>
    </p:spTree>
    <p:extLst>
      <p:ext uri="{BB962C8B-B14F-4D97-AF65-F5344CB8AC3E}">
        <p14:creationId xmlns:p14="http://schemas.microsoft.com/office/powerpoint/2010/main" val="155262246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a:solidFill>
                  <a:schemeClr val="tx1"/>
                </a:solidFill>
              </a:rPr>
              <a:t>Guiding principles for streamlining </a:t>
            </a:r>
            <a:r>
              <a:rPr lang="en-US" dirty="0" smtClean="0">
                <a:solidFill>
                  <a:schemeClr val="tx1"/>
                </a:solidFill>
              </a:rPr>
              <a:t/>
            </a:r>
            <a:br>
              <a:rPr lang="en-US" dirty="0" smtClean="0">
                <a:solidFill>
                  <a:schemeClr val="tx1"/>
                </a:solidFill>
              </a:rPr>
            </a:br>
            <a:r>
              <a:rPr lang="en-US" dirty="0" smtClean="0">
                <a:solidFill>
                  <a:schemeClr val="tx1"/>
                </a:solidFill>
              </a:rPr>
              <a:t>existing </a:t>
            </a:r>
            <a:r>
              <a:rPr lang="en-US" dirty="0">
                <a:solidFill>
                  <a:schemeClr val="tx1"/>
                </a:solidFill>
              </a:rPr>
              <a:t>WTSA </a:t>
            </a:r>
            <a:r>
              <a:rPr lang="en-US" dirty="0" smtClean="0">
                <a:solidFill>
                  <a:schemeClr val="tx1"/>
                </a:solidFill>
              </a:rPr>
              <a:t>resolutions</a:t>
            </a:r>
            <a:endParaRPr lang="en-US"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776431950"/>
              </p:ext>
            </p:extLst>
          </p:nvPr>
        </p:nvGraphicFramePr>
        <p:xfrm>
          <a:off x="467544" y="1412776"/>
          <a:ext cx="8352928" cy="5135014"/>
        </p:xfrm>
        <a:graphic>
          <a:graphicData uri="http://schemas.openxmlformats.org/drawingml/2006/table">
            <a:tbl>
              <a:tblPr firstRow="1" firstCol="1" bandRow="1">
                <a:tableStyleId>{5C22544A-7EE6-4342-B048-85BDC9FD1C3A}</a:tableStyleId>
              </a:tblPr>
              <a:tblGrid>
                <a:gridCol w="1884459">
                  <a:extLst>
                    <a:ext uri="{9D8B030D-6E8A-4147-A177-3AD203B41FA5}">
                      <a16:colId xmlns:a16="http://schemas.microsoft.com/office/drawing/2014/main" val="2079695069"/>
                    </a:ext>
                  </a:extLst>
                </a:gridCol>
                <a:gridCol w="6468469">
                  <a:extLst>
                    <a:ext uri="{9D8B030D-6E8A-4147-A177-3AD203B41FA5}">
                      <a16:colId xmlns:a16="http://schemas.microsoft.com/office/drawing/2014/main" val="1228623050"/>
                    </a:ext>
                  </a:extLst>
                </a:gridCol>
              </a:tblGrid>
              <a:tr h="418955">
                <a:tc>
                  <a:txBody>
                    <a:bodyPr/>
                    <a:lstStyle/>
                    <a:p>
                      <a:pPr algn="ctr">
                        <a:spcBef>
                          <a:spcPts val="600"/>
                        </a:spcBef>
                        <a:spcAft>
                          <a:spcPts val="600"/>
                        </a:spcAft>
                      </a:pPr>
                      <a:r>
                        <a:rPr lang="en-GB" sz="2400" dirty="0">
                          <a:effectLst/>
                        </a:rPr>
                        <a:t>Principle</a:t>
                      </a:r>
                      <a:endParaRPr lang="en-US" sz="24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Bef>
                          <a:spcPts val="600"/>
                        </a:spcBef>
                        <a:spcAft>
                          <a:spcPts val="600"/>
                        </a:spcAft>
                      </a:pPr>
                      <a:r>
                        <a:rPr lang="en-GB" sz="2400" dirty="0">
                          <a:effectLst/>
                        </a:rPr>
                        <a:t>Questions</a:t>
                      </a:r>
                      <a:endParaRPr lang="en-US" sz="24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64800742"/>
                  </a:ext>
                </a:extLst>
              </a:tr>
              <a:tr h="837912">
                <a:tc>
                  <a:txBody>
                    <a:bodyPr/>
                    <a:lstStyle/>
                    <a:p>
                      <a:pPr algn="ctr">
                        <a:spcBef>
                          <a:spcPts val="300"/>
                        </a:spcBef>
                        <a:spcAft>
                          <a:spcPts val="300"/>
                        </a:spcAft>
                      </a:pPr>
                      <a:r>
                        <a:rPr lang="en-GB" sz="2000" dirty="0">
                          <a:effectLst/>
                        </a:rPr>
                        <a:t>Coherence </a:t>
                      </a:r>
                      <a:br>
                        <a:rPr lang="en-GB" sz="2000" dirty="0">
                          <a:effectLst/>
                        </a:rPr>
                      </a:br>
                      <a:r>
                        <a:rPr lang="en-GB" sz="2000" dirty="0">
                          <a:effectLst/>
                        </a:rPr>
                        <a:t>and consistency</a:t>
                      </a:r>
                      <a:endParaRPr lang="en-US" sz="20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600"/>
                        </a:spcBef>
                        <a:spcAft>
                          <a:spcPts val="600"/>
                        </a:spcAft>
                      </a:pPr>
                      <a:r>
                        <a:rPr lang="en-GB" sz="1800" dirty="0">
                          <a:effectLst/>
                        </a:rPr>
                        <a:t>Is the resolution consistent with the ITU-T mandate and the WTSA-16 Action Plan?</a:t>
                      </a:r>
                      <a:endParaRPr lang="en-US" sz="1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00973384"/>
                  </a:ext>
                </a:extLst>
              </a:tr>
              <a:tr h="1256867">
                <a:tc>
                  <a:txBody>
                    <a:bodyPr/>
                    <a:lstStyle/>
                    <a:p>
                      <a:pPr algn="ctr">
                        <a:spcBef>
                          <a:spcPts val="300"/>
                        </a:spcBef>
                        <a:spcAft>
                          <a:spcPts val="300"/>
                        </a:spcAft>
                      </a:pPr>
                      <a:r>
                        <a:rPr lang="en-GB" sz="2000" dirty="0">
                          <a:effectLst/>
                        </a:rPr>
                        <a:t>Overlap and duplication</a:t>
                      </a:r>
                      <a:endParaRPr lang="en-US" sz="20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600"/>
                        </a:spcBef>
                        <a:spcAft>
                          <a:spcPts val="600"/>
                        </a:spcAft>
                      </a:pPr>
                      <a:r>
                        <a:rPr lang="en-GB" sz="1800" dirty="0">
                          <a:effectLst/>
                        </a:rPr>
                        <a:t>Is there an overlap or duplication with existing WTSA resolutions or with the WTSA-16 Action Plan</a:t>
                      </a:r>
                      <a:r>
                        <a:rPr lang="en-GB" sz="1800" dirty="0" smtClean="0">
                          <a:effectLst/>
                        </a:rPr>
                        <a:t>?</a:t>
                      </a:r>
                    </a:p>
                    <a:p>
                      <a:pPr algn="l">
                        <a:spcBef>
                          <a:spcPts val="600"/>
                        </a:spcBef>
                        <a:spcAft>
                          <a:spcPts val="600"/>
                        </a:spcAft>
                      </a:pPr>
                      <a:r>
                        <a:rPr lang="en-GB" sz="1800" dirty="0" smtClean="0">
                          <a:effectLst/>
                        </a:rPr>
                        <a:t>Are </a:t>
                      </a:r>
                      <a:r>
                        <a:rPr lang="en-GB" sz="1800" dirty="0">
                          <a:effectLst/>
                        </a:rPr>
                        <a:t>the goals of resolutions already reflected in the ITU-T Strategic Plan objectives, outputs and outcomes, Study Group (SG) </a:t>
                      </a:r>
                      <a:r>
                        <a:rPr lang="en-GB" sz="1800" dirty="0" smtClean="0">
                          <a:effectLst/>
                        </a:rPr>
                        <a:t>Questions </a:t>
                      </a:r>
                      <a:r>
                        <a:rPr lang="en-GB" sz="1800" dirty="0">
                          <a:effectLst/>
                        </a:rPr>
                        <a:t>or working methods?</a:t>
                      </a:r>
                      <a:endParaRPr lang="en-US" sz="1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46591715"/>
                  </a:ext>
                </a:extLst>
              </a:tr>
              <a:tr h="837912">
                <a:tc>
                  <a:txBody>
                    <a:bodyPr/>
                    <a:lstStyle/>
                    <a:p>
                      <a:pPr algn="ctr">
                        <a:spcBef>
                          <a:spcPts val="300"/>
                        </a:spcBef>
                        <a:spcAft>
                          <a:spcPts val="300"/>
                        </a:spcAft>
                      </a:pPr>
                      <a:r>
                        <a:rPr lang="en-GB" sz="2000" dirty="0">
                          <a:effectLst/>
                        </a:rPr>
                        <a:t>Necessity</a:t>
                      </a:r>
                      <a:endParaRPr lang="en-US" sz="20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600"/>
                        </a:spcBef>
                        <a:spcAft>
                          <a:spcPts val="600"/>
                        </a:spcAft>
                      </a:pPr>
                      <a:r>
                        <a:rPr lang="en-GB" sz="1800" dirty="0">
                          <a:effectLst/>
                        </a:rPr>
                        <a:t>Is the resolution </a:t>
                      </a:r>
                      <a:r>
                        <a:rPr lang="en-GB" sz="1800" dirty="0" smtClean="0">
                          <a:effectLst/>
                        </a:rPr>
                        <a:t>indispensable?</a:t>
                      </a:r>
                      <a:br>
                        <a:rPr lang="en-GB" sz="1800" dirty="0" smtClean="0">
                          <a:effectLst/>
                        </a:rPr>
                      </a:br>
                      <a:r>
                        <a:rPr lang="en-GB" sz="1800" dirty="0" smtClean="0">
                          <a:effectLst/>
                        </a:rPr>
                        <a:t>Is </a:t>
                      </a:r>
                      <a:r>
                        <a:rPr lang="en-GB" sz="1800" dirty="0">
                          <a:effectLst/>
                        </a:rPr>
                        <a:t>there already another WTSA/Council/PP resolution or resolutions which address the same topic or </a:t>
                      </a:r>
                      <a:r>
                        <a:rPr lang="en-GB" sz="1800" dirty="0" smtClean="0">
                          <a:effectLst/>
                        </a:rPr>
                        <a:t>action?</a:t>
                      </a:r>
                      <a:br>
                        <a:rPr lang="en-GB" sz="1800" dirty="0" smtClean="0">
                          <a:effectLst/>
                        </a:rPr>
                      </a:br>
                      <a:r>
                        <a:rPr lang="en-GB" sz="1800" dirty="0" smtClean="0">
                          <a:effectLst/>
                        </a:rPr>
                        <a:t>Has </a:t>
                      </a:r>
                      <a:r>
                        <a:rPr lang="en-GB" sz="1800" dirty="0">
                          <a:effectLst/>
                        </a:rPr>
                        <a:t>the resolution already been implemented?</a:t>
                      </a:r>
                      <a:endParaRPr lang="en-US" sz="1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04636405"/>
                  </a:ext>
                </a:extLst>
              </a:tr>
              <a:tr h="1256867">
                <a:tc>
                  <a:txBody>
                    <a:bodyPr/>
                    <a:lstStyle/>
                    <a:p>
                      <a:pPr algn="ctr">
                        <a:spcBef>
                          <a:spcPts val="300"/>
                        </a:spcBef>
                        <a:spcAft>
                          <a:spcPts val="300"/>
                        </a:spcAft>
                      </a:pPr>
                      <a:r>
                        <a:rPr lang="en-GB" sz="2000" dirty="0">
                          <a:effectLst/>
                        </a:rPr>
                        <a:t>Action-orientation and accountability</a:t>
                      </a:r>
                      <a:endParaRPr lang="en-US" sz="20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spcBef>
                          <a:spcPts val="600"/>
                        </a:spcBef>
                        <a:spcAft>
                          <a:spcPts val="600"/>
                        </a:spcAft>
                      </a:pPr>
                      <a:r>
                        <a:rPr lang="en-GB" sz="1800" dirty="0">
                          <a:effectLst/>
                        </a:rPr>
                        <a:t>Does the resolution call for a specific action or </a:t>
                      </a:r>
                      <a:r>
                        <a:rPr lang="en-GB" sz="1800" dirty="0" smtClean="0">
                          <a:effectLst/>
                        </a:rPr>
                        <a:t>outcome?</a:t>
                      </a:r>
                      <a:br>
                        <a:rPr lang="en-GB" sz="1800" dirty="0" smtClean="0">
                          <a:effectLst/>
                        </a:rPr>
                      </a:br>
                      <a:r>
                        <a:rPr lang="en-GB" sz="1800" dirty="0" smtClean="0">
                          <a:effectLst/>
                        </a:rPr>
                        <a:t>Is </a:t>
                      </a:r>
                      <a:r>
                        <a:rPr lang="en-GB" sz="1800" dirty="0">
                          <a:effectLst/>
                        </a:rPr>
                        <a:t>there a clear accountability line in the </a:t>
                      </a:r>
                      <a:r>
                        <a:rPr lang="en-GB" sz="1800" dirty="0" smtClean="0">
                          <a:effectLst/>
                        </a:rPr>
                        <a:t>resolution?</a:t>
                      </a:r>
                      <a:br>
                        <a:rPr lang="en-GB" sz="1800" dirty="0" smtClean="0">
                          <a:effectLst/>
                        </a:rPr>
                      </a:br>
                      <a:r>
                        <a:rPr lang="en-GB" sz="1800" dirty="0" smtClean="0">
                          <a:effectLst/>
                        </a:rPr>
                        <a:t>What </a:t>
                      </a:r>
                      <a:r>
                        <a:rPr lang="en-GB" sz="1800" dirty="0">
                          <a:effectLst/>
                        </a:rPr>
                        <a:t>are the cost implications of the resolution for ITU-T, in terms of implementation budget and related costs?</a:t>
                      </a:r>
                      <a:endParaRPr lang="en-US" sz="1800" dirty="0">
                        <a:solidFill>
                          <a:srgbClr val="000000"/>
                        </a:solidFill>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6740436"/>
                  </a:ext>
                </a:extLst>
              </a:tr>
            </a:tbl>
          </a:graphicData>
        </a:graphic>
      </p:graphicFrame>
    </p:spTree>
    <p:extLst>
      <p:ext uri="{BB962C8B-B14F-4D97-AF65-F5344CB8AC3E}">
        <p14:creationId xmlns:p14="http://schemas.microsoft.com/office/powerpoint/2010/main" val="15819644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a:solidFill>
                  <a:schemeClr val="tx1"/>
                </a:solidFill>
              </a:rPr>
              <a:t>Guidelines for drafting new WTSA Resolutions</a:t>
            </a:r>
          </a:p>
        </p:txBody>
      </p:sp>
      <p:sp>
        <p:nvSpPr>
          <p:cNvPr id="5" name="Content Placeholder 2"/>
          <p:cNvSpPr>
            <a:spLocks noGrp="1"/>
          </p:cNvSpPr>
          <p:nvPr>
            <p:ph idx="1"/>
          </p:nvPr>
        </p:nvSpPr>
        <p:spPr>
          <a:xfrm>
            <a:off x="468313" y="2060848"/>
            <a:ext cx="8540750" cy="4176464"/>
          </a:xfrm>
        </p:spPr>
        <p:txBody>
          <a:bodyPr>
            <a:noAutofit/>
          </a:bodyPr>
          <a:lstStyle/>
          <a:p>
            <a:pPr lvl="0">
              <a:lnSpc>
                <a:spcPct val="80000"/>
              </a:lnSpc>
              <a:buClr>
                <a:srgbClr val="FF0000"/>
              </a:buClr>
              <a:buFont typeface="Wingdings" panose="05000000000000000000" pitchFamily="2" charset="2"/>
              <a:buChar char="§"/>
            </a:pPr>
            <a:r>
              <a:rPr lang="en-GB" sz="2400" dirty="0" smtClean="0">
                <a:solidFill>
                  <a:schemeClr val="tx1"/>
                </a:solidFill>
              </a:rPr>
              <a:t> </a:t>
            </a:r>
            <a:r>
              <a:rPr lang="en-US" sz="2400" dirty="0">
                <a:solidFill>
                  <a:schemeClr val="tx1"/>
                </a:solidFill>
              </a:rPr>
              <a:t>New resolutions are intended to address issues which are demonstrably new and of highest importance for ITU-T or define working methods, and which have not been considered in existing WTSA documents or internationally agreed development agendas</a:t>
            </a:r>
            <a:r>
              <a:rPr lang="en-GB" sz="2400" dirty="0" smtClean="0">
                <a:solidFill>
                  <a:schemeClr val="tx1"/>
                </a:solidFill>
              </a:rPr>
              <a:t>.</a:t>
            </a:r>
          </a:p>
          <a:p>
            <a:pPr lvl="0">
              <a:lnSpc>
                <a:spcPct val="80000"/>
              </a:lnSpc>
              <a:buClr>
                <a:srgbClr val="FF0000"/>
              </a:buClr>
              <a:buFont typeface="Wingdings" panose="05000000000000000000" pitchFamily="2" charset="2"/>
              <a:buChar char="§"/>
            </a:pPr>
            <a:endParaRPr lang="en-US" sz="2400" dirty="0">
              <a:solidFill>
                <a:schemeClr val="tx1"/>
              </a:solidFill>
            </a:endParaRPr>
          </a:p>
          <a:p>
            <a:pPr lvl="0">
              <a:lnSpc>
                <a:spcPct val="80000"/>
              </a:lnSpc>
              <a:buClr>
                <a:srgbClr val="FF0000"/>
              </a:buClr>
              <a:buFont typeface="Wingdings" panose="05000000000000000000" pitchFamily="2" charset="2"/>
              <a:buChar char="§"/>
            </a:pPr>
            <a:r>
              <a:rPr lang="en-GB" sz="2400" dirty="0" smtClean="0">
                <a:solidFill>
                  <a:schemeClr val="tx1"/>
                </a:solidFill>
              </a:rPr>
              <a:t> </a:t>
            </a:r>
            <a:r>
              <a:rPr lang="en-GB" sz="2400" dirty="0">
                <a:solidFill>
                  <a:schemeClr val="tx1"/>
                </a:solidFill>
              </a:rPr>
              <a:t>A catalogue of 15 principle guidelines for drafting new WTSA Resolutions </a:t>
            </a:r>
            <a:r>
              <a:rPr lang="en-US" sz="1800" dirty="0" smtClean="0">
                <a:solidFill>
                  <a:schemeClr val="tx1"/>
                </a:solidFill>
              </a:rPr>
              <a:t>(agreed TSAG C041) – see next slide.</a:t>
            </a:r>
          </a:p>
        </p:txBody>
      </p:sp>
    </p:spTree>
    <p:extLst>
      <p:ext uri="{BB962C8B-B14F-4D97-AF65-F5344CB8AC3E}">
        <p14:creationId xmlns:p14="http://schemas.microsoft.com/office/powerpoint/2010/main" val="30037059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GB" dirty="0">
                <a:solidFill>
                  <a:schemeClr val="tx1"/>
                </a:solidFill>
              </a:rPr>
              <a:t>15 principle guidelines for </a:t>
            </a:r>
            <a:r>
              <a:rPr lang="en-GB" dirty="0" smtClean="0">
                <a:solidFill>
                  <a:schemeClr val="tx1"/>
                </a:solidFill>
              </a:rPr>
              <a:t>drafting</a:t>
            </a:r>
            <a:br>
              <a:rPr lang="en-GB" dirty="0" smtClean="0">
                <a:solidFill>
                  <a:schemeClr val="tx1"/>
                </a:solidFill>
              </a:rPr>
            </a:br>
            <a:r>
              <a:rPr lang="en-GB" dirty="0" smtClean="0">
                <a:solidFill>
                  <a:schemeClr val="tx1"/>
                </a:solidFill>
              </a:rPr>
              <a:t>new </a:t>
            </a:r>
            <a:r>
              <a:rPr lang="en-GB" dirty="0">
                <a:solidFill>
                  <a:schemeClr val="tx1"/>
                </a:solidFill>
              </a:rPr>
              <a:t>WTSA Resolutions</a:t>
            </a:r>
            <a:endParaRPr lang="en-US" dirty="0">
              <a:solidFill>
                <a:schemeClr val="tx1"/>
              </a:solidFill>
            </a:endParaRPr>
          </a:p>
        </p:txBody>
      </p:sp>
      <p:sp>
        <p:nvSpPr>
          <p:cNvPr id="5" name="Content Placeholder 2"/>
          <p:cNvSpPr>
            <a:spLocks noGrp="1"/>
          </p:cNvSpPr>
          <p:nvPr>
            <p:ph idx="1"/>
          </p:nvPr>
        </p:nvSpPr>
        <p:spPr>
          <a:xfrm>
            <a:off x="468313" y="1272625"/>
            <a:ext cx="8540750" cy="4964687"/>
          </a:xfrm>
        </p:spPr>
        <p:txBody>
          <a:bodyPr>
            <a:noAutofit/>
          </a:bodyPr>
          <a:lstStyle/>
          <a:p>
            <a:pPr lvl="0">
              <a:lnSpc>
                <a:spcPct val="80000"/>
              </a:lnSpc>
              <a:buClr>
                <a:srgbClr val="FF0000"/>
              </a:buClr>
              <a:buFont typeface="Wingdings" panose="05000000000000000000" pitchFamily="2" charset="2"/>
              <a:buChar char="§"/>
            </a:pPr>
            <a:r>
              <a:rPr lang="en-US" sz="1600" dirty="0" smtClean="0"/>
              <a:t> Alignment </a:t>
            </a:r>
            <a:r>
              <a:rPr lang="en-US" sz="1600" dirty="0"/>
              <a:t>and harmonization with existing Resolutions</a:t>
            </a:r>
          </a:p>
          <a:p>
            <a:pPr lvl="0">
              <a:lnSpc>
                <a:spcPct val="80000"/>
              </a:lnSpc>
              <a:buClr>
                <a:srgbClr val="FF0000"/>
              </a:buClr>
              <a:buFont typeface="Wingdings" panose="05000000000000000000" pitchFamily="2" charset="2"/>
              <a:buChar char="§"/>
            </a:pPr>
            <a:r>
              <a:rPr lang="en-US" sz="1600" dirty="0"/>
              <a:t> Be a distinct new subject, and not already covered in the WTSA Action Plan and the ITU-T Operational Plan</a:t>
            </a:r>
          </a:p>
          <a:p>
            <a:pPr>
              <a:lnSpc>
                <a:spcPct val="80000"/>
              </a:lnSpc>
              <a:buClr>
                <a:srgbClr val="FF0000"/>
              </a:buClr>
              <a:buFont typeface="Wingdings" panose="05000000000000000000" pitchFamily="2" charset="2"/>
              <a:buChar char="§"/>
            </a:pPr>
            <a:r>
              <a:rPr lang="en-US" sz="1600" dirty="0"/>
              <a:t> </a:t>
            </a:r>
            <a:r>
              <a:rPr lang="en-US" sz="1600" dirty="0" smtClean="0"/>
              <a:t>Consider </a:t>
            </a:r>
            <a:r>
              <a:rPr lang="en-US" sz="1600" dirty="0"/>
              <a:t>priority of PP Resolutions</a:t>
            </a:r>
          </a:p>
          <a:p>
            <a:pPr lvl="0">
              <a:lnSpc>
                <a:spcPct val="80000"/>
              </a:lnSpc>
              <a:buClr>
                <a:srgbClr val="FF0000"/>
              </a:buClr>
              <a:buFont typeface="Wingdings" panose="05000000000000000000" pitchFamily="2" charset="2"/>
              <a:buChar char="§"/>
            </a:pPr>
            <a:r>
              <a:rPr lang="en-US" sz="1600" dirty="0" smtClean="0"/>
              <a:t> Rationalize </a:t>
            </a:r>
            <a:r>
              <a:rPr lang="en-US" sz="1600" dirty="0"/>
              <a:t>demonstrated new need of Resolution</a:t>
            </a:r>
          </a:p>
          <a:p>
            <a:pPr lvl="0">
              <a:lnSpc>
                <a:spcPct val="80000"/>
              </a:lnSpc>
              <a:buClr>
                <a:srgbClr val="FF0000"/>
              </a:buClr>
              <a:buFont typeface="Wingdings" panose="05000000000000000000" pitchFamily="2" charset="2"/>
              <a:buChar char="§"/>
            </a:pPr>
            <a:r>
              <a:rPr lang="en-US" sz="1600" dirty="0"/>
              <a:t> S</a:t>
            </a:r>
            <a:r>
              <a:rPr lang="en-US" sz="1600" dirty="0" smtClean="0"/>
              <a:t>pecify </a:t>
            </a:r>
            <a:r>
              <a:rPr lang="en-US" sz="1600" dirty="0"/>
              <a:t>an expected result(s) or outcome(s) and be measurable</a:t>
            </a:r>
          </a:p>
          <a:p>
            <a:pPr lvl="0">
              <a:lnSpc>
                <a:spcPct val="80000"/>
              </a:lnSpc>
              <a:buClr>
                <a:srgbClr val="FF0000"/>
              </a:buClr>
              <a:buFont typeface="Wingdings" panose="05000000000000000000" pitchFamily="2" charset="2"/>
              <a:buChar char="§"/>
            </a:pPr>
            <a:r>
              <a:rPr lang="en-US" sz="1600" dirty="0"/>
              <a:t> WTSA Resolution normally not exceed four A4-pages</a:t>
            </a:r>
          </a:p>
          <a:p>
            <a:pPr lvl="0">
              <a:lnSpc>
                <a:spcPct val="80000"/>
              </a:lnSpc>
              <a:buClr>
                <a:srgbClr val="FF0000"/>
              </a:buClr>
              <a:buFont typeface="Wingdings" panose="05000000000000000000" pitchFamily="2" charset="2"/>
              <a:buChar char="§"/>
            </a:pPr>
            <a:r>
              <a:rPr lang="en-US" sz="1600" dirty="0"/>
              <a:t> </a:t>
            </a:r>
            <a:r>
              <a:rPr lang="en-US" sz="1600" dirty="0" smtClean="0"/>
              <a:t>Concise </a:t>
            </a:r>
            <a:r>
              <a:rPr lang="en-US" sz="1600" dirty="0"/>
              <a:t>and short </a:t>
            </a:r>
            <a:r>
              <a:rPr lang="en-GB" sz="1600" dirty="0"/>
              <a:t>"preamble" part</a:t>
            </a:r>
          </a:p>
          <a:p>
            <a:pPr lvl="0">
              <a:lnSpc>
                <a:spcPct val="80000"/>
              </a:lnSpc>
              <a:buClr>
                <a:srgbClr val="FF0000"/>
              </a:buClr>
              <a:buFont typeface="Wingdings" panose="05000000000000000000" pitchFamily="2" charset="2"/>
              <a:buChar char="§"/>
            </a:pPr>
            <a:r>
              <a:rPr lang="en-GB" sz="1600" dirty="0"/>
              <a:t> </a:t>
            </a:r>
            <a:r>
              <a:rPr lang="en-GB" sz="1600" dirty="0" smtClean="0"/>
              <a:t>Minimum </a:t>
            </a:r>
            <a:r>
              <a:rPr lang="en-GB" sz="1600" dirty="0"/>
              <a:t>number of cross-reference to other ITU resolutions </a:t>
            </a:r>
          </a:p>
          <a:p>
            <a:pPr lvl="0">
              <a:lnSpc>
                <a:spcPct val="80000"/>
              </a:lnSpc>
              <a:buClr>
                <a:srgbClr val="FF0000"/>
              </a:buClr>
              <a:buFont typeface="Wingdings" panose="05000000000000000000" pitchFamily="2" charset="2"/>
              <a:buChar char="§"/>
            </a:pPr>
            <a:r>
              <a:rPr lang="en-US" sz="1600" dirty="0"/>
              <a:t> </a:t>
            </a:r>
            <a:r>
              <a:rPr lang="en-US" sz="1600" dirty="0" smtClean="0"/>
              <a:t>N</a:t>
            </a:r>
            <a:r>
              <a:rPr lang="en-GB" sz="1600" dirty="0" smtClean="0"/>
              <a:t>o </a:t>
            </a:r>
            <a:r>
              <a:rPr lang="en-GB" sz="1600" dirty="0"/>
              <a:t>repetition principle – avoid duplicative texts</a:t>
            </a:r>
          </a:p>
          <a:p>
            <a:pPr lvl="0">
              <a:lnSpc>
                <a:spcPct val="80000"/>
              </a:lnSpc>
              <a:buClr>
                <a:srgbClr val="FF0000"/>
              </a:buClr>
              <a:buFont typeface="Wingdings" panose="05000000000000000000" pitchFamily="2" charset="2"/>
              <a:buChar char="§"/>
            </a:pPr>
            <a:r>
              <a:rPr lang="en-GB" sz="1600" dirty="0"/>
              <a:t> ITU Constitution, Convention and the General rules prevail - exception to "stand-alone principle“</a:t>
            </a:r>
          </a:p>
          <a:p>
            <a:pPr lvl="0">
              <a:lnSpc>
                <a:spcPct val="80000"/>
              </a:lnSpc>
              <a:buClr>
                <a:srgbClr val="FF0000"/>
              </a:buClr>
              <a:buFont typeface="Wingdings" panose="05000000000000000000" pitchFamily="2" charset="2"/>
              <a:buChar char="§"/>
            </a:pPr>
            <a:r>
              <a:rPr lang="en-GB" sz="1600" dirty="0"/>
              <a:t> </a:t>
            </a:r>
            <a:r>
              <a:rPr lang="en-GB" sz="1600" dirty="0" smtClean="0"/>
              <a:t>No </a:t>
            </a:r>
            <a:r>
              <a:rPr lang="en-GB" sz="1600" dirty="0"/>
              <a:t>chronicle of events principle</a:t>
            </a:r>
          </a:p>
          <a:p>
            <a:pPr lvl="0">
              <a:lnSpc>
                <a:spcPct val="80000"/>
              </a:lnSpc>
              <a:buClr>
                <a:srgbClr val="FF0000"/>
              </a:buClr>
              <a:buFont typeface="Wingdings" panose="05000000000000000000" pitchFamily="2" charset="2"/>
              <a:buChar char="§"/>
            </a:pPr>
            <a:r>
              <a:rPr lang="en-GB" sz="1600" dirty="0"/>
              <a:t> </a:t>
            </a:r>
            <a:r>
              <a:rPr lang="en-GB" sz="1600" dirty="0" smtClean="0"/>
              <a:t>No </a:t>
            </a:r>
            <a:r>
              <a:rPr lang="en-GB" sz="1600" dirty="0"/>
              <a:t>bibliography </a:t>
            </a:r>
            <a:r>
              <a:rPr lang="en-GB" sz="1600" dirty="0" smtClean="0"/>
              <a:t>principle</a:t>
            </a:r>
          </a:p>
          <a:p>
            <a:pPr lvl="0">
              <a:lnSpc>
                <a:spcPct val="80000"/>
              </a:lnSpc>
              <a:buClr>
                <a:srgbClr val="FF0000"/>
              </a:buClr>
              <a:buFont typeface="Wingdings" panose="05000000000000000000" pitchFamily="2" charset="2"/>
              <a:buChar char="§"/>
            </a:pPr>
            <a:r>
              <a:rPr lang="en-GB" sz="1600" dirty="0" smtClean="0"/>
              <a:t> Concise, implementable operational part (what/who/when, actionable, reporting, measurable).</a:t>
            </a:r>
            <a:endParaRPr lang="en-US" sz="1600" dirty="0"/>
          </a:p>
        </p:txBody>
      </p:sp>
    </p:spTree>
    <p:extLst>
      <p:ext uri="{BB962C8B-B14F-4D97-AF65-F5344CB8AC3E}">
        <p14:creationId xmlns:p14="http://schemas.microsoft.com/office/powerpoint/2010/main" val="15890214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683568" y="2492896"/>
            <a:ext cx="7992889" cy="1938992"/>
          </a:xfrm>
          <a:prstGeom prst="rect">
            <a:avLst/>
          </a:prstGeom>
          <a:noFill/>
        </p:spPr>
        <p:txBody>
          <a:bodyPr wrap="square" rtlCol="0">
            <a:spAutoFit/>
          </a:bodyPr>
          <a:lstStyle/>
          <a:p>
            <a:pPr algn="ctr"/>
            <a:r>
              <a:rPr lang="en-US" sz="4000" dirty="0" smtClean="0"/>
              <a:t>Illustration of some examples</a:t>
            </a:r>
          </a:p>
          <a:p>
            <a:pPr algn="ctr"/>
            <a:r>
              <a:rPr lang="en-US" sz="4000" dirty="0" smtClean="0"/>
              <a:t>for streamlining</a:t>
            </a:r>
          </a:p>
          <a:p>
            <a:pPr algn="ctr"/>
            <a:r>
              <a:rPr lang="en-US" sz="4000" dirty="0" smtClean="0"/>
              <a:t>in practice</a:t>
            </a:r>
            <a:endParaRPr lang="en-US" sz="4000" dirty="0"/>
          </a:p>
        </p:txBody>
      </p:sp>
    </p:spTree>
    <p:extLst>
      <p:ext uri="{BB962C8B-B14F-4D97-AF65-F5344CB8AC3E}">
        <p14:creationId xmlns:p14="http://schemas.microsoft.com/office/powerpoint/2010/main" val="231490094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3568" y="286605"/>
            <a:ext cx="7992888" cy="986020"/>
          </a:xfrm>
        </p:spPr>
        <p:txBody>
          <a:bodyPr>
            <a:normAutofit/>
          </a:bodyPr>
          <a:lstStyle/>
          <a:p>
            <a:pPr algn="ctr"/>
            <a:r>
              <a:rPr lang="en-US" dirty="0" smtClean="0">
                <a:solidFill>
                  <a:schemeClr val="tx1"/>
                </a:solidFill>
              </a:rPr>
              <a:t>“3-to-1” streamlining</a:t>
            </a:r>
            <a:endParaRPr lang="en-US" dirty="0">
              <a:solidFill>
                <a:schemeClr val="tx1"/>
              </a:solidFill>
            </a:endParaRPr>
          </a:p>
        </p:txBody>
      </p:sp>
      <p:sp>
        <p:nvSpPr>
          <p:cNvPr id="4" name="Rectangle 3"/>
          <p:cNvSpPr/>
          <p:nvPr/>
        </p:nvSpPr>
        <p:spPr>
          <a:xfrm>
            <a:off x="467544" y="3598277"/>
            <a:ext cx="5760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1475656" y="3599088"/>
            <a:ext cx="576064" cy="5760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2480847" y="3598277"/>
            <a:ext cx="576064" cy="57606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Straight Connector 8"/>
          <p:cNvCxnSpPr/>
          <p:nvPr/>
        </p:nvCxnSpPr>
        <p:spPr>
          <a:xfrm>
            <a:off x="107504" y="3166229"/>
            <a:ext cx="3600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59632" y="3166229"/>
            <a:ext cx="0" cy="1512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339752" y="3166229"/>
            <a:ext cx="0" cy="1512168"/>
          </a:xfrm>
          <a:prstGeom prst="line">
            <a:avLst/>
          </a:prstGeom>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403648" y="3212976"/>
            <a:ext cx="792088" cy="338554"/>
          </a:xfrm>
          <a:prstGeom prst="rect">
            <a:avLst/>
          </a:prstGeom>
          <a:noFill/>
        </p:spPr>
        <p:txBody>
          <a:bodyPr wrap="square" rtlCol="0">
            <a:spAutoFit/>
          </a:bodyPr>
          <a:lstStyle/>
          <a:p>
            <a:pPr algn="ctr"/>
            <a:r>
              <a:rPr lang="en-US" sz="1600" dirty="0" smtClean="0"/>
              <a:t>ITU-R</a:t>
            </a:r>
            <a:endParaRPr lang="en-US" sz="1600" dirty="0"/>
          </a:p>
        </p:txBody>
      </p:sp>
      <p:sp>
        <p:nvSpPr>
          <p:cNvPr id="14" name="TextBox 13"/>
          <p:cNvSpPr txBox="1"/>
          <p:nvPr/>
        </p:nvSpPr>
        <p:spPr>
          <a:xfrm>
            <a:off x="287139" y="3212976"/>
            <a:ext cx="864867" cy="338554"/>
          </a:xfrm>
          <a:prstGeom prst="rect">
            <a:avLst/>
          </a:prstGeom>
          <a:noFill/>
        </p:spPr>
        <p:txBody>
          <a:bodyPr wrap="square" rtlCol="0">
            <a:spAutoFit/>
          </a:bodyPr>
          <a:lstStyle/>
          <a:p>
            <a:pPr algn="ctr"/>
            <a:r>
              <a:rPr lang="en-US" sz="1600" dirty="0" smtClean="0"/>
              <a:t>ITU-D</a:t>
            </a:r>
            <a:endParaRPr lang="en-US" sz="1600" dirty="0"/>
          </a:p>
        </p:txBody>
      </p:sp>
      <p:sp>
        <p:nvSpPr>
          <p:cNvPr id="15" name="TextBox 14"/>
          <p:cNvSpPr txBox="1"/>
          <p:nvPr/>
        </p:nvSpPr>
        <p:spPr>
          <a:xfrm>
            <a:off x="2372835" y="3212976"/>
            <a:ext cx="792088" cy="338554"/>
          </a:xfrm>
          <a:prstGeom prst="rect">
            <a:avLst/>
          </a:prstGeom>
          <a:noFill/>
        </p:spPr>
        <p:txBody>
          <a:bodyPr wrap="square" rtlCol="0">
            <a:spAutoFit/>
          </a:bodyPr>
          <a:lstStyle/>
          <a:p>
            <a:pPr algn="ctr"/>
            <a:r>
              <a:rPr lang="en-US" sz="1600" dirty="0" smtClean="0"/>
              <a:t>ITU-T</a:t>
            </a:r>
            <a:endParaRPr lang="en-US" sz="1600" dirty="0"/>
          </a:p>
        </p:txBody>
      </p:sp>
      <p:sp>
        <p:nvSpPr>
          <p:cNvPr id="16" name="TextBox 15"/>
          <p:cNvSpPr txBox="1"/>
          <p:nvPr/>
        </p:nvSpPr>
        <p:spPr>
          <a:xfrm>
            <a:off x="359532" y="1817823"/>
            <a:ext cx="792088" cy="338554"/>
          </a:xfrm>
          <a:prstGeom prst="rect">
            <a:avLst/>
          </a:prstGeom>
          <a:noFill/>
        </p:spPr>
        <p:txBody>
          <a:bodyPr wrap="square" rtlCol="0">
            <a:spAutoFit/>
          </a:bodyPr>
          <a:lstStyle/>
          <a:p>
            <a:pPr algn="ctr"/>
            <a:r>
              <a:rPr lang="en-US" sz="1600" dirty="0" smtClean="0"/>
              <a:t>PP</a:t>
            </a:r>
            <a:endParaRPr lang="en-US" sz="1600" dirty="0"/>
          </a:p>
        </p:txBody>
      </p:sp>
      <p:sp>
        <p:nvSpPr>
          <p:cNvPr id="17" name="Rectangle 16"/>
          <p:cNvSpPr/>
          <p:nvPr/>
        </p:nvSpPr>
        <p:spPr>
          <a:xfrm>
            <a:off x="431540" y="2212208"/>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triped Right Arrow 17"/>
          <p:cNvSpPr/>
          <p:nvPr/>
        </p:nvSpPr>
        <p:spPr>
          <a:xfrm>
            <a:off x="3347864" y="2037079"/>
            <a:ext cx="2016224" cy="792088"/>
          </a:xfrm>
          <a:prstGeom prst="stripedRightArrow">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5596298" y="3760210"/>
            <a:ext cx="576064" cy="57606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6604410" y="3761021"/>
            <a:ext cx="576064" cy="576064"/>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7609601" y="3760210"/>
            <a:ext cx="576064" cy="576064"/>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6388386" y="3328162"/>
            <a:ext cx="0" cy="1512168"/>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7468506" y="3328162"/>
            <a:ext cx="0" cy="1512168"/>
          </a:xfrm>
          <a:prstGeom prst="line">
            <a:avLst/>
          </a:prstGeom>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532402" y="3374909"/>
            <a:ext cx="792088" cy="338554"/>
          </a:xfrm>
          <a:prstGeom prst="rect">
            <a:avLst/>
          </a:prstGeom>
          <a:noFill/>
        </p:spPr>
        <p:txBody>
          <a:bodyPr wrap="square" rtlCol="0">
            <a:spAutoFit/>
          </a:bodyPr>
          <a:lstStyle/>
          <a:p>
            <a:pPr algn="ctr"/>
            <a:r>
              <a:rPr lang="en-US" sz="1600" dirty="0" smtClean="0"/>
              <a:t>ITU-R</a:t>
            </a:r>
            <a:endParaRPr lang="en-US" sz="1600" dirty="0"/>
          </a:p>
        </p:txBody>
      </p:sp>
      <p:sp>
        <p:nvSpPr>
          <p:cNvPr id="25" name="TextBox 24"/>
          <p:cNvSpPr txBox="1"/>
          <p:nvPr/>
        </p:nvSpPr>
        <p:spPr>
          <a:xfrm>
            <a:off x="5415893" y="3374909"/>
            <a:ext cx="864867" cy="338554"/>
          </a:xfrm>
          <a:prstGeom prst="rect">
            <a:avLst/>
          </a:prstGeom>
          <a:noFill/>
        </p:spPr>
        <p:txBody>
          <a:bodyPr wrap="square" rtlCol="0">
            <a:spAutoFit/>
          </a:bodyPr>
          <a:lstStyle/>
          <a:p>
            <a:pPr algn="ctr"/>
            <a:r>
              <a:rPr lang="en-US" sz="1600" dirty="0" smtClean="0"/>
              <a:t>ITU-D</a:t>
            </a:r>
            <a:endParaRPr lang="en-US" sz="1600" dirty="0"/>
          </a:p>
        </p:txBody>
      </p:sp>
      <p:sp>
        <p:nvSpPr>
          <p:cNvPr id="26" name="TextBox 25"/>
          <p:cNvSpPr txBox="1"/>
          <p:nvPr/>
        </p:nvSpPr>
        <p:spPr>
          <a:xfrm>
            <a:off x="7501589" y="3374909"/>
            <a:ext cx="792088" cy="338554"/>
          </a:xfrm>
          <a:prstGeom prst="rect">
            <a:avLst/>
          </a:prstGeom>
          <a:noFill/>
        </p:spPr>
        <p:txBody>
          <a:bodyPr wrap="square" rtlCol="0">
            <a:spAutoFit/>
          </a:bodyPr>
          <a:lstStyle/>
          <a:p>
            <a:pPr algn="ctr"/>
            <a:r>
              <a:rPr lang="en-US" sz="1600" dirty="0" smtClean="0"/>
              <a:t>ITU-T</a:t>
            </a:r>
            <a:endParaRPr lang="en-US" sz="1600" dirty="0"/>
          </a:p>
        </p:txBody>
      </p:sp>
      <p:sp>
        <p:nvSpPr>
          <p:cNvPr id="27" name="TextBox 26"/>
          <p:cNvSpPr txBox="1"/>
          <p:nvPr/>
        </p:nvSpPr>
        <p:spPr>
          <a:xfrm>
            <a:off x="5596298" y="1797502"/>
            <a:ext cx="792088" cy="338554"/>
          </a:xfrm>
          <a:prstGeom prst="rect">
            <a:avLst/>
          </a:prstGeom>
          <a:noFill/>
        </p:spPr>
        <p:txBody>
          <a:bodyPr wrap="square" rtlCol="0">
            <a:spAutoFit/>
          </a:bodyPr>
          <a:lstStyle/>
          <a:p>
            <a:pPr algn="ctr"/>
            <a:r>
              <a:rPr lang="en-US" sz="1600" dirty="0" smtClean="0"/>
              <a:t>PP</a:t>
            </a:r>
            <a:endParaRPr lang="en-US" sz="1600" dirty="0"/>
          </a:p>
        </p:txBody>
      </p:sp>
      <p:sp>
        <p:nvSpPr>
          <p:cNvPr id="28" name="Rectangle 27"/>
          <p:cNvSpPr/>
          <p:nvPr/>
        </p:nvSpPr>
        <p:spPr>
          <a:xfrm>
            <a:off x="6581572" y="2428611"/>
            <a:ext cx="576064" cy="576064"/>
          </a:xfrm>
          <a:prstGeom prst="rect">
            <a:avLst/>
          </a:prstGeom>
          <a:solidFill>
            <a:srgbClr val="00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Straight Connector 28"/>
          <p:cNvCxnSpPr/>
          <p:nvPr/>
        </p:nvCxnSpPr>
        <p:spPr>
          <a:xfrm>
            <a:off x="5282735" y="3302700"/>
            <a:ext cx="3600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5523905" y="3686416"/>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5452516" y="3686417"/>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6522401" y="3713462"/>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6451012" y="3713463"/>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7554018" y="3701464"/>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7482629" y="3701465"/>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5957011" y="3000152"/>
            <a:ext cx="775229" cy="386735"/>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a:endCxn id="28" idx="2"/>
          </p:cNvCxnSpPr>
          <p:nvPr/>
        </p:nvCxnSpPr>
        <p:spPr>
          <a:xfrm flipV="1">
            <a:off x="6861660" y="3004675"/>
            <a:ext cx="7944" cy="352534"/>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flipH="1" flipV="1">
            <a:off x="7020272" y="3000152"/>
            <a:ext cx="703438" cy="341679"/>
          </a:xfrm>
          <a:prstGeom prst="line">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683567" y="4840330"/>
            <a:ext cx="7992889" cy="1631216"/>
          </a:xfrm>
          <a:prstGeom prst="rect">
            <a:avLst/>
          </a:prstGeom>
          <a:noFill/>
        </p:spPr>
        <p:txBody>
          <a:bodyPr wrap="square" rtlCol="0">
            <a:spAutoFit/>
          </a:bodyPr>
          <a:lstStyle/>
          <a:p>
            <a:r>
              <a:rPr lang="en-US" sz="2000" dirty="0" smtClean="0"/>
              <a:t>Example:</a:t>
            </a:r>
          </a:p>
          <a:p>
            <a:r>
              <a:rPr lang="en-US" sz="2000" dirty="0" smtClean="0"/>
              <a:t>    PP Res.166, WTSA Res.35, WTDC Res.61, RA Res.13</a:t>
            </a:r>
            <a:br>
              <a:rPr lang="en-US" sz="2000" dirty="0" smtClean="0"/>
            </a:br>
            <a:r>
              <a:rPr lang="en-US" sz="2000" dirty="0" smtClean="0">
                <a:sym typeface="Wingdings" panose="05000000000000000000" pitchFamily="2" charset="2"/>
              </a:rPr>
              <a:t> ADD PP Res.COM5/2, SUP PP Res.166</a:t>
            </a:r>
          </a:p>
          <a:p>
            <a:r>
              <a:rPr lang="en-US" sz="2000" dirty="0" smtClean="0">
                <a:sym typeface="Wingdings" panose="05000000000000000000" pitchFamily="2" charset="2"/>
              </a:rPr>
              <a:t> MOD WTSA Res.1 </a:t>
            </a:r>
            <a:r>
              <a:rPr lang="en-US" sz="2000" dirty="0" err="1" smtClean="0">
                <a:sym typeface="Wingdings" panose="05000000000000000000" pitchFamily="2" charset="2"/>
              </a:rPr>
              <a:t>etc</a:t>
            </a:r>
            <a:r>
              <a:rPr lang="en-US" sz="2000" dirty="0" smtClean="0">
                <a:sym typeface="Wingdings" panose="05000000000000000000" pitchFamily="2" charset="2"/>
              </a:rPr>
              <a:t>,</a:t>
            </a:r>
            <a:br>
              <a:rPr lang="en-US" sz="2000" dirty="0" smtClean="0">
                <a:sym typeface="Wingdings" panose="05000000000000000000" pitchFamily="2" charset="2"/>
              </a:rPr>
            </a:br>
            <a:r>
              <a:rPr lang="en-US" sz="2000" dirty="0" smtClean="0">
                <a:sym typeface="Wingdings" panose="05000000000000000000" pitchFamily="2" charset="2"/>
              </a:rPr>
              <a:t> SUP </a:t>
            </a:r>
            <a:r>
              <a:rPr lang="en-US" sz="2000" dirty="0"/>
              <a:t>WTSA </a:t>
            </a:r>
            <a:r>
              <a:rPr lang="en-US" sz="2000" dirty="0" smtClean="0"/>
              <a:t>Res.35, SUP </a:t>
            </a:r>
            <a:r>
              <a:rPr lang="en-US" sz="2000" dirty="0"/>
              <a:t>WTDC </a:t>
            </a:r>
            <a:r>
              <a:rPr lang="en-US" sz="2000" dirty="0" smtClean="0"/>
              <a:t>Res.61, SUP RA Res.13</a:t>
            </a:r>
            <a:endParaRPr lang="en-US" sz="2000" dirty="0"/>
          </a:p>
        </p:txBody>
      </p:sp>
      <p:sp>
        <p:nvSpPr>
          <p:cNvPr id="50" name="Rectangle 49"/>
          <p:cNvSpPr/>
          <p:nvPr/>
        </p:nvSpPr>
        <p:spPr>
          <a:xfrm>
            <a:off x="5684798" y="2424088"/>
            <a:ext cx="576064" cy="576064"/>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1" name="Straight Connector 50"/>
          <p:cNvCxnSpPr/>
          <p:nvPr/>
        </p:nvCxnSpPr>
        <p:spPr>
          <a:xfrm>
            <a:off x="5612171" y="2373294"/>
            <a:ext cx="756469"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5540782" y="2373295"/>
            <a:ext cx="864095" cy="795657"/>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873871"/>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1C560F396569B4D99740A4B9326E642" ma:contentTypeVersion="0" ma:contentTypeDescription="Create a new document." ma:contentTypeScope="" ma:versionID="11225b5a1f355003e2af7bfd342bb9e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BB2A2D-A78F-4B1F-922C-195ADBF6DB32}">
  <ds:schemaRefs>
    <ds:schemaRef ds:uri="http://schemas.microsoft.com/sharepoint/v3/contenttype/forms"/>
  </ds:schemaRefs>
</ds:datastoreItem>
</file>

<file path=customXml/itemProps2.xml><?xml version="1.0" encoding="utf-8"?>
<ds:datastoreItem xmlns:ds="http://schemas.openxmlformats.org/officeDocument/2006/customXml" ds:itemID="{EE3B13A1-3645-403C-89D3-8DE4089E6D8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customXml/itemProps3.xml><?xml version="1.0" encoding="utf-8"?>
<ds:datastoreItem xmlns:ds="http://schemas.openxmlformats.org/officeDocument/2006/customXml" ds:itemID="{05FBE289-1A06-4DF4-92C8-0EF5803B1D2A}">
  <ds:schemaRefs>
    <ds:schemaRef ds:uri="http://schemas.microsoft.com/office/infopath/2007/PartnerControls"/>
    <ds:schemaRef ds:uri="http://www.w3.org/XML/1998/namespace"/>
    <ds:schemaRef ds:uri="http://schemas.microsoft.com/office/2006/documentManagement/types"/>
    <ds:schemaRef ds:uri="http://purl.org/dc/elements/1.1/"/>
    <ds:schemaRef ds:uri="http://purl.org/dc/terms/"/>
    <ds:schemaRef ds:uri="http://schemas.openxmlformats.org/package/2006/metadata/core-properties"/>
    <ds:schemaRef ds:uri="http://purl.org/dc/dcmitype/"/>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8316</TotalTime>
  <Words>893</Words>
  <Application>Microsoft Office PowerPoint</Application>
  <PresentationFormat>On-screen Show (4:3)</PresentationFormat>
  <Paragraphs>204</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SimSun</vt:lpstr>
      <vt:lpstr>Arial</vt:lpstr>
      <vt:lpstr>Calibri</vt:lpstr>
      <vt:lpstr>Calibri Light</vt:lpstr>
      <vt:lpstr>Courier New</vt:lpstr>
      <vt:lpstr>Times New Roman</vt:lpstr>
      <vt:lpstr>Verdana</vt:lpstr>
      <vt:lpstr>Wingdings</vt:lpstr>
      <vt:lpstr>Retrospect</vt:lpstr>
      <vt:lpstr>PowerPoint Presentation</vt:lpstr>
      <vt:lpstr>PP-18 agreement on streamlining</vt:lpstr>
      <vt:lpstr>What is streamlining of Resolutions?</vt:lpstr>
      <vt:lpstr>Approach for streamlining of Resolutions</vt:lpstr>
      <vt:lpstr>Guiding principles for streamlining  existing WTSA resolutions</vt:lpstr>
      <vt:lpstr>Guidelines for drafting new WTSA Resolutions</vt:lpstr>
      <vt:lpstr>15 principle guidelines for drafting new WTSA Resolutions</vt:lpstr>
      <vt:lpstr>PowerPoint Presentation</vt:lpstr>
      <vt:lpstr>“3-to-1” streamlining</vt:lpstr>
      <vt:lpstr>“Merge and Suppress” streamlining</vt:lpstr>
      <vt:lpstr>“Shortening” streamlining</vt:lpstr>
      <vt:lpstr>“Alignment and shortening” streamlining</vt:lpstr>
      <vt:lpstr>“Alignment and harmonization” streamlining (removing/reducing overlap/duplication)</vt:lpstr>
      <vt:lpstr>“Cleaning-up” streamlining</vt:lpstr>
      <vt:lpstr>Brainstorming Candidate WTSA Resolutions for streamlining</vt:lpstr>
    </vt:vector>
  </TitlesOfParts>
  <Company>ITU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Summary of WTSA-16 changes to Recs and Res. - Not SG specific</dc:title>
  <dc:creator>P.Rosa</dc:creator>
  <cp:lastModifiedBy>Al-Mnini, Lara</cp:lastModifiedBy>
  <cp:revision>1891</cp:revision>
  <cp:lastPrinted>2018-06-14T10:29:16Z</cp:lastPrinted>
  <dcterms:created xsi:type="dcterms:W3CDTF">2007-02-20T15:47:31Z</dcterms:created>
  <dcterms:modified xsi:type="dcterms:W3CDTF">2018-12-10T12:44:04Z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0x01010001C560F396569B4D99740A4B9326E642</vt:lpwstr>
  </property>
</Properties>
</file>