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0" r:id="rId2"/>
    <p:sldId id="302" r:id="rId3"/>
    <p:sldId id="321" r:id="rId4"/>
    <p:sldId id="325" r:id="rId5"/>
    <p:sldId id="324" r:id="rId6"/>
    <p:sldId id="323" r:id="rId7"/>
  </p:sldIdLst>
  <p:sldSz cx="12192000" cy="6858000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 Alami, Amal" initials="EAA" lastIdx="1" clrIdx="0">
    <p:extLst>
      <p:ext uri="{19B8F6BF-5375-455C-9EA6-DF929625EA0E}">
        <p15:presenceInfo xmlns:p15="http://schemas.microsoft.com/office/powerpoint/2012/main" userId="S-1-5-21-8740799-900759487-1415713722-51681" providerId="AD"/>
      </p:ext>
    </p:extLst>
  </p:cmAuthor>
  <p:cmAuthor id="2" name="Kate Carrara" initials="KC" lastIdx="13" clrIdx="1">
    <p:extLst>
      <p:ext uri="{19B8F6BF-5375-455C-9EA6-DF929625EA0E}">
        <p15:presenceInfo xmlns:p15="http://schemas.microsoft.com/office/powerpoint/2012/main" userId="76dacc805312bc05" providerId="Windows Live"/>
      </p:ext>
    </p:extLst>
  </p:cmAuthor>
  <p:cmAuthor id="3" name="Ariza, Ledia" initials="AL" lastIdx="1" clrIdx="2">
    <p:extLst>
      <p:ext uri="{19B8F6BF-5375-455C-9EA6-DF929625EA0E}">
        <p15:presenceInfo xmlns:p15="http://schemas.microsoft.com/office/powerpoint/2012/main" userId="S-1-5-21-8740799-900759487-1415713722-167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0"/>
    <a:srgbClr val="0066CC"/>
    <a:srgbClr val="0090D7"/>
    <a:srgbClr val="0085CA"/>
    <a:srgbClr val="003D5C"/>
    <a:srgbClr val="006699"/>
    <a:srgbClr val="4FC4FF"/>
    <a:srgbClr val="343434"/>
    <a:srgbClr val="45454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2" autoAdjust="0"/>
    <p:restoredTop sz="94660"/>
  </p:normalViewPr>
  <p:slideViewPr>
    <p:cSldViewPr snapToGrid="0">
      <p:cViewPr varScale="1">
        <p:scale>
          <a:sx n="85" d="100"/>
          <a:sy n="85" d="100"/>
        </p:scale>
        <p:origin x="8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290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89938" cy="498135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9" y="0"/>
            <a:ext cx="2889938" cy="498135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/>
            </a:lvl1pPr>
          </a:lstStyle>
          <a:p>
            <a:fld id="{742805BF-FCF8-4992-A71D-5C63CCE2003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889938" cy="49813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9" y="9430091"/>
            <a:ext cx="2889938" cy="49813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B0FD690D-C8B9-4583-85A8-945112F65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18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7" tIns="45785" rIns="91567" bIns="45785" rtlCol="0" anchor="ctr"/>
          <a:lstStyle/>
          <a:p>
            <a:r>
              <a:rPr lang="fr-CH" dirty="0" err="1" smtClean="0"/>
              <a:t>Légen</a:t>
            </a:r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960"/>
            <a:ext cx="5335270" cy="3909239"/>
          </a:xfrm>
          <a:prstGeom prst="rect">
            <a:avLst/>
          </a:prstGeom>
        </p:spPr>
        <p:txBody>
          <a:bodyPr vert="horz" lIns="91567" tIns="45785" rIns="91567" bIns="4578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889938" cy="49813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9" y="9430091"/>
            <a:ext cx="2889938" cy="49813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DEE17CF4-795E-4683-AC31-2A457FBBB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31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17CF4-795E-4683-AC31-2A457FBBB4F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242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9" t="28473" r="9271" b="34721"/>
          <a:stretch/>
        </p:blipFill>
        <p:spPr>
          <a:xfrm>
            <a:off x="10382251" y="228601"/>
            <a:ext cx="1550717" cy="54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12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3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93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90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F9296-44DC-4AE4-BBA7-49EFA25122D1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28914-939A-43AF-9D5D-5EDC72D47A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567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5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elecomworld.itu.int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hyperlink" Target="http://telecomworld.itu.int/join-our-mailing-lis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5"/>
          <a:stretch/>
        </p:blipFill>
        <p:spPr>
          <a:xfrm>
            <a:off x="0" y="1341620"/>
            <a:ext cx="12205173" cy="55186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42080" y="5017310"/>
            <a:ext cx="6749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cap="all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ITU Telecom World 2018</a:t>
            </a:r>
          </a:p>
          <a:p>
            <a:endParaRPr lang="fr-CH" sz="8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global event for governments, corporates and tech SMEs.</a:t>
            </a:r>
          </a:p>
          <a:p>
            <a:r>
              <a:rPr lang="en-GB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Accelerating ICT innovation to improve lives faster.</a:t>
            </a:r>
          </a:p>
          <a:p>
            <a:endParaRPr lang="en-GB" sz="8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10-13 September 2018, Durban, South Africa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22" y="291044"/>
            <a:ext cx="2276655" cy="9621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437" y="321025"/>
            <a:ext cx="2301132" cy="7732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81477" y="82698"/>
            <a:ext cx="17013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Hosted by</a:t>
            </a:r>
            <a:endParaRPr lang="fr-CH" sz="9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4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4" r="-919"/>
          <a:stretch/>
        </p:blipFill>
        <p:spPr>
          <a:xfrm>
            <a:off x="10716269" y="160824"/>
            <a:ext cx="1186973" cy="8013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796" y="1420998"/>
            <a:ext cx="8087193" cy="4516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Aft>
                <a:spcPts val="2700"/>
              </a:spcAft>
            </a:pPr>
            <a:r>
              <a:rPr lang="en-US" sz="2000" dirty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ITU </a:t>
            </a:r>
            <a:r>
              <a:rPr lang="en-US" sz="2000" dirty="0" smtClean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Telecom </a:t>
            </a:r>
            <a:r>
              <a:rPr lang="en-US" sz="2000" dirty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World </a:t>
            </a:r>
            <a:r>
              <a:rPr lang="en-US" sz="2000" dirty="0" smtClean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 takes place in Durban, South Africa, from 10 to 13 September. </a:t>
            </a:r>
          </a:p>
          <a:p>
            <a:pPr fontAlgn="base">
              <a:spcAft>
                <a:spcPts val="2700"/>
              </a:spcAf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offers </a:t>
            </a:r>
            <a:r>
              <a:rPr lang="en-US" sz="2000" dirty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global platform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leaders, policy makers &amp; regulators to meet industry experts,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investors and SMEs through its exhibition, forum, awards and networking opportunities.</a:t>
            </a:r>
          </a:p>
          <a:p>
            <a:pPr fontAlgn="base">
              <a:spcAft>
                <a:spcPts val="2700"/>
              </a:spcAft>
            </a:pPr>
            <a:r>
              <a:rPr lang="de-D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 the theme of </a:t>
            </a:r>
            <a:r>
              <a:rPr lang="de-DE" sz="2000" dirty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Innovation for a smarter world</a:t>
            </a:r>
            <a:r>
              <a:rPr lang="de-D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de-D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event will explore the power of innovative technologies, policies and strategies to drive socio-economic development and improve lives faster.</a:t>
            </a:r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fontAlgn="base">
              <a:spcAft>
                <a:spcPts val="2700"/>
              </a:spcAft>
            </a:pPr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34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28066" y="3555999"/>
            <a:ext cx="4805851" cy="3048000"/>
            <a:chOff x="528066" y="3555999"/>
            <a:chExt cx="4805851" cy="3048000"/>
          </a:xfrm>
        </p:grpSpPr>
        <p:sp>
          <p:nvSpPr>
            <p:cNvPr id="5" name="Rectangle 4"/>
            <p:cNvSpPr/>
            <p:nvPr/>
          </p:nvSpPr>
          <p:spPr>
            <a:xfrm>
              <a:off x="528066" y="3668888"/>
              <a:ext cx="4800579" cy="2935111"/>
            </a:xfrm>
            <a:prstGeom prst="rect">
              <a:avLst/>
            </a:prstGeom>
            <a:solidFill>
              <a:srgbClr val="0064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Isosceles Triangle 2"/>
            <p:cNvSpPr/>
            <p:nvPr/>
          </p:nvSpPr>
          <p:spPr>
            <a:xfrm>
              <a:off x="2731911" y="3555999"/>
              <a:ext cx="609600" cy="128695"/>
            </a:xfrm>
            <a:prstGeom prst="triangle">
              <a:avLst/>
            </a:prstGeom>
            <a:solidFill>
              <a:srgbClr val="0064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/>
          </p:nvSpPr>
          <p:spPr>
            <a:xfrm rot="16200000">
              <a:off x="4964770" y="5461562"/>
              <a:ext cx="609600" cy="1286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5500259" y="4793369"/>
            <a:ext cx="4803953" cy="1810627"/>
          </a:xfrm>
          <a:prstGeom prst="rect">
            <a:avLst/>
          </a:prstGeom>
          <a:solidFill>
            <a:srgbClr val="0085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 rot="10800000">
            <a:off x="7500078" y="4785359"/>
            <a:ext cx="609600" cy="10807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16200000">
            <a:off x="5131021" y="5432156"/>
            <a:ext cx="669402" cy="168290"/>
          </a:xfrm>
          <a:prstGeom prst="triangle">
            <a:avLst/>
          </a:prstGeom>
          <a:solidFill>
            <a:srgbClr val="0085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03634" y="243234"/>
            <a:ext cx="4800579" cy="4414109"/>
          </a:xfrm>
          <a:prstGeom prst="rect">
            <a:avLst/>
          </a:prstGeom>
          <a:solidFill>
            <a:srgbClr val="0075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5400000">
            <a:off x="5242735" y="1959513"/>
            <a:ext cx="640323" cy="128695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/>
          <p:cNvSpPr/>
          <p:nvPr/>
        </p:nvSpPr>
        <p:spPr>
          <a:xfrm rot="10800000">
            <a:off x="7487211" y="4654985"/>
            <a:ext cx="609600" cy="135180"/>
          </a:xfrm>
          <a:prstGeom prst="triangle">
            <a:avLst/>
          </a:prstGeom>
          <a:solidFill>
            <a:srgbClr val="0075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28067" y="243236"/>
            <a:ext cx="4926748" cy="3291469"/>
            <a:chOff x="528067" y="243236"/>
            <a:chExt cx="4926748" cy="3291469"/>
          </a:xfrm>
        </p:grpSpPr>
        <p:sp>
          <p:nvSpPr>
            <p:cNvPr id="7" name="Rectangle 6"/>
            <p:cNvSpPr/>
            <p:nvPr/>
          </p:nvSpPr>
          <p:spPr>
            <a:xfrm>
              <a:off x="528067" y="243236"/>
              <a:ext cx="4800579" cy="3291469"/>
            </a:xfrm>
            <a:prstGeom prst="rect">
              <a:avLst/>
            </a:prstGeom>
            <a:solidFill>
              <a:srgbClr val="003D5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/>
          </p:nvSpPr>
          <p:spPr>
            <a:xfrm>
              <a:off x="2747472" y="3406010"/>
              <a:ext cx="609600" cy="1286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5085668" y="1966933"/>
              <a:ext cx="609600" cy="128695"/>
            </a:xfrm>
            <a:prstGeom prst="triangle">
              <a:avLst/>
            </a:prstGeom>
            <a:solidFill>
              <a:srgbClr val="003D5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4" r="-919"/>
          <a:stretch/>
        </p:blipFill>
        <p:spPr>
          <a:xfrm>
            <a:off x="10716269" y="160824"/>
            <a:ext cx="1186973" cy="8013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3476" y="393226"/>
            <a:ext cx="4685169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700" b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Exhibition 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endParaRPr lang="de-DE" sz="700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International visibility, partnership, business and networking opportunities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National Pavilions, Independent Stands, Thematic Pavilions, SME Workstations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Sponsored networking activities &amp; zones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Advertising opportunities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3500" y="242554"/>
            <a:ext cx="4560971" cy="442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Forum </a:t>
            </a:r>
          </a:p>
          <a:p>
            <a:endParaRPr lang="en-US" sz="700" dirty="0" smtClean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Exploring innovation for a smarter world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Expert speakers, international perspectives, interactive debate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Topics include:</a:t>
            </a:r>
          </a:p>
          <a:p>
            <a:pPr marL="638175" lvl="4" indent="-180975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New business models, new technologies in </a:t>
            </a:r>
            <a:r>
              <a:rPr lang="en-US" sz="1650" dirty="0" err="1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IoT</a:t>
            </a: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, 5G, Industry 4.0</a:t>
            </a:r>
          </a:p>
          <a:p>
            <a:pPr marL="638175" lvl="4" indent="-180975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Creative potential, regulatory &amp; ethical challenges of AI</a:t>
            </a:r>
          </a:p>
          <a:p>
            <a:pPr marL="638175" lvl="4" indent="-180975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Innovation in spectrum policy, regulatory frameworks</a:t>
            </a:r>
          </a:p>
          <a:p>
            <a:pPr marL="638175" lvl="4" indent="-180975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Digital citizenship, data security &amp; e-skills</a:t>
            </a:r>
          </a:p>
          <a:p>
            <a:pPr marL="638175" lvl="4" indent="-180975">
              <a:buFont typeface="Arial" panose="020B0604020202020204" pitchFamily="34" charset="0"/>
              <a:buChar char="•"/>
            </a:pPr>
            <a:r>
              <a:rPr lang="en-US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Smart sustainable solutions for cities &amp; businesses</a:t>
            </a:r>
          </a:p>
          <a:p>
            <a:pPr marL="638175" lvl="4" indent="-180975">
              <a:buFont typeface="Arial" panose="020B0604020202020204" pitchFamily="34" charset="0"/>
              <a:buChar char="•"/>
            </a:pPr>
            <a:r>
              <a:rPr lang="fr-CH" altLang="ko-KR" sz="1650" dirty="0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Smart ABC (cross-</a:t>
            </a:r>
            <a:r>
              <a:rPr lang="fr-CH" altLang="ko-KR" sz="1650" dirty="0" err="1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sectoral</a:t>
            </a:r>
            <a:r>
              <a:rPr lang="fr-CH" altLang="ko-KR" sz="1650" dirty="0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discussion on </a:t>
            </a:r>
            <a:r>
              <a:rPr lang="fr-CH" altLang="ko-KR" sz="1650" dirty="0" err="1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Artificial</a:t>
            </a:r>
            <a:r>
              <a:rPr lang="fr-CH" altLang="ko-KR" sz="1650" dirty="0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Intelligence, Banking, and </a:t>
            </a:r>
            <a:r>
              <a:rPr lang="fr-CH" altLang="ko-KR" sz="1650" dirty="0" err="1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Cities</a:t>
            </a:r>
            <a:r>
              <a:rPr lang="fr-CH" altLang="ko-KR" sz="1650" dirty="0" smtClean="0">
                <a:solidFill>
                  <a:srgbClr val="FFFF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n-US" sz="1650" dirty="0" smtClean="0">
              <a:solidFill>
                <a:srgbClr val="FFFF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98459" y="4889774"/>
            <a:ext cx="41131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7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High-level </a:t>
            </a:r>
            <a:r>
              <a:rPr lang="de-DE" sz="2700" b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networking</a:t>
            </a:r>
          </a:p>
          <a:p>
            <a:endParaRPr lang="de-DE" sz="700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Dedicated spaces, events &amp; social activities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Business Matchmaking Service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Popular Event App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Sponsorship opportunities</a:t>
            </a:r>
            <a:endParaRPr lang="en-GB" sz="1650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092" y="3751918"/>
            <a:ext cx="4254441" cy="2392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Awards Programme</a:t>
            </a:r>
            <a:endParaRPr lang="en-US" sz="2700" b="1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700" dirty="0" smtClean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Recognising innovative </a:t>
            </a:r>
            <a:r>
              <a:rPr lang="de-DE" sz="1650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ICT-based SMEs and corporate initiatives with real social impact </a:t>
            </a:r>
            <a:endParaRPr lang="de-DE" sz="1650" dirty="0" smtClean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UN </a:t>
            </a:r>
            <a:r>
              <a:rPr lang="de-DE" sz="1650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recogniton, global visibility, partnership and networking </a:t>
            </a: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opportunities</a:t>
            </a:r>
          </a:p>
          <a:p>
            <a:pPr marL="180975" lvl="1" indent="-180975">
              <a:buFont typeface="Arial" panose="020B0604020202020204" pitchFamily="34" charset="0"/>
              <a:buChar char="•"/>
            </a:pPr>
            <a:r>
              <a:rPr lang="de-DE" sz="1650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Categories include Global SME Award; Corporate Award; Government Award; Host Country Award</a:t>
            </a:r>
          </a:p>
        </p:txBody>
      </p:sp>
    </p:spTree>
    <p:extLst>
      <p:ext uri="{BB962C8B-B14F-4D97-AF65-F5344CB8AC3E}">
        <p14:creationId xmlns:p14="http://schemas.microsoft.com/office/powerpoint/2010/main" val="1642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4" r="-919"/>
          <a:stretch/>
        </p:blipFill>
        <p:spPr>
          <a:xfrm>
            <a:off x="10716269" y="160824"/>
            <a:ext cx="1186973" cy="8013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409" y="3287528"/>
            <a:ext cx="2695429" cy="179695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15" y="3287530"/>
            <a:ext cx="2710357" cy="179695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6" t="18945" r="8873"/>
          <a:stretch/>
        </p:blipFill>
        <p:spPr>
          <a:xfrm>
            <a:off x="8883045" y="3287528"/>
            <a:ext cx="2679961" cy="179695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376" y="3292511"/>
            <a:ext cx="2695429" cy="179695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519415" y="5165662"/>
            <a:ext cx="271035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US" sz="1200" b="1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LEADERS TALK</a:t>
            </a:r>
          </a:p>
          <a:p>
            <a:pPr latinLnBrk="0">
              <a:lnSpc>
                <a:spcPts val="1700"/>
              </a:lnSpc>
            </a:pPr>
            <a:r>
              <a:rPr lang="en-US" altLang="ko-KR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 </a:t>
            </a:r>
            <a:r>
              <a:rPr lang="en-US" altLang="ko-KR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experts, Fintech leaders, Smart C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ity mayors, </a:t>
            </a:r>
            <a:r>
              <a:rPr lang="en-US" altLang="ko-KR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tech start-ups 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 </a:t>
            </a:r>
            <a:r>
              <a:rPr lang="en-US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around the 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world will gather together to </a:t>
            </a:r>
            <a:r>
              <a:rPr lang="en-US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address the opportunities and 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challenges </a:t>
            </a:r>
            <a:endParaRPr lang="en-US" sz="1000" dirty="0">
              <a:ln w="10160">
                <a:noFill/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13655" y="5165662"/>
            <a:ext cx="2674183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lnSpc>
                <a:spcPts val="1700"/>
              </a:lnSpc>
            </a:pPr>
            <a:r>
              <a:rPr lang="en-US" sz="1200" b="1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EXHIBITION PAVILLION</a:t>
            </a:r>
          </a:p>
          <a:p>
            <a:pPr latinLnBrk="0">
              <a:lnSpc>
                <a:spcPts val="1700"/>
              </a:lnSpc>
            </a:pP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Exhibitors </a:t>
            </a:r>
            <a:r>
              <a:rPr lang="en-US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 governments, major ICT players and SMEs 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will showcase key </a:t>
            </a:r>
            <a:r>
              <a:rPr lang="en-US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technologies. </a:t>
            </a:r>
            <a:endParaRPr lang="en-US" sz="1000" dirty="0">
              <a:ln w="10160">
                <a:noFill/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29567" y="5165662"/>
            <a:ext cx="2668429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lnSpc>
                <a:spcPts val="1700"/>
              </a:lnSpc>
            </a:pPr>
            <a:r>
              <a:rPr lang="en-US" sz="1200" b="1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CROSS-SECTORAL DEBATE</a:t>
            </a:r>
          </a:p>
          <a:p>
            <a:pPr latinLnBrk="0">
              <a:lnSpc>
                <a:spcPts val="1700"/>
              </a:lnSpc>
            </a:pP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Explore </a:t>
            </a:r>
            <a:r>
              <a:rPr lang="en-US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creative potential of emerging Smart ABC technologies from the perspectives of technology, business and policy in the 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cross-sectoral </a:t>
            </a:r>
            <a:r>
              <a:rPr lang="en-US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Forum debates </a:t>
            </a:r>
            <a:endParaRPr lang="en-US" sz="1000" dirty="0">
              <a:ln w="10160">
                <a:noFill/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03497" y="5165662"/>
            <a:ext cx="2659509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lnSpc>
                <a:spcPts val="1700"/>
              </a:lnSpc>
            </a:pPr>
            <a:r>
              <a:rPr lang="en-US" sz="1200" b="1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NETWORKING</a:t>
            </a:r>
          </a:p>
          <a:p>
            <a:pPr>
              <a:lnSpc>
                <a:spcPts val="1700"/>
              </a:lnSpc>
            </a:pP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en-US" altLang="ko-KR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etworking </a:t>
            </a:r>
            <a:r>
              <a:rPr lang="en-US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opportunities </a:t>
            </a:r>
            <a:r>
              <a:rPr lang="en-US" altLang="ko-KR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  <a:r>
              <a:rPr lang="en-US" altLang="ko-KR" sz="105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continuously share insights and expertise across industry </a:t>
            </a:r>
            <a:r>
              <a:rPr lang="en-US" altLang="ko-KR" sz="105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sectors</a:t>
            </a:r>
            <a:endParaRPr lang="en-US" sz="1000" dirty="0">
              <a:ln w="10160">
                <a:noFill/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1192" y="396855"/>
            <a:ext cx="68659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Aft>
                <a:spcPts val="2700"/>
              </a:spcAft>
            </a:pPr>
            <a:r>
              <a:rPr lang="en-US" altLang="zh-CN" sz="2500" dirty="0" smtClean="0">
                <a:solidFill>
                  <a:srgbClr val="0090D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ABC </a:t>
            </a:r>
            <a:r>
              <a:rPr lang="en-US" altLang="zh-CN" sz="2500" dirty="0">
                <a:solidFill>
                  <a:srgbClr val="0090D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ITU Telecom World </a:t>
            </a:r>
            <a:r>
              <a:rPr lang="en-US" altLang="zh-CN" sz="2500" dirty="0" smtClean="0">
                <a:solidFill>
                  <a:srgbClr val="0090D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en-GB" sz="2500" dirty="0">
              <a:solidFill>
                <a:srgbClr val="0090D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15142" y="1000117"/>
            <a:ext cx="1080654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means using ICTs innovatively to improve quality of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human life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efficiency of services and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economic competitiveness. ITU has created a unique platform to bring this concept of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into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Artificial Intelligence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Banking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and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Cities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together in 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addressing the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future opportunities 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challenges. </a:t>
            </a:r>
          </a:p>
          <a:p>
            <a:pPr marL="285750" indent="-285750" latinLnBrk="0">
              <a:buFont typeface="Arial" panose="020B0604020202020204" pitchFamily="34" charset="0"/>
              <a:buChar char="•"/>
            </a:pPr>
            <a:endParaRPr lang="en-US" sz="1100" dirty="0" smtClean="0">
              <a:ln w="10160">
                <a:noFill/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ABC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a comprehensive program 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exhibition, debate 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networking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among experts and leaders in the field of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Artificial Intelligence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Digital Finance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and </a:t>
            </a:r>
            <a:r>
              <a:rPr lang="en-US" sz="1600" dirty="0" smtClean="0">
                <a:ln w="10160">
                  <a:noFill/>
                  <a:prstDash val="solid"/>
                </a:ln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Cities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The first edition took place during the </a:t>
            </a:r>
            <a:r>
              <a:rPr lang="en-US" sz="1600" dirty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ITU Telecom World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2017, Busan</a:t>
            </a:r>
            <a:r>
              <a:rPr lang="en-US" sz="160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Koera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smtClean="0">
                <a:ln w="10160">
                  <a:noFill/>
                  <a:prstDash val="solid"/>
                </a:ln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has brought extensive discussions, knowledge sharing, business networking and showcasing as well.</a:t>
            </a:r>
            <a:endParaRPr lang="en-US" sz="1600" dirty="0">
              <a:ln w="10160">
                <a:noFill/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4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1504" y="1365124"/>
            <a:ext cx="2562578" cy="5242360"/>
          </a:xfrm>
          <a:prstGeom prst="rect">
            <a:avLst/>
          </a:prstGeom>
          <a:solidFill>
            <a:srgbClr val="0090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4" r="-919"/>
          <a:stretch/>
        </p:blipFill>
        <p:spPr>
          <a:xfrm>
            <a:off x="10716269" y="160824"/>
            <a:ext cx="1186973" cy="8013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7519" y="1278294"/>
            <a:ext cx="7592031" cy="5438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28" y="2257781"/>
            <a:ext cx="2332729" cy="30094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1192" y="396855"/>
            <a:ext cx="63074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Aft>
                <a:spcPts val="2700"/>
              </a:spcAft>
            </a:pPr>
            <a:r>
              <a:rPr lang="en-US" altLang="zh-CN" sz="2500" dirty="0" smtClean="0">
                <a:solidFill>
                  <a:srgbClr val="0090D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 of ITU Telecom World 2017</a:t>
            </a:r>
            <a:endParaRPr lang="en-GB" sz="2500" dirty="0">
              <a:solidFill>
                <a:srgbClr val="0090D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9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2" b="36525"/>
          <a:stretch/>
        </p:blipFill>
        <p:spPr>
          <a:xfrm>
            <a:off x="-5352" y="3578206"/>
            <a:ext cx="12197352" cy="32854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07996" y="1578713"/>
            <a:ext cx="637065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 look forward to seeing you in </a:t>
            </a:r>
          </a:p>
          <a:p>
            <a:pPr algn="ctr"/>
            <a:r>
              <a:rPr lang="en-US" sz="2300" dirty="0" smtClean="0">
                <a:solidFill>
                  <a:srgbClr val="0090D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Durban, South Africa, in September 2018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2379" y="6083992"/>
            <a:ext cx="2698303" cy="571483"/>
            <a:chOff x="53788" y="6009009"/>
            <a:chExt cx="2698303" cy="571483"/>
          </a:xfrm>
        </p:grpSpPr>
        <p:sp>
          <p:nvSpPr>
            <p:cNvPr id="5" name="TextBox 4"/>
            <p:cNvSpPr txBox="1"/>
            <p:nvPr/>
          </p:nvSpPr>
          <p:spPr>
            <a:xfrm>
              <a:off x="59258" y="6241938"/>
              <a:ext cx="22451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600" dirty="0" smtClean="0">
                  <a:solidFill>
                    <a:schemeClr val="bg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  <a:hlinkClick r:id="rId3"/>
                </a:rPr>
                <a:t>telecomworld.itu.int</a:t>
              </a:r>
              <a:endParaRPr lang="en-US" sz="1600" dirty="0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788" y="6009009"/>
              <a:ext cx="2698303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00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 more information visit</a:t>
              </a:r>
              <a:endParaRPr lang="en-US" sz="1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679925" y="6237880"/>
            <a:ext cx="3248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Subscribe to our </a:t>
            </a:r>
            <a:r>
              <a:rPr lang="en-US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e-newsletter</a:t>
            </a:r>
            <a:endParaRPr lang="en-US" sz="1600" dirty="0">
              <a:ln w="0">
                <a:noFill/>
              </a:ln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16374" y="2546250"/>
            <a:ext cx="8641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take part, contact us now at </a:t>
            </a:r>
            <a:r>
              <a:rPr lang="en-US" dirty="0" smtClean="0">
                <a:solidFill>
                  <a:srgbClr val="0075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participate.telecom@itu.int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4" r="-919" b="15826"/>
          <a:stretch/>
        </p:blipFill>
        <p:spPr>
          <a:xfrm>
            <a:off x="5058673" y="245157"/>
            <a:ext cx="1906572" cy="108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19303</TotalTime>
  <Words>511</Words>
  <Application>Microsoft Office PowerPoint</Application>
  <PresentationFormat>Widescreen</PresentationFormat>
  <Paragraphs>58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 Alami, Amal</dc:creator>
  <cp:lastModifiedBy>Um, Jinu</cp:lastModifiedBy>
  <cp:revision>503</cp:revision>
  <cp:lastPrinted>2018-03-01T16:13:06Z</cp:lastPrinted>
  <dcterms:created xsi:type="dcterms:W3CDTF">2015-03-31T11:38:46Z</dcterms:created>
  <dcterms:modified xsi:type="dcterms:W3CDTF">2018-03-01T16:24:38Z</dcterms:modified>
</cp:coreProperties>
</file>