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7" r:id="rId4"/>
    <p:sldId id="270" r:id="rId5"/>
    <p:sldId id="269" r:id="rId6"/>
    <p:sldId id="268" r:id="rId7"/>
    <p:sldId id="266" r:id="rId8"/>
    <p:sldId id="25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72"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D8C9B-5C49-4F4E-8879-0B5548A461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923801-B4F8-4A48-832D-F6C80307AD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EDF4BD-E5E7-4576-A8F8-19497140F3A1}"/>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6180D8A4-5B36-49C7-AD74-59B3D7C88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39561C-75E5-432E-8811-ACC542C5E00A}"/>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1951219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5016B-01D0-40D9-A864-EE43968CDC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03AFFC-226E-4C86-993E-E5713E6C508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FDBAE8-8464-4FB5-B19E-35A417D65820}"/>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9647DE3A-142A-4DBB-9638-53CEF06DA7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8724F7-1737-4459-B3C5-B30219ADC3E3}"/>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1516670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065146-E099-404C-8F27-60AA85CA02A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B317D06-E733-413D-9C27-61B1733CFF8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646E4A-DDDB-4485-B8DD-339CA441DF7D}"/>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D2C37242-0C46-45CB-A249-DDB1898922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D22B9A-87A6-4B0E-9122-D3A4CEA196BA}"/>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2486281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D44C0-AE90-47CC-BB3F-E7B4934261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E0A8C4-2A39-42CD-B83D-A1E5FAC58EF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50CFE8-142E-4F62-A985-EC9E9B8D5A21}"/>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CBCE6BF5-E047-448E-9491-ACBCB7E667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D970C7-78FF-41CD-AAD1-57028835FEEC}"/>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2294318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E85A5-D417-467E-B53B-80D3E68546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925363-0E00-407F-B2ED-08C50B401F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5679442-4C05-49E2-AB85-C1F9A0792AAC}"/>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CED92262-4500-46A5-ADC7-F186794BAB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D52B3C-6E74-4B9D-9466-8E3B75B71D1B}"/>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529174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671C4-3D96-456E-85C4-84196E6AF6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26258C-CC08-493A-AA45-A6EE7B125FF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49ABF06-50CC-4725-9B82-553974BE391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8D96F0F-1677-4A22-AEFF-E5CFA99C5094}"/>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6" name="Footer Placeholder 5">
            <a:extLst>
              <a:ext uri="{FF2B5EF4-FFF2-40B4-BE49-F238E27FC236}">
                <a16:creationId xmlns:a16="http://schemas.microsoft.com/office/drawing/2014/main" id="{ABDA0913-0B38-4DB0-AFE5-BE34FA830D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7F315F-BDF2-46F2-BF2F-A38E6504B544}"/>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1164749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75E88-4CB8-4040-997F-6680A6442F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705CE8-AF50-41D1-890F-0983407DCF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79AD40E-4737-4801-87FC-7F6DDE69210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DC2517-F044-44B5-899E-09334E98FD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82D53BF-2A78-46DB-831C-5E05655EDF7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DAA5EA-FF4D-4B8A-A527-0C6750B7261C}"/>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8" name="Footer Placeholder 7">
            <a:extLst>
              <a:ext uri="{FF2B5EF4-FFF2-40B4-BE49-F238E27FC236}">
                <a16:creationId xmlns:a16="http://schemas.microsoft.com/office/drawing/2014/main" id="{EE43941C-A32C-4245-AE22-1EE332ACF6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C43264C-E8A8-4AAE-A982-354BD494CC3D}"/>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4128504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8C54A-4C61-4AA3-A20D-328B3EA30B3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B9448A3-F8BB-4EE6-A1DB-6C83BD6B8FA2}"/>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4" name="Footer Placeholder 3">
            <a:extLst>
              <a:ext uri="{FF2B5EF4-FFF2-40B4-BE49-F238E27FC236}">
                <a16:creationId xmlns:a16="http://schemas.microsoft.com/office/drawing/2014/main" id="{1DAF52C8-ECBF-4880-B9D0-95CB9FEDBE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6D9E31-3A56-4776-9132-35BF5179E73D}"/>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665463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81C124-D7CC-480F-8971-D1E49C85F151}"/>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3" name="Footer Placeholder 2">
            <a:extLst>
              <a:ext uri="{FF2B5EF4-FFF2-40B4-BE49-F238E27FC236}">
                <a16:creationId xmlns:a16="http://schemas.microsoft.com/office/drawing/2014/main" id="{BBE52041-54FC-499B-8116-FDDBB94F898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E33B5F-1ED7-460D-B1CA-7482045948EB}"/>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1713247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0235B-7862-45F3-8676-C0C713B3BC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EF0DC7-708E-41CA-85A6-D5DEC4DFA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8357EE-B6AC-4CCE-A1DB-63DBD0EDE3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E8BE6F-36B3-4B64-8C7A-D3DCA5838D61}"/>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6" name="Footer Placeholder 5">
            <a:extLst>
              <a:ext uri="{FF2B5EF4-FFF2-40B4-BE49-F238E27FC236}">
                <a16:creationId xmlns:a16="http://schemas.microsoft.com/office/drawing/2014/main" id="{18DD29E9-1722-4129-A142-5F53A77DF2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DD97A8-E44E-4829-B167-0354702E9E60}"/>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29732713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369E5-9F7A-453F-B462-1C09A54D2C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379AE0D-6C4E-4C1D-BC2A-D35ACBB94D0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1992978-999A-49B7-A06D-439BA07722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39E53AA-E510-4FE7-B5F3-7960EDED222E}"/>
              </a:ext>
            </a:extLst>
          </p:cNvPr>
          <p:cNvSpPr>
            <a:spLocks noGrp="1"/>
          </p:cNvSpPr>
          <p:nvPr>
            <p:ph type="dt" sz="half" idx="10"/>
          </p:nvPr>
        </p:nvSpPr>
        <p:spPr/>
        <p:txBody>
          <a:bodyPr/>
          <a:lstStyle/>
          <a:p>
            <a:fld id="{2F48BE59-FD99-43FE-ADDE-C230D5991E7B}" type="datetimeFigureOut">
              <a:rPr lang="en-US" smtClean="0"/>
              <a:t>3/1/2018</a:t>
            </a:fld>
            <a:endParaRPr lang="en-US"/>
          </a:p>
        </p:txBody>
      </p:sp>
      <p:sp>
        <p:nvSpPr>
          <p:cNvPr id="6" name="Footer Placeholder 5">
            <a:extLst>
              <a:ext uri="{FF2B5EF4-FFF2-40B4-BE49-F238E27FC236}">
                <a16:creationId xmlns:a16="http://schemas.microsoft.com/office/drawing/2014/main" id="{BE1D8E4B-D59F-4712-ABA0-839C86A9CE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193350-FA3F-46FD-9E95-6F55FF50A077}"/>
              </a:ext>
            </a:extLst>
          </p:cNvPr>
          <p:cNvSpPr>
            <a:spLocks noGrp="1"/>
          </p:cNvSpPr>
          <p:nvPr>
            <p:ph type="sldNum" sz="quarter" idx="12"/>
          </p:nvPr>
        </p:nvSpPr>
        <p:spPr/>
        <p:txBody>
          <a:bodyPr/>
          <a:lstStyle/>
          <a:p>
            <a:fld id="{BEA8167F-B8D7-4C55-BE39-1BFA41AED4AF}" type="slidenum">
              <a:rPr lang="en-US" smtClean="0"/>
              <a:t>‹#›</a:t>
            </a:fld>
            <a:endParaRPr lang="en-US"/>
          </a:p>
        </p:txBody>
      </p:sp>
    </p:spTree>
    <p:extLst>
      <p:ext uri="{BB962C8B-B14F-4D97-AF65-F5344CB8AC3E}">
        <p14:creationId xmlns:p14="http://schemas.microsoft.com/office/powerpoint/2010/main" val="3086377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74C8F7-5878-4432-8B6F-18A8130308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57F3AAD-24F1-415F-A2DA-7560BFC13F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662355-76F3-4C13-9562-18D29F0B1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48BE59-FD99-43FE-ADDE-C230D5991E7B}" type="datetimeFigureOut">
              <a:rPr lang="en-US" smtClean="0"/>
              <a:t>3/1/2018</a:t>
            </a:fld>
            <a:endParaRPr lang="en-US"/>
          </a:p>
        </p:txBody>
      </p:sp>
      <p:sp>
        <p:nvSpPr>
          <p:cNvPr id="5" name="Footer Placeholder 4">
            <a:extLst>
              <a:ext uri="{FF2B5EF4-FFF2-40B4-BE49-F238E27FC236}">
                <a16:creationId xmlns:a16="http://schemas.microsoft.com/office/drawing/2014/main" id="{3B39B8BC-7790-4946-ADEC-5657969DE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08BFFB2-E187-4892-A45E-F9581C3169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A8167F-B8D7-4C55-BE39-1BFA41AED4AF}" type="slidenum">
              <a:rPr lang="en-US" smtClean="0"/>
              <a:t>‹#›</a:t>
            </a:fld>
            <a:endParaRPr lang="en-US"/>
          </a:p>
        </p:txBody>
      </p:sp>
    </p:spTree>
    <p:extLst>
      <p:ext uri="{BB962C8B-B14F-4D97-AF65-F5344CB8AC3E}">
        <p14:creationId xmlns:p14="http://schemas.microsoft.com/office/powerpoint/2010/main" val="4095496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0E9AC-36B5-4CC3-AB46-D80AC7F9DBEA}"/>
              </a:ext>
            </a:extLst>
          </p:cNvPr>
          <p:cNvSpPr>
            <a:spLocks noGrp="1"/>
          </p:cNvSpPr>
          <p:nvPr>
            <p:ph type="ctrTitle"/>
          </p:nvPr>
        </p:nvSpPr>
        <p:spPr/>
        <p:txBody>
          <a:bodyPr/>
          <a:lstStyle/>
          <a:p>
            <a:r>
              <a:rPr lang="en-US" dirty="0"/>
              <a:t>RG-SC</a:t>
            </a:r>
          </a:p>
        </p:txBody>
      </p:sp>
      <p:sp>
        <p:nvSpPr>
          <p:cNvPr id="3" name="Subtitle 2">
            <a:extLst>
              <a:ext uri="{FF2B5EF4-FFF2-40B4-BE49-F238E27FC236}">
                <a16:creationId xmlns:a16="http://schemas.microsoft.com/office/drawing/2014/main" id="{A7563510-A6F0-4AC7-ABE7-1591408E981A}"/>
              </a:ext>
            </a:extLst>
          </p:cNvPr>
          <p:cNvSpPr>
            <a:spLocks noGrp="1"/>
          </p:cNvSpPr>
          <p:nvPr>
            <p:ph type="subTitle" idx="1"/>
          </p:nvPr>
        </p:nvSpPr>
        <p:spPr/>
        <p:txBody>
          <a:bodyPr>
            <a:normAutofit/>
          </a:bodyPr>
          <a:lstStyle/>
          <a:p>
            <a:r>
              <a:rPr lang="en-US" dirty="0"/>
              <a:t>Addendum 1 to TSAG-TD272</a:t>
            </a:r>
          </a:p>
          <a:p>
            <a:r>
              <a:rPr lang="en-US" dirty="0"/>
              <a:t>Understanding the goals of A.25</a:t>
            </a:r>
          </a:p>
        </p:txBody>
      </p:sp>
    </p:spTree>
    <p:extLst>
      <p:ext uri="{BB962C8B-B14F-4D97-AF65-F5344CB8AC3E}">
        <p14:creationId xmlns:p14="http://schemas.microsoft.com/office/powerpoint/2010/main" val="4006886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10BBD-D48F-4001-9D4A-D035ABB128C0}"/>
              </a:ext>
            </a:extLst>
          </p:cNvPr>
          <p:cNvSpPr>
            <a:spLocks noGrp="1"/>
          </p:cNvSpPr>
          <p:nvPr>
            <p:ph type="title"/>
          </p:nvPr>
        </p:nvSpPr>
        <p:spPr/>
        <p:txBody>
          <a:bodyPr>
            <a:noAutofit/>
          </a:bodyPr>
          <a:lstStyle/>
          <a:p>
            <a:r>
              <a:rPr lang="en-US" dirty="0"/>
              <a:t>Scope of A.25</a:t>
            </a:r>
            <a:br>
              <a:rPr lang="en-US" dirty="0"/>
            </a:br>
            <a:r>
              <a:rPr lang="en-US" sz="4000" dirty="0"/>
              <a:t>Generic procedures for incorporating text between ITU-T and other organizations </a:t>
            </a:r>
            <a:endParaRPr lang="en-US" dirty="0"/>
          </a:p>
        </p:txBody>
      </p:sp>
      <p:sp>
        <p:nvSpPr>
          <p:cNvPr id="3" name="Content Placeholder 2">
            <a:extLst>
              <a:ext uri="{FF2B5EF4-FFF2-40B4-BE49-F238E27FC236}">
                <a16:creationId xmlns:a16="http://schemas.microsoft.com/office/drawing/2014/main" id="{5D80231C-A278-420D-8636-A9F0BEED33BF}"/>
              </a:ext>
            </a:extLst>
          </p:cNvPr>
          <p:cNvSpPr>
            <a:spLocks noGrp="1"/>
          </p:cNvSpPr>
          <p:nvPr>
            <p:ph idx="1"/>
          </p:nvPr>
        </p:nvSpPr>
        <p:spPr/>
        <p:txBody>
          <a:bodyPr>
            <a:normAutofit/>
          </a:bodyPr>
          <a:lstStyle/>
          <a:p>
            <a:pPr marL="0" indent="0">
              <a:buNone/>
            </a:pPr>
            <a:endParaRPr lang="en-US" dirty="0"/>
          </a:p>
          <a:p>
            <a:pPr marL="0" indent="0">
              <a:buNone/>
            </a:pPr>
            <a:r>
              <a:rPr lang="en-US" dirty="0">
                <a:highlight>
                  <a:srgbClr val="FFFF00"/>
                </a:highlight>
              </a:rPr>
              <a:t>This Recommendation provides generic procedures for incorporating (in whole or in part, with or without modification) the documents of other organizations in ITU-T Recommendations (or other ITU-T documents), </a:t>
            </a:r>
            <a:r>
              <a:rPr lang="en-US" dirty="0"/>
              <a:t>and provides guidance for other organizations on how to incorporate ITU-T Recommendations (or other ITU-T documents), in whole or in part, in their documents. </a:t>
            </a:r>
          </a:p>
        </p:txBody>
      </p:sp>
    </p:spTree>
    <p:extLst>
      <p:ext uri="{BB962C8B-B14F-4D97-AF65-F5344CB8AC3E}">
        <p14:creationId xmlns:p14="http://schemas.microsoft.com/office/powerpoint/2010/main" val="447296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4C9BA-4B13-45AE-B570-CFB9ECAAA8DF}"/>
              </a:ext>
            </a:extLst>
          </p:cNvPr>
          <p:cNvSpPr>
            <a:spLocks noGrp="1"/>
          </p:cNvSpPr>
          <p:nvPr>
            <p:ph type="title"/>
          </p:nvPr>
        </p:nvSpPr>
        <p:spPr/>
        <p:txBody>
          <a:bodyPr/>
          <a:lstStyle/>
          <a:p>
            <a:r>
              <a:rPr lang="en-US" dirty="0"/>
              <a:t>The goal of A.25</a:t>
            </a:r>
          </a:p>
        </p:txBody>
      </p:sp>
      <p:sp>
        <p:nvSpPr>
          <p:cNvPr id="3" name="Content Placeholder 2">
            <a:extLst>
              <a:ext uri="{FF2B5EF4-FFF2-40B4-BE49-F238E27FC236}">
                <a16:creationId xmlns:a16="http://schemas.microsoft.com/office/drawing/2014/main" id="{ADF0FCEA-2482-4933-8B8B-943569B71A1F}"/>
              </a:ext>
            </a:extLst>
          </p:cNvPr>
          <p:cNvSpPr>
            <a:spLocks noGrp="1"/>
          </p:cNvSpPr>
          <p:nvPr>
            <p:ph idx="1"/>
          </p:nvPr>
        </p:nvSpPr>
        <p:spPr>
          <a:xfrm>
            <a:off x="838200" y="1909152"/>
            <a:ext cx="10515600" cy="4351338"/>
          </a:xfrm>
        </p:spPr>
        <p:txBody>
          <a:bodyPr>
            <a:normAutofit fontScale="92500" lnSpcReduction="10000"/>
          </a:bodyPr>
          <a:lstStyle/>
          <a:p>
            <a:r>
              <a:rPr lang="en-US" sz="3200" dirty="0"/>
              <a:t>When incorporating (in whole or in part, with or without modification) the documents of other organizations in ITU-T Recommendations </a:t>
            </a:r>
          </a:p>
          <a:p>
            <a:r>
              <a:rPr lang="en-US" sz="3200" dirty="0"/>
              <a:t>TSB (with legal guidance) shall be responsible to create an agreement with the other organization, that:</a:t>
            </a:r>
          </a:p>
          <a:p>
            <a:pPr marL="971550" lvl="1" indent="-514350">
              <a:buFont typeface="+mj-lt"/>
              <a:buAutoNum type="arabicPeriod"/>
            </a:pPr>
            <a:r>
              <a:rPr lang="en-US" sz="2800" dirty="0"/>
              <a:t>Clarifies copyright release</a:t>
            </a:r>
            <a:br>
              <a:rPr lang="en-US" sz="2800" dirty="0"/>
            </a:br>
            <a:endParaRPr lang="en-US" sz="2800" dirty="0"/>
          </a:p>
          <a:p>
            <a:pPr marL="971550" lvl="1" indent="-514350">
              <a:buFont typeface="+mj-lt"/>
              <a:buAutoNum type="arabicPeriod"/>
            </a:pPr>
            <a:r>
              <a:rPr lang="en-US" sz="2800" dirty="0"/>
              <a:t>Defines change control ownership and document maintenance process</a:t>
            </a:r>
          </a:p>
          <a:p>
            <a:pPr marL="971550" lvl="1" indent="-514350">
              <a:buFont typeface="+mj-lt"/>
              <a:buAutoNum type="arabicPeriod"/>
            </a:pPr>
            <a:r>
              <a:rPr lang="en-US" sz="2800" dirty="0"/>
              <a:t>Confirms patent policy compatibility and clarifies patent declaration process</a:t>
            </a:r>
          </a:p>
        </p:txBody>
      </p:sp>
      <p:sp>
        <p:nvSpPr>
          <p:cNvPr id="4" name="Oval 3">
            <a:extLst>
              <a:ext uri="{FF2B5EF4-FFF2-40B4-BE49-F238E27FC236}">
                <a16:creationId xmlns:a16="http://schemas.microsoft.com/office/drawing/2014/main" id="{B2365C38-8DB6-4EE9-B8BE-0AF3E24E1725}"/>
              </a:ext>
            </a:extLst>
          </p:cNvPr>
          <p:cNvSpPr/>
          <p:nvPr/>
        </p:nvSpPr>
        <p:spPr>
          <a:xfrm>
            <a:off x="1214204" y="3867463"/>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1</a:t>
            </a:r>
          </a:p>
        </p:txBody>
      </p:sp>
      <p:sp>
        <p:nvSpPr>
          <p:cNvPr id="5" name="Oval 4">
            <a:extLst>
              <a:ext uri="{FF2B5EF4-FFF2-40B4-BE49-F238E27FC236}">
                <a16:creationId xmlns:a16="http://schemas.microsoft.com/office/drawing/2014/main" id="{3059F67F-0CF0-4EA5-B88F-63AD261F4032}"/>
              </a:ext>
            </a:extLst>
          </p:cNvPr>
          <p:cNvSpPr/>
          <p:nvPr/>
        </p:nvSpPr>
        <p:spPr>
          <a:xfrm>
            <a:off x="1214204" y="4591291"/>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p>
        </p:txBody>
      </p:sp>
      <p:sp>
        <p:nvSpPr>
          <p:cNvPr id="6" name="Oval 5">
            <a:extLst>
              <a:ext uri="{FF2B5EF4-FFF2-40B4-BE49-F238E27FC236}">
                <a16:creationId xmlns:a16="http://schemas.microsoft.com/office/drawing/2014/main" id="{FA45374D-3CC3-4B89-9270-FC4F499E7528}"/>
              </a:ext>
            </a:extLst>
          </p:cNvPr>
          <p:cNvSpPr/>
          <p:nvPr/>
        </p:nvSpPr>
        <p:spPr>
          <a:xfrm>
            <a:off x="1214204" y="5315120"/>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Tree>
    <p:extLst>
      <p:ext uri="{BB962C8B-B14F-4D97-AF65-F5344CB8AC3E}">
        <p14:creationId xmlns:p14="http://schemas.microsoft.com/office/powerpoint/2010/main" val="2127899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8EC88-2879-4FAE-9143-48A8D6C2D741}"/>
              </a:ext>
            </a:extLst>
          </p:cNvPr>
          <p:cNvSpPr>
            <a:spLocks noGrp="1"/>
          </p:cNvSpPr>
          <p:nvPr>
            <p:ph type="title"/>
          </p:nvPr>
        </p:nvSpPr>
        <p:spPr/>
        <p:txBody>
          <a:bodyPr/>
          <a:lstStyle/>
          <a:p>
            <a:r>
              <a:rPr lang="en-US" dirty="0"/>
              <a:t>Why this goal?</a:t>
            </a:r>
          </a:p>
        </p:txBody>
      </p:sp>
      <p:sp>
        <p:nvSpPr>
          <p:cNvPr id="3" name="Content Placeholder 2">
            <a:extLst>
              <a:ext uri="{FF2B5EF4-FFF2-40B4-BE49-F238E27FC236}">
                <a16:creationId xmlns:a16="http://schemas.microsoft.com/office/drawing/2014/main" id="{D9F0F007-CF77-42C3-AC09-E22C3ED7A5BF}"/>
              </a:ext>
            </a:extLst>
          </p:cNvPr>
          <p:cNvSpPr>
            <a:spLocks noGrp="1"/>
          </p:cNvSpPr>
          <p:nvPr>
            <p:ph idx="1"/>
          </p:nvPr>
        </p:nvSpPr>
        <p:spPr/>
        <p:txBody>
          <a:bodyPr>
            <a:normAutofit fontScale="92500" lnSpcReduction="20000"/>
          </a:bodyPr>
          <a:lstStyle/>
          <a:p>
            <a:r>
              <a:rPr lang="en-US" sz="3200" dirty="0"/>
              <a:t>To ensure that ITU secretariat (e.g., TSB, LAU) advises the SG or WP that there are no legal issues with the incorporation</a:t>
            </a:r>
          </a:p>
          <a:p>
            <a:r>
              <a:rPr lang="en-US" sz="3200" dirty="0"/>
              <a:t>Any other path (e.g., A.1, A.4, A.6) does not require that the ITU secretariat is completely involved, and could lead to member doubt, including potential legal liabilities:</a:t>
            </a:r>
          </a:p>
          <a:p>
            <a:pPr lvl="1"/>
            <a:r>
              <a:rPr lang="en-US" sz="2800" dirty="0"/>
              <a:t>Is the copyright agreement legitimate?</a:t>
            </a:r>
          </a:p>
          <a:p>
            <a:pPr lvl="1"/>
            <a:r>
              <a:rPr lang="en-US" sz="2800" dirty="0"/>
              <a:t>Is the maintenance process permitted?</a:t>
            </a:r>
          </a:p>
          <a:p>
            <a:pPr lvl="1"/>
            <a:r>
              <a:rPr lang="en-US" sz="2800" dirty="0"/>
              <a:t>Will patent access be possible?</a:t>
            </a:r>
          </a:p>
          <a:p>
            <a:r>
              <a:rPr lang="en-US" sz="3200" dirty="0"/>
              <a:t>The A.25 path requires:</a:t>
            </a:r>
          </a:p>
          <a:p>
            <a:pPr lvl="1"/>
            <a:r>
              <a:rPr lang="en-US" sz="2800" dirty="0"/>
              <a:t>ITU secretariat review of legal matters</a:t>
            </a:r>
          </a:p>
          <a:p>
            <a:pPr lvl="1"/>
            <a:r>
              <a:rPr lang="en-US" sz="2800" dirty="0"/>
              <a:t>SG or WP agreement of information related to incorporation</a:t>
            </a:r>
          </a:p>
        </p:txBody>
      </p:sp>
    </p:spTree>
    <p:extLst>
      <p:ext uri="{BB962C8B-B14F-4D97-AF65-F5344CB8AC3E}">
        <p14:creationId xmlns:p14="http://schemas.microsoft.com/office/powerpoint/2010/main" val="2362718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9FE223D7-8304-47C9-9D35-4CA28732F7BC}"/>
              </a:ext>
            </a:extLst>
          </p:cNvPr>
          <p:cNvSpPr/>
          <p:nvPr/>
        </p:nvSpPr>
        <p:spPr>
          <a:xfrm>
            <a:off x="7948530" y="6303364"/>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p>
        </p:txBody>
      </p:sp>
      <p:sp>
        <p:nvSpPr>
          <p:cNvPr id="7" name="Oval 6">
            <a:extLst>
              <a:ext uri="{FF2B5EF4-FFF2-40B4-BE49-F238E27FC236}">
                <a16:creationId xmlns:a16="http://schemas.microsoft.com/office/drawing/2014/main" id="{ECA113E9-383A-4D65-B38A-709EFC3C046D}"/>
              </a:ext>
            </a:extLst>
          </p:cNvPr>
          <p:cNvSpPr/>
          <p:nvPr/>
        </p:nvSpPr>
        <p:spPr>
          <a:xfrm>
            <a:off x="9366352" y="6303364"/>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
        <p:nvSpPr>
          <p:cNvPr id="5" name="Oval 4">
            <a:extLst>
              <a:ext uri="{FF2B5EF4-FFF2-40B4-BE49-F238E27FC236}">
                <a16:creationId xmlns:a16="http://schemas.microsoft.com/office/drawing/2014/main" id="{D3EC0D99-DABC-407C-9768-5459825448F2}"/>
              </a:ext>
            </a:extLst>
          </p:cNvPr>
          <p:cNvSpPr/>
          <p:nvPr/>
        </p:nvSpPr>
        <p:spPr>
          <a:xfrm>
            <a:off x="2061146" y="3969219"/>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
        <p:nvSpPr>
          <p:cNvPr id="4" name="Oval 3">
            <a:extLst>
              <a:ext uri="{FF2B5EF4-FFF2-40B4-BE49-F238E27FC236}">
                <a16:creationId xmlns:a16="http://schemas.microsoft.com/office/drawing/2014/main" id="{BDC061B0-D1B5-4DC7-A084-D68BACCC5CB7}"/>
              </a:ext>
            </a:extLst>
          </p:cNvPr>
          <p:cNvSpPr/>
          <p:nvPr/>
        </p:nvSpPr>
        <p:spPr>
          <a:xfrm>
            <a:off x="3568905" y="3969219"/>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1</a:t>
            </a:r>
          </a:p>
        </p:txBody>
      </p:sp>
      <p:sp>
        <p:nvSpPr>
          <p:cNvPr id="2" name="Title 1">
            <a:extLst>
              <a:ext uri="{FF2B5EF4-FFF2-40B4-BE49-F238E27FC236}">
                <a16:creationId xmlns:a16="http://schemas.microsoft.com/office/drawing/2014/main" id="{8902D774-6DB5-42E4-9E55-63F025F17145}"/>
              </a:ext>
            </a:extLst>
          </p:cNvPr>
          <p:cNvSpPr>
            <a:spLocks noGrp="1"/>
          </p:cNvSpPr>
          <p:nvPr>
            <p:ph type="title"/>
          </p:nvPr>
        </p:nvSpPr>
        <p:spPr/>
        <p:txBody>
          <a:bodyPr/>
          <a:lstStyle/>
          <a:p>
            <a:r>
              <a:rPr lang="en-US" dirty="0"/>
              <a:t>A.25 Process </a:t>
            </a:r>
          </a:p>
        </p:txBody>
      </p:sp>
      <p:sp>
        <p:nvSpPr>
          <p:cNvPr id="3" name="Content Placeholder 2">
            <a:extLst>
              <a:ext uri="{FF2B5EF4-FFF2-40B4-BE49-F238E27FC236}">
                <a16:creationId xmlns:a16="http://schemas.microsoft.com/office/drawing/2014/main" id="{38F27F67-34A3-436B-B74D-DF2E97F91398}"/>
              </a:ext>
            </a:extLst>
          </p:cNvPr>
          <p:cNvSpPr>
            <a:spLocks noGrp="1"/>
          </p:cNvSpPr>
          <p:nvPr>
            <p:ph idx="1"/>
          </p:nvPr>
        </p:nvSpPr>
        <p:spPr>
          <a:xfrm>
            <a:off x="838200" y="1540811"/>
            <a:ext cx="10515600" cy="5144802"/>
          </a:xfrm>
        </p:spPr>
        <p:txBody>
          <a:bodyPr>
            <a:normAutofit fontScale="92500" lnSpcReduction="10000"/>
          </a:bodyPr>
          <a:lstStyle/>
          <a:p>
            <a:pPr marL="0" indent="0">
              <a:buNone/>
            </a:pPr>
            <a:r>
              <a:rPr lang="en-US" dirty="0"/>
              <a:t>6.2.1 An ITU-T study group or a member of the study group may identify the need to specifically incorporate text (in whole or in part, with or without modification) from another organization within a specific draft ITU-T Recommendation (or another draft ITU-T document). </a:t>
            </a:r>
          </a:p>
          <a:p>
            <a:pPr marL="0" indent="0">
              <a:buNone/>
            </a:pPr>
            <a:endParaRPr lang="en-US" dirty="0"/>
          </a:p>
          <a:p>
            <a:pPr marL="0" indent="0">
              <a:buNone/>
            </a:pPr>
            <a:r>
              <a:rPr lang="en-US" dirty="0"/>
              <a:t>6.2.3.4  Current information, if any, about intellectual property rights (IPR) issues (patents, copyrights, trademarks). </a:t>
            </a:r>
          </a:p>
          <a:p>
            <a:pPr marL="0" indent="0">
              <a:buNone/>
            </a:pPr>
            <a:endParaRPr lang="en-US" dirty="0"/>
          </a:p>
          <a:p>
            <a:pPr marL="0" indent="0">
              <a:buNone/>
            </a:pPr>
            <a:r>
              <a:rPr lang="en-US" dirty="0"/>
              <a:t>6.2.3.10 Qualification of the organization (per Annex B of [ITU-T A.5]). </a:t>
            </a:r>
          </a:p>
          <a:p>
            <a:pPr marL="0" indent="0">
              <a:buNone/>
            </a:pPr>
            <a:endParaRPr lang="en-US" dirty="0"/>
          </a:p>
          <a:p>
            <a:pPr marL="0" indent="0">
              <a:buNone/>
            </a:pPr>
            <a:r>
              <a:rPr lang="en-US" dirty="0"/>
              <a:t>6.2.4 The study group (or working party) evaluates this information and decides whether to make the incorporation. The format for documenting the study group or working party decision is given in Annex A of [ITU-T A.5]. </a:t>
            </a:r>
          </a:p>
        </p:txBody>
      </p:sp>
      <p:sp>
        <p:nvSpPr>
          <p:cNvPr id="6" name="Oval 5">
            <a:extLst>
              <a:ext uri="{FF2B5EF4-FFF2-40B4-BE49-F238E27FC236}">
                <a16:creationId xmlns:a16="http://schemas.microsoft.com/office/drawing/2014/main" id="{3C16C5BE-8C56-47D9-B5A0-B5460C02A802}"/>
              </a:ext>
            </a:extLst>
          </p:cNvPr>
          <p:cNvSpPr/>
          <p:nvPr/>
        </p:nvSpPr>
        <p:spPr>
          <a:xfrm>
            <a:off x="10338215" y="4523855"/>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3</a:t>
            </a:r>
          </a:p>
        </p:txBody>
      </p:sp>
    </p:spTree>
    <p:extLst>
      <p:ext uri="{BB962C8B-B14F-4D97-AF65-F5344CB8AC3E}">
        <p14:creationId xmlns:p14="http://schemas.microsoft.com/office/powerpoint/2010/main" val="3226831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4C9BA-4B13-45AE-B570-CFB9ECAAA8DF}"/>
              </a:ext>
            </a:extLst>
          </p:cNvPr>
          <p:cNvSpPr>
            <a:spLocks noGrp="1"/>
          </p:cNvSpPr>
          <p:nvPr>
            <p:ph type="title"/>
          </p:nvPr>
        </p:nvSpPr>
        <p:spPr/>
        <p:txBody>
          <a:bodyPr/>
          <a:lstStyle/>
          <a:p>
            <a:r>
              <a:rPr lang="en-US" dirty="0"/>
              <a:t>A.25 Permission (6.3.1)</a:t>
            </a:r>
          </a:p>
        </p:txBody>
      </p:sp>
      <p:sp>
        <p:nvSpPr>
          <p:cNvPr id="3" name="Content Placeholder 2">
            <a:extLst>
              <a:ext uri="{FF2B5EF4-FFF2-40B4-BE49-F238E27FC236}">
                <a16:creationId xmlns:a16="http://schemas.microsoft.com/office/drawing/2014/main" id="{ADF0FCEA-2482-4933-8B8B-943569B71A1F}"/>
              </a:ext>
            </a:extLst>
          </p:cNvPr>
          <p:cNvSpPr>
            <a:spLocks noGrp="1"/>
          </p:cNvSpPr>
          <p:nvPr>
            <p:ph idx="1"/>
          </p:nvPr>
        </p:nvSpPr>
        <p:spPr/>
        <p:txBody>
          <a:bodyPr>
            <a:normAutofit/>
          </a:bodyPr>
          <a:lstStyle/>
          <a:p>
            <a:r>
              <a:rPr lang="en-US" sz="3200" dirty="0"/>
              <a:t>At the earliest possible moment, upon the request of the study group or working party, the Telecommunication Standardization Bureau (TSB) will ensure that the organization has provided a written statement in which it agrees to: </a:t>
            </a:r>
          </a:p>
          <a:p>
            <a:pPr lvl="1"/>
            <a:r>
              <a:rPr lang="en-US" sz="2800" dirty="0"/>
              <a:t>the distribution of the material for discussions within the appropriate groups, and </a:t>
            </a:r>
          </a:p>
          <a:p>
            <a:pPr lvl="1"/>
            <a:r>
              <a:rPr lang="en-US" sz="2800" dirty="0"/>
              <a:t>its possible use (in whole or in part, with or without modification) in any resulting ITU-T Recommendations (or other ITU-T documents) that are published. </a:t>
            </a:r>
            <a:endParaRPr lang="en-US" sz="3200" dirty="0"/>
          </a:p>
        </p:txBody>
      </p:sp>
      <p:sp>
        <p:nvSpPr>
          <p:cNvPr id="4" name="Oval 3">
            <a:extLst>
              <a:ext uri="{FF2B5EF4-FFF2-40B4-BE49-F238E27FC236}">
                <a16:creationId xmlns:a16="http://schemas.microsoft.com/office/drawing/2014/main" id="{762C92B5-A0E8-48DE-9701-F931DCB498F2}"/>
              </a:ext>
            </a:extLst>
          </p:cNvPr>
          <p:cNvSpPr/>
          <p:nvPr/>
        </p:nvSpPr>
        <p:spPr>
          <a:xfrm>
            <a:off x="5306518" y="4407108"/>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1</a:t>
            </a:r>
          </a:p>
        </p:txBody>
      </p:sp>
      <p:sp>
        <p:nvSpPr>
          <p:cNvPr id="5" name="Oval 4">
            <a:extLst>
              <a:ext uri="{FF2B5EF4-FFF2-40B4-BE49-F238E27FC236}">
                <a16:creationId xmlns:a16="http://schemas.microsoft.com/office/drawing/2014/main" id="{152587C2-D572-45BB-8138-44D5E8A189BD}"/>
              </a:ext>
            </a:extLst>
          </p:cNvPr>
          <p:cNvSpPr/>
          <p:nvPr/>
        </p:nvSpPr>
        <p:spPr>
          <a:xfrm>
            <a:off x="6370819" y="5689783"/>
            <a:ext cx="569626" cy="5546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2</a:t>
            </a:r>
          </a:p>
        </p:txBody>
      </p:sp>
    </p:spTree>
    <p:extLst>
      <p:ext uri="{BB962C8B-B14F-4D97-AF65-F5344CB8AC3E}">
        <p14:creationId xmlns:p14="http://schemas.microsoft.com/office/powerpoint/2010/main" val="476864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69898-8473-405E-BB54-8FF82DC60565}"/>
              </a:ext>
            </a:extLst>
          </p:cNvPr>
          <p:cNvSpPr>
            <a:spLocks noGrp="1"/>
          </p:cNvSpPr>
          <p:nvPr>
            <p:ph type="title"/>
          </p:nvPr>
        </p:nvSpPr>
        <p:spPr/>
        <p:txBody>
          <a:bodyPr/>
          <a:lstStyle/>
          <a:p>
            <a:r>
              <a:rPr lang="en-US" dirty="0"/>
              <a:t>A.25 Process for incorporation (6.2.1)</a:t>
            </a:r>
            <a:br>
              <a:rPr lang="en-US" dirty="0"/>
            </a:br>
            <a:r>
              <a:rPr lang="en-US" sz="3600" i="1" dirty="0"/>
              <a:t>“entry conditions”</a:t>
            </a:r>
            <a:endParaRPr lang="en-US" i="1" dirty="0"/>
          </a:p>
        </p:txBody>
      </p:sp>
      <p:sp>
        <p:nvSpPr>
          <p:cNvPr id="3" name="Content Placeholder 2">
            <a:extLst>
              <a:ext uri="{FF2B5EF4-FFF2-40B4-BE49-F238E27FC236}">
                <a16:creationId xmlns:a16="http://schemas.microsoft.com/office/drawing/2014/main" id="{E6FC97F6-8292-4351-A1EC-54363973DCA9}"/>
              </a:ext>
            </a:extLst>
          </p:cNvPr>
          <p:cNvSpPr>
            <a:spLocks noGrp="1"/>
          </p:cNvSpPr>
          <p:nvPr>
            <p:ph idx="1"/>
          </p:nvPr>
        </p:nvSpPr>
        <p:spPr/>
        <p:txBody>
          <a:bodyPr>
            <a:normAutofit/>
          </a:bodyPr>
          <a:lstStyle/>
          <a:p>
            <a:pPr marL="0" indent="0">
              <a:buNone/>
            </a:pPr>
            <a:r>
              <a:rPr lang="en-US" sz="3600" dirty="0"/>
              <a:t>An ITU-T study group or a member of the study group may identify the need to specifically incorporate text (in whole or in part, with or without modification) from another organization within a specific draft ITU-T Recommendation (or another draft ITU-T document). </a:t>
            </a:r>
          </a:p>
        </p:txBody>
      </p:sp>
    </p:spTree>
    <p:extLst>
      <p:ext uri="{BB962C8B-B14F-4D97-AF65-F5344CB8AC3E}">
        <p14:creationId xmlns:p14="http://schemas.microsoft.com/office/powerpoint/2010/main" val="1443358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41FFA-E4C8-46FB-AFCB-1B13A22AA578}"/>
              </a:ext>
            </a:extLst>
          </p:cNvPr>
          <p:cNvSpPr>
            <a:spLocks noGrp="1"/>
          </p:cNvSpPr>
          <p:nvPr>
            <p:ph type="title"/>
          </p:nvPr>
        </p:nvSpPr>
        <p:spPr>
          <a:xfrm>
            <a:off x="838200" y="-210065"/>
            <a:ext cx="10515600" cy="1325563"/>
          </a:xfrm>
        </p:spPr>
        <p:txBody>
          <a:bodyPr/>
          <a:lstStyle/>
          <a:p>
            <a:r>
              <a:rPr lang="en-US" dirty="0"/>
              <a:t>In-Force A.1 Clause 3.1.6</a:t>
            </a:r>
          </a:p>
        </p:txBody>
      </p:sp>
      <p:sp>
        <p:nvSpPr>
          <p:cNvPr id="3" name="Content Placeholder 2">
            <a:extLst>
              <a:ext uri="{FF2B5EF4-FFF2-40B4-BE49-F238E27FC236}">
                <a16:creationId xmlns:a16="http://schemas.microsoft.com/office/drawing/2014/main" id="{B5B29EA1-ACAE-4E9D-B8FF-639A36E9CDAE}"/>
              </a:ext>
            </a:extLst>
          </p:cNvPr>
          <p:cNvSpPr>
            <a:spLocks noGrp="1"/>
          </p:cNvSpPr>
          <p:nvPr>
            <p:ph idx="1"/>
          </p:nvPr>
        </p:nvSpPr>
        <p:spPr>
          <a:xfrm>
            <a:off x="838200" y="1115498"/>
            <a:ext cx="10515600" cy="3412257"/>
          </a:xfrm>
        </p:spPr>
        <p:txBody>
          <a:bodyPr/>
          <a:lstStyle/>
          <a:p>
            <a:pPr marL="0" indent="0">
              <a:buNone/>
            </a:pPr>
            <a:r>
              <a:rPr lang="en-GB" b="1" i="1" dirty="0"/>
              <a:t>3.1.6</a:t>
            </a:r>
            <a:r>
              <a:rPr lang="en-GB" i="1" dirty="0"/>
              <a:t>	Material such as text, diagrams, etc., submitted as a contribution to the work of ITU‑T is presumed by ITU to have no restrictions in order to permit the normal distribution of this material for discussions within the appropriate groups and possible use, in whole or in part, in any resulting ITU‑T Recommendations that are published. By submitting a contribution to ITU‑T, authors acknowledge this condition of submission. In addition, authors may state any specific conditions on other uses of their contribution.</a:t>
            </a:r>
            <a:endParaRPr lang="en-US" dirty="0"/>
          </a:p>
          <a:p>
            <a:pPr marL="0" indent="0">
              <a:buNone/>
            </a:pPr>
            <a:endParaRPr lang="en-US" dirty="0"/>
          </a:p>
        </p:txBody>
      </p:sp>
      <p:sp>
        <p:nvSpPr>
          <p:cNvPr id="4" name="TextBox 3">
            <a:extLst>
              <a:ext uri="{FF2B5EF4-FFF2-40B4-BE49-F238E27FC236}">
                <a16:creationId xmlns:a16="http://schemas.microsoft.com/office/drawing/2014/main" id="{A74511A3-C288-4491-A2DD-1193788FDC30}"/>
              </a:ext>
            </a:extLst>
          </p:cNvPr>
          <p:cNvSpPr txBox="1"/>
          <p:nvPr/>
        </p:nvSpPr>
        <p:spPr>
          <a:xfrm>
            <a:off x="838200" y="5450114"/>
            <a:ext cx="8640571" cy="584775"/>
          </a:xfrm>
          <a:prstGeom prst="rect">
            <a:avLst/>
          </a:prstGeom>
          <a:noFill/>
        </p:spPr>
        <p:txBody>
          <a:bodyPr wrap="none" rtlCol="0">
            <a:spAutoFit/>
          </a:bodyPr>
          <a:lstStyle/>
          <a:p>
            <a:r>
              <a:rPr lang="en-US" sz="3200" dirty="0">
                <a:highlight>
                  <a:srgbClr val="FFFF00"/>
                </a:highlight>
              </a:rPr>
              <a:t>Does this allow an entry condition bypassing A.25?</a:t>
            </a:r>
          </a:p>
        </p:txBody>
      </p:sp>
    </p:spTree>
    <p:extLst>
      <p:ext uri="{BB962C8B-B14F-4D97-AF65-F5344CB8AC3E}">
        <p14:creationId xmlns:p14="http://schemas.microsoft.com/office/powerpoint/2010/main" val="13848028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980</TotalTime>
  <Words>519</Words>
  <Application>Microsoft Office PowerPoint</Application>
  <PresentationFormat>Widescreen</PresentationFormat>
  <Paragraphs>48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RG-SC</vt:lpstr>
      <vt:lpstr>Scope of A.25 Generic procedures for incorporating text between ITU-T and other organizations </vt:lpstr>
      <vt:lpstr>The goal of A.25</vt:lpstr>
      <vt:lpstr>Why this goal?</vt:lpstr>
      <vt:lpstr>A.25 Process </vt:lpstr>
      <vt:lpstr>A.25 Permission (6.3.1)</vt:lpstr>
      <vt:lpstr>A.25 Process for incorporation (6.2.1) “entry conditions”</vt:lpstr>
      <vt:lpstr>In-Force A.1 Clause 3.1.6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RG-WM</dc:title>
  <dc:creator>Al-Mnini, Lara</dc:creator>
  <cp:lastModifiedBy>Al-Mnini, Lara</cp:lastModifiedBy>
  <cp:revision>18</cp:revision>
  <dcterms:created xsi:type="dcterms:W3CDTF">2018-02-27T08:49:34Z</dcterms:created>
  <dcterms:modified xsi:type="dcterms:W3CDTF">2018-03-01T08:02:48Z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