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8" r:id="rId4"/>
    <p:sldId id="259" r:id="rId5"/>
    <p:sldId id="260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8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BE047-638D-40B2-BAFE-F79BAB99398B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0726-56E0-41EA-95B5-103B67419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72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BE047-638D-40B2-BAFE-F79BAB99398B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0726-56E0-41EA-95B5-103B67419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191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BE047-638D-40B2-BAFE-F79BAB99398B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0726-56E0-41EA-95B5-103B67419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582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BE047-638D-40B2-BAFE-F79BAB99398B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0726-56E0-41EA-95B5-103B67419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381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BE047-638D-40B2-BAFE-F79BAB99398B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0726-56E0-41EA-95B5-103B67419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641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BE047-638D-40B2-BAFE-F79BAB99398B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0726-56E0-41EA-95B5-103B67419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544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BE047-638D-40B2-BAFE-F79BAB99398B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0726-56E0-41EA-95B5-103B67419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321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BE047-638D-40B2-BAFE-F79BAB99398B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0726-56E0-41EA-95B5-103B67419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160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BE047-638D-40B2-BAFE-F79BAB99398B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0726-56E0-41EA-95B5-103B67419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73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BE047-638D-40B2-BAFE-F79BAB99398B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0726-56E0-41EA-95B5-103B67419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936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BE047-638D-40B2-BAFE-F79BAB99398B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10726-56E0-41EA-95B5-103B67419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409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BE047-638D-40B2-BAFE-F79BAB99398B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10726-56E0-41EA-95B5-103B67419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287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tu.int/md/T17-TSB-CIR-0068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524000" y="2954172"/>
            <a:ext cx="9144000" cy="94965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4800" dirty="0">
                <a:solidFill>
                  <a:srgbClr val="0070C0"/>
                </a:solidFill>
              </a:rPr>
              <a:t>CRM for Registration</a:t>
            </a:r>
            <a:endParaRPr lang="en-US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66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572126" y="347329"/>
            <a:ext cx="9144000" cy="94965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4800" dirty="0">
                <a:solidFill>
                  <a:srgbClr val="0070C0"/>
                </a:solidFill>
              </a:rPr>
              <a:t>CRM </a:t>
            </a:r>
            <a:r>
              <a:rPr lang="en-US" sz="4800" dirty="0" smtClean="0">
                <a:solidFill>
                  <a:srgbClr val="0070C0"/>
                </a:solidFill>
              </a:rPr>
              <a:t>Migration Project 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56610" y="1788746"/>
            <a:ext cx="8775031" cy="358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CRM migration project started with the registration pilot for </a:t>
            </a:r>
            <a:r>
              <a:rPr lang="en-US" sz="2000" b="1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SG 11 &amp; 13 </a:t>
            </a:r>
            <a:r>
              <a:rPr lang="en-US" sz="2000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 </a:t>
            </a:r>
            <a:r>
              <a:rPr lang="en-US" sz="2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 November 2015</a:t>
            </a:r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followed by a second pilot on </a:t>
            </a:r>
            <a:r>
              <a:rPr lang="en-US" sz="2000" b="1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27 June 2016</a:t>
            </a:r>
            <a:r>
              <a:rPr lang="en-US" sz="2000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TSB </a:t>
            </a:r>
            <a:r>
              <a:rPr lang="en-US" sz="2000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CRM migration was decided in the </a:t>
            </a:r>
            <a:r>
              <a:rPr lang="en-US" sz="2000" b="1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CRM Steering </a:t>
            </a:r>
            <a:r>
              <a:rPr lang="en-US" sz="2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Committee </a:t>
            </a:r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chaired </a:t>
            </a:r>
            <a:r>
              <a:rPr lang="en-US" sz="2000" smtClean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 Mr. Malcolm </a:t>
            </a:r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Johnson in </a:t>
            </a:r>
            <a:r>
              <a:rPr lang="en-US" sz="2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Q2 of 2017</a:t>
            </a:r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chemeClr val="accent5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US" sz="2000" dirty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January 2018, an information session for the SGD was held</a:t>
            </a:r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 25 January 2018, </a:t>
            </a:r>
            <a:r>
              <a:rPr lang="en-US" sz="2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TSB Circular 68 “New registration system</a:t>
            </a:r>
            <a:r>
              <a:rPr lang="en-GB" b="1" dirty="0" smtClean="0">
                <a:solidFill>
                  <a:schemeClr val="accent5"/>
                </a:solidFill>
              </a:rPr>
              <a:t> for </a:t>
            </a:r>
            <a:r>
              <a:rPr lang="en-GB" b="1" dirty="0">
                <a:solidFill>
                  <a:schemeClr val="accent5"/>
                </a:solidFill>
              </a:rPr>
              <a:t>meetings hosted by </a:t>
            </a:r>
            <a:r>
              <a:rPr lang="en-GB" b="1" dirty="0" smtClean="0">
                <a:solidFill>
                  <a:schemeClr val="accent5"/>
                </a:solidFill>
              </a:rPr>
              <a:t>ITU-T”</a:t>
            </a:r>
            <a:r>
              <a:rPr lang="en-US" sz="2000" b="1" dirty="0" smtClean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 shared with ITU-T membership.</a:t>
            </a:r>
          </a:p>
          <a:p>
            <a:endParaRPr lang="en-US" dirty="0"/>
          </a:p>
          <a:p>
            <a:r>
              <a:rPr lang="en-US" dirty="0"/>
              <a:t> </a:t>
            </a:r>
          </a:p>
          <a:p>
            <a:pPr marL="342900" lvl="0" indent="-34290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2000" dirty="0">
              <a:solidFill>
                <a:schemeClr val="accent5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07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itle 3"/>
          <p:cNvSpPr txBox="1">
            <a:spLocks/>
          </p:cNvSpPr>
          <p:nvPr/>
        </p:nvSpPr>
        <p:spPr>
          <a:xfrm>
            <a:off x="1604306" y="484885"/>
            <a:ext cx="8983388" cy="79871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3600" dirty="0">
                <a:solidFill>
                  <a:srgbClr val="0070C0"/>
                </a:solidFill>
              </a:rPr>
              <a:t>CRM Registration: Overview</a:t>
            </a:r>
          </a:p>
        </p:txBody>
      </p:sp>
      <p:sp>
        <p:nvSpPr>
          <p:cNvPr id="2" name="Rectangle 1"/>
          <p:cNvSpPr/>
          <p:nvPr/>
        </p:nvSpPr>
        <p:spPr>
          <a:xfrm>
            <a:off x="1604306" y="1235695"/>
            <a:ext cx="9536936" cy="6306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5"/>
                </a:solidFill>
                <a:latin typeface="Calibri"/>
                <a:ea typeface="+mj-ea"/>
                <a:cs typeface="Calibri"/>
              </a:rPr>
              <a:t>CRM registration </a:t>
            </a:r>
            <a:r>
              <a:rPr lang="en-US" sz="2000" dirty="0" smtClean="0">
                <a:solidFill>
                  <a:schemeClr val="accent5"/>
                </a:solidFill>
                <a:latin typeface="Calibri"/>
                <a:ea typeface="+mj-ea"/>
                <a:cs typeface="Calibri"/>
              </a:rPr>
              <a:t>is available </a:t>
            </a:r>
            <a:r>
              <a:rPr lang="en-US" sz="2000" dirty="0">
                <a:solidFill>
                  <a:schemeClr val="accent5"/>
                </a:solidFill>
                <a:latin typeface="Calibri"/>
                <a:ea typeface="+mj-ea"/>
                <a:cs typeface="Calibri"/>
              </a:rPr>
              <a:t>for all </a:t>
            </a:r>
            <a:r>
              <a:rPr lang="en-US" sz="2000" dirty="0" smtClean="0">
                <a:solidFill>
                  <a:schemeClr val="accent5"/>
                </a:solidFill>
                <a:latin typeface="Calibri"/>
                <a:ea typeface="+mj-ea"/>
                <a:cs typeface="Calibri"/>
              </a:rPr>
              <a:t>events (except Regional Groups) </a:t>
            </a:r>
            <a:r>
              <a:rPr lang="en-US" sz="2000" dirty="0">
                <a:solidFill>
                  <a:schemeClr val="accent5"/>
                </a:solidFill>
                <a:latin typeface="Calibri"/>
                <a:ea typeface="+mj-ea"/>
                <a:cs typeface="Calibri"/>
              </a:rPr>
              <a:t>announced after </a:t>
            </a:r>
            <a:r>
              <a:rPr lang="en-US" sz="2000" b="1" dirty="0" smtClean="0">
                <a:solidFill>
                  <a:schemeClr val="accent5"/>
                </a:solidFill>
                <a:latin typeface="Calibri"/>
                <a:ea typeface="+mj-ea"/>
                <a:cs typeface="Calibri"/>
              </a:rPr>
              <a:t>12 February 2018</a:t>
            </a:r>
            <a:r>
              <a:rPr lang="en-US" sz="2000" dirty="0" smtClean="0">
                <a:solidFill>
                  <a:schemeClr val="accent5"/>
                </a:solidFill>
                <a:latin typeface="Calibri"/>
                <a:ea typeface="+mj-ea"/>
                <a:cs typeface="Calibri"/>
              </a:rPr>
              <a:t> (</a:t>
            </a:r>
            <a:r>
              <a:rPr lang="en-US" sz="2000" dirty="0">
                <a:solidFill>
                  <a:schemeClr val="accent5"/>
                </a:solidFill>
                <a:latin typeface="Calibri"/>
                <a:ea typeface="+mj-ea"/>
                <a:cs typeface="Calibri"/>
              </a:rPr>
              <a:t>EDRS remains available as a </a:t>
            </a:r>
            <a:r>
              <a:rPr lang="en-US" sz="2000" dirty="0" smtClean="0">
                <a:solidFill>
                  <a:schemeClr val="accent5"/>
                </a:solidFill>
                <a:latin typeface="Calibri"/>
                <a:ea typeface="+mj-ea"/>
                <a:cs typeface="Calibri"/>
              </a:rPr>
              <a:t>back-up and will be deployed for Regional Group meetings till May 2018).</a:t>
            </a:r>
          </a:p>
          <a:p>
            <a:pPr marL="342900" indent="-342900">
              <a:lnSpc>
                <a:spcPct val="107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5"/>
                </a:solidFill>
                <a:ea typeface="+mj-ea"/>
                <a:cs typeface="Calibri"/>
              </a:rPr>
              <a:t>Main </a:t>
            </a:r>
            <a:r>
              <a:rPr lang="en-US" sz="2000" dirty="0">
                <a:solidFill>
                  <a:schemeClr val="accent5"/>
                </a:solidFill>
                <a:ea typeface="+mj-ea"/>
                <a:cs typeface="Calibri"/>
              </a:rPr>
              <a:t>change is “</a:t>
            </a:r>
            <a:r>
              <a:rPr lang="en-US" sz="2000" b="1" dirty="0">
                <a:solidFill>
                  <a:schemeClr val="accent5"/>
                </a:solidFill>
                <a:ea typeface="+mj-ea"/>
                <a:cs typeface="Calibri"/>
              </a:rPr>
              <a:t>Focal Point Validation</a:t>
            </a:r>
            <a:r>
              <a:rPr lang="en-US" sz="2000" dirty="0">
                <a:solidFill>
                  <a:schemeClr val="accent5"/>
                </a:solidFill>
                <a:ea typeface="+mj-ea"/>
                <a:cs typeface="Calibri"/>
              </a:rPr>
              <a:t>” (see next slide).</a:t>
            </a:r>
            <a:r>
              <a:rPr lang="en-US" sz="2000" dirty="0">
                <a:solidFill>
                  <a:srgbClr val="0070C0"/>
                </a:solidFill>
                <a:ea typeface="+mj-ea"/>
                <a:cs typeface="Calibri"/>
              </a:rPr>
              <a:t/>
            </a:r>
            <a:br>
              <a:rPr lang="en-US" sz="2000" dirty="0">
                <a:solidFill>
                  <a:srgbClr val="0070C0"/>
                </a:solidFill>
                <a:ea typeface="+mj-ea"/>
                <a:cs typeface="Calibri"/>
              </a:rPr>
            </a:br>
            <a:r>
              <a:rPr lang="en-US" sz="2000" dirty="0">
                <a:solidFill>
                  <a:schemeClr val="accent2"/>
                </a:solidFill>
                <a:ea typeface="+mj-ea"/>
                <a:cs typeface="Calibri"/>
              </a:rPr>
              <a:t>NOTE – For this to work smoothly, delegates must have a TIES/user account before starting the registration </a:t>
            </a:r>
            <a:r>
              <a:rPr lang="en-US" sz="2000" dirty="0" smtClean="0">
                <a:solidFill>
                  <a:schemeClr val="accent2"/>
                </a:solidFill>
                <a:ea typeface="+mj-ea"/>
                <a:cs typeface="Calibri"/>
              </a:rPr>
              <a:t>process.</a:t>
            </a:r>
          </a:p>
          <a:p>
            <a:pPr marL="342900" indent="-342900">
              <a:lnSpc>
                <a:spcPct val="107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5"/>
                </a:solidFill>
                <a:ea typeface="+mj-ea"/>
                <a:cs typeface="Calibri"/>
              </a:rPr>
              <a:t>The CRM registration system demands “self registration”.</a:t>
            </a:r>
          </a:p>
          <a:p>
            <a:pPr marL="342900" indent="-342900">
              <a:lnSpc>
                <a:spcPct val="107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5"/>
                </a:solidFill>
                <a:ea typeface="+mj-ea"/>
                <a:cs typeface="Calibri"/>
              </a:rPr>
              <a:t>Requests of Fellowship and Visa can be made via the registration form. (see later slide)</a:t>
            </a:r>
            <a:endParaRPr lang="en-US" sz="2000" dirty="0">
              <a:solidFill>
                <a:schemeClr val="accent5"/>
              </a:solidFill>
              <a:ea typeface="+mj-ea"/>
              <a:cs typeface="Calibri"/>
            </a:endParaRPr>
          </a:p>
          <a:p>
            <a:pPr marL="342900" indent="-342900">
              <a:lnSpc>
                <a:spcPct val="107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5"/>
                </a:solidFill>
                <a:ea typeface="+mj-ea"/>
                <a:cs typeface="Calibri"/>
              </a:rPr>
              <a:t>CRM </a:t>
            </a:r>
            <a:r>
              <a:rPr lang="en-US" sz="2000" dirty="0">
                <a:solidFill>
                  <a:schemeClr val="accent5"/>
                </a:solidFill>
                <a:ea typeface="+mj-ea"/>
                <a:cs typeface="Calibri"/>
              </a:rPr>
              <a:t>registration interface has a </a:t>
            </a:r>
            <a:r>
              <a:rPr lang="en-US" sz="2000" b="1" dirty="0">
                <a:solidFill>
                  <a:schemeClr val="accent5"/>
                </a:solidFill>
                <a:ea typeface="+mj-ea"/>
                <a:cs typeface="Calibri"/>
              </a:rPr>
              <a:t>familiar look and feel</a:t>
            </a:r>
            <a:r>
              <a:rPr lang="en-US" sz="2000" dirty="0">
                <a:solidFill>
                  <a:schemeClr val="accent5"/>
                </a:solidFill>
                <a:ea typeface="+mj-ea"/>
                <a:cs typeface="Calibri"/>
              </a:rPr>
              <a:t>, similar to EDRS</a:t>
            </a:r>
            <a:r>
              <a:rPr lang="en-US" sz="2000" dirty="0" smtClean="0">
                <a:solidFill>
                  <a:schemeClr val="accent5"/>
                </a:solidFill>
                <a:ea typeface="+mj-ea"/>
                <a:cs typeface="Calibri"/>
              </a:rPr>
              <a:t>. (</a:t>
            </a:r>
            <a:r>
              <a:rPr lang="en-US" sz="2000" dirty="0">
                <a:solidFill>
                  <a:schemeClr val="accent5"/>
                </a:solidFill>
                <a:ea typeface="+mj-ea"/>
                <a:cs typeface="Calibri"/>
              </a:rPr>
              <a:t>see later </a:t>
            </a:r>
            <a:r>
              <a:rPr lang="en-US" sz="2000" dirty="0" smtClean="0">
                <a:solidFill>
                  <a:schemeClr val="accent5"/>
                </a:solidFill>
                <a:ea typeface="+mj-ea"/>
                <a:cs typeface="Calibri"/>
              </a:rPr>
              <a:t>slide)</a:t>
            </a:r>
          </a:p>
          <a:p>
            <a:pPr marL="342900" indent="-342900">
              <a:lnSpc>
                <a:spcPct val="107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chemeClr val="accent5"/>
                </a:solidFill>
                <a:latin typeface="Calibri"/>
                <a:ea typeface="+mj-ea"/>
                <a:cs typeface="Calibri"/>
              </a:rPr>
              <a:t>Smooth </a:t>
            </a:r>
            <a:r>
              <a:rPr lang="en-US" sz="2000" b="1" dirty="0">
                <a:solidFill>
                  <a:schemeClr val="accent5"/>
                </a:solidFill>
                <a:latin typeface="Calibri"/>
                <a:ea typeface="+mj-ea"/>
                <a:cs typeface="Calibri"/>
              </a:rPr>
              <a:t>migration </a:t>
            </a:r>
            <a:r>
              <a:rPr lang="en-US" sz="2000" b="1" dirty="0" smtClean="0">
                <a:solidFill>
                  <a:schemeClr val="accent5"/>
                </a:solidFill>
                <a:latin typeface="Calibri"/>
                <a:ea typeface="+mj-ea"/>
                <a:cs typeface="Calibri"/>
              </a:rPr>
              <a:t>expected </a:t>
            </a:r>
            <a:r>
              <a:rPr lang="en-US" sz="2000" dirty="0" smtClean="0">
                <a:solidFill>
                  <a:schemeClr val="accent5"/>
                </a:solidFill>
                <a:latin typeface="Calibri"/>
                <a:ea typeface="+mj-ea"/>
                <a:cs typeface="Calibri"/>
              </a:rPr>
              <a:t>(SG 20, SG12 &amp; AI for Global Good Summit are already opened via the CRM registration system).</a:t>
            </a:r>
          </a:p>
          <a:p>
            <a:pPr marL="342900" indent="-342900">
              <a:lnSpc>
                <a:spcPct val="107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5"/>
                </a:solidFill>
              </a:rPr>
              <a:t>NOTE in Collective letters: </a:t>
            </a:r>
            <a:r>
              <a:rPr lang="en-US" sz="2000" b="1" dirty="0">
                <a:solidFill>
                  <a:schemeClr val="accent5"/>
                </a:solidFill>
              </a:rPr>
              <a:t>A new registration will be used for this meeting</a:t>
            </a:r>
            <a:r>
              <a:rPr lang="en-US" sz="2000" dirty="0">
                <a:solidFill>
                  <a:schemeClr val="accent5"/>
                </a:solidFill>
              </a:rPr>
              <a:t>, as announced in </a:t>
            </a:r>
            <a:r>
              <a:rPr lang="en-US" sz="2000" u="sng" dirty="0">
                <a:solidFill>
                  <a:schemeClr val="accent5"/>
                </a:solidFill>
                <a:hlinkClick r:id="rId2"/>
              </a:rPr>
              <a:t>TSB Circular 68</a:t>
            </a:r>
            <a:r>
              <a:rPr lang="en-US" sz="2000" dirty="0">
                <a:solidFill>
                  <a:schemeClr val="accent5"/>
                </a:solidFill>
              </a:rPr>
              <a:t>, which will introduce focal-point approval for registration requests. Additionally, the new registration system </a:t>
            </a:r>
            <a:r>
              <a:rPr lang="en-US" sz="2000" dirty="0" smtClean="0">
                <a:solidFill>
                  <a:schemeClr val="accent5"/>
                </a:solidFill>
              </a:rPr>
              <a:t>will introduce changes to the processes for Fellowship and Visa requests. </a:t>
            </a:r>
            <a:endParaRPr lang="en-US" sz="2000" dirty="0" smtClean="0">
              <a:solidFill>
                <a:schemeClr val="accent5"/>
              </a:solidFill>
              <a:ea typeface="+mj-ea"/>
              <a:cs typeface="Calibri"/>
            </a:endParaRPr>
          </a:p>
          <a:p>
            <a:pPr>
              <a:lnSpc>
                <a:spcPct val="107000"/>
              </a:lnSpc>
              <a:spcBef>
                <a:spcPts val="600"/>
              </a:spcBef>
            </a:pPr>
            <a:endParaRPr lang="en-US" sz="2000" dirty="0" smtClean="0">
              <a:solidFill>
                <a:srgbClr val="0070C0"/>
              </a:solidFill>
              <a:latin typeface="Calibri"/>
              <a:ea typeface="+mj-ea"/>
              <a:cs typeface="Calibri"/>
            </a:endParaRPr>
          </a:p>
          <a:p>
            <a:pPr>
              <a:lnSpc>
                <a:spcPct val="107000"/>
              </a:lnSpc>
              <a:spcBef>
                <a:spcPts val="600"/>
              </a:spcBef>
            </a:pPr>
            <a:endParaRPr lang="en-US" sz="2000" dirty="0">
              <a:solidFill>
                <a:srgbClr val="0070C0"/>
              </a:solidFill>
              <a:latin typeface="Calibri"/>
              <a:ea typeface="+mj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493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720" y="1649288"/>
            <a:ext cx="8852563" cy="490932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001676" y="6337579"/>
            <a:ext cx="6096000" cy="20005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700" dirty="0"/>
              <a:t>By Strebe - Own work, CC BY-SA 3.0, https://commons.wikimedia.org/w/index.php?curid=16115337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586346" y="1105597"/>
            <a:ext cx="9019308" cy="6126479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ounded Rectangle 3"/>
          <p:cNvSpPr/>
          <p:nvPr/>
        </p:nvSpPr>
        <p:spPr>
          <a:xfrm>
            <a:off x="1796579" y="1506785"/>
            <a:ext cx="1955165" cy="808320"/>
          </a:xfrm>
          <a:prstGeom prst="roundRect">
            <a:avLst/>
          </a:prstGeom>
          <a:solidFill>
            <a:srgbClr val="2851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Participant signs in using TIES/Guest account</a:t>
            </a:r>
            <a:endParaRPr lang="en-GB" sz="1600" dirty="0"/>
          </a:p>
        </p:txBody>
      </p:sp>
      <p:grpSp>
        <p:nvGrpSpPr>
          <p:cNvPr id="31" name="Group 30"/>
          <p:cNvGrpSpPr/>
          <p:nvPr/>
        </p:nvGrpSpPr>
        <p:grpSpPr>
          <a:xfrm>
            <a:off x="2639440" y="2315106"/>
            <a:ext cx="2804938" cy="1007665"/>
            <a:chOff x="1115440" y="2315105"/>
            <a:chExt cx="2804938" cy="1007665"/>
          </a:xfrm>
        </p:grpSpPr>
        <p:sp>
          <p:nvSpPr>
            <p:cNvPr id="3" name="Bent-Up Arrow 2"/>
            <p:cNvSpPr/>
            <p:nvPr/>
          </p:nvSpPr>
          <p:spPr>
            <a:xfrm rot="5400000">
              <a:off x="1122349" y="2308196"/>
              <a:ext cx="835954" cy="849772"/>
            </a:xfrm>
            <a:prstGeom prst="bentUpArrow">
              <a:avLst>
                <a:gd name="adj1" fmla="val 25000"/>
                <a:gd name="adj2" fmla="val 28297"/>
                <a:gd name="adj3" fmla="val 29396"/>
              </a:avLst>
            </a:prstGeom>
            <a:solidFill>
              <a:srgbClr val="3B99A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965213" y="2514450"/>
              <a:ext cx="1955165" cy="808320"/>
            </a:xfrm>
            <a:prstGeom prst="roundRect">
              <a:avLst/>
            </a:prstGeom>
            <a:solidFill>
              <a:srgbClr val="25616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Participant submits</a:t>
              </a:r>
              <a:br>
                <a:rPr lang="en-US" sz="1600" dirty="0"/>
              </a:br>
              <a:r>
                <a:rPr lang="en-US" sz="1600" dirty="0"/>
                <a:t>registration request</a:t>
              </a:r>
              <a:endParaRPr lang="en-GB" sz="1600" dirty="0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332076" y="3322770"/>
            <a:ext cx="2804937" cy="1007664"/>
            <a:chOff x="2808075" y="3322770"/>
            <a:chExt cx="2804937" cy="1007664"/>
          </a:xfrm>
        </p:grpSpPr>
        <p:sp>
          <p:nvSpPr>
            <p:cNvPr id="5" name="Bent-Up Arrow 4"/>
            <p:cNvSpPr/>
            <p:nvPr/>
          </p:nvSpPr>
          <p:spPr>
            <a:xfrm rot="5400000">
              <a:off x="2814984" y="3315861"/>
              <a:ext cx="835954" cy="849772"/>
            </a:xfrm>
            <a:prstGeom prst="bentUpArrow">
              <a:avLst>
                <a:gd name="adj1" fmla="val 25000"/>
                <a:gd name="adj2" fmla="val 28297"/>
                <a:gd name="adj3" fmla="val 29396"/>
              </a:avLst>
            </a:prstGeom>
            <a:solidFill>
              <a:srgbClr val="38A69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657847" y="3522114"/>
              <a:ext cx="1955165" cy="808320"/>
            </a:xfrm>
            <a:prstGeom prst="roundRect">
              <a:avLst/>
            </a:prstGeom>
            <a:solidFill>
              <a:srgbClr val="23696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Focal Point receives</a:t>
              </a:r>
              <a:br>
                <a:rPr lang="en-US" sz="1600" dirty="0"/>
              </a:br>
              <a:r>
                <a:rPr lang="en-US" sz="1600" dirty="0"/>
                <a:t>email notification of</a:t>
              </a:r>
              <a:br>
                <a:rPr lang="en-US" sz="1600" dirty="0"/>
              </a:br>
              <a:r>
                <a:rPr lang="en-US" sz="1600" dirty="0"/>
                <a:t>the request</a:t>
              </a:r>
              <a:endParaRPr lang="en-GB" sz="1600" dirty="0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024709" y="4330435"/>
            <a:ext cx="2804938" cy="1007665"/>
            <a:chOff x="4500709" y="4330434"/>
            <a:chExt cx="2804938" cy="1007665"/>
          </a:xfrm>
        </p:grpSpPr>
        <p:sp>
          <p:nvSpPr>
            <p:cNvPr id="7" name="Bent-Up Arrow 6"/>
            <p:cNvSpPr/>
            <p:nvPr/>
          </p:nvSpPr>
          <p:spPr>
            <a:xfrm rot="5400000">
              <a:off x="4507618" y="4323525"/>
              <a:ext cx="835954" cy="849772"/>
            </a:xfrm>
            <a:prstGeom prst="bentUpArrow">
              <a:avLst>
                <a:gd name="adj1" fmla="val 25000"/>
                <a:gd name="adj2" fmla="val 28297"/>
                <a:gd name="adj3" fmla="val 29396"/>
              </a:avLst>
            </a:prstGeom>
            <a:solidFill>
              <a:srgbClr val="36A78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350482" y="4529779"/>
              <a:ext cx="1955165" cy="808320"/>
            </a:xfrm>
            <a:prstGeom prst="roundRect">
              <a:avLst/>
            </a:prstGeom>
            <a:solidFill>
              <a:srgbClr val="22695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Focal Point</a:t>
              </a:r>
              <a:br>
                <a:rPr lang="en-US" sz="1600" dirty="0"/>
              </a:br>
              <a:r>
                <a:rPr lang="en-US" sz="1600" dirty="0"/>
                <a:t>approves/rejects</a:t>
              </a:r>
              <a:br>
                <a:rPr lang="en-US" sz="1600" dirty="0"/>
              </a:br>
              <a:r>
                <a:rPr lang="en-US" sz="1600" dirty="0"/>
                <a:t>registration request</a:t>
              </a:r>
              <a:endParaRPr lang="en-GB" sz="1600" dirty="0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717344" y="5338099"/>
            <a:ext cx="2804938" cy="1007664"/>
            <a:chOff x="6193344" y="5338099"/>
            <a:chExt cx="2804938" cy="1007664"/>
          </a:xfrm>
        </p:grpSpPr>
        <p:sp>
          <p:nvSpPr>
            <p:cNvPr id="9" name="Bent-Up Arrow 8"/>
            <p:cNvSpPr/>
            <p:nvPr/>
          </p:nvSpPr>
          <p:spPr>
            <a:xfrm rot="5400000">
              <a:off x="6200253" y="5331190"/>
              <a:ext cx="835954" cy="849772"/>
            </a:xfrm>
            <a:prstGeom prst="bentUpArrow">
              <a:avLst>
                <a:gd name="adj1" fmla="val 25000"/>
                <a:gd name="adj2" fmla="val 28297"/>
                <a:gd name="adj3" fmla="val 29396"/>
              </a:avLst>
            </a:prstGeom>
            <a:solidFill>
              <a:srgbClr val="4DB17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7043117" y="5537443"/>
              <a:ext cx="1955165" cy="808320"/>
            </a:xfrm>
            <a:prstGeom prst="roundRect">
              <a:avLst/>
            </a:prstGeom>
            <a:solidFill>
              <a:srgbClr val="216A4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Participant receives</a:t>
              </a:r>
              <a:br>
                <a:rPr lang="en-US" sz="1600" dirty="0"/>
              </a:br>
              <a:r>
                <a:rPr lang="en-US" sz="1600" dirty="0"/>
                <a:t>email notification of</a:t>
              </a:r>
              <a:br>
                <a:rPr lang="en-US" sz="1600" dirty="0"/>
              </a:br>
              <a:r>
                <a:rPr lang="en-US" sz="1600" dirty="0"/>
                <a:t>approval/rejection</a:t>
              </a:r>
              <a:endParaRPr lang="en-GB" sz="1600" dirty="0"/>
            </a:p>
          </p:txBody>
        </p:sp>
      </p:grpSp>
      <p:sp>
        <p:nvSpPr>
          <p:cNvPr id="30" name="Title 3"/>
          <p:cNvSpPr txBox="1">
            <a:spLocks/>
          </p:cNvSpPr>
          <p:nvPr/>
        </p:nvSpPr>
        <p:spPr>
          <a:xfrm>
            <a:off x="1604306" y="484885"/>
            <a:ext cx="8983388" cy="79871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3600" dirty="0">
                <a:solidFill>
                  <a:srgbClr val="0070C0"/>
                </a:solidFill>
              </a:rPr>
              <a:t>CRM Registration: Focal Point Validation</a:t>
            </a:r>
          </a:p>
        </p:txBody>
      </p:sp>
    </p:spTree>
    <p:extLst>
      <p:ext uri="{BB962C8B-B14F-4D97-AF65-F5344CB8AC3E}">
        <p14:creationId xmlns:p14="http://schemas.microsoft.com/office/powerpoint/2010/main" val="378911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312" y="3101541"/>
            <a:ext cx="8505379" cy="609114"/>
          </a:xfrm>
          <a:prstGeom prst="rect">
            <a:avLst/>
          </a:prstGeom>
        </p:spPr>
      </p:pic>
      <p:sp>
        <p:nvSpPr>
          <p:cNvPr id="40" name="Rounded Rectangle 39"/>
          <p:cNvSpPr/>
          <p:nvPr/>
        </p:nvSpPr>
        <p:spPr>
          <a:xfrm>
            <a:off x="1875783" y="3306294"/>
            <a:ext cx="206859" cy="166792"/>
          </a:xfrm>
          <a:prstGeom prst="roundRect">
            <a:avLst>
              <a:gd name="adj" fmla="val 7897"/>
            </a:avLst>
          </a:pr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itle 3"/>
          <p:cNvSpPr txBox="1">
            <a:spLocks/>
          </p:cNvSpPr>
          <p:nvPr/>
        </p:nvSpPr>
        <p:spPr>
          <a:xfrm>
            <a:off x="1604306" y="484885"/>
            <a:ext cx="8983388" cy="79871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3600" dirty="0">
                <a:solidFill>
                  <a:srgbClr val="0070C0"/>
                </a:solidFill>
              </a:rPr>
              <a:t>CRM Registration: Main page (1/2)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8760" y="1466468"/>
            <a:ext cx="8494480" cy="167601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8663" y="3084847"/>
            <a:ext cx="8514674" cy="140004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302" y="4466249"/>
            <a:ext cx="8521399" cy="111734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2031" y="5567621"/>
            <a:ext cx="8507941" cy="842704"/>
          </a:xfrm>
          <a:prstGeom prst="rect">
            <a:avLst/>
          </a:prstGeom>
        </p:spPr>
      </p:pic>
      <p:sp>
        <p:nvSpPr>
          <p:cNvPr id="73" name="TextBox 72"/>
          <p:cNvSpPr txBox="1"/>
          <p:nvPr/>
        </p:nvSpPr>
        <p:spPr>
          <a:xfrm>
            <a:off x="5691898" y="2236632"/>
            <a:ext cx="2817630" cy="646331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prstDash val="solid"/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Autocompletes according to</a:t>
            </a:r>
            <a:br>
              <a:rPr lang="en-US" dirty="0"/>
            </a:br>
            <a:r>
              <a:rPr lang="en-US" dirty="0"/>
              <a:t>login credentials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120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7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3399" y="1212335"/>
            <a:ext cx="6765205" cy="2400037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3399" y="3609792"/>
            <a:ext cx="6765205" cy="1697997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3399" y="5319663"/>
            <a:ext cx="6765205" cy="385665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3399" y="5798484"/>
            <a:ext cx="6765205" cy="365396"/>
          </a:xfrm>
          <a:prstGeom prst="rect">
            <a:avLst/>
          </a:prstGeom>
        </p:spPr>
      </p:pic>
      <p:sp>
        <p:nvSpPr>
          <p:cNvPr id="30" name="Title 3"/>
          <p:cNvSpPr txBox="1">
            <a:spLocks/>
          </p:cNvSpPr>
          <p:nvPr/>
        </p:nvSpPr>
        <p:spPr>
          <a:xfrm>
            <a:off x="1604306" y="484885"/>
            <a:ext cx="8983388" cy="79871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3600" dirty="0">
                <a:solidFill>
                  <a:srgbClr val="0070C0"/>
                </a:solidFill>
              </a:rPr>
              <a:t>CRM Registration: Main page (2/2)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9046" y="6257038"/>
            <a:ext cx="1635913" cy="27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44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198</Words>
  <Application>Microsoft Office PowerPoint</Application>
  <PresentationFormat>Widescreen</PresentationFormat>
  <Paragraphs>26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Marko, Paul</dc:creator>
  <cp:lastModifiedBy>Al-Mnini, Lara</cp:lastModifiedBy>
  <cp:revision>8</cp:revision>
  <dcterms:created xsi:type="dcterms:W3CDTF">2018-02-20T13:09:23Z</dcterms:created>
  <dcterms:modified xsi:type="dcterms:W3CDTF">2018-02-27T10:36:16Z</dcterms:modified>
</cp:coreProperties>
</file>