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2"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D8C9B-5C49-4F4E-8879-0B5548A46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923801-B4F8-4A48-832D-F6C80307AD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EDF4BD-E5E7-4576-A8F8-19497140F3A1}"/>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6180D8A4-5B36-49C7-AD74-59B3D7C881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9561C-75E5-432E-8811-ACC542C5E00A}"/>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195121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5016B-01D0-40D9-A864-EE43968CDC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03AFFC-226E-4C86-993E-E5713E6C508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FDBAE8-8464-4FB5-B19E-35A417D65820}"/>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9647DE3A-142A-4DBB-9638-53CEF06DA7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8724F7-1737-4459-B3C5-B30219ADC3E3}"/>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1516670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065146-E099-404C-8F27-60AA85CA02A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317D06-E733-413D-9C27-61B1733CFF8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646E4A-DDDB-4485-B8DD-339CA441DF7D}"/>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D2C37242-0C46-45CB-A249-DDB189892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D22B9A-87A6-4B0E-9122-D3A4CEA196BA}"/>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2486281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D44C0-AE90-47CC-BB3F-E7B4934261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0A8C4-2A39-42CD-B83D-A1E5FAC58EF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50CFE8-142E-4F62-A985-EC9E9B8D5A21}"/>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CBCE6BF5-E047-448E-9491-ACBCB7E667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D970C7-78FF-41CD-AAD1-57028835FEEC}"/>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229431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E85A5-D417-467E-B53B-80D3E68546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925363-0E00-407F-B2ED-08C50B401F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5679442-4C05-49E2-AB85-C1F9A0792AAC}"/>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CED92262-4500-46A5-ADC7-F186794BA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52B3C-6E74-4B9D-9466-8E3B75B71D1B}"/>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52917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671C4-3D96-456E-85C4-84196E6AF6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26258C-CC08-493A-AA45-A6EE7B125FF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9ABF06-50CC-4725-9B82-553974BE391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D96F0F-1677-4A22-AEFF-E5CFA99C5094}"/>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6" name="Footer Placeholder 5">
            <a:extLst>
              <a:ext uri="{FF2B5EF4-FFF2-40B4-BE49-F238E27FC236}">
                <a16:creationId xmlns:a16="http://schemas.microsoft.com/office/drawing/2014/main" id="{ABDA0913-0B38-4DB0-AFE5-BE34FA830D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F315F-BDF2-46F2-BF2F-A38E6504B544}"/>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1164749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75E88-4CB8-4040-997F-6680A6442F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705CE8-AF50-41D1-890F-0983407DCF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79AD40E-4737-4801-87FC-7F6DDE69210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DC2517-F044-44B5-899E-09334E98FD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82D53BF-2A78-46DB-831C-5E05655EDF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DAA5EA-FF4D-4B8A-A527-0C6750B7261C}"/>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8" name="Footer Placeholder 7">
            <a:extLst>
              <a:ext uri="{FF2B5EF4-FFF2-40B4-BE49-F238E27FC236}">
                <a16:creationId xmlns:a16="http://schemas.microsoft.com/office/drawing/2014/main" id="{EE43941C-A32C-4245-AE22-1EE332ACF6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43264C-E8A8-4AAE-A982-354BD494CC3D}"/>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412850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8C54A-4C61-4AA3-A20D-328B3EA30B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9448A3-F8BB-4EE6-A1DB-6C83BD6B8FA2}"/>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4" name="Footer Placeholder 3">
            <a:extLst>
              <a:ext uri="{FF2B5EF4-FFF2-40B4-BE49-F238E27FC236}">
                <a16:creationId xmlns:a16="http://schemas.microsoft.com/office/drawing/2014/main" id="{1DAF52C8-ECBF-4880-B9D0-95CB9FEDBE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6D9E31-3A56-4776-9132-35BF5179E73D}"/>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665463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81C124-D7CC-480F-8971-D1E49C85F151}"/>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3" name="Footer Placeholder 2">
            <a:extLst>
              <a:ext uri="{FF2B5EF4-FFF2-40B4-BE49-F238E27FC236}">
                <a16:creationId xmlns:a16="http://schemas.microsoft.com/office/drawing/2014/main" id="{BBE52041-54FC-499B-8116-FDDBB94F89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E33B5F-1ED7-460D-B1CA-7482045948EB}"/>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1713247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0235B-7862-45F3-8676-C0C713B3B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EF0DC7-708E-41CA-85A6-D5DEC4DFA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8357EE-B6AC-4CCE-A1DB-63DBD0EDE3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E8BE6F-36B3-4B64-8C7A-D3DCA5838D61}"/>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6" name="Footer Placeholder 5">
            <a:extLst>
              <a:ext uri="{FF2B5EF4-FFF2-40B4-BE49-F238E27FC236}">
                <a16:creationId xmlns:a16="http://schemas.microsoft.com/office/drawing/2014/main" id="{18DD29E9-1722-4129-A142-5F53A77DF2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D97A8-E44E-4829-B167-0354702E9E60}"/>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2973271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369E5-9F7A-453F-B462-1C09A54D2C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79AE0D-6C4E-4C1D-BC2A-D35ACBB94D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992978-999A-49B7-A06D-439BA07722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39E53AA-E510-4FE7-B5F3-7960EDED222E}"/>
              </a:ext>
            </a:extLst>
          </p:cNvPr>
          <p:cNvSpPr>
            <a:spLocks noGrp="1"/>
          </p:cNvSpPr>
          <p:nvPr>
            <p:ph type="dt" sz="half" idx="10"/>
          </p:nvPr>
        </p:nvSpPr>
        <p:spPr/>
        <p:txBody>
          <a:bodyPr/>
          <a:lstStyle/>
          <a:p>
            <a:fld id="{2F48BE59-FD99-43FE-ADDE-C230D5991E7B}" type="datetimeFigureOut">
              <a:rPr lang="en-US" smtClean="0"/>
              <a:t>2/27/2018</a:t>
            </a:fld>
            <a:endParaRPr lang="en-US"/>
          </a:p>
        </p:txBody>
      </p:sp>
      <p:sp>
        <p:nvSpPr>
          <p:cNvPr id="6" name="Footer Placeholder 5">
            <a:extLst>
              <a:ext uri="{FF2B5EF4-FFF2-40B4-BE49-F238E27FC236}">
                <a16:creationId xmlns:a16="http://schemas.microsoft.com/office/drawing/2014/main" id="{BE1D8E4B-D59F-4712-ABA0-839C86A9CE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193350-FA3F-46FD-9E95-6F55FF50A077}"/>
              </a:ext>
            </a:extLst>
          </p:cNvPr>
          <p:cNvSpPr>
            <a:spLocks noGrp="1"/>
          </p:cNvSpPr>
          <p:nvPr>
            <p:ph type="sldNum" sz="quarter" idx="12"/>
          </p:nvPr>
        </p:nvSpPr>
        <p:spPr/>
        <p:txBody>
          <a:bodyPr/>
          <a:lstStyle/>
          <a:p>
            <a:fld id="{BEA8167F-B8D7-4C55-BE39-1BFA41AED4AF}" type="slidenum">
              <a:rPr lang="en-US" smtClean="0"/>
              <a:t>‹#›</a:t>
            </a:fld>
            <a:endParaRPr lang="en-US"/>
          </a:p>
        </p:txBody>
      </p:sp>
    </p:spTree>
    <p:extLst>
      <p:ext uri="{BB962C8B-B14F-4D97-AF65-F5344CB8AC3E}">
        <p14:creationId xmlns:p14="http://schemas.microsoft.com/office/powerpoint/2010/main" val="3086377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4C8F7-5878-4432-8B6F-18A8130308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7F3AAD-24F1-415F-A2DA-7560BFC13F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662355-76F3-4C13-9562-18D29F0B1C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48BE59-FD99-43FE-ADDE-C230D5991E7B}" type="datetimeFigureOut">
              <a:rPr lang="en-US" smtClean="0"/>
              <a:t>2/27/2018</a:t>
            </a:fld>
            <a:endParaRPr lang="en-US"/>
          </a:p>
        </p:txBody>
      </p:sp>
      <p:sp>
        <p:nvSpPr>
          <p:cNvPr id="5" name="Footer Placeholder 4">
            <a:extLst>
              <a:ext uri="{FF2B5EF4-FFF2-40B4-BE49-F238E27FC236}">
                <a16:creationId xmlns:a16="http://schemas.microsoft.com/office/drawing/2014/main" id="{3B39B8BC-7790-4946-ADEC-5657969DED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8BFFB2-E187-4892-A45E-F9581C3169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A8167F-B8D7-4C55-BE39-1BFA41AED4AF}" type="slidenum">
              <a:rPr lang="en-US" smtClean="0"/>
              <a:t>‹#›</a:t>
            </a:fld>
            <a:endParaRPr lang="en-US"/>
          </a:p>
        </p:txBody>
      </p:sp>
    </p:spTree>
    <p:extLst>
      <p:ext uri="{BB962C8B-B14F-4D97-AF65-F5344CB8AC3E}">
        <p14:creationId xmlns:p14="http://schemas.microsoft.com/office/powerpoint/2010/main" val="4095496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0E9AC-36B5-4CC3-AB46-D80AC7F9DBEA}"/>
              </a:ext>
            </a:extLst>
          </p:cNvPr>
          <p:cNvSpPr>
            <a:spLocks noGrp="1"/>
          </p:cNvSpPr>
          <p:nvPr>
            <p:ph type="ctrTitle"/>
          </p:nvPr>
        </p:nvSpPr>
        <p:spPr/>
        <p:txBody>
          <a:bodyPr/>
          <a:lstStyle/>
          <a:p>
            <a:r>
              <a:rPr lang="en-US" dirty="0"/>
              <a:t>RG-WM</a:t>
            </a:r>
          </a:p>
        </p:txBody>
      </p:sp>
      <p:sp>
        <p:nvSpPr>
          <p:cNvPr id="3" name="Subtitle 2">
            <a:extLst>
              <a:ext uri="{FF2B5EF4-FFF2-40B4-BE49-F238E27FC236}">
                <a16:creationId xmlns:a16="http://schemas.microsoft.com/office/drawing/2014/main" id="{A7563510-A6F0-4AC7-ABE7-1591408E981A}"/>
              </a:ext>
            </a:extLst>
          </p:cNvPr>
          <p:cNvSpPr>
            <a:spLocks noGrp="1"/>
          </p:cNvSpPr>
          <p:nvPr>
            <p:ph type="subTitle" idx="1"/>
          </p:nvPr>
        </p:nvSpPr>
        <p:spPr/>
        <p:txBody>
          <a:bodyPr>
            <a:normAutofit lnSpcReduction="10000"/>
          </a:bodyPr>
          <a:lstStyle/>
          <a:p>
            <a:r>
              <a:rPr lang="en-US" dirty="0" smtClean="0"/>
              <a:t>Addendum 1 to TSAG-</a:t>
            </a:r>
            <a:r>
              <a:rPr lang="en-GB" u="sng" dirty="0" smtClean="0"/>
              <a:t>TD134</a:t>
            </a:r>
            <a:endParaRPr lang="en-US" dirty="0"/>
          </a:p>
          <a:p>
            <a:r>
              <a:rPr lang="en-US" dirty="0" smtClean="0"/>
              <a:t>Understanding </a:t>
            </a:r>
            <a:r>
              <a:rPr lang="en-US" dirty="0"/>
              <a:t>of Meaning of A.1 Clause 3.1.6</a:t>
            </a:r>
          </a:p>
          <a:p>
            <a:r>
              <a:rPr lang="en-US" dirty="0"/>
              <a:t>Alternatives for initiation of A.25 process for incorporation of text</a:t>
            </a:r>
            <a:br>
              <a:rPr lang="en-US" dirty="0"/>
            </a:br>
            <a:r>
              <a:rPr lang="en-US" dirty="0"/>
              <a:t>(A.25 is under the responsibility of RG-SC)</a:t>
            </a:r>
          </a:p>
        </p:txBody>
      </p:sp>
    </p:spTree>
    <p:extLst>
      <p:ext uri="{BB962C8B-B14F-4D97-AF65-F5344CB8AC3E}">
        <p14:creationId xmlns:p14="http://schemas.microsoft.com/office/powerpoint/2010/main" val="4006886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1FFA-E4C8-46FB-AFCB-1B13A22AA578}"/>
              </a:ext>
            </a:extLst>
          </p:cNvPr>
          <p:cNvSpPr>
            <a:spLocks noGrp="1"/>
          </p:cNvSpPr>
          <p:nvPr>
            <p:ph type="title"/>
          </p:nvPr>
        </p:nvSpPr>
        <p:spPr>
          <a:xfrm>
            <a:off x="838200" y="-210065"/>
            <a:ext cx="10515600" cy="1325563"/>
          </a:xfrm>
        </p:spPr>
        <p:txBody>
          <a:bodyPr/>
          <a:lstStyle/>
          <a:p>
            <a:r>
              <a:rPr lang="en-US" dirty="0"/>
              <a:t>In-Force A.1 Clause 3.1.6</a:t>
            </a:r>
          </a:p>
        </p:txBody>
      </p:sp>
      <p:sp>
        <p:nvSpPr>
          <p:cNvPr id="3" name="Content Placeholder 2">
            <a:extLst>
              <a:ext uri="{FF2B5EF4-FFF2-40B4-BE49-F238E27FC236}">
                <a16:creationId xmlns:a16="http://schemas.microsoft.com/office/drawing/2014/main" id="{B5B29EA1-ACAE-4E9D-B8FF-639A36E9CDAE}"/>
              </a:ext>
            </a:extLst>
          </p:cNvPr>
          <p:cNvSpPr>
            <a:spLocks noGrp="1"/>
          </p:cNvSpPr>
          <p:nvPr>
            <p:ph idx="1"/>
          </p:nvPr>
        </p:nvSpPr>
        <p:spPr>
          <a:xfrm>
            <a:off x="838200" y="1115498"/>
            <a:ext cx="10515600" cy="3412257"/>
          </a:xfrm>
        </p:spPr>
        <p:txBody>
          <a:bodyPr/>
          <a:lstStyle/>
          <a:p>
            <a:pPr marL="0" indent="0">
              <a:buNone/>
            </a:pPr>
            <a:r>
              <a:rPr lang="en-GB" b="1" i="1" dirty="0"/>
              <a:t>3.1.6</a:t>
            </a:r>
            <a:r>
              <a:rPr lang="en-GB" i="1" dirty="0"/>
              <a:t>	Material such as text, diagrams, etc., submitted as a contribution to the work of ITU‑T is presumed by ITU to have no restrictions in order to permit the normal distribution of this material for discussions within the appropriate groups and possible use, in whole or in part, in any resulting ITU‑T Recommendations that are published. By submitting a contribution to ITU‑T, authors acknowledge this condition of submission. In addition, authors may state any specific conditions on other uses of their contribution.</a:t>
            </a:r>
            <a:endParaRPr lang="en-US" dirty="0"/>
          </a:p>
          <a:p>
            <a:pPr marL="0" indent="0">
              <a:buNone/>
            </a:pPr>
            <a:endParaRPr lang="en-US" dirty="0"/>
          </a:p>
        </p:txBody>
      </p:sp>
    </p:spTree>
    <p:extLst>
      <p:ext uri="{BB962C8B-B14F-4D97-AF65-F5344CB8AC3E}">
        <p14:creationId xmlns:p14="http://schemas.microsoft.com/office/powerpoint/2010/main" val="1384802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1FFA-E4C8-46FB-AFCB-1B13A22AA578}"/>
              </a:ext>
            </a:extLst>
          </p:cNvPr>
          <p:cNvSpPr>
            <a:spLocks noGrp="1"/>
          </p:cNvSpPr>
          <p:nvPr>
            <p:ph type="title"/>
          </p:nvPr>
        </p:nvSpPr>
        <p:spPr>
          <a:xfrm>
            <a:off x="838200" y="-62585"/>
            <a:ext cx="10515600" cy="1325563"/>
          </a:xfrm>
        </p:spPr>
        <p:txBody>
          <a:bodyPr/>
          <a:lstStyle/>
          <a:p>
            <a:r>
              <a:rPr lang="en-US" dirty="0"/>
              <a:t>A.1 Clause 3.1.6</a:t>
            </a:r>
            <a:br>
              <a:rPr lang="en-US" dirty="0"/>
            </a:br>
            <a:r>
              <a:rPr lang="en-US" sz="3600" dirty="0"/>
              <a:t>Requirements for Contributors</a:t>
            </a:r>
            <a:endParaRPr lang="en-US" dirty="0"/>
          </a:p>
        </p:txBody>
      </p:sp>
      <p:sp>
        <p:nvSpPr>
          <p:cNvPr id="3" name="Content Placeholder 2">
            <a:extLst>
              <a:ext uri="{FF2B5EF4-FFF2-40B4-BE49-F238E27FC236}">
                <a16:creationId xmlns:a16="http://schemas.microsoft.com/office/drawing/2014/main" id="{B5B29EA1-ACAE-4E9D-B8FF-639A36E9CDAE}"/>
              </a:ext>
            </a:extLst>
          </p:cNvPr>
          <p:cNvSpPr>
            <a:spLocks noGrp="1"/>
          </p:cNvSpPr>
          <p:nvPr>
            <p:ph idx="1"/>
          </p:nvPr>
        </p:nvSpPr>
        <p:spPr>
          <a:xfrm>
            <a:off x="838200" y="1203986"/>
            <a:ext cx="10515600" cy="3412257"/>
          </a:xfrm>
        </p:spPr>
        <p:txBody>
          <a:bodyPr/>
          <a:lstStyle/>
          <a:p>
            <a:pPr marL="0" indent="0">
              <a:buNone/>
            </a:pPr>
            <a:r>
              <a:rPr lang="en-GB" b="1" i="1" dirty="0"/>
              <a:t>3.1.6</a:t>
            </a:r>
            <a:r>
              <a:rPr lang="en-GB" i="1" dirty="0"/>
              <a:t>	Material such as text, diagrams, etc., submitted as a contribution to the work of ITU‑T is presumed by ITU to have no restrictions in order to permit the normal distribution of this material for discussions within the appropriate groups and possible use, in whole or in part, in any resulting ITU‑T Recommendations that are published. </a:t>
            </a:r>
            <a:r>
              <a:rPr lang="en-GB" i="1" dirty="0">
                <a:highlight>
                  <a:srgbClr val="FFFF00"/>
                </a:highlight>
              </a:rPr>
              <a:t>By submitting a contribution to ITU‑T, authors acknowledge this condition of submission.</a:t>
            </a:r>
            <a:r>
              <a:rPr lang="en-GB" i="1" dirty="0"/>
              <a:t> In addition, authors may state any specific conditions on other uses of their contribution.</a:t>
            </a:r>
            <a:endParaRPr lang="en-US" dirty="0"/>
          </a:p>
          <a:p>
            <a:pPr marL="0" indent="0">
              <a:buNone/>
            </a:pPr>
            <a:endParaRPr lang="en-US" dirty="0"/>
          </a:p>
        </p:txBody>
      </p:sp>
      <p:cxnSp>
        <p:nvCxnSpPr>
          <p:cNvPr id="5" name="Straight Arrow Connector 4">
            <a:extLst>
              <a:ext uri="{FF2B5EF4-FFF2-40B4-BE49-F238E27FC236}">
                <a16:creationId xmlns:a16="http://schemas.microsoft.com/office/drawing/2014/main" id="{D7DC0483-7CB9-4A0C-8009-5B642DD24252}"/>
              </a:ext>
            </a:extLst>
          </p:cNvPr>
          <p:cNvCxnSpPr/>
          <p:nvPr/>
        </p:nvCxnSpPr>
        <p:spPr>
          <a:xfrm>
            <a:off x="1460090" y="3864077"/>
            <a:ext cx="0" cy="11208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BB7DC20-5133-4CC8-82CF-E82A92895767}"/>
              </a:ext>
            </a:extLst>
          </p:cNvPr>
          <p:cNvSpPr txBox="1"/>
          <p:nvPr/>
        </p:nvSpPr>
        <p:spPr>
          <a:xfrm>
            <a:off x="1460090" y="4523290"/>
            <a:ext cx="9857250" cy="1569660"/>
          </a:xfrm>
          <a:prstGeom prst="rect">
            <a:avLst/>
          </a:prstGeom>
          <a:noFill/>
        </p:spPr>
        <p:txBody>
          <a:bodyPr wrap="none" rtlCol="0">
            <a:spAutoFit/>
          </a:bodyPr>
          <a:lstStyle/>
          <a:p>
            <a:r>
              <a:rPr lang="en-US" sz="2400" dirty="0">
                <a:solidFill>
                  <a:srgbClr val="FF0000"/>
                </a:solidFill>
              </a:rPr>
              <a:t>This is to be understood in the context of the first sentence, which as because</a:t>
            </a:r>
          </a:p>
          <a:p>
            <a:r>
              <a:rPr lang="en-US" sz="2400" dirty="0">
                <a:solidFill>
                  <a:srgbClr val="FF0000"/>
                </a:solidFill>
              </a:rPr>
              <a:t>ITU-T will presume that material in a contribution is free of restrictions,</a:t>
            </a:r>
            <a:br>
              <a:rPr lang="en-US" sz="2400" dirty="0">
                <a:solidFill>
                  <a:srgbClr val="FF0000"/>
                </a:solidFill>
              </a:rPr>
            </a:br>
            <a:r>
              <a:rPr lang="en-US" sz="2400" dirty="0">
                <a:solidFill>
                  <a:srgbClr val="FF0000"/>
                </a:solidFill>
              </a:rPr>
              <a:t>contributors are responsible for submitting material that actually is free of</a:t>
            </a:r>
            <a:br>
              <a:rPr lang="en-US" sz="2400" dirty="0">
                <a:solidFill>
                  <a:srgbClr val="FF0000"/>
                </a:solidFill>
              </a:rPr>
            </a:br>
            <a:r>
              <a:rPr lang="en-US" sz="2400" dirty="0">
                <a:solidFill>
                  <a:srgbClr val="FF0000"/>
                </a:solidFill>
              </a:rPr>
              <a:t>restrictions.</a:t>
            </a:r>
          </a:p>
        </p:txBody>
      </p:sp>
    </p:spTree>
    <p:extLst>
      <p:ext uri="{BB962C8B-B14F-4D97-AF65-F5344CB8AC3E}">
        <p14:creationId xmlns:p14="http://schemas.microsoft.com/office/powerpoint/2010/main" val="3616332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1FFA-E4C8-46FB-AFCB-1B13A22AA578}"/>
              </a:ext>
            </a:extLst>
          </p:cNvPr>
          <p:cNvSpPr>
            <a:spLocks noGrp="1"/>
          </p:cNvSpPr>
          <p:nvPr>
            <p:ph type="title"/>
          </p:nvPr>
        </p:nvSpPr>
        <p:spPr>
          <a:xfrm>
            <a:off x="838200" y="-62585"/>
            <a:ext cx="10515600" cy="1325563"/>
          </a:xfrm>
        </p:spPr>
        <p:txBody>
          <a:bodyPr/>
          <a:lstStyle/>
          <a:p>
            <a:r>
              <a:rPr lang="en-US" dirty="0"/>
              <a:t>A.1 Clause 3.1.6</a:t>
            </a:r>
            <a:br>
              <a:rPr lang="en-US" dirty="0"/>
            </a:br>
            <a:r>
              <a:rPr lang="en-US" sz="3600" dirty="0"/>
              <a:t>Requirements for Contributors</a:t>
            </a:r>
            <a:endParaRPr lang="en-US" dirty="0"/>
          </a:p>
        </p:txBody>
      </p:sp>
      <p:sp>
        <p:nvSpPr>
          <p:cNvPr id="3" name="Content Placeholder 2">
            <a:extLst>
              <a:ext uri="{FF2B5EF4-FFF2-40B4-BE49-F238E27FC236}">
                <a16:creationId xmlns:a16="http://schemas.microsoft.com/office/drawing/2014/main" id="{B5B29EA1-ACAE-4E9D-B8FF-639A36E9CDAE}"/>
              </a:ext>
            </a:extLst>
          </p:cNvPr>
          <p:cNvSpPr>
            <a:spLocks noGrp="1"/>
          </p:cNvSpPr>
          <p:nvPr>
            <p:ph idx="1"/>
          </p:nvPr>
        </p:nvSpPr>
        <p:spPr>
          <a:xfrm>
            <a:off x="838200" y="1203986"/>
            <a:ext cx="10515600" cy="3412257"/>
          </a:xfrm>
        </p:spPr>
        <p:txBody>
          <a:bodyPr/>
          <a:lstStyle/>
          <a:p>
            <a:pPr marL="0" indent="0">
              <a:buNone/>
            </a:pPr>
            <a:r>
              <a:rPr lang="en-GB" b="1" i="1" dirty="0"/>
              <a:t>3.1.6</a:t>
            </a:r>
            <a:r>
              <a:rPr lang="en-GB" i="1" dirty="0"/>
              <a:t>	Material such as text, diagrams, etc., submitted as a contribution to the work of ITU‑T is presumed by ITU to have no restrictions in order to permit the normal distribution of this material for discussions within the appropriate groups and possible use, in whole or in part, in any resulting ITU‑T Recommendations that are published. By submitting a contribution to ITU‑T, authors acknowledge this condition of submission. </a:t>
            </a:r>
            <a:r>
              <a:rPr lang="en-GB" i="1" dirty="0">
                <a:highlight>
                  <a:srgbClr val="FFFF00"/>
                </a:highlight>
              </a:rPr>
              <a:t>In addition, authors may state any specific conditions on other uses of their contribution.</a:t>
            </a:r>
            <a:endParaRPr lang="en-US" dirty="0">
              <a:highlight>
                <a:srgbClr val="FFFF00"/>
              </a:highlight>
            </a:endParaRPr>
          </a:p>
          <a:p>
            <a:pPr marL="0" indent="0">
              <a:buNone/>
            </a:pPr>
            <a:endParaRPr lang="en-US" dirty="0"/>
          </a:p>
        </p:txBody>
      </p:sp>
      <p:cxnSp>
        <p:nvCxnSpPr>
          <p:cNvPr id="5" name="Straight Arrow Connector 4">
            <a:extLst>
              <a:ext uri="{FF2B5EF4-FFF2-40B4-BE49-F238E27FC236}">
                <a16:creationId xmlns:a16="http://schemas.microsoft.com/office/drawing/2014/main" id="{D7DC0483-7CB9-4A0C-8009-5B642DD24252}"/>
              </a:ext>
            </a:extLst>
          </p:cNvPr>
          <p:cNvCxnSpPr>
            <a:cxnSpLocks/>
          </p:cNvCxnSpPr>
          <p:nvPr/>
        </p:nvCxnSpPr>
        <p:spPr>
          <a:xfrm>
            <a:off x="1460090" y="4350774"/>
            <a:ext cx="0" cy="634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BB7DC20-5133-4CC8-82CF-E82A92895767}"/>
              </a:ext>
            </a:extLst>
          </p:cNvPr>
          <p:cNvSpPr txBox="1"/>
          <p:nvPr/>
        </p:nvSpPr>
        <p:spPr>
          <a:xfrm>
            <a:off x="1460090" y="4523290"/>
            <a:ext cx="9771073" cy="830997"/>
          </a:xfrm>
          <a:prstGeom prst="rect">
            <a:avLst/>
          </a:prstGeom>
          <a:noFill/>
        </p:spPr>
        <p:txBody>
          <a:bodyPr wrap="none" rtlCol="0">
            <a:spAutoFit/>
          </a:bodyPr>
          <a:lstStyle/>
          <a:p>
            <a:r>
              <a:rPr lang="en-US" sz="2400" dirty="0">
                <a:solidFill>
                  <a:srgbClr val="FF0000"/>
                </a:solidFill>
              </a:rPr>
              <a:t>If any content within a contribution is not free of restrictions, the contributor</a:t>
            </a:r>
            <a:br>
              <a:rPr lang="en-US" sz="2400" dirty="0">
                <a:solidFill>
                  <a:srgbClr val="FF0000"/>
                </a:solidFill>
              </a:rPr>
            </a:br>
            <a:r>
              <a:rPr lang="en-US" sz="2400" dirty="0">
                <a:solidFill>
                  <a:srgbClr val="FF0000"/>
                </a:solidFill>
              </a:rPr>
              <a:t>is responsible for identifying those restrictions</a:t>
            </a:r>
          </a:p>
        </p:txBody>
      </p:sp>
    </p:spTree>
    <p:extLst>
      <p:ext uri="{BB962C8B-B14F-4D97-AF65-F5344CB8AC3E}">
        <p14:creationId xmlns:p14="http://schemas.microsoft.com/office/powerpoint/2010/main" val="2392447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41FFA-E4C8-46FB-AFCB-1B13A22AA578}"/>
              </a:ext>
            </a:extLst>
          </p:cNvPr>
          <p:cNvSpPr>
            <a:spLocks noGrp="1"/>
          </p:cNvSpPr>
          <p:nvPr>
            <p:ph type="title"/>
          </p:nvPr>
        </p:nvSpPr>
        <p:spPr>
          <a:xfrm>
            <a:off x="838200" y="-62585"/>
            <a:ext cx="10515600" cy="1325563"/>
          </a:xfrm>
        </p:spPr>
        <p:txBody>
          <a:bodyPr/>
          <a:lstStyle/>
          <a:p>
            <a:r>
              <a:rPr lang="en-US" dirty="0"/>
              <a:t>A.1 Clause 3.1.6</a:t>
            </a:r>
            <a:br>
              <a:rPr lang="en-US" dirty="0"/>
            </a:br>
            <a:r>
              <a:rPr lang="en-US" sz="3600" dirty="0"/>
              <a:t>Requirements for ITU-T Group receiving contributions</a:t>
            </a:r>
            <a:endParaRPr lang="en-US" dirty="0"/>
          </a:p>
        </p:txBody>
      </p:sp>
      <p:sp>
        <p:nvSpPr>
          <p:cNvPr id="3" name="Content Placeholder 2">
            <a:extLst>
              <a:ext uri="{FF2B5EF4-FFF2-40B4-BE49-F238E27FC236}">
                <a16:creationId xmlns:a16="http://schemas.microsoft.com/office/drawing/2014/main" id="{B5B29EA1-ACAE-4E9D-B8FF-639A36E9CDAE}"/>
              </a:ext>
            </a:extLst>
          </p:cNvPr>
          <p:cNvSpPr>
            <a:spLocks noGrp="1"/>
          </p:cNvSpPr>
          <p:nvPr>
            <p:ph idx="1"/>
          </p:nvPr>
        </p:nvSpPr>
        <p:spPr>
          <a:xfrm>
            <a:off x="838200" y="1203986"/>
            <a:ext cx="10515600" cy="3412257"/>
          </a:xfrm>
        </p:spPr>
        <p:txBody>
          <a:bodyPr/>
          <a:lstStyle/>
          <a:p>
            <a:pPr marL="0" indent="0">
              <a:buNone/>
            </a:pPr>
            <a:r>
              <a:rPr lang="en-GB" b="1" i="1" dirty="0"/>
              <a:t>3.1.6</a:t>
            </a:r>
            <a:r>
              <a:rPr lang="en-GB" i="1" dirty="0"/>
              <a:t>	</a:t>
            </a:r>
            <a:r>
              <a:rPr lang="en-GB" i="1" dirty="0">
                <a:highlight>
                  <a:srgbClr val="FFFF00"/>
                </a:highlight>
              </a:rPr>
              <a:t>Material such as text, diagrams, etc., submitted as a contribution to the work of ITU‑T is presumed by ITU to have no restrictions in order to permit the normal distribution of this material for discussions within the appropriate groups and possible use, in whole or in part, in any resulting ITU‑T Recommendations that are published</a:t>
            </a:r>
            <a:r>
              <a:rPr lang="en-GB" i="1" dirty="0"/>
              <a:t>. By submitting a contribution to ITU‑T, authors acknowledge this condition of submission. In addition, authors may state any specific conditions on other uses of their contribution.</a:t>
            </a:r>
            <a:endParaRPr lang="en-US" dirty="0"/>
          </a:p>
          <a:p>
            <a:pPr marL="0" indent="0">
              <a:buNone/>
            </a:pPr>
            <a:endParaRPr lang="en-US" dirty="0"/>
          </a:p>
        </p:txBody>
      </p:sp>
      <p:cxnSp>
        <p:nvCxnSpPr>
          <p:cNvPr id="5" name="Straight Arrow Connector 4">
            <a:extLst>
              <a:ext uri="{FF2B5EF4-FFF2-40B4-BE49-F238E27FC236}">
                <a16:creationId xmlns:a16="http://schemas.microsoft.com/office/drawing/2014/main" id="{D7DC0483-7CB9-4A0C-8009-5B642DD24252}"/>
              </a:ext>
            </a:extLst>
          </p:cNvPr>
          <p:cNvCxnSpPr>
            <a:cxnSpLocks/>
          </p:cNvCxnSpPr>
          <p:nvPr/>
        </p:nvCxnSpPr>
        <p:spPr>
          <a:xfrm>
            <a:off x="1460090" y="3067665"/>
            <a:ext cx="0" cy="19172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BB7DC20-5133-4CC8-82CF-E82A92895767}"/>
              </a:ext>
            </a:extLst>
          </p:cNvPr>
          <p:cNvSpPr txBox="1"/>
          <p:nvPr/>
        </p:nvSpPr>
        <p:spPr>
          <a:xfrm>
            <a:off x="1460090" y="4523290"/>
            <a:ext cx="9640909" cy="2308324"/>
          </a:xfrm>
          <a:prstGeom prst="rect">
            <a:avLst/>
          </a:prstGeom>
          <a:noFill/>
        </p:spPr>
        <p:txBody>
          <a:bodyPr wrap="none" rtlCol="0">
            <a:spAutoFit/>
          </a:bodyPr>
          <a:lstStyle/>
          <a:p>
            <a:r>
              <a:rPr lang="en-US" sz="2400" dirty="0">
                <a:solidFill>
                  <a:srgbClr val="FF0000"/>
                </a:solidFill>
              </a:rPr>
              <a:t>ITU-T groups may decide to use material they receive in contributions that</a:t>
            </a:r>
            <a:br>
              <a:rPr lang="en-US" sz="2400" dirty="0">
                <a:solidFill>
                  <a:srgbClr val="FF0000"/>
                </a:solidFill>
              </a:rPr>
            </a:br>
            <a:r>
              <a:rPr lang="en-US" sz="2400" dirty="0">
                <a:solidFill>
                  <a:srgbClr val="FF0000"/>
                </a:solidFill>
              </a:rPr>
              <a:t>they understand to be free of restrictions in any ITU-T Recommendations</a:t>
            </a:r>
          </a:p>
          <a:p>
            <a:r>
              <a:rPr lang="en-US" sz="2400" dirty="0">
                <a:solidFill>
                  <a:srgbClr val="FF0000"/>
                </a:solidFill>
              </a:rPr>
              <a:t>(or presumably any other publications) they produce</a:t>
            </a:r>
          </a:p>
          <a:p>
            <a:endParaRPr lang="en-US" sz="2400" dirty="0">
              <a:solidFill>
                <a:srgbClr val="FF0000"/>
              </a:solidFill>
            </a:endParaRPr>
          </a:p>
          <a:p>
            <a:r>
              <a:rPr lang="en-US" sz="2400" u="sng" dirty="0">
                <a:solidFill>
                  <a:srgbClr val="FF0000"/>
                </a:solidFill>
              </a:rPr>
              <a:t>Not covered in this text</a:t>
            </a:r>
            <a:r>
              <a:rPr lang="en-US" sz="2400" dirty="0">
                <a:solidFill>
                  <a:srgbClr val="FF0000"/>
                </a:solidFill>
              </a:rPr>
              <a:t>: what action should an ITU-T group take if they wish</a:t>
            </a:r>
            <a:br>
              <a:rPr lang="en-US" sz="2400" dirty="0">
                <a:solidFill>
                  <a:srgbClr val="FF0000"/>
                </a:solidFill>
              </a:rPr>
            </a:br>
            <a:r>
              <a:rPr lang="en-US" sz="2400" dirty="0">
                <a:solidFill>
                  <a:srgbClr val="FF0000"/>
                </a:solidFill>
              </a:rPr>
              <a:t>to use material they receive that is not free of restrictions</a:t>
            </a:r>
          </a:p>
        </p:txBody>
      </p:sp>
    </p:spTree>
    <p:extLst>
      <p:ext uri="{BB962C8B-B14F-4D97-AF65-F5344CB8AC3E}">
        <p14:creationId xmlns:p14="http://schemas.microsoft.com/office/powerpoint/2010/main" val="2061293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4435-2DE4-46FE-818D-E651FC661319}"/>
              </a:ext>
            </a:extLst>
          </p:cNvPr>
          <p:cNvSpPr>
            <a:spLocks noGrp="1"/>
          </p:cNvSpPr>
          <p:nvPr>
            <p:ph type="title"/>
          </p:nvPr>
        </p:nvSpPr>
        <p:spPr/>
        <p:txBody>
          <a:bodyPr/>
          <a:lstStyle/>
          <a:p>
            <a:r>
              <a:rPr lang="en-US" dirty="0"/>
              <a:t>Relationship of A.1 to A.25</a:t>
            </a:r>
            <a:br>
              <a:rPr lang="en-US" dirty="0"/>
            </a:br>
            <a:r>
              <a:rPr lang="en-US" dirty="0"/>
              <a:t>How is the A.25 process initiated?</a:t>
            </a:r>
          </a:p>
        </p:txBody>
      </p:sp>
      <p:sp>
        <p:nvSpPr>
          <p:cNvPr id="3" name="Content Placeholder 2">
            <a:extLst>
              <a:ext uri="{FF2B5EF4-FFF2-40B4-BE49-F238E27FC236}">
                <a16:creationId xmlns:a16="http://schemas.microsoft.com/office/drawing/2014/main" id="{F1C35D41-0EA7-42A7-91DE-7032DA2F5F03}"/>
              </a:ext>
            </a:extLst>
          </p:cNvPr>
          <p:cNvSpPr>
            <a:spLocks noGrp="1"/>
          </p:cNvSpPr>
          <p:nvPr>
            <p:ph idx="1"/>
          </p:nvPr>
        </p:nvSpPr>
        <p:spPr/>
        <p:txBody>
          <a:bodyPr/>
          <a:lstStyle/>
          <a:p>
            <a:r>
              <a:rPr lang="en-US" dirty="0"/>
              <a:t>An ITU-T Study Group would only be able to agree to incorporate text of another organization if they receive a proposal to incorporate text. This kind of proposal might be initiated in one of two ways:</a:t>
            </a:r>
          </a:p>
          <a:p>
            <a:pPr marL="855663" lvl="1" indent="-398463">
              <a:buFont typeface="Courier New" panose="02070309020205020404" pitchFamily="49" charset="0"/>
              <a:buChar char="o"/>
            </a:pPr>
            <a:r>
              <a:rPr lang="en-US" dirty="0"/>
              <a:t>A request is received from another organization to incorporate (or “bless”) their text as an ITU-T Recommendation. Presumably such a proposal comes in an incoming LS which is posted as a TD.</a:t>
            </a:r>
          </a:p>
          <a:p>
            <a:pPr marL="855663" lvl="1" indent="-398463">
              <a:buFont typeface="Courier New" panose="02070309020205020404" pitchFamily="49" charset="0"/>
              <a:buChar char="o"/>
            </a:pPr>
            <a:r>
              <a:rPr lang="en-US" dirty="0"/>
              <a:t>A member makes a proposal (contained in a contribution) to incorporate text of an A.5 qualified organization in lieu of ITU-T developing their own Recommendation text</a:t>
            </a:r>
          </a:p>
        </p:txBody>
      </p:sp>
    </p:spTree>
    <p:extLst>
      <p:ext uri="{BB962C8B-B14F-4D97-AF65-F5344CB8AC3E}">
        <p14:creationId xmlns:p14="http://schemas.microsoft.com/office/powerpoint/2010/main" val="2730260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4435-2DE4-46FE-818D-E651FC661319}"/>
              </a:ext>
            </a:extLst>
          </p:cNvPr>
          <p:cNvSpPr>
            <a:spLocks noGrp="1"/>
          </p:cNvSpPr>
          <p:nvPr>
            <p:ph type="title"/>
          </p:nvPr>
        </p:nvSpPr>
        <p:spPr/>
        <p:txBody>
          <a:bodyPr/>
          <a:lstStyle/>
          <a:p>
            <a:r>
              <a:rPr lang="en-US" dirty="0"/>
              <a:t>Relationship of A.1 to A.25</a:t>
            </a:r>
            <a:br>
              <a:rPr lang="en-US" dirty="0"/>
            </a:br>
            <a:r>
              <a:rPr lang="en-US" dirty="0"/>
              <a:t>In force text – A.25</a:t>
            </a:r>
          </a:p>
        </p:txBody>
      </p:sp>
      <p:sp>
        <p:nvSpPr>
          <p:cNvPr id="3" name="Content Placeholder 2">
            <a:extLst>
              <a:ext uri="{FF2B5EF4-FFF2-40B4-BE49-F238E27FC236}">
                <a16:creationId xmlns:a16="http://schemas.microsoft.com/office/drawing/2014/main" id="{F1C35D41-0EA7-42A7-91DE-7032DA2F5F03}"/>
              </a:ext>
            </a:extLst>
          </p:cNvPr>
          <p:cNvSpPr>
            <a:spLocks noGrp="1"/>
          </p:cNvSpPr>
          <p:nvPr>
            <p:ph idx="1"/>
          </p:nvPr>
        </p:nvSpPr>
        <p:spPr/>
        <p:txBody>
          <a:bodyPr/>
          <a:lstStyle/>
          <a:p>
            <a:pPr marL="0" indent="0">
              <a:buNone/>
            </a:pPr>
            <a:r>
              <a:rPr lang="en-US" b="1" i="1" dirty="0"/>
              <a:t>6.1.2</a:t>
            </a:r>
            <a:r>
              <a:rPr lang="en-US" i="1" dirty="0"/>
              <a:t>	These documents are not issued as contributions. </a:t>
            </a:r>
            <a:r>
              <a:rPr lang="en-US" i="1" dirty="0">
                <a:highlight>
                  <a:srgbClr val="FFFF00"/>
                </a:highlight>
              </a:rPr>
              <a:t>As soon as they arrive</a:t>
            </a:r>
            <a:r>
              <a:rPr lang="en-US" i="1" dirty="0"/>
              <a:t> they are made available, with the agreement of the study group chairman, and subject to the permission arrangements set out in clause 6.3 and to the copyright arrangements set out in clause 6.4, for advance consideration by the relevant group.</a:t>
            </a:r>
          </a:p>
        </p:txBody>
      </p:sp>
      <p:cxnSp>
        <p:nvCxnSpPr>
          <p:cNvPr id="5" name="Straight Arrow Connector 4">
            <a:extLst>
              <a:ext uri="{FF2B5EF4-FFF2-40B4-BE49-F238E27FC236}">
                <a16:creationId xmlns:a16="http://schemas.microsoft.com/office/drawing/2014/main" id="{D46CFB8D-4383-4974-817B-7AF20C42A6FF}"/>
              </a:ext>
            </a:extLst>
          </p:cNvPr>
          <p:cNvCxnSpPr/>
          <p:nvPr/>
        </p:nvCxnSpPr>
        <p:spPr>
          <a:xfrm>
            <a:off x="1312606" y="2580968"/>
            <a:ext cx="0" cy="16223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3C004B5D-0204-4E42-AC2B-BA59DD4A2E06}"/>
              </a:ext>
            </a:extLst>
          </p:cNvPr>
          <p:cNvSpPr txBox="1"/>
          <p:nvPr/>
        </p:nvSpPr>
        <p:spPr>
          <a:xfrm>
            <a:off x="1447667" y="3922728"/>
            <a:ext cx="10280699" cy="2308324"/>
          </a:xfrm>
          <a:prstGeom prst="rect">
            <a:avLst/>
          </a:prstGeom>
          <a:noFill/>
        </p:spPr>
        <p:txBody>
          <a:bodyPr wrap="none" rtlCol="0">
            <a:spAutoFit/>
          </a:bodyPr>
          <a:lstStyle/>
          <a:p>
            <a:r>
              <a:rPr lang="en-US" sz="2400" dirty="0">
                <a:solidFill>
                  <a:srgbClr val="FF0000"/>
                </a:solidFill>
              </a:rPr>
              <a:t>This text leave unclear from where these documents arrived or why, or who is</a:t>
            </a:r>
            <a:br>
              <a:rPr lang="en-US" sz="2400" dirty="0">
                <a:solidFill>
                  <a:srgbClr val="FF0000"/>
                </a:solidFill>
              </a:rPr>
            </a:br>
            <a:r>
              <a:rPr lang="en-US" sz="2400" dirty="0">
                <a:solidFill>
                  <a:srgbClr val="FF0000"/>
                </a:solidFill>
              </a:rPr>
              <a:t>making the proposal to incorporate text. This would seem to cover better the</a:t>
            </a:r>
            <a:br>
              <a:rPr lang="en-US" sz="2400" dirty="0">
                <a:solidFill>
                  <a:srgbClr val="FF0000"/>
                </a:solidFill>
              </a:rPr>
            </a:br>
            <a:r>
              <a:rPr lang="en-US" sz="2400" dirty="0">
                <a:solidFill>
                  <a:srgbClr val="FF0000"/>
                </a:solidFill>
              </a:rPr>
              <a:t>case of receiving a request to incorporate text via liaison statement from another</a:t>
            </a:r>
            <a:br>
              <a:rPr lang="en-US" sz="2400" dirty="0">
                <a:solidFill>
                  <a:srgbClr val="FF0000"/>
                </a:solidFill>
              </a:rPr>
            </a:br>
            <a:r>
              <a:rPr lang="en-US" sz="2400" dirty="0">
                <a:solidFill>
                  <a:srgbClr val="FF0000"/>
                </a:solidFill>
              </a:rPr>
              <a:t>group who wishes ITU-T to incorporate their text than it does the case where a</a:t>
            </a:r>
            <a:br>
              <a:rPr lang="en-US" sz="2400" dirty="0">
                <a:solidFill>
                  <a:srgbClr val="FF0000"/>
                </a:solidFill>
              </a:rPr>
            </a:br>
            <a:r>
              <a:rPr lang="en-US" sz="2400" dirty="0">
                <a:solidFill>
                  <a:srgbClr val="FF0000"/>
                </a:solidFill>
              </a:rPr>
              <a:t>member makes a proposal to incorporate text of another organization in a</a:t>
            </a:r>
            <a:br>
              <a:rPr lang="en-US" sz="2400" dirty="0">
                <a:solidFill>
                  <a:srgbClr val="FF0000"/>
                </a:solidFill>
              </a:rPr>
            </a:br>
            <a:r>
              <a:rPr lang="en-US" sz="2400" dirty="0">
                <a:solidFill>
                  <a:srgbClr val="FF0000"/>
                </a:solidFill>
              </a:rPr>
              <a:t>contribution</a:t>
            </a:r>
          </a:p>
        </p:txBody>
      </p:sp>
    </p:spTree>
    <p:extLst>
      <p:ext uri="{BB962C8B-B14F-4D97-AF65-F5344CB8AC3E}">
        <p14:creationId xmlns:p14="http://schemas.microsoft.com/office/powerpoint/2010/main" val="294544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8CC2C-23ED-4D97-8EE3-30E2EBC103C7}"/>
              </a:ext>
            </a:extLst>
          </p:cNvPr>
          <p:cNvSpPr>
            <a:spLocks noGrp="1"/>
          </p:cNvSpPr>
          <p:nvPr>
            <p:ph type="title"/>
          </p:nvPr>
        </p:nvSpPr>
        <p:spPr>
          <a:xfrm>
            <a:off x="838200" y="129152"/>
            <a:ext cx="10515600" cy="1325563"/>
          </a:xfrm>
        </p:spPr>
        <p:txBody>
          <a:bodyPr>
            <a:normAutofit fontScale="90000"/>
          </a:bodyPr>
          <a:lstStyle/>
          <a:p>
            <a:r>
              <a:rPr lang="en-US" sz="4000" dirty="0"/>
              <a:t>What Would a contribution from a member proposing to incorporate text of another organization look like?</a:t>
            </a:r>
            <a:endParaRPr lang="en-US" dirty="0"/>
          </a:p>
        </p:txBody>
      </p:sp>
      <p:graphicFrame>
        <p:nvGraphicFramePr>
          <p:cNvPr id="7" name="Content Placeholder 6">
            <a:extLst>
              <a:ext uri="{FF2B5EF4-FFF2-40B4-BE49-F238E27FC236}">
                <a16:creationId xmlns:a16="http://schemas.microsoft.com/office/drawing/2014/main" id="{8DCD088E-40F3-440A-BF0D-09811A04AD37}"/>
              </a:ext>
            </a:extLst>
          </p:cNvPr>
          <p:cNvGraphicFramePr>
            <a:graphicFrameLocks noGrp="1"/>
          </p:cNvGraphicFramePr>
          <p:nvPr>
            <p:ph idx="1"/>
            <p:extLst>
              <p:ext uri="{D42A27DB-BD31-4B8C-83A1-F6EECF244321}">
                <p14:modId xmlns:p14="http://schemas.microsoft.com/office/powerpoint/2010/main" val="2633125903"/>
              </p:ext>
            </p:extLst>
          </p:nvPr>
        </p:nvGraphicFramePr>
        <p:xfrm>
          <a:off x="838200" y="1471672"/>
          <a:ext cx="10515600" cy="5308600"/>
        </p:xfrm>
        <a:graphic>
          <a:graphicData uri="http://schemas.openxmlformats.org/drawingml/2006/table">
            <a:tbl>
              <a:tblPr firstRow="1" bandRow="1">
                <a:tableStyleId>{5C22544A-7EE6-4342-B048-85BDC9FD1C3A}</a:tableStyleId>
              </a:tblPr>
              <a:tblGrid>
                <a:gridCol w="784123">
                  <a:extLst>
                    <a:ext uri="{9D8B030D-6E8A-4147-A177-3AD203B41FA5}">
                      <a16:colId xmlns:a16="http://schemas.microsoft.com/office/drawing/2014/main" val="2154113513"/>
                    </a:ext>
                  </a:extLst>
                </a:gridCol>
                <a:gridCol w="4247535">
                  <a:extLst>
                    <a:ext uri="{9D8B030D-6E8A-4147-A177-3AD203B41FA5}">
                      <a16:colId xmlns:a16="http://schemas.microsoft.com/office/drawing/2014/main" val="1991960728"/>
                    </a:ext>
                  </a:extLst>
                </a:gridCol>
                <a:gridCol w="5483942">
                  <a:extLst>
                    <a:ext uri="{9D8B030D-6E8A-4147-A177-3AD203B41FA5}">
                      <a16:colId xmlns:a16="http://schemas.microsoft.com/office/drawing/2014/main" val="538428631"/>
                    </a:ext>
                  </a:extLst>
                </a:gridCol>
              </a:tblGrid>
              <a:tr h="370840">
                <a:tc>
                  <a:txBody>
                    <a:bodyPr/>
                    <a:lstStyle/>
                    <a:p>
                      <a:r>
                        <a:rPr lang="en-US" dirty="0"/>
                        <a:t>Case</a:t>
                      </a:r>
                    </a:p>
                  </a:txBody>
                  <a:tcPr/>
                </a:tc>
                <a:tc>
                  <a:txBody>
                    <a:bodyPr/>
                    <a:lstStyle/>
                    <a:p>
                      <a:r>
                        <a:rPr lang="en-US" dirty="0"/>
                        <a:t>Contribution Content</a:t>
                      </a:r>
                    </a:p>
                  </a:txBody>
                  <a:tcPr/>
                </a:tc>
                <a:tc>
                  <a:txBody>
                    <a:bodyPr/>
                    <a:lstStyle/>
                    <a:p>
                      <a:r>
                        <a:rPr lang="en-US" dirty="0"/>
                        <a:t>Receiving ITU-T Group action</a:t>
                      </a:r>
                    </a:p>
                  </a:txBody>
                  <a:tcPr/>
                </a:tc>
                <a:extLst>
                  <a:ext uri="{0D108BD9-81ED-4DB2-BD59-A6C34878D82A}">
                    <a16:rowId xmlns:a16="http://schemas.microsoft.com/office/drawing/2014/main" val="3517563243"/>
                  </a:ext>
                </a:extLst>
              </a:tr>
              <a:tr h="370840">
                <a:tc>
                  <a:txBody>
                    <a:bodyPr/>
                    <a:lstStyle/>
                    <a:p>
                      <a:r>
                        <a:rPr lang="en-US" dirty="0"/>
                        <a:t>1</a:t>
                      </a:r>
                    </a:p>
                  </a:txBody>
                  <a:tcPr/>
                </a:tc>
                <a:tc>
                  <a:txBody>
                    <a:bodyPr/>
                    <a:lstStyle/>
                    <a:p>
                      <a:r>
                        <a:rPr lang="en-US" dirty="0"/>
                        <a:t>The contribution proposes to incorporate text makes reference to a publicly available document from which the incorporation is proposed to me made</a:t>
                      </a:r>
                    </a:p>
                  </a:txBody>
                  <a:tcPr/>
                </a:tc>
                <a:tc>
                  <a:txBody>
                    <a:bodyPr/>
                    <a:lstStyle/>
                    <a:p>
                      <a:r>
                        <a:rPr lang="en-US" dirty="0"/>
                        <a:t>The group receiving the proposal can examine the text proposed to be incorporated. If they agree with the proposal, they can pursue acquiring the necessary permissions per A.25 if the organization is A.5 qualified</a:t>
                      </a:r>
                    </a:p>
                  </a:txBody>
                  <a:tcPr/>
                </a:tc>
                <a:extLst>
                  <a:ext uri="{0D108BD9-81ED-4DB2-BD59-A6C34878D82A}">
                    <a16:rowId xmlns:a16="http://schemas.microsoft.com/office/drawing/2014/main" val="1009088473"/>
                  </a:ext>
                </a:extLst>
              </a:tr>
              <a:tr h="370840">
                <a:tc>
                  <a:txBody>
                    <a:bodyPr/>
                    <a:lstStyle/>
                    <a:p>
                      <a:r>
                        <a:rPr lang="en-US" dirty="0"/>
                        <a:t>2</a:t>
                      </a:r>
                    </a:p>
                  </a:txBody>
                  <a:tcPr/>
                </a:tc>
                <a:tc>
                  <a:txBody>
                    <a:bodyPr/>
                    <a:lstStyle/>
                    <a:p>
                      <a:r>
                        <a:rPr lang="en-US" dirty="0"/>
                        <a:t>The contribution proposes to incorporate text makes reference to a non-publicly available document from which the incorporation is proposed to be made</a:t>
                      </a:r>
                    </a:p>
                  </a:txBody>
                  <a:tcPr/>
                </a:tc>
                <a:tc>
                  <a:txBody>
                    <a:bodyPr/>
                    <a:lstStyle/>
                    <a:p>
                      <a:r>
                        <a:rPr lang="en-US" dirty="0"/>
                        <a:t>If the group agrees that the proposal is worth pursuing, they may send a liaison statement to the other organization requesting a copy of the document. A decision as to whether to pursue incorporation would be made at a future meeting where the document is available in a reply LS for examination, and permissions may be requested per A.25 if the organization is A.5 qualified</a:t>
                      </a:r>
                    </a:p>
                  </a:txBody>
                  <a:tcPr/>
                </a:tc>
                <a:extLst>
                  <a:ext uri="{0D108BD9-81ED-4DB2-BD59-A6C34878D82A}">
                    <a16:rowId xmlns:a16="http://schemas.microsoft.com/office/drawing/2014/main" val="313526323"/>
                  </a:ext>
                </a:extLst>
              </a:tr>
              <a:tr h="370840">
                <a:tc>
                  <a:txBody>
                    <a:bodyPr/>
                    <a:lstStyle/>
                    <a:p>
                      <a:r>
                        <a:rPr lang="en-US" dirty="0"/>
                        <a:t>3</a:t>
                      </a:r>
                    </a:p>
                  </a:txBody>
                  <a:tcPr/>
                </a:tc>
                <a:tc>
                  <a:txBody>
                    <a:bodyPr/>
                    <a:lstStyle/>
                    <a:p>
                      <a:r>
                        <a:rPr lang="en-US" dirty="0"/>
                        <a:t>The contribution quotes the text from the document of another organization that they propose to incorporate, while identifying that this content in their contribution is not free of restrictions</a:t>
                      </a:r>
                    </a:p>
                  </a:txBody>
                  <a:tcPr/>
                </a:tc>
                <a:tc>
                  <a:txBody>
                    <a:bodyPr/>
                    <a:lstStyle/>
                    <a:p>
                      <a:r>
                        <a:rPr lang="en-US" dirty="0"/>
                        <a:t>If the group agrees with the proposal and the organization is A.5 qualified, the group may proceed to acquire the necessary permissions per A.25</a:t>
                      </a:r>
                    </a:p>
                  </a:txBody>
                  <a:tcPr/>
                </a:tc>
                <a:extLst>
                  <a:ext uri="{0D108BD9-81ED-4DB2-BD59-A6C34878D82A}">
                    <a16:rowId xmlns:a16="http://schemas.microsoft.com/office/drawing/2014/main" val="1454848109"/>
                  </a:ext>
                </a:extLst>
              </a:tr>
            </a:tbl>
          </a:graphicData>
        </a:graphic>
      </p:graphicFrame>
    </p:spTree>
    <p:extLst>
      <p:ext uri="{BB962C8B-B14F-4D97-AF65-F5344CB8AC3E}">
        <p14:creationId xmlns:p14="http://schemas.microsoft.com/office/powerpoint/2010/main" val="60441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4882A-301F-429D-9C28-C5A1CD069615}"/>
              </a:ext>
            </a:extLst>
          </p:cNvPr>
          <p:cNvSpPr>
            <a:spLocks noGrp="1"/>
          </p:cNvSpPr>
          <p:nvPr>
            <p:ph type="title"/>
          </p:nvPr>
        </p:nvSpPr>
        <p:spPr/>
        <p:txBody>
          <a:bodyPr/>
          <a:lstStyle/>
          <a:p>
            <a:r>
              <a:rPr lang="en-US" dirty="0"/>
              <a:t>When is A.25 initiated as a result of a contribution?</a:t>
            </a:r>
          </a:p>
        </p:txBody>
      </p:sp>
      <p:sp>
        <p:nvSpPr>
          <p:cNvPr id="3" name="Content Placeholder 2">
            <a:extLst>
              <a:ext uri="{FF2B5EF4-FFF2-40B4-BE49-F238E27FC236}">
                <a16:creationId xmlns:a16="http://schemas.microsoft.com/office/drawing/2014/main" id="{49F5A95D-8B2A-46C2-8424-8FB60F09FFF4}"/>
              </a:ext>
            </a:extLst>
          </p:cNvPr>
          <p:cNvSpPr>
            <a:spLocks noGrp="1"/>
          </p:cNvSpPr>
          <p:nvPr>
            <p:ph idx="1"/>
          </p:nvPr>
        </p:nvSpPr>
        <p:spPr/>
        <p:txBody>
          <a:bodyPr/>
          <a:lstStyle/>
          <a:p>
            <a:r>
              <a:rPr lang="en-US" dirty="0"/>
              <a:t>The process can be initiated if the receiving study group agrees with a proposal from a member to incorporate text from another organization that is A.5 qualified</a:t>
            </a:r>
          </a:p>
          <a:p>
            <a:r>
              <a:rPr lang="en-US" dirty="0"/>
              <a:t>If restrictions on any text are other than copyright held by an A.5 qualified organization, procedures other than A.25 may need to be employed, or the incorporation of text may not be possible</a:t>
            </a:r>
          </a:p>
        </p:txBody>
      </p:sp>
    </p:spTree>
    <p:extLst>
      <p:ext uri="{BB962C8B-B14F-4D97-AF65-F5344CB8AC3E}">
        <p14:creationId xmlns:p14="http://schemas.microsoft.com/office/powerpoint/2010/main" val="459050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527</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Office Theme</vt:lpstr>
      <vt:lpstr>RG-WM</vt:lpstr>
      <vt:lpstr>In-Force A.1 Clause 3.1.6</vt:lpstr>
      <vt:lpstr>A.1 Clause 3.1.6 Requirements for Contributors</vt:lpstr>
      <vt:lpstr>A.1 Clause 3.1.6 Requirements for Contributors</vt:lpstr>
      <vt:lpstr>A.1 Clause 3.1.6 Requirements for ITU-T Group receiving contributions</vt:lpstr>
      <vt:lpstr>Relationship of A.1 to A.25 How is the A.25 process initiated?</vt:lpstr>
      <vt:lpstr>Relationship of A.1 to A.25 In force text – A.25</vt:lpstr>
      <vt:lpstr>What Would a contribution from a member proposing to incorporate text of another organization look like?</vt:lpstr>
      <vt:lpstr>When is A.25 initiated as a result of a contribution?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RG-WM</dc:title>
  <dc:creator>Trowbridge, Steve (Nokia - US)</dc:creator>
  <cp:lastModifiedBy>Al-Mnini, Lara</cp:lastModifiedBy>
  <cp:revision>14</cp:revision>
  <dcterms:created xsi:type="dcterms:W3CDTF">2018-02-27T08:49:34Z</dcterms:created>
  <dcterms:modified xsi:type="dcterms:W3CDTF">2018-02-27T14:14:43Z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