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4" r:id="rId3"/>
    <p:sldId id="257" r:id="rId4"/>
    <p:sldId id="262" r:id="rId5"/>
    <p:sldId id="261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82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26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eshkurt\Desktop\NCT%20dat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eshkurt\Desktop\NCT%20dat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eshkurt\Desktop\NCT%20data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/>
              <a:t>E.212</a:t>
            </a:r>
            <a:endParaRPr lang="en-US" sz="1600" b="1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Sheet1!$B$7:$B$10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Sheet1!$C$7:$C$10</c:f>
              <c:numCache>
                <c:formatCode>General</c:formatCode>
                <c:ptCount val="4"/>
                <c:pt idx="0">
                  <c:v>3</c:v>
                </c:pt>
                <c:pt idx="1">
                  <c:v>8</c:v>
                </c:pt>
                <c:pt idx="2">
                  <c:v>6</c:v>
                </c:pt>
                <c:pt idx="3">
                  <c:v>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09139488"/>
        <c:axId val="309100296"/>
      </c:lineChart>
      <c:catAx>
        <c:axId val="309139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9100296"/>
        <c:crosses val="autoZero"/>
        <c:auto val="1"/>
        <c:lblAlgn val="ctr"/>
        <c:lblOffset val="100"/>
        <c:noMultiLvlLbl val="0"/>
      </c:catAx>
      <c:valAx>
        <c:axId val="309100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9139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28575">
      <a:solidFill>
        <a:schemeClr val="accent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/>
              <a:t>E.164</a:t>
            </a:r>
            <a:endParaRPr lang="en-US" b="1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Pt>
            <c:idx val="1"/>
            <c:marker>
              <c:symbol val="circle"/>
              <c:size val="5"/>
              <c:spPr>
                <a:solidFill>
                  <a:schemeClr val="accent2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2"/>
                </a:solidFill>
                <a:round/>
              </a:ln>
              <a:effectLst/>
            </c:spPr>
          </c:dPt>
          <c:dPt>
            <c:idx val="2"/>
            <c:marker>
              <c:symbol val="circle"/>
              <c:size val="5"/>
              <c:spPr>
                <a:solidFill>
                  <a:schemeClr val="accent2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2"/>
                </a:solidFill>
                <a:round/>
              </a:ln>
              <a:effectLst/>
            </c:spPr>
          </c:dPt>
          <c:dPt>
            <c:idx val="3"/>
            <c:marker>
              <c:symbol val="circle"/>
              <c:size val="5"/>
              <c:spPr>
                <a:solidFill>
                  <a:schemeClr val="accent2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2"/>
                </a:solidFill>
                <a:round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Sheet1!$B$14:$B$17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Sheet1!$C$14:$C$17</c:f>
              <c:numCache>
                <c:formatCode>General</c:formatCode>
                <c:ptCount val="4"/>
                <c:pt idx="0">
                  <c:v>2</c:v>
                </c:pt>
                <c:pt idx="1">
                  <c:v>5</c:v>
                </c:pt>
                <c:pt idx="2">
                  <c:v>4</c:v>
                </c:pt>
                <c:pt idx="3">
                  <c:v>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08891312"/>
        <c:axId val="308936488"/>
      </c:lineChart>
      <c:catAx>
        <c:axId val="308891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936488"/>
        <c:crosses val="autoZero"/>
        <c:auto val="1"/>
        <c:lblAlgn val="ctr"/>
        <c:lblOffset val="100"/>
        <c:noMultiLvlLbl val="0"/>
      </c:catAx>
      <c:valAx>
        <c:axId val="308936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891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28575">
      <a:solidFill>
        <a:schemeClr val="accent2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Sheet1!$B$26:$B$29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Sheet1!$C$26:$C$29</c:f>
              <c:numCache>
                <c:formatCode>General</c:formatCode>
                <c:ptCount val="4"/>
                <c:pt idx="0">
                  <c:v>5</c:v>
                </c:pt>
                <c:pt idx="1">
                  <c:v>13</c:v>
                </c:pt>
                <c:pt idx="2">
                  <c:v>10</c:v>
                </c:pt>
                <c:pt idx="3">
                  <c:v>15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08996160"/>
        <c:axId val="309004736"/>
      </c:lineChart>
      <c:catAx>
        <c:axId val="308996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9004736"/>
        <c:crosses val="autoZero"/>
        <c:auto val="1"/>
        <c:lblAlgn val="ctr"/>
        <c:lblOffset val="100"/>
        <c:noMultiLvlLbl val="0"/>
      </c:catAx>
      <c:valAx>
        <c:axId val="309004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996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Sheet1!$F$17:$F$18</c:f>
              <c:strCache>
                <c:ptCount val="2"/>
                <c:pt idx="0">
                  <c:v>E.164</c:v>
                </c:pt>
                <c:pt idx="1">
                  <c:v>E.212</c:v>
                </c:pt>
              </c:strCache>
            </c:strRef>
          </c:cat>
          <c:val>
            <c:numRef>
              <c:f>Sheet1!$G$17:$G$18</c:f>
              <c:numCache>
                <c:formatCode>General</c:formatCode>
                <c:ptCount val="2"/>
                <c:pt idx="0">
                  <c:v>5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09036616"/>
        <c:axId val="309478048"/>
      </c:barChart>
      <c:catAx>
        <c:axId val="3090366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9478048"/>
        <c:crosses val="autoZero"/>
        <c:auto val="1"/>
        <c:lblAlgn val="ctr"/>
        <c:lblOffset val="100"/>
        <c:noMultiLvlLbl val="0"/>
      </c:catAx>
      <c:valAx>
        <c:axId val="3094780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9036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57150">
      <a:solidFill>
        <a:schemeClr val="accent1">
          <a:lumMod val="50000"/>
        </a:schemeClr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4B2D0-5224-421F-8E90-F04D23FC8661}" type="datetimeFigureOut">
              <a:rPr lang="en-US" smtClean="0"/>
              <a:t>4/24/2017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4E97-278E-439A-95A2-28EA3E0E6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657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4B2D0-5224-421F-8E90-F04D23FC8661}" type="datetimeFigureOut">
              <a:rPr lang="en-US" smtClean="0"/>
              <a:t>4/24/2017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4E97-278E-439A-95A2-28EA3E0E6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859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4B2D0-5224-421F-8E90-F04D23FC8661}" type="datetimeFigureOut">
              <a:rPr lang="en-US" smtClean="0"/>
              <a:t>4/24/2017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4E97-278E-439A-95A2-28EA3E0E6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6740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5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>
                <a:solidFill>
                  <a:srgbClr val="4F81BD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>
              <a:solidFill>
                <a:srgbClr val="4F81BD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310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>
                <a:solidFill>
                  <a:srgbClr val="4F81BD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>
              <a:solidFill>
                <a:srgbClr val="4F81BD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226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>
                <a:solidFill>
                  <a:srgbClr val="4F81BD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>
              <a:solidFill>
                <a:srgbClr val="4F81BD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4095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>
                <a:solidFill>
                  <a:srgbClr val="4F81BD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>
              <a:solidFill>
                <a:srgbClr val="4F81BD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676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>
                <a:solidFill>
                  <a:srgbClr val="4F81BD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>
              <a:solidFill>
                <a:srgbClr val="4F81BD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72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ally blank no log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111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603250"/>
            <a:ext cx="4011084" cy="831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603251"/>
            <a:ext cx="6815667" cy="512233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2904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>
                <a:solidFill>
                  <a:srgbClr val="4F81BD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>
              <a:solidFill>
                <a:srgbClr val="4F81BD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2463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506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>
                <a:solidFill>
                  <a:srgbClr val="4F81BD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>
              <a:solidFill>
                <a:srgbClr val="4F81BD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007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4B2D0-5224-421F-8E90-F04D23FC8661}" type="datetimeFigureOut">
              <a:rPr lang="en-US" smtClean="0"/>
              <a:t>4/24/2017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4E97-278E-439A-95A2-28EA3E0E6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3010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>
                <a:solidFill>
                  <a:srgbClr val="4F81BD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>
              <a:solidFill>
                <a:srgbClr val="4F81BD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223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582083"/>
            <a:ext cx="2743200" cy="525991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582083"/>
            <a:ext cx="8026400" cy="525991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>
                <a:solidFill>
                  <a:srgbClr val="4F81BD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>
              <a:solidFill>
                <a:srgbClr val="4F81BD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321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4B2D0-5224-421F-8E90-F04D23FC8661}" type="datetimeFigureOut">
              <a:rPr lang="en-US" smtClean="0"/>
              <a:t>4/24/2017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4E97-278E-439A-95A2-28EA3E0E6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354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4B2D0-5224-421F-8E90-F04D23FC8661}" type="datetimeFigureOut">
              <a:rPr lang="en-US" smtClean="0"/>
              <a:t>4/24/2017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4E97-278E-439A-95A2-28EA3E0E6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171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4B2D0-5224-421F-8E90-F04D23FC8661}" type="datetimeFigureOut">
              <a:rPr lang="en-US" smtClean="0"/>
              <a:t>4/24/2017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4E97-278E-439A-95A2-28EA3E0E6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54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4B2D0-5224-421F-8E90-F04D23FC8661}" type="datetimeFigureOut">
              <a:rPr lang="en-US" smtClean="0"/>
              <a:t>4/24/2017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4E97-278E-439A-95A2-28EA3E0E6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014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4B2D0-5224-421F-8E90-F04D23FC8661}" type="datetimeFigureOut">
              <a:rPr lang="en-US" smtClean="0"/>
              <a:t>4/24/2017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4E97-278E-439A-95A2-28EA3E0E6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269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4B2D0-5224-421F-8E90-F04D23FC8661}" type="datetimeFigureOut">
              <a:rPr lang="en-US" smtClean="0"/>
              <a:t>4/24/2017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4E97-278E-439A-95A2-28EA3E0E6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834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4B2D0-5224-421F-8E90-F04D23FC8661}" type="datetimeFigureOut">
              <a:rPr lang="en-US" smtClean="0"/>
              <a:t>4/24/2017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4E97-278E-439A-95A2-28EA3E0E6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763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4B2D0-5224-421F-8E90-F04D23FC8661}" type="datetimeFigureOut">
              <a:rPr lang="en-US" smtClean="0"/>
              <a:t>4/24/2017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74E97-278E-439A-95A2-28EA3E0E6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99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04800" y="5559879"/>
            <a:ext cx="1763485" cy="11674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 sz="180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965200" y="406401"/>
            <a:ext cx="10261600" cy="5325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570972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68501"/>
            <a:ext cx="10972800" cy="3831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73600" y="617643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pPr defTabSz="457200"/>
            <a:fld id="{283C63E4-F9BE-C24A-B4FF-309EB18BA564}" type="slidenum">
              <a:rPr lang="en-US" smtClean="0">
                <a:solidFill>
                  <a:srgbClr val="4F81BD">
                    <a:lumMod val="60000"/>
                    <a:lumOff val="40000"/>
                  </a:srgbClr>
                </a:solidFill>
              </a:rPr>
              <a:pPr defTabSz="457200"/>
              <a:t>‹#›</a:t>
            </a:fld>
            <a:endParaRPr lang="en-US" dirty="0">
              <a:solidFill>
                <a:srgbClr val="4F81BD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952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2">
              <a:lumMod val="60000"/>
              <a:lumOff val="40000"/>
            </a:schemeClr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Numbering and Identification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TSAG, 1-4 May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72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887" y="439741"/>
            <a:ext cx="10515600" cy="70167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E.212 and E.164 </a:t>
            </a:r>
            <a:r>
              <a:rPr lang="en-US" dirty="0" smtClean="0">
                <a:solidFill>
                  <a:schemeClr val="tx2"/>
                </a:solidFill>
              </a:rPr>
              <a:t/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sz="4000" dirty="0" smtClean="0">
                <a:solidFill>
                  <a:schemeClr val="tx2"/>
                </a:solidFill>
              </a:rPr>
              <a:t>Applications for global resources </a:t>
            </a:r>
            <a:r>
              <a:rPr lang="en-US" sz="4000" dirty="0">
                <a:solidFill>
                  <a:schemeClr val="tx2"/>
                </a:solidFill>
              </a:rPr>
              <a:t>in the last Study Period </a:t>
            </a:r>
            <a:r>
              <a:rPr lang="en-US" sz="2200" i="1" dirty="0" smtClean="0">
                <a:solidFill>
                  <a:schemeClr val="tx2"/>
                </a:solidFill>
              </a:rPr>
              <a:t>(2013-2016)</a:t>
            </a:r>
            <a:endParaRPr lang="en-US" sz="2200" i="1" dirty="0">
              <a:solidFill>
                <a:schemeClr val="tx2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7148" y="5895474"/>
            <a:ext cx="886679" cy="881937"/>
          </a:xfrm>
          <a:prstGeom prst="rect">
            <a:avLst/>
          </a:prstGeom>
        </p:spPr>
      </p:pic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5098696"/>
              </p:ext>
            </p:extLst>
          </p:nvPr>
        </p:nvGraphicFramePr>
        <p:xfrm>
          <a:off x="165278" y="1735427"/>
          <a:ext cx="5643094" cy="3673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0946232"/>
              </p:ext>
            </p:extLst>
          </p:nvPr>
        </p:nvGraphicFramePr>
        <p:xfrm>
          <a:off x="6296526" y="1735427"/>
          <a:ext cx="5687301" cy="3673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8523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8726" y="310952"/>
            <a:ext cx="10515600" cy="70167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/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sz="3600" dirty="0" smtClean="0">
                <a:solidFill>
                  <a:schemeClr val="tx2"/>
                </a:solidFill>
              </a:rPr>
              <a:t>A total of </a:t>
            </a:r>
            <a:r>
              <a:rPr lang="en-US" sz="49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43</a:t>
            </a:r>
            <a:r>
              <a:rPr lang="en-US" sz="3600" dirty="0" smtClean="0">
                <a:solidFill>
                  <a:schemeClr val="tx2"/>
                </a:solidFill>
              </a:rPr>
              <a:t> Applications for global resources </a:t>
            </a:r>
            <a:r>
              <a:rPr lang="en-US" sz="3600" dirty="0">
                <a:solidFill>
                  <a:schemeClr val="tx2"/>
                </a:solidFill>
              </a:rPr>
              <a:t>in the last Study Period including E.212, E.164 and E.118 </a:t>
            </a:r>
            <a:r>
              <a:rPr lang="en-US" sz="2000" i="1" dirty="0" smtClean="0">
                <a:solidFill>
                  <a:schemeClr val="tx2"/>
                </a:solidFill>
              </a:rPr>
              <a:t>(2013-2016)</a:t>
            </a:r>
            <a:endParaRPr lang="en-US" sz="2000" i="1" dirty="0">
              <a:solidFill>
                <a:schemeClr val="tx2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7148" y="5895474"/>
            <a:ext cx="886679" cy="881937"/>
          </a:xfrm>
          <a:prstGeom prst="rect">
            <a:avLst/>
          </a:prstGeom>
        </p:spPr>
      </p:pic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2221267"/>
              </p:ext>
            </p:extLst>
          </p:nvPr>
        </p:nvGraphicFramePr>
        <p:xfrm>
          <a:off x="1287888" y="1700011"/>
          <a:ext cx="8912180" cy="4752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9036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9" y="310952"/>
            <a:ext cx="10515600" cy="70167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2"/>
                </a:solidFill>
              </a:rPr>
              <a:t>Applications received between </a:t>
            </a:r>
            <a:r>
              <a:rPr lang="en-US" dirty="0" smtClean="0">
                <a:solidFill>
                  <a:schemeClr val="tx2"/>
                </a:solidFill>
              </a:rPr>
              <a:t/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January and March </a:t>
            </a:r>
            <a:r>
              <a:rPr lang="en-US" dirty="0">
                <a:solidFill>
                  <a:schemeClr val="tx2"/>
                </a:solidFill>
              </a:rPr>
              <a:t>2017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7148" y="5895474"/>
            <a:ext cx="886679" cy="88193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7813" y="1434987"/>
            <a:ext cx="5404749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11</a:t>
            </a: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Global </a:t>
            </a: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Numbering/Identification Applications </a:t>
            </a:r>
          </a:p>
          <a:p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were received </a:t>
            </a:r>
            <a:r>
              <a:rPr lang="en-US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between January and </a:t>
            </a: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March </a:t>
            </a:r>
            <a:r>
              <a:rPr lang="en-US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2017. </a:t>
            </a:r>
          </a:p>
          <a:p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This stands for </a:t>
            </a:r>
            <a:r>
              <a:rPr lang="en-US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26%</a:t>
            </a: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of the </a:t>
            </a:r>
            <a:r>
              <a:rPr lang="en-US" sz="2000" u="sng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total</a:t>
            </a:r>
            <a:r>
              <a:rPr lang="en-US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number of </a:t>
            </a:r>
          </a:p>
          <a:p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applications </a:t>
            </a:r>
            <a:r>
              <a:rPr lang="en-US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received in the last </a:t>
            </a: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SP.</a:t>
            </a:r>
            <a:endParaRPr lang="en-US" sz="2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endParaRPr lang="en-US" sz="2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en-US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The </a:t>
            </a: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amount of numbering</a:t>
            </a:r>
            <a:endParaRPr lang="en-US" sz="2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Applications</a:t>
            </a:r>
            <a:r>
              <a:rPr lang="en-US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is </a:t>
            </a: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increasing continuously. </a:t>
            </a:r>
            <a:endParaRPr lang="en-US" sz="2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endParaRPr lang="en-US" sz="2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en-US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The ITU is </a:t>
            </a: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working towards increasing the </a:t>
            </a:r>
          </a:p>
          <a:p>
            <a:r>
              <a:rPr lang="en-US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Efficiency </a:t>
            </a: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of the application process </a:t>
            </a:r>
          </a:p>
          <a:p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and the provision of a </a:t>
            </a:r>
            <a:r>
              <a:rPr lang="en-US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Timely</a:t>
            </a: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response</a:t>
            </a:r>
            <a:endParaRPr lang="en-US" sz="2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4948984"/>
              </p:ext>
            </p:extLst>
          </p:nvPr>
        </p:nvGraphicFramePr>
        <p:xfrm>
          <a:off x="5986758" y="1636614"/>
          <a:ext cx="5876166" cy="3776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5174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097" y="632026"/>
            <a:ext cx="10515600" cy="70167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The ITU-T Study Group 2 Meeting held in March 2017 reviewed the applications of: 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7148" y="5895474"/>
            <a:ext cx="886679" cy="8819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748" y="1919007"/>
            <a:ext cx="2934109" cy="9621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8017" y="3426939"/>
            <a:ext cx="2772162" cy="12098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6519" y="2817690"/>
            <a:ext cx="1790950" cy="15623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8251" y="4871394"/>
            <a:ext cx="3677163" cy="13241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6344" y="1992446"/>
            <a:ext cx="2629267" cy="9431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83810" y="3343108"/>
            <a:ext cx="2105319" cy="113363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23288" y="5061397"/>
            <a:ext cx="2288409" cy="84601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0133" y="5245433"/>
            <a:ext cx="2305372" cy="73352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46812" y="1650616"/>
            <a:ext cx="1933845" cy="83831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5543" y="3306692"/>
            <a:ext cx="1381318" cy="1305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47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TU White Background.potx" id="{9694207F-B86C-4347-AF5B-E18AD6864DC7}" vid="{B9639EA1-9A26-4D10-99CD-41579998EC6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88</Words>
  <Application>Microsoft Office PowerPoint</Application>
  <PresentationFormat>Widescreen</PresentationFormat>
  <Paragraphs>19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1_Office Theme</vt:lpstr>
      <vt:lpstr>Numbering and Identification</vt:lpstr>
      <vt:lpstr>E.212 and E.164  Applications for global resources in the last Study Period (2013-2016)</vt:lpstr>
      <vt:lpstr> A total of 43 Applications for global resources in the last Study Period including E.212, E.164 and E.118 (2013-2016)</vt:lpstr>
      <vt:lpstr>Applications received between  January and March 2017</vt:lpstr>
      <vt:lpstr>The ITU-T Study Group 2 Meeting held in March 2017 reviewed the applications of: </vt:lpstr>
    </vt:vector>
  </TitlesOfParts>
  <Company>ITU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Numbering Applications</dc:title>
  <dc:creator>Meshkurti, Ana Maria</dc:creator>
  <cp:lastModifiedBy>Al-Mnini, Lara</cp:lastModifiedBy>
  <cp:revision>30</cp:revision>
  <dcterms:created xsi:type="dcterms:W3CDTF">2017-02-08T08:24:30Z</dcterms:created>
  <dcterms:modified xsi:type="dcterms:W3CDTF">2017-04-24T08:22:42Z</dcterms:modified>
</cp:coreProperties>
</file>