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891" r:id="rId4"/>
  </p:sldMasterIdLst>
  <p:notesMasterIdLst>
    <p:notesMasterId r:id="rId71"/>
  </p:notesMasterIdLst>
  <p:handoutMasterIdLst>
    <p:handoutMasterId r:id="rId72"/>
  </p:handoutMasterIdLst>
  <p:sldIdLst>
    <p:sldId id="412" r:id="rId5"/>
    <p:sldId id="416" r:id="rId6"/>
    <p:sldId id="560" r:id="rId7"/>
    <p:sldId id="561" r:id="rId8"/>
    <p:sldId id="554" r:id="rId9"/>
    <p:sldId id="514" r:id="rId10"/>
    <p:sldId id="520" r:id="rId11"/>
    <p:sldId id="534" r:id="rId12"/>
    <p:sldId id="439" r:id="rId13"/>
    <p:sldId id="545" r:id="rId14"/>
    <p:sldId id="555" r:id="rId15"/>
    <p:sldId id="559" r:id="rId16"/>
    <p:sldId id="425" r:id="rId17"/>
    <p:sldId id="423" r:id="rId18"/>
    <p:sldId id="422" r:id="rId19"/>
    <p:sldId id="441" r:id="rId20"/>
    <p:sldId id="442" r:id="rId21"/>
    <p:sldId id="518" r:id="rId22"/>
    <p:sldId id="515" r:id="rId23"/>
    <p:sldId id="444" r:id="rId24"/>
    <p:sldId id="446" r:id="rId25"/>
    <p:sldId id="449" r:id="rId26"/>
    <p:sldId id="458" r:id="rId27"/>
    <p:sldId id="459" r:id="rId28"/>
    <p:sldId id="556" r:id="rId29"/>
    <p:sldId id="461" r:id="rId30"/>
    <p:sldId id="549" r:id="rId31"/>
    <p:sldId id="468" r:id="rId32"/>
    <p:sldId id="469" r:id="rId33"/>
    <p:sldId id="474" r:id="rId34"/>
    <p:sldId id="533" r:id="rId35"/>
    <p:sldId id="480" r:id="rId36"/>
    <p:sldId id="517" r:id="rId37"/>
    <p:sldId id="557" r:id="rId38"/>
    <p:sldId id="484" r:id="rId39"/>
    <p:sldId id="490" r:id="rId40"/>
    <p:sldId id="550" r:id="rId41"/>
    <p:sldId id="492" r:id="rId42"/>
    <p:sldId id="551" r:id="rId43"/>
    <p:sldId id="498" r:id="rId44"/>
    <p:sldId id="482" r:id="rId45"/>
    <p:sldId id="499" r:id="rId46"/>
    <p:sldId id="531" r:id="rId47"/>
    <p:sldId id="519" r:id="rId48"/>
    <p:sldId id="440" r:id="rId49"/>
    <p:sldId id="528" r:id="rId50"/>
    <p:sldId id="530" r:id="rId51"/>
    <p:sldId id="540" r:id="rId52"/>
    <p:sldId id="542" r:id="rId53"/>
    <p:sldId id="438" r:id="rId54"/>
    <p:sldId id="536" r:id="rId55"/>
    <p:sldId id="539" r:id="rId56"/>
    <p:sldId id="548" r:id="rId57"/>
    <p:sldId id="547" r:id="rId58"/>
    <p:sldId id="537" r:id="rId59"/>
    <p:sldId id="535" r:id="rId60"/>
    <p:sldId id="538" r:id="rId61"/>
    <p:sldId id="529" r:id="rId62"/>
    <p:sldId id="544" r:id="rId63"/>
    <p:sldId id="546" r:id="rId64"/>
    <p:sldId id="558" r:id="rId65"/>
    <p:sldId id="553" r:id="rId66"/>
    <p:sldId id="543" r:id="rId67"/>
    <p:sldId id="421" r:id="rId68"/>
    <p:sldId id="501" r:id="rId69"/>
    <p:sldId id="511" r:id="rId70"/>
  </p:sldIdLst>
  <p:sldSz cx="9144000" cy="6858000" type="screen4x3"/>
  <p:notesSz cx="6797675" cy="9874250"/>
  <p:defaultTextStyle>
    <a:defPPr>
      <a:defRPr lang="en-US"/>
    </a:defPPr>
    <a:lvl1pPr algn="l" rtl="0" eaLnBrk="0" fontAlgn="base" hangingPunct="0">
      <a:spcBef>
        <a:spcPct val="0"/>
      </a:spcBef>
      <a:spcAft>
        <a:spcPct val="0"/>
      </a:spcAft>
      <a:defRPr sz="3200"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sz="3200"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sz="3200"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sz="3200"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sz="3200" kern="1200">
        <a:solidFill>
          <a:schemeClr val="tx1"/>
        </a:solidFill>
        <a:latin typeface="Verdana" pitchFamily="34" charset="0"/>
        <a:ea typeface="+mn-ea"/>
        <a:cs typeface="+mn-cs"/>
      </a:defRPr>
    </a:lvl5pPr>
    <a:lvl6pPr marL="2286000" algn="l" defTabSz="914400" rtl="0" eaLnBrk="1" latinLnBrk="0" hangingPunct="1">
      <a:defRPr sz="3200" kern="1200">
        <a:solidFill>
          <a:schemeClr val="tx1"/>
        </a:solidFill>
        <a:latin typeface="Verdana" pitchFamily="34" charset="0"/>
        <a:ea typeface="+mn-ea"/>
        <a:cs typeface="+mn-cs"/>
      </a:defRPr>
    </a:lvl6pPr>
    <a:lvl7pPr marL="2743200" algn="l" defTabSz="914400" rtl="0" eaLnBrk="1" latinLnBrk="0" hangingPunct="1">
      <a:defRPr sz="3200" kern="1200">
        <a:solidFill>
          <a:schemeClr val="tx1"/>
        </a:solidFill>
        <a:latin typeface="Verdana" pitchFamily="34" charset="0"/>
        <a:ea typeface="+mn-ea"/>
        <a:cs typeface="+mn-cs"/>
      </a:defRPr>
    </a:lvl7pPr>
    <a:lvl8pPr marL="3200400" algn="l" defTabSz="914400" rtl="0" eaLnBrk="1" latinLnBrk="0" hangingPunct="1">
      <a:defRPr sz="3200" kern="1200">
        <a:solidFill>
          <a:schemeClr val="tx1"/>
        </a:solidFill>
        <a:latin typeface="Verdana" pitchFamily="34" charset="0"/>
        <a:ea typeface="+mn-ea"/>
        <a:cs typeface="+mn-cs"/>
      </a:defRPr>
    </a:lvl8pPr>
    <a:lvl9pPr marL="3657600" algn="l" defTabSz="914400" rtl="0" eaLnBrk="1" latinLnBrk="0" hangingPunct="1">
      <a:defRPr sz="32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1">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66"/>
    <a:srgbClr val="0E438A"/>
    <a:srgbClr val="525152"/>
    <a:srgbClr val="0099CC"/>
    <a:srgbClr val="33CCFF"/>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2843" autoAdjust="0"/>
    <p:restoredTop sz="91181" autoAdjust="0"/>
  </p:normalViewPr>
  <p:slideViewPr>
    <p:cSldViewPr>
      <p:cViewPr varScale="1">
        <p:scale>
          <a:sx n="128" d="100"/>
          <a:sy n="128" d="100"/>
        </p:scale>
        <p:origin x="1212"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90" d="100"/>
          <a:sy n="90" d="100"/>
        </p:scale>
        <p:origin x="-2754" y="-120"/>
      </p:cViewPr>
      <p:guideLst>
        <p:guide orient="horz" pos="3111"/>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dirty="0" smtClean="0"/>
              <a:t>Briefing</a:t>
            </a:r>
            <a:endParaRPr lang="en-US" dirty="0"/>
          </a:p>
        </p:txBody>
      </p:sp>
      <p:sp>
        <p:nvSpPr>
          <p:cNvPr id="28676" name="Rectangle 4"/>
          <p:cNvSpPr>
            <a:spLocks noGrp="1" noChangeArrowheads="1"/>
          </p:cNvSpPr>
          <p:nvPr>
            <p:ph type="ftr" sz="quarter" idx="2"/>
          </p:nvPr>
        </p:nvSpPr>
        <p:spPr bwMode="auto">
          <a:xfrm>
            <a:off x="242888" y="9380538"/>
            <a:ext cx="29464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10-11 Jan 2013, Geneva</a:t>
            </a:r>
          </a:p>
        </p:txBody>
      </p:sp>
      <p:sp>
        <p:nvSpPr>
          <p:cNvPr id="28677" name="Rectangle 5"/>
          <p:cNvSpPr>
            <a:spLocks noGrp="1" noChangeArrowheads="1"/>
          </p:cNvSpPr>
          <p:nvPr>
            <p:ph type="sldNum" sz="quarter" idx="3"/>
          </p:nvPr>
        </p:nvSpPr>
        <p:spPr bwMode="auto">
          <a:xfrm>
            <a:off x="3619500" y="9380538"/>
            <a:ext cx="29464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2D5AF11-EBE5-4945-9D6A-5EEF879D27F2}" type="slidenum">
              <a:rPr lang="en-US"/>
              <a:pPr>
                <a:defRPr/>
              </a:pPr>
              <a:t>‹#›</a:t>
            </a:fld>
            <a:endParaRPr lang="en-US"/>
          </a:p>
        </p:txBody>
      </p:sp>
      <p:sp>
        <p:nvSpPr>
          <p:cNvPr id="7" name="Rectangle 2"/>
          <p:cNvSpPr txBox="1">
            <a:spLocks noChangeArrowheads="1"/>
          </p:cNvSpPr>
          <p:nvPr/>
        </p:nvSpPr>
        <p:spPr bwMode="auto">
          <a:xfrm>
            <a:off x="8537575" y="855663"/>
            <a:ext cx="2946400" cy="493712"/>
          </a:xfrm>
          <a:prstGeom prst="rect">
            <a:avLst/>
          </a:prstGeom>
          <a:noFill/>
          <a:ln w="9525">
            <a:noFill/>
            <a:miter lim="800000"/>
            <a:headEnd/>
            <a:tailEnd/>
          </a:ln>
          <a:effectLst/>
        </p:spPr>
        <p:txBody>
          <a:bodyPr/>
          <a:lstStyle>
            <a:lvl1pPr>
              <a:defRPr sz="1200" smtClean="0"/>
            </a:lvl1pPr>
          </a:lstStyle>
          <a:p>
            <a:pPr>
              <a:defRPr/>
            </a:pPr>
            <a:r>
              <a:rPr lang="en-US"/>
              <a:t>Header</a:t>
            </a:r>
            <a:endParaRPr lang="en-US" dirty="0"/>
          </a:p>
        </p:txBody>
      </p:sp>
    </p:spTree>
    <p:extLst>
      <p:ext uri="{BB962C8B-B14F-4D97-AF65-F5344CB8AC3E}">
        <p14:creationId xmlns:p14="http://schemas.microsoft.com/office/powerpoint/2010/main" val="157062795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dirty="0" smtClean="0"/>
              <a:t>Briefing</a:t>
            </a:r>
            <a:endParaRPr lang="en-US" dirty="0"/>
          </a:p>
        </p:txBody>
      </p:sp>
      <p:sp>
        <p:nvSpPr>
          <p:cNvPr id="103427" name="Rectangle 4"/>
          <p:cNvSpPr>
            <a:spLocks noGrp="1" noRot="1" noChangeAspect="1" noChangeArrowheads="1" noTextEdit="1"/>
          </p:cNvSpPr>
          <p:nvPr>
            <p:ph type="sldImg" idx="2"/>
          </p:nvPr>
        </p:nvSpPr>
        <p:spPr bwMode="auto">
          <a:xfrm>
            <a:off x="930275" y="739775"/>
            <a:ext cx="4937125" cy="3703638"/>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06463" y="4689475"/>
            <a:ext cx="4984750" cy="444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10-11 Jan 2013, Geneva</a:t>
            </a:r>
          </a:p>
        </p:txBody>
      </p:sp>
      <p:sp>
        <p:nvSpPr>
          <p:cNvPr id="48135"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2E1B37E-1185-4DD2-95D5-477F4DD6FF37}" type="slidenum">
              <a:rPr lang="en-US"/>
              <a:pPr>
                <a:defRPr/>
              </a:pPr>
              <a:t>‹#›</a:t>
            </a:fld>
            <a:endParaRPr lang="en-US"/>
          </a:p>
        </p:txBody>
      </p:sp>
    </p:spTree>
    <p:extLst>
      <p:ext uri="{BB962C8B-B14F-4D97-AF65-F5344CB8AC3E}">
        <p14:creationId xmlns:p14="http://schemas.microsoft.com/office/powerpoint/2010/main" val="302313423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29FE4B5-2D74-4CC8-BF1B-5D4DC143C091}" type="slidenum">
              <a:rPr lang="en-US" smtClean="0"/>
              <a:pPr/>
              <a:t>1</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cs typeface="Arial" pitchFamily="34" charset="0"/>
            </a:endParaRPr>
          </a:p>
        </p:txBody>
      </p:sp>
      <p:sp>
        <p:nvSpPr>
          <p:cNvPr id="104453" name="Footer Placeholder 4"/>
          <p:cNvSpPr>
            <a:spLocks noGrp="1"/>
          </p:cNvSpPr>
          <p:nvPr>
            <p:ph type="ftr" sz="quarter" idx="4"/>
          </p:nvPr>
        </p:nvSpPr>
        <p:spPr>
          <a:noFill/>
        </p:spPr>
        <p:txBody>
          <a:bodyPr/>
          <a:lstStyle/>
          <a:p>
            <a:r>
              <a:rPr lang="en-US" smtClean="0"/>
              <a:t>10-11 Jan 2013, Geneva</a:t>
            </a:r>
          </a:p>
        </p:txBody>
      </p:sp>
      <p:sp>
        <p:nvSpPr>
          <p:cNvPr id="104454" name="Header Placeholder 5"/>
          <p:cNvSpPr>
            <a:spLocks noGrp="1"/>
          </p:cNvSpPr>
          <p:nvPr>
            <p:ph type="hdr" sz="quarter"/>
          </p:nvPr>
        </p:nvSpPr>
        <p:spPr>
          <a:noFill/>
        </p:spPr>
        <p:txBody>
          <a:bodyPr/>
          <a:lstStyle/>
          <a:p>
            <a:r>
              <a:rPr lang="en-US" dirty="0" smtClean="0"/>
              <a:t>Briefing</a:t>
            </a:r>
          </a:p>
        </p:txBody>
      </p:sp>
    </p:spTree>
    <p:extLst>
      <p:ext uri="{BB962C8B-B14F-4D97-AF65-F5344CB8AC3E}">
        <p14:creationId xmlns:p14="http://schemas.microsoft.com/office/powerpoint/2010/main" val="6557228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2EDCFA45-B4F0-4BF9-A125-E26CE23B0415}" type="slidenum">
              <a:rPr lang="en-US" smtClean="0">
                <a:latin typeface="Times New Roman" pitchFamily="18" charset="0"/>
              </a:rPr>
              <a:pPr/>
              <a:t>2</a:t>
            </a:fld>
            <a:endParaRPr lang="en-US" smtClean="0">
              <a:latin typeface="Times New Roman" pitchFamily="18" charset="0"/>
            </a:endParaRPr>
          </a:p>
        </p:txBody>
      </p:sp>
      <p:sp>
        <p:nvSpPr>
          <p:cNvPr id="105475" name="Rectangle 2"/>
          <p:cNvSpPr>
            <a:spLocks noGrp="1" noRot="1" noChangeAspect="1" noChangeArrowheads="1" noTextEdit="1"/>
          </p:cNvSpPr>
          <p:nvPr>
            <p:ph type="sldImg"/>
          </p:nvPr>
        </p:nvSpPr>
        <p:spPr>
          <a:xfrm>
            <a:off x="930275" y="739775"/>
            <a:ext cx="4938713" cy="3703638"/>
          </a:xfrm>
          <a:ln/>
        </p:spPr>
      </p:sp>
      <p:sp>
        <p:nvSpPr>
          <p:cNvPr id="105476" name="Rectangle 3"/>
          <p:cNvSpPr>
            <a:spLocks noGrp="1" noChangeArrowheads="1"/>
          </p:cNvSpPr>
          <p:nvPr>
            <p:ph type="body" idx="1"/>
          </p:nvPr>
        </p:nvSpPr>
        <p:spPr>
          <a:noFill/>
          <a:ln/>
        </p:spPr>
        <p:txBody>
          <a:bodyPr/>
          <a:lstStyle/>
          <a:p>
            <a:pPr eaLnBrk="1" hangingPunct="1"/>
            <a:endParaRPr lang="en-US" smtClean="0">
              <a:cs typeface="Arial" pitchFamily="34" charset="0"/>
            </a:endParaRPr>
          </a:p>
        </p:txBody>
      </p:sp>
    </p:spTree>
    <p:extLst>
      <p:ext uri="{BB962C8B-B14F-4D97-AF65-F5344CB8AC3E}">
        <p14:creationId xmlns:p14="http://schemas.microsoft.com/office/powerpoint/2010/main" val="927669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dirty="0"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6</a:t>
            </a:fld>
            <a:endParaRPr lang="en-US"/>
          </a:p>
        </p:txBody>
      </p:sp>
    </p:spTree>
    <p:extLst>
      <p:ext uri="{BB962C8B-B14F-4D97-AF65-F5344CB8AC3E}">
        <p14:creationId xmlns:p14="http://schemas.microsoft.com/office/powerpoint/2010/main" val="1006000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dirty="0"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7</a:t>
            </a:fld>
            <a:endParaRPr lang="en-US"/>
          </a:p>
        </p:txBody>
      </p:sp>
    </p:spTree>
    <p:extLst>
      <p:ext uri="{BB962C8B-B14F-4D97-AF65-F5344CB8AC3E}">
        <p14:creationId xmlns:p14="http://schemas.microsoft.com/office/powerpoint/2010/main" val="3647708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930275" y="739775"/>
            <a:ext cx="4938713" cy="3703638"/>
          </a:xfrm>
          <a:ln/>
        </p:spPr>
      </p:sp>
      <p:sp>
        <p:nvSpPr>
          <p:cNvPr id="106499" name="Notes Placeholder 2"/>
          <p:cNvSpPr>
            <a:spLocks noGrp="1"/>
          </p:cNvSpPr>
          <p:nvPr>
            <p:ph type="body" idx="1"/>
          </p:nvPr>
        </p:nvSpPr>
        <p:spPr>
          <a:noFill/>
          <a:ln/>
        </p:spPr>
        <p:txBody>
          <a:bodyPr/>
          <a:lstStyle/>
          <a:p>
            <a:pPr eaLnBrk="1"/>
            <a:r>
              <a:rPr lang="en-GB" sz="1000" b="1" smtClean="0">
                <a:latin typeface="Times New Roman" pitchFamily="18" charset="0"/>
                <a:cs typeface="Times New Roman" pitchFamily="18" charset="0"/>
              </a:rPr>
              <a:t>1.2</a:t>
            </a:r>
            <a:r>
              <a:rPr lang="en-GB" sz="1000" b="1" i="1" smtClean="0">
                <a:latin typeface="Times New Roman" pitchFamily="18" charset="0"/>
                <a:cs typeface="Times New Roman" pitchFamily="18" charset="0"/>
              </a:rPr>
              <a:t>bis</a:t>
            </a:r>
            <a:r>
              <a:rPr lang="en-GB" sz="1000" smtClean="0">
                <a:latin typeface="Times New Roman" pitchFamily="18" charset="0"/>
                <a:cs typeface="Times New Roman" pitchFamily="18" charset="0"/>
              </a:rPr>
              <a:t>	WTSA shall establish resolutions which define working methods and identify priority issues. Prior to and during the development process the following questions should be taken into consideration:</a:t>
            </a:r>
            <a:endParaRPr lang="en-US" sz="1000" smtClean="0">
              <a:latin typeface="Times New Roman" pitchFamily="18" charset="0"/>
              <a:cs typeface="Times New Roman" pitchFamily="18" charset="0"/>
            </a:endParaRPr>
          </a:p>
          <a:p>
            <a:pPr eaLnBrk="1"/>
            <a:r>
              <a:rPr lang="en-GB" sz="1000" smtClean="0">
                <a:latin typeface="Times New Roman" pitchFamily="18" charset="0"/>
                <a:cs typeface="Times New Roman" pitchFamily="18" charset="0"/>
              </a:rPr>
              <a:t>a)	If an existing Plenipotentiary Conference resolution identifies a priority issue, the need for a similar WTSA resolution should be questioned</a:t>
            </a:r>
            <a:endParaRPr lang="en-US" sz="1000" smtClean="0">
              <a:latin typeface="Times New Roman" pitchFamily="18" charset="0"/>
              <a:cs typeface="Times New Roman" pitchFamily="18" charset="0"/>
            </a:endParaRPr>
          </a:p>
          <a:p>
            <a:pPr eaLnBrk="1"/>
            <a:r>
              <a:rPr lang="en-GB" sz="1000" smtClean="0">
                <a:latin typeface="Times New Roman" pitchFamily="18" charset="0"/>
                <a:cs typeface="Times New Roman" pitchFamily="18" charset="0"/>
              </a:rPr>
              <a:t>b)	If an existing resolution identifies a priority issue, the need to recycle this resolution at various conferences or assemblies should be questioned</a:t>
            </a:r>
            <a:endParaRPr lang="en-US" sz="1000" smtClean="0">
              <a:latin typeface="Times New Roman" pitchFamily="18" charset="0"/>
              <a:cs typeface="Times New Roman" pitchFamily="18" charset="0"/>
            </a:endParaRPr>
          </a:p>
          <a:p>
            <a:pPr eaLnBrk="1"/>
            <a:r>
              <a:rPr lang="en-GB" sz="1000" smtClean="0">
                <a:latin typeface="Times New Roman" pitchFamily="18" charset="0"/>
                <a:cs typeface="Times New Roman" pitchFamily="18" charset="0"/>
              </a:rPr>
              <a:t>c)	If only editorial updates are required to a WTSA resolution, the need to produce a revised version should be questioned.</a:t>
            </a:r>
            <a:endParaRPr lang="en-US" sz="1000" smtClean="0">
              <a:latin typeface="Times New Roman" pitchFamily="18" charset="0"/>
              <a:cs typeface="Times New Roman" pitchFamily="18" charset="0"/>
            </a:endParaRPr>
          </a:p>
          <a:p>
            <a:pPr eaLnBrk="1" hangingPunct="1"/>
            <a:endParaRPr lang="en-US" smtClean="0">
              <a:cs typeface="Arial" pitchFamily="34" charset="0"/>
            </a:endParaRPr>
          </a:p>
          <a:p>
            <a:pPr eaLnBrk="1"/>
            <a:r>
              <a:rPr lang="en-GB" sz="1000" b="1" u="sng" smtClean="0">
                <a:latin typeface="Times New Roman" pitchFamily="18" charset="0"/>
                <a:cs typeface="Times New Roman" pitchFamily="18" charset="0"/>
              </a:rPr>
              <a:t>1.9.4	</a:t>
            </a:r>
            <a:r>
              <a:rPr lang="en-GB" sz="1000" u="sng" smtClean="0">
                <a:latin typeface="Times New Roman" pitchFamily="18" charset="0"/>
                <a:cs typeface="Times New Roman" pitchFamily="18" charset="0"/>
              </a:rPr>
              <a:t>WTSA texts are defined as follows:</a:t>
            </a:r>
            <a:endParaRPr lang="en-US" sz="1000" smtClean="0">
              <a:latin typeface="Times New Roman" pitchFamily="18" charset="0"/>
              <a:cs typeface="Times New Roman" pitchFamily="18" charset="0"/>
            </a:endParaRPr>
          </a:p>
          <a:p>
            <a:pPr eaLnBrk="1"/>
            <a:r>
              <a:rPr lang="en-GB" sz="1000" u="sng" smtClean="0">
                <a:latin typeface="Times New Roman" pitchFamily="18" charset="0"/>
                <a:cs typeface="Times New Roman" pitchFamily="18" charset="0"/>
              </a:rPr>
              <a:t>a)	</a:t>
            </a:r>
            <a:r>
              <a:rPr lang="en-GB" sz="1000" b="1" u="sng" smtClean="0">
                <a:latin typeface="Times New Roman" pitchFamily="18" charset="0"/>
                <a:cs typeface="Times New Roman" pitchFamily="18" charset="0"/>
              </a:rPr>
              <a:t>Question</a:t>
            </a:r>
            <a:r>
              <a:rPr lang="en-GB" sz="1000" u="sng" smtClean="0">
                <a:latin typeface="Times New Roman" pitchFamily="18" charset="0"/>
                <a:cs typeface="Times New Roman" pitchFamily="18" charset="0"/>
              </a:rPr>
              <a:t>: Description of an area of work to be studied, normally leading to the production of one or more new or revised Recommendations.</a:t>
            </a:r>
            <a:endParaRPr lang="en-US" sz="1000" smtClean="0">
              <a:latin typeface="Times New Roman" pitchFamily="18" charset="0"/>
              <a:cs typeface="Times New Roman" pitchFamily="18" charset="0"/>
            </a:endParaRPr>
          </a:p>
          <a:p>
            <a:pPr eaLnBrk="1"/>
            <a:r>
              <a:rPr lang="en-GB" sz="1000" u="sng" smtClean="0">
                <a:latin typeface="Times New Roman" pitchFamily="18" charset="0"/>
                <a:cs typeface="Times New Roman" pitchFamily="18" charset="0"/>
              </a:rPr>
              <a:t>b)	</a:t>
            </a:r>
            <a:r>
              <a:rPr lang="en-GB" sz="1000" b="1" u="sng" smtClean="0">
                <a:latin typeface="Times New Roman" pitchFamily="18" charset="0"/>
                <a:cs typeface="Times New Roman" pitchFamily="18" charset="0"/>
              </a:rPr>
              <a:t>Recommendation</a:t>
            </a:r>
            <a:r>
              <a:rPr lang="en-GB" sz="1000" u="sng" smtClean="0">
                <a:latin typeface="Times New Roman" pitchFamily="18" charset="0"/>
                <a:cs typeface="Times New Roman" pitchFamily="18" charset="0"/>
              </a:rPr>
              <a:t>: An answer to a Question or part of a Question, or a text developed by the Telecommunication Standardization Advisory Group for the organization of the work of the ITU Telecommunication Standardization Sector.</a:t>
            </a:r>
            <a:endParaRPr lang="en-US" sz="1000" smtClean="0">
              <a:latin typeface="Times New Roman" pitchFamily="18" charset="0"/>
              <a:cs typeface="Times New Roman" pitchFamily="18" charset="0"/>
            </a:endParaRPr>
          </a:p>
          <a:p>
            <a:pPr eaLnBrk="1"/>
            <a:r>
              <a:rPr lang="en-GB" sz="1000" u="sng" smtClean="0">
                <a:latin typeface="Times New Roman" pitchFamily="18" charset="0"/>
                <a:cs typeface="Times New Roman" pitchFamily="18" charset="0"/>
              </a:rPr>
              <a:t>NOTE – This answer which, within the scope of existing knowledge and the research carried out by study groups and adopted in accordance with established procedures, may provide guidance on technical, organizational, tariff-related and operational matters, including working methods, and may describe a preferred method or proposed solution for undertaking a specific task, or recommend procedures for specific applications. These Recommendations should be sufficient to serve as a basis for international cooperation.</a:t>
            </a:r>
            <a:endParaRPr lang="en-US" sz="1000" smtClean="0">
              <a:latin typeface="Times New Roman" pitchFamily="18" charset="0"/>
              <a:cs typeface="Times New Roman" pitchFamily="18" charset="0"/>
            </a:endParaRPr>
          </a:p>
          <a:p>
            <a:pPr eaLnBrk="1" hangingPunct="1"/>
            <a:r>
              <a:rPr lang="en-GB" sz="1000" u="sng" smtClean="0">
                <a:latin typeface="Times New Roman" pitchFamily="18" charset="0"/>
                <a:cs typeface="Times New Roman" pitchFamily="18" charset="0"/>
              </a:rPr>
              <a:t>c)	</a:t>
            </a:r>
            <a:r>
              <a:rPr lang="en-GB" sz="1000" b="1" u="sng" smtClean="0">
                <a:latin typeface="Times New Roman" pitchFamily="18" charset="0"/>
                <a:cs typeface="Times New Roman" pitchFamily="18" charset="0"/>
              </a:rPr>
              <a:t>Resolution</a:t>
            </a:r>
            <a:r>
              <a:rPr lang="en-GB" sz="1000" u="sng" smtClean="0">
                <a:latin typeface="Times New Roman" pitchFamily="18" charset="0"/>
                <a:cs typeface="Times New Roman" pitchFamily="18" charset="0"/>
              </a:rPr>
              <a:t>: A World Telecommunication Standardization Assembly text containing provisions on the organization, working methods and programmes of the ITU Telecommunication Standardization Sector.</a:t>
            </a:r>
          </a:p>
          <a:p>
            <a:pPr eaLnBrk="1" hangingPunct="1"/>
            <a:endParaRPr lang="en-GB" sz="1000" u="sng" smtClean="0">
              <a:latin typeface="Times New Roman" pitchFamily="18" charset="0"/>
              <a:cs typeface="Times New Roman" pitchFamily="18" charset="0"/>
            </a:endParaRPr>
          </a:p>
          <a:p>
            <a:pPr eaLnBrk="1" hangingPunct="1"/>
            <a:r>
              <a:rPr lang="en-GB" b="1" u="sng" smtClean="0">
                <a:cs typeface="Arial" pitchFamily="34" charset="0"/>
              </a:rPr>
              <a:t>5.2</a:t>
            </a:r>
            <a:r>
              <a:rPr lang="en-GB" b="1" i="1" u="sng" smtClean="0">
                <a:cs typeface="Arial" pitchFamily="34" charset="0"/>
              </a:rPr>
              <a:t>bis</a:t>
            </a:r>
            <a:r>
              <a:rPr lang="en-GB" u="sng" smtClean="0">
                <a:cs typeface="Arial" pitchFamily="34" charset="0"/>
              </a:rPr>
              <a:t>	The Director shall suggest editorial updates to WTSA resolutions and provide a recommendation as to whether the modifications are significant enough to warrant the production of a revised version.</a:t>
            </a:r>
          </a:p>
          <a:p>
            <a:pPr eaLnBrk="1" hangingPunct="1"/>
            <a:r>
              <a:rPr lang="en-GB" b="1" u="sng" smtClean="0">
                <a:cs typeface="Arial" pitchFamily="34" charset="0"/>
              </a:rPr>
              <a:t>6.0</a:t>
            </a:r>
            <a:r>
              <a:rPr lang="en-GB" u="sng" smtClean="0">
                <a:cs typeface="Arial" pitchFamily="34" charset="0"/>
              </a:rPr>
              <a:t>	Contributions should be submitted not later than one month before the opening of WTSA, and at any event the submission deadline for all contributions to WTSA shall be not later than 14 calendar days before the opening of the WTSA in order to allow for their timely translation and thorough consideration by delegations. The Bureau shall immediately publish all contributions submitted to WTSA in their original language(s) on the WTSA website, even before their translation into the other official languages of the Union.</a:t>
            </a:r>
            <a:endParaRPr lang="en-US" sz="1000" smtClean="0">
              <a:latin typeface="Times New Roman" pitchFamily="18" charset="0"/>
              <a:cs typeface="Times New Roman" pitchFamily="18" charset="0"/>
            </a:endParaRPr>
          </a:p>
        </p:txBody>
      </p:sp>
      <p:sp>
        <p:nvSpPr>
          <p:cNvPr id="106500" name="Slide Number Placeholder 3"/>
          <p:cNvSpPr>
            <a:spLocks noGrp="1"/>
          </p:cNvSpPr>
          <p:nvPr>
            <p:ph type="sldNum" sz="quarter" idx="5"/>
          </p:nvPr>
        </p:nvSpPr>
        <p:spPr>
          <a:noFill/>
        </p:spPr>
        <p:txBody>
          <a:bodyPr/>
          <a:lstStyle/>
          <a:p>
            <a:fld id="{362CA0A4-C667-4150-B421-126A66609C24}" type="slidenum">
              <a:rPr lang="en-US" smtClean="0">
                <a:latin typeface="Times New Roman" pitchFamily="18" charset="0"/>
              </a:rPr>
              <a:pPr/>
              <a:t>14</a:t>
            </a:fld>
            <a:endParaRPr lang="en-US" smtClean="0">
              <a:latin typeface="Times New Roman" pitchFamily="18" charset="0"/>
            </a:endParaRPr>
          </a:p>
        </p:txBody>
      </p:sp>
    </p:spTree>
    <p:extLst>
      <p:ext uri="{BB962C8B-B14F-4D97-AF65-F5344CB8AC3E}">
        <p14:creationId xmlns:p14="http://schemas.microsoft.com/office/powerpoint/2010/main" val="1951016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r>
              <a:rPr lang="en-GB" sz="1000" b="1" smtClean="0">
                <a:cs typeface="Arial" pitchFamily="34" charset="0"/>
              </a:rPr>
              <a:t>1.4.7</a:t>
            </a:r>
            <a:r>
              <a:rPr lang="en-GB" sz="1000" smtClean="0">
                <a:cs typeface="Arial" pitchFamily="34" charset="0"/>
              </a:rPr>
              <a:t>	Study groups shall establish and maintain a work programme, which includes target dates for consenting or determining each draft Recommendation. The work programme is available in a database which is searchable from the study group website. For each work item under development, the database contains the Recommendation number (or provisional mnemonic designation), the title, scope, editor, timing, priority, identification of any liaison relationships, any editor assigned, the location of the most recent text, the approval process, and the status for documents in the approval process. The database is updated to reflect progress or completion of work, re-planning of in-progress items, or addition of new work items.</a:t>
            </a:r>
            <a:endParaRPr lang="en-US" sz="1000" smtClean="0">
              <a:cs typeface="Arial" pitchFamily="34" charset="0"/>
            </a:endParaRPr>
          </a:p>
          <a:p>
            <a:r>
              <a:rPr lang="en-GB" sz="1000" smtClean="0">
                <a:cs typeface="Arial" pitchFamily="34" charset="0"/>
              </a:rPr>
              <a:t>The decision to add a new work item to the work programme should be documented in the report of the meeting using the template in Annex A. Note that this may not be necessary to document the continuation of existing work (e.g. an amendment or revision of an existing Recommendation).</a:t>
            </a:r>
            <a:endParaRPr lang="en-US" sz="1000" smtClean="0">
              <a:cs typeface="Arial" pitchFamily="34" charset="0"/>
            </a:endParaRPr>
          </a:p>
          <a:p>
            <a:r>
              <a:rPr lang="en-GB" sz="1000" smtClean="0">
                <a:cs typeface="Arial" pitchFamily="34" charset="0"/>
              </a:rPr>
              <a:t>A work item may be considered for discontinuation from the work programme if it has not given rise to any contribution in the time interval of the previous two study group meetings.</a:t>
            </a:r>
            <a:endParaRPr lang="en-US" sz="1000" smtClean="0">
              <a:cs typeface="Arial" pitchFamily="34" charset="0"/>
            </a:endParaRPr>
          </a:p>
          <a:p>
            <a:r>
              <a:rPr lang="en-US" b="1" smtClean="0">
                <a:cs typeface="Arial" pitchFamily="34" charset="0"/>
              </a:rPr>
              <a:t>1.6</a:t>
            </a:r>
            <a:r>
              <a:rPr lang="en-US" smtClean="0">
                <a:cs typeface="Arial" pitchFamily="34" charset="0"/>
              </a:rPr>
              <a:t>	</a:t>
            </a:r>
            <a:r>
              <a:rPr lang="en-GB" sz="1000" smtClean="0">
                <a:cs typeface="Arial" pitchFamily="34" charset="0"/>
              </a:rPr>
              <a:t>Correspondence activities may be authorized to be conducted via e-mail between meetings. Each correspondence activity should have specified terms of reference. A convener is appointed to moderate the e-mail discussion and prepare a report to a subsequent meeting. A correspondence activity should normally conclude no later than the contribution deadline of the meeting to which it is expected to report.</a:t>
            </a:r>
            <a:endParaRPr lang="en-US" sz="1000" smtClean="0">
              <a:cs typeface="Arial" pitchFamily="34" charset="0"/>
            </a:endParaRPr>
          </a:p>
        </p:txBody>
      </p:sp>
      <p:sp>
        <p:nvSpPr>
          <p:cNvPr id="110596" name="Header Placeholder 3"/>
          <p:cNvSpPr>
            <a:spLocks noGrp="1"/>
          </p:cNvSpPr>
          <p:nvPr>
            <p:ph type="hdr" sz="quarter"/>
          </p:nvPr>
        </p:nvSpPr>
        <p:spPr>
          <a:noFill/>
        </p:spPr>
        <p:txBody>
          <a:bodyPr/>
          <a:lstStyle/>
          <a:p>
            <a:r>
              <a:rPr lang="en-US" dirty="0" smtClean="0"/>
              <a:t>Briefing</a:t>
            </a:r>
          </a:p>
        </p:txBody>
      </p:sp>
      <p:sp>
        <p:nvSpPr>
          <p:cNvPr id="110597" name="Footer Placeholder 4"/>
          <p:cNvSpPr>
            <a:spLocks noGrp="1"/>
          </p:cNvSpPr>
          <p:nvPr>
            <p:ph type="ftr" sz="quarter" idx="4"/>
          </p:nvPr>
        </p:nvSpPr>
        <p:spPr>
          <a:noFill/>
        </p:spPr>
        <p:txBody>
          <a:bodyPr/>
          <a:lstStyle/>
          <a:p>
            <a:r>
              <a:rPr lang="en-US" smtClean="0"/>
              <a:t>10-11 Jan 2013, Geneva</a:t>
            </a:r>
          </a:p>
        </p:txBody>
      </p:sp>
      <p:sp>
        <p:nvSpPr>
          <p:cNvPr id="110598" name="Slide Number Placeholder 5"/>
          <p:cNvSpPr>
            <a:spLocks noGrp="1"/>
          </p:cNvSpPr>
          <p:nvPr>
            <p:ph type="sldNum" sz="quarter" idx="5"/>
          </p:nvPr>
        </p:nvSpPr>
        <p:spPr>
          <a:noFill/>
        </p:spPr>
        <p:txBody>
          <a:bodyPr/>
          <a:lstStyle/>
          <a:p>
            <a:fld id="{EC938D69-544A-424B-A831-FBCE488C1F30}" type="slidenum">
              <a:rPr lang="en-US" smtClean="0"/>
              <a:pPr/>
              <a:t>65</a:t>
            </a:fld>
            <a:endParaRPr lang="en-US" smtClean="0"/>
          </a:p>
        </p:txBody>
      </p:sp>
    </p:spTree>
    <p:extLst>
      <p:ext uri="{BB962C8B-B14F-4D97-AF65-F5344CB8AC3E}">
        <p14:creationId xmlns:p14="http://schemas.microsoft.com/office/powerpoint/2010/main" val="3096614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Venue, dd-dd MMMM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A05B42-3DCE-4FFF-8A85-DD6931F833BB}"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AutoShape 18"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sp>
        <p:nvSpPr>
          <p:cNvPr id="11" name="AutoShape 20"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sp>
        <p:nvSpPr>
          <p:cNvPr id="12" name="AutoShape 23" descr="image002"/>
          <p:cNvSpPr>
            <a:spLocks noChangeAspect="1" noChangeArrowheads="1"/>
          </p:cNvSpPr>
          <p:nvPr userDrawn="1"/>
        </p:nvSpPr>
        <p:spPr bwMode="auto">
          <a:xfrm>
            <a:off x="200025" y="46038"/>
            <a:ext cx="1428750" cy="1000125"/>
          </a:xfrm>
          <a:prstGeom prst="rect">
            <a:avLst/>
          </a:prstGeom>
          <a:noFill/>
          <a:ln w="9525">
            <a:noFill/>
            <a:miter lim="800000"/>
            <a:headEnd/>
            <a:tailEnd/>
          </a:ln>
        </p:spPr>
        <p:txBody>
          <a:bodyPr/>
          <a:lstStyle/>
          <a:p>
            <a:endParaRPr lang="en-GB"/>
          </a:p>
        </p:txBody>
      </p:sp>
      <p:sp>
        <p:nvSpPr>
          <p:cNvPr id="13" name="AutoShape 25"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pic>
        <p:nvPicPr>
          <p:cNvPr id="14" name="Picture 26" descr="Picture1"/>
          <p:cNvPicPr>
            <a:picLocks noChangeAspect="1" noChangeArrowheads="1"/>
          </p:cNvPicPr>
          <p:nvPr userDrawn="1"/>
        </p:nvPicPr>
        <p:blipFill>
          <a:blip r:embed="rId2" cstate="print"/>
          <a:srcRect/>
          <a:stretch>
            <a:fillRect/>
          </a:stretch>
        </p:blipFill>
        <p:spPr bwMode="auto">
          <a:xfrm>
            <a:off x="4122738" y="3132138"/>
            <a:ext cx="896937" cy="592137"/>
          </a:xfrm>
          <a:prstGeom prst="rect">
            <a:avLst/>
          </a:prstGeom>
          <a:noFill/>
          <a:ln w="9525">
            <a:noFill/>
            <a:miter lim="800000"/>
            <a:headEnd/>
            <a:tailEnd/>
          </a:ln>
        </p:spPr>
      </p:pic>
    </p:spTree>
    <p:extLst>
      <p:ext uri="{BB962C8B-B14F-4D97-AF65-F5344CB8AC3E}">
        <p14:creationId xmlns:p14="http://schemas.microsoft.com/office/powerpoint/2010/main" val="736828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2pPr marL="182563" indent="-182563">
              <a:buFont typeface="Arial" panose="020B0604020202020204" pitchFamily="34" charset="0"/>
              <a:buChar char="•"/>
              <a:defRPr lang="en-US" sz="2000" kern="1200" dirty="0" smtClean="0">
                <a:solidFill>
                  <a:schemeClr val="tx1">
                    <a:lumMod val="75000"/>
                    <a:lumOff val="25000"/>
                  </a:schemeClr>
                </a:solidFill>
                <a:latin typeface="+mn-lt"/>
                <a:ea typeface="+mn-ea"/>
                <a:cs typeface="+mn-cs"/>
              </a:defRPr>
            </a:lvl2pPr>
            <a:lvl3pPr marL="566928" indent="-182880">
              <a:buFont typeface="Courier New" panose="02070309020205020404" pitchFamily="49" charset="0"/>
              <a:buChar char="o"/>
              <a:defRPr lang="en-US" sz="2000" kern="1200" dirty="0" smtClean="0">
                <a:solidFill>
                  <a:schemeClr val="tx1">
                    <a:lumMod val="75000"/>
                    <a:lumOff val="25000"/>
                  </a:schemeClr>
                </a:solidFill>
                <a:latin typeface="+mn-lt"/>
                <a:ea typeface="+mn-ea"/>
                <a:cs typeface="+mn-cs"/>
              </a:defRPr>
            </a:lvl3pPr>
            <a:lvl4pPr marL="749808" indent="-182880">
              <a:buFont typeface="Wingdings" panose="05000000000000000000" pitchFamily="2" charset="2"/>
              <a:buChar char="§"/>
              <a:defRPr lang="en-US" sz="1800" kern="1200" dirty="0" smtClean="0">
                <a:solidFill>
                  <a:schemeClr val="tx1">
                    <a:lumMod val="75000"/>
                    <a:lumOff val="25000"/>
                  </a:schemeClr>
                </a:solidFill>
                <a:latin typeface="+mn-lt"/>
                <a:ea typeface="+mn-ea"/>
                <a:cs typeface="+mn-cs"/>
              </a:defRPr>
            </a:lvl4pPr>
            <a:lvl5pPr>
              <a:defRPr lang="en-US" sz="1400" kern="1200" dirty="0" smtClean="0">
                <a:solidFill>
                  <a:schemeClr val="tx1">
                    <a:lumMod val="75000"/>
                    <a:lumOff val="25000"/>
                  </a:schemeClr>
                </a:solidFill>
                <a:latin typeface="+mn-lt"/>
                <a:ea typeface="+mn-ea"/>
                <a:cs typeface="+mn-cs"/>
              </a:defRPr>
            </a:lvl5pPr>
            <a:lvl6pPr>
              <a:defRPr lang="en-US" sz="1400" kern="1200" dirty="0">
                <a:solidFill>
                  <a:schemeClr val="tx1">
                    <a:lumMod val="75000"/>
                    <a:lumOff val="25000"/>
                  </a:schemeClr>
                </a:solidFill>
                <a:latin typeface="+mn-lt"/>
                <a:ea typeface="+mn-ea"/>
                <a:cs typeface="+mn-cs"/>
              </a:defRPr>
            </a:lvl6pPr>
          </a:lstStyle>
          <a:p>
            <a:pPr lvl="1"/>
            <a:r>
              <a:rPr lang="en-US" dirty="0" smtClean="0"/>
              <a:t>Edit Master text styles</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US" dirty="0"/>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90E4740-FB9E-4E6F-A81C-43E7C002F81B}" type="slidenum">
              <a:rPr lang="en-US" smtClean="0"/>
              <a:pPr>
                <a:defRPr/>
              </a:pPr>
              <a:t>‹#›</a:t>
            </a:fld>
            <a:endParaRPr lang="en-US" dirty="0"/>
          </a:p>
        </p:txBody>
      </p:sp>
    </p:spTree>
    <p:extLst>
      <p:ext uri="{BB962C8B-B14F-4D97-AF65-F5344CB8AC3E}">
        <p14:creationId xmlns:p14="http://schemas.microsoft.com/office/powerpoint/2010/main" val="266249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Long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algn="l" defTabSz="914400" rtl="0" eaLnBrk="1" latinLnBrk="0" hangingPunct="1">
              <a:lnSpc>
                <a:spcPct val="90000"/>
              </a:lnSpc>
              <a:spcBef>
                <a:spcPts val="200"/>
              </a:spcBef>
              <a:spcAft>
                <a:spcPts val="400"/>
              </a:spcAft>
              <a:buClr>
                <a:schemeClr val="accent1"/>
              </a:buClr>
              <a:defRPr lang="en-US" sz="2400" kern="1200" dirty="0" smtClean="0">
                <a:solidFill>
                  <a:schemeClr val="tx1">
                    <a:lumMod val="75000"/>
                    <a:lumOff val="25000"/>
                  </a:schemeClr>
                </a:solidFill>
                <a:latin typeface="+mn-lt"/>
                <a:ea typeface="+mn-ea"/>
                <a:cs typeface="+mn-cs"/>
              </a:defRPr>
            </a:lvl1pPr>
            <a:lvl2pPr marL="182563" indent="-182563"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lang="en-US" sz="2000" kern="1200" dirty="0" smtClean="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lang="en-US" sz="2000" kern="1200" dirty="0" smtClean="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lang="en-US" sz="1800" kern="1200" dirty="0" smtClean="0">
                <a:solidFill>
                  <a:schemeClr val="tx1">
                    <a:lumMod val="75000"/>
                    <a:lumOff val="25000"/>
                  </a:schemeClr>
                </a:solidFill>
                <a:latin typeface="+mn-lt"/>
                <a:ea typeface="+mn-ea"/>
                <a:cs typeface="+mn-cs"/>
              </a:defRPr>
            </a:lvl4pPr>
            <a:lvl5pPr algn="l" defTabSz="914400" rtl="0" eaLnBrk="1" latinLnBrk="0" hangingPunct="1">
              <a:lnSpc>
                <a:spcPct val="90000"/>
              </a:lnSpc>
              <a:spcBef>
                <a:spcPts val="200"/>
              </a:spcBef>
              <a:spcAft>
                <a:spcPts val="400"/>
              </a:spcAft>
              <a:buClr>
                <a:schemeClr val="accent1"/>
              </a:buClr>
              <a:defRPr lang="en-US" sz="1400" kern="1200" dirty="0">
                <a:solidFill>
                  <a:schemeClr val="tx1">
                    <a:lumMod val="75000"/>
                    <a:lumOff val="25000"/>
                  </a:schemeClr>
                </a:solidFill>
                <a:latin typeface="+mn-lt"/>
                <a:ea typeface="+mn-ea"/>
                <a:cs typeface="+mn-cs"/>
              </a:defRPr>
            </a:lvl5pPr>
            <a:lvl6pPr>
              <a:defRPr sz="1400"/>
            </a:lvl6pPr>
          </a:lstStyle>
          <a:p>
            <a:pPr lvl="1"/>
            <a:r>
              <a:rPr lang="en-US" dirty="0" smtClean="0"/>
              <a:t>Edit Master text styles</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US" dirty="0"/>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90E4740-FB9E-4E6F-A81C-43E7C002F81B}" type="slidenum">
              <a:rPr lang="en-US" smtClean="0"/>
              <a:pPr>
                <a:defRPr/>
              </a:pPr>
              <a:t>‹#›</a:t>
            </a:fld>
            <a:endParaRPr lang="en-US" dirty="0"/>
          </a:p>
        </p:txBody>
      </p:sp>
    </p:spTree>
    <p:extLst>
      <p:ext uri="{BB962C8B-B14F-4D97-AF65-F5344CB8AC3E}">
        <p14:creationId xmlns:p14="http://schemas.microsoft.com/office/powerpoint/2010/main" val="2897541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957247"/>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2DE5C986-6071-47F2-A332-5BDA238916B4}" type="slidenum">
              <a:rPr lang="en-US" smtClean="0"/>
              <a:pPr>
                <a:defRPr/>
              </a:pPr>
              <a:t>‹#›</a:t>
            </a:fld>
            <a:endParaRPr lang="en-US" dirty="0"/>
          </a:p>
        </p:txBody>
      </p:sp>
    </p:spTree>
    <p:extLst>
      <p:ext uri="{BB962C8B-B14F-4D97-AF65-F5344CB8AC3E}">
        <p14:creationId xmlns:p14="http://schemas.microsoft.com/office/powerpoint/2010/main" val="3189498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3687474176"/>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4097696917"/>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r>
              <a:rPr lang="en-US" smtClean="0"/>
              <a:t>Event</a:t>
            </a:r>
            <a:br>
              <a:rPr lang="en-US" smtClean="0"/>
            </a:br>
            <a:r>
              <a:rPr lang="en-US" smtClean="0"/>
              <a:t>Venue, dd-dd MMM YYYY</a:t>
            </a:r>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3512147573"/>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5"/>
            <a:ext cx="7543800" cy="986020"/>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22959" y="1408912"/>
            <a:ext cx="7543801" cy="4612376"/>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a:defRPr/>
            </a:pPr>
            <a:r>
              <a:rPr lang="en-US" smtClean="0">
                <a:solidFill>
                  <a:srgbClr val="000000"/>
                </a:solidFill>
              </a:rPr>
              <a:t>Geneva, January 2017</a:t>
            </a:r>
            <a:endParaRPr lang="en-US" dirty="0">
              <a:solidFill>
                <a:srgbClr val="000000"/>
              </a:solidFill>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r>
              <a:rPr lang="en-US" smtClean="0">
                <a:solidFill>
                  <a:srgbClr val="000000">
                    <a:tint val="75000"/>
                  </a:srgbClr>
                </a:solidFill>
              </a:rPr>
              <a:t>Briefing</a:t>
            </a:r>
            <a:endParaRPr lang="en-US" dirty="0">
              <a:solidFill>
                <a:srgbClr val="000000">
                  <a:tint val="75000"/>
                </a:srgbClr>
              </a:solidFill>
            </a:endParaRP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a:defRPr/>
            </a:pPr>
            <a:fld id="{B01180EE-F5D7-4D0A-AB4C-A5B5FE304382}" type="slidenum">
              <a:rPr lang="en-US" smtClean="0">
                <a:solidFill>
                  <a:srgbClr val="000000"/>
                </a:solidFill>
              </a:rPr>
              <a:pPr>
                <a:defRPr/>
              </a:pPr>
              <a:t>‹#›</a:t>
            </a:fld>
            <a:endParaRPr lang="en-US" dirty="0">
              <a:solidFill>
                <a:srgbClr val="000000"/>
              </a:solidFill>
            </a:endParaRPr>
          </a:p>
        </p:txBody>
      </p:sp>
      <p:cxnSp>
        <p:nvCxnSpPr>
          <p:cNvPr id="10" name="Straight Connector 9"/>
          <p:cNvCxnSpPr/>
          <p:nvPr/>
        </p:nvCxnSpPr>
        <p:spPr>
          <a:xfrm>
            <a:off x="822959" y="1340768"/>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805671"/>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900" r:id="rId3"/>
    <p:sldLayoutId id="2147483894" r:id="rId4"/>
    <p:sldLayoutId id="2147483895" r:id="rId5"/>
    <p:sldLayoutId id="2147483897" r:id="rId6"/>
    <p:sldLayoutId id="2147483898" r:id="rId7"/>
    <p:sldLayoutId id="2147483899" r:id="rId8"/>
  </p:sldLayoutIdLst>
  <p:hf hdr="0"/>
  <p:txStyles>
    <p:titleStyle>
      <a:lvl1pPr algn="l" defTabSz="914400" rtl="0" eaLnBrk="1" latinLnBrk="0" hangingPunct="1">
        <a:lnSpc>
          <a:spcPct val="85000"/>
        </a:lnSpc>
        <a:spcBef>
          <a:spcPct val="0"/>
        </a:spcBef>
        <a:buNone/>
        <a:defRPr sz="32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itu.int/en/ITU-T/wtsa16/Documents/WTSA16_Draft_Proceedings_E.pdf" TargetMode="External"/><Relationship Id="rId2" Type="http://schemas.openxmlformats.org/officeDocument/2006/relationships/hyperlink" Target="https://www.itu.int/en/ITU-T/wtsa16/Documents/WTSASnapshotReport.pdf"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0"/>
          <p:cNvSpPr>
            <a:spLocks noGrp="1" noChangeArrowheads="1"/>
          </p:cNvSpPr>
          <p:nvPr>
            <p:ph type="ctrTitle"/>
          </p:nvPr>
        </p:nvSpPr>
        <p:spPr>
          <a:xfrm>
            <a:off x="822960" y="2587132"/>
            <a:ext cx="7543800" cy="1737979"/>
          </a:xfrm>
        </p:spPr>
        <p:txBody>
          <a:bodyPr>
            <a:normAutofit/>
          </a:bodyPr>
          <a:lstStyle/>
          <a:p>
            <a:r>
              <a:rPr lang="en-US" sz="4400" dirty="0"/>
              <a:t>​Summary of Significant </a:t>
            </a:r>
            <a:r>
              <a:rPr lang="en-US" sz="4400" dirty="0" smtClean="0"/>
              <a:t>Changes </a:t>
            </a:r>
            <a:r>
              <a:rPr lang="en-US" sz="4400" dirty="0"/>
              <a:t>in </a:t>
            </a:r>
            <a:r>
              <a:rPr lang="en-US" sz="4400" dirty="0" smtClean="0"/>
              <a:t>WTSA-16 </a:t>
            </a:r>
            <a:r>
              <a:rPr lang="en-US" sz="4400" dirty="0" smtClean="0">
                <a:solidFill>
                  <a:srgbClr val="C00000"/>
                </a:solidFill>
              </a:rPr>
              <a:t>–</a:t>
            </a:r>
            <a:r>
              <a:rPr lang="en-US" sz="4400" dirty="0" smtClean="0"/>
              <a:t> </a:t>
            </a:r>
            <a:r>
              <a:rPr lang="en-US" sz="4400" dirty="0" smtClean="0">
                <a:solidFill>
                  <a:srgbClr val="C00000"/>
                </a:solidFill>
              </a:rPr>
              <a:t>What's new</a:t>
            </a:r>
            <a:endParaRPr lang="en-US" sz="4400" dirty="0" smtClean="0"/>
          </a:p>
        </p:txBody>
      </p:sp>
      <p:sp>
        <p:nvSpPr>
          <p:cNvPr id="4100" name="Rectangle 11"/>
          <p:cNvSpPr>
            <a:spLocks noGrp="1" noChangeArrowheads="1"/>
          </p:cNvSpPr>
          <p:nvPr>
            <p:ph type="subTitle" idx="1"/>
          </p:nvPr>
        </p:nvSpPr>
        <p:spPr/>
        <p:txBody>
          <a:bodyPr/>
          <a:lstStyle/>
          <a:p>
            <a:r>
              <a:rPr lang="en-GB" dirty="0" smtClean="0"/>
              <a:t>TSB</a:t>
            </a:r>
            <a:endParaRPr lang="en-US" dirty="0" smtClean="0"/>
          </a:p>
        </p:txBody>
      </p:sp>
      <p:sp>
        <p:nvSpPr>
          <p:cNvPr id="4098" name="Rectangle 4"/>
          <p:cNvSpPr>
            <a:spLocks noGrp="1" noChangeArrowheads="1"/>
          </p:cNvSpPr>
          <p:nvPr>
            <p:ph type="dt" sz="half" idx="10"/>
          </p:nvPr>
        </p:nvSpPr>
        <p:spPr>
          <a:prstGeom prst="rect">
            <a:avLst/>
          </a:prstGeom>
          <a:noFill/>
        </p:spPr>
        <p:txBody>
          <a:bodyPr/>
          <a:lstStyle/>
          <a:p>
            <a:r>
              <a:rPr lang="en-US" dirty="0" smtClean="0"/>
              <a:t>Geneva, January 2017</a:t>
            </a:r>
          </a:p>
        </p:txBody>
      </p:sp>
      <p:sp>
        <p:nvSpPr>
          <p:cNvPr id="4101" name="Rectangle 13"/>
          <p:cNvSpPr>
            <a:spLocks noChangeArrowheads="1"/>
          </p:cNvSpPr>
          <p:nvPr/>
        </p:nvSpPr>
        <p:spPr bwMode="auto">
          <a:xfrm>
            <a:off x="0" y="404813"/>
            <a:ext cx="9144000" cy="1655762"/>
          </a:xfrm>
          <a:prstGeom prst="rect">
            <a:avLst/>
          </a:prstGeom>
          <a:noFill/>
          <a:ln w="9525">
            <a:noFill/>
            <a:miter lim="800000"/>
            <a:headEnd/>
            <a:tailEnd/>
          </a:ln>
        </p:spPr>
        <p:txBody>
          <a:bodyPr anchor="ctr"/>
          <a:lstStyle/>
          <a:p>
            <a:pPr algn="ctr">
              <a:lnSpc>
                <a:spcPct val="80000"/>
              </a:lnSpc>
            </a:pPr>
            <a:r>
              <a:rPr lang="en-US" dirty="0">
                <a:solidFill>
                  <a:srgbClr val="7030A0"/>
                </a:solidFill>
              </a:rPr>
              <a:t>Briefing</a:t>
            </a:r>
          </a:p>
        </p:txBody>
      </p:sp>
      <p:pic>
        <p:nvPicPr>
          <p:cNvPr id="4102" name="Picture 16" descr="ITUseries"/>
          <p:cNvPicPr>
            <a:picLocks noChangeAspect="1" noChangeArrowheads="1"/>
          </p:cNvPicPr>
          <p:nvPr/>
        </p:nvPicPr>
        <p:blipFill>
          <a:blip r:embed="rId3" cstate="print"/>
          <a:srcRect t="17264" b="69327"/>
          <a:stretch>
            <a:fillRect/>
          </a:stretch>
        </p:blipFill>
        <p:spPr bwMode="auto">
          <a:xfrm>
            <a:off x="7236296" y="5598621"/>
            <a:ext cx="1727200" cy="652462"/>
          </a:xfrm>
          <a:prstGeom prst="rect">
            <a:avLst/>
          </a:prstGeom>
          <a:noFill/>
          <a:ln w="9525">
            <a:noFill/>
            <a:miter lim="800000"/>
            <a:headEnd/>
            <a:tailEnd/>
          </a:ln>
        </p:spPr>
      </p:pic>
      <p:sp>
        <p:nvSpPr>
          <p:cNvPr id="4103" name="AutoShape 18" descr="image002"/>
          <p:cNvSpPr>
            <a:spLocks noChangeAspect="1" noChangeArrowheads="1"/>
          </p:cNvSpPr>
          <p:nvPr/>
        </p:nvSpPr>
        <p:spPr bwMode="auto">
          <a:xfrm>
            <a:off x="3857625" y="2928938"/>
            <a:ext cx="1428750" cy="1000125"/>
          </a:xfrm>
          <a:prstGeom prst="rect">
            <a:avLst/>
          </a:prstGeom>
          <a:noFill/>
          <a:ln w="9525">
            <a:noFill/>
            <a:miter lim="800000"/>
            <a:headEnd/>
            <a:tailEnd/>
          </a:ln>
        </p:spPr>
        <p:txBody>
          <a:bodyPr/>
          <a:lstStyle/>
          <a:p>
            <a:endParaRPr lang="en-GB"/>
          </a:p>
        </p:txBody>
      </p:sp>
      <p:sp>
        <p:nvSpPr>
          <p:cNvPr id="4104" name="AutoShape 20" descr="image002"/>
          <p:cNvSpPr>
            <a:spLocks noChangeAspect="1" noChangeArrowheads="1"/>
          </p:cNvSpPr>
          <p:nvPr/>
        </p:nvSpPr>
        <p:spPr bwMode="auto">
          <a:xfrm>
            <a:off x="3857625" y="2928938"/>
            <a:ext cx="1428750" cy="1000125"/>
          </a:xfrm>
          <a:prstGeom prst="rect">
            <a:avLst/>
          </a:prstGeom>
          <a:noFill/>
          <a:ln w="9525">
            <a:noFill/>
            <a:miter lim="800000"/>
            <a:headEnd/>
            <a:tailEnd/>
          </a:ln>
        </p:spPr>
        <p:txBody>
          <a:bodyPr/>
          <a:lstStyle/>
          <a:p>
            <a:endParaRPr lang="en-GB"/>
          </a:p>
        </p:txBody>
      </p:sp>
      <p:sp>
        <p:nvSpPr>
          <p:cNvPr id="4105" name="AutoShape 22" descr="image002"/>
          <p:cNvSpPr>
            <a:spLocks noChangeAspect="1" noChangeArrowheads="1"/>
          </p:cNvSpPr>
          <p:nvPr/>
        </p:nvSpPr>
        <p:spPr bwMode="auto">
          <a:xfrm>
            <a:off x="3857625" y="2928938"/>
            <a:ext cx="1428750" cy="1000125"/>
          </a:xfrm>
          <a:prstGeom prst="rect">
            <a:avLst/>
          </a:prstGeom>
          <a:noFill/>
          <a:ln w="9525">
            <a:noFill/>
            <a:miter lim="800000"/>
            <a:headEnd/>
            <a:tailEnd/>
          </a:ln>
        </p:spPr>
        <p:txBody>
          <a:bodyPr/>
          <a:lstStyle/>
          <a:p>
            <a:endParaRPr lang="en-GB"/>
          </a:p>
        </p:txBody>
      </p:sp>
      <p:sp>
        <p:nvSpPr>
          <p:cNvPr id="4106" name="AutoShape 24" descr="image002"/>
          <p:cNvSpPr>
            <a:spLocks noChangeAspect="1" noChangeArrowheads="1"/>
          </p:cNvSpPr>
          <p:nvPr/>
        </p:nvSpPr>
        <p:spPr bwMode="auto">
          <a:xfrm>
            <a:off x="3857625" y="2928938"/>
            <a:ext cx="1428750" cy="1000125"/>
          </a:xfrm>
          <a:prstGeom prst="rect">
            <a:avLst/>
          </a:prstGeom>
          <a:noFill/>
          <a:ln w="9525">
            <a:noFill/>
            <a:miter lim="800000"/>
            <a:headEnd/>
            <a:tailEnd/>
          </a:ln>
        </p:spPr>
        <p:txBody>
          <a:bodyPr/>
          <a:lstStyle/>
          <a:p>
            <a:endParaRPr lang="en-GB"/>
          </a:p>
        </p:txBody>
      </p:sp>
      <p:sp>
        <p:nvSpPr>
          <p:cNvPr id="4107" name="Rectangle 26"/>
          <p:cNvSpPr>
            <a:spLocks noChangeArrowheads="1"/>
          </p:cNvSpPr>
          <p:nvPr/>
        </p:nvSpPr>
        <p:spPr bwMode="auto">
          <a:xfrm>
            <a:off x="0" y="2928938"/>
            <a:ext cx="9144000" cy="0"/>
          </a:xfrm>
          <a:prstGeom prst="rect">
            <a:avLst/>
          </a:prstGeom>
          <a:noFill/>
          <a:ln w="9525">
            <a:noFill/>
            <a:miter lim="800000"/>
            <a:headEnd/>
            <a:tailEnd/>
          </a:ln>
        </p:spPr>
        <p:txBody>
          <a:bodyPr wrap="none" anchor="ctr">
            <a:spAutoFit/>
          </a:bodyPr>
          <a:lstStyle/>
          <a:p>
            <a:endParaRPr lang="en-GB"/>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New Resolutions (2/2)</a:t>
            </a:r>
            <a:endParaRPr lang="en-US" dirty="0" smtClean="0"/>
          </a:p>
        </p:txBody>
      </p:sp>
      <p:sp>
        <p:nvSpPr>
          <p:cNvPr id="7171" name="Content Placeholder 2"/>
          <p:cNvSpPr>
            <a:spLocks noGrp="1"/>
          </p:cNvSpPr>
          <p:nvPr>
            <p:ph idx="1"/>
          </p:nvPr>
        </p:nvSpPr>
        <p:spPr/>
        <p:txBody>
          <a:bodyPr/>
          <a:lstStyle/>
          <a:p>
            <a:endParaRPr lang="en-US" smtClean="0"/>
          </a:p>
          <a:p>
            <a:endParaRPr lang="en-US" dirty="0" smtClean="0"/>
          </a:p>
        </p:txBody>
      </p:sp>
      <p:sp>
        <p:nvSpPr>
          <p:cNvPr id="7172" name="Rectangle 4"/>
          <p:cNvSpPr>
            <a:spLocks noGrp="1" noChangeArrowheads="1"/>
          </p:cNvSpPr>
          <p:nvPr>
            <p:ph type="dt" sz="half" idx="10"/>
          </p:nvPr>
        </p:nvSpPr>
        <p:spPr/>
        <p:txBody>
          <a:bodyPr/>
          <a:lstStyle/>
          <a:p>
            <a:r>
              <a:rPr lang="en-US" smtClean="0"/>
              <a:t>Geneva, January 2017</a:t>
            </a:r>
            <a:endParaRPr lang="en-US" dirty="0" smtClean="0"/>
          </a:p>
        </p:txBody>
      </p:sp>
      <p:sp>
        <p:nvSpPr>
          <p:cNvPr id="7174"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5C0BD2BE-6336-45A1-83DC-CF2A564D01C7}" type="slidenum">
              <a:rPr lang="en-US" sz="1400">
                <a:solidFill>
                  <a:srgbClr val="000000"/>
                </a:solidFill>
              </a:rPr>
              <a:pPr algn="r"/>
              <a:t>10</a:t>
            </a:fld>
            <a:endParaRPr lang="en-US" sz="1400">
              <a:solidFill>
                <a:srgbClr val="000000"/>
              </a:solidFill>
            </a:endParaRPr>
          </a:p>
        </p:txBody>
      </p:sp>
      <p:sp>
        <p:nvSpPr>
          <p:cNvPr id="9" name="TextBox 8"/>
          <p:cNvSpPr txBox="1"/>
          <p:nvPr/>
        </p:nvSpPr>
        <p:spPr>
          <a:xfrm>
            <a:off x="755576" y="1412776"/>
            <a:ext cx="7528962" cy="4950073"/>
          </a:xfrm>
          <a:prstGeom prst="rect">
            <a:avLst/>
          </a:prstGeom>
          <a:noFill/>
        </p:spPr>
        <p:txBody>
          <a:bodyPr wrap="square" rtlCol="0">
            <a:spAutoFit/>
          </a:bodyPr>
          <a:lstStyle/>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GB" sz="2000" dirty="0">
                <a:solidFill>
                  <a:schemeClr val="tx1">
                    <a:lumMod val="75000"/>
                    <a:lumOff val="25000"/>
                  </a:schemeClr>
                </a:solidFill>
                <a:latin typeface="+mn-lt"/>
              </a:rPr>
              <a:t>Resolution 92 </a:t>
            </a:r>
            <a:r>
              <a:rPr lang="en-GB" sz="2000" dirty="0" smtClean="0">
                <a:solidFill>
                  <a:schemeClr val="tx1">
                    <a:lumMod val="75000"/>
                    <a:lumOff val="25000"/>
                  </a:schemeClr>
                </a:solidFill>
                <a:latin typeface="+mn-lt"/>
              </a:rPr>
              <a:t>– </a:t>
            </a:r>
            <a:r>
              <a:rPr lang="en-US" sz="2000" dirty="0" smtClean="0">
                <a:solidFill>
                  <a:schemeClr val="tx1">
                    <a:lumMod val="75000"/>
                    <a:lumOff val="25000"/>
                  </a:schemeClr>
                </a:solidFill>
                <a:latin typeface="+mn-lt"/>
              </a:rPr>
              <a:t>Enhancing </a:t>
            </a:r>
            <a:r>
              <a:rPr lang="en-US" sz="2000" dirty="0">
                <a:solidFill>
                  <a:schemeClr val="tx1">
                    <a:lumMod val="75000"/>
                    <a:lumOff val="25000"/>
                  </a:schemeClr>
                </a:solidFill>
                <a:latin typeface="+mn-lt"/>
              </a:rPr>
              <a:t>the non-radio aspects related standardization activities in ITU-T on international mobile telecommunications</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93 </a:t>
            </a:r>
            <a:r>
              <a:rPr lang="en-GB" sz="2000" dirty="0" smtClean="0">
                <a:solidFill>
                  <a:schemeClr val="tx1">
                    <a:lumMod val="75000"/>
                    <a:lumOff val="25000"/>
                  </a:schemeClr>
                </a:solidFill>
                <a:latin typeface="+mn-lt"/>
              </a:rPr>
              <a:t>– </a:t>
            </a:r>
            <a:r>
              <a:rPr lang="en-US" sz="2000" dirty="0" smtClean="0">
                <a:solidFill>
                  <a:schemeClr val="tx1">
                    <a:lumMod val="75000"/>
                    <a:lumOff val="25000"/>
                  </a:schemeClr>
                </a:solidFill>
                <a:latin typeface="+mn-lt"/>
              </a:rPr>
              <a:t>Interconnection </a:t>
            </a:r>
            <a:r>
              <a:rPr lang="en-US" sz="2000" dirty="0">
                <a:solidFill>
                  <a:schemeClr val="tx1">
                    <a:lumMod val="75000"/>
                    <a:lumOff val="25000"/>
                  </a:schemeClr>
                </a:solidFill>
                <a:latin typeface="+mn-lt"/>
              </a:rPr>
              <a:t>of IMT-2020 networks and beyond</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94 </a:t>
            </a:r>
            <a:r>
              <a:rPr lang="en-GB" sz="2000" dirty="0" smtClean="0">
                <a:solidFill>
                  <a:schemeClr val="tx1">
                    <a:lumMod val="75000"/>
                    <a:lumOff val="25000"/>
                  </a:schemeClr>
                </a:solidFill>
                <a:latin typeface="+mn-lt"/>
              </a:rPr>
              <a:t>– Cloud </a:t>
            </a:r>
            <a:r>
              <a:rPr lang="en-GB" sz="2000" dirty="0">
                <a:solidFill>
                  <a:schemeClr val="tx1">
                    <a:lumMod val="75000"/>
                    <a:lumOff val="25000"/>
                  </a:schemeClr>
                </a:solidFill>
                <a:latin typeface="+mn-lt"/>
              </a:rPr>
              <a:t>based event data technology</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95 </a:t>
            </a:r>
            <a:r>
              <a:rPr lang="en-GB" sz="2000" dirty="0" smtClean="0">
                <a:solidFill>
                  <a:schemeClr val="tx1">
                    <a:lumMod val="75000"/>
                    <a:lumOff val="25000"/>
                  </a:schemeClr>
                </a:solidFill>
                <a:latin typeface="+mn-lt"/>
              </a:rPr>
              <a:t>– </a:t>
            </a:r>
            <a:r>
              <a:rPr lang="en-US" sz="2000" dirty="0" smtClean="0">
                <a:solidFill>
                  <a:schemeClr val="tx1">
                    <a:lumMod val="75000"/>
                    <a:lumOff val="25000"/>
                  </a:schemeClr>
                </a:solidFill>
                <a:latin typeface="+mn-lt"/>
              </a:rPr>
              <a:t>ITU-T </a:t>
            </a:r>
            <a:r>
              <a:rPr lang="en-US" sz="2000" dirty="0">
                <a:solidFill>
                  <a:schemeClr val="tx1">
                    <a:lumMod val="75000"/>
                    <a:lumOff val="25000"/>
                  </a:schemeClr>
                </a:solidFill>
                <a:latin typeface="+mn-lt"/>
              </a:rPr>
              <a:t>initiatives to raise awareness on best practices and policies related to service quality</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96 – ITU-T studies for combating counterfeit telecommunication/ICT devices</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97 – Combating mobile telecommunication device theft </a:t>
            </a:r>
          </a:p>
          <a:p>
            <a:pPr marL="91440" indent="-91440" eaLnBrk="1" hangingPunct="1">
              <a:lnSpc>
                <a:spcPct val="90000"/>
              </a:lnSpc>
              <a:spcBef>
                <a:spcPts val="1200"/>
              </a:spcBef>
              <a:spcAft>
                <a:spcPts val="200"/>
              </a:spcAft>
              <a:buClr>
                <a:schemeClr val="accent1"/>
              </a:buClr>
              <a:buSzPct val="100000"/>
              <a:buFont typeface="Calibri" panose="020F0502020204030204" pitchFamily="34" charset="0"/>
              <a:buChar char=" "/>
            </a:pPr>
            <a:r>
              <a:rPr lang="en-US" sz="2000" dirty="0">
                <a:solidFill>
                  <a:schemeClr val="tx1">
                    <a:lumMod val="75000"/>
                    <a:lumOff val="25000"/>
                  </a:schemeClr>
                </a:solidFill>
                <a:latin typeface="+mn-lt"/>
              </a:rPr>
              <a:t>Resolution </a:t>
            </a:r>
            <a:r>
              <a:rPr lang="en-GB" sz="2000" dirty="0">
                <a:solidFill>
                  <a:schemeClr val="tx1">
                    <a:lumMod val="75000"/>
                    <a:lumOff val="25000"/>
                  </a:schemeClr>
                </a:solidFill>
                <a:latin typeface="+mn-lt"/>
              </a:rPr>
              <a:t>98 </a:t>
            </a:r>
            <a:r>
              <a:rPr lang="en-GB" sz="2000" dirty="0" smtClean="0">
                <a:solidFill>
                  <a:schemeClr val="tx1">
                    <a:lumMod val="75000"/>
                    <a:lumOff val="25000"/>
                  </a:schemeClr>
                </a:solidFill>
                <a:latin typeface="+mn-lt"/>
              </a:rPr>
              <a:t>– </a:t>
            </a:r>
            <a:r>
              <a:rPr lang="en-US" sz="2000" dirty="0" smtClean="0">
                <a:solidFill>
                  <a:schemeClr val="tx1">
                    <a:lumMod val="75000"/>
                    <a:lumOff val="25000"/>
                  </a:schemeClr>
                </a:solidFill>
                <a:latin typeface="+mn-lt"/>
              </a:rPr>
              <a:t>Enhancing </a:t>
            </a:r>
            <a:r>
              <a:rPr lang="en-US" sz="2000" dirty="0">
                <a:solidFill>
                  <a:schemeClr val="tx1">
                    <a:lumMod val="75000"/>
                    <a:lumOff val="25000"/>
                  </a:schemeClr>
                </a:solidFill>
                <a:latin typeface="+mn-lt"/>
              </a:rPr>
              <a:t>the standardization of Internet of Things and Smart Cities &amp; Communities for global development</a:t>
            </a:r>
          </a:p>
          <a:p>
            <a:pPr eaLnBrk="1" hangingPunct="1">
              <a:lnSpc>
                <a:spcPct val="90000"/>
              </a:lnSpc>
              <a:spcBef>
                <a:spcPts val="1200"/>
              </a:spcBef>
              <a:spcAft>
                <a:spcPts val="200"/>
              </a:spcAft>
              <a:buClr>
                <a:schemeClr val="accent1"/>
              </a:buClr>
              <a:buSzPct val="100000"/>
            </a:pPr>
            <a:endParaRPr lang="en-US" sz="2000" dirty="0">
              <a:solidFill>
                <a:schemeClr val="tx1">
                  <a:lumMod val="75000"/>
                  <a:lumOff val="25000"/>
                </a:schemeClr>
              </a:solidFill>
              <a:latin typeface="+mn-lt"/>
            </a:endParaRPr>
          </a:p>
        </p:txBody>
      </p:sp>
    </p:spTree>
    <p:extLst>
      <p:ext uri="{BB962C8B-B14F-4D97-AF65-F5344CB8AC3E}">
        <p14:creationId xmlns:p14="http://schemas.microsoft.com/office/powerpoint/2010/main" val="24265685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Modified A-series</a:t>
            </a:r>
            <a:endParaRPr lang="en-US" dirty="0"/>
          </a:p>
        </p:txBody>
      </p:sp>
      <p:sp>
        <p:nvSpPr>
          <p:cNvPr id="3" name="Content Placeholder 2"/>
          <p:cNvSpPr>
            <a:spLocks noGrp="1"/>
          </p:cNvSpPr>
          <p:nvPr>
            <p:ph idx="1"/>
          </p:nvPr>
        </p:nvSpPr>
        <p:spPr/>
        <p:txBody>
          <a:bodyPr/>
          <a:lstStyle/>
          <a:p>
            <a:r>
              <a:rPr lang="en-US" dirty="0" smtClean="0"/>
              <a:t>A.1 – Working methods for study groups of the ITU Telecommunication Standardization Sector (ITU‑T)</a:t>
            </a:r>
          </a:p>
          <a:p>
            <a:r>
              <a:rPr lang="en-US" dirty="0" smtClean="0"/>
              <a:t>A.12 – Identification and layout of ITU-T Recommendations</a:t>
            </a:r>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11</a:t>
            </a:fld>
            <a:endParaRPr lang="en-US" dirty="0"/>
          </a:p>
        </p:txBody>
      </p:sp>
    </p:spTree>
    <p:extLst>
      <p:ext uri="{BB962C8B-B14F-4D97-AF65-F5344CB8AC3E}">
        <p14:creationId xmlns:p14="http://schemas.microsoft.com/office/powerpoint/2010/main" val="3962620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ITU-T D-series Recommendations</a:t>
            </a:r>
            <a:endParaRPr lang="en-US" dirty="0"/>
          </a:p>
        </p:txBody>
      </p:sp>
      <p:sp>
        <p:nvSpPr>
          <p:cNvPr id="3" name="Content Placeholder 2"/>
          <p:cNvSpPr>
            <a:spLocks noGrp="1"/>
          </p:cNvSpPr>
          <p:nvPr>
            <p:ph idx="1"/>
          </p:nvPr>
        </p:nvSpPr>
        <p:spPr/>
        <p:txBody>
          <a:bodyPr>
            <a:normAutofit/>
          </a:bodyPr>
          <a:lstStyle/>
          <a:p>
            <a:r>
              <a:rPr lang="en-US" dirty="0" smtClean="0"/>
              <a:t>D.52 (new) – </a:t>
            </a:r>
            <a:r>
              <a:rPr lang="en-US" dirty="0"/>
              <a:t>Establishing and connecting regional Internet exchange points to reduce costs of international Internet </a:t>
            </a:r>
            <a:r>
              <a:rPr lang="en-US" dirty="0" smtClean="0"/>
              <a:t>connectivity</a:t>
            </a:r>
            <a:endParaRPr lang="en-US" dirty="0"/>
          </a:p>
          <a:p>
            <a:r>
              <a:rPr lang="en-US" dirty="0"/>
              <a:t>D.53 </a:t>
            </a:r>
            <a:r>
              <a:rPr lang="en-US" dirty="0" smtClean="0"/>
              <a:t>(new) – </a:t>
            </a:r>
            <a:r>
              <a:rPr lang="en-US" dirty="0"/>
              <a:t>International aspects of universal service</a:t>
            </a:r>
          </a:p>
          <a:p>
            <a:r>
              <a:rPr lang="en-US" dirty="0" smtClean="0"/>
              <a:t>D.97 (new) – </a:t>
            </a:r>
            <a:r>
              <a:rPr lang="en-US" dirty="0"/>
              <a:t>Methodological principles for determining international mobile roaming rates</a:t>
            </a:r>
          </a:p>
          <a:p>
            <a:r>
              <a:rPr lang="en-US" dirty="0" smtClean="0"/>
              <a:t>D.261 (new) – </a:t>
            </a:r>
            <a:r>
              <a:rPr lang="en-US" dirty="0"/>
              <a:t>Principles for market definition and identification of operators with significant market </a:t>
            </a:r>
            <a:r>
              <a:rPr lang="en-US" dirty="0" smtClean="0"/>
              <a:t>power</a:t>
            </a:r>
            <a:endParaRPr lang="en-US" dirty="0"/>
          </a:p>
          <a:p>
            <a:r>
              <a:rPr lang="en-US" dirty="0"/>
              <a:t>D.271 </a:t>
            </a:r>
            <a:r>
              <a:rPr lang="en-US" dirty="0" smtClean="0"/>
              <a:t>(revised) – </a:t>
            </a:r>
            <a:r>
              <a:rPr lang="en-US" dirty="0"/>
              <a:t>Charging and accounting principles for </a:t>
            </a:r>
            <a:r>
              <a:rPr lang="en-US" dirty="0" smtClean="0"/>
              <a:t>NGN</a:t>
            </a:r>
            <a:endParaRPr lang="en-US" dirty="0"/>
          </a:p>
          <a:p>
            <a:endParaRPr lang="en-US" dirty="0" smtClean="0"/>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12</a:t>
            </a:fld>
            <a:endParaRPr lang="en-US" dirty="0"/>
          </a:p>
        </p:txBody>
      </p:sp>
    </p:spTree>
    <p:extLst>
      <p:ext uri="{BB962C8B-B14F-4D97-AF65-F5344CB8AC3E}">
        <p14:creationId xmlns:p14="http://schemas.microsoft.com/office/powerpoint/2010/main" val="2593242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043608" y="2636912"/>
            <a:ext cx="7543800" cy="986020"/>
          </a:xfrm>
        </p:spPr>
        <p:txBody>
          <a:bodyPr/>
          <a:lstStyle/>
          <a:p>
            <a:pPr algn="ctr"/>
            <a:r>
              <a:rPr lang="en-US" dirty="0" smtClean="0"/>
              <a:t>Modified Resolutions</a:t>
            </a:r>
          </a:p>
        </p:txBody>
      </p:sp>
      <p:sp>
        <p:nvSpPr>
          <p:cNvPr id="22531" name="Rectangle 4"/>
          <p:cNvSpPr>
            <a:spLocks noGrp="1" noChangeArrowheads="1"/>
          </p:cNvSpPr>
          <p:nvPr>
            <p:ph type="dt" sz="half" idx="10"/>
          </p:nvPr>
        </p:nvSpPr>
        <p:spPr/>
        <p:txBody>
          <a:bodyPr/>
          <a:lstStyle/>
          <a:p>
            <a:r>
              <a:rPr lang="en-US" smtClean="0"/>
              <a:t>Geneva, January 2017</a:t>
            </a:r>
            <a:endParaRPr lang="en-US" dirty="0" smtClean="0"/>
          </a:p>
        </p:txBody>
      </p:sp>
      <p:sp>
        <p:nvSpPr>
          <p:cNvPr id="22532" name="Footer Placeholder 11"/>
          <p:cNvSpPr>
            <a:spLocks noGrp="1"/>
          </p:cNvSpPr>
          <p:nvPr>
            <p:ph type="ftr" sz="quarter" idx="11"/>
          </p:nvPr>
        </p:nvSpPr>
        <p:spPr/>
        <p:txBody>
          <a:bodyPr/>
          <a:lstStyle/>
          <a:p>
            <a:r>
              <a:rPr lang="en-US" smtClean="0"/>
              <a:t>Briefing</a:t>
            </a:r>
            <a:endParaRPr lang="en-US" dirty="0" smtClean="0"/>
          </a:p>
        </p:txBody>
      </p:sp>
      <p:sp>
        <p:nvSpPr>
          <p:cNvPr id="22533"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CADE9969-8FD9-4DF9-9711-18EEBBBD996E}" type="slidenum">
              <a:rPr lang="en-US" sz="1400"/>
              <a:pPr algn="r"/>
              <a:t>13</a:t>
            </a:fld>
            <a:endParaRPr lang="en-US" sz="14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r>
              <a:rPr lang="en-US" sz="2400" dirty="0"/>
              <a:t>Resolution 1 - Rules of procedure of ITU-T</a:t>
            </a:r>
          </a:p>
        </p:txBody>
      </p:sp>
      <p:sp>
        <p:nvSpPr>
          <p:cNvPr id="24579" name="Content Placeholder 2"/>
          <p:cNvSpPr>
            <a:spLocks noGrp="1"/>
          </p:cNvSpPr>
          <p:nvPr>
            <p:ph idx="1"/>
          </p:nvPr>
        </p:nvSpPr>
        <p:spPr/>
        <p:txBody>
          <a:bodyPr/>
          <a:lstStyle/>
          <a:p>
            <a:pPr marL="457200" indent="-457200">
              <a:spcBef>
                <a:spcPts val="600"/>
              </a:spcBef>
              <a:buFont typeface="+mj-lt"/>
              <a:buAutoNum type="arabicPeriod"/>
            </a:pPr>
            <a:r>
              <a:rPr lang="en-GB" dirty="0" smtClean="0"/>
              <a:t>References to ITRs, PP-Resolution 72 added</a:t>
            </a:r>
          </a:p>
          <a:p>
            <a:pPr marL="457200" indent="-457200">
              <a:spcBef>
                <a:spcPts val="600"/>
              </a:spcBef>
              <a:buFont typeface="+mj-lt"/>
              <a:buAutoNum type="arabicPeriod"/>
            </a:pPr>
            <a:r>
              <a:rPr lang="en-GB" dirty="0" smtClean="0"/>
              <a:t>Fulfilled Resolution shall be questioned for suppression</a:t>
            </a:r>
          </a:p>
          <a:p>
            <a:pPr marL="457200" indent="-457200">
              <a:spcBef>
                <a:spcPts val="600"/>
              </a:spcBef>
              <a:buFont typeface="+mj-lt"/>
              <a:buAutoNum type="arabicPeriod"/>
            </a:pPr>
            <a:r>
              <a:rPr lang="en-GB" dirty="0" smtClean="0"/>
              <a:t>New Section 1bis 'Documentation of ITU-T'</a:t>
            </a:r>
          </a:p>
          <a:p>
            <a:pPr marL="457200" indent="-457200">
              <a:spcBef>
                <a:spcPts val="600"/>
              </a:spcBef>
              <a:buFont typeface="+mj-lt"/>
              <a:buAutoNum type="arabicPeriod"/>
            </a:pPr>
            <a:r>
              <a:rPr lang="en-GB" dirty="0" smtClean="0"/>
              <a:t>SG Report to WTSA should have also: statistical analysis per Question, future action plan</a:t>
            </a:r>
          </a:p>
          <a:p>
            <a:pPr marL="457200" indent="-457200">
              <a:spcBef>
                <a:spcPts val="600"/>
              </a:spcBef>
              <a:buFont typeface="+mj-lt"/>
              <a:buAutoNum type="arabicPeriod"/>
            </a:pPr>
            <a:r>
              <a:rPr lang="en-GB" dirty="0" smtClean="0"/>
              <a:t>SG Vice-chairmen should be assigned specific functions</a:t>
            </a:r>
          </a:p>
          <a:p>
            <a:pPr marL="457200" indent="-457200">
              <a:spcBef>
                <a:spcPts val="600"/>
              </a:spcBef>
              <a:buFont typeface="+mj-lt"/>
              <a:buAutoNum type="arabicPeriod"/>
            </a:pPr>
            <a:r>
              <a:rPr lang="en-GB" dirty="0" smtClean="0"/>
              <a:t>SG Chairmen should participate in WTSA</a:t>
            </a:r>
          </a:p>
          <a:p>
            <a:pPr marL="457200" indent="-457200">
              <a:spcBef>
                <a:spcPts val="600"/>
              </a:spcBef>
              <a:buFont typeface="+mj-lt"/>
              <a:buAutoNum type="arabicPeriod"/>
            </a:pPr>
            <a:r>
              <a:rPr lang="en-GB" dirty="0" smtClean="0"/>
              <a:t>TSB Director to publish in SG/RG Chairman's report a complete account of resources used and fellowships </a:t>
            </a:r>
            <a:r>
              <a:rPr lang="en-US" dirty="0" smtClean="0"/>
              <a:t>along with any extra budgetary resources expended</a:t>
            </a:r>
          </a:p>
          <a:p>
            <a:pPr marL="457200" indent="-457200">
              <a:spcBef>
                <a:spcPts val="600"/>
              </a:spcBef>
              <a:buFont typeface="+mj-lt"/>
              <a:buAutoNum type="arabicPeriod"/>
            </a:pPr>
            <a:r>
              <a:rPr lang="en-US" dirty="0" smtClean="0"/>
              <a:t>TSAG modification of Q text shall be returned to SG</a:t>
            </a:r>
          </a:p>
          <a:p>
            <a:pPr marL="457200" indent="-457200">
              <a:spcBef>
                <a:spcPts val="600"/>
              </a:spcBef>
              <a:buFont typeface="+mj-lt"/>
              <a:buAutoNum type="arabicPeriod"/>
            </a:pPr>
            <a:r>
              <a:rPr lang="en-US" dirty="0"/>
              <a:t>R</a:t>
            </a:r>
            <a:r>
              <a:rPr lang="en-US" dirty="0" smtClean="0"/>
              <a:t>econsideration of selection between AAP/TAP should have reasons in writing</a:t>
            </a:r>
            <a:endParaRPr lang="en-GB" dirty="0" smtClean="0"/>
          </a:p>
          <a:p>
            <a:endParaRPr lang="en-GB" dirty="0" smtClean="0"/>
          </a:p>
          <a:p>
            <a:endParaRPr lang="en-GB" dirty="0" smtClean="0"/>
          </a:p>
        </p:txBody>
      </p:sp>
      <p:sp>
        <p:nvSpPr>
          <p:cNvPr id="24580" name="Rectangle 4"/>
          <p:cNvSpPr>
            <a:spLocks noGrp="1" noChangeArrowheads="1"/>
          </p:cNvSpPr>
          <p:nvPr>
            <p:ph type="dt" sz="half" idx="10"/>
          </p:nvPr>
        </p:nvSpPr>
        <p:spPr/>
        <p:txBody>
          <a:bodyPr/>
          <a:lstStyle/>
          <a:p>
            <a:r>
              <a:rPr lang="en-US" smtClean="0"/>
              <a:t>Geneva, January 2017</a:t>
            </a:r>
            <a:endParaRPr lang="en-US" dirty="0" smtClean="0"/>
          </a:p>
        </p:txBody>
      </p:sp>
      <p:sp>
        <p:nvSpPr>
          <p:cNvPr id="24581" name="Footer Placeholder 11"/>
          <p:cNvSpPr>
            <a:spLocks noGrp="1"/>
          </p:cNvSpPr>
          <p:nvPr>
            <p:ph type="ftr" sz="quarter" idx="11"/>
          </p:nvPr>
        </p:nvSpPr>
        <p:spPr/>
        <p:txBody>
          <a:bodyPr/>
          <a:lstStyle/>
          <a:p>
            <a:r>
              <a:rPr lang="en-US" smtClean="0"/>
              <a:t>Briefing</a:t>
            </a:r>
            <a:endParaRPr lang="en-US" dirty="0" smtClean="0"/>
          </a:p>
        </p:txBody>
      </p:sp>
      <p:sp>
        <p:nvSpPr>
          <p:cNvPr id="24582"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806C7A67-341B-4378-9BC5-06A8DB3DA1ED}" type="slidenum">
              <a:rPr lang="en-US" sz="1400"/>
              <a:pPr algn="r"/>
              <a:t>14</a:t>
            </a:fld>
            <a:endParaRPr lang="en-US" sz="14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smtClean="0"/>
              <a:t>Resolution 2 - Study Group responsibility and mandates</a:t>
            </a:r>
          </a:p>
        </p:txBody>
      </p:sp>
      <p:sp>
        <p:nvSpPr>
          <p:cNvPr id="25603" name="Content Placeholder 2"/>
          <p:cNvSpPr>
            <a:spLocks noGrp="1"/>
          </p:cNvSpPr>
          <p:nvPr>
            <p:ph idx="1"/>
          </p:nvPr>
        </p:nvSpPr>
        <p:spPr/>
        <p:txBody>
          <a:bodyPr>
            <a:normAutofit/>
          </a:bodyPr>
          <a:lstStyle/>
          <a:p>
            <a:pPr marL="0" indent="0">
              <a:buNone/>
            </a:pPr>
            <a:r>
              <a:rPr lang="en-US" sz="2000" dirty="0" smtClean="0"/>
              <a:t>Highlights:</a:t>
            </a:r>
          </a:p>
          <a:p>
            <a:pPr marL="457200" indent="-457200">
              <a:buFont typeface="+mj-lt"/>
              <a:buAutoNum type="arabicPeriod"/>
            </a:pPr>
            <a:r>
              <a:rPr lang="en-US" sz="2000" dirty="0" smtClean="0"/>
              <a:t>Kept 11 study groups with minor adjustments: SG9 and SG11</a:t>
            </a:r>
          </a:p>
          <a:p>
            <a:pPr marL="457200" indent="-457200">
              <a:buFont typeface="+mj-lt"/>
              <a:buAutoNum type="arabicPeriod"/>
            </a:pPr>
            <a:r>
              <a:rPr lang="en-US" sz="2000" dirty="0" smtClean="0"/>
              <a:t>"Human factors" moved from SG2 to SG16 </a:t>
            </a:r>
          </a:p>
          <a:p>
            <a:pPr marL="457200" indent="-457200">
              <a:buFont typeface="+mj-lt"/>
              <a:buAutoNum type="arabicPeriod"/>
            </a:pPr>
            <a:r>
              <a:rPr lang="en-US" sz="2000" dirty="0" smtClean="0"/>
              <a:t>Video quality work moved from SG9 to SG12</a:t>
            </a:r>
          </a:p>
          <a:p>
            <a:pPr marL="457200" indent="-457200">
              <a:buFont typeface="+mj-lt"/>
              <a:buAutoNum type="arabicPeriod"/>
            </a:pPr>
            <a:r>
              <a:rPr lang="en-US" sz="2000" dirty="0" smtClean="0"/>
              <a:t>Home networking work moved from SG9 to SG15</a:t>
            </a:r>
          </a:p>
          <a:p>
            <a:pPr marL="457200" indent="-457200">
              <a:buFont typeface="+mj-lt"/>
              <a:buAutoNum type="arabicPeriod"/>
            </a:pPr>
            <a:r>
              <a:rPr lang="en-US" sz="2000" dirty="0" smtClean="0"/>
              <a:t>Adjustments in the work of Internet measurement (between SG11 and SG12)</a:t>
            </a:r>
          </a:p>
        </p:txBody>
      </p:sp>
      <p:sp>
        <p:nvSpPr>
          <p:cNvPr id="25604" name="Rectangle 4"/>
          <p:cNvSpPr>
            <a:spLocks noGrp="1" noChangeArrowheads="1"/>
          </p:cNvSpPr>
          <p:nvPr>
            <p:ph type="dt" sz="half" idx="10"/>
          </p:nvPr>
        </p:nvSpPr>
        <p:spPr/>
        <p:txBody>
          <a:bodyPr/>
          <a:lstStyle/>
          <a:p>
            <a:r>
              <a:rPr lang="en-US" smtClean="0"/>
              <a:t>Geneva, January 2017</a:t>
            </a:r>
            <a:endParaRPr lang="en-US" dirty="0" smtClean="0"/>
          </a:p>
        </p:txBody>
      </p:sp>
      <p:sp>
        <p:nvSpPr>
          <p:cNvPr id="25605" name="Footer Placeholder 11"/>
          <p:cNvSpPr>
            <a:spLocks noGrp="1"/>
          </p:cNvSpPr>
          <p:nvPr>
            <p:ph type="ftr" sz="quarter" idx="11"/>
          </p:nvPr>
        </p:nvSpPr>
        <p:spPr/>
        <p:txBody>
          <a:bodyPr/>
          <a:lstStyle/>
          <a:p>
            <a:r>
              <a:rPr lang="en-US" smtClean="0"/>
              <a:t>Briefing</a:t>
            </a:r>
            <a:endParaRPr lang="en-US" dirty="0" smtClean="0"/>
          </a:p>
        </p:txBody>
      </p:sp>
      <p:sp>
        <p:nvSpPr>
          <p:cNvPr id="25606"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94826D5B-C894-46D0-A354-1684AA12C086}" type="slidenum">
              <a:rPr lang="en-US" sz="1400"/>
              <a:pPr algn="r"/>
              <a:t>15</a:t>
            </a:fld>
            <a:endParaRPr lang="en-US" sz="140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fontScale="90000"/>
          </a:bodyPr>
          <a:lstStyle/>
          <a:p>
            <a:r>
              <a:rPr lang="en-US" smtClean="0"/>
              <a:t>Resolution 7 - Collaboration with the International Organization for Standardization (ISO) and the International Electrotechnical Commission (IEC)</a:t>
            </a:r>
          </a:p>
        </p:txBody>
      </p:sp>
      <p:sp>
        <p:nvSpPr>
          <p:cNvPr id="26627" name="Content Placeholder 2"/>
          <p:cNvSpPr>
            <a:spLocks noGrp="1"/>
          </p:cNvSpPr>
          <p:nvPr>
            <p:ph idx="1"/>
          </p:nvPr>
        </p:nvSpPr>
        <p:spPr/>
        <p:txBody>
          <a:bodyPr/>
          <a:lstStyle/>
          <a:p>
            <a:r>
              <a:rPr lang="en-US" dirty="0"/>
              <a:t>r</a:t>
            </a:r>
            <a:r>
              <a:rPr lang="en-US" dirty="0" smtClean="0"/>
              <a:t>esolves </a:t>
            </a:r>
            <a:r>
              <a:rPr lang="en-US" u="sng" dirty="0" smtClean="0"/>
              <a:t>to invite TSB Director</a:t>
            </a:r>
            <a:r>
              <a:rPr lang="en-GB" u="sng" dirty="0"/>
              <a:t>, at the request of Member States, </a:t>
            </a:r>
            <a:r>
              <a:rPr lang="en-US" u="sng" dirty="0" smtClean="0"/>
              <a:t>to review the agreement between ISO/IEC and ITU-T, with a view toward exploring options for accessing and publishing common texts, including a possible unified approach;</a:t>
            </a:r>
          </a:p>
        </p:txBody>
      </p:sp>
      <p:sp>
        <p:nvSpPr>
          <p:cNvPr id="26628"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26629" name="Slide Number Placeholder 4"/>
          <p:cNvSpPr>
            <a:spLocks noGrp="1"/>
          </p:cNvSpPr>
          <p:nvPr>
            <p:ph type="sldNum" sz="quarter" idx="12"/>
          </p:nvPr>
        </p:nvSpPr>
        <p:spPr/>
        <p:txBody>
          <a:bodyPr/>
          <a:lstStyle/>
          <a:p>
            <a:fld id="{F8CBEDD8-745D-48E0-8EB0-8E1A7F361D52}" type="slidenum">
              <a:rPr lang="en-US" smtClean="0"/>
              <a:pPr/>
              <a:t>16</a:t>
            </a:fld>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GB" smtClean="0"/>
              <a:t>Resolution 11 – Collaboration UPU</a:t>
            </a:r>
            <a:endParaRPr lang="en-US" dirty="0" smtClean="0"/>
          </a:p>
        </p:txBody>
      </p:sp>
      <p:sp>
        <p:nvSpPr>
          <p:cNvPr id="27651" name="Content Placeholder 2"/>
          <p:cNvSpPr>
            <a:spLocks noGrp="1"/>
          </p:cNvSpPr>
          <p:nvPr>
            <p:ph idx="1"/>
          </p:nvPr>
        </p:nvSpPr>
        <p:spPr/>
        <p:txBody>
          <a:bodyPr/>
          <a:lstStyle/>
          <a:p>
            <a:r>
              <a:rPr lang="en-US" dirty="0" smtClean="0"/>
              <a:t>Resolves continue to collaborate POC committees as necessary, on a reciprocal basis and with a minimum of formality, in particular by investigating issues of common interest such as quality of service (</a:t>
            </a:r>
            <a:r>
              <a:rPr lang="en-US" dirty="0" err="1" smtClean="0"/>
              <a:t>QoS</a:t>
            </a:r>
            <a:r>
              <a:rPr lang="en-US" dirty="0" smtClean="0"/>
              <a:t>), </a:t>
            </a:r>
            <a:r>
              <a:rPr lang="en-US" u="sng" dirty="0" smtClean="0"/>
              <a:t>quality of experience (</a:t>
            </a:r>
            <a:r>
              <a:rPr lang="en-US" u="sng" dirty="0" err="1" smtClean="0"/>
              <a:t>QoE</a:t>
            </a:r>
            <a:r>
              <a:rPr lang="en-US" u="sng" dirty="0" smtClean="0"/>
              <a:t>)</a:t>
            </a:r>
            <a:r>
              <a:rPr lang="en-US" dirty="0" smtClean="0"/>
              <a:t>, electronic services and security, </a:t>
            </a:r>
            <a:r>
              <a:rPr lang="en-US" u="sng" dirty="0" smtClean="0"/>
              <a:t>digital financial services and transaction costs</a:t>
            </a:r>
            <a:r>
              <a:rPr lang="en-US" dirty="0" smtClean="0"/>
              <a:t>, of mobile payment,</a:t>
            </a:r>
          </a:p>
          <a:p>
            <a:endParaRPr lang="en-GB" dirty="0" smtClean="0"/>
          </a:p>
          <a:p>
            <a:r>
              <a:rPr lang="en-GB" u="sng" dirty="0" smtClean="0"/>
              <a:t>Invite TSB Director to consult UPU on a joint working group on digital financial services</a:t>
            </a:r>
            <a:endParaRPr lang="en-US" u="sng" dirty="0" smtClean="0"/>
          </a:p>
        </p:txBody>
      </p:sp>
      <p:sp>
        <p:nvSpPr>
          <p:cNvPr id="27652"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27653" name="Slide Number Placeholder 4"/>
          <p:cNvSpPr>
            <a:spLocks noGrp="1"/>
          </p:cNvSpPr>
          <p:nvPr>
            <p:ph type="sldNum" sz="quarter" idx="12"/>
          </p:nvPr>
        </p:nvSpPr>
        <p:spPr/>
        <p:txBody>
          <a:bodyPr/>
          <a:lstStyle/>
          <a:p>
            <a:fld id="{450270FD-A0BC-40A4-806A-F58DDD25FF8F}" type="slidenum">
              <a:rPr lang="en-US" smtClean="0"/>
              <a:pPr/>
              <a:t>17</a:t>
            </a:fld>
            <a:endParaRPr 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Resolution 18 – Coordination/cooperation of all 3 ITU Sectors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Resolution 18 scope expanded to all three ITU Sectors, and Resolution 57 suppressed </a:t>
            </a:r>
          </a:p>
          <a:p>
            <a:endParaRPr lang="en-US" dirty="0" smtClean="0"/>
          </a:p>
          <a:p>
            <a:r>
              <a:rPr lang="en-US" dirty="0" smtClean="0"/>
              <a:t>Noting creation of the </a:t>
            </a:r>
            <a:r>
              <a:rPr lang="en-US" dirty="0" err="1" smtClean="0"/>
              <a:t>Intersector</a:t>
            </a:r>
            <a:r>
              <a:rPr lang="en-US" dirty="0" smtClean="0"/>
              <a:t> Coordination Group on Matters of Mutual Interest (ICGMMI) headed by ITU DSG</a:t>
            </a:r>
          </a:p>
          <a:p>
            <a:endParaRPr lang="en-US" dirty="0" smtClean="0"/>
          </a:p>
          <a:p>
            <a:r>
              <a:rPr lang="en-US" dirty="0" smtClean="0"/>
              <a:t>Instructs directors and advisory groups of 3 Sectors to contribute </a:t>
            </a:r>
          </a:p>
          <a:p>
            <a:pPr lvl="1">
              <a:lnSpc>
                <a:spcPct val="80000"/>
              </a:lnSpc>
            </a:pPr>
            <a:r>
              <a:rPr lang="en-US" sz="1500" u="sng" dirty="0"/>
              <a:t>To </a:t>
            </a:r>
            <a:r>
              <a:rPr lang="en-GB" sz="1500" u="sng" dirty="0"/>
              <a:t>the identification of subjects common to the three Sectors and mechanisms to enhance cooperation and collaboration in all Sectors on matters of mutual interest</a:t>
            </a:r>
          </a:p>
          <a:p>
            <a:endParaRPr lang="en-GB" u="sng" dirty="0" smtClean="0"/>
          </a:p>
          <a:p>
            <a:r>
              <a:rPr lang="en-GB" u="sng" dirty="0" smtClean="0"/>
              <a:t>Instructs </a:t>
            </a:r>
            <a:r>
              <a:rPr lang="en-GB" u="sng" dirty="0"/>
              <a:t>all ITU‑T study groups to continue cooperation with the study groups of the other two Sectors so as to avoid duplication of effort and make use of the results of work done by the study groups of those two Sectors</a:t>
            </a:r>
            <a:endParaRPr lang="en-US" u="sng" dirty="0"/>
          </a:p>
          <a:p>
            <a:r>
              <a:rPr lang="en-GB" dirty="0" smtClean="0"/>
              <a:t>that RAG, </a:t>
            </a:r>
            <a:r>
              <a:rPr lang="en-GB" u="sng" dirty="0" smtClean="0"/>
              <a:t>TDAG</a:t>
            </a:r>
            <a:r>
              <a:rPr lang="en-GB" dirty="0" smtClean="0"/>
              <a:t> and TSAG meet jointly as necessary</a:t>
            </a:r>
          </a:p>
          <a:p>
            <a:endParaRPr lang="en-GB" u="sng" dirty="0" smtClean="0"/>
          </a:p>
          <a:p>
            <a:r>
              <a:rPr lang="en-GB" u="sng" dirty="0" smtClean="0"/>
              <a:t>Instruct </a:t>
            </a:r>
            <a:r>
              <a:rPr lang="en-GB" u="sng" dirty="0" err="1" smtClean="0"/>
              <a:t>TSBDir</a:t>
            </a:r>
            <a:r>
              <a:rPr lang="en-GB" u="sng" dirty="0" smtClean="0"/>
              <a:t> to </a:t>
            </a:r>
            <a:r>
              <a:rPr lang="en-GB" u="sng" dirty="0"/>
              <a:t>report annually to TSAG on the results of the implementation of this resolution</a:t>
            </a:r>
            <a:endParaRPr lang="en-US" u="sng"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18</a:t>
            </a:fld>
            <a:endParaRPr lang="en-US" dirty="0"/>
          </a:p>
        </p:txBody>
      </p:sp>
    </p:spTree>
    <p:extLst>
      <p:ext uri="{BB962C8B-B14F-4D97-AF65-F5344CB8AC3E}">
        <p14:creationId xmlns:p14="http://schemas.microsoft.com/office/powerpoint/2010/main" val="16545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Resolution 22 - Authorization for TSAG to act between WTSAs</a:t>
            </a:r>
            <a:endParaRPr lang="en-US" dirty="0"/>
          </a:p>
        </p:txBody>
      </p:sp>
      <p:sp>
        <p:nvSpPr>
          <p:cNvPr id="8" name="Content Placeholder 7"/>
          <p:cNvSpPr>
            <a:spLocks noGrp="1"/>
          </p:cNvSpPr>
          <p:nvPr>
            <p:ph idx="1"/>
          </p:nvPr>
        </p:nvSpPr>
        <p:spPr/>
        <p:txBody>
          <a:bodyPr>
            <a:normAutofit fontScale="70000" lnSpcReduction="20000"/>
          </a:bodyPr>
          <a:lstStyle/>
          <a:p>
            <a:r>
              <a:rPr lang="en-GB" dirty="0" smtClean="0"/>
              <a:t>Instruct TSAG to</a:t>
            </a:r>
          </a:p>
          <a:p>
            <a:pPr lvl="1"/>
            <a:r>
              <a:rPr lang="en-GB" u="sng" dirty="0"/>
              <a:t>identify changing requirements and provide advice on appropriate changes to be made to the priority of work in ITU‑T study groups, planning and allocation of work between study groups, having due regard for the cost and availability of resources;</a:t>
            </a:r>
            <a:endParaRPr lang="en-GB" u="sng" dirty="0" smtClean="0"/>
          </a:p>
          <a:p>
            <a:pPr lvl="1"/>
            <a:r>
              <a:rPr lang="en-GB" u="sng" dirty="0"/>
              <a:t>review progress in the implementation of the ITU‑T work programme, including fostering coordination and collaboration with other relevant bodies such as standardization organizations, forums and consortia outside of ITU</a:t>
            </a:r>
            <a:r>
              <a:rPr lang="en-GB" u="sng" dirty="0" smtClean="0"/>
              <a:t>;</a:t>
            </a:r>
          </a:p>
          <a:p>
            <a:pPr lvl="1"/>
            <a:r>
              <a:rPr lang="en-GB" u="sng" dirty="0"/>
              <a:t>examine implementation of the actions and achievement of the goals as reflected in the annual operational plans and in the WTSA‑16 Action Plan, which includes the WTSA resolutions, for the purpose of identifying possible difficulties and possible strategies for implementing key elements, and recommending solutions to the Director of TSB regarding </a:t>
            </a:r>
            <a:r>
              <a:rPr lang="en-GB" u="sng" dirty="0" smtClean="0"/>
              <a:t>them</a:t>
            </a:r>
          </a:p>
          <a:p>
            <a:pPr lvl="1"/>
            <a:r>
              <a:rPr lang="en-GB" u="sng" dirty="0" smtClean="0"/>
              <a:t>TSAG </a:t>
            </a:r>
            <a:r>
              <a:rPr lang="en-GB" u="sng" dirty="0"/>
              <a:t>review and coordinate standardization strategies for ITU‑T by identifying the main technological trends and market, economic and policy needs in the fields of activity relevant to the mandate of ITU‑T, and identify possible topics and issues for consideration in ITU‑T's standardization </a:t>
            </a:r>
            <a:r>
              <a:rPr lang="en-GB" u="sng" dirty="0" smtClean="0"/>
              <a:t>strategies;</a:t>
            </a:r>
          </a:p>
          <a:p>
            <a:pPr lvl="1"/>
            <a:r>
              <a:rPr lang="en-GB" u="sng" dirty="0" smtClean="0"/>
              <a:t>TSAG </a:t>
            </a:r>
            <a:r>
              <a:rPr lang="en-GB" u="sng" dirty="0"/>
              <a:t>establish an appropriate mechanism to facilitate standardization strategies, for example assigning Questions, coordinating the work of study groups or establishing coordination groups or other groups, and appoint their chairmen and </a:t>
            </a:r>
            <a:r>
              <a:rPr lang="en-GB" u="sng" dirty="0" smtClean="0"/>
              <a:t>vice-chairmen</a:t>
            </a:r>
          </a:p>
          <a:p>
            <a:endParaRPr lang="en-GB" dirty="0" smtClean="0"/>
          </a:p>
          <a:p>
            <a:r>
              <a:rPr lang="en-GB" dirty="0" smtClean="0"/>
              <a:t>Instruct TSB Dir</a:t>
            </a:r>
          </a:p>
          <a:p>
            <a:pPr lvl="1"/>
            <a:r>
              <a:rPr lang="en-US" u="sng" dirty="0" smtClean="0"/>
              <a:t>Report to each TSAG meeting the implementation of WTSA Resolutions</a:t>
            </a:r>
          </a:p>
          <a:p>
            <a:pPr lvl="1"/>
            <a:r>
              <a:rPr lang="en-US" u="sng" dirty="0" smtClean="0"/>
              <a:t>Identify 'stale' work items;</a:t>
            </a:r>
          </a:p>
          <a:p>
            <a:pPr lvl="1"/>
            <a:r>
              <a:rPr lang="en-US" u="sng" dirty="0" smtClean="0"/>
              <a:t>Report on implementation of the A-series Recommendations </a:t>
            </a:r>
            <a:endParaRPr lang="en-US" u="sng"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19</a:t>
            </a:fld>
            <a:endParaRPr lang="en-US" dirty="0"/>
          </a:p>
        </p:txBody>
      </p:sp>
    </p:spTree>
    <p:extLst>
      <p:ext uri="{BB962C8B-B14F-4D97-AF65-F5344CB8AC3E}">
        <p14:creationId xmlns:p14="http://schemas.microsoft.com/office/powerpoint/2010/main" val="430882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Overview</a:t>
            </a:r>
            <a:endParaRPr lang="en-US" dirty="0" smtClean="0"/>
          </a:p>
        </p:txBody>
      </p:sp>
      <p:sp>
        <p:nvSpPr>
          <p:cNvPr id="5123" name="Rectangle 3"/>
          <p:cNvSpPr>
            <a:spLocks noGrp="1" noChangeArrowheads="1"/>
          </p:cNvSpPr>
          <p:nvPr>
            <p:ph idx="1"/>
          </p:nvPr>
        </p:nvSpPr>
        <p:spPr/>
        <p:txBody>
          <a:bodyPr/>
          <a:lstStyle/>
          <a:p>
            <a:pPr marL="457200" indent="-457200">
              <a:buFont typeface="+mj-lt"/>
              <a:buAutoNum type="arabicPeriod"/>
            </a:pPr>
            <a:r>
              <a:rPr lang="en-US" dirty="0"/>
              <a:t>Highlights from World Telecommunication Standardization Assembly (WTSA-16</a:t>
            </a:r>
            <a:r>
              <a:rPr lang="en-US" dirty="0" smtClean="0"/>
              <a:t>)</a:t>
            </a:r>
          </a:p>
          <a:p>
            <a:pPr marL="457200" indent="-457200">
              <a:buFont typeface="+mj-lt"/>
              <a:buAutoNum type="arabicPeriod"/>
            </a:pPr>
            <a:r>
              <a:rPr lang="en-US" dirty="0"/>
              <a:t>ITU-T Study Groups</a:t>
            </a:r>
            <a:endParaRPr lang="en-US" dirty="0" smtClean="0"/>
          </a:p>
          <a:p>
            <a:pPr marL="457200" indent="-457200">
              <a:buFont typeface="+mj-lt"/>
              <a:buAutoNum type="arabicPeriod"/>
            </a:pPr>
            <a:r>
              <a:rPr lang="en-US" dirty="0" smtClean="0"/>
              <a:t>Resolutions</a:t>
            </a:r>
          </a:p>
          <a:p>
            <a:pPr marL="457200" indent="-457200">
              <a:buFont typeface="+mj-lt"/>
              <a:buAutoNum type="arabicPeriod"/>
            </a:pPr>
            <a:r>
              <a:rPr lang="en-US" dirty="0" smtClean="0"/>
              <a:t>Modifications in ITU-T A-series Recommendations</a:t>
            </a:r>
          </a:p>
          <a:p>
            <a:pPr marL="457200" indent="-457200">
              <a:buFont typeface="+mj-lt"/>
              <a:buAutoNum type="arabicPeriod"/>
            </a:pPr>
            <a:r>
              <a:rPr lang="en-US" dirty="0" smtClean="0"/>
              <a:t>ITU-T D-series Recommendations </a:t>
            </a:r>
          </a:p>
          <a:p>
            <a:pPr lvl="2"/>
            <a:r>
              <a:rPr lang="en-US" dirty="0" smtClean="0"/>
              <a:t>D.52 (IXP), D.53(Universal Service), D.97(IMR), D.261(SMP), D.271(NGN)</a:t>
            </a:r>
          </a:p>
          <a:p>
            <a:pPr lvl="1"/>
            <a:endParaRPr lang="en-US" dirty="0" smtClean="0"/>
          </a:p>
          <a:p>
            <a:endParaRPr lang="en-US" dirty="0" smtClean="0"/>
          </a:p>
          <a:p>
            <a:endParaRPr lang="en-US" dirty="0" smtClean="0"/>
          </a:p>
        </p:txBody>
      </p:sp>
      <p:sp>
        <p:nvSpPr>
          <p:cNvPr id="5124" name="Rectangle 4"/>
          <p:cNvSpPr>
            <a:spLocks noGrp="1" noChangeArrowheads="1"/>
          </p:cNvSpPr>
          <p:nvPr>
            <p:ph type="dt" sz="half" idx="10"/>
          </p:nvPr>
        </p:nvSpPr>
        <p:spPr/>
        <p:txBody>
          <a:bodyPr/>
          <a:lstStyle/>
          <a:p>
            <a:r>
              <a:rPr lang="en-US" smtClean="0"/>
              <a:t>Geneva, January 2017</a:t>
            </a:r>
            <a:endParaRPr lang="en-US" dirty="0" smtClean="0"/>
          </a:p>
        </p:txBody>
      </p:sp>
      <p:sp>
        <p:nvSpPr>
          <p:cNvPr id="5126"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F472F39F-6416-419F-819B-594B91B8474A}" type="slidenum">
              <a:rPr lang="en-US" sz="1400"/>
              <a:pPr algn="r"/>
              <a:t>2</a:t>
            </a:fld>
            <a:endParaRPr lang="en-US" sz="14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GB" smtClean="0"/>
              <a:t>Resolution 29 – Alternative calling procedures on international telecommunication networks</a:t>
            </a:r>
            <a:endParaRPr lang="en-US" dirty="0" smtClean="0"/>
          </a:p>
        </p:txBody>
      </p:sp>
      <p:sp>
        <p:nvSpPr>
          <p:cNvPr id="3" name="Content Placeholder 2"/>
          <p:cNvSpPr>
            <a:spLocks noGrp="1"/>
          </p:cNvSpPr>
          <p:nvPr>
            <p:ph idx="1"/>
          </p:nvPr>
        </p:nvSpPr>
        <p:spPr/>
        <p:txBody>
          <a:bodyPr>
            <a:normAutofit/>
          </a:bodyPr>
          <a:lstStyle/>
          <a:p>
            <a:pPr lvl="1"/>
            <a:r>
              <a:rPr lang="en-GB" sz="1500" dirty="0" smtClean="0"/>
              <a:t>Resolves </a:t>
            </a:r>
            <a:r>
              <a:rPr lang="en-GB" sz="1500" u="sng" dirty="0" smtClean="0"/>
              <a:t>to </a:t>
            </a:r>
            <a:r>
              <a:rPr lang="en-GB" sz="1500" u="sng" dirty="0"/>
              <a:t>continue identifying and defining all forms of alternative calling procedures, to study their impact on all parties, and to develop appropriate Recommendations concerning alternative calling </a:t>
            </a:r>
            <a:r>
              <a:rPr lang="en-GB" sz="1500" u="sng" dirty="0" smtClean="0"/>
              <a:t>procedures</a:t>
            </a:r>
            <a:endParaRPr lang="en-US" sz="1500" u="sng" dirty="0" smtClean="0"/>
          </a:p>
          <a:p>
            <a:pPr lvl="1"/>
            <a:r>
              <a:rPr lang="en-US" sz="1500" dirty="0"/>
              <a:t>that administrations </a:t>
            </a:r>
            <a:r>
              <a:rPr lang="en-US" sz="1500" u="sng" dirty="0"/>
              <a:t>and international telecommunication operators or </a:t>
            </a:r>
            <a:r>
              <a:rPr lang="en-US" sz="1500" dirty="0"/>
              <a:t>operating agencies authorized by Member States should suspend the methods and practices of </a:t>
            </a:r>
            <a:r>
              <a:rPr lang="en-US" sz="1500" u="sng" dirty="0"/>
              <a:t>any form of alternative calling procedures (ACP)</a:t>
            </a:r>
            <a:r>
              <a:rPr lang="en-US" sz="1500" dirty="0"/>
              <a:t> which seriously degrade the </a:t>
            </a:r>
            <a:r>
              <a:rPr lang="en-US" sz="1500" u="sng" dirty="0" err="1"/>
              <a:t>QoS</a:t>
            </a:r>
            <a:r>
              <a:rPr lang="en-US" sz="1500" u="sng" dirty="0"/>
              <a:t> and </a:t>
            </a:r>
            <a:r>
              <a:rPr lang="en-US" sz="1500" u="sng" dirty="0" err="1"/>
              <a:t>QoE</a:t>
            </a:r>
            <a:r>
              <a:rPr lang="en-US" sz="1500" u="sng" dirty="0"/>
              <a:t> of telecommunication networks</a:t>
            </a:r>
            <a:r>
              <a:rPr lang="en-US" sz="1500" dirty="0"/>
              <a:t>, or </a:t>
            </a:r>
            <a:r>
              <a:rPr lang="en-US" sz="1500" u="sng" dirty="0"/>
              <a:t>prevent the delivery of CLI or OI</a:t>
            </a:r>
            <a:r>
              <a:rPr lang="en-US" sz="1500" dirty="0"/>
              <a:t> information;</a:t>
            </a:r>
          </a:p>
          <a:p>
            <a:pPr lvl="1">
              <a:lnSpc>
                <a:spcPct val="100000"/>
              </a:lnSpc>
            </a:pPr>
            <a:r>
              <a:rPr lang="en-US" sz="1500" u="sng" dirty="0" smtClean="0"/>
              <a:t>ITU-T </a:t>
            </a:r>
            <a:r>
              <a:rPr lang="en-US" sz="1500" u="sng" dirty="0"/>
              <a:t>SG3 to study </a:t>
            </a:r>
            <a:r>
              <a:rPr lang="en-GB" sz="1500" u="sng" dirty="0"/>
              <a:t>economic effects of ACP, origin non-identification or spoofing and over-the-top telephone app</a:t>
            </a:r>
          </a:p>
          <a:p>
            <a:pPr lvl="1">
              <a:lnSpc>
                <a:spcPct val="100000"/>
              </a:lnSpc>
            </a:pPr>
            <a:r>
              <a:rPr lang="en-US" sz="1500" u="sng" dirty="0"/>
              <a:t>ITU-T SG2 to study </a:t>
            </a:r>
            <a:r>
              <a:rPr lang="en-GB" sz="1500" u="sng" dirty="0"/>
              <a:t>other aspects/forms/evolution of ACP, including interworking of legacy and IP-based infrastructures, hindrance, obscuring or spoofing of OI/CLI, and the of alternative calling procedures, OTT apps that use telephone numbers</a:t>
            </a:r>
          </a:p>
          <a:p>
            <a:pPr lvl="1">
              <a:lnSpc>
                <a:spcPct val="100000"/>
              </a:lnSpc>
            </a:pPr>
            <a:r>
              <a:rPr lang="en-GB" sz="1500" u="sng" dirty="0"/>
              <a:t>ITU-T SG12 to </a:t>
            </a:r>
            <a:r>
              <a:rPr lang="en-US" sz="1500" u="sng" dirty="0"/>
              <a:t>develop guidelines on minimum </a:t>
            </a:r>
            <a:r>
              <a:rPr lang="en-US" sz="1500" u="sng" dirty="0" err="1"/>
              <a:t>QoS</a:t>
            </a:r>
            <a:r>
              <a:rPr lang="en-US" sz="1500" u="sng" dirty="0"/>
              <a:t>/</a:t>
            </a:r>
            <a:r>
              <a:rPr lang="en-US" sz="1500" u="sng" dirty="0" err="1"/>
              <a:t>QoE</a:t>
            </a:r>
            <a:r>
              <a:rPr lang="en-US" sz="1500" u="sng" dirty="0"/>
              <a:t> threshold to be fulfilled during the use of ACP</a:t>
            </a:r>
          </a:p>
          <a:p>
            <a:pPr lvl="1">
              <a:lnSpc>
                <a:spcPct val="100000"/>
              </a:lnSpc>
            </a:pPr>
            <a:endParaRPr lang="en-US" sz="1500" u="sng" dirty="0" smtClean="0"/>
          </a:p>
          <a:p>
            <a:pPr lvl="1">
              <a:lnSpc>
                <a:spcPct val="100000"/>
              </a:lnSpc>
            </a:pPr>
            <a:r>
              <a:rPr lang="en-US" sz="1500" u="sng" dirty="0" smtClean="0"/>
              <a:t>Member </a:t>
            </a:r>
            <a:r>
              <a:rPr lang="en-US" sz="1500" u="sng" dirty="0"/>
              <a:t>States to adopt national legal and regulatory framework</a:t>
            </a:r>
          </a:p>
        </p:txBody>
      </p:sp>
      <p:sp>
        <p:nvSpPr>
          <p:cNvPr id="2970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29701" name="Slide Number Placeholder 4"/>
          <p:cNvSpPr>
            <a:spLocks noGrp="1"/>
          </p:cNvSpPr>
          <p:nvPr>
            <p:ph type="sldNum" sz="quarter" idx="12"/>
          </p:nvPr>
        </p:nvSpPr>
        <p:spPr/>
        <p:txBody>
          <a:bodyPr/>
          <a:lstStyle/>
          <a:p>
            <a:fld id="{C5A05856-8CBD-400C-9A47-3A12733196AE}" type="slidenum">
              <a:rPr lang="en-US" smtClean="0"/>
              <a:pPr/>
              <a:t>20</a:t>
            </a:fld>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GB" smtClean="0"/>
              <a:t>Resolution 32 – Strengthening electronic working methods for the work of ITU‑T</a:t>
            </a:r>
            <a:endParaRPr lang="en-US" dirty="0" smtClean="0"/>
          </a:p>
        </p:txBody>
      </p:sp>
      <p:sp>
        <p:nvSpPr>
          <p:cNvPr id="31747" name="Content Placeholder 2"/>
          <p:cNvSpPr>
            <a:spLocks noGrp="1"/>
          </p:cNvSpPr>
          <p:nvPr>
            <p:ph idx="1"/>
          </p:nvPr>
        </p:nvSpPr>
        <p:spPr/>
        <p:txBody>
          <a:bodyPr/>
          <a:lstStyle/>
          <a:p>
            <a:r>
              <a:rPr lang="en-US" dirty="0" smtClean="0"/>
              <a:t>TSB to </a:t>
            </a:r>
          </a:p>
          <a:p>
            <a:pPr lvl="1"/>
            <a:r>
              <a:rPr lang="en-US" dirty="0" smtClean="0"/>
              <a:t>provide facilities and capabilities for EWM at ITU-T meetings, </a:t>
            </a:r>
            <a:r>
              <a:rPr lang="en-US" u="sng" dirty="0" smtClean="0"/>
              <a:t>including remote participation in through smart mobile devices, and electronic -access such as via LINUX based platforms;</a:t>
            </a:r>
            <a:endParaRPr lang="en-GB" u="sng" dirty="0" smtClean="0"/>
          </a:p>
          <a:p>
            <a:pPr lvl="1"/>
            <a:r>
              <a:rPr lang="en-GB" u="sng" dirty="0" smtClean="0"/>
              <a:t>develop a mobile-friendly version of ITU-T website</a:t>
            </a:r>
          </a:p>
          <a:p>
            <a:pPr lvl="1"/>
            <a:r>
              <a:rPr lang="en-US" u="sng" dirty="0"/>
              <a:t>p</a:t>
            </a:r>
            <a:r>
              <a:rPr lang="en-US" u="sng" dirty="0" smtClean="0"/>
              <a:t>rovide enhanced searching for documents and/or information</a:t>
            </a:r>
          </a:p>
        </p:txBody>
      </p:sp>
      <p:sp>
        <p:nvSpPr>
          <p:cNvPr id="31748"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31749" name="Slide Number Placeholder 4"/>
          <p:cNvSpPr>
            <a:spLocks noGrp="1"/>
          </p:cNvSpPr>
          <p:nvPr>
            <p:ph type="sldNum" sz="quarter" idx="12"/>
          </p:nvPr>
        </p:nvSpPr>
        <p:spPr/>
        <p:txBody>
          <a:bodyPr/>
          <a:lstStyle/>
          <a:p>
            <a:fld id="{D59D7CE9-2EBF-4468-86B5-7FB39E84EEEF}" type="slidenum">
              <a:rPr lang="en-US" smtClean="0"/>
              <a:pPr/>
              <a:t>21</a:t>
            </a:fld>
            <a:endParaRPr 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GB" smtClean="0"/>
              <a:t>Resolution 35 – Appointment and maximum term of office for chairmen and vice‑chairmen of ITU‑T SGs and of TSAG</a:t>
            </a:r>
            <a:endParaRPr lang="en-US" dirty="0" smtClean="0"/>
          </a:p>
        </p:txBody>
      </p:sp>
      <p:sp>
        <p:nvSpPr>
          <p:cNvPr id="34819" name="Content Placeholder 2"/>
          <p:cNvSpPr>
            <a:spLocks noGrp="1"/>
          </p:cNvSpPr>
          <p:nvPr>
            <p:ph idx="1"/>
          </p:nvPr>
        </p:nvSpPr>
        <p:spPr/>
        <p:txBody>
          <a:bodyPr/>
          <a:lstStyle/>
          <a:p>
            <a:r>
              <a:rPr lang="en-US" dirty="0" smtClean="0"/>
              <a:t>In Resolution 35</a:t>
            </a:r>
          </a:p>
          <a:p>
            <a:pPr lvl="1"/>
            <a:r>
              <a:rPr lang="en-US" u="sng" dirty="0" smtClean="0"/>
              <a:t>greater involvement of vice-chairmen of TSAG and SGs by assuming leadership role of activities;</a:t>
            </a:r>
          </a:p>
          <a:p>
            <a:pPr lvl="1"/>
            <a:r>
              <a:rPr lang="en-US" dirty="0" smtClean="0"/>
              <a:t>TSAG: &gt;1, but &lt;=2 vice-chairmen/region </a:t>
            </a:r>
          </a:p>
          <a:p>
            <a:pPr lvl="1"/>
            <a:r>
              <a:rPr lang="en-US" dirty="0" smtClean="0"/>
              <a:t>SG:  &lt;=3 vice-chairmen candidates/region</a:t>
            </a:r>
          </a:p>
          <a:p>
            <a:pPr lvl="1"/>
            <a:r>
              <a:rPr lang="en-US" u="sng" dirty="0" smtClean="0"/>
              <a:t>Promote nomination of women candidates</a:t>
            </a:r>
          </a:p>
          <a:p>
            <a:endParaRPr lang="en-US" dirty="0" smtClean="0"/>
          </a:p>
          <a:p>
            <a:r>
              <a:rPr lang="en-US" dirty="0" smtClean="0"/>
              <a:t>In Annex A: qualification </a:t>
            </a:r>
          </a:p>
          <a:p>
            <a:pPr lvl="1"/>
            <a:r>
              <a:rPr lang="en-US" u="sng" dirty="0" smtClean="0"/>
              <a:t>New requirement on knowledge of standardization</a:t>
            </a:r>
            <a:endParaRPr lang="en-US" u="sng" dirty="0"/>
          </a:p>
        </p:txBody>
      </p:sp>
      <p:sp>
        <p:nvSpPr>
          <p:cNvPr id="34820" name="Date Placeholder 3"/>
          <p:cNvSpPr>
            <a:spLocks noGrp="1"/>
          </p:cNvSpPr>
          <p:nvPr>
            <p:ph type="dt" sz="half" idx="10"/>
          </p:nvPr>
        </p:nvSpPr>
        <p:spPr/>
        <p:txBody>
          <a:bodyPr/>
          <a:lstStyle/>
          <a:p>
            <a:r>
              <a:rPr lang="en-US" smtClean="0"/>
              <a:t>Hammamrequirement</a:t>
            </a:r>
          </a:p>
          <a:p>
            <a:r>
              <a:rPr lang="en-US" smtClean="0"/>
              <a:t>et, 4 Nov 2016</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34821" name="Slide Number Placeholder 4"/>
          <p:cNvSpPr>
            <a:spLocks noGrp="1"/>
          </p:cNvSpPr>
          <p:nvPr>
            <p:ph type="sldNum" sz="quarter" idx="12"/>
          </p:nvPr>
        </p:nvSpPr>
        <p:spPr/>
        <p:txBody>
          <a:bodyPr/>
          <a:lstStyle/>
          <a:p>
            <a:fld id="{658F53B6-A6D5-43D0-8648-F3DEA998CB7A}" type="slidenum">
              <a:rPr lang="en-US" smtClean="0"/>
              <a:pPr/>
              <a:t>22</a:t>
            </a:fld>
            <a:endParaRPr 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GB" smtClean="0"/>
              <a:t>Resolution 44 – Bridging the standardization gap between developing and developed countries</a:t>
            </a:r>
            <a:endParaRPr lang="en-US" dirty="0" smtClean="0"/>
          </a:p>
        </p:txBody>
      </p:sp>
      <p:sp>
        <p:nvSpPr>
          <p:cNvPr id="44035" name="Content Placeholder 2"/>
          <p:cNvSpPr>
            <a:spLocks noGrp="1"/>
          </p:cNvSpPr>
          <p:nvPr>
            <p:ph idx="1"/>
          </p:nvPr>
        </p:nvSpPr>
        <p:spPr/>
        <p:txBody>
          <a:bodyPr>
            <a:normAutofit fontScale="85000" lnSpcReduction="10000"/>
          </a:bodyPr>
          <a:lstStyle/>
          <a:p>
            <a:pPr lvl="1"/>
            <a:r>
              <a:rPr lang="en-US" u="sng" dirty="0"/>
              <a:t>ITU-T </a:t>
            </a:r>
            <a:r>
              <a:rPr lang="en-US" u="sng" dirty="0" smtClean="0"/>
              <a:t>(in collaboration with ITU-D) to </a:t>
            </a:r>
            <a:r>
              <a:rPr lang="en-US" u="sng" dirty="0"/>
              <a:t>assist developing countries on developing strategies in establishing national/international test labs;</a:t>
            </a:r>
          </a:p>
          <a:p>
            <a:pPr lvl="1"/>
            <a:r>
              <a:rPr lang="en-US" u="sng" dirty="0"/>
              <a:t>interpretation provided upon request for SG/WP Plenaries and entire meeting of TSAG</a:t>
            </a:r>
          </a:p>
          <a:p>
            <a:pPr lvl="1"/>
            <a:r>
              <a:rPr lang="en-US" u="sng" dirty="0"/>
              <a:t>holding workshops concurrently with regional group </a:t>
            </a:r>
            <a:r>
              <a:rPr lang="en-US" u="sng" dirty="0" smtClean="0"/>
              <a:t>meetings</a:t>
            </a:r>
          </a:p>
          <a:p>
            <a:pPr lvl="1"/>
            <a:r>
              <a:rPr lang="en-GB" u="sng" dirty="0"/>
              <a:t>ITU regional </a:t>
            </a:r>
            <a:r>
              <a:rPr lang="en-GB" u="sng" dirty="0" smtClean="0"/>
              <a:t>offices to provide </a:t>
            </a:r>
            <a:r>
              <a:rPr lang="en-GB" u="sng" dirty="0"/>
              <a:t>the necessary assistance to the regional groups of ITU‑T study groups</a:t>
            </a:r>
            <a:endParaRPr lang="en-US" u="sng" dirty="0"/>
          </a:p>
          <a:p>
            <a:pPr lvl="1"/>
            <a:r>
              <a:rPr lang="en-US" u="sng" dirty="0"/>
              <a:t>Provide guidance and supportive material for developing countries' undergraduate and post graduate courses on standardization in universities.</a:t>
            </a:r>
          </a:p>
          <a:p>
            <a:pPr lvl="1"/>
            <a:r>
              <a:rPr lang="en-US" u="sng" dirty="0"/>
              <a:t>Provide more remote participation and fellowship</a:t>
            </a:r>
          </a:p>
          <a:p>
            <a:pPr lvl="1"/>
            <a:r>
              <a:rPr lang="en-US" u="sng" dirty="0"/>
              <a:t>leverage on existing ITU-D platforms, such as the Global Innovation Platform</a:t>
            </a:r>
          </a:p>
          <a:p>
            <a:pPr lvl="1"/>
            <a:r>
              <a:rPr lang="en-US" u="sng" dirty="0"/>
              <a:t>generate additional revenue for BSG through new financial </a:t>
            </a:r>
            <a:r>
              <a:rPr lang="en-US" u="sng" dirty="0" smtClean="0"/>
              <a:t>resource</a:t>
            </a:r>
            <a:r>
              <a:rPr lang="en-US" sz="2000" dirty="0" smtClean="0"/>
              <a:t>s</a:t>
            </a:r>
          </a:p>
          <a:p>
            <a:pPr lvl="1"/>
            <a:r>
              <a:rPr lang="en-GB" u="sng" dirty="0" smtClean="0"/>
              <a:t>ITU-T to </a:t>
            </a:r>
            <a:r>
              <a:rPr lang="en-GB" u="sng" dirty="0"/>
              <a:t>consider including implementation guidelines for ITU‑T Recommendations where these could provide advice to assist developing countries in adopting them, with emphasis on Recommendations having regulatory and policy </a:t>
            </a:r>
            <a:r>
              <a:rPr lang="en-GB" u="sng" dirty="0" smtClean="0"/>
              <a:t>implications</a:t>
            </a:r>
          </a:p>
          <a:p>
            <a:pPr lvl="1"/>
            <a:endParaRPr lang="en-US" sz="2000" u="sng" dirty="0" smtClean="0"/>
          </a:p>
          <a:p>
            <a:pPr lvl="1"/>
            <a:r>
              <a:rPr lang="en-US" sz="2000" u="sng" dirty="0" smtClean="0"/>
              <a:t>Regions and Member States </a:t>
            </a:r>
            <a:r>
              <a:rPr lang="en-GB" u="sng" dirty="0"/>
              <a:t>to share information on utilizing ITU‑T Recommendations</a:t>
            </a:r>
            <a:endParaRPr lang="en-US" sz="2000" u="sng" dirty="0" smtClean="0"/>
          </a:p>
        </p:txBody>
      </p:sp>
      <p:sp>
        <p:nvSpPr>
          <p:cNvPr id="44036"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44037" name="Slide Number Placeholder 4"/>
          <p:cNvSpPr>
            <a:spLocks noGrp="1"/>
          </p:cNvSpPr>
          <p:nvPr>
            <p:ph type="sldNum" sz="quarter" idx="12"/>
          </p:nvPr>
        </p:nvSpPr>
        <p:spPr/>
        <p:txBody>
          <a:bodyPr/>
          <a:lstStyle/>
          <a:p>
            <a:fld id="{7016A58F-F493-47D9-9743-A8530DFC4ED7}" type="slidenum">
              <a:rPr lang="en-US" smtClean="0"/>
              <a:pPr/>
              <a:t>23</a:t>
            </a:fld>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GB" smtClean="0"/>
              <a:t>Resolution 45 – Effective coordination of standardization work across study groups in ITU‑T and the role of TSAG</a:t>
            </a:r>
            <a:endParaRPr lang="en-US" smtClean="0"/>
          </a:p>
        </p:txBody>
      </p:sp>
      <p:sp>
        <p:nvSpPr>
          <p:cNvPr id="45059" name="Content Placeholder 2"/>
          <p:cNvSpPr>
            <a:spLocks noGrp="1"/>
          </p:cNvSpPr>
          <p:nvPr>
            <p:ph idx="1"/>
          </p:nvPr>
        </p:nvSpPr>
        <p:spPr/>
        <p:txBody>
          <a:bodyPr/>
          <a:lstStyle/>
          <a:p>
            <a:r>
              <a:rPr lang="en-GB" dirty="0" smtClean="0"/>
              <a:t>take an active role in ensuring coordination between SGs particularly on high-priority issues, including:</a:t>
            </a:r>
          </a:p>
          <a:p>
            <a:pPr lvl="1"/>
            <a:r>
              <a:rPr lang="en-GB" u="sng" dirty="0" smtClean="0"/>
              <a:t>TSAG to consider work of JCAs</a:t>
            </a:r>
          </a:p>
          <a:p>
            <a:pPr lvl="1"/>
            <a:r>
              <a:rPr lang="en-GB" u="sng" dirty="0" smtClean="0"/>
              <a:t>TSAG to identify SG to lead cooperation, and take action on overlapping issues </a:t>
            </a:r>
          </a:p>
          <a:p>
            <a:pPr lvl="1"/>
            <a:r>
              <a:rPr lang="en-GB" u="sng" dirty="0" smtClean="0"/>
              <a:t>TSAG to advise on working methods of JCAs</a:t>
            </a:r>
          </a:p>
          <a:p>
            <a:pPr lvl="1"/>
            <a:endParaRPr lang="en-US" dirty="0" smtClean="0"/>
          </a:p>
        </p:txBody>
      </p:sp>
      <p:sp>
        <p:nvSpPr>
          <p:cNvPr id="4506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45061" name="Slide Number Placeholder 4"/>
          <p:cNvSpPr>
            <a:spLocks noGrp="1"/>
          </p:cNvSpPr>
          <p:nvPr>
            <p:ph type="sldNum" sz="quarter" idx="12"/>
          </p:nvPr>
        </p:nvSpPr>
        <p:spPr/>
        <p:txBody>
          <a:bodyPr/>
          <a:lstStyle/>
          <a:p>
            <a:fld id="{1AFEE0E8-94BF-4FCF-9694-676E08962938}" type="slidenum">
              <a:rPr lang="en-US" smtClean="0"/>
              <a:pPr/>
              <a:t>24</a:t>
            </a:fld>
            <a:endParaRPr 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GB" dirty="0" smtClean="0"/>
              <a:t>Resolution 49 – ENUM</a:t>
            </a:r>
            <a:endParaRPr lang="en-US" dirty="0" smtClean="0"/>
          </a:p>
        </p:txBody>
      </p:sp>
      <p:sp>
        <p:nvSpPr>
          <p:cNvPr id="45059" name="Content Placeholder 2"/>
          <p:cNvSpPr>
            <a:spLocks noGrp="1"/>
          </p:cNvSpPr>
          <p:nvPr>
            <p:ph idx="1"/>
          </p:nvPr>
        </p:nvSpPr>
        <p:spPr/>
        <p:txBody>
          <a:bodyPr>
            <a:normAutofit/>
          </a:bodyPr>
          <a:lstStyle/>
          <a:p>
            <a:pPr lvl="1"/>
            <a:r>
              <a:rPr lang="en-GB" u="sng" dirty="0" smtClean="0"/>
              <a:t>TSB Dir </a:t>
            </a:r>
            <a:r>
              <a:rPr lang="en-US" u="sng" dirty="0" smtClean="0"/>
              <a:t>to </a:t>
            </a:r>
            <a:r>
              <a:rPr lang="en-US" u="sng" dirty="0"/>
              <a:t>report to the ITU Council annually regarding the progress achieved in this </a:t>
            </a:r>
            <a:r>
              <a:rPr lang="en-US" u="sng" dirty="0" smtClean="0"/>
              <a:t>area,</a:t>
            </a:r>
            <a:br>
              <a:rPr lang="en-US" u="sng" dirty="0" smtClean="0"/>
            </a:br>
            <a:r>
              <a:rPr lang="en-US" u="sng" dirty="0" smtClean="0"/>
              <a:t>including </a:t>
            </a:r>
            <a:r>
              <a:rPr lang="en-US" u="sng" dirty="0"/>
              <a:t>the continuation of further studies in relation to draft Recommendation ITU-T E.A-ENUM (new version), on principles and procedures for the administration of E.164 country codes for registration into the Domain Name System, and draft Recommendation ITU-T E.A-N/</a:t>
            </a:r>
            <a:r>
              <a:rPr lang="en-US" u="sng" dirty="0" err="1"/>
              <a:t>GoC</a:t>
            </a:r>
            <a:r>
              <a:rPr lang="en-US" u="sng" dirty="0"/>
              <a:t> (new version), on administrative procedures for ENUM for E.164 country codes and associated ICs for networks and GICs for groups of countries,</a:t>
            </a:r>
            <a:endParaRPr lang="en-GB" u="sng" dirty="0" smtClean="0"/>
          </a:p>
          <a:p>
            <a:pPr lvl="1"/>
            <a:endParaRPr lang="en-US" dirty="0" smtClean="0"/>
          </a:p>
        </p:txBody>
      </p:sp>
      <p:sp>
        <p:nvSpPr>
          <p:cNvPr id="4506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45061" name="Slide Number Placeholder 4"/>
          <p:cNvSpPr>
            <a:spLocks noGrp="1"/>
          </p:cNvSpPr>
          <p:nvPr>
            <p:ph type="sldNum" sz="quarter" idx="12"/>
          </p:nvPr>
        </p:nvSpPr>
        <p:spPr/>
        <p:txBody>
          <a:bodyPr/>
          <a:lstStyle/>
          <a:p>
            <a:fld id="{1AFEE0E8-94BF-4FCF-9694-676E08962938}" type="slidenum">
              <a:rPr lang="en-US" smtClean="0"/>
              <a:pPr/>
              <a:t>25</a:t>
            </a:fld>
            <a:endParaRPr lang="en-US" smtClean="0"/>
          </a:p>
        </p:txBody>
      </p:sp>
    </p:spTree>
    <p:extLst>
      <p:ext uri="{BB962C8B-B14F-4D97-AF65-F5344CB8AC3E}">
        <p14:creationId xmlns:p14="http://schemas.microsoft.com/office/powerpoint/2010/main" val="40976610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GB" smtClean="0"/>
              <a:t>Resolution 50 – Cybersecurity</a:t>
            </a:r>
            <a:endParaRPr lang="en-US" dirty="0" smtClean="0"/>
          </a:p>
        </p:txBody>
      </p:sp>
      <p:sp>
        <p:nvSpPr>
          <p:cNvPr id="47107" name="Content Placeholder 2"/>
          <p:cNvSpPr>
            <a:spLocks noGrp="1"/>
          </p:cNvSpPr>
          <p:nvPr>
            <p:ph idx="1"/>
          </p:nvPr>
        </p:nvSpPr>
        <p:spPr/>
        <p:txBody>
          <a:bodyPr>
            <a:normAutofit fontScale="85000" lnSpcReduction="10000"/>
          </a:bodyPr>
          <a:lstStyle/>
          <a:p>
            <a:pPr lvl="1">
              <a:lnSpc>
                <a:spcPct val="100000"/>
              </a:lnSpc>
            </a:pPr>
            <a:r>
              <a:rPr lang="en-GB" sz="2200" u="sng" dirty="0"/>
              <a:t>Study Group 17, in close collaboration with all other ITU‑T study groups, establish an action plan to assess existing, evolving and new ITU‑T Recommendations to counter security vulnerabilities </a:t>
            </a:r>
            <a:r>
              <a:rPr lang="en-GB" sz="2200" dirty="0"/>
              <a:t>and continue to provide regular reports on security of telecommunications/ICT to </a:t>
            </a:r>
            <a:r>
              <a:rPr lang="en-GB" sz="2200" dirty="0" smtClean="0"/>
              <a:t>TSAG;</a:t>
            </a:r>
          </a:p>
          <a:p>
            <a:pPr lvl="1">
              <a:lnSpc>
                <a:spcPct val="100000"/>
              </a:lnSpc>
            </a:pPr>
            <a:r>
              <a:rPr lang="en-GB" u="sng" dirty="0"/>
              <a:t>t</a:t>
            </a:r>
            <a:r>
              <a:rPr lang="en-GB" u="sng" dirty="0" smtClean="0"/>
              <a:t>o consider security </a:t>
            </a:r>
            <a:r>
              <a:rPr lang="en-GB" u="sng" dirty="0"/>
              <a:t>aspects </a:t>
            </a:r>
            <a:r>
              <a:rPr lang="en-GB" u="sng" dirty="0" smtClean="0"/>
              <a:t>throughout </a:t>
            </a:r>
            <a:r>
              <a:rPr lang="en-GB" u="sng" dirty="0"/>
              <a:t>the ITU‑T standards development </a:t>
            </a:r>
            <a:r>
              <a:rPr lang="en-GB" u="sng" dirty="0" smtClean="0"/>
              <a:t>process</a:t>
            </a:r>
            <a:r>
              <a:rPr lang="en-GB" dirty="0" smtClean="0"/>
              <a:t> (aka: “security-by-design”)</a:t>
            </a:r>
            <a:endParaRPr lang="en-US" dirty="0"/>
          </a:p>
          <a:p>
            <a:pPr lvl="1">
              <a:lnSpc>
                <a:spcPct val="100000"/>
              </a:lnSpc>
            </a:pPr>
            <a:r>
              <a:rPr lang="en-GB" u="sng" dirty="0" smtClean="0"/>
              <a:t>TSB Director to </a:t>
            </a:r>
            <a:r>
              <a:rPr lang="en-GB" u="sng" dirty="0"/>
              <a:t>report to the Council on the progress of the activities on the “ICT Security Standards Roadmap”</a:t>
            </a:r>
            <a:r>
              <a:rPr lang="en-GB" dirty="0"/>
              <a:t>;</a:t>
            </a:r>
            <a:endParaRPr lang="en-US" dirty="0" smtClean="0"/>
          </a:p>
          <a:p>
            <a:pPr lvl="1">
              <a:lnSpc>
                <a:spcPct val="100000"/>
              </a:lnSpc>
            </a:pPr>
            <a:r>
              <a:rPr lang="en-US" u="sng" dirty="0" smtClean="0"/>
              <a:t>TSB Director to support BDT Dir assisting Member States in establishment of a framework between developing countries allowing rapid response to major incidents</a:t>
            </a:r>
          </a:p>
          <a:p>
            <a:pPr lvl="1">
              <a:lnSpc>
                <a:spcPct val="100000"/>
              </a:lnSpc>
            </a:pPr>
            <a:endParaRPr lang="en-US" u="sng" dirty="0" smtClean="0"/>
          </a:p>
          <a:p>
            <a:pPr lvl="1">
              <a:lnSpc>
                <a:spcPct val="100000"/>
              </a:lnSpc>
            </a:pPr>
            <a:r>
              <a:rPr lang="en-US" u="sng" dirty="0" smtClean="0"/>
              <a:t>Invites Member States, Sector Members, Associates and academia, as appropriate</a:t>
            </a:r>
          </a:p>
          <a:p>
            <a:pPr lvl="2">
              <a:lnSpc>
                <a:spcPct val="120000"/>
              </a:lnSpc>
              <a:spcBef>
                <a:spcPts val="600"/>
              </a:spcBef>
            </a:pPr>
            <a:r>
              <a:rPr lang="en-US" sz="1400" u="sng" dirty="0"/>
              <a:t>To closely collaborate</a:t>
            </a:r>
          </a:p>
          <a:p>
            <a:pPr lvl="2">
              <a:lnSpc>
                <a:spcPct val="120000"/>
              </a:lnSpc>
              <a:spcBef>
                <a:spcPts val="600"/>
              </a:spcBef>
            </a:pPr>
            <a:r>
              <a:rPr lang="en-US" sz="1400" u="sng" dirty="0"/>
              <a:t>To participate in ITU-T SGs</a:t>
            </a:r>
          </a:p>
          <a:p>
            <a:pPr lvl="2">
              <a:lnSpc>
                <a:spcPct val="120000"/>
              </a:lnSpc>
              <a:spcBef>
                <a:spcPts val="600"/>
              </a:spcBef>
            </a:pPr>
            <a:r>
              <a:rPr lang="en-US" sz="1400" u="sng" dirty="0"/>
              <a:t>To utilize ITU-T Recommendations and Supplements</a:t>
            </a:r>
          </a:p>
        </p:txBody>
      </p:sp>
      <p:sp>
        <p:nvSpPr>
          <p:cNvPr id="47108"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47109" name="Slide Number Placeholder 4"/>
          <p:cNvSpPr>
            <a:spLocks noGrp="1"/>
          </p:cNvSpPr>
          <p:nvPr>
            <p:ph type="sldNum" sz="quarter" idx="12"/>
          </p:nvPr>
        </p:nvSpPr>
        <p:spPr/>
        <p:txBody>
          <a:bodyPr/>
          <a:lstStyle/>
          <a:p>
            <a:fld id="{57CF513E-A5D2-4443-BC8F-63265C2ED795}" type="slidenum">
              <a:rPr lang="en-US" smtClean="0"/>
              <a:pPr/>
              <a:t>26</a:t>
            </a:fld>
            <a:endParaRPr 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Resolution 52 – </a:t>
            </a:r>
            <a:r>
              <a:rPr lang="en-US" smtClean="0"/>
              <a:t>Countering and combating spam</a:t>
            </a:r>
            <a:endParaRPr lang="en-US" dirty="0"/>
          </a:p>
        </p:txBody>
      </p:sp>
      <p:sp>
        <p:nvSpPr>
          <p:cNvPr id="3" name="Content Placeholder 2"/>
          <p:cNvSpPr>
            <a:spLocks noGrp="1"/>
          </p:cNvSpPr>
          <p:nvPr>
            <p:ph idx="1"/>
          </p:nvPr>
        </p:nvSpPr>
        <p:spPr/>
        <p:txBody>
          <a:bodyPr>
            <a:normAutofit/>
          </a:bodyPr>
          <a:lstStyle/>
          <a:p>
            <a:pPr lvl="1">
              <a:lnSpc>
                <a:spcPct val="80000"/>
              </a:lnSpc>
            </a:pPr>
            <a:r>
              <a:rPr lang="en-US" u="sng" dirty="0"/>
              <a:t>to continue collaboration with ITU-D and with the relevant organizations, including other relevant standards organizations</a:t>
            </a:r>
          </a:p>
          <a:p>
            <a:pPr lvl="1">
              <a:lnSpc>
                <a:spcPct val="80000"/>
              </a:lnSpc>
            </a:pPr>
            <a:r>
              <a:rPr lang="en-US" u="sng" dirty="0"/>
              <a:t>ITU-T SG17 and SG3 to support ITU-D SG2 in providing technical training in different regions related to spam policy, regulatory and economic issues and their impact;</a:t>
            </a:r>
          </a:p>
          <a:p>
            <a:pPr lvl="1">
              <a:lnSpc>
                <a:spcPct val="80000"/>
              </a:lnSpc>
            </a:pPr>
            <a:r>
              <a:rPr lang="en-US" u="sng" dirty="0"/>
              <a:t>ITU-T SG17 to continue developing Recommendations, </a:t>
            </a:r>
            <a:r>
              <a:rPr lang="en-US" u="sng" dirty="0" err="1"/>
              <a:t>etc</a:t>
            </a:r>
            <a:endParaRPr lang="en-US" u="sng" dirty="0"/>
          </a:p>
          <a:p>
            <a:pPr lvl="1">
              <a:lnSpc>
                <a:spcPct val="80000"/>
              </a:lnSpc>
            </a:pPr>
            <a:endParaRPr lang="en-US" u="sng" dirty="0" smtClean="0"/>
          </a:p>
          <a:p>
            <a:pPr lvl="1">
              <a:lnSpc>
                <a:spcPct val="80000"/>
              </a:lnSpc>
            </a:pPr>
            <a:r>
              <a:rPr lang="en-US" u="sng" dirty="0" smtClean="0"/>
              <a:t>TSB </a:t>
            </a:r>
            <a:r>
              <a:rPr lang="en-US" u="sng" dirty="0"/>
              <a:t>Dir </a:t>
            </a:r>
          </a:p>
          <a:p>
            <a:pPr lvl="2">
              <a:lnSpc>
                <a:spcPct val="100000"/>
              </a:lnSpc>
              <a:spcBef>
                <a:spcPts val="600"/>
              </a:spcBef>
            </a:pPr>
            <a:r>
              <a:rPr lang="en-US" sz="1300" u="sng" dirty="0"/>
              <a:t>to provide assistance, working collaboratively;</a:t>
            </a:r>
          </a:p>
          <a:p>
            <a:pPr lvl="2">
              <a:lnSpc>
                <a:spcPct val="100000"/>
              </a:lnSpc>
              <a:spcBef>
                <a:spcPts val="600"/>
              </a:spcBef>
            </a:pPr>
            <a:r>
              <a:rPr lang="en-US" sz="1300" u="sng" dirty="0"/>
              <a:t>to contribute to </a:t>
            </a:r>
            <a:r>
              <a:rPr lang="en-US" sz="1300" u="sng" dirty="0" err="1"/>
              <a:t>SecGen</a:t>
            </a:r>
            <a:r>
              <a:rPr lang="en-US" sz="1300" u="sng" dirty="0"/>
              <a:t> report to ITU Council on the implementation of this Resolution, </a:t>
            </a:r>
          </a:p>
          <a:p>
            <a:pPr lvl="1"/>
            <a:endParaRPr lang="en-GB" u="sng" dirty="0" smtClean="0"/>
          </a:p>
          <a:p>
            <a:pPr lvl="1"/>
            <a:r>
              <a:rPr lang="en-GB" u="sng" dirty="0" smtClean="0"/>
              <a:t>invites </a:t>
            </a:r>
            <a:r>
              <a:rPr lang="en-GB" u="sng" dirty="0"/>
              <a:t>Member States</a:t>
            </a:r>
          </a:p>
          <a:p>
            <a:pPr lvl="2">
              <a:lnSpc>
                <a:spcPct val="100000"/>
              </a:lnSpc>
              <a:spcBef>
                <a:spcPts val="600"/>
              </a:spcBef>
            </a:pPr>
            <a:r>
              <a:rPr lang="en-GB" sz="1300" u="sng" dirty="0"/>
              <a:t>to take appropriate steps to ensure that appropriate and effective measures are taken within their national and legal frameworks to combat spam and its propagation;</a:t>
            </a:r>
          </a:p>
          <a:p>
            <a:pPr lvl="2">
              <a:lnSpc>
                <a:spcPct val="100000"/>
              </a:lnSpc>
              <a:spcBef>
                <a:spcPts val="600"/>
              </a:spcBef>
            </a:pPr>
            <a:r>
              <a:rPr lang="en-GB" sz="1300" u="sng" dirty="0"/>
              <a:t>to work collaboratively with all relevant stakeholders to counter and combat spam.</a:t>
            </a:r>
          </a:p>
          <a:p>
            <a:pPr lvl="1">
              <a:lnSpc>
                <a:spcPct val="70000"/>
              </a:lnSpc>
            </a:pPr>
            <a:endParaRPr lang="en-US" sz="1800" u="sng" dirty="0"/>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27</a:t>
            </a:fld>
            <a:endParaRPr lang="en-US" dirty="0"/>
          </a:p>
        </p:txBody>
      </p:sp>
    </p:spTree>
    <p:extLst>
      <p:ext uri="{BB962C8B-B14F-4D97-AF65-F5344CB8AC3E}">
        <p14:creationId xmlns:p14="http://schemas.microsoft.com/office/powerpoint/2010/main" val="11520121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GB" dirty="0" smtClean="0"/>
              <a:t>Resolution 55 – Promoting gender equality in ITU-T activities (1/2)</a:t>
            </a:r>
            <a:endParaRPr lang="en-US" dirty="0" smtClean="0"/>
          </a:p>
        </p:txBody>
      </p:sp>
      <p:sp>
        <p:nvSpPr>
          <p:cNvPr id="54275" name="Content Placeholder 2"/>
          <p:cNvSpPr>
            <a:spLocks noGrp="1"/>
          </p:cNvSpPr>
          <p:nvPr>
            <p:ph idx="1"/>
          </p:nvPr>
        </p:nvSpPr>
        <p:spPr/>
        <p:txBody>
          <a:bodyPr/>
          <a:lstStyle/>
          <a:p>
            <a:r>
              <a:rPr lang="en-US" dirty="0" smtClean="0"/>
              <a:t>Resolves ITU-T to </a:t>
            </a:r>
          </a:p>
          <a:p>
            <a:pPr lvl="1"/>
            <a:r>
              <a:rPr lang="en-US" u="sng" dirty="0" smtClean="0"/>
              <a:t>commit to gender equality and promote gender balance</a:t>
            </a:r>
          </a:p>
          <a:p>
            <a:pPr lvl="2">
              <a:lnSpc>
                <a:spcPct val="100000"/>
              </a:lnSpc>
              <a:spcBef>
                <a:spcPts val="600"/>
              </a:spcBef>
            </a:pPr>
            <a:r>
              <a:rPr lang="en-US" sz="1300" u="sng" dirty="0"/>
              <a:t>for ITU-T posts, include professional and higher levels</a:t>
            </a:r>
          </a:p>
          <a:p>
            <a:pPr lvl="2">
              <a:lnSpc>
                <a:spcPct val="100000"/>
              </a:lnSpc>
              <a:spcBef>
                <a:spcPts val="600"/>
              </a:spcBef>
            </a:pPr>
            <a:r>
              <a:rPr lang="en-US" sz="1300" u="sng" dirty="0"/>
              <a:t>in selection of chairmen, vice chairmen, and rapporteurs</a:t>
            </a:r>
          </a:p>
          <a:p>
            <a:pPr lvl="1"/>
            <a:r>
              <a:rPr lang="en-GB" u="sng" dirty="0" smtClean="0"/>
              <a:t>continue WISE</a:t>
            </a:r>
          </a:p>
          <a:p>
            <a:pPr lvl="1"/>
            <a:endParaRPr lang="en-US" u="sng" dirty="0" smtClean="0"/>
          </a:p>
          <a:p>
            <a:pPr lvl="1"/>
            <a:r>
              <a:rPr lang="en-US" u="sng" dirty="0" smtClean="0"/>
              <a:t>invites MSs </a:t>
            </a:r>
            <a:r>
              <a:rPr lang="en-US" u="sng" dirty="0"/>
              <a:t>and </a:t>
            </a:r>
            <a:r>
              <a:rPr lang="en-US" u="sng" dirty="0" smtClean="0"/>
              <a:t>SMs</a:t>
            </a:r>
            <a:endParaRPr lang="en-US" u="sng" dirty="0"/>
          </a:p>
          <a:p>
            <a:pPr lvl="2">
              <a:lnSpc>
                <a:spcPct val="100000"/>
              </a:lnSpc>
              <a:spcBef>
                <a:spcPts val="600"/>
              </a:spcBef>
            </a:pPr>
            <a:r>
              <a:rPr lang="en-US" sz="1300" u="sng" dirty="0"/>
              <a:t>nominate women candidates for chairman/vice-chairman posts</a:t>
            </a:r>
          </a:p>
          <a:p>
            <a:pPr lvl="2">
              <a:lnSpc>
                <a:spcPct val="100000"/>
              </a:lnSpc>
              <a:spcBef>
                <a:spcPts val="600"/>
              </a:spcBef>
            </a:pPr>
            <a:r>
              <a:rPr lang="en-US" sz="1300" u="sng" dirty="0"/>
              <a:t>nominate experts for the ITU T WISE Group;</a:t>
            </a:r>
          </a:p>
          <a:p>
            <a:pPr lvl="2">
              <a:lnSpc>
                <a:spcPct val="100000"/>
              </a:lnSpc>
              <a:spcBef>
                <a:spcPts val="600"/>
              </a:spcBef>
            </a:pPr>
            <a:r>
              <a:rPr lang="en-US" sz="1300" u="sng" dirty="0"/>
              <a:t>actively support ICT education for girls and women for a professional career in ICT standardization.</a:t>
            </a:r>
          </a:p>
          <a:p>
            <a:endParaRPr lang="en-GB" dirty="0" smtClean="0"/>
          </a:p>
          <a:p>
            <a:endParaRPr lang="en-US" dirty="0" smtClean="0"/>
          </a:p>
        </p:txBody>
      </p:sp>
      <p:sp>
        <p:nvSpPr>
          <p:cNvPr id="54276"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4277" name="Slide Number Placeholder 4"/>
          <p:cNvSpPr>
            <a:spLocks noGrp="1"/>
          </p:cNvSpPr>
          <p:nvPr>
            <p:ph type="sldNum" sz="quarter" idx="12"/>
          </p:nvPr>
        </p:nvSpPr>
        <p:spPr/>
        <p:txBody>
          <a:bodyPr/>
          <a:lstStyle/>
          <a:p>
            <a:fld id="{5EABDFC0-2B17-41B6-9996-446FCF4F516C}" type="slidenum">
              <a:rPr lang="en-US" smtClean="0"/>
              <a:pPr/>
              <a:t>28</a:t>
            </a:fld>
            <a:endParaRPr lang="en-US"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GB" dirty="0" smtClean="0"/>
              <a:t>Resolution 55 (2/2)</a:t>
            </a:r>
            <a:endParaRPr lang="en-US" dirty="0" smtClean="0"/>
          </a:p>
        </p:txBody>
      </p:sp>
      <p:sp>
        <p:nvSpPr>
          <p:cNvPr id="55299" name="Content Placeholder 2"/>
          <p:cNvSpPr>
            <a:spLocks noGrp="1"/>
          </p:cNvSpPr>
          <p:nvPr>
            <p:ph idx="1"/>
          </p:nvPr>
        </p:nvSpPr>
        <p:spPr>
          <a:xfrm>
            <a:off x="822959" y="1408912"/>
            <a:ext cx="7543801" cy="4828400"/>
          </a:xfrm>
        </p:spPr>
        <p:txBody>
          <a:bodyPr>
            <a:normAutofit fontScale="77500" lnSpcReduction="20000"/>
          </a:bodyPr>
          <a:lstStyle/>
          <a:p>
            <a:r>
              <a:rPr lang="en-GB" u="sng" dirty="0" smtClean="0"/>
              <a:t>Instruct TSB Dir to continue</a:t>
            </a:r>
          </a:p>
          <a:p>
            <a:pPr lvl="2">
              <a:lnSpc>
                <a:spcPct val="70000"/>
              </a:lnSpc>
            </a:pPr>
            <a:r>
              <a:rPr lang="en-GB" sz="1800" u="sng" dirty="0" smtClean="0"/>
              <a:t>to </a:t>
            </a:r>
            <a:r>
              <a:rPr lang="en-GB" sz="1800" u="sng" dirty="0"/>
              <a:t>implement ITU GEM policy</a:t>
            </a:r>
          </a:p>
          <a:p>
            <a:pPr lvl="2">
              <a:lnSpc>
                <a:spcPct val="70000"/>
              </a:lnSpc>
            </a:pPr>
            <a:r>
              <a:rPr lang="en-GB" sz="1800" u="sng" dirty="0"/>
              <a:t>Annual review on progress made to TSAG and to WTSA-20</a:t>
            </a:r>
          </a:p>
          <a:p>
            <a:pPr lvl="1"/>
            <a:r>
              <a:rPr lang="en-US" u="sng" dirty="0" smtClean="0"/>
              <a:t>Statement in Circular, "Membership are invited to include women on their delegations whenever possible"; </a:t>
            </a:r>
          </a:p>
          <a:p>
            <a:pPr lvl="1"/>
            <a:r>
              <a:rPr lang="en-US" u="sng" dirty="0" smtClean="0"/>
              <a:t>top priority to select women for TSB at P- and D-level</a:t>
            </a:r>
          </a:p>
          <a:p>
            <a:pPr lvl="1"/>
            <a:r>
              <a:rPr lang="en-US" u="sng" dirty="0" smtClean="0"/>
              <a:t>post on a public-facing WISE web page with statistics of women in ITU-T events/leadership, </a:t>
            </a:r>
          </a:p>
          <a:p>
            <a:pPr lvl="1"/>
            <a:r>
              <a:rPr lang="en-US" u="sng" dirty="0" smtClean="0"/>
              <a:t>consider gender balance as a factor for financial assistance.</a:t>
            </a:r>
          </a:p>
          <a:p>
            <a:endParaRPr lang="en-US" u="sng" dirty="0" smtClean="0"/>
          </a:p>
          <a:p>
            <a:r>
              <a:rPr lang="en-US" u="sng" dirty="0" smtClean="0"/>
              <a:t>Invites MSs and SMs</a:t>
            </a:r>
            <a:endParaRPr lang="en-GB" u="sng" dirty="0" smtClean="0"/>
          </a:p>
          <a:p>
            <a:pPr lvl="2">
              <a:lnSpc>
                <a:spcPct val="120000"/>
              </a:lnSpc>
              <a:spcBef>
                <a:spcPts val="600"/>
              </a:spcBef>
            </a:pPr>
            <a:r>
              <a:rPr lang="en-GB" sz="1800" u="sng" dirty="0" smtClean="0"/>
              <a:t>to </a:t>
            </a:r>
            <a:r>
              <a:rPr lang="en-GB" sz="1800" u="sng" dirty="0"/>
              <a:t>submit candidatures for chairman/vice-chairman posts in order to support the active involvement of women as well as men in standardization groups and activities and in their own administrations and delegations;</a:t>
            </a:r>
          </a:p>
          <a:p>
            <a:pPr lvl="2">
              <a:lnSpc>
                <a:spcPct val="120000"/>
              </a:lnSpc>
              <a:spcBef>
                <a:spcPts val="600"/>
              </a:spcBef>
            </a:pPr>
            <a:r>
              <a:rPr lang="en-GB" sz="1800" u="sng" dirty="0" smtClean="0"/>
              <a:t>to </a:t>
            </a:r>
            <a:r>
              <a:rPr lang="en-GB" sz="1800" u="sng" dirty="0"/>
              <a:t>actively support and participate in the work of TSB, to nominate experts for the ITU-T WISE group and to promote the use of ICTs for the economic and social empowerment of women and girls;</a:t>
            </a:r>
          </a:p>
          <a:p>
            <a:pPr lvl="2">
              <a:lnSpc>
                <a:spcPct val="120000"/>
              </a:lnSpc>
              <a:spcBef>
                <a:spcPts val="600"/>
              </a:spcBef>
            </a:pPr>
            <a:r>
              <a:rPr lang="en-GB" sz="1800" u="sng" dirty="0" smtClean="0"/>
              <a:t>to </a:t>
            </a:r>
            <a:r>
              <a:rPr lang="en-GB" sz="1800" u="sng" dirty="0"/>
              <a:t>encourage and actively support ICT education for girls and women, and support all measures that will help prepare them for a professional career in ICT standardization.</a:t>
            </a:r>
          </a:p>
          <a:p>
            <a:pPr lvl="1"/>
            <a:endParaRPr lang="en-US" dirty="0"/>
          </a:p>
        </p:txBody>
      </p:sp>
      <p:sp>
        <p:nvSpPr>
          <p:cNvPr id="5530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5301" name="Slide Number Placeholder 4"/>
          <p:cNvSpPr>
            <a:spLocks noGrp="1"/>
          </p:cNvSpPr>
          <p:nvPr>
            <p:ph type="sldNum" sz="quarter" idx="12"/>
          </p:nvPr>
        </p:nvSpPr>
        <p:spPr/>
        <p:txBody>
          <a:bodyPr/>
          <a:lstStyle/>
          <a:p>
            <a:fld id="{AD9163EC-D317-4E27-9251-678166704417}" type="slidenum">
              <a:rPr lang="en-US" smtClean="0"/>
              <a:pPr/>
              <a:t>29</a:t>
            </a:fld>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286605"/>
            <a:ext cx="6336704" cy="986020"/>
          </a:xfrm>
        </p:spPr>
        <p:txBody>
          <a:bodyPr>
            <a:normAutofit fontScale="90000"/>
          </a:bodyPr>
          <a:lstStyle/>
          <a:p>
            <a:r>
              <a:rPr lang="en-US" dirty="0"/>
              <a:t>Highlights from World Telecommunication Standardization Assembly (WTSA-16)</a:t>
            </a:r>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3</a:t>
            </a:fld>
            <a:endParaRPr lang="en-US" dirty="0"/>
          </a:p>
        </p:txBody>
      </p:sp>
      <p:sp>
        <p:nvSpPr>
          <p:cNvPr id="7" name="Content Placeholder 2"/>
          <p:cNvSpPr>
            <a:spLocks noGrp="1"/>
          </p:cNvSpPr>
          <p:nvPr>
            <p:ph idx="1"/>
          </p:nvPr>
        </p:nvSpPr>
        <p:spPr>
          <a:xfrm>
            <a:off x="468313" y="1272625"/>
            <a:ext cx="8540750" cy="5540926"/>
          </a:xfrm>
        </p:spPr>
        <p:txBody>
          <a:bodyPr>
            <a:normAutofit/>
          </a:bodyPr>
          <a:lstStyle/>
          <a:p>
            <a:pPr>
              <a:lnSpc>
                <a:spcPct val="80000"/>
              </a:lnSpc>
              <a:buClr>
                <a:srgbClr val="FF0000"/>
              </a:buClr>
              <a:buFont typeface="Wingdings" panose="05000000000000000000" pitchFamily="2" charset="2"/>
              <a:buChar char="§"/>
            </a:pPr>
            <a:r>
              <a:rPr lang="en-US" altLang="en-US" sz="2200" dirty="0" smtClean="0"/>
              <a:t> 25 October – 3 November 2016, </a:t>
            </a:r>
            <a:r>
              <a:rPr lang="en-US" altLang="en-US" sz="2200" dirty="0" err="1" smtClean="0"/>
              <a:t>Hammamet</a:t>
            </a:r>
            <a:r>
              <a:rPr lang="en-US" altLang="en-US" sz="2200" dirty="0" smtClean="0"/>
              <a:t>, Tunisia.</a:t>
            </a:r>
          </a:p>
          <a:p>
            <a:pPr>
              <a:lnSpc>
                <a:spcPct val="80000"/>
              </a:lnSpc>
              <a:buClr>
                <a:srgbClr val="FF0000"/>
              </a:buClr>
              <a:buFont typeface="Wingdings" panose="05000000000000000000" pitchFamily="2" charset="2"/>
              <a:buChar char="§"/>
            </a:pPr>
            <a:r>
              <a:rPr lang="en-US" altLang="en-US" sz="2200" dirty="0" smtClean="0"/>
              <a:t> 700+ representatives, 92 Member States participating</a:t>
            </a:r>
          </a:p>
          <a:p>
            <a:pPr>
              <a:lnSpc>
                <a:spcPct val="80000"/>
              </a:lnSpc>
              <a:buClr>
                <a:srgbClr val="FF0000"/>
              </a:buClr>
              <a:buFont typeface="Wingdings" panose="05000000000000000000" pitchFamily="2" charset="2"/>
              <a:buChar char="§"/>
            </a:pPr>
            <a:endParaRPr lang="en-US" altLang="en-US" sz="1600" dirty="0" smtClean="0"/>
          </a:p>
          <a:p>
            <a:pPr>
              <a:lnSpc>
                <a:spcPct val="80000"/>
              </a:lnSpc>
              <a:buClr>
                <a:srgbClr val="FF0000"/>
              </a:buClr>
              <a:buFont typeface="Wingdings" panose="05000000000000000000" pitchFamily="2" charset="2"/>
              <a:buChar char="§"/>
            </a:pPr>
            <a:r>
              <a:rPr lang="en-US" altLang="en-US" sz="2200" dirty="0" smtClean="0"/>
              <a:t> Resolutions and Recommendations:</a:t>
            </a:r>
          </a:p>
          <a:p>
            <a:pPr lvl="2">
              <a:lnSpc>
                <a:spcPct val="80000"/>
              </a:lnSpc>
              <a:buClr>
                <a:srgbClr val="FF0000"/>
              </a:buClr>
              <a:buFont typeface="Calibri" panose="020F0502020204030204" pitchFamily="34" charset="0"/>
              <a:buChar char="–"/>
            </a:pPr>
            <a:r>
              <a:rPr lang="en-US" altLang="en-US" sz="1800" dirty="0" smtClean="0"/>
              <a:t>Revised 31 Resolutions,</a:t>
            </a:r>
            <a:endParaRPr lang="en-US" altLang="en-US" sz="1800" dirty="0"/>
          </a:p>
          <a:p>
            <a:pPr lvl="2">
              <a:lnSpc>
                <a:spcPct val="80000"/>
              </a:lnSpc>
              <a:buClr>
                <a:srgbClr val="FF0000"/>
              </a:buClr>
              <a:buFont typeface="Calibri" panose="020F0502020204030204" pitchFamily="34" charset="0"/>
              <a:buChar char="–"/>
            </a:pPr>
            <a:r>
              <a:rPr lang="en-US" altLang="en-US" sz="1800" dirty="0" smtClean="0"/>
              <a:t>adopted </a:t>
            </a:r>
            <a:r>
              <a:rPr lang="en-US" altLang="en-US" sz="1800" dirty="0"/>
              <a:t>16 new Resolutions </a:t>
            </a:r>
            <a:r>
              <a:rPr lang="en-US" altLang="en-US" sz="1800" dirty="0" smtClean="0"/>
              <a:t>on </a:t>
            </a:r>
            <a:r>
              <a:rPr lang="en-US" altLang="en-US" sz="1800" dirty="0"/>
              <a:t>topics ranging from 5G </a:t>
            </a:r>
            <a:r>
              <a:rPr lang="en-US" altLang="en-US" sz="1800" dirty="0" smtClean="0"/>
              <a:t>systems </a:t>
            </a:r>
            <a:r>
              <a:rPr lang="en-US" altLang="en-US" sz="1800" dirty="0"/>
              <a:t>to mobile roaming, </a:t>
            </a:r>
            <a:r>
              <a:rPr lang="en-US" altLang="en-US" sz="1800" dirty="0" err="1"/>
              <a:t>IoT</a:t>
            </a:r>
            <a:r>
              <a:rPr lang="en-US" altLang="en-US" sz="1800" dirty="0"/>
              <a:t> and smart </a:t>
            </a:r>
            <a:r>
              <a:rPr lang="en-US" altLang="en-US" sz="1800" dirty="0" smtClean="0"/>
              <a:t>cities</a:t>
            </a:r>
            <a:r>
              <a:rPr lang="en-US" altLang="en-US" sz="1800" dirty="0"/>
              <a:t>, open source, and cloud-based event data </a:t>
            </a:r>
            <a:r>
              <a:rPr lang="en-US" altLang="en-US" sz="1800" dirty="0" smtClean="0"/>
              <a:t>technology,</a:t>
            </a:r>
          </a:p>
          <a:p>
            <a:pPr lvl="2">
              <a:lnSpc>
                <a:spcPct val="80000"/>
              </a:lnSpc>
              <a:buClr>
                <a:srgbClr val="FF0000"/>
              </a:buClr>
              <a:buFont typeface="Calibri" panose="020F0502020204030204" pitchFamily="34" charset="0"/>
              <a:buChar char="–"/>
            </a:pPr>
            <a:r>
              <a:rPr lang="en-US" altLang="en-US" sz="1800" dirty="0" smtClean="0"/>
              <a:t>suppressed 6 Resolutions,</a:t>
            </a:r>
            <a:endParaRPr lang="en-US" altLang="en-US" sz="1800" dirty="0"/>
          </a:p>
          <a:p>
            <a:pPr lvl="2">
              <a:lnSpc>
                <a:spcPct val="80000"/>
              </a:lnSpc>
              <a:buClr>
                <a:srgbClr val="FF0000"/>
              </a:buClr>
              <a:buFont typeface="Calibri" panose="020F0502020204030204" pitchFamily="34" charset="0"/>
              <a:buChar char="–"/>
            </a:pPr>
            <a:r>
              <a:rPr lang="en-US" altLang="en-US" sz="1800" dirty="0" smtClean="0"/>
              <a:t>revised 3 ITU-T A-Series Recommendations,</a:t>
            </a:r>
            <a:endParaRPr lang="en-US" altLang="en-US" sz="1800" dirty="0"/>
          </a:p>
          <a:p>
            <a:pPr lvl="2">
              <a:lnSpc>
                <a:spcPct val="80000"/>
              </a:lnSpc>
              <a:buClr>
                <a:srgbClr val="FF0000"/>
              </a:buClr>
              <a:buFont typeface="Calibri" panose="020F0502020204030204" pitchFamily="34" charset="0"/>
              <a:buChar char="–"/>
            </a:pPr>
            <a:r>
              <a:rPr lang="en-US" altLang="en-US" sz="1800" dirty="0" smtClean="0"/>
              <a:t>and approved 5 ITU-T Recommendations from SG3.</a:t>
            </a:r>
          </a:p>
          <a:p>
            <a:pPr>
              <a:lnSpc>
                <a:spcPct val="80000"/>
              </a:lnSpc>
              <a:buClr>
                <a:srgbClr val="FF0000"/>
              </a:buClr>
              <a:buFont typeface="Wingdings" panose="05000000000000000000" pitchFamily="2" charset="2"/>
              <a:buChar char="§"/>
            </a:pPr>
            <a:r>
              <a:rPr lang="en-US" altLang="en-US" sz="2200" dirty="0" smtClean="0"/>
              <a:t> Approved </a:t>
            </a:r>
            <a:r>
              <a:rPr lang="en-US" altLang="en-US" sz="2200" dirty="0"/>
              <a:t>the mandates </a:t>
            </a:r>
            <a:r>
              <a:rPr lang="en-US" altLang="en-US" sz="2200" dirty="0" smtClean="0"/>
              <a:t>(including Questions) of </a:t>
            </a:r>
            <a:r>
              <a:rPr lang="en-US" altLang="en-US" sz="2200" dirty="0"/>
              <a:t>the </a:t>
            </a:r>
            <a:r>
              <a:rPr lang="en-US" altLang="en-US" sz="2200" dirty="0" smtClean="0"/>
              <a:t>eleven </a:t>
            </a:r>
            <a:r>
              <a:rPr lang="en-US" altLang="en-US" sz="2200" dirty="0"/>
              <a:t>ITU-T study groups, and appointed their </a:t>
            </a:r>
            <a:r>
              <a:rPr lang="en-US" altLang="en-US" sz="2200" dirty="0" smtClean="0"/>
              <a:t>Chairman </a:t>
            </a:r>
            <a:r>
              <a:rPr lang="en-US" altLang="en-US" sz="2200" dirty="0"/>
              <a:t>and </a:t>
            </a:r>
            <a:r>
              <a:rPr lang="en-US" altLang="en-US" sz="2200" dirty="0" smtClean="0"/>
              <a:t>Vice-Chairmen.</a:t>
            </a:r>
          </a:p>
          <a:p>
            <a:pPr>
              <a:lnSpc>
                <a:spcPct val="80000"/>
              </a:lnSpc>
              <a:buClr>
                <a:srgbClr val="FF0000"/>
              </a:buClr>
              <a:buFont typeface="Wingdings" panose="05000000000000000000" pitchFamily="2" charset="2"/>
              <a:buChar char="§"/>
            </a:pPr>
            <a:r>
              <a:rPr lang="en-US" altLang="en-US" sz="1400" dirty="0" smtClean="0"/>
              <a:t> WTSA-16 </a:t>
            </a:r>
            <a:r>
              <a:rPr lang="en-US" altLang="en-US" sz="1400" dirty="0"/>
              <a:t>snapshot report at: </a:t>
            </a:r>
            <a:r>
              <a:rPr lang="en-US" altLang="en-US" sz="1400" dirty="0">
                <a:hlinkClick r:id="rId2"/>
              </a:rPr>
              <a:t>https://</a:t>
            </a:r>
            <a:r>
              <a:rPr lang="en-US" altLang="en-US" sz="1400" dirty="0" smtClean="0">
                <a:hlinkClick r:id="rId2"/>
              </a:rPr>
              <a:t>www.itu.int/en/ITU-T/wtsa16/Documents/WTSASnapshotReport.pdf</a:t>
            </a:r>
            <a:endParaRPr lang="en-US" altLang="en-US" sz="1400" dirty="0" smtClean="0"/>
          </a:p>
          <a:p>
            <a:pPr>
              <a:lnSpc>
                <a:spcPct val="80000"/>
              </a:lnSpc>
              <a:buClr>
                <a:srgbClr val="FF0000"/>
              </a:buClr>
              <a:buFont typeface="Wingdings" panose="05000000000000000000" pitchFamily="2" charset="2"/>
              <a:buChar char="§"/>
            </a:pPr>
            <a:r>
              <a:rPr lang="en-US" altLang="en-US" sz="1500" dirty="0" smtClean="0"/>
              <a:t> Draft WTSA-16 Proceedings (excl. speeches, summary records, meeting reports </a:t>
            </a:r>
            <a:r>
              <a:rPr lang="en-US" altLang="en-US" sz="1500" dirty="0"/>
              <a:t>of Committees) at: </a:t>
            </a:r>
            <a:r>
              <a:rPr lang="en-US" altLang="en-US" sz="1500" dirty="0">
                <a:hlinkClick r:id="rId3"/>
              </a:rPr>
              <a:t>https://</a:t>
            </a:r>
            <a:r>
              <a:rPr lang="en-US" altLang="en-US" sz="1500" dirty="0" smtClean="0">
                <a:hlinkClick r:id="rId3"/>
              </a:rPr>
              <a:t>www.itu.int/en/ITU-T/wtsa16/Documents/WTSA16_Draft_Proceedings_E.pdf</a:t>
            </a:r>
            <a:endParaRPr lang="en-US" altLang="en-US" sz="1500" dirty="0" smtClean="0"/>
          </a:p>
          <a:p>
            <a:pPr>
              <a:lnSpc>
                <a:spcPct val="80000"/>
              </a:lnSpc>
              <a:buClr>
                <a:srgbClr val="FF0000"/>
              </a:buClr>
              <a:buFont typeface="Wingdings" panose="05000000000000000000" pitchFamily="2" charset="2"/>
              <a:buChar char="§"/>
            </a:pPr>
            <a:endParaRPr lang="en-US" altLang="en-US" sz="2200" dirty="0" smtClean="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50018"/>
            <a:ext cx="2088232" cy="991910"/>
          </a:xfrm>
          <a:prstGeom prst="rect">
            <a:avLst/>
          </a:prstGeom>
        </p:spPr>
      </p:pic>
    </p:spTree>
    <p:extLst>
      <p:ext uri="{BB962C8B-B14F-4D97-AF65-F5344CB8AC3E}">
        <p14:creationId xmlns:p14="http://schemas.microsoft.com/office/powerpoint/2010/main" val="2743084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GB" smtClean="0"/>
              <a:t>Resolution 64 – </a:t>
            </a:r>
            <a:r>
              <a:rPr lang="en-US" smtClean="0"/>
              <a:t>IP address allocation and facilitating the transition to and deployment of IPv6</a:t>
            </a:r>
            <a:endParaRPr lang="en-US" dirty="0" smtClean="0"/>
          </a:p>
        </p:txBody>
      </p:sp>
      <p:sp>
        <p:nvSpPr>
          <p:cNvPr id="60419" name="Content Placeholder 2"/>
          <p:cNvSpPr>
            <a:spLocks noGrp="1"/>
          </p:cNvSpPr>
          <p:nvPr>
            <p:ph idx="1"/>
          </p:nvPr>
        </p:nvSpPr>
        <p:spPr>
          <a:xfrm>
            <a:off x="822959" y="1408912"/>
            <a:ext cx="7543801" cy="4828400"/>
          </a:xfrm>
        </p:spPr>
        <p:txBody>
          <a:bodyPr>
            <a:normAutofit fontScale="85000" lnSpcReduction="20000"/>
          </a:bodyPr>
          <a:lstStyle/>
          <a:p>
            <a:pPr lvl="1">
              <a:lnSpc>
                <a:spcPct val="120000"/>
              </a:lnSpc>
            </a:pPr>
            <a:r>
              <a:rPr lang="en-GB" dirty="0"/>
              <a:t>Study Groups 2 and 3, each according to its mandate, </a:t>
            </a:r>
            <a:r>
              <a:rPr lang="en-GB" u="sng" dirty="0"/>
              <a:t>to analyse statistics for the purpose of assessing the pace and geography </a:t>
            </a:r>
            <a:r>
              <a:rPr lang="en-GB" dirty="0"/>
              <a:t>of IPv6 address allocation and registration for interested members and, especially, developing countries, </a:t>
            </a:r>
            <a:r>
              <a:rPr lang="en-GB" u="sng" dirty="0"/>
              <a:t>in collaboration with all relevant stakeholders;</a:t>
            </a:r>
          </a:p>
          <a:p>
            <a:endParaRPr lang="en-US" dirty="0" smtClean="0"/>
          </a:p>
          <a:p>
            <a:r>
              <a:rPr lang="en-US" dirty="0" smtClean="0"/>
              <a:t>Instruct TSB Director </a:t>
            </a:r>
          </a:p>
          <a:p>
            <a:pPr lvl="1"/>
            <a:r>
              <a:rPr lang="en-GB" u="sng" dirty="0"/>
              <a:t>to promote awareness of the advantages of IPv6 over IPv4 with regard to IoT given the substantial demand for IP addresses for </a:t>
            </a:r>
            <a:r>
              <a:rPr lang="en-GB" u="sng" dirty="0" err="1"/>
              <a:t>IoT</a:t>
            </a:r>
            <a:r>
              <a:rPr lang="en-GB" u="sng" dirty="0"/>
              <a:t> </a:t>
            </a:r>
            <a:r>
              <a:rPr lang="en-GB" u="sng" dirty="0" smtClean="0"/>
              <a:t>devices;</a:t>
            </a:r>
            <a:endParaRPr lang="en-US" u="sng" dirty="0" smtClean="0"/>
          </a:p>
          <a:p>
            <a:pPr lvl="1"/>
            <a:r>
              <a:rPr lang="en-US" u="sng" dirty="0"/>
              <a:t>t</a:t>
            </a:r>
            <a:r>
              <a:rPr lang="en-US" u="sng" dirty="0" smtClean="0"/>
              <a:t>o support BDT in IPv6 training for engineers, network operators and content providers</a:t>
            </a:r>
            <a:r>
              <a:rPr lang="en-US" dirty="0"/>
              <a:t>;</a:t>
            </a:r>
            <a:endParaRPr lang="en-US" dirty="0" smtClean="0"/>
          </a:p>
          <a:p>
            <a:endParaRPr lang="en-US" dirty="0" smtClean="0"/>
          </a:p>
          <a:p>
            <a:r>
              <a:rPr lang="en-US" dirty="0" smtClean="0"/>
              <a:t>Invites Member States and Sector members</a:t>
            </a:r>
          </a:p>
          <a:p>
            <a:pPr lvl="1"/>
            <a:r>
              <a:rPr lang="en-US" u="sng" dirty="0" smtClean="0"/>
              <a:t>Consider committing to an IPv6 transition and communicating their progress</a:t>
            </a:r>
          </a:p>
          <a:p>
            <a:endParaRPr lang="en-US" dirty="0" smtClean="0"/>
          </a:p>
          <a:p>
            <a:r>
              <a:rPr lang="en-US" dirty="0" smtClean="0"/>
              <a:t>Invites Member States</a:t>
            </a:r>
          </a:p>
          <a:p>
            <a:pPr lvl="1"/>
            <a:r>
              <a:rPr lang="en-US" u="sng" dirty="0" smtClean="0"/>
              <a:t>consider possibility of national programs to encourage transition to IPv6</a:t>
            </a:r>
          </a:p>
          <a:p>
            <a:pPr lvl="1"/>
            <a:r>
              <a:rPr lang="en-US" u="sng" dirty="0" smtClean="0"/>
              <a:t>consider using government procurement requirements to encourage deployment of IPv6  </a:t>
            </a:r>
            <a:endParaRPr lang="en-US" u="sng" dirty="0"/>
          </a:p>
        </p:txBody>
      </p:sp>
      <p:sp>
        <p:nvSpPr>
          <p:cNvPr id="6042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60421" name="Slide Number Placeholder 4"/>
          <p:cNvSpPr>
            <a:spLocks noGrp="1"/>
          </p:cNvSpPr>
          <p:nvPr>
            <p:ph type="sldNum" sz="quarter" idx="12"/>
          </p:nvPr>
        </p:nvSpPr>
        <p:spPr/>
        <p:txBody>
          <a:bodyPr/>
          <a:lstStyle/>
          <a:p>
            <a:fld id="{262DB7C0-706A-4EFE-BE2C-13B4F776E768}" type="slidenum">
              <a:rPr lang="en-US" smtClean="0"/>
              <a:pPr/>
              <a:t>30</a:t>
            </a:fld>
            <a:endParaRPr lang="en-US"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dirty="0" smtClean="0"/>
              <a:t>Resolution 65 – Calling party number delivery, calling line identification and origin identification information</a:t>
            </a:r>
          </a:p>
        </p:txBody>
      </p:sp>
      <p:sp>
        <p:nvSpPr>
          <p:cNvPr id="65539" name="Content Placeholder 2"/>
          <p:cNvSpPr>
            <a:spLocks noGrp="1"/>
          </p:cNvSpPr>
          <p:nvPr>
            <p:ph idx="1"/>
          </p:nvPr>
        </p:nvSpPr>
        <p:spPr/>
        <p:txBody>
          <a:bodyPr>
            <a:normAutofit fontScale="92500" lnSpcReduction="20000"/>
          </a:bodyPr>
          <a:lstStyle/>
          <a:p>
            <a:r>
              <a:rPr lang="en-US" dirty="0" smtClean="0"/>
              <a:t>Resolves</a:t>
            </a:r>
          </a:p>
          <a:p>
            <a:pPr lvl="1"/>
            <a:r>
              <a:rPr lang="en-US" dirty="0" smtClean="0"/>
              <a:t>that the delivered calling party numbers (CPN) shall at least, where technically possible, be prefixed with country codes so that a terminating country can identify in which country the calls are originated, </a:t>
            </a:r>
            <a:r>
              <a:rPr lang="en-US" u="sng" dirty="0" smtClean="0"/>
              <a:t>or identify the terminal that originates the call</a:t>
            </a:r>
            <a:r>
              <a:rPr lang="en-US" dirty="0" smtClean="0"/>
              <a:t>, before they are delivered from the originating country to that terminating country, </a:t>
            </a:r>
            <a:r>
              <a:rPr lang="en-US" u="sng" dirty="0" smtClean="0"/>
              <a:t>known as Origin Identification (OI) information</a:t>
            </a:r>
            <a:r>
              <a:rPr lang="en-US" dirty="0" smtClean="0"/>
              <a:t>;</a:t>
            </a:r>
          </a:p>
          <a:p>
            <a:pPr lvl="1"/>
            <a:r>
              <a:rPr lang="en-US" u="sng" dirty="0" smtClean="0"/>
              <a:t>that the OI information in a heterogeneous networking environment shall, where technically possible, be an identifier assigned to a subscriber by the originating service provider, or be replaced by a default identifier by the originating provider to identify the origin of the call;</a:t>
            </a:r>
          </a:p>
          <a:p>
            <a:pPr lvl="1"/>
            <a:r>
              <a:rPr lang="en-GB" u="sng" dirty="0"/>
              <a:t>ITU-T Study Group 2, ITU-T Study Group 3 and, where required, ITU-T Study Group  11 and ITU‑T Study Group 17 to further study the emerging issues of CPN delivery, CLI and OI information, in particular for a heterogeneous networking environment, including security methods and possible validation techniques;</a:t>
            </a:r>
          </a:p>
          <a:p>
            <a:endParaRPr lang="en-US" dirty="0" smtClean="0"/>
          </a:p>
          <a:p>
            <a:r>
              <a:rPr lang="en-US" dirty="0" smtClean="0"/>
              <a:t>Invite Member States</a:t>
            </a:r>
          </a:p>
          <a:p>
            <a:pPr lvl="1"/>
            <a:r>
              <a:rPr lang="en-US" u="sng" dirty="0" smtClean="0"/>
              <a:t>to consider develop national regulatory and legal framework.</a:t>
            </a:r>
          </a:p>
        </p:txBody>
      </p:sp>
      <p:sp>
        <p:nvSpPr>
          <p:cNvPr id="6554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65541" name="Slide Number Placeholder 4"/>
          <p:cNvSpPr>
            <a:spLocks noGrp="1"/>
          </p:cNvSpPr>
          <p:nvPr>
            <p:ph type="sldNum" sz="quarter" idx="12"/>
          </p:nvPr>
        </p:nvSpPr>
        <p:spPr/>
        <p:txBody>
          <a:bodyPr/>
          <a:lstStyle/>
          <a:p>
            <a:fld id="{3A63DC5F-018A-41BD-86E9-43F839F7B810}" type="slidenum">
              <a:rPr lang="en-US" smtClean="0"/>
              <a:pPr/>
              <a:t>31</a:t>
            </a:fld>
            <a:endParaRPr lang="en-US" smtClean="0"/>
          </a:p>
        </p:txBody>
      </p:sp>
    </p:spTree>
    <p:extLst>
      <p:ext uri="{BB962C8B-B14F-4D97-AF65-F5344CB8AC3E}">
        <p14:creationId xmlns:p14="http://schemas.microsoft.com/office/powerpoint/2010/main" val="40971309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GB" smtClean="0"/>
              <a:t>Resolution 67 – Use in ITU-T of the languages of the Union on an equal footing</a:t>
            </a:r>
            <a:endParaRPr lang="en-US" smtClean="0"/>
          </a:p>
        </p:txBody>
      </p:sp>
      <p:sp>
        <p:nvSpPr>
          <p:cNvPr id="66563" name="Content Placeholder 2"/>
          <p:cNvSpPr>
            <a:spLocks noGrp="1"/>
          </p:cNvSpPr>
          <p:nvPr>
            <p:ph idx="1"/>
          </p:nvPr>
        </p:nvSpPr>
        <p:spPr/>
        <p:txBody>
          <a:bodyPr>
            <a:normAutofit fontScale="92500" lnSpcReduction="20000"/>
          </a:bodyPr>
          <a:lstStyle/>
          <a:p>
            <a:pPr lvl="1"/>
            <a:r>
              <a:rPr lang="en-US" u="sng" dirty="0"/>
              <a:t>TSAG and RAG to consider establishing a joint </a:t>
            </a:r>
            <a:r>
              <a:rPr lang="en-US" u="sng" dirty="0" smtClean="0"/>
              <a:t>working </a:t>
            </a:r>
            <a:r>
              <a:rPr lang="en-US" u="sng" dirty="0"/>
              <a:t>body for vocabulary and languages</a:t>
            </a:r>
          </a:p>
          <a:p>
            <a:endParaRPr lang="en-US" dirty="0" smtClean="0"/>
          </a:p>
          <a:p>
            <a:r>
              <a:rPr lang="en-US" dirty="0" smtClean="0"/>
              <a:t>Council </a:t>
            </a:r>
          </a:p>
          <a:p>
            <a:pPr lvl="2"/>
            <a:r>
              <a:rPr lang="en-US" dirty="0" smtClean="0"/>
              <a:t>to enable this single working body</a:t>
            </a:r>
          </a:p>
          <a:p>
            <a:pPr lvl="2"/>
            <a:r>
              <a:rPr lang="en-US" dirty="0" smtClean="0"/>
              <a:t>Make ITU website available in all languages</a:t>
            </a:r>
          </a:p>
          <a:p>
            <a:endParaRPr lang="en-US" dirty="0" smtClean="0"/>
          </a:p>
          <a:p>
            <a:r>
              <a:rPr lang="en-US" dirty="0" smtClean="0"/>
              <a:t>TSAG to consider </a:t>
            </a:r>
            <a:r>
              <a:rPr lang="en-GB" dirty="0" smtClean="0"/>
              <a:t>best mechanism for deciding translation of AAP Recommendations </a:t>
            </a:r>
            <a:endParaRPr lang="en-US" dirty="0" smtClean="0"/>
          </a:p>
          <a:p>
            <a:endParaRPr lang="en-US" dirty="0" smtClean="0"/>
          </a:p>
          <a:p>
            <a:r>
              <a:rPr lang="en-US" dirty="0" smtClean="0"/>
              <a:t>TSB Dir</a:t>
            </a:r>
          </a:p>
          <a:p>
            <a:pPr lvl="2"/>
            <a:r>
              <a:rPr lang="en-US" sz="2100" u="sng" dirty="0"/>
              <a:t>Continue practice of translating AAP approved ITU-T Recommendations, double # of pages within budget if possible </a:t>
            </a:r>
          </a:p>
          <a:p>
            <a:pPr lvl="2"/>
            <a:r>
              <a:rPr lang="en-US" sz="2100" u="sng" dirty="0"/>
              <a:t>monitor translation quality and expenses</a:t>
            </a:r>
          </a:p>
          <a:p>
            <a:pPr lvl="2"/>
            <a:r>
              <a:rPr lang="en-US" sz="2100" u="sng" dirty="0"/>
              <a:t>Bring to attention of BR Dir</a:t>
            </a:r>
          </a:p>
        </p:txBody>
      </p:sp>
      <p:sp>
        <p:nvSpPr>
          <p:cNvPr id="66564"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66565" name="Slide Number Placeholder 4"/>
          <p:cNvSpPr>
            <a:spLocks noGrp="1"/>
          </p:cNvSpPr>
          <p:nvPr>
            <p:ph type="sldNum" sz="quarter" idx="12"/>
          </p:nvPr>
        </p:nvSpPr>
        <p:spPr/>
        <p:txBody>
          <a:bodyPr/>
          <a:lstStyle/>
          <a:p>
            <a:fld id="{37D00C2D-1928-494F-BFD7-8EAA78BC32EE}" type="slidenum">
              <a:rPr lang="en-US" smtClean="0"/>
              <a:pPr/>
              <a:t>32</a:t>
            </a:fld>
            <a:endParaRPr 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Resolution 68 – Evolving role of industry in ITU-T</a:t>
            </a:r>
            <a:endParaRPr lang="en-US" dirty="0"/>
          </a:p>
        </p:txBody>
      </p:sp>
      <p:sp>
        <p:nvSpPr>
          <p:cNvPr id="3" name="Content Placeholder 2"/>
          <p:cNvSpPr>
            <a:spLocks noGrp="1"/>
          </p:cNvSpPr>
          <p:nvPr>
            <p:ph idx="1"/>
          </p:nvPr>
        </p:nvSpPr>
        <p:spPr/>
        <p:txBody>
          <a:bodyPr/>
          <a:lstStyle/>
          <a:p>
            <a:r>
              <a:rPr lang="en-US" dirty="0" smtClean="0"/>
              <a:t>TSB Dir to</a:t>
            </a:r>
          </a:p>
          <a:p>
            <a:pPr lvl="1"/>
            <a:r>
              <a:rPr lang="en-US" u="sng" dirty="0" smtClean="0"/>
              <a:t>Continue to organize CTO group meetings, communiqués</a:t>
            </a:r>
          </a:p>
          <a:p>
            <a:pPr lvl="1"/>
            <a:r>
              <a:rPr lang="en-US" u="sng" dirty="0" smtClean="0"/>
              <a:t>Encourage wide participation from industry from all regions in CTO group meeting; including </a:t>
            </a:r>
            <a:r>
              <a:rPr lang="en-GB" u="sng" dirty="0" smtClean="0"/>
              <a:t>to </a:t>
            </a:r>
            <a:r>
              <a:rPr lang="en-GB" u="sng" dirty="0"/>
              <a:t>encourage the participation of local industry </a:t>
            </a:r>
            <a:r>
              <a:rPr lang="en-GB" u="sng" dirty="0" smtClean="0"/>
              <a:t>representatives from developing countries;</a:t>
            </a:r>
            <a:endParaRPr lang="en-US" u="sng" dirty="0" smtClean="0"/>
          </a:p>
          <a:p>
            <a:pPr lvl="1"/>
            <a:r>
              <a:rPr lang="en-US" u="sng" dirty="0" smtClean="0"/>
              <a:t>Develop an effective mechanism to organize these meetings (</a:t>
            </a:r>
            <a:r>
              <a:rPr lang="en-US" u="sng" dirty="0" err="1" smtClean="0"/>
              <a:t>e.g</a:t>
            </a:r>
            <a:r>
              <a:rPr lang="en-US" u="sng" dirty="0" smtClean="0"/>
              <a:t>, by having a stable composition and regular participation)</a:t>
            </a:r>
          </a:p>
          <a:p>
            <a:pPr lvl="1"/>
            <a:r>
              <a:rPr lang="en-US" u="sng" dirty="0" smtClean="0"/>
              <a:t>Report to TSAG and next WTSA</a:t>
            </a:r>
          </a:p>
          <a:p>
            <a:endParaRPr lang="en-US" dirty="0" smtClean="0"/>
          </a:p>
          <a:p>
            <a:pPr lvl="1"/>
            <a:r>
              <a:rPr lang="en-US" u="sng" dirty="0"/>
              <a:t>Encourage </a:t>
            </a:r>
            <a:r>
              <a:rPr lang="en-US" u="sng" dirty="0" smtClean="0"/>
              <a:t>SMs </a:t>
            </a:r>
            <a:r>
              <a:rPr lang="en-US" u="sng" dirty="0"/>
              <a:t>from developing countries to raise standardization priorities and needs of developing </a:t>
            </a:r>
            <a:r>
              <a:rPr lang="en-US" u="sng" dirty="0" smtClean="0"/>
              <a:t>countries.</a:t>
            </a:r>
            <a:endParaRPr lang="en-US" u="sng" dirty="0"/>
          </a:p>
          <a:p>
            <a:pPr lvl="1"/>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33</a:t>
            </a:fld>
            <a:endParaRPr lang="en-US" dirty="0"/>
          </a:p>
        </p:txBody>
      </p:sp>
    </p:spTree>
    <p:extLst>
      <p:ext uri="{BB962C8B-B14F-4D97-AF65-F5344CB8AC3E}">
        <p14:creationId xmlns:p14="http://schemas.microsoft.com/office/powerpoint/2010/main" val="908594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normAutofit/>
          </a:bodyPr>
          <a:lstStyle/>
          <a:p>
            <a:r>
              <a:rPr lang="en-GB" dirty="0" smtClean="0"/>
              <a:t>Resolution 69 – </a:t>
            </a:r>
            <a:r>
              <a:rPr lang="en-US" dirty="0"/>
              <a:t>Non discriminatory access and use of Internet resources and </a:t>
            </a:r>
            <a:r>
              <a:rPr lang="en-US" dirty="0" smtClean="0"/>
              <a:t>telecommunications/ICTs</a:t>
            </a:r>
          </a:p>
        </p:txBody>
      </p:sp>
      <p:sp>
        <p:nvSpPr>
          <p:cNvPr id="69635" name="Content Placeholder 2"/>
          <p:cNvSpPr>
            <a:spLocks noGrp="1"/>
          </p:cNvSpPr>
          <p:nvPr>
            <p:ph idx="1"/>
          </p:nvPr>
        </p:nvSpPr>
        <p:spPr/>
        <p:txBody>
          <a:bodyPr/>
          <a:lstStyle/>
          <a:p>
            <a:r>
              <a:rPr lang="en-US" dirty="0" smtClean="0"/>
              <a:t>Instruct TSB Dir</a:t>
            </a:r>
          </a:p>
          <a:p>
            <a:pPr lvl="1"/>
            <a:r>
              <a:rPr lang="en-GB" u="sng" dirty="0"/>
              <a:t>to the report on progress on this resolution,</a:t>
            </a:r>
            <a:endParaRPr lang="en-US" u="sng" dirty="0" smtClean="0"/>
          </a:p>
        </p:txBody>
      </p:sp>
      <p:sp>
        <p:nvSpPr>
          <p:cNvPr id="69636"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69637" name="Slide Number Placeholder 4"/>
          <p:cNvSpPr>
            <a:spLocks noGrp="1"/>
          </p:cNvSpPr>
          <p:nvPr>
            <p:ph type="sldNum" sz="quarter" idx="12"/>
          </p:nvPr>
        </p:nvSpPr>
        <p:spPr/>
        <p:txBody>
          <a:bodyPr/>
          <a:lstStyle/>
          <a:p>
            <a:fld id="{4E3DAAE0-E1C3-40D3-8846-ACF2BE906C14}" type="slidenum">
              <a:rPr lang="en-US" smtClean="0"/>
              <a:pPr/>
              <a:t>34</a:t>
            </a:fld>
            <a:endParaRPr lang="en-US" smtClean="0"/>
          </a:p>
        </p:txBody>
      </p:sp>
    </p:spTree>
    <p:extLst>
      <p:ext uri="{BB962C8B-B14F-4D97-AF65-F5344CB8AC3E}">
        <p14:creationId xmlns:p14="http://schemas.microsoft.com/office/powerpoint/2010/main" val="29018204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normAutofit/>
          </a:bodyPr>
          <a:lstStyle/>
          <a:p>
            <a:r>
              <a:rPr lang="en-GB" dirty="0" smtClean="0"/>
              <a:t>Resolution 70 – Telecommunication/ICT </a:t>
            </a:r>
            <a:r>
              <a:rPr lang="en-GB" dirty="0"/>
              <a:t>accessibility for persons with disabilities and persons with specific </a:t>
            </a:r>
            <a:r>
              <a:rPr lang="en-GB" dirty="0" smtClean="0"/>
              <a:t>needs (1/2)</a:t>
            </a:r>
            <a:endParaRPr lang="en-US" dirty="0" smtClean="0"/>
          </a:p>
        </p:txBody>
      </p:sp>
      <p:sp>
        <p:nvSpPr>
          <p:cNvPr id="69635" name="Content Placeholder 2"/>
          <p:cNvSpPr>
            <a:spLocks noGrp="1"/>
          </p:cNvSpPr>
          <p:nvPr>
            <p:ph idx="1"/>
          </p:nvPr>
        </p:nvSpPr>
        <p:spPr/>
        <p:txBody>
          <a:bodyPr>
            <a:normAutofit lnSpcReduction="10000"/>
          </a:bodyPr>
          <a:lstStyle/>
          <a:p>
            <a:pPr lvl="1"/>
            <a:r>
              <a:rPr lang="en-GB" dirty="0" smtClean="0"/>
              <a:t>SG16 </a:t>
            </a:r>
            <a:r>
              <a:rPr lang="en-GB" dirty="0"/>
              <a:t>continue giving high priority to work on the relevant Questions</a:t>
            </a:r>
            <a:r>
              <a:rPr lang="en-GB" dirty="0" smtClean="0"/>
              <a:t>, </a:t>
            </a:r>
            <a:r>
              <a:rPr lang="en-GB" u="sng" dirty="0"/>
              <a:t>Recommendation ITU‑T </a:t>
            </a:r>
            <a:r>
              <a:rPr lang="en-GB" u="sng" dirty="0" smtClean="0"/>
              <a:t>F.790</a:t>
            </a:r>
            <a:r>
              <a:rPr lang="en-GB" dirty="0" smtClean="0"/>
              <a:t>, on </a:t>
            </a:r>
            <a:r>
              <a:rPr lang="en-GB" dirty="0"/>
              <a:t>telecommunication accessibility guidelines for older persons and persons with disabilities, </a:t>
            </a:r>
            <a:r>
              <a:rPr lang="en-GB" u="sng" dirty="0"/>
              <a:t>and Recommendation ITU‑T F.791 on accessibility terms and </a:t>
            </a:r>
            <a:r>
              <a:rPr lang="en-GB" u="sng" dirty="0" smtClean="0"/>
              <a:t>definitions</a:t>
            </a:r>
            <a:r>
              <a:rPr lang="en-GB" dirty="0" smtClean="0"/>
              <a:t>;</a:t>
            </a:r>
            <a:endParaRPr lang="en-US" dirty="0" smtClean="0"/>
          </a:p>
          <a:p>
            <a:pPr lvl="1"/>
            <a:r>
              <a:rPr lang="en-GB" dirty="0" smtClean="0"/>
              <a:t>ITU </a:t>
            </a:r>
            <a:r>
              <a:rPr lang="en-GB" dirty="0"/>
              <a:t>study </a:t>
            </a:r>
            <a:r>
              <a:rPr lang="en-GB" dirty="0" smtClean="0"/>
              <a:t>groups </a:t>
            </a:r>
            <a:r>
              <a:rPr lang="en-GB" u="sng" dirty="0" smtClean="0"/>
              <a:t>should </a:t>
            </a:r>
            <a:r>
              <a:rPr lang="en-GB" u="sng" dirty="0"/>
              <a:t>consider aspects of universal design in their work,</a:t>
            </a:r>
            <a:r>
              <a:rPr lang="en-GB" dirty="0"/>
              <a:t> including the drafting of non-discriminatory standards, service regulations and measures for all persons, including </a:t>
            </a:r>
            <a:r>
              <a:rPr lang="en-GB" u="sng" dirty="0"/>
              <a:t>persons with disabilities and </a:t>
            </a:r>
            <a:r>
              <a:rPr lang="en-GB" dirty="0"/>
              <a:t>older persons, with cross-cutting user-protection actions;</a:t>
            </a:r>
          </a:p>
          <a:p>
            <a:endParaRPr lang="en-US" dirty="0" smtClean="0"/>
          </a:p>
          <a:p>
            <a:pPr hangingPunct="0"/>
            <a:r>
              <a:rPr lang="en-GB" i="1" dirty="0"/>
              <a:t>invites Member States and Sector Members</a:t>
            </a:r>
          </a:p>
          <a:p>
            <a:pPr lvl="1"/>
            <a:r>
              <a:rPr lang="en-GB" u="sng" dirty="0"/>
              <a:t>to consider designating focal points for the implementation and monitoring of this resolution</a:t>
            </a:r>
            <a:r>
              <a:rPr lang="en-GB" u="sng" dirty="0" smtClean="0"/>
              <a:t>;</a:t>
            </a:r>
          </a:p>
          <a:p>
            <a:pPr lvl="1"/>
            <a:r>
              <a:rPr lang="en-GB" u="sng" dirty="0"/>
              <a:t>to encourage industry to consider accessible features when designing telecommunication devices and </a:t>
            </a:r>
            <a:r>
              <a:rPr lang="en-GB" u="sng" dirty="0" smtClean="0"/>
              <a:t>services;</a:t>
            </a:r>
            <a:endParaRPr lang="en-US" u="sng" dirty="0" smtClean="0"/>
          </a:p>
        </p:txBody>
      </p:sp>
      <p:sp>
        <p:nvSpPr>
          <p:cNvPr id="69636"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69637" name="Slide Number Placeholder 4"/>
          <p:cNvSpPr>
            <a:spLocks noGrp="1"/>
          </p:cNvSpPr>
          <p:nvPr>
            <p:ph type="sldNum" sz="quarter" idx="12"/>
          </p:nvPr>
        </p:nvSpPr>
        <p:spPr/>
        <p:txBody>
          <a:bodyPr/>
          <a:lstStyle/>
          <a:p>
            <a:fld id="{4E3DAAE0-E1C3-40D3-8846-ACF2BE906C14}" type="slidenum">
              <a:rPr lang="en-US" smtClean="0"/>
              <a:pPr/>
              <a:t>35</a:t>
            </a:fld>
            <a:endParaRPr 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GB" dirty="0" smtClean="0"/>
              <a:t>Resolution 72 – </a:t>
            </a:r>
            <a:r>
              <a:rPr lang="en-US" dirty="0" smtClean="0"/>
              <a:t>Measurement </a:t>
            </a:r>
            <a:r>
              <a:rPr lang="en-GB" dirty="0"/>
              <a:t>and assessment </a:t>
            </a:r>
            <a:r>
              <a:rPr lang="en-US" dirty="0" smtClean="0"/>
              <a:t>concerns related to human exposure to electromagnetic fields (1/2)</a:t>
            </a:r>
          </a:p>
        </p:txBody>
      </p:sp>
      <p:sp>
        <p:nvSpPr>
          <p:cNvPr id="75779" name="Content Placeholder 2"/>
          <p:cNvSpPr>
            <a:spLocks noGrp="1"/>
          </p:cNvSpPr>
          <p:nvPr>
            <p:ph idx="1"/>
          </p:nvPr>
        </p:nvSpPr>
        <p:spPr/>
        <p:txBody>
          <a:bodyPr>
            <a:normAutofit fontScale="92500" lnSpcReduction="10000"/>
          </a:bodyPr>
          <a:lstStyle/>
          <a:p>
            <a:r>
              <a:rPr lang="en-US" dirty="0" smtClean="0"/>
              <a:t>ITU‑T, in particular Study Group 5, </a:t>
            </a:r>
          </a:p>
          <a:p>
            <a:pPr lvl="1"/>
            <a:r>
              <a:rPr lang="en-US" u="sng" dirty="0" smtClean="0"/>
              <a:t>to publish and disseminate its technical reports, as well as developing</a:t>
            </a:r>
            <a:br>
              <a:rPr lang="en-US" u="sng" dirty="0" smtClean="0"/>
            </a:br>
            <a:r>
              <a:rPr lang="en-US" u="sng" dirty="0" smtClean="0"/>
              <a:t>ITU-T Recommendations to address these issues</a:t>
            </a:r>
          </a:p>
          <a:p>
            <a:pPr lvl="1"/>
            <a:r>
              <a:rPr lang="en-US" u="sng" dirty="0" smtClean="0"/>
              <a:t>developing, promoting and </a:t>
            </a:r>
            <a:r>
              <a:rPr lang="en-US" dirty="0" smtClean="0"/>
              <a:t>disseminating information </a:t>
            </a:r>
            <a:r>
              <a:rPr lang="en-US" u="sng" dirty="0" smtClean="0"/>
              <a:t>and training resources </a:t>
            </a:r>
            <a:r>
              <a:rPr lang="en-US" dirty="0" smtClean="0"/>
              <a:t>through </a:t>
            </a:r>
            <a:r>
              <a:rPr lang="en-US" u="sng" dirty="0" smtClean="0"/>
              <a:t>organizing training </a:t>
            </a:r>
            <a:r>
              <a:rPr lang="en-US" dirty="0" smtClean="0"/>
              <a:t>for regulators, operators </a:t>
            </a:r>
            <a:r>
              <a:rPr lang="en-US" dirty="0" err="1" smtClean="0"/>
              <a:t>etc</a:t>
            </a:r>
            <a:r>
              <a:rPr lang="en-US" dirty="0" smtClean="0"/>
              <a:t> from developing countries;</a:t>
            </a:r>
          </a:p>
          <a:p>
            <a:pPr lvl="1"/>
            <a:r>
              <a:rPr lang="en-GB" dirty="0"/>
              <a:t>strengthening coordination </a:t>
            </a:r>
            <a:r>
              <a:rPr lang="en-GB" u="sng" dirty="0"/>
              <a:t>and cooperation </a:t>
            </a:r>
            <a:r>
              <a:rPr lang="en-GB" dirty="0"/>
              <a:t>with WHO i</a:t>
            </a:r>
            <a:r>
              <a:rPr lang="en-GB" u="sng" dirty="0"/>
              <a:t>n the EMF project </a:t>
            </a:r>
            <a:endParaRPr lang="en-US" u="sng" dirty="0" smtClean="0"/>
          </a:p>
          <a:p>
            <a:endParaRPr lang="en-US" dirty="0" smtClean="0"/>
          </a:p>
          <a:p>
            <a:r>
              <a:rPr lang="en-US" dirty="0" smtClean="0"/>
              <a:t>TSB </a:t>
            </a:r>
            <a:r>
              <a:rPr lang="en-US" dirty="0"/>
              <a:t>Dir</a:t>
            </a:r>
          </a:p>
          <a:p>
            <a:pPr lvl="1"/>
            <a:r>
              <a:rPr lang="en-GB" u="sng" dirty="0"/>
              <a:t>to regularly update the ITU-T portal on EMF activities including, but not limited to, the ITU EMF Guide, links to websites, and </a:t>
            </a:r>
            <a:r>
              <a:rPr lang="en-GB" u="sng" dirty="0" smtClean="0"/>
              <a:t>flyers</a:t>
            </a:r>
          </a:p>
          <a:p>
            <a:pPr lvl="1"/>
            <a:r>
              <a:rPr lang="en-US" u="sng" dirty="0" smtClean="0"/>
              <a:t>to </a:t>
            </a:r>
            <a:r>
              <a:rPr lang="en-US" u="sng" dirty="0"/>
              <a:t>support developing countries establishing regional </a:t>
            </a:r>
            <a:r>
              <a:rPr lang="en-US" u="sng" dirty="0" err="1"/>
              <a:t>centres</a:t>
            </a:r>
            <a:r>
              <a:rPr lang="en-US" u="sng" dirty="0"/>
              <a:t> equipped with test benches for continuous monitoring of EMF </a:t>
            </a:r>
            <a:r>
              <a:rPr lang="en-US" u="sng" dirty="0" smtClean="0"/>
              <a:t>level</a:t>
            </a:r>
          </a:p>
          <a:p>
            <a:pPr lvl="1"/>
            <a:r>
              <a:rPr lang="en-GB" u="sng" dirty="0"/>
              <a:t>to report to the next </a:t>
            </a:r>
            <a:r>
              <a:rPr lang="en-GB" u="sng" dirty="0" smtClean="0"/>
              <a:t>WTSA </a:t>
            </a:r>
            <a:r>
              <a:rPr lang="en-GB" u="sng" dirty="0"/>
              <a:t>on measures taken to implement this </a:t>
            </a:r>
            <a:r>
              <a:rPr lang="en-GB" u="sng" dirty="0" smtClean="0"/>
              <a:t>resolution;</a:t>
            </a:r>
            <a:endParaRPr lang="en-US" dirty="0" smtClean="0"/>
          </a:p>
        </p:txBody>
      </p:sp>
      <p:sp>
        <p:nvSpPr>
          <p:cNvPr id="7578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75781" name="Slide Number Placeholder 4"/>
          <p:cNvSpPr>
            <a:spLocks noGrp="1"/>
          </p:cNvSpPr>
          <p:nvPr>
            <p:ph type="sldNum" sz="quarter" idx="12"/>
          </p:nvPr>
        </p:nvSpPr>
        <p:spPr/>
        <p:txBody>
          <a:bodyPr/>
          <a:lstStyle/>
          <a:p>
            <a:fld id="{D1752417-C91A-4B1C-8965-03E517BF02F6}" type="slidenum">
              <a:rPr lang="en-US" smtClean="0"/>
              <a:pPr/>
              <a:t>36</a:t>
            </a:fld>
            <a:endParaRPr 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GB" dirty="0" smtClean="0"/>
              <a:t>Resolution 72 – </a:t>
            </a:r>
            <a:r>
              <a:rPr lang="en-US" dirty="0" smtClean="0"/>
              <a:t>EMF (2/2)</a:t>
            </a:r>
          </a:p>
        </p:txBody>
      </p:sp>
      <p:sp>
        <p:nvSpPr>
          <p:cNvPr id="75779" name="Content Placeholder 2"/>
          <p:cNvSpPr>
            <a:spLocks noGrp="1"/>
          </p:cNvSpPr>
          <p:nvPr>
            <p:ph idx="1"/>
          </p:nvPr>
        </p:nvSpPr>
        <p:spPr/>
        <p:txBody>
          <a:bodyPr/>
          <a:lstStyle/>
          <a:p>
            <a:endParaRPr lang="en-US" dirty="0" smtClean="0"/>
          </a:p>
          <a:p>
            <a:r>
              <a:rPr lang="en-US" dirty="0" smtClean="0"/>
              <a:t>Invite Member States and Sector Members</a:t>
            </a:r>
          </a:p>
          <a:p>
            <a:pPr lvl="1"/>
            <a:r>
              <a:rPr lang="en-US" u="sng" dirty="0" smtClean="0"/>
              <a:t>to conduct periodic reviews to ensure that ITU-T Recommendations are followed;</a:t>
            </a:r>
          </a:p>
          <a:p>
            <a:pPr lvl="1"/>
            <a:r>
              <a:rPr lang="en-US" u="sng" dirty="0" smtClean="0"/>
              <a:t>to cooperate and share expertise and resources to help regulators from developing countries</a:t>
            </a:r>
          </a:p>
          <a:p>
            <a:pPr lvl="1"/>
            <a:r>
              <a:rPr lang="en-US" u="sng" dirty="0" smtClean="0"/>
              <a:t>to encourage the use of ITU-T Recommendations to build national standards.</a:t>
            </a:r>
            <a:endParaRPr lang="en-US" dirty="0" smtClean="0"/>
          </a:p>
        </p:txBody>
      </p:sp>
      <p:sp>
        <p:nvSpPr>
          <p:cNvPr id="7578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75781" name="Slide Number Placeholder 4"/>
          <p:cNvSpPr>
            <a:spLocks noGrp="1"/>
          </p:cNvSpPr>
          <p:nvPr>
            <p:ph type="sldNum" sz="quarter" idx="12"/>
          </p:nvPr>
        </p:nvSpPr>
        <p:spPr/>
        <p:txBody>
          <a:bodyPr/>
          <a:lstStyle/>
          <a:p>
            <a:fld id="{D1752417-C91A-4B1C-8965-03E517BF02F6}" type="slidenum">
              <a:rPr lang="en-US" smtClean="0"/>
              <a:pPr/>
              <a:t>37</a:t>
            </a:fld>
            <a:endParaRPr lang="en-US" smtClean="0"/>
          </a:p>
        </p:txBody>
      </p:sp>
    </p:spTree>
    <p:extLst>
      <p:ext uri="{BB962C8B-B14F-4D97-AF65-F5344CB8AC3E}">
        <p14:creationId xmlns:p14="http://schemas.microsoft.com/office/powerpoint/2010/main" val="25318517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GB" dirty="0" smtClean="0"/>
              <a:t>Resolution 73 – Information and communication technologies, environment and climate change (1/2)</a:t>
            </a:r>
            <a:endParaRPr lang="en-US" dirty="0" smtClean="0"/>
          </a:p>
        </p:txBody>
      </p:sp>
      <p:sp>
        <p:nvSpPr>
          <p:cNvPr id="77827" name="Content Placeholder 2"/>
          <p:cNvSpPr>
            <a:spLocks noGrp="1"/>
          </p:cNvSpPr>
          <p:nvPr>
            <p:ph idx="1"/>
          </p:nvPr>
        </p:nvSpPr>
        <p:spPr/>
        <p:txBody>
          <a:bodyPr/>
          <a:lstStyle/>
          <a:p>
            <a:r>
              <a:rPr lang="en-US" dirty="0" smtClean="0"/>
              <a:t>instructs all ITU-T study groups</a:t>
            </a:r>
          </a:p>
          <a:p>
            <a:pPr lvl="1"/>
            <a:r>
              <a:rPr lang="en-US" u="sng" dirty="0" smtClean="0"/>
              <a:t>to identify and promote best practices, and to share use cases and key success factors;</a:t>
            </a:r>
          </a:p>
          <a:p>
            <a:pPr lvl="1"/>
            <a:r>
              <a:rPr lang="en-US" u="sng" dirty="0" smtClean="0"/>
              <a:t>to identify initiatives that support perpetually successfully and sustainable approaches that will result in cost effective application;</a:t>
            </a:r>
          </a:p>
          <a:p>
            <a:pPr lvl="1"/>
            <a:r>
              <a:rPr lang="en-US" u="sng" dirty="0" smtClean="0"/>
              <a:t>to identify and promote successful energy efficient, new technologies in renewable energy or alternative energy sources that are proven to work for both urban and rural telecommunications sites;</a:t>
            </a:r>
          </a:p>
          <a:p>
            <a:endParaRPr lang="en-US" dirty="0" smtClean="0"/>
          </a:p>
        </p:txBody>
      </p:sp>
      <p:sp>
        <p:nvSpPr>
          <p:cNvPr id="77828"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77829" name="Slide Number Placeholder 4"/>
          <p:cNvSpPr>
            <a:spLocks noGrp="1"/>
          </p:cNvSpPr>
          <p:nvPr>
            <p:ph type="sldNum" sz="quarter" idx="12"/>
          </p:nvPr>
        </p:nvSpPr>
        <p:spPr/>
        <p:txBody>
          <a:bodyPr/>
          <a:lstStyle/>
          <a:p>
            <a:fld id="{55AF49C9-8429-4639-B289-98770DCDE251}" type="slidenum">
              <a:rPr lang="en-US" smtClean="0"/>
              <a:pPr/>
              <a:t>38</a:t>
            </a:fld>
            <a:endParaRPr 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noAutofit/>
          </a:bodyPr>
          <a:lstStyle/>
          <a:p>
            <a:r>
              <a:rPr lang="en-GB" sz="2400" dirty="0" smtClean="0"/>
              <a:t>Resolution 73 – Information and communication technologies, environment and climate change (2/2)</a:t>
            </a:r>
            <a:endParaRPr lang="en-US" sz="2400" dirty="0" smtClean="0"/>
          </a:p>
        </p:txBody>
      </p:sp>
      <p:sp>
        <p:nvSpPr>
          <p:cNvPr id="77827" name="Content Placeholder 2"/>
          <p:cNvSpPr>
            <a:spLocks noGrp="1"/>
          </p:cNvSpPr>
          <p:nvPr>
            <p:ph idx="1"/>
          </p:nvPr>
        </p:nvSpPr>
        <p:spPr/>
        <p:txBody>
          <a:bodyPr/>
          <a:lstStyle/>
          <a:p>
            <a:r>
              <a:rPr lang="en-US" dirty="0" smtClean="0"/>
              <a:t>Instruct TSB Dir</a:t>
            </a:r>
          </a:p>
          <a:p>
            <a:pPr lvl="1"/>
            <a:r>
              <a:rPr lang="en-US" dirty="0" smtClean="0"/>
              <a:t>to launch pilot projects on environmental sustainability 4  to support the development of reports for ITU-T SG5 on ICTs, environment and climate change, </a:t>
            </a:r>
            <a:r>
              <a:rPr lang="en-US" u="sng" dirty="0" smtClean="0"/>
              <a:t>circular economy</a:t>
            </a:r>
            <a:r>
              <a:rPr lang="en-US" dirty="0" smtClean="0"/>
              <a:t>, green data </a:t>
            </a:r>
            <a:r>
              <a:rPr lang="en-US" dirty="0" err="1" smtClean="0"/>
              <a:t>centres</a:t>
            </a:r>
            <a:r>
              <a:rPr lang="en-US" dirty="0" smtClean="0"/>
              <a:t>, smart buildings, green ICT procurement, cloud computing, energy efficiency, smart transportation, smart logistics, smart grids, water management, adaptation to climate change/disaster preparedness, and how the ICT sector contributes to annual reductions in GHG emissions;</a:t>
            </a:r>
          </a:p>
          <a:p>
            <a:pPr lvl="1"/>
            <a:r>
              <a:rPr lang="en-US" dirty="0" smtClean="0"/>
              <a:t>to organize </a:t>
            </a:r>
            <a:r>
              <a:rPr lang="en-US" u="sng" dirty="0" smtClean="0"/>
              <a:t>forums</a:t>
            </a:r>
            <a:r>
              <a:rPr lang="en-US" dirty="0" smtClean="0"/>
              <a:t>, workshops and seminars;</a:t>
            </a:r>
          </a:p>
          <a:p>
            <a:pPr lvl="1"/>
            <a:r>
              <a:rPr lang="en-US" u="sng" dirty="0" smtClean="0"/>
              <a:t>to develop, promote and disseminate information and training </a:t>
            </a:r>
            <a:r>
              <a:rPr lang="en-US" u="sng" dirty="0" err="1" smtClean="0"/>
              <a:t>programmes</a:t>
            </a:r>
            <a:r>
              <a:rPr lang="en-US" u="sng" dirty="0" smtClean="0"/>
              <a:t> on ICTs, environment and circular economy; </a:t>
            </a:r>
          </a:p>
          <a:p>
            <a:endParaRPr lang="en-US" dirty="0" smtClean="0"/>
          </a:p>
        </p:txBody>
      </p:sp>
      <p:sp>
        <p:nvSpPr>
          <p:cNvPr id="77828" name="Date Placeholder 3"/>
          <p:cNvSpPr>
            <a:spLocks noGrp="1"/>
          </p:cNvSpPr>
          <p:nvPr>
            <p:ph type="dt" sz="half" idx="10"/>
          </p:nvPr>
        </p:nvSpPr>
        <p:spPr/>
        <p:txBody>
          <a:bodyPr/>
          <a:lstStyle/>
          <a:p>
            <a:r>
              <a:rPr lang="en-US" smtClean="0"/>
              <a:t>Hammamt, 4 Nov 2016</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77829" name="Slide Number Placeholder 4"/>
          <p:cNvSpPr>
            <a:spLocks noGrp="1"/>
          </p:cNvSpPr>
          <p:nvPr>
            <p:ph type="sldNum" sz="quarter" idx="12"/>
          </p:nvPr>
        </p:nvSpPr>
        <p:spPr/>
        <p:txBody>
          <a:bodyPr/>
          <a:lstStyle/>
          <a:p>
            <a:fld id="{55AF49C9-8429-4639-B289-98770DCDE251}" type="slidenum">
              <a:rPr lang="en-US" smtClean="0"/>
              <a:pPr/>
              <a:t>39</a:t>
            </a:fld>
            <a:endParaRPr lang="en-US" smtClean="0"/>
          </a:p>
        </p:txBody>
      </p:sp>
    </p:spTree>
    <p:extLst>
      <p:ext uri="{BB962C8B-B14F-4D97-AF65-F5344CB8AC3E}">
        <p14:creationId xmlns:p14="http://schemas.microsoft.com/office/powerpoint/2010/main" val="12728555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286605"/>
            <a:ext cx="6336704" cy="986020"/>
          </a:xfrm>
        </p:spPr>
        <p:txBody>
          <a:bodyPr>
            <a:normAutofit/>
          </a:bodyPr>
          <a:lstStyle/>
          <a:p>
            <a:pPr algn="ctr"/>
            <a:r>
              <a:rPr lang="en-US" dirty="0"/>
              <a:t>ITU-T Study Groups</a:t>
            </a:r>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a:t>
            </a:fld>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9512" y="250018"/>
            <a:ext cx="2088232" cy="991910"/>
          </a:xfrm>
          <a:prstGeom prst="rect">
            <a:avLst/>
          </a:prstGeom>
        </p:spPr>
      </p:pic>
      <p:graphicFrame>
        <p:nvGraphicFramePr>
          <p:cNvPr id="9" name="Content Placeholder 3"/>
          <p:cNvGraphicFramePr>
            <a:graphicFrameLocks noGrp="1"/>
          </p:cNvGraphicFramePr>
          <p:nvPr>
            <p:ph idx="1"/>
            <p:extLst>
              <p:ext uri="{D42A27DB-BD31-4B8C-83A1-F6EECF244321}">
                <p14:modId xmlns:p14="http://schemas.microsoft.com/office/powerpoint/2010/main" val="322728504"/>
              </p:ext>
            </p:extLst>
          </p:nvPr>
        </p:nvGraphicFramePr>
        <p:xfrm>
          <a:off x="458122" y="1412776"/>
          <a:ext cx="8229600" cy="5334000"/>
        </p:xfrm>
        <a:graphic>
          <a:graphicData uri="http://schemas.openxmlformats.org/drawingml/2006/table">
            <a:tbl>
              <a:tblPr firstRow="1" bandRow="1">
                <a:tableStyleId>{5C22544A-7EE6-4342-B048-85BDC9FD1C3A}</a:tableStyleId>
              </a:tblPr>
              <a:tblGrid>
                <a:gridCol w="802432"/>
                <a:gridCol w="7427168"/>
              </a:tblGrid>
              <a:tr h="795276">
                <a:tc>
                  <a:txBody>
                    <a:bodyPr/>
                    <a:lstStyle/>
                    <a:p>
                      <a:pPr algn="ctr"/>
                      <a:r>
                        <a:rPr lang="en-US" dirty="0" smtClean="0"/>
                        <a:t>ITU-T Study Group</a:t>
                      </a:r>
                      <a:endParaRPr lang="en-GB" dirty="0"/>
                    </a:p>
                  </a:txBody>
                  <a:tcPr anchor="ctr"/>
                </a:tc>
                <a:tc>
                  <a:txBody>
                    <a:bodyPr/>
                    <a:lstStyle/>
                    <a:p>
                      <a:pPr algn="ctr"/>
                      <a:r>
                        <a:rPr lang="en-US" dirty="0" smtClean="0"/>
                        <a:t>Title</a:t>
                      </a:r>
                      <a:endParaRPr lang="en-GB" dirty="0"/>
                    </a:p>
                  </a:txBody>
                  <a:tcPr anchor="ctr"/>
                </a:tc>
              </a:tr>
              <a:tr h="305779">
                <a:tc>
                  <a:txBody>
                    <a:bodyPr/>
                    <a:lstStyle/>
                    <a:p>
                      <a:r>
                        <a:rPr lang="en-US" sz="1600" dirty="0" smtClean="0"/>
                        <a:t>2</a:t>
                      </a:r>
                      <a:endParaRPr lang="en-GB"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t>Operational aspects of service provision and telecommunication management</a:t>
                      </a:r>
                    </a:p>
                  </a:txBody>
                  <a:tcPr/>
                </a:tc>
              </a:tr>
              <a:tr h="503675">
                <a:tc>
                  <a:txBody>
                    <a:bodyPr/>
                    <a:lstStyle/>
                    <a:p>
                      <a:r>
                        <a:rPr lang="en-US" sz="1600" dirty="0" smtClean="0"/>
                        <a:t>3</a:t>
                      </a:r>
                      <a:endParaRPr lang="en-GB" sz="1600" dirty="0"/>
                    </a:p>
                  </a:txBody>
                  <a:tcPr/>
                </a:tc>
                <a:tc>
                  <a:txBody>
                    <a:bodyPr/>
                    <a:lstStyle/>
                    <a:p>
                      <a:r>
                        <a:rPr lang="en-US" altLang="en-US" sz="1600" dirty="0" smtClean="0"/>
                        <a:t>Tariff and accounting principles and international telecommunication/ICT economic and policy issues</a:t>
                      </a:r>
                      <a:endParaRPr lang="en-GB" sz="1600" dirty="0"/>
                    </a:p>
                  </a:txBody>
                  <a:tcPr/>
                </a:tc>
              </a:tr>
              <a:tr h="305779">
                <a:tc>
                  <a:txBody>
                    <a:bodyPr/>
                    <a:lstStyle/>
                    <a:p>
                      <a:r>
                        <a:rPr lang="en-US" sz="1600" dirty="0" smtClean="0"/>
                        <a:t>5</a:t>
                      </a:r>
                      <a:endParaRPr lang="en-GB" sz="1600" dirty="0"/>
                    </a:p>
                  </a:txBody>
                  <a:tcPr/>
                </a:tc>
                <a:tc>
                  <a:txBody>
                    <a:bodyPr/>
                    <a:lstStyle/>
                    <a:p>
                      <a:r>
                        <a:rPr lang="en-US" altLang="en-US" sz="1600" dirty="0" smtClean="0"/>
                        <a:t>Environment, climate change and circular economy</a:t>
                      </a:r>
                      <a:endParaRPr lang="en-GB" sz="1600" dirty="0"/>
                    </a:p>
                  </a:txBody>
                  <a:tcPr/>
                </a:tc>
              </a:tr>
              <a:tr h="305779">
                <a:tc>
                  <a:txBody>
                    <a:bodyPr/>
                    <a:lstStyle/>
                    <a:p>
                      <a:r>
                        <a:rPr lang="en-US" sz="1600" dirty="0" smtClean="0"/>
                        <a:t>9</a:t>
                      </a:r>
                      <a:endParaRPr lang="en-GB" sz="1600" dirty="0"/>
                    </a:p>
                  </a:txBody>
                  <a:tcPr/>
                </a:tc>
                <a:tc>
                  <a:txBody>
                    <a:bodyPr/>
                    <a:lstStyle/>
                    <a:p>
                      <a:r>
                        <a:rPr lang="en-US" altLang="en-US" sz="1600" dirty="0" smtClean="0"/>
                        <a:t>Television and sound transmission and integrated broadband cable networks</a:t>
                      </a:r>
                      <a:endParaRPr lang="en-GB" sz="1600" dirty="0"/>
                    </a:p>
                  </a:txBody>
                  <a:tcPr/>
                </a:tc>
              </a:tr>
              <a:tr h="503675">
                <a:tc>
                  <a:txBody>
                    <a:bodyPr/>
                    <a:lstStyle/>
                    <a:p>
                      <a:r>
                        <a:rPr lang="en-US" sz="1600" dirty="0" smtClean="0"/>
                        <a:t>11</a:t>
                      </a:r>
                      <a:endParaRPr lang="en-GB" sz="1600" dirty="0"/>
                    </a:p>
                  </a:txBody>
                  <a:tcPr/>
                </a:tc>
                <a:tc>
                  <a:txBody>
                    <a:bodyPr/>
                    <a:lstStyle/>
                    <a:p>
                      <a:r>
                        <a:rPr lang="en-US" altLang="en-US" sz="1600" dirty="0" err="1" smtClean="0"/>
                        <a:t>Signalling</a:t>
                      </a:r>
                      <a:r>
                        <a:rPr lang="en-US" altLang="en-US" sz="1600" dirty="0" smtClean="0"/>
                        <a:t> requirements, protocols, test specifications and combating counterfeit products</a:t>
                      </a:r>
                      <a:endParaRPr lang="en-GB" sz="1600" dirty="0"/>
                    </a:p>
                  </a:txBody>
                  <a:tcPr/>
                </a:tc>
              </a:tr>
              <a:tr h="305779">
                <a:tc>
                  <a:txBody>
                    <a:bodyPr/>
                    <a:lstStyle/>
                    <a:p>
                      <a:r>
                        <a:rPr lang="en-US" sz="1600" dirty="0" smtClean="0"/>
                        <a:t>12</a:t>
                      </a:r>
                      <a:endParaRPr lang="en-GB"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t>Performance, quality of service and quality of experience</a:t>
                      </a:r>
                    </a:p>
                  </a:txBody>
                  <a:tcPr/>
                </a:tc>
              </a:tr>
              <a:tr h="503675">
                <a:tc>
                  <a:txBody>
                    <a:bodyPr/>
                    <a:lstStyle/>
                    <a:p>
                      <a:r>
                        <a:rPr lang="en-US" sz="1600" dirty="0" smtClean="0"/>
                        <a:t>13</a:t>
                      </a:r>
                      <a:endParaRPr lang="en-GB" sz="1600" dirty="0"/>
                    </a:p>
                  </a:txBody>
                  <a:tcPr/>
                </a:tc>
                <a:tc>
                  <a:txBody>
                    <a:bodyPr/>
                    <a:lstStyle/>
                    <a:p>
                      <a:r>
                        <a:rPr lang="en-US" altLang="en-US" sz="1600" dirty="0" smtClean="0"/>
                        <a:t>Future networks, with focus on IMT-2020, cloud computing and trusted network infrastructures </a:t>
                      </a:r>
                      <a:endParaRPr lang="en-GB" sz="1600" dirty="0"/>
                    </a:p>
                  </a:txBody>
                  <a:tcPr/>
                </a:tc>
              </a:tr>
              <a:tr h="305779">
                <a:tc>
                  <a:txBody>
                    <a:bodyPr/>
                    <a:lstStyle/>
                    <a:p>
                      <a:r>
                        <a:rPr lang="en-US" sz="1600" dirty="0" smtClean="0"/>
                        <a:t>15</a:t>
                      </a:r>
                      <a:endParaRPr lang="en-GB" sz="1600" dirty="0"/>
                    </a:p>
                  </a:txBody>
                  <a:tcPr/>
                </a:tc>
                <a:tc>
                  <a:txBody>
                    <a:bodyPr/>
                    <a:lstStyle/>
                    <a:p>
                      <a:r>
                        <a:rPr lang="en-US" altLang="en-US" sz="1600" dirty="0" smtClean="0"/>
                        <a:t>Networks, technologies and infrastructures for transport, access and home</a:t>
                      </a:r>
                      <a:endParaRPr lang="en-GB" sz="1600" dirty="0"/>
                    </a:p>
                  </a:txBody>
                  <a:tcPr/>
                </a:tc>
              </a:tr>
              <a:tr h="305779">
                <a:tc>
                  <a:txBody>
                    <a:bodyPr/>
                    <a:lstStyle/>
                    <a:p>
                      <a:r>
                        <a:rPr lang="en-US" sz="1600" dirty="0" smtClean="0"/>
                        <a:t>16</a:t>
                      </a:r>
                      <a:endParaRPr lang="en-GB" sz="1600" dirty="0"/>
                    </a:p>
                  </a:txBody>
                  <a:tcPr/>
                </a:tc>
                <a:tc>
                  <a:txBody>
                    <a:bodyPr/>
                    <a:lstStyle/>
                    <a:p>
                      <a:r>
                        <a:rPr lang="en-US" altLang="en-US" sz="1600" dirty="0" smtClean="0"/>
                        <a:t>Multimedia coding, systems and applications</a:t>
                      </a:r>
                      <a:endParaRPr lang="en-GB" sz="1600" dirty="0"/>
                    </a:p>
                  </a:txBody>
                  <a:tcPr/>
                </a:tc>
              </a:tr>
              <a:tr h="305779">
                <a:tc>
                  <a:txBody>
                    <a:bodyPr/>
                    <a:lstStyle/>
                    <a:p>
                      <a:r>
                        <a:rPr lang="en-US" sz="1600" dirty="0" smtClean="0"/>
                        <a:t>17</a:t>
                      </a:r>
                      <a:endParaRPr lang="en-GB"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sz="1600" dirty="0" smtClean="0"/>
                        <a:t>Security</a:t>
                      </a:r>
                    </a:p>
                  </a:txBody>
                  <a:tcPr/>
                </a:tc>
              </a:tr>
              <a:tr h="305779">
                <a:tc>
                  <a:txBody>
                    <a:bodyPr/>
                    <a:lstStyle/>
                    <a:p>
                      <a:r>
                        <a:rPr lang="en-US" sz="1600" kern="1200" dirty="0" smtClean="0">
                          <a:solidFill>
                            <a:schemeClr val="dk1"/>
                          </a:solidFill>
                          <a:latin typeface="+mn-lt"/>
                          <a:ea typeface="+mn-ea"/>
                          <a:cs typeface="+mn-cs"/>
                        </a:rPr>
                        <a:t>20</a:t>
                      </a:r>
                      <a:endParaRPr lang="en-GB" sz="1600" kern="1200" dirty="0">
                        <a:solidFill>
                          <a:schemeClr val="dk1"/>
                        </a:solidFill>
                        <a:latin typeface="+mn-lt"/>
                        <a:ea typeface="+mn-ea"/>
                        <a:cs typeface="+mn-cs"/>
                      </a:endParaRPr>
                    </a:p>
                  </a:txBody>
                  <a:tcPr/>
                </a:tc>
                <a:tc>
                  <a:txBody>
                    <a:bodyPr/>
                    <a:lstStyle/>
                    <a:p>
                      <a:r>
                        <a:rPr lang="en-US" altLang="en-US" sz="1600" kern="1200" dirty="0" smtClean="0">
                          <a:solidFill>
                            <a:schemeClr val="dk1"/>
                          </a:solidFill>
                          <a:latin typeface="+mn-lt"/>
                          <a:ea typeface="+mn-ea"/>
                          <a:cs typeface="+mn-cs"/>
                        </a:rPr>
                        <a:t>Internet of things (</a:t>
                      </a:r>
                      <a:r>
                        <a:rPr lang="en-US" altLang="en-US" sz="1600" kern="1200" dirty="0" err="1" smtClean="0">
                          <a:solidFill>
                            <a:schemeClr val="dk1"/>
                          </a:solidFill>
                          <a:latin typeface="+mn-lt"/>
                          <a:ea typeface="+mn-ea"/>
                          <a:cs typeface="+mn-cs"/>
                        </a:rPr>
                        <a:t>IoT</a:t>
                      </a:r>
                      <a:r>
                        <a:rPr lang="en-US" altLang="en-US" sz="1600" kern="1200" dirty="0" smtClean="0">
                          <a:solidFill>
                            <a:schemeClr val="dk1"/>
                          </a:solidFill>
                          <a:latin typeface="+mn-lt"/>
                          <a:ea typeface="+mn-ea"/>
                          <a:cs typeface="+mn-cs"/>
                        </a:rPr>
                        <a:t>) and smart cities and communities (SC&amp;C)</a:t>
                      </a:r>
                      <a:endParaRPr lang="en-GB" sz="16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26748782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noAutofit/>
          </a:bodyPr>
          <a:lstStyle/>
          <a:p>
            <a:r>
              <a:rPr lang="en-US" sz="2800" dirty="0" smtClean="0"/>
              <a:t>Resolution 75 – ITU-T's contribution in implementing WSIS outcomes, taking into account the 2030 Agenda for Sustainable Development</a:t>
            </a:r>
          </a:p>
        </p:txBody>
      </p:sp>
      <p:sp>
        <p:nvSpPr>
          <p:cNvPr id="83971" name="Content Placeholder 2"/>
          <p:cNvSpPr>
            <a:spLocks noGrp="1"/>
          </p:cNvSpPr>
          <p:nvPr>
            <p:ph idx="1"/>
          </p:nvPr>
        </p:nvSpPr>
        <p:spPr/>
        <p:txBody>
          <a:bodyPr>
            <a:normAutofit fontScale="92500" lnSpcReduction="10000"/>
          </a:bodyPr>
          <a:lstStyle/>
          <a:p>
            <a:pPr lvl="1"/>
            <a:r>
              <a:rPr lang="en-US" dirty="0"/>
              <a:t>Pursuit to Council Resolution 1332 which expanded the mandate of CWG-WSIS to include also UN SDGs, scope of this Resolution is expanded </a:t>
            </a:r>
            <a:r>
              <a:rPr lang="en-US" dirty="0" smtClean="0"/>
              <a:t>accordingly</a:t>
            </a:r>
          </a:p>
          <a:p>
            <a:pPr lvl="1"/>
            <a:r>
              <a:rPr lang="en-GB" dirty="0"/>
              <a:t>continue ITU‑T's work on the implementation of </a:t>
            </a:r>
            <a:r>
              <a:rPr lang="en-GB" u="sng" dirty="0"/>
              <a:t>WSIS outcomes and the WSIS Vision beyond 2015 </a:t>
            </a:r>
            <a:r>
              <a:rPr lang="en-GB" dirty="0"/>
              <a:t>and follow-up activities within its mandate;</a:t>
            </a:r>
          </a:p>
          <a:p>
            <a:pPr lvl="1"/>
            <a:r>
              <a:rPr lang="en-GB" dirty="0"/>
              <a:t>ITU‑T should </a:t>
            </a:r>
            <a:r>
              <a:rPr lang="en-GB" u="sng" dirty="0"/>
              <a:t>contribute to achievement of the objectives of the 2030 Agenda for Sustainable Development, through and in harmony with the WSIS framework</a:t>
            </a:r>
            <a:r>
              <a:rPr lang="en-GB" dirty="0"/>
              <a:t>;</a:t>
            </a:r>
          </a:p>
          <a:p>
            <a:pPr lvl="1"/>
            <a:endParaRPr lang="en-US" dirty="0"/>
          </a:p>
          <a:p>
            <a:pPr lvl="1"/>
            <a:r>
              <a:rPr lang="en-US" dirty="0"/>
              <a:t>All stakeholders are invited to contribute actively and participate actively in the online and physical open </a:t>
            </a:r>
            <a:r>
              <a:rPr lang="en-US" dirty="0" smtClean="0"/>
              <a:t>consultations </a:t>
            </a:r>
            <a:r>
              <a:rPr lang="en-US" dirty="0"/>
              <a:t>of </a:t>
            </a:r>
            <a:r>
              <a:rPr lang="en-US" dirty="0" smtClean="0"/>
              <a:t>CWG-Internet.</a:t>
            </a:r>
          </a:p>
          <a:p>
            <a:pPr lvl="1"/>
            <a:r>
              <a:rPr lang="en-US" u="sng" dirty="0" smtClean="0"/>
              <a:t>TSB Dir to </a:t>
            </a:r>
            <a:r>
              <a:rPr lang="en-GB" u="sng" dirty="0" smtClean="0"/>
              <a:t>implement </a:t>
            </a:r>
            <a:r>
              <a:rPr lang="en-GB" u="sng" dirty="0"/>
              <a:t>the WSIS outcomes, taking into account the 2030 Agenda for Sustainable Development, within the mandate of ITU‑T, to pay special attention to the needs of the developing countries</a:t>
            </a:r>
            <a:r>
              <a:rPr lang="en-GB" u="sng" dirty="0" smtClean="0"/>
              <a:t>;</a:t>
            </a:r>
          </a:p>
          <a:p>
            <a:pPr lvl="1"/>
            <a:r>
              <a:rPr lang="en-US" u="sng" dirty="0" smtClean="0"/>
              <a:t>TSB Dir </a:t>
            </a:r>
            <a:r>
              <a:rPr lang="en-GB" u="sng" dirty="0"/>
              <a:t>to submit contributions to the relevant annual reports of the ITU Secretary-General on these </a:t>
            </a:r>
            <a:r>
              <a:rPr lang="en-GB" u="sng" dirty="0" smtClean="0"/>
              <a:t>activities</a:t>
            </a:r>
            <a:r>
              <a:rPr lang="en-GB" dirty="0" smtClean="0"/>
              <a:t>;</a:t>
            </a:r>
            <a:endParaRPr lang="en-US" u="sng" dirty="0"/>
          </a:p>
        </p:txBody>
      </p:sp>
      <p:sp>
        <p:nvSpPr>
          <p:cNvPr id="83972"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83973" name="Slide Number Placeholder 4"/>
          <p:cNvSpPr>
            <a:spLocks noGrp="1"/>
          </p:cNvSpPr>
          <p:nvPr>
            <p:ph type="sldNum" sz="quarter" idx="12"/>
          </p:nvPr>
        </p:nvSpPr>
        <p:spPr/>
        <p:txBody>
          <a:bodyPr/>
          <a:lstStyle/>
          <a:p>
            <a:fld id="{121A61D6-B397-41A2-8B59-8CEA12A2CD95}" type="slidenum">
              <a:rPr lang="en-US" smtClean="0"/>
              <a:pPr/>
              <a:t>40</a:t>
            </a:fld>
            <a:endParaRPr 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normAutofit fontScale="90000"/>
          </a:bodyPr>
          <a:lstStyle/>
          <a:p>
            <a:r>
              <a:rPr lang="en-GB" dirty="0" smtClean="0"/>
              <a:t>Resolution 76 – Studies related to conformance and interoperability testing, assistance to developing countries, and a possible future ITU Mark programme (1/2)</a:t>
            </a:r>
            <a:endParaRPr lang="en-US" dirty="0" smtClean="0"/>
          </a:p>
        </p:txBody>
      </p:sp>
      <p:sp>
        <p:nvSpPr>
          <p:cNvPr id="84995" name="Content Placeholder 2"/>
          <p:cNvSpPr>
            <a:spLocks noGrp="1"/>
          </p:cNvSpPr>
          <p:nvPr>
            <p:ph idx="1"/>
          </p:nvPr>
        </p:nvSpPr>
        <p:spPr/>
        <p:txBody>
          <a:bodyPr>
            <a:normAutofit fontScale="92500" lnSpcReduction="20000"/>
          </a:bodyPr>
          <a:lstStyle/>
          <a:p>
            <a:r>
              <a:rPr lang="en-GB" dirty="0" smtClean="0"/>
              <a:t>ITU-T </a:t>
            </a:r>
          </a:p>
          <a:p>
            <a:pPr lvl="1"/>
            <a:r>
              <a:rPr lang="en-GB" u="sng" dirty="0"/>
              <a:t>to continue working on the pilot projects for conformity to ITU‑T Recommendations and continue developing </a:t>
            </a:r>
            <a:r>
              <a:rPr lang="en-GB" dirty="0"/>
              <a:t>the necessary C&amp;I testing Recommendations for telecommunication equipment as quickly as </a:t>
            </a:r>
            <a:r>
              <a:rPr lang="en-GB" dirty="0" smtClean="0"/>
              <a:t>possible</a:t>
            </a:r>
          </a:p>
          <a:p>
            <a:pPr lvl="1"/>
            <a:r>
              <a:rPr lang="en-GB" u="sng" dirty="0"/>
              <a:t>accelerate accomplishing the pilot projects started by ITU‑T study </a:t>
            </a:r>
            <a:r>
              <a:rPr lang="en-GB" u="sng" dirty="0" smtClean="0"/>
              <a:t>groups</a:t>
            </a:r>
          </a:p>
          <a:p>
            <a:pPr lvl="1"/>
            <a:r>
              <a:rPr lang="en-GB" u="sng" dirty="0"/>
              <a:t>ITU‑T Study Group 11 continues to undertake activities within the C&amp;I programme, including pilot projects on conformance/interoperability testing</a:t>
            </a:r>
            <a:endParaRPr lang="en-GB" u="sng" dirty="0" smtClean="0"/>
          </a:p>
          <a:p>
            <a:pPr lvl="1"/>
            <a:r>
              <a:rPr lang="en-GB" u="sng" dirty="0" smtClean="0"/>
              <a:t>assist developing countries on C&amp;I Pillar 3 and 4</a:t>
            </a:r>
          </a:p>
          <a:p>
            <a:pPr lvl="1"/>
            <a:r>
              <a:rPr lang="en-US" u="sng" dirty="0" smtClean="0"/>
              <a:t>improve mutual recognition between different regional testing </a:t>
            </a:r>
            <a:r>
              <a:rPr lang="en-US" u="sng" dirty="0" err="1" smtClean="0"/>
              <a:t>centres</a:t>
            </a:r>
            <a:endParaRPr lang="en-US" u="sng" dirty="0" smtClean="0"/>
          </a:p>
          <a:p>
            <a:pPr lvl="1"/>
            <a:r>
              <a:rPr lang="en-US" u="sng" dirty="0"/>
              <a:t>methodologies and procedures should be developed for remote testing using virtual </a:t>
            </a:r>
            <a:r>
              <a:rPr lang="en-US" u="sng" dirty="0" smtClean="0"/>
              <a:t>laboratories</a:t>
            </a:r>
          </a:p>
          <a:p>
            <a:pPr lvl="1"/>
            <a:r>
              <a:rPr lang="en-GB" u="sng" dirty="0" smtClean="0"/>
              <a:t>having </a:t>
            </a:r>
            <a:r>
              <a:rPr lang="en-GB" u="sng" dirty="0"/>
              <a:t>an ITU testing mark </a:t>
            </a:r>
            <a:r>
              <a:rPr lang="en-GB" u="sng" dirty="0" smtClean="0"/>
              <a:t>regime;</a:t>
            </a:r>
          </a:p>
          <a:p>
            <a:pPr lvl="1"/>
            <a:r>
              <a:rPr lang="en-GB" u="sng" dirty="0"/>
              <a:t>to submit to CASC a list of ITU‑T Recommendations which could be candidates for the joint IEC/ITU certification scheme, taking into account market needs,</a:t>
            </a:r>
            <a:endParaRPr lang="en-US" u="sng" dirty="0"/>
          </a:p>
        </p:txBody>
      </p:sp>
      <p:sp>
        <p:nvSpPr>
          <p:cNvPr id="84996"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84997" name="Slide Number Placeholder 4"/>
          <p:cNvSpPr>
            <a:spLocks noGrp="1"/>
          </p:cNvSpPr>
          <p:nvPr>
            <p:ph type="sldNum" sz="quarter" idx="12"/>
          </p:nvPr>
        </p:nvSpPr>
        <p:spPr/>
        <p:txBody>
          <a:bodyPr/>
          <a:lstStyle/>
          <a:p>
            <a:fld id="{63C0EC3A-5A84-40BF-B0FB-7915E3D74D7A}" type="slidenum">
              <a:rPr lang="en-US" smtClean="0"/>
              <a:pPr/>
              <a:t>41</a:t>
            </a:fld>
            <a:endParaRPr lang="en-US"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GB" dirty="0" smtClean="0"/>
              <a:t>Resolution 76 (2/2)</a:t>
            </a:r>
            <a:endParaRPr lang="en-US" dirty="0" smtClean="0"/>
          </a:p>
        </p:txBody>
      </p:sp>
      <p:sp>
        <p:nvSpPr>
          <p:cNvPr id="86019" name="Content Placeholder 2"/>
          <p:cNvSpPr>
            <a:spLocks noGrp="1"/>
          </p:cNvSpPr>
          <p:nvPr>
            <p:ph idx="1"/>
          </p:nvPr>
        </p:nvSpPr>
        <p:spPr/>
        <p:txBody>
          <a:bodyPr>
            <a:normAutofit fontScale="92500" lnSpcReduction="20000"/>
          </a:bodyPr>
          <a:lstStyle/>
          <a:p>
            <a:r>
              <a:rPr lang="en-US" dirty="0"/>
              <a:t>to instruct TSB Director</a:t>
            </a:r>
          </a:p>
          <a:p>
            <a:pPr lvl="1"/>
            <a:r>
              <a:rPr lang="en-GB" u="sng" dirty="0"/>
              <a:t>to accelerate the implementation of Pillar 1</a:t>
            </a:r>
          </a:p>
          <a:p>
            <a:pPr lvl="1"/>
            <a:r>
              <a:rPr lang="en-GB" u="sng" dirty="0"/>
              <a:t>possible introduction of a database identifying products' conformance and origin</a:t>
            </a:r>
            <a:endParaRPr lang="en-US" u="sng" dirty="0" smtClean="0"/>
          </a:p>
          <a:p>
            <a:pPr lvl="1"/>
            <a:r>
              <a:rPr lang="en-US" u="sng" dirty="0" smtClean="0"/>
              <a:t>publish </a:t>
            </a:r>
            <a:r>
              <a:rPr lang="en-US" u="sng" dirty="0"/>
              <a:t>annual plan of C&amp;I activities</a:t>
            </a:r>
            <a:endParaRPr lang="en-GB" u="sng" dirty="0"/>
          </a:p>
          <a:p>
            <a:pPr lvl="1"/>
            <a:r>
              <a:rPr lang="en-US" u="sng" dirty="0"/>
              <a:t>facilitate development and implementation of ITU-T C&amp;I test laboratory recognition procedure</a:t>
            </a:r>
            <a:endParaRPr lang="en-GB" u="sng" dirty="0"/>
          </a:p>
          <a:p>
            <a:endParaRPr lang="en-GB" dirty="0" smtClean="0"/>
          </a:p>
          <a:p>
            <a:r>
              <a:rPr lang="en-GB" u="sng" dirty="0" smtClean="0"/>
              <a:t>instructs ITU-T CASC to </a:t>
            </a:r>
            <a:r>
              <a:rPr lang="en-US" u="sng" dirty="0" smtClean="0"/>
              <a:t>study and define the ITU-T recognition procedure of Testing Laboratories, in collaboration with existing certification schemes such as IEC</a:t>
            </a:r>
          </a:p>
          <a:p>
            <a:endParaRPr lang="en-US" dirty="0" smtClean="0"/>
          </a:p>
          <a:p>
            <a:r>
              <a:rPr lang="en-US" dirty="0" smtClean="0"/>
              <a:t>invite Member States and Sector Members</a:t>
            </a:r>
          </a:p>
          <a:p>
            <a:pPr lvl="1"/>
            <a:r>
              <a:rPr lang="en-US" u="sng" dirty="0" err="1" smtClean="0"/>
              <a:t>i</a:t>
            </a:r>
            <a:r>
              <a:rPr lang="en-US" u="sng" dirty="0" smtClean="0"/>
              <a:t>) provide requirements for C&amp;I testing activities;</a:t>
            </a:r>
          </a:p>
          <a:p>
            <a:pPr lvl="1"/>
            <a:r>
              <a:rPr lang="en-US" u="sng" dirty="0" smtClean="0"/>
              <a:t>ii) potential collaboration on future C&amp;I activities;</a:t>
            </a:r>
          </a:p>
          <a:p>
            <a:pPr lvl="1"/>
            <a:r>
              <a:rPr lang="en-US" u="sng" dirty="0" smtClean="0"/>
              <a:t>iii) contribute to Product Conformity Database</a:t>
            </a:r>
          </a:p>
          <a:p>
            <a:pPr lvl="1"/>
            <a:endParaRPr lang="en-US" dirty="0" smtClean="0"/>
          </a:p>
          <a:p>
            <a:endParaRPr lang="en-GB" dirty="0" smtClean="0"/>
          </a:p>
          <a:p>
            <a:endParaRPr lang="en-GB" dirty="0" smtClean="0"/>
          </a:p>
        </p:txBody>
      </p:sp>
      <p:sp>
        <p:nvSpPr>
          <p:cNvPr id="86020"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86021" name="Slide Number Placeholder 4"/>
          <p:cNvSpPr>
            <a:spLocks noGrp="1"/>
          </p:cNvSpPr>
          <p:nvPr>
            <p:ph type="sldNum" sz="quarter" idx="12"/>
          </p:nvPr>
        </p:nvSpPr>
        <p:spPr/>
        <p:txBody>
          <a:bodyPr/>
          <a:lstStyle/>
          <a:p>
            <a:fld id="{7FC2B167-3675-4483-A55E-148B2CE7CDA8}" type="slidenum">
              <a:rPr lang="en-US" smtClean="0"/>
              <a:pPr/>
              <a:t>42</a:t>
            </a:fld>
            <a:endParaRPr 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Resolution 77 – Software defined networking</a:t>
            </a:r>
            <a:endParaRPr lang="en-US" dirty="0"/>
          </a:p>
        </p:txBody>
      </p:sp>
      <p:sp>
        <p:nvSpPr>
          <p:cNvPr id="3" name="Content Placeholder 2"/>
          <p:cNvSpPr>
            <a:spLocks noGrp="1"/>
          </p:cNvSpPr>
          <p:nvPr>
            <p:ph idx="1"/>
          </p:nvPr>
        </p:nvSpPr>
        <p:spPr>
          <a:xfrm>
            <a:off x="822959" y="1408912"/>
            <a:ext cx="7543801" cy="4900408"/>
          </a:xfrm>
        </p:spPr>
        <p:txBody>
          <a:bodyPr>
            <a:normAutofit fontScale="92500" lnSpcReduction="20000"/>
          </a:bodyPr>
          <a:lstStyle/>
          <a:p>
            <a:r>
              <a:rPr lang="en-US" sz="2000" dirty="0" smtClean="0"/>
              <a:t>instruct ITU-T SG 13</a:t>
            </a:r>
          </a:p>
          <a:p>
            <a:pPr lvl="1"/>
            <a:r>
              <a:rPr lang="en-US" sz="1800" dirty="0" smtClean="0"/>
              <a:t>Continue JCA-SDN, and study SDN-related work </a:t>
            </a:r>
            <a:r>
              <a:rPr lang="en-US" sz="1800" dirty="0" err="1" smtClean="0"/>
              <a:t>programmes</a:t>
            </a:r>
            <a:r>
              <a:rPr lang="en-US" sz="1800" smtClean="0"/>
              <a:t> (including </a:t>
            </a:r>
            <a:r>
              <a:rPr lang="en-US" sz="1800" dirty="0" smtClean="0"/>
              <a:t>virtualization of network functions, programmable networks and network as a service) in ITU-T SG, as well as in other SDOs</a:t>
            </a:r>
          </a:p>
          <a:p>
            <a:endParaRPr lang="en-US" sz="2000" dirty="0" smtClean="0"/>
          </a:p>
          <a:p>
            <a:r>
              <a:rPr lang="en-US" sz="2000" dirty="0" smtClean="0"/>
              <a:t>Instruct ITU-T SGs (in addition to above)</a:t>
            </a:r>
          </a:p>
          <a:p>
            <a:pPr lvl="1"/>
            <a:r>
              <a:rPr lang="en-US" sz="1800" u="sng" dirty="0" smtClean="0"/>
              <a:t>continue and enhance collaboration/cooperation between SDOs and open-source software projects on SDN; especially on carrier-SDN;</a:t>
            </a:r>
          </a:p>
          <a:p>
            <a:pPr lvl="1"/>
            <a:r>
              <a:rPr lang="en-US" sz="1800" u="sng" dirty="0" smtClean="0"/>
              <a:t>Continue develop ITU-T SDN standards</a:t>
            </a:r>
          </a:p>
          <a:p>
            <a:pPr lvl="1"/>
            <a:r>
              <a:rPr lang="en-US" sz="1800" u="sng" dirty="0" smtClean="0"/>
              <a:t>consider the potential implications by the SDN orchestrator layer to ITU-T Operation Supporting System (OSS) related work</a:t>
            </a:r>
          </a:p>
          <a:p>
            <a:endParaRPr lang="en-US" sz="2000" dirty="0" smtClean="0"/>
          </a:p>
          <a:p>
            <a:r>
              <a:rPr lang="en-US" sz="2000" dirty="0" smtClean="0"/>
              <a:t>Instruct TSAG</a:t>
            </a:r>
          </a:p>
          <a:p>
            <a:pPr lvl="1"/>
            <a:r>
              <a:rPr lang="en-US" sz="1800" u="sng" dirty="0" smtClean="0"/>
              <a:t>Continue coordination across ITU-T SGs and collaboration with SDOs</a:t>
            </a:r>
          </a:p>
          <a:p>
            <a:endParaRPr lang="en-US" sz="2000" dirty="0" smtClean="0"/>
          </a:p>
          <a:p>
            <a:r>
              <a:rPr lang="en-US" sz="2000" dirty="0" smtClean="0"/>
              <a:t>Instruct TSB Director</a:t>
            </a:r>
          </a:p>
          <a:p>
            <a:pPr lvl="1"/>
            <a:r>
              <a:rPr lang="en-US" sz="1800" u="sng" dirty="0" smtClean="0"/>
              <a:t>Conduct workshops with other orgs, to organize annual SDN&amp;NFV workshop with Open Source solutions representation to share SDN/NFV standard progress and real experience in current carrier network</a:t>
            </a:r>
          </a:p>
          <a:p>
            <a:pPr lvl="1"/>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43</a:t>
            </a:fld>
            <a:endParaRPr lang="en-US" dirty="0"/>
          </a:p>
        </p:txBody>
      </p:sp>
    </p:spTree>
    <p:extLst>
      <p:ext uri="{BB962C8B-B14F-4D97-AF65-F5344CB8AC3E}">
        <p14:creationId xmlns:p14="http://schemas.microsoft.com/office/powerpoint/2010/main" val="13063997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dirty="0" smtClean="0"/>
              <a:t>Resolution 80 – Acknowledging involvement in ITU-T</a:t>
            </a:r>
          </a:p>
        </p:txBody>
      </p:sp>
      <p:sp>
        <p:nvSpPr>
          <p:cNvPr id="3" name="Content Placeholder 2"/>
          <p:cNvSpPr>
            <a:spLocks noGrp="1"/>
          </p:cNvSpPr>
          <p:nvPr>
            <p:ph idx="1"/>
          </p:nvPr>
        </p:nvSpPr>
        <p:spPr/>
        <p:txBody>
          <a:bodyPr/>
          <a:lstStyle/>
          <a:p>
            <a:r>
              <a:rPr lang="en-GB" dirty="0" smtClean="0"/>
              <a:t>TSAG</a:t>
            </a:r>
          </a:p>
          <a:p>
            <a:pPr lvl="1"/>
            <a:r>
              <a:rPr lang="en-US" u="sng" dirty="0" smtClean="0"/>
              <a:t>establish criteria to guide study groups </a:t>
            </a:r>
          </a:p>
          <a:p>
            <a:endParaRPr lang="en-GB" dirty="0" smtClean="0"/>
          </a:p>
          <a:p>
            <a:r>
              <a:rPr lang="en-GB" dirty="0" smtClean="0"/>
              <a:t>SGs</a:t>
            </a:r>
          </a:p>
          <a:p>
            <a:pPr lvl="1"/>
            <a:r>
              <a:rPr lang="en-US" u="sng" dirty="0" smtClean="0"/>
              <a:t>to acknowledge contributors, in particular academia, universities and associated research establishments, </a:t>
            </a:r>
            <a:endParaRPr lang="en-GB" u="sng" dirty="0" smtClean="0"/>
          </a:p>
          <a:p>
            <a:endParaRPr lang="en-GB" dirty="0" smtClean="0"/>
          </a:p>
          <a:p>
            <a:r>
              <a:rPr lang="en-GB" dirty="0" smtClean="0"/>
              <a:t>Member States: </a:t>
            </a:r>
          </a:p>
          <a:p>
            <a:pPr lvl="1"/>
            <a:r>
              <a:rPr lang="en-US" u="sng" dirty="0" smtClean="0"/>
              <a:t>To acknowledge the criteria established by the TSAG to evaluate professionals from academia, universities and associated research establishments</a:t>
            </a:r>
          </a:p>
        </p:txBody>
      </p:sp>
      <p:sp>
        <p:nvSpPr>
          <p:cNvPr id="15364" name="Rectangle 4"/>
          <p:cNvSpPr>
            <a:spLocks noGrp="1" noChangeArrowheads="1"/>
          </p:cNvSpPr>
          <p:nvPr>
            <p:ph type="dt" sz="half" idx="10"/>
          </p:nvPr>
        </p:nvSpPr>
        <p:spPr/>
        <p:txBody>
          <a:bodyPr/>
          <a:lstStyle/>
          <a:p>
            <a:r>
              <a:rPr lang="en-US" smtClean="0"/>
              <a:t>Geneva, January 2017</a:t>
            </a:r>
            <a:endParaRPr lang="en-US" dirty="0" smtClean="0"/>
          </a:p>
        </p:txBody>
      </p:sp>
      <p:sp>
        <p:nvSpPr>
          <p:cNvPr id="15365" name="Footer Placeholder 11"/>
          <p:cNvSpPr>
            <a:spLocks noGrp="1"/>
          </p:cNvSpPr>
          <p:nvPr>
            <p:ph type="ftr" sz="quarter" idx="11"/>
          </p:nvPr>
        </p:nvSpPr>
        <p:spPr/>
        <p:txBody>
          <a:bodyPr/>
          <a:lstStyle/>
          <a:p>
            <a:r>
              <a:rPr lang="en-US" smtClean="0"/>
              <a:t>Briefing</a:t>
            </a:r>
            <a:endParaRPr lang="en-US" dirty="0" smtClean="0"/>
          </a:p>
        </p:txBody>
      </p:sp>
      <p:sp>
        <p:nvSpPr>
          <p:cNvPr id="15366"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27E6DB55-49C8-49D2-B73E-8478D9C948AE}" type="slidenum">
              <a:rPr lang="en-US" sz="1400">
                <a:solidFill>
                  <a:srgbClr val="000000"/>
                </a:solidFill>
              </a:rPr>
              <a:pPr algn="r"/>
              <a:t>44</a:t>
            </a:fld>
            <a:endParaRPr lang="en-US" sz="1400">
              <a:solidFill>
                <a:srgbClr val="000000"/>
              </a:solidFill>
            </a:endParaRPr>
          </a:p>
        </p:txBody>
      </p:sp>
    </p:spTree>
    <p:extLst>
      <p:ext uri="{BB962C8B-B14F-4D97-AF65-F5344CB8AC3E}">
        <p14:creationId xmlns:p14="http://schemas.microsoft.com/office/powerpoint/2010/main" val="26768292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043608" y="3068960"/>
            <a:ext cx="7543800" cy="986020"/>
          </a:xfrm>
        </p:spPr>
        <p:txBody>
          <a:bodyPr/>
          <a:lstStyle/>
          <a:p>
            <a:pPr algn="ctr"/>
            <a:r>
              <a:rPr lang="en-US" dirty="0" smtClean="0"/>
              <a:t>New Resolutions</a:t>
            </a:r>
          </a:p>
        </p:txBody>
      </p:sp>
      <p:sp>
        <p:nvSpPr>
          <p:cNvPr id="6147" name="Rectangle 4"/>
          <p:cNvSpPr>
            <a:spLocks noGrp="1" noChangeArrowheads="1"/>
          </p:cNvSpPr>
          <p:nvPr>
            <p:ph type="dt" sz="half" idx="10"/>
          </p:nvPr>
        </p:nvSpPr>
        <p:spPr/>
        <p:txBody>
          <a:bodyPr/>
          <a:lstStyle/>
          <a:p>
            <a:r>
              <a:rPr lang="en-US" smtClean="0"/>
              <a:t>Geneva, January 2017</a:t>
            </a:r>
            <a:endParaRPr lang="en-US" dirty="0" smtClean="0"/>
          </a:p>
        </p:txBody>
      </p:sp>
      <p:sp>
        <p:nvSpPr>
          <p:cNvPr id="6149"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8E200917-4A9D-4189-BD4F-4BE0BFB82AB3}" type="slidenum">
              <a:rPr lang="en-US" sz="1400"/>
              <a:pPr algn="r"/>
              <a:t>45</a:t>
            </a:fld>
            <a:endParaRPr lang="en-US" sz="140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83 – </a:t>
            </a:r>
            <a:r>
              <a:rPr lang="en-US" dirty="0" smtClean="0"/>
              <a:t>Evaluation of the implementation of WTSA Resolutions</a:t>
            </a:r>
            <a:endParaRPr lang="en-US" dirty="0"/>
          </a:p>
        </p:txBody>
      </p:sp>
      <p:sp>
        <p:nvSpPr>
          <p:cNvPr id="3" name="Content Placeholder 2"/>
          <p:cNvSpPr>
            <a:spLocks noGrp="1"/>
          </p:cNvSpPr>
          <p:nvPr>
            <p:ph idx="1"/>
          </p:nvPr>
        </p:nvSpPr>
        <p:spPr/>
        <p:txBody>
          <a:bodyPr/>
          <a:lstStyle/>
          <a:p>
            <a:pPr lvl="1"/>
            <a:r>
              <a:rPr lang="en-US" sz="2400" dirty="0"/>
              <a:t>invite Member States and Sector Members</a:t>
            </a:r>
          </a:p>
          <a:p>
            <a:pPr lvl="2"/>
            <a:r>
              <a:rPr lang="en-US" sz="1800" dirty="0"/>
              <a:t>to develop a state of their  implementation of the Resolutions to next WTSA;</a:t>
            </a:r>
          </a:p>
          <a:p>
            <a:pPr lvl="2"/>
            <a:r>
              <a:rPr lang="en-US" sz="1800" dirty="0"/>
              <a:t>to propose how to improve the implementation of Resolutions,</a:t>
            </a:r>
          </a:p>
          <a:p>
            <a:endParaRPr lang="en-US" dirty="0" smtClean="0"/>
          </a:p>
          <a:p>
            <a:r>
              <a:rPr lang="en-US" dirty="0" smtClean="0"/>
              <a:t>instructs TSB Director, in collaboration with other Directors, </a:t>
            </a:r>
          </a:p>
          <a:p>
            <a:pPr lvl="1"/>
            <a:r>
              <a:rPr lang="en-US" dirty="0" smtClean="0"/>
              <a:t>to assess WTSA Resolutions' implementation by all parties,</a:t>
            </a:r>
          </a:p>
          <a:p>
            <a:endParaRPr lang="en-US" dirty="0" smtClean="0"/>
          </a:p>
          <a:p>
            <a:r>
              <a:rPr lang="en-US" dirty="0" smtClean="0"/>
              <a:t>instructs TSB Director </a:t>
            </a:r>
          </a:p>
          <a:p>
            <a:pPr lvl="1"/>
            <a:r>
              <a:rPr lang="en-US" dirty="0" smtClean="0"/>
              <a:t>to take account of the implementation of WTSA Resolutions and submit an assessment report to TSAG.</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46</a:t>
            </a:fld>
            <a:endParaRPr lang="en-US" dirty="0"/>
          </a:p>
        </p:txBody>
      </p:sp>
    </p:spTree>
    <p:extLst>
      <p:ext uri="{BB962C8B-B14F-4D97-AF65-F5344CB8AC3E}">
        <p14:creationId xmlns:p14="http://schemas.microsoft.com/office/powerpoint/2010/main" val="3599867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84 – </a:t>
            </a:r>
            <a:r>
              <a:rPr lang="en-US" dirty="0" smtClean="0"/>
              <a:t>Studies concerning protection of users of telecommunication/ICT services</a:t>
            </a:r>
            <a:endParaRPr lang="en-US" dirty="0"/>
          </a:p>
        </p:txBody>
      </p:sp>
      <p:sp>
        <p:nvSpPr>
          <p:cNvPr id="3" name="Content Placeholder 2"/>
          <p:cNvSpPr>
            <a:spLocks noGrp="1"/>
          </p:cNvSpPr>
          <p:nvPr>
            <p:ph idx="1"/>
          </p:nvPr>
        </p:nvSpPr>
        <p:spPr>
          <a:xfrm>
            <a:off x="822959" y="1408912"/>
            <a:ext cx="7543801" cy="4756392"/>
          </a:xfrm>
        </p:spPr>
        <p:txBody>
          <a:bodyPr>
            <a:normAutofit fontScale="85000" lnSpcReduction="20000"/>
          </a:bodyPr>
          <a:lstStyle/>
          <a:p>
            <a:r>
              <a:rPr lang="en-US" dirty="0" smtClean="0"/>
              <a:t>ITU-T SG 3, with ITU-T SG 2, 12 and 17, to carry out studies including standards</a:t>
            </a:r>
          </a:p>
          <a:p>
            <a:endParaRPr lang="en-US" dirty="0" smtClean="0"/>
          </a:p>
          <a:p>
            <a:r>
              <a:rPr lang="en-US" dirty="0" smtClean="0"/>
              <a:t>TSB Director</a:t>
            </a:r>
          </a:p>
          <a:p>
            <a:pPr lvl="2">
              <a:lnSpc>
                <a:spcPct val="110000"/>
              </a:lnSpc>
            </a:pPr>
            <a:r>
              <a:rPr lang="en-GB" sz="2100" dirty="0"/>
              <a:t>to assist the BDT Director in the implementation of PP Res. 196</a:t>
            </a:r>
          </a:p>
          <a:p>
            <a:pPr lvl="2">
              <a:lnSpc>
                <a:spcPct val="110000"/>
              </a:lnSpc>
            </a:pPr>
            <a:r>
              <a:rPr lang="en-GB" sz="2100" dirty="0"/>
              <a:t>to strengthen relations with other </a:t>
            </a:r>
            <a:r>
              <a:rPr lang="en-GB" sz="2100" dirty="0" smtClean="0"/>
              <a:t>SDOs </a:t>
            </a:r>
            <a:r>
              <a:rPr lang="en-GB" sz="2100" dirty="0"/>
              <a:t>involved in resolving issues of protection of telecommunication/ICT service users </a:t>
            </a:r>
            <a:endParaRPr lang="en-US" sz="2100" dirty="0"/>
          </a:p>
          <a:p>
            <a:endParaRPr lang="en-US" dirty="0" smtClean="0"/>
          </a:p>
          <a:p>
            <a:r>
              <a:rPr lang="en-US" dirty="0"/>
              <a:t>i</a:t>
            </a:r>
            <a:r>
              <a:rPr lang="en-US" dirty="0" smtClean="0"/>
              <a:t>nvites Member States</a:t>
            </a:r>
          </a:p>
          <a:p>
            <a:pPr lvl="1"/>
            <a:r>
              <a:rPr lang="en-US" dirty="0" smtClean="0"/>
              <a:t>consider creation of an enabling environment in which telecommunication operators can provide telecommunication/ICT services for their users, with the appropriate quality, level of confidence and security, and stimulating competitive, fair and affordable prices, and in order in general to protect users of telecommunication/ICT services</a:t>
            </a:r>
          </a:p>
          <a:p>
            <a:endParaRPr lang="en-US" dirty="0" smtClean="0"/>
          </a:p>
          <a:p>
            <a:r>
              <a:rPr lang="en-US" dirty="0" smtClean="0"/>
              <a:t>invites Member States, Sector Members, Associates and Academia</a:t>
            </a:r>
          </a:p>
          <a:p>
            <a:pPr lvl="1"/>
            <a:r>
              <a:rPr lang="en-US" dirty="0" smtClean="0"/>
              <a:t>Contribute and collaborate on implementing this Resolution</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47</a:t>
            </a:fld>
            <a:endParaRPr lang="en-US" dirty="0"/>
          </a:p>
        </p:txBody>
      </p:sp>
    </p:spTree>
    <p:extLst>
      <p:ext uri="{BB962C8B-B14F-4D97-AF65-F5344CB8AC3E}">
        <p14:creationId xmlns:p14="http://schemas.microsoft.com/office/powerpoint/2010/main" val="531553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85 – </a:t>
            </a:r>
            <a:r>
              <a:rPr lang="en-US" dirty="0" smtClean="0"/>
              <a:t>Strengthening and diversifying ITU-T resources </a:t>
            </a:r>
            <a:endParaRPr lang="en-US" dirty="0"/>
          </a:p>
        </p:txBody>
      </p:sp>
      <p:sp>
        <p:nvSpPr>
          <p:cNvPr id="3" name="Content Placeholder 2"/>
          <p:cNvSpPr>
            <a:spLocks noGrp="1"/>
          </p:cNvSpPr>
          <p:nvPr>
            <p:ph idx="1"/>
          </p:nvPr>
        </p:nvSpPr>
        <p:spPr/>
        <p:txBody>
          <a:bodyPr/>
          <a:lstStyle/>
          <a:p>
            <a:r>
              <a:rPr lang="en-GB" dirty="0" smtClean="0"/>
              <a:t>resolves to instruct TSB Director </a:t>
            </a:r>
          </a:p>
          <a:p>
            <a:pPr lvl="1"/>
            <a:r>
              <a:rPr lang="en-GB" dirty="0" smtClean="0"/>
              <a:t>to study for possible new measures to generate additional revenue for ITU-T, including revenues that may be obtained from INRs and C&amp;I testing.</a:t>
            </a:r>
            <a:endParaRPr lang="en-US" dirty="0" smtClean="0"/>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48</a:t>
            </a:fld>
            <a:endParaRPr lang="en-US" dirty="0"/>
          </a:p>
        </p:txBody>
      </p:sp>
    </p:spTree>
    <p:extLst>
      <p:ext uri="{BB962C8B-B14F-4D97-AF65-F5344CB8AC3E}">
        <p14:creationId xmlns:p14="http://schemas.microsoft.com/office/powerpoint/2010/main" val="775044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86 – </a:t>
            </a:r>
            <a:r>
              <a:rPr lang="en-US" dirty="0" smtClean="0"/>
              <a:t>Facilitating implementation of Smart Africa Manifesto</a:t>
            </a:r>
            <a:endParaRPr lang="en-US" dirty="0"/>
          </a:p>
        </p:txBody>
      </p:sp>
      <p:sp>
        <p:nvSpPr>
          <p:cNvPr id="3" name="Content Placeholder 2"/>
          <p:cNvSpPr>
            <a:spLocks noGrp="1"/>
          </p:cNvSpPr>
          <p:nvPr>
            <p:ph idx="1"/>
          </p:nvPr>
        </p:nvSpPr>
        <p:spPr/>
        <p:txBody>
          <a:bodyPr>
            <a:normAutofit/>
          </a:bodyPr>
          <a:lstStyle/>
          <a:p>
            <a:r>
              <a:rPr lang="en-US" dirty="0" smtClean="0"/>
              <a:t>ITU-T Study Groups</a:t>
            </a:r>
          </a:p>
          <a:p>
            <a:pPr lvl="1">
              <a:lnSpc>
                <a:spcPct val="100000"/>
              </a:lnSpc>
            </a:pPr>
            <a:r>
              <a:rPr lang="en-GB" dirty="0" smtClean="0"/>
              <a:t>to </a:t>
            </a:r>
            <a:r>
              <a:rPr lang="en-GB" dirty="0"/>
              <a:t>develop ITU-T Recommendations aimed at implementing emerging technologies, with a special focus on developing countries;</a:t>
            </a:r>
          </a:p>
          <a:p>
            <a:pPr lvl="1">
              <a:lnSpc>
                <a:spcPct val="100000"/>
              </a:lnSpc>
            </a:pPr>
            <a:r>
              <a:rPr lang="en-GB" dirty="0"/>
              <a:t>to collaborate with the Smart Africa </a:t>
            </a:r>
            <a:r>
              <a:rPr lang="en-GB" dirty="0" smtClean="0"/>
              <a:t>office</a:t>
            </a:r>
          </a:p>
          <a:p>
            <a:endParaRPr lang="en-US" dirty="0" smtClean="0"/>
          </a:p>
          <a:p>
            <a:r>
              <a:rPr lang="en-US" dirty="0" smtClean="0"/>
              <a:t>TSB Director </a:t>
            </a:r>
          </a:p>
          <a:p>
            <a:pPr lvl="1"/>
            <a:r>
              <a:rPr lang="en-US" dirty="0" smtClean="0"/>
              <a:t>to establish mechanisms for collaboration and cooperation between ITU-T SGs and Smart Africa office in development of standards</a:t>
            </a:r>
          </a:p>
          <a:p>
            <a:pPr lvl="1"/>
            <a:r>
              <a:rPr lang="en-US" dirty="0" smtClean="0"/>
              <a:t>to provide assistance to Smart Africa and Africa Regional Groups on pilot projects of implementation of ITU standards;</a:t>
            </a:r>
          </a:p>
          <a:p>
            <a:pPr lvl="1"/>
            <a:r>
              <a:rPr lang="en-US" dirty="0" smtClean="0"/>
              <a:t>to strengthen trainings and guide Smart Africa member states, partner industries and organizations in their adoption of ITU-T's standards</a:t>
            </a:r>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49</a:t>
            </a:fld>
            <a:endParaRPr lang="en-US" dirty="0"/>
          </a:p>
        </p:txBody>
      </p:sp>
    </p:spTree>
    <p:extLst>
      <p:ext uri="{BB962C8B-B14F-4D97-AF65-F5344CB8AC3E}">
        <p14:creationId xmlns:p14="http://schemas.microsoft.com/office/powerpoint/2010/main" val="331370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WTSA Resolutions in force</a:t>
            </a:r>
            <a:endParaRPr lang="en-US" dirty="0"/>
          </a:p>
        </p:txBody>
      </p:sp>
      <p:sp>
        <p:nvSpPr>
          <p:cNvPr id="3" name="Content Placeholder 2"/>
          <p:cNvSpPr>
            <a:spLocks noGrp="1"/>
          </p:cNvSpPr>
          <p:nvPr>
            <p:ph idx="1"/>
          </p:nvPr>
        </p:nvSpPr>
        <p:spPr/>
        <p:txBody>
          <a:bodyPr/>
          <a:lstStyle/>
          <a:p>
            <a:r>
              <a:rPr lang="en-US" dirty="0" smtClean="0"/>
              <a:t>61 in total </a:t>
            </a:r>
          </a:p>
          <a:p>
            <a:r>
              <a:rPr lang="en-US" dirty="0" smtClean="0"/>
              <a:t>14 WTSA-12 Resolutions/Opinion Unchanged</a:t>
            </a:r>
          </a:p>
          <a:p>
            <a:r>
              <a:rPr lang="en-US" dirty="0" smtClean="0"/>
              <a:t>16 new Resolutions adopted in WTSA-16</a:t>
            </a:r>
          </a:p>
          <a:p>
            <a:r>
              <a:rPr lang="en-US" dirty="0" smtClean="0"/>
              <a:t>WTSA-12 Resolutions </a:t>
            </a:r>
          </a:p>
          <a:p>
            <a:pPr lvl="2"/>
            <a:r>
              <a:rPr lang="en-US" dirty="0" smtClean="0"/>
              <a:t>13 (+ 1 Opinion) unchanged</a:t>
            </a:r>
          </a:p>
          <a:p>
            <a:pPr lvl="2"/>
            <a:r>
              <a:rPr lang="en-US" dirty="0"/>
              <a:t>5</a:t>
            </a:r>
            <a:r>
              <a:rPr lang="en-US" dirty="0" smtClean="0"/>
              <a:t> editorially changed</a:t>
            </a:r>
          </a:p>
          <a:p>
            <a:pPr lvl="2"/>
            <a:r>
              <a:rPr lang="en-US" dirty="0" smtClean="0"/>
              <a:t>26 (substantively) revised</a:t>
            </a:r>
          </a:p>
          <a:p>
            <a:pPr lvl="1"/>
            <a:endParaRPr lang="en-US" dirty="0" smtClean="0"/>
          </a:p>
          <a:p>
            <a:r>
              <a:rPr lang="en-US" dirty="0" smtClean="0"/>
              <a:t>Note: 6 WTSA-12 Resolutions were suppressed by WTSA-16</a:t>
            </a:r>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a:t>
            </a:fld>
            <a:endParaRPr lang="en-US" dirty="0"/>
          </a:p>
        </p:txBody>
      </p:sp>
    </p:spTree>
    <p:extLst>
      <p:ext uri="{BB962C8B-B14F-4D97-AF65-F5344CB8AC3E}">
        <p14:creationId xmlns:p14="http://schemas.microsoft.com/office/powerpoint/2010/main" val="16503425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dirty="0"/>
              <a:t>Resolution 87 – ITU-T Participation in periodic review and revision of ITRs</a:t>
            </a:r>
            <a:endParaRPr lang="en-US" dirty="0" smtClean="0"/>
          </a:p>
        </p:txBody>
      </p:sp>
      <p:sp>
        <p:nvSpPr>
          <p:cNvPr id="3" name="Content Placeholder 2"/>
          <p:cNvSpPr>
            <a:spLocks noGrp="1"/>
          </p:cNvSpPr>
          <p:nvPr>
            <p:ph idx="1"/>
          </p:nvPr>
        </p:nvSpPr>
        <p:spPr/>
        <p:txBody>
          <a:bodyPr>
            <a:normAutofit fontScale="92500" lnSpcReduction="10000"/>
          </a:bodyPr>
          <a:lstStyle/>
          <a:p>
            <a:r>
              <a:rPr lang="en-US" sz="2000" dirty="0" smtClean="0"/>
              <a:t>recognizing</a:t>
            </a:r>
          </a:p>
          <a:p>
            <a:pPr marL="727265" lvl="2" indent="-342900">
              <a:buFont typeface="+mj-lt"/>
              <a:buAutoNum type="alphaLcParenR"/>
            </a:pPr>
            <a:r>
              <a:rPr lang="en-US" sz="1800" dirty="0" smtClean="0"/>
              <a:t>that, as is stated in Resolution 146, the ITU Telecommunication Standardization Sector (ITU-T) has most of the work relevant to the ITRs,</a:t>
            </a:r>
          </a:p>
          <a:p>
            <a:pPr marL="727265" lvl="2" indent="-342900">
              <a:buFont typeface="+mj-lt"/>
              <a:buAutoNum type="alphaLcParenR"/>
            </a:pPr>
            <a:r>
              <a:rPr lang="en-US" sz="1800" dirty="0" smtClean="0"/>
              <a:t>the importance of ITU-T study groups input to the contributory process of the Standardization Sector to the EG-ITRs, as appropriate and where necessary.</a:t>
            </a:r>
          </a:p>
          <a:p>
            <a:endParaRPr lang="en-US" sz="2000" dirty="0" smtClean="0"/>
          </a:p>
          <a:p>
            <a:r>
              <a:rPr lang="en-US" sz="2000" dirty="0" smtClean="0"/>
              <a:t>resolves to instruct TSB Director</a:t>
            </a:r>
          </a:p>
          <a:p>
            <a:pPr lvl="1"/>
            <a:r>
              <a:rPr lang="en-US" sz="1800" dirty="0" smtClean="0"/>
              <a:t>to undertake the necessary activities within his field of competence in order to fully implement PP Resolution 146 and Council Resolution 1379; </a:t>
            </a:r>
          </a:p>
          <a:p>
            <a:pPr lvl="1"/>
            <a:r>
              <a:rPr lang="en-US" sz="1800" dirty="0" smtClean="0"/>
              <a:t>to submit the result of his work to the EG-ITRs,</a:t>
            </a:r>
          </a:p>
          <a:p>
            <a:endParaRPr lang="en-US" sz="2000" dirty="0" smtClean="0"/>
          </a:p>
          <a:p>
            <a:r>
              <a:rPr lang="en-US" sz="2000" dirty="0" smtClean="0"/>
              <a:t>instructs TSAG</a:t>
            </a:r>
          </a:p>
          <a:p>
            <a:pPr lvl="1"/>
            <a:r>
              <a:rPr lang="en-US" sz="1800" dirty="0" smtClean="0"/>
              <a:t>to provide advice to TSB Director;</a:t>
            </a:r>
          </a:p>
          <a:p>
            <a:endParaRPr lang="en-US" sz="2000" dirty="0" smtClean="0"/>
          </a:p>
          <a:p>
            <a:r>
              <a:rPr lang="en-US" sz="2000" dirty="0" smtClean="0"/>
              <a:t>invites Member States and Sector Members</a:t>
            </a:r>
          </a:p>
          <a:p>
            <a:pPr lvl="1"/>
            <a:r>
              <a:rPr lang="en-US" sz="1800" dirty="0" smtClean="0"/>
              <a:t>to participate in and contribute to the implementation of this Resolution.</a:t>
            </a:r>
            <a:endParaRPr lang="en-US" sz="2000" dirty="0" smtClean="0"/>
          </a:p>
        </p:txBody>
      </p:sp>
      <p:sp>
        <p:nvSpPr>
          <p:cNvPr id="8196" name="Rectangle 4"/>
          <p:cNvSpPr>
            <a:spLocks noGrp="1" noChangeArrowheads="1"/>
          </p:cNvSpPr>
          <p:nvPr>
            <p:ph type="dt" sz="half" idx="10"/>
          </p:nvPr>
        </p:nvSpPr>
        <p:spPr/>
        <p:txBody>
          <a:bodyPr/>
          <a:lstStyle/>
          <a:p>
            <a:r>
              <a:rPr lang="en-US" smtClean="0"/>
              <a:t>Geneva, January 2017</a:t>
            </a:r>
            <a:endParaRPr lang="en-US" dirty="0" smtClean="0"/>
          </a:p>
        </p:txBody>
      </p:sp>
      <p:sp>
        <p:nvSpPr>
          <p:cNvPr id="8197" name="Footer Placeholder 11"/>
          <p:cNvSpPr>
            <a:spLocks noGrp="1"/>
          </p:cNvSpPr>
          <p:nvPr>
            <p:ph type="ftr" sz="quarter" idx="11"/>
          </p:nvPr>
        </p:nvSpPr>
        <p:spPr/>
        <p:txBody>
          <a:bodyPr/>
          <a:lstStyle/>
          <a:p>
            <a:r>
              <a:rPr lang="en-US" smtClean="0"/>
              <a:t>Briefing</a:t>
            </a:r>
            <a:endParaRPr lang="en-US" dirty="0" smtClean="0"/>
          </a:p>
        </p:txBody>
      </p:sp>
      <p:sp>
        <p:nvSpPr>
          <p:cNvPr id="8198"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A39CB2A6-623C-4B4A-AB04-CCF502E46BA4}" type="slidenum">
              <a:rPr lang="en-US" sz="1400"/>
              <a:pPr algn="r"/>
              <a:t>50</a:t>
            </a:fld>
            <a:endParaRPr lang="en-US" sz="140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88 – International mobile roaming (IMR)</a:t>
            </a:r>
            <a:endParaRPr lang="en-US" dirty="0"/>
          </a:p>
        </p:txBody>
      </p:sp>
      <p:sp>
        <p:nvSpPr>
          <p:cNvPr id="3" name="Content Placeholder 2"/>
          <p:cNvSpPr>
            <a:spLocks noGrp="1"/>
          </p:cNvSpPr>
          <p:nvPr>
            <p:ph idx="1"/>
          </p:nvPr>
        </p:nvSpPr>
        <p:spPr/>
        <p:txBody>
          <a:bodyPr/>
          <a:lstStyle/>
          <a:p>
            <a:r>
              <a:rPr lang="en-US" dirty="0" smtClean="0"/>
              <a:t>ITU-T SG3 to continue study economic effects of IMR rates</a:t>
            </a:r>
          </a:p>
          <a:p>
            <a:endParaRPr lang="en-US" dirty="0" smtClean="0"/>
          </a:p>
          <a:p>
            <a:r>
              <a:rPr lang="en-US" dirty="0" smtClean="0"/>
              <a:t>TSB Director to</a:t>
            </a:r>
          </a:p>
          <a:p>
            <a:pPr lvl="1"/>
            <a:r>
              <a:rPr lang="en-US" dirty="0" smtClean="0"/>
              <a:t>organize awareness-raising initiatives on the consumer's benefits of lowering IMR rates</a:t>
            </a:r>
          </a:p>
          <a:p>
            <a:pPr lvl="1"/>
            <a:r>
              <a:rPr lang="en-US" dirty="0" smtClean="0"/>
              <a:t>propose cooperative implementation of Recs. ITU-T D.98 and D.97, and to lower IMR rates, by promoting capacity building programs, workshops and guidelines for international cooperation agreements</a:t>
            </a:r>
          </a:p>
          <a:p>
            <a:endParaRPr lang="en-US" dirty="0" smtClean="0"/>
          </a:p>
          <a:p>
            <a:r>
              <a:rPr lang="en-US" dirty="0" smtClean="0"/>
              <a:t>invites Member States to</a:t>
            </a:r>
          </a:p>
          <a:p>
            <a:pPr lvl="1"/>
            <a:r>
              <a:rPr lang="en-US" dirty="0" smtClean="0"/>
              <a:t>implement Recs. ITU-T D.98 and D.97;</a:t>
            </a:r>
          </a:p>
          <a:p>
            <a:pPr lvl="1"/>
            <a:r>
              <a:rPr lang="en-US" dirty="0" smtClean="0"/>
              <a:t>collaborate in lowering IMR rates by taking regulatory measures</a:t>
            </a:r>
          </a:p>
          <a:p>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51</a:t>
            </a:fld>
            <a:endParaRPr lang="en-US" dirty="0"/>
          </a:p>
        </p:txBody>
      </p:sp>
    </p:spTree>
    <p:extLst>
      <p:ext uri="{BB962C8B-B14F-4D97-AF65-F5344CB8AC3E}">
        <p14:creationId xmlns:p14="http://schemas.microsoft.com/office/powerpoint/2010/main" val="34989137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89 – </a:t>
            </a:r>
            <a:r>
              <a:rPr lang="en-US" dirty="0" smtClean="0"/>
              <a:t>Promoting the use of ICTs to bridge the financial inclusion gap (1/2)</a:t>
            </a:r>
            <a:endParaRPr lang="en-US" dirty="0"/>
          </a:p>
        </p:txBody>
      </p:sp>
      <p:sp>
        <p:nvSpPr>
          <p:cNvPr id="3" name="Content Placeholder 2"/>
          <p:cNvSpPr>
            <a:spLocks noGrp="1"/>
          </p:cNvSpPr>
          <p:nvPr>
            <p:ph idx="1"/>
          </p:nvPr>
        </p:nvSpPr>
        <p:spPr/>
        <p:txBody>
          <a:bodyPr/>
          <a:lstStyle/>
          <a:p>
            <a:r>
              <a:rPr lang="en-US" dirty="0" smtClean="0"/>
              <a:t>Resolves</a:t>
            </a:r>
          </a:p>
          <a:p>
            <a:pPr lvl="1"/>
            <a:r>
              <a:rPr lang="en-US" dirty="0" smtClean="0"/>
              <a:t>Further develop existing ITU-T Work </a:t>
            </a:r>
            <a:r>
              <a:rPr lang="en-US" dirty="0" err="1" smtClean="0"/>
              <a:t>Programme</a:t>
            </a:r>
            <a:r>
              <a:rPr lang="en-US" dirty="0" smtClean="0"/>
              <a:t> on DFS (esp. in SGs 2 and 3)</a:t>
            </a:r>
          </a:p>
          <a:p>
            <a:pPr lvl="1"/>
            <a:r>
              <a:rPr lang="en-US" dirty="0" smtClean="0"/>
              <a:t>Conduct studies and develop standards and guidelines in the areas of interoperability, digitization of payments, consumer protection, quality of service, big data and security of DFS transactions (TSB and SGs)</a:t>
            </a:r>
          </a:p>
          <a:p>
            <a:pPr lvl="1"/>
            <a:r>
              <a:rPr lang="en-US" dirty="0" smtClean="0"/>
              <a:t>encourage collaboration between telecommunication regulators and financial services authorities (TSB)</a:t>
            </a:r>
          </a:p>
          <a:p>
            <a:endParaRPr lang="en-US" dirty="0" smtClean="0"/>
          </a:p>
          <a:p>
            <a:r>
              <a:rPr lang="en-US" dirty="0" smtClean="0"/>
              <a:t>Relevant SGs to initiate new work on DFS in next study period (SG2, 3, 12 and 17) + collaborate with other SDOs </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52</a:t>
            </a:fld>
            <a:endParaRPr lang="en-US" dirty="0"/>
          </a:p>
        </p:txBody>
      </p:sp>
    </p:spTree>
    <p:extLst>
      <p:ext uri="{BB962C8B-B14F-4D97-AF65-F5344CB8AC3E}">
        <p14:creationId xmlns:p14="http://schemas.microsoft.com/office/powerpoint/2010/main" val="5916809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89 </a:t>
            </a:r>
            <a:r>
              <a:rPr lang="en-US" dirty="0" smtClean="0"/>
              <a:t>(2/2)</a:t>
            </a:r>
            <a:endParaRPr lang="en-US" dirty="0"/>
          </a:p>
        </p:txBody>
      </p:sp>
      <p:sp>
        <p:nvSpPr>
          <p:cNvPr id="3" name="Content Placeholder 2"/>
          <p:cNvSpPr>
            <a:spLocks noGrp="1"/>
          </p:cNvSpPr>
          <p:nvPr>
            <p:ph idx="1"/>
          </p:nvPr>
        </p:nvSpPr>
        <p:spPr/>
        <p:txBody>
          <a:bodyPr>
            <a:normAutofit lnSpcReduction="10000"/>
          </a:bodyPr>
          <a:lstStyle/>
          <a:p>
            <a:r>
              <a:rPr lang="en-US" dirty="0" smtClean="0"/>
              <a:t>TSB Director in collaboration with BDT and BR Directors </a:t>
            </a:r>
          </a:p>
          <a:p>
            <a:pPr lvl="1"/>
            <a:r>
              <a:rPr lang="en-US" dirty="0" smtClean="0"/>
              <a:t>Report annually to Council and WTSA-2020 on implementation of Res.</a:t>
            </a:r>
          </a:p>
          <a:p>
            <a:pPr lvl="1"/>
            <a:r>
              <a:rPr lang="en-US" dirty="0" smtClean="0"/>
              <a:t>Develop reports and best practices on DFS</a:t>
            </a:r>
          </a:p>
          <a:p>
            <a:pPr lvl="1"/>
            <a:r>
              <a:rPr lang="en-US" dirty="0" smtClean="0"/>
              <a:t>Set up a platform for peer learning and sharing of experience (based on FG DFS participants)</a:t>
            </a:r>
          </a:p>
          <a:p>
            <a:pPr lvl="1"/>
            <a:r>
              <a:rPr lang="en-US" dirty="0" smtClean="0"/>
              <a:t>Organize workshops</a:t>
            </a:r>
          </a:p>
          <a:p>
            <a:endParaRPr lang="en-US" dirty="0" smtClean="0"/>
          </a:p>
          <a:p>
            <a:r>
              <a:rPr lang="en-US" dirty="0"/>
              <a:t>i</a:t>
            </a:r>
            <a:r>
              <a:rPr lang="en-US" dirty="0" smtClean="0"/>
              <a:t>nvite Member States</a:t>
            </a:r>
          </a:p>
          <a:p>
            <a:pPr lvl="1"/>
            <a:r>
              <a:rPr lang="en-US" dirty="0" smtClean="0"/>
              <a:t>Develop national strategies to address digital financial inclusion as priority</a:t>
            </a:r>
          </a:p>
          <a:p>
            <a:pPr lvl="1"/>
            <a:r>
              <a:rPr lang="en-US" dirty="0" smtClean="0"/>
              <a:t>Implement reforms to reduce the gender gap in access to financial services</a:t>
            </a:r>
          </a:p>
          <a:p>
            <a:pPr lvl="1"/>
            <a:r>
              <a:rPr lang="en-US" dirty="0" smtClean="0"/>
              <a:t>Enhance coordination to create level playing field for banks and non banks</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53</a:t>
            </a:fld>
            <a:endParaRPr lang="en-US" dirty="0"/>
          </a:p>
        </p:txBody>
      </p:sp>
    </p:spTree>
    <p:extLst>
      <p:ext uri="{BB962C8B-B14F-4D97-AF65-F5344CB8AC3E}">
        <p14:creationId xmlns:p14="http://schemas.microsoft.com/office/powerpoint/2010/main" val="7674228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90 – Open Source in ITU-T</a:t>
            </a:r>
          </a:p>
        </p:txBody>
      </p:sp>
      <p:sp>
        <p:nvSpPr>
          <p:cNvPr id="3" name="Content Placeholder 2"/>
          <p:cNvSpPr>
            <a:spLocks noGrp="1"/>
          </p:cNvSpPr>
          <p:nvPr>
            <p:ph idx="1"/>
          </p:nvPr>
        </p:nvSpPr>
        <p:spPr>
          <a:xfrm>
            <a:off x="822959" y="1408912"/>
            <a:ext cx="7543801" cy="4828400"/>
          </a:xfrm>
        </p:spPr>
        <p:txBody>
          <a:bodyPr>
            <a:normAutofit fontScale="85000" lnSpcReduction="20000"/>
          </a:bodyPr>
          <a:lstStyle/>
          <a:p>
            <a:r>
              <a:rPr lang="en-US" sz="2000" dirty="0" smtClean="0"/>
              <a:t>TSAG to</a:t>
            </a:r>
          </a:p>
          <a:p>
            <a:pPr lvl="1"/>
            <a:r>
              <a:rPr lang="en-US" sz="1800" dirty="0" smtClean="0"/>
              <a:t>continue to work on benefits and disadvantages of implementation of open-source projects in relation with ITU-T work</a:t>
            </a:r>
          </a:p>
          <a:p>
            <a:pPr lvl="1"/>
            <a:r>
              <a:rPr lang="en-US" sz="1800" dirty="0" smtClean="0"/>
              <a:t>continue fulfilling of the outcomes of TSAG Report 8 concerning open source,</a:t>
            </a:r>
          </a:p>
          <a:p>
            <a:endParaRPr lang="en-US" sz="2000" dirty="0" smtClean="0"/>
          </a:p>
          <a:p>
            <a:r>
              <a:rPr lang="en-US" sz="2000" dirty="0" smtClean="0"/>
              <a:t>all applicable ITU-T study groups, within available financial resources, to </a:t>
            </a:r>
          </a:p>
          <a:p>
            <a:pPr lvl="1"/>
            <a:r>
              <a:rPr lang="en-US" sz="1800" dirty="0" smtClean="0"/>
              <a:t>provide inputs to TSAG enquiries on open source;</a:t>
            </a:r>
          </a:p>
          <a:p>
            <a:pPr lvl="1"/>
            <a:r>
              <a:rPr lang="en-US" sz="1800" dirty="0" smtClean="0"/>
              <a:t>consider output from TSAG on open source;</a:t>
            </a:r>
          </a:p>
          <a:p>
            <a:pPr lvl="1"/>
            <a:r>
              <a:rPr lang="en-US" sz="1800" dirty="0" smtClean="0"/>
              <a:t>continue using open source as appropriate;</a:t>
            </a:r>
          </a:p>
          <a:p>
            <a:pPr lvl="1"/>
            <a:r>
              <a:rPr lang="en-US" sz="1800" dirty="0" smtClean="0"/>
              <a:t>support the use of open-source projects in their work, </a:t>
            </a:r>
          </a:p>
          <a:p>
            <a:pPr lvl="1"/>
            <a:r>
              <a:rPr lang="en-US" sz="1800" dirty="0" smtClean="0"/>
              <a:t>continue engaging with open-source projects, </a:t>
            </a:r>
          </a:p>
          <a:p>
            <a:endParaRPr lang="en-US" sz="2000" dirty="0" smtClean="0"/>
          </a:p>
          <a:p>
            <a:pPr marL="0" indent="0">
              <a:buNone/>
            </a:pPr>
            <a:r>
              <a:rPr lang="en-US" sz="2000" dirty="0" smtClean="0"/>
              <a:t>TSB Director</a:t>
            </a:r>
          </a:p>
          <a:p>
            <a:pPr lvl="1"/>
            <a:r>
              <a:rPr lang="en-US" sz="1800" dirty="0" smtClean="0"/>
              <a:t>to provide open source related training (e.g. tutorials, seminars, workshops) to</a:t>
            </a:r>
            <a:br>
              <a:rPr lang="en-US" sz="1800" dirty="0" smtClean="0"/>
            </a:br>
            <a:r>
              <a:rPr lang="en-US" sz="1800" dirty="0" smtClean="0"/>
              <a:t>ITU-T participants</a:t>
            </a:r>
          </a:p>
          <a:p>
            <a:pPr lvl="1"/>
            <a:r>
              <a:rPr lang="en-GB" sz="1800" dirty="0" smtClean="0"/>
              <a:t>to report to TSAG annually on progress achieved in implementing this resolution.</a:t>
            </a:r>
          </a:p>
          <a:p>
            <a:pPr lvl="1"/>
            <a:endParaRPr lang="en-US" sz="1800" dirty="0" smtClean="0"/>
          </a:p>
          <a:p>
            <a:pPr marL="0" lvl="1" indent="0">
              <a:buNone/>
            </a:pPr>
            <a:r>
              <a:rPr lang="en-US" dirty="0" smtClean="0"/>
              <a:t>invites </a:t>
            </a:r>
            <a:r>
              <a:rPr lang="en-US" dirty="0"/>
              <a:t>CWG-FHR </a:t>
            </a:r>
          </a:p>
          <a:p>
            <a:pPr lvl="1"/>
            <a:r>
              <a:rPr lang="en-GB" sz="1800" dirty="0"/>
              <a:t>to evaluate any potential financial implications for the Union of implementing this </a:t>
            </a:r>
            <a:r>
              <a:rPr lang="en-GB" sz="1800" dirty="0" smtClean="0"/>
              <a:t>resolution.</a:t>
            </a:r>
            <a:endParaRPr lang="en-US" sz="1800"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54</a:t>
            </a:fld>
            <a:endParaRPr lang="en-US" dirty="0"/>
          </a:p>
        </p:txBody>
      </p:sp>
    </p:spTree>
    <p:extLst>
      <p:ext uri="{BB962C8B-B14F-4D97-AF65-F5344CB8AC3E}">
        <p14:creationId xmlns:p14="http://schemas.microsoft.com/office/powerpoint/2010/main" val="1956836280"/>
      </p:ext>
    </p:extLst>
  </p:cSld>
  <p:clrMapOvr>
    <a:masterClrMapping/>
  </p:clrMapOvr>
  <mc:AlternateContent xmlns:mc="http://schemas.openxmlformats.org/markup-compatibility/2006" xmlns:p14="http://schemas.microsoft.com/office/powerpoint/2010/main">
    <mc:Choice Requires="p14">
      <p:transition spd="slow" p14:dur="2000" advTm="1000"/>
    </mc:Choice>
    <mc:Fallback xmlns="">
      <p:transition spd="slow" advTm="1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91 – </a:t>
            </a:r>
            <a:r>
              <a:rPr lang="en-US" dirty="0" smtClean="0"/>
              <a:t>Enhancing access to an electronic repository of information on numbering plans published by ITU-T</a:t>
            </a:r>
            <a:endParaRPr lang="en-US" dirty="0"/>
          </a:p>
        </p:txBody>
      </p:sp>
      <p:sp>
        <p:nvSpPr>
          <p:cNvPr id="3" name="Content Placeholder 2"/>
          <p:cNvSpPr>
            <a:spLocks noGrp="1"/>
          </p:cNvSpPr>
          <p:nvPr>
            <p:ph idx="1"/>
          </p:nvPr>
        </p:nvSpPr>
        <p:spPr/>
        <p:txBody>
          <a:bodyPr>
            <a:normAutofit lnSpcReduction="10000"/>
          </a:bodyPr>
          <a:lstStyle/>
          <a:p>
            <a:r>
              <a:rPr lang="en-US" dirty="0" smtClean="0"/>
              <a:t>ITU-T SG2 to study the requirement of electronic access to a repository of numbering resources reserved, assigned or allocated to each operator/service provider within every country, including E.164 national numbering plans based on ITU-T E.129, and international numbering resources assigned by TSB Director</a:t>
            </a:r>
          </a:p>
          <a:p>
            <a:endParaRPr lang="en-US" dirty="0" smtClean="0"/>
          </a:p>
          <a:p>
            <a:r>
              <a:rPr lang="en-US" dirty="0" smtClean="0"/>
              <a:t>then, TSB Director to organize and maintain such an electronic repository, within the allocated budget</a:t>
            </a:r>
          </a:p>
          <a:p>
            <a:endParaRPr lang="en-US" dirty="0" smtClean="0"/>
          </a:p>
          <a:p>
            <a:r>
              <a:rPr lang="en-US" dirty="0"/>
              <a:t>i</a:t>
            </a:r>
            <a:r>
              <a:rPr lang="en-US" dirty="0" smtClean="0"/>
              <a:t>nvite Member States to make available information on the presentation of their national numbering plans and amendments thereto in a timely manner </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55</a:t>
            </a:fld>
            <a:endParaRPr lang="en-US" dirty="0"/>
          </a:p>
        </p:txBody>
      </p:sp>
    </p:spTree>
    <p:extLst>
      <p:ext uri="{BB962C8B-B14F-4D97-AF65-F5344CB8AC3E}">
        <p14:creationId xmlns:p14="http://schemas.microsoft.com/office/powerpoint/2010/main" val="26972278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Resolution </a:t>
            </a:r>
            <a:r>
              <a:rPr lang="en-GB" dirty="0" smtClean="0"/>
              <a:t>92 – </a:t>
            </a:r>
            <a:r>
              <a:rPr lang="en-US" dirty="0" smtClean="0"/>
              <a:t>Enhancing non-radio aspects related standardization activities in ITU-T on international mobile telecommunications</a:t>
            </a:r>
            <a:endParaRPr lang="en-US" dirty="0"/>
          </a:p>
        </p:txBody>
      </p:sp>
      <p:sp>
        <p:nvSpPr>
          <p:cNvPr id="3" name="Content Placeholder 2"/>
          <p:cNvSpPr>
            <a:spLocks noGrp="1"/>
          </p:cNvSpPr>
          <p:nvPr>
            <p:ph idx="1"/>
          </p:nvPr>
        </p:nvSpPr>
        <p:spPr/>
        <p:txBody>
          <a:bodyPr>
            <a:normAutofit lnSpcReduction="10000"/>
          </a:bodyPr>
          <a:lstStyle/>
          <a:p>
            <a:r>
              <a:rPr lang="en-US" dirty="0" smtClean="0"/>
              <a:t>TSAG to coordinate among ITU-T SGs, encourage collaboration with other SDOs</a:t>
            </a:r>
          </a:p>
          <a:p>
            <a:r>
              <a:rPr lang="en-US" dirty="0" smtClean="0"/>
              <a:t>ITU-T SGs to report annually on ITU-T's standard strategy on IMT</a:t>
            </a:r>
          </a:p>
          <a:p>
            <a:r>
              <a:rPr lang="en-US" dirty="0" smtClean="0"/>
              <a:t>SG13 to maintain roadmap of IMT, establish JCA IMT-2020</a:t>
            </a:r>
          </a:p>
          <a:p>
            <a:r>
              <a:rPr lang="en-US" dirty="0" smtClean="0"/>
              <a:t>SG15 to </a:t>
            </a:r>
            <a:r>
              <a:rPr lang="en-GB" dirty="0" smtClean="0"/>
              <a:t>promote studies on IMT's </a:t>
            </a:r>
            <a:r>
              <a:rPr lang="en-GB" dirty="0" err="1" smtClean="0"/>
              <a:t>fronthaul</a:t>
            </a:r>
            <a:r>
              <a:rPr lang="en-GB" dirty="0" smtClean="0"/>
              <a:t> and backhaul network standardization activities</a:t>
            </a:r>
          </a:p>
          <a:p>
            <a:r>
              <a:rPr lang="en-GB" dirty="0" smtClean="0"/>
              <a:t>SG11 to </a:t>
            </a:r>
            <a:r>
              <a:rPr lang="en-US" dirty="0" smtClean="0"/>
              <a:t>promote studies on non-radio aspects of IMT's </a:t>
            </a:r>
            <a:r>
              <a:rPr lang="en-US" dirty="0" err="1" smtClean="0"/>
              <a:t>signalling</a:t>
            </a:r>
            <a:r>
              <a:rPr lang="en-US" dirty="0" smtClean="0"/>
              <a:t>, protocol and testing</a:t>
            </a:r>
          </a:p>
          <a:p>
            <a:r>
              <a:rPr lang="en-US" dirty="0" smtClean="0"/>
              <a:t>SG12 to promote studies on non-radio aspects of IMT service, </a:t>
            </a:r>
            <a:r>
              <a:rPr lang="en-US" dirty="0" err="1" smtClean="0"/>
              <a:t>QoS</a:t>
            </a:r>
            <a:r>
              <a:rPr lang="en-US" dirty="0" smtClean="0"/>
              <a:t> and </a:t>
            </a:r>
            <a:r>
              <a:rPr lang="en-US" dirty="0" err="1" smtClean="0"/>
              <a:t>QoE</a:t>
            </a:r>
            <a:r>
              <a:rPr lang="en-US" dirty="0" smtClean="0"/>
              <a:t> </a:t>
            </a:r>
          </a:p>
          <a:p>
            <a:r>
              <a:rPr lang="en-US" dirty="0" smtClean="0"/>
              <a:t>SG17 to promote studies on </a:t>
            </a:r>
            <a:r>
              <a:rPr lang="en-GB" dirty="0" smtClean="0"/>
              <a:t>IMT network and applications' security</a:t>
            </a:r>
            <a:r>
              <a:rPr lang="en-US" dirty="0" smtClean="0"/>
              <a:t> </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56</a:t>
            </a:fld>
            <a:endParaRPr lang="en-US" dirty="0"/>
          </a:p>
        </p:txBody>
      </p:sp>
    </p:spTree>
    <p:extLst>
      <p:ext uri="{BB962C8B-B14F-4D97-AF65-F5344CB8AC3E}">
        <p14:creationId xmlns:p14="http://schemas.microsoft.com/office/powerpoint/2010/main" val="23953737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93 – </a:t>
            </a:r>
            <a:r>
              <a:rPr lang="en-US" dirty="0" smtClean="0"/>
              <a:t>Interconnection of IMT-2020 networks and beyond</a:t>
            </a:r>
            <a:endParaRPr lang="en-US" dirty="0"/>
          </a:p>
        </p:txBody>
      </p:sp>
      <p:sp>
        <p:nvSpPr>
          <p:cNvPr id="3" name="Content Placeholder 2"/>
          <p:cNvSpPr>
            <a:spLocks noGrp="1"/>
          </p:cNvSpPr>
          <p:nvPr>
            <p:ph idx="1"/>
          </p:nvPr>
        </p:nvSpPr>
        <p:spPr/>
        <p:txBody>
          <a:bodyPr>
            <a:normAutofit lnSpcReduction="10000"/>
          </a:bodyPr>
          <a:lstStyle/>
          <a:p>
            <a:r>
              <a:rPr lang="en-US" dirty="0" smtClean="0"/>
              <a:t>TSB Director to </a:t>
            </a:r>
          </a:p>
          <a:p>
            <a:pPr lvl="1"/>
            <a:r>
              <a:rPr lang="en-US" dirty="0" smtClean="0"/>
              <a:t>identify and prioritize problems related to achieving interconnection of IP-based networks such as IMT2020 and beyond</a:t>
            </a:r>
          </a:p>
          <a:p>
            <a:pPr lvl="1"/>
            <a:r>
              <a:rPr lang="en-US" dirty="0" smtClean="0"/>
              <a:t>Report to Council</a:t>
            </a:r>
          </a:p>
          <a:p>
            <a:endParaRPr lang="en-US" dirty="0" smtClean="0"/>
          </a:p>
          <a:p>
            <a:r>
              <a:rPr lang="en-US" dirty="0" smtClean="0"/>
              <a:t>ITU-T SG11 to develop ITU-T Recommendations which specify the framework and </a:t>
            </a:r>
            <a:r>
              <a:rPr lang="en-US" dirty="0" err="1" smtClean="0"/>
              <a:t>signalling</a:t>
            </a:r>
            <a:r>
              <a:rPr lang="en-US" dirty="0" smtClean="0"/>
              <a:t> architectures for Interconnection of IMT-2020 networks and beyond</a:t>
            </a:r>
          </a:p>
          <a:p>
            <a:endParaRPr lang="en-US" dirty="0" smtClean="0"/>
          </a:p>
          <a:p>
            <a:r>
              <a:rPr lang="en-US" dirty="0" smtClean="0"/>
              <a:t>ITU-T SG2 to develop ITU-T Recommendations which specify the ENUM architecture, including administrative control related to international telecommunication resources</a:t>
            </a:r>
          </a:p>
          <a:p>
            <a:r>
              <a:rPr lang="en-US" dirty="0" smtClean="0"/>
              <a:t> </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57</a:t>
            </a:fld>
            <a:endParaRPr lang="en-US" dirty="0"/>
          </a:p>
        </p:txBody>
      </p:sp>
    </p:spTree>
    <p:extLst>
      <p:ext uri="{BB962C8B-B14F-4D97-AF65-F5344CB8AC3E}">
        <p14:creationId xmlns:p14="http://schemas.microsoft.com/office/powerpoint/2010/main" val="38034908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94 – </a:t>
            </a:r>
            <a:r>
              <a:rPr lang="en-US" dirty="0" smtClean="0"/>
              <a:t>Standardization work in ITU-T for cloud based event data technology</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instruct ITU-T SG 13, 16, 17 and 20</a:t>
            </a:r>
          </a:p>
          <a:p>
            <a:pPr lvl="1">
              <a:lnSpc>
                <a:spcPct val="100000"/>
              </a:lnSpc>
            </a:pPr>
            <a:r>
              <a:rPr lang="en-US" sz="2200" dirty="0"/>
              <a:t>to evaluate existing, evolving and new recommendations;</a:t>
            </a:r>
          </a:p>
          <a:p>
            <a:pPr lvl="1">
              <a:lnSpc>
                <a:spcPct val="100000"/>
              </a:lnSpc>
            </a:pPr>
            <a:r>
              <a:rPr lang="en-US" sz="2200" dirty="0"/>
              <a:t>to make recommendations to TSAG on how to address the topics outside their mandate</a:t>
            </a:r>
          </a:p>
          <a:p>
            <a:endParaRPr lang="en-US" dirty="0" smtClean="0"/>
          </a:p>
          <a:p>
            <a:r>
              <a:rPr lang="en-US" dirty="0" smtClean="0"/>
              <a:t>instruct TSAG</a:t>
            </a:r>
          </a:p>
          <a:p>
            <a:pPr lvl="1"/>
            <a:r>
              <a:rPr lang="en-GB" dirty="0" smtClean="0"/>
              <a:t>drive a concerted effort across relevant SGs</a:t>
            </a:r>
          </a:p>
          <a:p>
            <a:endParaRPr lang="en-GB" dirty="0" smtClean="0"/>
          </a:p>
          <a:p>
            <a:r>
              <a:rPr lang="en-GB" dirty="0" smtClean="0"/>
              <a:t>instruct TSB Director</a:t>
            </a:r>
          </a:p>
          <a:p>
            <a:pPr lvl="1"/>
            <a:r>
              <a:rPr lang="en-GB" dirty="0" smtClean="0"/>
              <a:t>provide necessary assistance to speed up this work and to encourage participation &amp; contributions from developing countries</a:t>
            </a:r>
          </a:p>
          <a:p>
            <a:pPr lvl="1"/>
            <a:r>
              <a:rPr lang="en-GB" dirty="0" smtClean="0"/>
              <a:t>Organize workshop(s) </a:t>
            </a:r>
            <a:r>
              <a:rPr lang="en-US" dirty="0" smtClean="0"/>
              <a:t>to collect requirements and input </a:t>
            </a:r>
          </a:p>
          <a:p>
            <a:endParaRPr lang="en-US" dirty="0" smtClean="0"/>
          </a:p>
          <a:p>
            <a:r>
              <a:rPr lang="en-US" dirty="0" smtClean="0"/>
              <a:t>invites Member States, Sector Members, Associates and academia</a:t>
            </a:r>
          </a:p>
          <a:p>
            <a:pPr lvl="1"/>
            <a:r>
              <a:rPr lang="en-US" dirty="0" smtClean="0"/>
              <a:t>to submit contributions </a:t>
            </a:r>
            <a:endParaRPr lang="en-US"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58</a:t>
            </a:fld>
            <a:endParaRPr lang="en-US" dirty="0"/>
          </a:p>
        </p:txBody>
      </p:sp>
    </p:spTree>
    <p:extLst>
      <p:ext uri="{BB962C8B-B14F-4D97-AF65-F5344CB8AC3E}">
        <p14:creationId xmlns:p14="http://schemas.microsoft.com/office/powerpoint/2010/main" val="5937803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86605"/>
            <a:ext cx="7543800" cy="986020"/>
          </a:xfrm>
        </p:spPr>
        <p:txBody>
          <a:bodyPr/>
          <a:lstStyle/>
          <a:p>
            <a:r>
              <a:rPr lang="en-US" dirty="0"/>
              <a:t>Resolution </a:t>
            </a:r>
            <a:r>
              <a:rPr lang="en-GB" dirty="0" smtClean="0"/>
              <a:t>95 – </a:t>
            </a:r>
            <a:r>
              <a:rPr lang="en-US" dirty="0" smtClean="0"/>
              <a:t>ITU-T initiatives to raise awareness on best practices and policies related to service quality</a:t>
            </a:r>
            <a:endParaRPr lang="en-US" dirty="0"/>
          </a:p>
        </p:txBody>
      </p:sp>
      <p:sp>
        <p:nvSpPr>
          <p:cNvPr id="3" name="Content Placeholder 2"/>
          <p:cNvSpPr>
            <a:spLocks noGrp="1"/>
          </p:cNvSpPr>
          <p:nvPr>
            <p:ph idx="1"/>
          </p:nvPr>
        </p:nvSpPr>
        <p:spPr>
          <a:xfrm>
            <a:off x="822959" y="1408912"/>
            <a:ext cx="8213537" cy="4900408"/>
          </a:xfrm>
        </p:spPr>
        <p:txBody>
          <a:bodyPr>
            <a:noAutofit/>
          </a:bodyPr>
          <a:lstStyle/>
          <a:p>
            <a:r>
              <a:rPr lang="en-US" sz="1800" dirty="0" smtClean="0"/>
              <a:t>ITU-T to</a:t>
            </a:r>
          </a:p>
          <a:p>
            <a:pPr lvl="1"/>
            <a:r>
              <a:rPr lang="en-US" sz="1600" dirty="0" smtClean="0"/>
              <a:t>develop Recommendations on performance, </a:t>
            </a:r>
            <a:r>
              <a:rPr lang="en-US" sz="1600" dirty="0" err="1" smtClean="0"/>
              <a:t>QoS</a:t>
            </a:r>
            <a:r>
              <a:rPr lang="en-US" sz="1600" dirty="0" smtClean="0"/>
              <a:t> and </a:t>
            </a:r>
            <a:r>
              <a:rPr lang="en-US" sz="1600" dirty="0" err="1" smtClean="0"/>
              <a:t>QoE</a:t>
            </a:r>
            <a:endParaRPr lang="en-US" sz="1600" dirty="0" smtClean="0"/>
          </a:p>
          <a:p>
            <a:pPr lvl="1"/>
            <a:r>
              <a:rPr lang="en-US" sz="1600" dirty="0" smtClean="0"/>
              <a:t>develop initiatives to raise awareness to inform users operators' </a:t>
            </a:r>
            <a:r>
              <a:rPr lang="en-US" sz="1600" dirty="0" err="1" smtClean="0"/>
              <a:t>QoS</a:t>
            </a:r>
            <a:endParaRPr lang="en-US" sz="1600" dirty="0" smtClean="0"/>
          </a:p>
          <a:p>
            <a:pPr lvl="1"/>
            <a:r>
              <a:rPr lang="en-US" sz="1600" dirty="0" smtClean="0"/>
              <a:t>provide references for national quality measurement framework</a:t>
            </a:r>
          </a:p>
          <a:p>
            <a:pPr lvl="1"/>
            <a:r>
              <a:rPr lang="en-GB" sz="1600" dirty="0" smtClean="0"/>
              <a:t>organize workshops, training programmes</a:t>
            </a:r>
          </a:p>
          <a:p>
            <a:endParaRPr lang="en-US" sz="1800" dirty="0" smtClean="0"/>
          </a:p>
          <a:p>
            <a:r>
              <a:rPr lang="en-US" sz="1800" dirty="0"/>
              <a:t>ITU-T SGs</a:t>
            </a:r>
          </a:p>
          <a:p>
            <a:pPr lvl="1"/>
            <a:r>
              <a:rPr lang="en-GB" sz="1400" dirty="0"/>
              <a:t>elaborate recommendations in defining strategies and testing methodologies to monitor and measure </a:t>
            </a:r>
            <a:r>
              <a:rPr lang="en-US" sz="1400" dirty="0" err="1"/>
              <a:t>QoS</a:t>
            </a:r>
            <a:r>
              <a:rPr lang="en-US" sz="1400" dirty="0"/>
              <a:t> and </a:t>
            </a:r>
            <a:r>
              <a:rPr lang="en-US" sz="1400" dirty="0" err="1"/>
              <a:t>QoE</a:t>
            </a:r>
            <a:r>
              <a:rPr lang="en-US" sz="1400" dirty="0"/>
              <a:t> </a:t>
            </a:r>
          </a:p>
          <a:p>
            <a:pPr lvl="1"/>
            <a:r>
              <a:rPr lang="en-US" sz="1400" dirty="0"/>
              <a:t>Study </a:t>
            </a:r>
            <a:r>
              <a:rPr lang="en-US" sz="1400" dirty="0" err="1"/>
              <a:t>QoS</a:t>
            </a:r>
            <a:r>
              <a:rPr lang="en-US" sz="1400" dirty="0"/>
              <a:t> and </a:t>
            </a:r>
            <a:r>
              <a:rPr lang="en-US" sz="1400" dirty="0" err="1"/>
              <a:t>QoE</a:t>
            </a:r>
            <a:r>
              <a:rPr lang="en-US" sz="1400" dirty="0"/>
              <a:t> evaluation scenarios, measurement strategies and testing tools, sampling methodologies for quality of service measurements at a local, national and global level</a:t>
            </a:r>
          </a:p>
          <a:p>
            <a:pPr lvl="1"/>
            <a:r>
              <a:rPr lang="en-GB" sz="1400" dirty="0"/>
              <a:t>references about minimal satisfactory key performance and key quality indicators for evaluating </a:t>
            </a:r>
            <a:r>
              <a:rPr lang="en-GB" sz="1400" dirty="0" err="1"/>
              <a:t>QoS</a:t>
            </a:r>
            <a:endParaRPr lang="en-GB" sz="1400" dirty="0"/>
          </a:p>
          <a:p>
            <a:pPr lvl="1"/>
            <a:r>
              <a:rPr lang="en-GB" sz="1400" dirty="0" smtClean="0"/>
              <a:t>raise </a:t>
            </a:r>
            <a:r>
              <a:rPr lang="en-GB" sz="1400" dirty="0"/>
              <a:t>participation from all regions</a:t>
            </a:r>
          </a:p>
          <a:p>
            <a:endParaRPr lang="en-US" sz="1800" dirty="0" smtClean="0"/>
          </a:p>
          <a:p>
            <a:r>
              <a:rPr lang="en-US" sz="1800" dirty="0" smtClean="0"/>
              <a:t>TSB Director to </a:t>
            </a:r>
          </a:p>
          <a:p>
            <a:pPr lvl="1"/>
            <a:r>
              <a:rPr lang="en-US" sz="1600" dirty="0" smtClean="0"/>
              <a:t>continue support Quality of Service Development Group</a:t>
            </a:r>
          </a:p>
          <a:p>
            <a:pPr lvl="1"/>
            <a:r>
              <a:rPr lang="en-GB" sz="1600" dirty="0" smtClean="0"/>
              <a:t>conduct activities in each region.</a:t>
            </a:r>
            <a:endParaRPr lang="en-US" sz="1800" dirty="0" smtClean="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dirty="0"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59</a:t>
            </a:fld>
            <a:endParaRPr lang="en-US" dirty="0"/>
          </a:p>
        </p:txBody>
      </p:sp>
    </p:spTree>
    <p:extLst>
      <p:ext uri="{BB962C8B-B14F-4D97-AF65-F5344CB8AC3E}">
        <p14:creationId xmlns:p14="http://schemas.microsoft.com/office/powerpoint/2010/main" val="594239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Suppressed Resolutions </a:t>
            </a:r>
          </a:p>
        </p:txBody>
      </p:sp>
      <p:sp>
        <p:nvSpPr>
          <p:cNvPr id="2" name="Content Placeholder 1"/>
          <p:cNvSpPr>
            <a:spLocks noGrp="1"/>
          </p:cNvSpPr>
          <p:nvPr>
            <p:ph idx="1"/>
          </p:nvPr>
        </p:nvSpPr>
        <p:spPr/>
        <p:txBody>
          <a:bodyPr>
            <a:normAutofit/>
          </a:bodyPr>
          <a:lstStyle/>
          <a:p>
            <a:r>
              <a:rPr lang="en-US" sz="1800" dirty="0" smtClean="0"/>
              <a:t>Resolution 33 – Guidelines for ITU-T strategic activities</a:t>
            </a:r>
          </a:p>
          <a:p>
            <a:r>
              <a:rPr lang="en-US" sz="1800" dirty="0" smtClean="0"/>
              <a:t>Resolution 38 – Coordination among ITU-T, ITU-R and ITU-D for activities relating to IMT</a:t>
            </a:r>
          </a:p>
          <a:p>
            <a:r>
              <a:rPr lang="en-US" sz="1800" dirty="0" smtClean="0"/>
              <a:t>Resolution 57 – Strengthening coordination and cooperation among ITU-R, ITU-T and ITU-D on matters of mutual interest</a:t>
            </a:r>
          </a:p>
          <a:p>
            <a:r>
              <a:rPr lang="en-US" sz="1800" dirty="0" smtClean="0"/>
              <a:t>Resolution 71 – Admission of academia to participate in the work of ITU-T</a:t>
            </a:r>
          </a:p>
          <a:p>
            <a:r>
              <a:rPr lang="en-US" sz="1800" dirty="0" smtClean="0"/>
              <a:t>Resolution 81 – Strengthening collaboration</a:t>
            </a:r>
          </a:p>
          <a:p>
            <a:r>
              <a:rPr lang="en-US" sz="1800" dirty="0" smtClean="0"/>
              <a:t>Resolution 82 – Strategic and structural review</a:t>
            </a:r>
          </a:p>
          <a:p>
            <a:endParaRPr lang="en-US" sz="1800" dirty="0"/>
          </a:p>
        </p:txBody>
      </p:sp>
      <p:sp>
        <p:nvSpPr>
          <p:cNvPr id="20483" name="Rectangle 4"/>
          <p:cNvSpPr>
            <a:spLocks noGrp="1" noChangeArrowheads="1"/>
          </p:cNvSpPr>
          <p:nvPr>
            <p:ph type="dt" sz="half" idx="10"/>
          </p:nvPr>
        </p:nvSpPr>
        <p:spPr/>
        <p:txBody>
          <a:bodyPr/>
          <a:lstStyle/>
          <a:p>
            <a:r>
              <a:rPr lang="en-US" smtClean="0"/>
              <a:t>Geneva, January 2017</a:t>
            </a:r>
            <a:endParaRPr lang="en-US" dirty="0" smtClean="0"/>
          </a:p>
        </p:txBody>
      </p:sp>
      <p:sp>
        <p:nvSpPr>
          <p:cNvPr id="20485"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4F232C4A-A537-469E-AA56-E2580EAA8B54}" type="slidenum">
              <a:rPr lang="en-US" sz="1400"/>
              <a:pPr algn="r"/>
              <a:t>6</a:t>
            </a:fld>
            <a:endParaRPr lang="en-US" sz="1400"/>
          </a:p>
        </p:txBody>
      </p:sp>
    </p:spTree>
    <p:extLst>
      <p:ext uri="{BB962C8B-B14F-4D97-AF65-F5344CB8AC3E}">
        <p14:creationId xmlns:p14="http://schemas.microsoft.com/office/powerpoint/2010/main" val="30524645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96 – ITU-T studies for combating counterfeit telecommunication/ICT </a:t>
            </a:r>
            <a:r>
              <a:rPr lang="en-US" dirty="0" smtClean="0"/>
              <a:t>devices (1/2)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ITU-T SG11 be the lead study group</a:t>
            </a:r>
          </a:p>
          <a:p>
            <a:pPr lvl="1"/>
            <a:r>
              <a:rPr lang="en-US" sz="1600" dirty="0"/>
              <a:t>study existing/new reliable, unique, persistent and secure identifiers, in collaboration with ITU-T SG 2, 17 and 20, that have the potential to be used, including their scope of application and level of security in the context of their possible duplication/cloning;</a:t>
            </a:r>
          </a:p>
          <a:p>
            <a:pPr lvl="1"/>
            <a:r>
              <a:rPr lang="en-US" sz="1600" dirty="0"/>
              <a:t>to develop methods of assessing and verifying identifiers used for purposes of …;</a:t>
            </a:r>
          </a:p>
          <a:p>
            <a:pPr lvl="1"/>
            <a:r>
              <a:rPr lang="en-US" sz="1600" dirty="0"/>
              <a:t>develop mechanisms for identifying production, unique identifiers</a:t>
            </a:r>
          </a:p>
          <a:p>
            <a:pPr lvl="1"/>
            <a:r>
              <a:rPr lang="en-GB" sz="1600" dirty="0"/>
              <a:t>study possible solutions/frameworks to discover identity management information</a:t>
            </a:r>
          </a:p>
          <a:p>
            <a:pPr lvl="1"/>
            <a:r>
              <a:rPr lang="en-US" sz="1600" dirty="0"/>
              <a:t>identify a list of technologies/products, used for testing conformance with ITU-T Recommendations</a:t>
            </a:r>
          </a:p>
          <a:p>
            <a:pPr lvl="1"/>
            <a:endParaRPr lang="en-US" dirty="0" smtClean="0"/>
          </a:p>
          <a:p>
            <a:pPr marL="0" lvl="1" indent="0">
              <a:buNone/>
            </a:pPr>
            <a:r>
              <a:rPr lang="en-US" dirty="0" smtClean="0"/>
              <a:t>TSB Director</a:t>
            </a:r>
          </a:p>
          <a:p>
            <a:pPr lvl="1"/>
            <a:r>
              <a:rPr lang="en-GB" sz="1500" dirty="0"/>
              <a:t>to organize workshops and events across the ITU regions to promote the work in this field, involving all stakeholders and raising awareness of the impact of …</a:t>
            </a:r>
          </a:p>
          <a:p>
            <a:pPr lvl="1"/>
            <a:r>
              <a:rPr lang="en-GB" sz="1500" dirty="0"/>
              <a:t>to assist developing countries in preparing human resources to combat the spread of …;</a:t>
            </a:r>
          </a:p>
          <a:p>
            <a:pPr lvl="1"/>
            <a:r>
              <a:rPr lang="en-GB" sz="1500" dirty="0"/>
              <a:t>closely collaborate with relevant stakeholders and with industry associations, consortia and forums to identify possible technological measures, both software and hardware, and coordinate activities relating to …</a:t>
            </a:r>
          </a:p>
          <a:p>
            <a:pPr lvl="1"/>
            <a:r>
              <a:rPr lang="en-GB" sz="1500" dirty="0"/>
              <a:t>to assist Member States in taking the necessary actions to apply relevant ITU-T Recommendations for ….</a:t>
            </a:r>
          </a:p>
          <a:p>
            <a:pPr lvl="1"/>
            <a:r>
              <a:rPr lang="en-US" sz="1500" dirty="0"/>
              <a:t>t</a:t>
            </a:r>
            <a:r>
              <a:rPr lang="en-US" sz="1500" dirty="0" smtClean="0"/>
              <a:t>o </a:t>
            </a:r>
            <a:r>
              <a:rPr lang="en-US" sz="1500" dirty="0"/>
              <a:t>report to Council</a:t>
            </a:r>
          </a:p>
          <a:p>
            <a:pPr lvl="1"/>
            <a:r>
              <a:rPr lang="en-GB" sz="1500" dirty="0"/>
              <a:t>to involve experts and external entities as appropriate.</a:t>
            </a:r>
            <a:endParaRPr lang="en-US" sz="1500"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60</a:t>
            </a:fld>
            <a:endParaRPr lang="en-US" dirty="0"/>
          </a:p>
        </p:txBody>
      </p:sp>
    </p:spTree>
    <p:extLst>
      <p:ext uri="{BB962C8B-B14F-4D97-AF65-F5344CB8AC3E}">
        <p14:creationId xmlns:p14="http://schemas.microsoft.com/office/powerpoint/2010/main" val="1897394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96 – ITU-T studies for combating counterfeit telecommunication/ICT </a:t>
            </a:r>
            <a:r>
              <a:rPr lang="en-US" dirty="0" smtClean="0"/>
              <a:t>devices (2/2)</a:t>
            </a:r>
            <a:endParaRPr lang="en-US" dirty="0"/>
          </a:p>
        </p:txBody>
      </p:sp>
      <p:sp>
        <p:nvSpPr>
          <p:cNvPr id="3" name="Content Placeholder 2"/>
          <p:cNvSpPr>
            <a:spLocks noGrp="1"/>
          </p:cNvSpPr>
          <p:nvPr>
            <p:ph idx="1"/>
          </p:nvPr>
        </p:nvSpPr>
        <p:spPr/>
        <p:txBody>
          <a:bodyPr>
            <a:normAutofit/>
          </a:bodyPr>
          <a:lstStyle/>
          <a:p>
            <a:pPr hangingPunct="0"/>
            <a:r>
              <a:rPr lang="en-GB" i="1" dirty="0" smtClean="0"/>
              <a:t>invites </a:t>
            </a:r>
            <a:r>
              <a:rPr lang="en-GB" i="1" dirty="0"/>
              <a:t>Member States</a:t>
            </a:r>
          </a:p>
          <a:p>
            <a:pPr lvl="1"/>
            <a:r>
              <a:rPr lang="en-GB" sz="1600" dirty="0"/>
              <a:t>to take all necessary measures, including collaboration, cooperation and exchange of experiences and expertise with other Member States, to </a:t>
            </a:r>
            <a:r>
              <a:rPr lang="en-GB" sz="1600" dirty="0" smtClean="0"/>
              <a:t>combat…</a:t>
            </a:r>
          </a:p>
          <a:p>
            <a:pPr lvl="1"/>
            <a:r>
              <a:rPr lang="en-GB" sz="1600" dirty="0"/>
              <a:t>to adopt national legal and regulatory frameworks </a:t>
            </a:r>
            <a:r>
              <a:rPr lang="en-GB" sz="1600" dirty="0" smtClean="0"/>
              <a:t>…</a:t>
            </a:r>
          </a:p>
          <a:p>
            <a:pPr lvl="1"/>
            <a:r>
              <a:rPr lang="en-GB" sz="1600" dirty="0"/>
              <a:t>to consider measures to mitigate the import, circulation and sale </a:t>
            </a:r>
            <a:r>
              <a:rPr lang="en-GB" sz="1600" dirty="0" smtClean="0"/>
              <a:t>of…</a:t>
            </a:r>
          </a:p>
          <a:p>
            <a:pPr lvl="1"/>
            <a:r>
              <a:rPr lang="en-GB" sz="1600" dirty="0" smtClean="0"/>
              <a:t>to </a:t>
            </a:r>
            <a:r>
              <a:rPr lang="en-GB" sz="1600" dirty="0"/>
              <a:t>consider solutions, to be used to differentiate between authentic/genuine and </a:t>
            </a:r>
            <a:r>
              <a:rPr lang="en-GB" sz="1600" dirty="0" smtClean="0"/>
              <a:t>counterfeit </a:t>
            </a:r>
            <a:r>
              <a:rPr lang="en-GB" sz="1600" dirty="0"/>
              <a:t>or tampered telecommunication/ICT devices</a:t>
            </a:r>
            <a:r>
              <a:rPr lang="en-GB" sz="1500" dirty="0" smtClean="0"/>
              <a:t>.</a:t>
            </a:r>
          </a:p>
          <a:p>
            <a:pPr lvl="1"/>
            <a:r>
              <a:rPr lang="en-GB" sz="1600" dirty="0"/>
              <a:t>to conduct awareness campaigns for consumers on the adverse impact of counterfeit and tampered products and telecommunication/ICT devices on the environment and on their own health, as well as on the degraded reliability, quality of serviceQoS and performance of such telecommunication/ICT </a:t>
            </a:r>
            <a:r>
              <a:rPr lang="en-GB" sz="1600" dirty="0" smtClean="0"/>
              <a:t>devices</a:t>
            </a:r>
          </a:p>
          <a:p>
            <a:pPr hangingPunct="0"/>
            <a:endParaRPr lang="en-GB" i="1" dirty="0" smtClean="0"/>
          </a:p>
          <a:p>
            <a:pPr hangingPunct="0"/>
            <a:r>
              <a:rPr lang="en-GB" i="1" dirty="0" smtClean="0"/>
              <a:t>invites </a:t>
            </a:r>
            <a:r>
              <a:rPr lang="en-GB" i="1" dirty="0"/>
              <a:t>Sector Members</a:t>
            </a:r>
          </a:p>
          <a:p>
            <a:pPr lvl="1"/>
            <a:r>
              <a:rPr lang="en-GB" sz="1600" dirty="0"/>
              <a:t>to collaborate with governments, administrations and telecommunication regulators in combating </a:t>
            </a:r>
            <a:r>
              <a:rPr lang="en-GB" sz="1600" dirty="0" smtClean="0"/>
              <a:t>…</a:t>
            </a:r>
          </a:p>
          <a:p>
            <a:pPr lvl="1"/>
            <a:endParaRPr lang="en-US" sz="1600"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61</a:t>
            </a:fld>
            <a:endParaRPr lang="en-US" dirty="0"/>
          </a:p>
        </p:txBody>
      </p:sp>
    </p:spTree>
    <p:extLst>
      <p:ext uri="{BB962C8B-B14F-4D97-AF65-F5344CB8AC3E}">
        <p14:creationId xmlns:p14="http://schemas.microsoft.com/office/powerpoint/2010/main" val="37432868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97 – Combating mobile telecommunication device theft </a:t>
            </a:r>
          </a:p>
        </p:txBody>
      </p:sp>
      <p:sp>
        <p:nvSpPr>
          <p:cNvPr id="3" name="Content Placeholder 2"/>
          <p:cNvSpPr>
            <a:spLocks noGrp="1"/>
          </p:cNvSpPr>
          <p:nvPr>
            <p:ph idx="1"/>
          </p:nvPr>
        </p:nvSpPr>
        <p:spPr>
          <a:xfrm>
            <a:off x="822959" y="1408912"/>
            <a:ext cx="7543801" cy="4828400"/>
          </a:xfrm>
        </p:spPr>
        <p:txBody>
          <a:bodyPr>
            <a:normAutofit fontScale="85000" lnSpcReduction="20000"/>
          </a:bodyPr>
          <a:lstStyle/>
          <a:p>
            <a:r>
              <a:rPr lang="en-US" dirty="0" smtClean="0"/>
              <a:t>ITU-T to develop solutions to duplication of unique identifiers</a:t>
            </a:r>
          </a:p>
          <a:p>
            <a:r>
              <a:rPr lang="en-GB" dirty="0" smtClean="0"/>
              <a:t>ITU-T SG11 to lead the combat against mobile telecommunication device theft</a:t>
            </a:r>
          </a:p>
          <a:p>
            <a:r>
              <a:rPr lang="en-GB" dirty="0" smtClean="0"/>
              <a:t>ITU-T SG11 and 17 to study any possible solutions, and to </a:t>
            </a:r>
            <a:r>
              <a:rPr lang="en-US" dirty="0" smtClean="0"/>
              <a:t>draw up a list of identifiers used in mobile telecommunication/ICT device</a:t>
            </a:r>
            <a:endParaRPr lang="en-GB" dirty="0" smtClean="0"/>
          </a:p>
          <a:p>
            <a:endParaRPr lang="en-US" dirty="0" smtClean="0"/>
          </a:p>
          <a:p>
            <a:r>
              <a:rPr lang="en-US" dirty="0" smtClean="0"/>
              <a:t>TSB Director</a:t>
            </a:r>
          </a:p>
          <a:p>
            <a:pPr lvl="1">
              <a:lnSpc>
                <a:spcPct val="100000"/>
              </a:lnSpc>
            </a:pPr>
            <a:r>
              <a:rPr lang="en-US" sz="1600" dirty="0"/>
              <a:t>compile </a:t>
            </a:r>
            <a:r>
              <a:rPr lang="en-US" sz="1600" dirty="0" smtClean="0"/>
              <a:t>information on best </a:t>
            </a:r>
            <a:r>
              <a:rPr lang="en-US" sz="1600" dirty="0"/>
              <a:t>practices </a:t>
            </a:r>
          </a:p>
          <a:p>
            <a:pPr lvl="1">
              <a:lnSpc>
                <a:spcPct val="100000"/>
              </a:lnSpc>
            </a:pPr>
            <a:r>
              <a:rPr lang="en-US" sz="1600" dirty="0"/>
              <a:t>facilitate standardization, specifically regarding the exchange of identifier of mobile devices reported stolen or lost, and to prevent lost or stolen mobile devices from accessing mobile networks</a:t>
            </a:r>
          </a:p>
          <a:p>
            <a:pPr lvl="1">
              <a:lnSpc>
                <a:spcPct val="100000"/>
              </a:lnSpc>
            </a:pPr>
            <a:r>
              <a:rPr lang="en-US" sz="1600" dirty="0" smtClean="0"/>
              <a:t>consult with industry and SDOs </a:t>
            </a:r>
            <a:r>
              <a:rPr lang="en-GB" sz="1600" dirty="0" smtClean="0"/>
              <a:t>to </a:t>
            </a:r>
            <a:r>
              <a:rPr lang="en-GB" sz="1600" dirty="0"/>
              <a:t>identify existing and future technological measures</a:t>
            </a:r>
          </a:p>
          <a:p>
            <a:pPr lvl="1">
              <a:lnSpc>
                <a:spcPct val="100000"/>
              </a:lnSpc>
            </a:pPr>
            <a:r>
              <a:rPr lang="en-GB" sz="1600" dirty="0"/>
              <a:t>Provide assistance to Member States upon </a:t>
            </a:r>
            <a:r>
              <a:rPr lang="en-GB" sz="1600" dirty="0" smtClean="0"/>
              <a:t>request</a:t>
            </a:r>
          </a:p>
          <a:p>
            <a:pPr marL="91440" lvl="1" indent="-91440">
              <a:buSzPct val="100000"/>
              <a:buFont typeface="Calibri" panose="020F0502020204030204" pitchFamily="34" charset="0"/>
              <a:buChar char=" "/>
            </a:pPr>
            <a:endParaRPr lang="en-GB" sz="2400" dirty="0" smtClean="0"/>
          </a:p>
          <a:p>
            <a:pPr marL="91440" lvl="1" indent="-91440">
              <a:buSzPct val="100000"/>
              <a:buFont typeface="Calibri" panose="020F0502020204030204" pitchFamily="34" charset="0"/>
              <a:buChar char=" "/>
            </a:pPr>
            <a:r>
              <a:rPr lang="en-GB" sz="2400" dirty="0" smtClean="0"/>
              <a:t>invites </a:t>
            </a:r>
            <a:r>
              <a:rPr lang="en-GB" sz="2400" dirty="0"/>
              <a:t>Member States and Sector Members</a:t>
            </a:r>
          </a:p>
          <a:p>
            <a:pPr lvl="1">
              <a:lnSpc>
                <a:spcPct val="100000"/>
              </a:lnSpc>
            </a:pPr>
            <a:r>
              <a:rPr lang="en-GB" sz="1600" dirty="0"/>
              <a:t>to take all necessary measures to combat </a:t>
            </a:r>
            <a:r>
              <a:rPr lang="en-GB" sz="1600" dirty="0" smtClean="0"/>
              <a:t>…</a:t>
            </a:r>
          </a:p>
          <a:p>
            <a:pPr lvl="1">
              <a:lnSpc>
                <a:spcPct val="100000"/>
              </a:lnSpc>
            </a:pPr>
            <a:r>
              <a:rPr lang="en-GB" sz="1600" dirty="0"/>
              <a:t>to cooperate and share expertise in this area</a:t>
            </a:r>
          </a:p>
          <a:p>
            <a:pPr lvl="1">
              <a:lnSpc>
                <a:spcPct val="100000"/>
              </a:lnSpc>
            </a:pPr>
            <a:r>
              <a:rPr lang="en-GB" sz="1600" dirty="0"/>
              <a:t>to take the necessary actions to prevent or discover and control tampering (unauthorized changing) of unique mobile telecommunication/ICT device </a:t>
            </a:r>
            <a:r>
              <a:rPr lang="en-GB" sz="1600" dirty="0" smtClean="0"/>
              <a:t>identifiers</a:t>
            </a:r>
            <a:endParaRPr lang="en-US" sz="1600"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62</a:t>
            </a:fld>
            <a:endParaRPr lang="en-US" dirty="0"/>
          </a:p>
        </p:txBody>
      </p:sp>
    </p:spTree>
    <p:extLst>
      <p:ext uri="{BB962C8B-B14F-4D97-AF65-F5344CB8AC3E}">
        <p14:creationId xmlns:p14="http://schemas.microsoft.com/office/powerpoint/2010/main" val="35618074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Resolution </a:t>
            </a:r>
            <a:r>
              <a:rPr lang="en-GB" dirty="0" smtClean="0"/>
              <a:t>98 – </a:t>
            </a:r>
            <a:r>
              <a:rPr lang="en-US" dirty="0" smtClean="0"/>
              <a:t>Enhancing the standardization of Internet of Things and Smart Cities &amp; Communities for global development</a:t>
            </a:r>
            <a:endParaRPr lang="en-US" dirty="0"/>
          </a:p>
        </p:txBody>
      </p:sp>
      <p:sp>
        <p:nvSpPr>
          <p:cNvPr id="3" name="Content Placeholder 2"/>
          <p:cNvSpPr>
            <a:spLocks noGrp="1"/>
          </p:cNvSpPr>
          <p:nvPr>
            <p:ph idx="1"/>
          </p:nvPr>
        </p:nvSpPr>
        <p:spPr/>
        <p:txBody>
          <a:bodyPr>
            <a:normAutofit lnSpcReduction="10000"/>
          </a:bodyPr>
          <a:lstStyle/>
          <a:p>
            <a:r>
              <a:rPr lang="en-US" dirty="0" smtClean="0"/>
              <a:t>ITU-T SG20 to </a:t>
            </a:r>
          </a:p>
          <a:p>
            <a:pPr lvl="1">
              <a:lnSpc>
                <a:spcPct val="100000"/>
              </a:lnSpc>
            </a:pPr>
            <a:r>
              <a:rPr lang="en-US" sz="1500" dirty="0"/>
              <a:t>develop ITU-T Recommendations, roadmap aimed at implementing </a:t>
            </a:r>
            <a:r>
              <a:rPr lang="en-US" sz="1500" dirty="0" err="1"/>
              <a:t>IoT</a:t>
            </a:r>
            <a:r>
              <a:rPr lang="en-US" sz="1500" dirty="0"/>
              <a:t> and SC&amp;C on issues related to emerging technologies and vertical industries</a:t>
            </a:r>
          </a:p>
          <a:p>
            <a:pPr lvl="1">
              <a:lnSpc>
                <a:spcPct val="100000"/>
              </a:lnSpc>
            </a:pPr>
            <a:r>
              <a:rPr lang="en-GB" sz="1500" dirty="0"/>
              <a:t>to continue, within its mandate, to work with a special focus on the design of a roadmap and harmonized and coordinated international telecommunication standards for the development of IoT</a:t>
            </a:r>
            <a:endParaRPr lang="en-US" sz="1500" dirty="0"/>
          </a:p>
          <a:p>
            <a:pPr lvl="1">
              <a:lnSpc>
                <a:spcPct val="100000"/>
              </a:lnSpc>
            </a:pPr>
            <a:r>
              <a:rPr lang="en-US" sz="1500" dirty="0"/>
              <a:t>collate, evaluate, assess and share </a:t>
            </a:r>
            <a:r>
              <a:rPr lang="en-US" sz="1500" dirty="0" err="1"/>
              <a:t>IoT</a:t>
            </a:r>
            <a:r>
              <a:rPr lang="en-US" sz="1500" dirty="0"/>
              <a:t> use cases for interoperability and standardization for data and information exchange</a:t>
            </a:r>
          </a:p>
          <a:p>
            <a:endParaRPr lang="en-US" dirty="0" smtClean="0"/>
          </a:p>
          <a:p>
            <a:r>
              <a:rPr lang="en-US" dirty="0" smtClean="0"/>
              <a:t>TSB Director to</a:t>
            </a:r>
          </a:p>
          <a:p>
            <a:pPr lvl="1">
              <a:lnSpc>
                <a:spcPct val="100000"/>
              </a:lnSpc>
            </a:pPr>
            <a:r>
              <a:rPr lang="en-US" sz="1500" dirty="0"/>
              <a:t>carry out pilot projects in cities related to the SC&amp;C KPI assessment activities</a:t>
            </a:r>
          </a:p>
          <a:p>
            <a:pPr lvl="1">
              <a:lnSpc>
                <a:spcPct val="100000"/>
              </a:lnSpc>
            </a:pPr>
            <a:r>
              <a:rPr lang="en-US" sz="1500" dirty="0"/>
              <a:t>continue to support the United for Smart Sustainable Cities Initiative (U4SSC)</a:t>
            </a:r>
          </a:p>
          <a:p>
            <a:pPr lvl="1">
              <a:lnSpc>
                <a:spcPct val="100000"/>
              </a:lnSpc>
            </a:pPr>
            <a:r>
              <a:rPr lang="en-GB" sz="1500" dirty="0"/>
              <a:t>to prepare reports considering, in particular, the needs of developing countries in terms of the </a:t>
            </a:r>
            <a:r>
              <a:rPr lang="en-GB" sz="1500" dirty="0" smtClean="0"/>
              <a:t>study </a:t>
            </a:r>
            <a:r>
              <a:rPr lang="en-GB" sz="1500" dirty="0"/>
              <a:t>of IoT and its applications, sensor networks, services and </a:t>
            </a:r>
            <a:r>
              <a:rPr lang="en-GB" sz="1500" dirty="0" smtClean="0"/>
              <a:t>infrastructure</a:t>
            </a:r>
          </a:p>
          <a:p>
            <a:pPr lvl="1">
              <a:lnSpc>
                <a:spcPct val="110000"/>
              </a:lnSpc>
            </a:pPr>
            <a:r>
              <a:rPr lang="en-GB" sz="1500" dirty="0"/>
              <a:t>to continue disseminating ITU publications on IoT and SC&amp;C, as well as organizing forums, seminars and workshops on the </a:t>
            </a:r>
            <a:r>
              <a:rPr lang="en-GB" sz="1500" dirty="0" smtClean="0"/>
              <a:t>subject.</a:t>
            </a:r>
            <a:endParaRPr lang="en-US" sz="1500" dirty="0"/>
          </a:p>
        </p:txBody>
      </p:sp>
      <p:sp>
        <p:nvSpPr>
          <p:cNvPr id="4" name="Date Placeholder 3"/>
          <p:cNvSpPr>
            <a:spLocks noGrp="1"/>
          </p:cNvSpPr>
          <p:nvPr>
            <p:ph type="dt" sz="half" idx="10"/>
          </p:nvPr>
        </p:nvSpPr>
        <p:spPr/>
        <p:txBody>
          <a:bodyPr/>
          <a:lstStyle/>
          <a:p>
            <a:r>
              <a:rPr lang="en-US" smtClean="0"/>
              <a:t>Geneva, January 2017</a:t>
            </a:r>
            <a:endParaRPr lang="en-US" dirty="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5" name="Slide Number Placeholder 4"/>
          <p:cNvSpPr>
            <a:spLocks noGrp="1"/>
          </p:cNvSpPr>
          <p:nvPr>
            <p:ph type="sldNum" sz="quarter" idx="12"/>
          </p:nvPr>
        </p:nvSpPr>
        <p:spPr/>
        <p:txBody>
          <a:bodyPr/>
          <a:lstStyle/>
          <a:p>
            <a:fld id="{B90E4740-FB9E-4E6F-A81C-43E7C002F81B}" type="slidenum">
              <a:rPr lang="en-US" smtClean="0"/>
              <a:pPr/>
              <a:t>63</a:t>
            </a:fld>
            <a:endParaRPr lang="en-US" dirty="0"/>
          </a:p>
        </p:txBody>
      </p:sp>
    </p:spTree>
    <p:extLst>
      <p:ext uri="{BB962C8B-B14F-4D97-AF65-F5344CB8AC3E}">
        <p14:creationId xmlns:p14="http://schemas.microsoft.com/office/powerpoint/2010/main" val="244631145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Modified ITU-T A-series Recommendations</a:t>
            </a:r>
          </a:p>
        </p:txBody>
      </p:sp>
      <p:sp>
        <p:nvSpPr>
          <p:cNvPr id="88067" name="Rectangle 4"/>
          <p:cNvSpPr>
            <a:spLocks noGrp="1" noChangeArrowheads="1"/>
          </p:cNvSpPr>
          <p:nvPr>
            <p:ph type="dt" sz="half" idx="10"/>
          </p:nvPr>
        </p:nvSpPr>
        <p:spPr/>
        <p:txBody>
          <a:bodyPr/>
          <a:lstStyle/>
          <a:p>
            <a:r>
              <a:rPr lang="en-US" smtClean="0"/>
              <a:t>Geneva, January 2017</a:t>
            </a:r>
            <a:endParaRPr lang="en-US" dirty="0" smtClean="0"/>
          </a:p>
        </p:txBody>
      </p:sp>
      <p:sp>
        <p:nvSpPr>
          <p:cNvPr id="88068" name="Footer Placeholder 11"/>
          <p:cNvSpPr>
            <a:spLocks noGrp="1"/>
          </p:cNvSpPr>
          <p:nvPr>
            <p:ph type="ftr" sz="quarter" idx="11"/>
          </p:nvPr>
        </p:nvSpPr>
        <p:spPr/>
        <p:txBody>
          <a:bodyPr/>
          <a:lstStyle/>
          <a:p>
            <a:r>
              <a:rPr lang="en-US" smtClean="0"/>
              <a:t>Briefing</a:t>
            </a:r>
            <a:endParaRPr lang="en-US" dirty="0" smtClean="0"/>
          </a:p>
        </p:txBody>
      </p:sp>
      <p:sp>
        <p:nvSpPr>
          <p:cNvPr id="88069"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21E39A8C-D889-49E7-824D-3EFF9E993E69}" type="slidenum">
              <a:rPr lang="en-US" sz="1400"/>
              <a:pPr algn="r"/>
              <a:t>64</a:t>
            </a:fld>
            <a:endParaRPr lang="en-US" sz="14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smtClean="0"/>
              <a:t>Rec. ITU-T A.1 </a:t>
            </a:r>
            <a:r>
              <a:rPr lang="en-GB" smtClean="0"/>
              <a:t>– Working methods for study groups of the ITU Telecommunication Standardization Sector (ITU‑T)</a:t>
            </a:r>
            <a:endParaRPr lang="en-US" dirty="0" smtClean="0"/>
          </a:p>
        </p:txBody>
      </p:sp>
      <p:sp>
        <p:nvSpPr>
          <p:cNvPr id="89091" name="Content Placeholder 2"/>
          <p:cNvSpPr>
            <a:spLocks noGrp="1"/>
          </p:cNvSpPr>
          <p:nvPr>
            <p:ph idx="1"/>
          </p:nvPr>
        </p:nvSpPr>
        <p:spPr/>
        <p:txBody>
          <a:bodyPr>
            <a:normAutofit fontScale="92500" lnSpcReduction="20000"/>
          </a:bodyPr>
          <a:lstStyle/>
          <a:p>
            <a:pPr lvl="1">
              <a:lnSpc>
                <a:spcPct val="120000"/>
              </a:lnSpc>
            </a:pPr>
            <a:r>
              <a:rPr lang="en-GB" sz="1800" dirty="0" smtClean="0"/>
              <a:t>references </a:t>
            </a:r>
            <a:r>
              <a:rPr lang="en-GB" sz="1800" dirty="0"/>
              <a:t>to ITRs, PP-Resolution 72 added</a:t>
            </a:r>
          </a:p>
          <a:p>
            <a:pPr lvl="1">
              <a:lnSpc>
                <a:spcPct val="120000"/>
              </a:lnSpc>
            </a:pPr>
            <a:r>
              <a:rPr lang="en-GB" sz="1800" dirty="0"/>
              <a:t>f</a:t>
            </a:r>
            <a:r>
              <a:rPr lang="en-GB" sz="1800" dirty="0" smtClean="0"/>
              <a:t>ulfilled </a:t>
            </a:r>
            <a:r>
              <a:rPr lang="en-GB" sz="1800" dirty="0"/>
              <a:t>Resolution shall be questioned for suppression</a:t>
            </a:r>
          </a:p>
          <a:p>
            <a:pPr lvl="1">
              <a:lnSpc>
                <a:spcPct val="120000"/>
              </a:lnSpc>
            </a:pPr>
            <a:r>
              <a:rPr lang="en-GB" sz="1800" dirty="0"/>
              <a:t>n</a:t>
            </a:r>
            <a:r>
              <a:rPr lang="en-GB" sz="1800" dirty="0" smtClean="0"/>
              <a:t>ew </a:t>
            </a:r>
            <a:r>
              <a:rPr lang="en-GB" sz="1800" dirty="0"/>
              <a:t>Section 1bis ‘Documentation of ITU-T’</a:t>
            </a:r>
          </a:p>
          <a:p>
            <a:pPr lvl="1">
              <a:lnSpc>
                <a:spcPct val="120000"/>
              </a:lnSpc>
            </a:pPr>
            <a:r>
              <a:rPr lang="en-GB" sz="1800" dirty="0"/>
              <a:t>SG Report to WTSA should have also: statistical analysis per Question, future action plan</a:t>
            </a:r>
          </a:p>
          <a:p>
            <a:pPr lvl="1">
              <a:lnSpc>
                <a:spcPct val="120000"/>
              </a:lnSpc>
            </a:pPr>
            <a:r>
              <a:rPr lang="en-GB" sz="1800" dirty="0"/>
              <a:t>SG Vice-chairmen should be assigned specific functions</a:t>
            </a:r>
          </a:p>
          <a:p>
            <a:pPr lvl="1">
              <a:lnSpc>
                <a:spcPct val="120000"/>
              </a:lnSpc>
            </a:pPr>
            <a:r>
              <a:rPr lang="en-GB" sz="1800" dirty="0"/>
              <a:t>SG Chairmen should participate in </a:t>
            </a:r>
            <a:r>
              <a:rPr lang="en-GB" sz="1800" dirty="0" smtClean="0"/>
              <a:t>WTSA</a:t>
            </a:r>
          </a:p>
          <a:p>
            <a:pPr lvl="1">
              <a:lnSpc>
                <a:spcPct val="120000"/>
              </a:lnSpc>
            </a:pPr>
            <a:r>
              <a:rPr lang="en-GB" sz="1800" dirty="0" smtClean="0"/>
              <a:t>TSB </a:t>
            </a:r>
            <a:r>
              <a:rPr lang="en-GB" sz="1800" dirty="0"/>
              <a:t>Director to publish in SG/RG Chairman’s report a complete account of resources used and fellowships </a:t>
            </a:r>
            <a:r>
              <a:rPr lang="en-US" sz="1800" dirty="0"/>
              <a:t>along with any extra budgetary resources </a:t>
            </a:r>
            <a:r>
              <a:rPr lang="en-US" sz="1800" dirty="0" smtClean="0"/>
              <a:t>expended</a:t>
            </a:r>
          </a:p>
          <a:p>
            <a:pPr lvl="1">
              <a:lnSpc>
                <a:spcPct val="120000"/>
              </a:lnSpc>
            </a:pPr>
            <a:r>
              <a:rPr lang="en-US" sz="1800" dirty="0" smtClean="0"/>
              <a:t>TSB Director to report to TSAG on efforts to </a:t>
            </a:r>
            <a:r>
              <a:rPr lang="en-GB" sz="1800" dirty="0" smtClean="0"/>
              <a:t>foster </a:t>
            </a:r>
            <a:r>
              <a:rPr lang="en-GB" sz="1800" dirty="0"/>
              <a:t>cooperation and coordination with the other standardization organizations for the benefit of all members </a:t>
            </a:r>
            <a:endParaRPr lang="en-US" sz="1800" dirty="0"/>
          </a:p>
          <a:p>
            <a:pPr lvl="1">
              <a:lnSpc>
                <a:spcPct val="120000"/>
              </a:lnSpc>
            </a:pPr>
            <a:r>
              <a:rPr lang="en-US" sz="1800" dirty="0"/>
              <a:t>TSAG modification of Q text shall be returned to SG</a:t>
            </a:r>
          </a:p>
          <a:p>
            <a:pPr lvl="1">
              <a:lnSpc>
                <a:spcPct val="120000"/>
              </a:lnSpc>
            </a:pPr>
            <a:r>
              <a:rPr lang="en-US" sz="1800" dirty="0"/>
              <a:t>reconsideration of selection between AAP/TAP should have reasons in </a:t>
            </a:r>
            <a:r>
              <a:rPr lang="en-US" sz="1800" dirty="0" smtClean="0"/>
              <a:t>writing</a:t>
            </a:r>
          </a:p>
          <a:p>
            <a:pPr lvl="1">
              <a:lnSpc>
                <a:spcPct val="120000"/>
              </a:lnSpc>
            </a:pPr>
            <a:r>
              <a:rPr lang="en-US" sz="1800" dirty="0"/>
              <a:t>s</a:t>
            </a:r>
            <a:r>
              <a:rPr lang="en-US" sz="1800" dirty="0" smtClean="0"/>
              <a:t>uppression </a:t>
            </a:r>
            <a:r>
              <a:rPr lang="en-US" sz="1800" dirty="0"/>
              <a:t>of §2.2.11 - §2.2.12 on GSI according to TSAG July 2016 decision</a:t>
            </a:r>
          </a:p>
          <a:p>
            <a:pPr marL="0" lvl="1" indent="0">
              <a:lnSpc>
                <a:spcPct val="120000"/>
              </a:lnSpc>
              <a:buNone/>
            </a:pPr>
            <a:endParaRPr lang="en-GB" sz="1800" dirty="0"/>
          </a:p>
          <a:p>
            <a:endParaRPr lang="en-US" dirty="0" smtClean="0"/>
          </a:p>
        </p:txBody>
      </p:sp>
      <p:sp>
        <p:nvSpPr>
          <p:cNvPr id="89092"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89093" name="Slide Number Placeholder 4"/>
          <p:cNvSpPr>
            <a:spLocks noGrp="1"/>
          </p:cNvSpPr>
          <p:nvPr>
            <p:ph type="sldNum" sz="quarter" idx="12"/>
          </p:nvPr>
        </p:nvSpPr>
        <p:spPr/>
        <p:txBody>
          <a:bodyPr/>
          <a:lstStyle/>
          <a:p>
            <a:fld id="{8E239034-22AC-4E47-B666-273B762274A5}" type="slidenum">
              <a:rPr lang="en-US" smtClean="0"/>
              <a:pPr/>
              <a:t>65</a:t>
            </a:fld>
            <a:endParaRPr lang="en-US" smtClean="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822960" y="286605"/>
            <a:ext cx="7709480" cy="986020"/>
          </a:xfrm>
        </p:spPr>
        <p:txBody>
          <a:bodyPr/>
          <a:lstStyle/>
          <a:p>
            <a:r>
              <a:rPr lang="en-US" dirty="0" smtClean="0"/>
              <a:t>Recommendation ITU‑T A.12 </a:t>
            </a:r>
            <a:r>
              <a:rPr lang="en-GB" dirty="0" smtClean="0"/>
              <a:t>– Identification and layout of ITU-T Recommendations</a:t>
            </a:r>
            <a:endParaRPr lang="en-US" dirty="0" smtClean="0"/>
          </a:p>
        </p:txBody>
      </p:sp>
      <p:sp>
        <p:nvSpPr>
          <p:cNvPr id="13" name="Content Placeholder 12"/>
          <p:cNvSpPr>
            <a:spLocks noGrp="1"/>
          </p:cNvSpPr>
          <p:nvPr>
            <p:ph idx="1"/>
          </p:nvPr>
        </p:nvSpPr>
        <p:spPr/>
        <p:txBody>
          <a:bodyPr>
            <a:normAutofit lnSpcReduction="10000"/>
          </a:bodyPr>
          <a:lstStyle/>
          <a:p>
            <a:r>
              <a:rPr lang="en-GB" b="1" dirty="0"/>
              <a:t>D</a:t>
            </a:r>
            <a:r>
              <a:rPr lang="en-GB" dirty="0"/>
              <a:t>	</a:t>
            </a:r>
            <a:r>
              <a:rPr lang="en-GB" strike="sngStrike" dirty="0"/>
              <a:t>General tariff principles </a:t>
            </a:r>
            <a:r>
              <a:rPr lang="en-GB" u="sng" dirty="0"/>
              <a:t>Tariff and accounting principles and international telecommunication/ICT economic and policy issues</a:t>
            </a:r>
            <a:r>
              <a:rPr lang="en-GB" dirty="0"/>
              <a:t> </a:t>
            </a:r>
          </a:p>
          <a:p>
            <a:r>
              <a:rPr lang="en-GB" b="1" dirty="0"/>
              <a:t>Q</a:t>
            </a:r>
            <a:r>
              <a:rPr lang="en-GB" dirty="0"/>
              <a:t>	Switching and signalling</a:t>
            </a:r>
            <a:r>
              <a:rPr lang="en-GB" u="sng" dirty="0"/>
              <a:t>, and associated measurements and tests</a:t>
            </a:r>
          </a:p>
          <a:p>
            <a:endParaRPr lang="en-GB" dirty="0"/>
          </a:p>
          <a:p>
            <a:r>
              <a:rPr lang="en-GB" dirty="0"/>
              <a:t>2.5	The date of formal approval of the Recommendation, the study group(s) responsible for its approval and a record of revisions shall be clearly indicated</a:t>
            </a:r>
            <a:r>
              <a:rPr lang="en-GB" u="sng" dirty="0"/>
              <a:t>,</a:t>
            </a:r>
            <a:r>
              <a:rPr lang="en-US" u="sng" dirty="0"/>
              <a:t> together with the approval process applied</a:t>
            </a:r>
            <a:r>
              <a:rPr lang="en-GB" u="sng" dirty="0"/>
              <a:t>. In accordance with the ITU Convention, the status of Recommendations approved is the same for both alternative approval process (AAP) and traditional approval process (TAP) methods of approval</a:t>
            </a:r>
            <a:r>
              <a:rPr lang="en-GB" dirty="0"/>
              <a:t>.</a:t>
            </a:r>
            <a:endParaRPr lang="en-US" dirty="0"/>
          </a:p>
          <a:p>
            <a:pPr marL="0" indent="0">
              <a:buNone/>
            </a:pPr>
            <a:endParaRPr lang="en-US" dirty="0"/>
          </a:p>
        </p:txBody>
      </p:sp>
      <p:sp>
        <p:nvSpPr>
          <p:cNvPr id="98308"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98309" name="Slide Number Placeholder 4"/>
          <p:cNvSpPr>
            <a:spLocks noGrp="1"/>
          </p:cNvSpPr>
          <p:nvPr>
            <p:ph type="sldNum" sz="quarter" idx="12"/>
          </p:nvPr>
        </p:nvSpPr>
        <p:spPr/>
        <p:txBody>
          <a:bodyPr/>
          <a:lstStyle/>
          <a:p>
            <a:fld id="{9D79A730-4383-4C3A-9041-384047CFEE6E}" type="slidenum">
              <a:rPr lang="en-US" smtClean="0"/>
              <a:pPr/>
              <a:t>66</a:t>
            </a:fld>
            <a:endParaRPr lang="en-US"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22959" y="1408912"/>
            <a:ext cx="7543801" cy="4828376"/>
          </a:xfrm>
        </p:spPr>
        <p:txBody>
          <a:bodyPr>
            <a:noAutofit/>
          </a:bodyPr>
          <a:lstStyle/>
          <a:p>
            <a:pPr marL="285750" indent="-285750">
              <a:lnSpc>
                <a:spcPct val="100000"/>
              </a:lnSpc>
              <a:spcBef>
                <a:spcPts val="600"/>
              </a:spcBef>
            </a:pPr>
            <a:r>
              <a:rPr lang="en-US" sz="1400" dirty="0" smtClean="0"/>
              <a:t>Resolution 31 – Admission of Associates in the work of ITU-T“=</a:t>
            </a:r>
          </a:p>
          <a:p>
            <a:pPr marL="285750" indent="-285750">
              <a:lnSpc>
                <a:spcPct val="100000"/>
              </a:lnSpc>
              <a:spcBef>
                <a:spcPts val="600"/>
              </a:spcBef>
            </a:pPr>
            <a:r>
              <a:rPr lang="en-US" sz="1400" dirty="0" smtClean="0"/>
              <a:t>Resolution 34 – Voluntary Contributions</a:t>
            </a:r>
          </a:p>
          <a:p>
            <a:pPr marL="285750" indent="-285750">
              <a:lnSpc>
                <a:spcPct val="100000"/>
              </a:lnSpc>
              <a:spcBef>
                <a:spcPts val="600"/>
              </a:spcBef>
            </a:pPr>
            <a:r>
              <a:rPr lang="en-US" sz="1400" dirty="0" smtClean="0"/>
              <a:t>Resolution 43 – Regional preparation for WTSAs</a:t>
            </a:r>
          </a:p>
          <a:p>
            <a:pPr marL="285750" indent="-285750">
              <a:lnSpc>
                <a:spcPct val="100000"/>
              </a:lnSpc>
              <a:spcBef>
                <a:spcPts val="600"/>
              </a:spcBef>
            </a:pPr>
            <a:r>
              <a:rPr lang="en-US" sz="1400" dirty="0" smtClean="0"/>
              <a:t>Resolution 47 –</a:t>
            </a:r>
            <a:r>
              <a:rPr lang="en-US" sz="1400" dirty="0"/>
              <a:t> </a:t>
            </a:r>
            <a:r>
              <a:rPr lang="en-US" sz="1400" dirty="0" smtClean="0"/>
              <a:t>Country code top-level domain names</a:t>
            </a:r>
          </a:p>
          <a:p>
            <a:pPr marL="285750" indent="-285750">
              <a:lnSpc>
                <a:spcPct val="100000"/>
              </a:lnSpc>
              <a:spcBef>
                <a:spcPts val="600"/>
              </a:spcBef>
            </a:pPr>
            <a:r>
              <a:rPr lang="en-US" sz="1400" dirty="0" smtClean="0"/>
              <a:t>Resolution 48 – Internationalized (multilingual) domain names</a:t>
            </a:r>
          </a:p>
          <a:p>
            <a:pPr marL="285750" indent="-285750">
              <a:lnSpc>
                <a:spcPct val="100000"/>
              </a:lnSpc>
              <a:spcBef>
                <a:spcPts val="600"/>
              </a:spcBef>
            </a:pPr>
            <a:r>
              <a:rPr lang="en-US" sz="1400" dirty="0" smtClean="0"/>
              <a:t>Resolution 58 – National CIRTs, particularly for developing countries</a:t>
            </a:r>
          </a:p>
          <a:p>
            <a:pPr marL="285750" indent="-285750">
              <a:lnSpc>
                <a:spcPct val="100000"/>
              </a:lnSpc>
              <a:spcBef>
                <a:spcPts val="600"/>
              </a:spcBef>
            </a:pPr>
            <a:r>
              <a:rPr lang="en-US" sz="1400" dirty="0" smtClean="0"/>
              <a:t>Resolution 59 – Enhancing participation of telecommunication operators from developing countries</a:t>
            </a:r>
          </a:p>
          <a:p>
            <a:pPr marL="285750" indent="-285750">
              <a:lnSpc>
                <a:spcPct val="100000"/>
              </a:lnSpc>
              <a:spcBef>
                <a:spcPts val="600"/>
              </a:spcBef>
            </a:pPr>
            <a:r>
              <a:rPr lang="en-US" sz="1400" dirty="0" smtClean="0"/>
              <a:t>Resolution 60 – Evolution of the identification/numbering system and its convergence with IP-based systems/networks</a:t>
            </a:r>
          </a:p>
          <a:p>
            <a:pPr marL="285750" indent="-285750">
              <a:lnSpc>
                <a:spcPct val="100000"/>
              </a:lnSpc>
              <a:spcBef>
                <a:spcPts val="600"/>
              </a:spcBef>
            </a:pPr>
            <a:r>
              <a:rPr lang="en-US" sz="1400" dirty="0" smtClean="0"/>
              <a:t>Resolution 61 – Countering and combating misappropriation and misuse of international telecommunication numbering resources</a:t>
            </a:r>
          </a:p>
          <a:p>
            <a:pPr marL="285750" indent="-285750">
              <a:lnSpc>
                <a:spcPct val="100000"/>
              </a:lnSpc>
              <a:spcBef>
                <a:spcPts val="600"/>
              </a:spcBef>
            </a:pPr>
            <a:r>
              <a:rPr lang="en-US" sz="1400" dirty="0" smtClean="0"/>
              <a:t>Resolution 62 – Dispute settlement</a:t>
            </a:r>
          </a:p>
          <a:p>
            <a:pPr marL="285750" indent="-285750">
              <a:lnSpc>
                <a:spcPct val="100000"/>
              </a:lnSpc>
              <a:spcBef>
                <a:spcPts val="600"/>
              </a:spcBef>
            </a:pPr>
            <a:r>
              <a:rPr lang="en-US" sz="1400" dirty="0" smtClean="0"/>
              <a:t>Resolution 66 – Technology Watch in TSB</a:t>
            </a:r>
          </a:p>
          <a:p>
            <a:pPr marL="285750" indent="-285750">
              <a:lnSpc>
                <a:spcPct val="100000"/>
              </a:lnSpc>
              <a:spcBef>
                <a:spcPts val="600"/>
              </a:spcBef>
            </a:pPr>
            <a:r>
              <a:rPr lang="en-US" sz="1400" dirty="0" smtClean="0"/>
              <a:t>Resolution 74 – Sector Members from developing countries in ITU-T</a:t>
            </a:r>
          </a:p>
          <a:p>
            <a:pPr marL="285750" indent="-285750">
              <a:lnSpc>
                <a:spcPct val="100000"/>
              </a:lnSpc>
              <a:spcBef>
                <a:spcPts val="600"/>
              </a:spcBef>
            </a:pPr>
            <a:r>
              <a:rPr lang="en-US" sz="1400" dirty="0" smtClean="0"/>
              <a:t>Resolution 79 – E-waste</a:t>
            </a:r>
          </a:p>
          <a:p>
            <a:pPr marL="285750" indent="-285750">
              <a:lnSpc>
                <a:spcPct val="100000"/>
              </a:lnSpc>
              <a:spcBef>
                <a:spcPts val="600"/>
              </a:spcBef>
            </a:pPr>
            <a:r>
              <a:rPr lang="en-US" sz="1400" dirty="0" smtClean="0"/>
              <a:t>Opinion 1 – Practical application of network externality premium</a:t>
            </a:r>
          </a:p>
          <a:p>
            <a:pPr marL="0">
              <a:lnSpc>
                <a:spcPct val="100000"/>
              </a:lnSpc>
              <a:spcBef>
                <a:spcPts val="600"/>
              </a:spcBef>
            </a:pPr>
            <a:endParaRPr lang="en-US" sz="1400" dirty="0"/>
          </a:p>
        </p:txBody>
      </p:sp>
      <p:sp>
        <p:nvSpPr>
          <p:cNvPr id="20482" name="Title 1"/>
          <p:cNvSpPr>
            <a:spLocks noGrp="1"/>
          </p:cNvSpPr>
          <p:nvPr>
            <p:ph type="title"/>
          </p:nvPr>
        </p:nvSpPr>
        <p:spPr/>
        <p:txBody>
          <a:bodyPr/>
          <a:lstStyle/>
          <a:p>
            <a:r>
              <a:rPr lang="en-US" dirty="0" smtClean="0"/>
              <a:t>Resolutions/Opinion unchanged </a:t>
            </a:r>
          </a:p>
        </p:txBody>
      </p:sp>
      <p:sp>
        <p:nvSpPr>
          <p:cNvPr id="20483" name="Rectangle 4"/>
          <p:cNvSpPr>
            <a:spLocks noGrp="1" noChangeArrowheads="1"/>
          </p:cNvSpPr>
          <p:nvPr>
            <p:ph type="dt" sz="half" idx="10"/>
          </p:nvPr>
        </p:nvSpPr>
        <p:spPr/>
        <p:txBody>
          <a:bodyPr/>
          <a:lstStyle/>
          <a:p>
            <a:r>
              <a:rPr lang="en-US" smtClean="0"/>
              <a:t>Geneva, January 2017</a:t>
            </a:r>
            <a:endParaRPr lang="en-US" dirty="0" smtClean="0"/>
          </a:p>
        </p:txBody>
      </p:sp>
      <p:sp>
        <p:nvSpPr>
          <p:cNvPr id="20485"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4F232C4A-A537-469E-AA56-E2580EAA8B54}" type="slidenum">
              <a:rPr lang="en-US" sz="1400"/>
              <a:pPr algn="r"/>
              <a:t>7</a:t>
            </a:fld>
            <a:endParaRPr lang="en-US" sz="1400"/>
          </a:p>
        </p:txBody>
      </p:sp>
    </p:spTree>
    <p:extLst>
      <p:ext uri="{BB962C8B-B14F-4D97-AF65-F5344CB8AC3E}">
        <p14:creationId xmlns:p14="http://schemas.microsoft.com/office/powerpoint/2010/main" val="29123911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dirty="0" smtClean="0"/>
              <a:t>WTSA Resolutions </a:t>
            </a:r>
            <a:r>
              <a:rPr lang="en-US" dirty="0"/>
              <a:t>with </a:t>
            </a:r>
            <a:r>
              <a:rPr lang="en-US" dirty="0" smtClean="0"/>
              <a:t>only editorial </a:t>
            </a:r>
            <a:r>
              <a:rPr lang="en-US" dirty="0"/>
              <a:t>modifications</a:t>
            </a:r>
            <a:endParaRPr lang="en-US" dirty="0" smtClean="0"/>
          </a:p>
        </p:txBody>
      </p:sp>
      <p:sp>
        <p:nvSpPr>
          <p:cNvPr id="87043" name="Content Placeholder 2"/>
          <p:cNvSpPr>
            <a:spLocks noGrp="1"/>
          </p:cNvSpPr>
          <p:nvPr>
            <p:ph idx="1"/>
          </p:nvPr>
        </p:nvSpPr>
        <p:spPr/>
        <p:txBody>
          <a:bodyPr/>
          <a:lstStyle/>
          <a:p>
            <a:r>
              <a:rPr lang="en-US" dirty="0" smtClean="0"/>
              <a:t>Resolution 20 – Procedures for allocation and management of international telecommunication numbering, naming, addressing and identification (NNAI) resources</a:t>
            </a:r>
          </a:p>
          <a:p>
            <a:r>
              <a:rPr lang="en-US" dirty="0" smtClean="0"/>
              <a:t>Resolution 40 – Regulatory aspects of ITU-T work </a:t>
            </a:r>
          </a:p>
          <a:p>
            <a:r>
              <a:rPr lang="en-US" dirty="0" smtClean="0"/>
              <a:t>Resolution 54 – Creation and assistance to regional groups</a:t>
            </a:r>
          </a:p>
          <a:p>
            <a:r>
              <a:rPr lang="en-US" dirty="0" smtClean="0"/>
              <a:t>Resolution 69 – Non-discriminatory access and use of Internet resources</a:t>
            </a:r>
          </a:p>
          <a:p>
            <a:r>
              <a:rPr lang="en-US" dirty="0" smtClean="0"/>
              <a:t>Resolution 78 – E-health</a:t>
            </a:r>
          </a:p>
        </p:txBody>
      </p:sp>
      <p:sp>
        <p:nvSpPr>
          <p:cNvPr id="87044" name="Date Placeholder 3"/>
          <p:cNvSpPr>
            <a:spLocks noGrp="1"/>
          </p:cNvSpPr>
          <p:nvPr>
            <p:ph type="dt" sz="half" idx="10"/>
          </p:nvPr>
        </p:nvSpPr>
        <p:spPr/>
        <p:txBody>
          <a:bodyPr/>
          <a:lstStyle/>
          <a:p>
            <a:r>
              <a:rPr lang="en-US" smtClean="0"/>
              <a:t>Geneva, January 2017</a:t>
            </a:r>
            <a:endParaRPr lang="en-US" dirty="0" smtClean="0"/>
          </a:p>
        </p:txBody>
      </p:sp>
      <p:sp>
        <p:nvSpPr>
          <p:cNvPr id="6" name="Footer Placeholder 5"/>
          <p:cNvSpPr>
            <a:spLocks noGrp="1"/>
          </p:cNvSpPr>
          <p:nvPr>
            <p:ph type="ftr" sz="quarter" idx="11"/>
          </p:nvPr>
        </p:nvSpPr>
        <p:spPr/>
        <p:txBody>
          <a:bodyPr/>
          <a:lstStyle/>
          <a:p>
            <a:r>
              <a:rPr lang="en-US" smtClean="0"/>
              <a:t>Briefing</a:t>
            </a:r>
            <a:endParaRPr lang="en-US" dirty="0"/>
          </a:p>
        </p:txBody>
      </p:sp>
      <p:sp>
        <p:nvSpPr>
          <p:cNvPr id="87045" name="Slide Number Placeholder 4"/>
          <p:cNvSpPr>
            <a:spLocks noGrp="1"/>
          </p:cNvSpPr>
          <p:nvPr>
            <p:ph type="sldNum" sz="quarter" idx="12"/>
          </p:nvPr>
        </p:nvSpPr>
        <p:spPr/>
        <p:txBody>
          <a:bodyPr/>
          <a:lstStyle/>
          <a:p>
            <a:fld id="{E828C849-ED1F-4115-BD16-6CA76F26F90D}" type="slidenum">
              <a:rPr lang="en-US" smtClean="0"/>
              <a:pPr/>
              <a:t>8</a:t>
            </a:fld>
            <a:endParaRPr lang="en-US" smtClean="0"/>
          </a:p>
        </p:txBody>
      </p:sp>
    </p:spTree>
    <p:extLst>
      <p:ext uri="{BB962C8B-B14F-4D97-AF65-F5344CB8AC3E}">
        <p14:creationId xmlns:p14="http://schemas.microsoft.com/office/powerpoint/2010/main" val="18333238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smtClean="0"/>
              <a:t>New Resolutions (1/2)</a:t>
            </a:r>
          </a:p>
        </p:txBody>
      </p:sp>
      <p:sp>
        <p:nvSpPr>
          <p:cNvPr id="7171" name="Content Placeholder 2"/>
          <p:cNvSpPr>
            <a:spLocks noGrp="1"/>
          </p:cNvSpPr>
          <p:nvPr>
            <p:ph idx="1"/>
          </p:nvPr>
        </p:nvSpPr>
        <p:spPr/>
        <p:txBody>
          <a:bodyPr/>
          <a:lstStyle/>
          <a:p>
            <a:r>
              <a:rPr lang="en-US" dirty="0"/>
              <a:t>Resolution </a:t>
            </a:r>
            <a:r>
              <a:rPr lang="en-GB" dirty="0" smtClean="0"/>
              <a:t>83 – </a:t>
            </a:r>
            <a:r>
              <a:rPr lang="en-US" dirty="0" smtClean="0"/>
              <a:t>Evaluation implementation of WTSA Resolutions</a:t>
            </a:r>
            <a:endParaRPr lang="en-GB" dirty="0" smtClean="0"/>
          </a:p>
          <a:p>
            <a:r>
              <a:rPr lang="en-US" dirty="0"/>
              <a:t>Resolution </a:t>
            </a:r>
            <a:r>
              <a:rPr lang="en-GB" dirty="0" smtClean="0"/>
              <a:t>84 – Protection of users of telecommunication/ICT services</a:t>
            </a:r>
            <a:endParaRPr lang="en-US" dirty="0" smtClean="0"/>
          </a:p>
          <a:p>
            <a:r>
              <a:rPr lang="en-US" dirty="0"/>
              <a:t>Resolution </a:t>
            </a:r>
            <a:r>
              <a:rPr lang="en-GB" dirty="0" smtClean="0"/>
              <a:t>85 – </a:t>
            </a:r>
            <a:r>
              <a:rPr lang="en-US" dirty="0" smtClean="0"/>
              <a:t>Strengthening and diversifying ITU-T resources </a:t>
            </a:r>
          </a:p>
          <a:p>
            <a:r>
              <a:rPr lang="en-US" dirty="0"/>
              <a:t>Resolution </a:t>
            </a:r>
            <a:r>
              <a:rPr lang="en-GB" dirty="0" smtClean="0"/>
              <a:t>86 – </a:t>
            </a:r>
            <a:r>
              <a:rPr lang="en-US" dirty="0" smtClean="0"/>
              <a:t>Facilitating implementation of Smart Africa Manifesto</a:t>
            </a:r>
          </a:p>
          <a:p>
            <a:r>
              <a:rPr lang="en-US" dirty="0"/>
              <a:t>Resolution </a:t>
            </a:r>
            <a:r>
              <a:rPr lang="en-GB" dirty="0" smtClean="0"/>
              <a:t>87 – ITU-T participation in periodic review and revision of </a:t>
            </a:r>
            <a:r>
              <a:rPr lang="en-US" dirty="0" smtClean="0"/>
              <a:t>ITRs</a:t>
            </a:r>
          </a:p>
          <a:p>
            <a:r>
              <a:rPr lang="en-US" dirty="0"/>
              <a:t>Resolution </a:t>
            </a:r>
            <a:r>
              <a:rPr lang="en-GB" dirty="0" smtClean="0"/>
              <a:t>88 – </a:t>
            </a:r>
            <a:r>
              <a:rPr lang="en-US" dirty="0" smtClean="0"/>
              <a:t>International </a:t>
            </a:r>
            <a:r>
              <a:rPr lang="en-US" smtClean="0"/>
              <a:t>mobile roaming</a:t>
            </a:r>
            <a:endParaRPr lang="en-US" dirty="0" smtClean="0"/>
          </a:p>
          <a:p>
            <a:r>
              <a:rPr lang="en-US" dirty="0"/>
              <a:t>Resolution </a:t>
            </a:r>
            <a:r>
              <a:rPr lang="en-GB" dirty="0" smtClean="0"/>
              <a:t>89 – </a:t>
            </a:r>
            <a:r>
              <a:rPr lang="en-US" dirty="0" smtClean="0"/>
              <a:t>Promoting use of ICTs to bridge financial inclusion gap</a:t>
            </a:r>
          </a:p>
          <a:p>
            <a:r>
              <a:rPr lang="en-US" dirty="0"/>
              <a:t>Resolution </a:t>
            </a:r>
            <a:r>
              <a:rPr lang="en-GB" dirty="0" smtClean="0"/>
              <a:t>90 – Open source in ITU-T</a:t>
            </a:r>
            <a:endParaRPr lang="en-US" dirty="0" smtClean="0"/>
          </a:p>
          <a:p>
            <a:r>
              <a:rPr lang="en-US" dirty="0"/>
              <a:t>Resolution </a:t>
            </a:r>
            <a:r>
              <a:rPr lang="en-GB" dirty="0" smtClean="0"/>
              <a:t>91 – </a:t>
            </a:r>
            <a:r>
              <a:rPr lang="en-US" dirty="0" smtClean="0"/>
              <a:t>Enhancing access to an electronic repository of information on numbering plans published by ITU-T</a:t>
            </a:r>
          </a:p>
          <a:p>
            <a:endParaRPr lang="en-US" dirty="0" smtClean="0"/>
          </a:p>
          <a:p>
            <a:endParaRPr lang="en-US" dirty="0" smtClean="0"/>
          </a:p>
        </p:txBody>
      </p:sp>
      <p:sp>
        <p:nvSpPr>
          <p:cNvPr id="7172" name="Rectangle 4"/>
          <p:cNvSpPr>
            <a:spLocks noGrp="1" noChangeArrowheads="1"/>
          </p:cNvSpPr>
          <p:nvPr>
            <p:ph type="dt" sz="half" idx="10"/>
          </p:nvPr>
        </p:nvSpPr>
        <p:spPr/>
        <p:txBody>
          <a:bodyPr/>
          <a:lstStyle/>
          <a:p>
            <a:r>
              <a:rPr lang="en-US" dirty="0" smtClean="0"/>
              <a:t>Geneva, January 2017</a:t>
            </a:r>
          </a:p>
        </p:txBody>
      </p:sp>
      <p:sp>
        <p:nvSpPr>
          <p:cNvPr id="7173" name="Footer Placeholder 11"/>
          <p:cNvSpPr>
            <a:spLocks noGrp="1"/>
          </p:cNvSpPr>
          <p:nvPr>
            <p:ph type="ftr" sz="quarter" idx="11"/>
          </p:nvPr>
        </p:nvSpPr>
        <p:spPr/>
        <p:txBody>
          <a:bodyPr/>
          <a:lstStyle/>
          <a:p>
            <a:r>
              <a:rPr lang="en-US" dirty="0" smtClean="0"/>
              <a:t>Briefing</a:t>
            </a:r>
          </a:p>
        </p:txBody>
      </p:sp>
      <p:sp>
        <p:nvSpPr>
          <p:cNvPr id="7174" name="Slide Number Placeholder 5"/>
          <p:cNvSpPr txBox="1">
            <a:spLocks/>
          </p:cNvSpPr>
          <p:nvPr/>
        </p:nvSpPr>
        <p:spPr bwMode="auto">
          <a:xfrm>
            <a:off x="8101013" y="6237288"/>
            <a:ext cx="574675" cy="431800"/>
          </a:xfrm>
          <a:prstGeom prst="rect">
            <a:avLst/>
          </a:prstGeom>
          <a:noFill/>
          <a:ln w="9525">
            <a:noFill/>
            <a:miter lim="800000"/>
            <a:headEnd/>
            <a:tailEnd/>
          </a:ln>
        </p:spPr>
        <p:txBody>
          <a:bodyPr/>
          <a:lstStyle/>
          <a:p>
            <a:pPr algn="r"/>
            <a:fld id="{5C0BD2BE-6336-45A1-83DC-CF2A564D01C7}" type="slidenum">
              <a:rPr lang="en-US" sz="1400"/>
              <a:pPr algn="r"/>
              <a:t>9</a:t>
            </a:fld>
            <a:endParaRPr lang="en-US" sz="140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1C560F396569B4D99740A4B9326E642" ma:contentTypeVersion="0" ma:contentTypeDescription="Create a new document." ma:contentTypeScope="" ma:versionID="11225b5a1f355003e2af7bfd342bb9e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5FBE289-1A06-4DF4-92C8-0EF5803B1D2A}">
  <ds:schemaRefs>
    <ds:schemaRef ds:uri="http://schemas.microsoft.com/office/2006/documentManagement/types"/>
    <ds:schemaRef ds:uri="http://purl.org/dc/terms/"/>
    <ds:schemaRef ds:uri="http://purl.org/dc/dcmitype/"/>
    <ds:schemaRef ds:uri="http://schemas.microsoft.com/office/2006/metadata/properties"/>
    <ds:schemaRef ds:uri="http://schemas.microsoft.com/office/infopath/2007/PartnerControls"/>
    <ds:schemaRef ds:uri="http://purl.org/dc/elements/1.1/"/>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E3B13A1-3645-403C-89D3-8DE4089E6D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3FBB2A2D-A78F-4B1F-922C-195ADBF6DB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4668</TotalTime>
  <Words>6460</Words>
  <Application>Microsoft Office PowerPoint</Application>
  <PresentationFormat>On-screen Show (4:3)</PresentationFormat>
  <Paragraphs>817</Paragraphs>
  <Slides>66</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66</vt:i4>
      </vt:variant>
    </vt:vector>
  </HeadingPairs>
  <TitlesOfParts>
    <vt:vector size="74" baseType="lpstr">
      <vt:lpstr>Arial</vt:lpstr>
      <vt:lpstr>Calibri</vt:lpstr>
      <vt:lpstr>Calibri Light</vt:lpstr>
      <vt:lpstr>Courier New</vt:lpstr>
      <vt:lpstr>Times New Roman</vt:lpstr>
      <vt:lpstr>Verdana</vt:lpstr>
      <vt:lpstr>Wingdings</vt:lpstr>
      <vt:lpstr>Retrospect</vt:lpstr>
      <vt:lpstr>​Summary of Significant Changes in WTSA-16 – What's new</vt:lpstr>
      <vt:lpstr>Overview</vt:lpstr>
      <vt:lpstr>Highlights from World Telecommunication Standardization Assembly (WTSA-16)</vt:lpstr>
      <vt:lpstr>ITU-T Study Groups</vt:lpstr>
      <vt:lpstr>WTSA Resolutions in force</vt:lpstr>
      <vt:lpstr>Suppressed Resolutions </vt:lpstr>
      <vt:lpstr>Resolutions/Opinion unchanged </vt:lpstr>
      <vt:lpstr>WTSA Resolutions with only editorial modifications</vt:lpstr>
      <vt:lpstr>New Resolutions (1/2)</vt:lpstr>
      <vt:lpstr>New Resolutions (2/2)</vt:lpstr>
      <vt:lpstr>Modified A-series</vt:lpstr>
      <vt:lpstr>New ITU-T D-series Recommendations</vt:lpstr>
      <vt:lpstr>Modified Resolutions</vt:lpstr>
      <vt:lpstr>Resolution 1 - Rules of procedure of ITU-T</vt:lpstr>
      <vt:lpstr>Resolution 2 - Study Group responsibility and mandates</vt:lpstr>
      <vt:lpstr>Resolution 7 - Collaboration with the International Organization for Standardization (ISO) and the International Electrotechnical Commission (IEC)</vt:lpstr>
      <vt:lpstr>Resolution 11 – Collaboration UPU</vt:lpstr>
      <vt:lpstr>Resolution 18 – Coordination/cooperation of all 3 ITU Sectors</vt:lpstr>
      <vt:lpstr>Resolution 22 - Authorization for TSAG to act between WTSAs</vt:lpstr>
      <vt:lpstr>Resolution 29 – Alternative calling procedures on international telecommunication networks</vt:lpstr>
      <vt:lpstr>Resolution 32 – Strengthening electronic working methods for the work of ITU‑T</vt:lpstr>
      <vt:lpstr>Resolution 35 – Appointment and maximum term of office for chairmen and vice‑chairmen of ITU‑T SGs and of TSAG</vt:lpstr>
      <vt:lpstr>Resolution 44 – Bridging the standardization gap between developing and developed countries</vt:lpstr>
      <vt:lpstr>Resolution 45 – Effective coordination of standardization work across study groups in ITU‑T and the role of TSAG</vt:lpstr>
      <vt:lpstr>Resolution 49 – ENUM</vt:lpstr>
      <vt:lpstr>Resolution 50 – Cybersecurity</vt:lpstr>
      <vt:lpstr>Resolution 52 – Countering and combating spam</vt:lpstr>
      <vt:lpstr>Resolution 55 – Promoting gender equality in ITU-T activities (1/2)</vt:lpstr>
      <vt:lpstr>Resolution 55 (2/2)</vt:lpstr>
      <vt:lpstr>Resolution 64 – IP address allocation and facilitating the transition to and deployment of IPv6</vt:lpstr>
      <vt:lpstr>Resolution 65 – Calling party number delivery, calling line identification and origin identification information</vt:lpstr>
      <vt:lpstr>Resolution 67 – Use in ITU-T of the languages of the Union on an equal footing</vt:lpstr>
      <vt:lpstr>Resolution 68 – Evolving role of industry in ITU-T</vt:lpstr>
      <vt:lpstr>Resolution 69 – Non discriminatory access and use of Internet resources and telecommunications/ICTs</vt:lpstr>
      <vt:lpstr>Resolution 70 – Telecommunication/ICT accessibility for persons with disabilities and persons with specific needs (1/2)</vt:lpstr>
      <vt:lpstr>Resolution 72 – Measurement and assessment concerns related to human exposure to electromagnetic fields (1/2)</vt:lpstr>
      <vt:lpstr>Resolution 72 – EMF (2/2)</vt:lpstr>
      <vt:lpstr>Resolution 73 – Information and communication technologies, environment and climate change (1/2)</vt:lpstr>
      <vt:lpstr>Resolution 73 – Information and communication technologies, environment and climate change (2/2)</vt:lpstr>
      <vt:lpstr>Resolution 75 – ITU-T's contribution in implementing WSIS outcomes, taking into account the 2030 Agenda for Sustainable Development</vt:lpstr>
      <vt:lpstr>Resolution 76 – Studies related to conformance and interoperability testing, assistance to developing countries, and a possible future ITU Mark programme (1/2)</vt:lpstr>
      <vt:lpstr>Resolution 76 (2/2)</vt:lpstr>
      <vt:lpstr>Resolution 77 – Software defined networking</vt:lpstr>
      <vt:lpstr>Resolution 80 – Acknowledging involvement in ITU-T</vt:lpstr>
      <vt:lpstr>New Resolutions</vt:lpstr>
      <vt:lpstr>Resolution 83 – Evaluation of the implementation of WTSA Resolutions</vt:lpstr>
      <vt:lpstr>Resolution 84 – Studies concerning protection of users of telecommunication/ICT services</vt:lpstr>
      <vt:lpstr>Resolution 85 – Strengthening and diversifying ITU-T resources </vt:lpstr>
      <vt:lpstr>Resolution 86 – Facilitating implementation of Smart Africa Manifesto</vt:lpstr>
      <vt:lpstr>Resolution 87 – ITU-T Participation in periodic review and revision of ITRs</vt:lpstr>
      <vt:lpstr>Resolution 88 – International mobile roaming (IMR)</vt:lpstr>
      <vt:lpstr>Resolution 89 – Promoting the use of ICTs to bridge the financial inclusion gap (1/2)</vt:lpstr>
      <vt:lpstr>Resolution 89 (2/2)</vt:lpstr>
      <vt:lpstr>Resolution 90 – Open Source in ITU-T</vt:lpstr>
      <vt:lpstr>Resolution 91 – Enhancing access to an electronic repository of information on numbering plans published by ITU-T</vt:lpstr>
      <vt:lpstr>Resolution 92 – Enhancing non-radio aspects related standardization activities in ITU-T on international mobile telecommunications</vt:lpstr>
      <vt:lpstr>Resolution 93 – Interconnection of IMT-2020 networks and beyond</vt:lpstr>
      <vt:lpstr>Resolution 94 – Standardization work in ITU-T for cloud based event data technology</vt:lpstr>
      <vt:lpstr>Resolution 95 – ITU-T initiatives to raise awareness on best practices and policies related to service quality</vt:lpstr>
      <vt:lpstr>Resolution 96 – ITU-T studies for combating counterfeit telecommunication/ICT devices (1/2)</vt:lpstr>
      <vt:lpstr>Resolution 96 – ITU-T studies for combating counterfeit telecommunication/ICT devices (2/2)</vt:lpstr>
      <vt:lpstr>Resolution 97 – Combating mobile telecommunication device theft </vt:lpstr>
      <vt:lpstr>Resolution 98 – Enhancing the standardization of Internet of Things and Smart Cities &amp; Communities for global development</vt:lpstr>
      <vt:lpstr>Modified ITU-T A-series Recommendations</vt:lpstr>
      <vt:lpstr>Rec. ITU-T A.1 – Working methods for study groups of the ITU Telecommunication Standardization Sector (ITU‑T)</vt:lpstr>
      <vt:lpstr>Recommendation ITU‑T A.12 – Identification and layout of ITU-T Recommendations</vt:lpstr>
    </vt:vector>
  </TitlesOfParts>
  <Company>ITU</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WTSA-16 changes to Recs and Res. - Not SG specific</dc:title>
  <dc:creator>P.Rosa</dc:creator>
  <cp:lastModifiedBy>TSB-MEU</cp:lastModifiedBy>
  <cp:revision>779</cp:revision>
  <cp:lastPrinted>2013-01-03T13:37:37Z</cp:lastPrinted>
  <dcterms:created xsi:type="dcterms:W3CDTF">2007-02-20T15:47:31Z</dcterms:created>
  <dcterms:modified xsi:type="dcterms:W3CDTF">2017-04-13T10:57:19Z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0x01010001C560F396569B4D99740A4B9326E642</vt:lpwstr>
  </property>
</Properties>
</file>