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3"/>
  </p:sldMasterIdLst>
  <p:notesMasterIdLst>
    <p:notesMasterId r:id="rId38"/>
  </p:notesMasterIdLst>
  <p:handoutMasterIdLst>
    <p:handoutMasterId r:id="rId39"/>
  </p:handoutMasterIdLst>
  <p:sldIdLst>
    <p:sldId id="412" r:id="rId4"/>
    <p:sldId id="519" r:id="rId5"/>
    <p:sldId id="469" r:id="rId6"/>
    <p:sldId id="543" r:id="rId7"/>
    <p:sldId id="542" r:id="rId8"/>
    <p:sldId id="560" r:id="rId9"/>
    <p:sldId id="561" r:id="rId10"/>
    <p:sldId id="562" r:id="rId11"/>
    <p:sldId id="563" r:id="rId12"/>
    <p:sldId id="564" r:id="rId13"/>
    <p:sldId id="565" r:id="rId14"/>
    <p:sldId id="457" r:id="rId15"/>
    <p:sldId id="482" r:id="rId16"/>
    <p:sldId id="544" r:id="rId17"/>
    <p:sldId id="545" r:id="rId18"/>
    <p:sldId id="546" r:id="rId19"/>
    <p:sldId id="547" r:id="rId20"/>
    <p:sldId id="548" r:id="rId21"/>
    <p:sldId id="549" r:id="rId22"/>
    <p:sldId id="550" r:id="rId23"/>
    <p:sldId id="551" r:id="rId24"/>
    <p:sldId id="499" r:id="rId25"/>
    <p:sldId id="459" r:id="rId26"/>
    <p:sldId id="552" r:id="rId27"/>
    <p:sldId id="553" r:id="rId28"/>
    <p:sldId id="554" r:id="rId29"/>
    <p:sldId id="555" r:id="rId30"/>
    <p:sldId id="556" r:id="rId31"/>
    <p:sldId id="557" r:id="rId32"/>
    <p:sldId id="558" r:id="rId33"/>
    <p:sldId id="559" r:id="rId34"/>
    <p:sldId id="500" r:id="rId35"/>
    <p:sldId id="472" r:id="rId36"/>
    <p:sldId id="534" r:id="rId37"/>
  </p:sldIdLst>
  <p:sldSz cx="9144000" cy="6858000" type="screen4x3"/>
  <p:notesSz cx="6669088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5152"/>
    <a:srgbClr val="0E438A"/>
    <a:srgbClr val="000066"/>
    <a:srgbClr val="FF3300"/>
    <a:srgbClr val="0099CC"/>
    <a:srgbClr val="33CCFF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42" autoAdjust="0"/>
    <p:restoredTop sz="97513" autoAdjust="0"/>
  </p:normalViewPr>
  <p:slideViewPr>
    <p:cSldViewPr>
      <p:cViewPr varScale="1">
        <p:scale>
          <a:sx n="69" d="100"/>
          <a:sy n="69" d="100"/>
        </p:scale>
        <p:origin x="118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2334" y="-96"/>
      </p:cViewPr>
      <p:guideLst>
        <p:guide orient="horz" pos="3128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48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84674C-41B1-4C8E-954F-0CF900FE3D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687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4875"/>
            <a:ext cx="4891088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0DECA0A-F4FC-459E-A7A3-A9BDB8D62A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445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C0D20BED-C20C-4FA2-AB39-71ED8B4C7159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634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C0D20BED-C20C-4FA2-AB39-71ED8B4C7159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783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C0D20BED-C20C-4FA2-AB39-71ED8B4C7159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253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DECA0A-F4FC-459E-A7A3-A9BDB8D62ABA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33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fld id="{C0D20BED-C20C-4FA2-AB39-71ED8B4C7159}" type="slidenum">
              <a:rPr lang="en-US" altLang="en-US" sz="1200" smtClean="0"/>
              <a:pPr/>
              <a:t>12</a:t>
            </a:fld>
            <a:endParaRPr lang="en-US" altLang="en-US" sz="120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269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87A75B-7CAB-40B8-A0A4-86946707395A}" type="slidenum">
              <a:rPr lang="en-US" altLang="en-US" smtClean="0"/>
              <a:pPr/>
              <a:t>13</a:t>
            </a:fld>
            <a:endParaRPr lang="en-US" alt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40793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87A75B-7CAB-40B8-A0A4-86946707395A}" type="slidenum">
              <a:rPr lang="en-US" altLang="en-US" smtClean="0"/>
              <a:pPr/>
              <a:t>22</a:t>
            </a:fld>
            <a:endParaRPr lang="en-US" alt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2484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87A75B-7CAB-40B8-A0A4-86946707395A}" type="slidenum">
              <a:rPr lang="en-US" altLang="en-US" smtClean="0"/>
              <a:pPr/>
              <a:t>23</a:t>
            </a:fld>
            <a:endParaRPr lang="en-US" alt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1888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87A75B-7CAB-40B8-A0A4-86946707395A}" type="slidenum">
              <a:rPr lang="en-US" altLang="en-US" smtClean="0"/>
              <a:pPr/>
              <a:t>32</a:t>
            </a:fld>
            <a:endParaRPr lang="en-US" alt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6307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aterma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b="12773"/>
          <a:stretch>
            <a:fillRect/>
          </a:stretch>
        </p:blipFill>
        <p:spPr bwMode="auto">
          <a:xfrm>
            <a:off x="26988" y="765175"/>
            <a:ext cx="6467475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027988" y="6237288"/>
            <a:ext cx="184150" cy="3651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US" sz="1000">
                <a:solidFill>
                  <a:schemeClr val="bg1"/>
                </a:solidFill>
                <a:latin typeface="Univers" pitchFamily="34" charset="0"/>
              </a:rPr>
              <a:t/>
            </a:r>
            <a:br>
              <a:rPr lang="en-US" sz="1000">
                <a:solidFill>
                  <a:schemeClr val="bg1"/>
                </a:solidFill>
                <a:latin typeface="Univers" pitchFamily="34" charset="0"/>
              </a:rPr>
            </a:br>
            <a:endParaRPr lang="en-US" sz="1000">
              <a:solidFill>
                <a:schemeClr val="bg1"/>
              </a:solidFill>
              <a:latin typeface="Univers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6426200" y="4343400"/>
            <a:ext cx="523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r>
              <a:rPr lang="en-US" altLang="en-US" sz="1200" b="1">
                <a:solidFill>
                  <a:srgbClr val="0C4B84"/>
                </a:solidFill>
              </a:rPr>
              <a:t> </a:t>
            </a:r>
            <a:endParaRPr lang="en-US" altLang="en-US" sz="2400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7319963" y="4524375"/>
            <a:ext cx="5238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r>
              <a:rPr lang="en-US" altLang="en-US" sz="1200" b="1">
                <a:solidFill>
                  <a:srgbClr val="0C4B84"/>
                </a:solidFill>
              </a:rPr>
              <a:t> </a:t>
            </a:r>
            <a:endParaRPr lang="en-US" altLang="en-US" sz="2400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r>
              <a:rPr lang="en-US" altLang="en-US" sz="1000">
                <a:solidFill>
                  <a:srgbClr val="000000"/>
                </a:solidFill>
              </a:rPr>
              <a:t> </a:t>
            </a:r>
            <a:endParaRPr lang="en-US" altLang="en-US" sz="2400"/>
          </a:p>
        </p:txBody>
      </p:sp>
      <p:sp>
        <p:nvSpPr>
          <p:cNvPr id="9" name="AutoShape 18" descr="image002"/>
          <p:cNvSpPr>
            <a:spLocks noChangeAspect="1" noChangeArrowheads="1"/>
          </p:cNvSpPr>
          <p:nvPr userDrawn="1"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/>
          </a:p>
        </p:txBody>
      </p:sp>
      <p:sp>
        <p:nvSpPr>
          <p:cNvPr id="10" name="AutoShape 20" descr="image002"/>
          <p:cNvSpPr>
            <a:spLocks noChangeAspect="1" noChangeArrowheads="1"/>
          </p:cNvSpPr>
          <p:nvPr userDrawn="1"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/>
          </a:p>
        </p:txBody>
      </p:sp>
      <p:sp>
        <p:nvSpPr>
          <p:cNvPr id="11" name="AutoShape 23" descr="image002"/>
          <p:cNvSpPr>
            <a:spLocks noChangeAspect="1" noChangeArrowheads="1"/>
          </p:cNvSpPr>
          <p:nvPr userDrawn="1"/>
        </p:nvSpPr>
        <p:spPr bwMode="auto">
          <a:xfrm>
            <a:off x="200025" y="46038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/>
          </a:p>
        </p:txBody>
      </p:sp>
      <p:sp>
        <p:nvSpPr>
          <p:cNvPr id="12" name="AutoShape 25" descr="image002"/>
          <p:cNvSpPr>
            <a:spLocks noChangeAspect="1" noChangeArrowheads="1"/>
          </p:cNvSpPr>
          <p:nvPr userDrawn="1"/>
        </p:nvSpPr>
        <p:spPr bwMode="auto">
          <a:xfrm>
            <a:off x="3857625" y="2928938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endParaRPr lang="en-GB" altLang="en-US"/>
          </a:p>
        </p:txBody>
      </p:sp>
      <p:pic>
        <p:nvPicPr>
          <p:cNvPr id="13" name="Picture 26" descr="Picture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2738" y="3132138"/>
            <a:ext cx="896937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2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of presentation</a:t>
            </a:r>
          </a:p>
        </p:txBody>
      </p:sp>
      <p:sp>
        <p:nvSpPr>
          <p:cNvPr id="332810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2400"/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79388" y="6453188"/>
            <a:ext cx="3609975" cy="268287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US" altLang="en-US" dirty="0"/>
              <a:t>Geneva, 12-21 January 2016</a:t>
            </a:r>
          </a:p>
        </p:txBody>
      </p:sp>
    </p:spTree>
    <p:extLst>
      <p:ext uri="{BB962C8B-B14F-4D97-AF65-F5344CB8AC3E}">
        <p14:creationId xmlns:p14="http://schemas.microsoft.com/office/powerpoint/2010/main" val="4032988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07950" y="6453188"/>
            <a:ext cx="4032250" cy="312737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US" altLang="en-US" dirty="0"/>
              <a:t>Geneva, 12-21 January 2016</a:t>
            </a:r>
          </a:p>
        </p:txBody>
      </p:sp>
      <p:sp>
        <p:nvSpPr>
          <p:cNvPr id="5" name="Rectangle 3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54A77-566E-49DB-91FC-296AD178AD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81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126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126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Geneva, 12-21 January 2016</a:t>
            </a:r>
          </a:p>
        </p:txBody>
      </p:sp>
      <p:sp>
        <p:nvSpPr>
          <p:cNvPr id="5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2DFB0-C36C-41A2-A8FD-DF2386D91B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2667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latin typeface="Univers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Geneva, 12-21 January 2016</a:t>
            </a:r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747000" y="6453188"/>
            <a:ext cx="1366838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C380A-1BB8-4C40-9A3D-8485F64B73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258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Geneva, 12-21 January 2016</a:t>
            </a:r>
          </a:p>
        </p:txBody>
      </p:sp>
      <p:sp>
        <p:nvSpPr>
          <p:cNvPr id="5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E0ED5-E705-44C2-BC07-9418003F19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596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Geneva, 12-21 January 2016</a:t>
            </a:r>
          </a:p>
        </p:txBody>
      </p:sp>
      <p:sp>
        <p:nvSpPr>
          <p:cNvPr id="5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A3122-947E-4915-B074-59397A48FC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692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Geneva, 12-21 January 2016</a:t>
            </a:r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B4DFB3-8EBA-4BB8-8B61-04E171632B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24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Geneva, 12-21 January 2016</a:t>
            </a:r>
          </a:p>
        </p:txBody>
      </p:sp>
      <p:sp>
        <p:nvSpPr>
          <p:cNvPr id="8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041B4-7C5A-4AC6-86FF-7F5202B372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83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Geneva, 12-21 January 2016</a:t>
            </a:r>
          </a:p>
        </p:txBody>
      </p:sp>
      <p:sp>
        <p:nvSpPr>
          <p:cNvPr id="4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68FF86-64C9-4612-BE91-5226FBF73D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549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Geneva, 12-21 January 2016</a:t>
            </a:r>
          </a:p>
        </p:txBody>
      </p:sp>
      <p:sp>
        <p:nvSpPr>
          <p:cNvPr id="3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F67B1-18F0-47C1-B1CA-3A994E245F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9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Geneva, 12-21 January 2016</a:t>
            </a:r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9E593-FFA8-4007-8027-442484040B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9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Geneva, 12-21 January 2016</a:t>
            </a:r>
          </a:p>
        </p:txBody>
      </p:sp>
      <p:sp>
        <p:nvSpPr>
          <p:cNvPr id="6" name="Rectangle 3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272C90-6AD3-4E21-A39E-3F5EEAFB1B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072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0" descr="Watermark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b="12773"/>
          <a:stretch>
            <a:fillRect/>
          </a:stretch>
        </p:blipFill>
        <p:spPr bwMode="auto">
          <a:xfrm>
            <a:off x="0" y="765175"/>
            <a:ext cx="6443663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79388" y="6453188"/>
            <a:ext cx="4032250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Univers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Geneva, 3-12 December 2013</a:t>
            </a:r>
          </a:p>
        </p:txBody>
      </p:sp>
      <p:sp>
        <p:nvSpPr>
          <p:cNvPr id="1060" name="Rectangle 3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51763" y="6453188"/>
            <a:ext cx="13668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DD0C92F-9E31-475B-822E-8DF37C1946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0" name="Rectangle 3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09" r:id="rId1"/>
    <p:sldLayoutId id="2147484500" r:id="rId2"/>
    <p:sldLayoutId id="2147484501" r:id="rId3"/>
    <p:sldLayoutId id="2147484502" r:id="rId4"/>
    <p:sldLayoutId id="2147484503" r:id="rId5"/>
    <p:sldLayoutId id="2147484504" r:id="rId6"/>
    <p:sldLayoutId id="2147484505" r:id="rId7"/>
    <p:sldLayoutId id="2147484506" r:id="rId8"/>
    <p:sldLayoutId id="2147484507" r:id="rId9"/>
    <p:sldLayoutId id="2147484510" r:id="rId10"/>
    <p:sldLayoutId id="2147484508" r:id="rId11"/>
    <p:sldLayoutId id="2147484511" r:id="rId12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5"/>
        </a:buBlip>
        <a:defRPr sz="3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70000"/>
        <a:buFont typeface="ZapfDingbats BT" pitchFamily="18" charset="2"/>
        <a:buBlip>
          <a:blip r:embed="rId16"/>
        </a:buBlip>
        <a:defRPr sz="2800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5"/>
        </a:buBlip>
        <a:defRPr sz="2400"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Font typeface="ZapfDingbats BT" pitchFamily="18" charset="2"/>
        <a:buBlip>
          <a:blip r:embed="rId16"/>
        </a:buBlip>
        <a:defRPr sz="2000">
          <a:solidFill>
            <a:schemeClr val="bg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5"/>
        </a:buBlip>
        <a:defRPr sz="2000">
          <a:solidFill>
            <a:schemeClr val="bg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5"/>
        </a:buBlip>
        <a:defRPr sz="2000">
          <a:solidFill>
            <a:schemeClr val="bg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5"/>
        </a:buBlip>
        <a:defRPr sz="2000">
          <a:solidFill>
            <a:schemeClr val="bg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5"/>
        </a:buBlip>
        <a:defRPr sz="2000">
          <a:solidFill>
            <a:schemeClr val="bg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5"/>
        </a:buBlip>
        <a:defRPr sz="20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u.int/en/ITU-T/studygroups/2013-2016/12/Pages/q14.aspx" TargetMode="External"/><Relationship Id="rId2" Type="http://schemas.openxmlformats.org/officeDocument/2006/relationships/hyperlink" Target="http://www.itu.int/en/ITU-T/studygroups/2013-2016/12/Pages/q9.asp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tu.int/en/ITU-T/studygroups/2013-2016/12/Pages/q16.aspx" TargetMode="External"/><Relationship Id="rId4" Type="http://schemas.openxmlformats.org/officeDocument/2006/relationships/hyperlink" Target="http://www.itu.int/en/ITU-T/studygroups/2013-2016/12/Pages/q15.aspx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tu.int/go/tsg12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0" y="2280344"/>
            <a:ext cx="9144000" cy="1436688"/>
          </a:xfrm>
        </p:spPr>
        <p:txBody>
          <a:bodyPr/>
          <a:lstStyle/>
          <a:p>
            <a:r>
              <a:rPr lang="en-US" altLang="en-US" dirty="0"/>
              <a:t>ITU-T Study Group 12:</a:t>
            </a:r>
            <a:br>
              <a:rPr lang="en-US" altLang="en-US" dirty="0"/>
            </a:br>
            <a:r>
              <a:rPr lang="en-US" altLang="en-US" dirty="0"/>
              <a:t>Performance, Quality of Service and Quality of Experience</a:t>
            </a:r>
            <a:br>
              <a:rPr lang="en-US" altLang="en-US" dirty="0"/>
            </a:br>
            <a:r>
              <a:rPr lang="en-US" altLang="da-DK" dirty="0"/>
              <a:t/>
            </a:r>
            <a:br>
              <a:rPr lang="en-US" altLang="da-DK" dirty="0"/>
            </a:br>
            <a:r>
              <a:rPr lang="en-US" dirty="0"/>
              <a:t>Highlights of </a:t>
            </a:r>
            <a:r>
              <a:rPr lang="en-US" dirty="0" smtClean="0"/>
              <a:t>May 2019 </a:t>
            </a:r>
            <a:r>
              <a:rPr lang="en-US" dirty="0"/>
              <a:t>meeting</a:t>
            </a:r>
            <a:endParaRPr lang="en-US" altLang="en-US" dirty="0"/>
          </a:p>
        </p:txBody>
      </p:sp>
      <p:sp>
        <p:nvSpPr>
          <p:cNvPr id="7171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37112"/>
            <a:ext cx="6400800" cy="1457325"/>
          </a:xfrm>
        </p:spPr>
        <p:txBody>
          <a:bodyPr/>
          <a:lstStyle/>
          <a:p>
            <a:r>
              <a:rPr lang="en-GB" altLang="en-US" b="1" dirty="0" smtClean="0"/>
              <a:t>Kwame </a:t>
            </a:r>
            <a:r>
              <a:rPr lang="en-GB" altLang="en-US" b="1" dirty="0" err="1" smtClean="0"/>
              <a:t>Baah-Acheamfuor</a:t>
            </a:r>
            <a:endParaRPr lang="en-GB" altLang="en-US" b="1" dirty="0"/>
          </a:p>
          <a:p>
            <a:r>
              <a:rPr lang="en-GB" altLang="en-US" b="1" dirty="0" smtClean="0"/>
              <a:t>Study </a:t>
            </a:r>
            <a:r>
              <a:rPr lang="en-GB" altLang="en-US" b="1" dirty="0"/>
              <a:t>Group 12 Chairman</a:t>
            </a:r>
          </a:p>
        </p:txBody>
      </p:sp>
      <p:sp>
        <p:nvSpPr>
          <p:cNvPr id="7172" name="AutoShape 20" descr="image002"/>
          <p:cNvSpPr>
            <a:spLocks noChangeAspect="1" noChangeArrowheads="1"/>
          </p:cNvSpPr>
          <p:nvPr/>
        </p:nvSpPr>
        <p:spPr bwMode="auto">
          <a:xfrm>
            <a:off x="3857625" y="1831975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32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8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7173" name="AutoShape 22" descr="image002"/>
          <p:cNvSpPr>
            <a:spLocks noChangeAspect="1" noChangeArrowheads="1"/>
          </p:cNvSpPr>
          <p:nvPr/>
        </p:nvSpPr>
        <p:spPr bwMode="auto">
          <a:xfrm>
            <a:off x="3857625" y="1831975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32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8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7174" name="Rectangle 26"/>
          <p:cNvSpPr>
            <a:spLocks noChangeArrowheads="1"/>
          </p:cNvSpPr>
          <p:nvPr/>
        </p:nvSpPr>
        <p:spPr bwMode="auto">
          <a:xfrm>
            <a:off x="0" y="29289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32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8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</p:txBody>
      </p:sp>
      <p:pic>
        <p:nvPicPr>
          <p:cNvPr id="7175" name="Picture 16" descr="ITUseri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4" b="69327"/>
          <a:stretch>
            <a:fillRect/>
          </a:stretch>
        </p:blipFill>
        <p:spPr bwMode="auto">
          <a:xfrm>
            <a:off x="6948488" y="244475"/>
            <a:ext cx="16383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ate Placeholder 5"/>
          <p:cNvSpPr>
            <a:spLocks noGrp="1"/>
          </p:cNvSpPr>
          <p:nvPr>
            <p:ph type="dt" sz="half" idx="10"/>
          </p:nvPr>
        </p:nvSpPr>
        <p:spPr>
          <a:xfrm>
            <a:off x="179388" y="6453188"/>
            <a:ext cx="4032250" cy="312737"/>
          </a:xfrm>
        </p:spPr>
        <p:txBody>
          <a:bodyPr/>
          <a:lstStyle/>
          <a:p>
            <a:r>
              <a:rPr lang="en-US" altLang="en-US" dirty="0"/>
              <a:t>Geneva, </a:t>
            </a:r>
            <a:r>
              <a:rPr lang="en-US" altLang="en-US" dirty="0" smtClean="0"/>
              <a:t>7-16 May 2019</a:t>
            </a:r>
            <a:endParaRPr lang="en-US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New work items</a:t>
            </a:r>
          </a:p>
        </p:txBody>
      </p:sp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100" b="1" dirty="0"/>
              <a:t>One new work items has been started</a:t>
            </a:r>
          </a:p>
          <a:p>
            <a:pPr marL="0" indent="0">
              <a:buNone/>
            </a:pPr>
            <a:endParaRPr lang="en-GB" sz="2100" b="1" dirty="0"/>
          </a:p>
          <a:p>
            <a:pPr lvl="1"/>
            <a:r>
              <a:rPr lang="en-GB" sz="2100" dirty="0"/>
              <a:t>New work item on “</a:t>
            </a:r>
            <a:r>
              <a:rPr lang="en-US" sz="2100" dirty="0"/>
              <a:t>QoE assessment of </a:t>
            </a:r>
            <a:r>
              <a:rPr lang="en-US" sz="2100" dirty="0" err="1"/>
              <a:t>eXtended</a:t>
            </a:r>
            <a:r>
              <a:rPr lang="en-US" sz="2100" dirty="0"/>
              <a:t> Reality (XR) meetings</a:t>
            </a:r>
            <a:r>
              <a:rPr lang="en-GB" sz="2100" dirty="0"/>
              <a:t>” or </a:t>
            </a:r>
            <a:r>
              <a:rPr lang="en-GB" sz="2100" b="1" dirty="0"/>
              <a:t>P.QXM</a:t>
            </a:r>
            <a:endParaRPr lang="en-GB" sz="2100" dirty="0"/>
          </a:p>
          <a:p>
            <a:pPr lvl="1"/>
            <a:endParaRPr lang="en-GB" sz="2100" b="1" dirty="0"/>
          </a:p>
        </p:txBody>
      </p:sp>
      <p:sp>
        <p:nvSpPr>
          <p:cNvPr id="11269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1F33A7-A066-4C3A-BBE6-5879CA4577FB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5F8FB94-4B1D-4586-88F0-A425CF9346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36512" y="6597352"/>
            <a:ext cx="3384376" cy="312737"/>
          </a:xfrm>
        </p:spPr>
        <p:txBody>
          <a:bodyPr/>
          <a:lstStyle/>
          <a:p>
            <a:r>
              <a:rPr lang="en-GB" altLang="en-US" dirty="0"/>
              <a:t>Geneva, 7 May – 16 May 2019</a:t>
            </a:r>
          </a:p>
        </p:txBody>
      </p:sp>
    </p:spTree>
    <p:extLst>
      <p:ext uri="{BB962C8B-B14F-4D97-AF65-F5344CB8AC3E}">
        <p14:creationId xmlns:p14="http://schemas.microsoft.com/office/powerpoint/2010/main" val="4012362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Active work items</a:t>
            </a:r>
          </a:p>
        </p:txBody>
      </p:sp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100" b="1" dirty="0"/>
              <a:t>Work in progress</a:t>
            </a:r>
          </a:p>
          <a:p>
            <a:pPr lvl="1"/>
            <a:r>
              <a:rPr lang="en-GB" sz="2100" dirty="0"/>
              <a:t>Work item on “</a:t>
            </a:r>
            <a:r>
              <a:rPr lang="en-US" sz="2100" dirty="0"/>
              <a:t>Technical requirements and test methods for the digital wired or wireless headset interface of mobile terminals</a:t>
            </a:r>
            <a:r>
              <a:rPr lang="en-GB" sz="2100" dirty="0"/>
              <a:t>” or </a:t>
            </a:r>
            <a:r>
              <a:rPr lang="en-GB" sz="2100" b="1" dirty="0"/>
              <a:t>P.DHIP</a:t>
            </a:r>
          </a:p>
          <a:p>
            <a:pPr lvl="1"/>
            <a:r>
              <a:rPr lang="en-GB" sz="2100" dirty="0"/>
              <a:t>Work item on “Transmission characteristics for In Car Communication” or </a:t>
            </a:r>
            <a:r>
              <a:rPr lang="en-GB" sz="2100" b="1" dirty="0"/>
              <a:t>P.ICC</a:t>
            </a:r>
          </a:p>
          <a:p>
            <a:pPr lvl="1"/>
            <a:r>
              <a:rPr lang="en-GB" sz="2100" dirty="0"/>
              <a:t>Work item on “</a:t>
            </a:r>
            <a:r>
              <a:rPr lang="en-US" sz="2100" dirty="0"/>
              <a:t>Dimension-based Subjective Quality Evaluation for Video Content</a:t>
            </a:r>
            <a:r>
              <a:rPr lang="en-GB" sz="2100" dirty="0"/>
              <a:t>” or </a:t>
            </a:r>
            <a:r>
              <a:rPr lang="en-GB" sz="2100" b="1" dirty="0"/>
              <a:t>P.VQD</a:t>
            </a:r>
            <a:endParaRPr lang="en-GB" sz="2100" dirty="0"/>
          </a:p>
          <a:p>
            <a:pPr lvl="1"/>
            <a:r>
              <a:rPr lang="en-GB" sz="2100" dirty="0"/>
              <a:t>… etc. etc. </a:t>
            </a:r>
          </a:p>
        </p:txBody>
      </p:sp>
      <p:sp>
        <p:nvSpPr>
          <p:cNvPr id="11269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1F33A7-A066-4C3A-BBE6-5879CA4577FB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C7C6E9A-3787-4A52-861A-742AC07052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36512" y="6597352"/>
            <a:ext cx="3384376" cy="312737"/>
          </a:xfrm>
        </p:spPr>
        <p:txBody>
          <a:bodyPr/>
          <a:lstStyle/>
          <a:p>
            <a:r>
              <a:rPr lang="en-GB" altLang="en-US" dirty="0"/>
              <a:t>Geneva, 7 May – 16 May 2019</a:t>
            </a:r>
          </a:p>
        </p:txBody>
      </p:sp>
    </p:spTree>
    <p:extLst>
      <p:ext uri="{BB962C8B-B14F-4D97-AF65-F5344CB8AC3E}">
        <p14:creationId xmlns:p14="http://schemas.microsoft.com/office/powerpoint/2010/main" val="3441909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0" y="1144493"/>
            <a:ext cx="9144000" cy="1436688"/>
          </a:xfrm>
        </p:spPr>
        <p:txBody>
          <a:bodyPr/>
          <a:lstStyle/>
          <a:p>
            <a:r>
              <a:rPr lang="en-US" altLang="en-US" dirty="0"/>
              <a:t>WP1/12: </a:t>
            </a:r>
            <a:r>
              <a:rPr lang="en-US" altLang="da-DK" dirty="0"/>
              <a:t>Terminals and multimedia subjective assessment</a:t>
            </a:r>
            <a:br>
              <a:rPr lang="en-US" altLang="da-DK" dirty="0"/>
            </a:br>
            <a:r>
              <a:rPr lang="en-US" altLang="da-DK" dirty="0"/>
              <a:t/>
            </a:r>
            <a:br>
              <a:rPr lang="en-US" altLang="da-DK" dirty="0"/>
            </a:br>
            <a:r>
              <a:rPr lang="en-US" dirty="0"/>
              <a:t>Highlights of </a:t>
            </a:r>
            <a:r>
              <a:rPr lang="en-US" dirty="0" smtClean="0"/>
              <a:t>May 2019 </a:t>
            </a:r>
            <a:r>
              <a:rPr lang="en-US" dirty="0"/>
              <a:t>meeting</a:t>
            </a:r>
            <a:endParaRPr lang="en-US" altLang="en-US" dirty="0"/>
          </a:p>
        </p:txBody>
      </p:sp>
      <p:sp>
        <p:nvSpPr>
          <p:cNvPr id="7171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429000"/>
            <a:ext cx="6400800" cy="1457325"/>
          </a:xfrm>
        </p:spPr>
        <p:txBody>
          <a:bodyPr/>
          <a:lstStyle/>
          <a:p>
            <a:r>
              <a:rPr lang="en-GB" altLang="en-US" b="1" dirty="0"/>
              <a:t>Lars Birger Nielsen</a:t>
            </a:r>
          </a:p>
          <a:p>
            <a:r>
              <a:rPr lang="en-GB" altLang="en-US" b="1" dirty="0"/>
              <a:t>WP1/12 Chairman</a:t>
            </a:r>
          </a:p>
          <a:p>
            <a:endParaRPr lang="en-GB" altLang="en-US" b="1" dirty="0"/>
          </a:p>
          <a:p>
            <a:r>
              <a:rPr lang="da-DK" altLang="da-DK" b="1" dirty="0"/>
              <a:t>Gunilla </a:t>
            </a:r>
            <a:r>
              <a:rPr lang="da-DK" altLang="da-DK" b="1" dirty="0" err="1"/>
              <a:t>Berndtsson</a:t>
            </a:r>
            <a:endParaRPr lang="en-GB" altLang="en-US" b="1" dirty="0"/>
          </a:p>
          <a:p>
            <a:r>
              <a:rPr lang="en-GB" altLang="en-US" b="1" dirty="0"/>
              <a:t>WP1/12 Vice-Chairman</a:t>
            </a:r>
          </a:p>
          <a:p>
            <a:endParaRPr lang="en-GB" altLang="en-US" b="1" dirty="0"/>
          </a:p>
          <a:p>
            <a:r>
              <a:rPr lang="en-GB" altLang="en-US" b="1" dirty="0"/>
              <a:t>END of WP1 PRESENTATION</a:t>
            </a:r>
          </a:p>
          <a:p>
            <a:endParaRPr lang="en-GB" altLang="en-US" b="1" dirty="0"/>
          </a:p>
        </p:txBody>
      </p:sp>
      <p:sp>
        <p:nvSpPr>
          <p:cNvPr id="7172" name="AutoShape 20" descr="image002"/>
          <p:cNvSpPr>
            <a:spLocks noChangeAspect="1" noChangeArrowheads="1"/>
          </p:cNvSpPr>
          <p:nvPr/>
        </p:nvSpPr>
        <p:spPr bwMode="auto">
          <a:xfrm>
            <a:off x="3857625" y="1831975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32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8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7173" name="AutoShape 22" descr="image002"/>
          <p:cNvSpPr>
            <a:spLocks noChangeAspect="1" noChangeArrowheads="1"/>
          </p:cNvSpPr>
          <p:nvPr/>
        </p:nvSpPr>
        <p:spPr bwMode="auto">
          <a:xfrm>
            <a:off x="3857625" y="1831975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32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8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7174" name="Rectangle 26"/>
          <p:cNvSpPr>
            <a:spLocks noChangeArrowheads="1"/>
          </p:cNvSpPr>
          <p:nvPr/>
        </p:nvSpPr>
        <p:spPr bwMode="auto">
          <a:xfrm>
            <a:off x="0" y="29289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32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8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</p:txBody>
      </p:sp>
      <p:pic>
        <p:nvPicPr>
          <p:cNvPr id="7175" name="Picture 16" descr="ITUseri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4" b="69327"/>
          <a:stretch>
            <a:fillRect/>
          </a:stretch>
        </p:blipFill>
        <p:spPr bwMode="auto">
          <a:xfrm>
            <a:off x="6948488" y="244475"/>
            <a:ext cx="16383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0604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0" y="1831975"/>
            <a:ext cx="9144000" cy="1436688"/>
          </a:xfrm>
        </p:spPr>
        <p:txBody>
          <a:bodyPr/>
          <a:lstStyle/>
          <a:p>
            <a:r>
              <a:rPr lang="en-US" altLang="en-US" dirty="0"/>
              <a:t>WP2/12: </a:t>
            </a:r>
            <a:r>
              <a:rPr lang="en-US" dirty="0"/>
              <a:t>Objective models and tools for multimedia quality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Highlights of </a:t>
            </a:r>
            <a:r>
              <a:rPr lang="en-US" dirty="0" smtClean="0"/>
              <a:t>May 2019 </a:t>
            </a:r>
            <a:r>
              <a:rPr lang="en-US" dirty="0" smtClean="0"/>
              <a:t>meeting</a:t>
            </a:r>
            <a:r>
              <a:rPr lang="en-US" dirty="0"/>
              <a:t/>
            </a:r>
            <a:br>
              <a:rPr lang="en-US" dirty="0"/>
            </a:br>
            <a:endParaRPr lang="en-US" altLang="en-US" dirty="0"/>
          </a:p>
        </p:txBody>
      </p:sp>
      <p:sp>
        <p:nvSpPr>
          <p:cNvPr id="5124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00438"/>
            <a:ext cx="6400800" cy="2304826"/>
          </a:xfrm>
        </p:spPr>
        <p:txBody>
          <a:bodyPr/>
          <a:lstStyle/>
          <a:p>
            <a:r>
              <a:rPr lang="en-GB" altLang="en-US" b="1" dirty="0"/>
              <a:t>Vincent </a:t>
            </a:r>
            <a:r>
              <a:rPr lang="en-GB" altLang="en-US" b="1" dirty="0" err="1"/>
              <a:t>Barriac</a:t>
            </a:r>
            <a:endParaRPr lang="en-GB" altLang="en-US" b="1" dirty="0"/>
          </a:p>
          <a:p>
            <a:r>
              <a:rPr lang="en-GB" altLang="en-US" b="1" dirty="0"/>
              <a:t>WP2/12 Chairman</a:t>
            </a:r>
          </a:p>
          <a:p>
            <a:endParaRPr lang="en-GB" altLang="en-US" b="1" dirty="0"/>
          </a:p>
          <a:p>
            <a:r>
              <a:rPr lang="en-GB" altLang="en-US" b="1" dirty="0" err="1"/>
              <a:t>Ludovic</a:t>
            </a:r>
            <a:r>
              <a:rPr lang="en-GB" altLang="en-US" b="1" dirty="0"/>
              <a:t> </a:t>
            </a:r>
            <a:r>
              <a:rPr lang="en-GB" altLang="en-US" b="1" dirty="0" err="1"/>
              <a:t>Malfait</a:t>
            </a:r>
            <a:endParaRPr lang="en-GB" altLang="en-US" b="1" dirty="0"/>
          </a:p>
          <a:p>
            <a:r>
              <a:rPr lang="en-GB" altLang="en-US" b="1" dirty="0"/>
              <a:t>WP2/12 Vice-Chairman</a:t>
            </a:r>
          </a:p>
        </p:txBody>
      </p:sp>
      <p:sp>
        <p:nvSpPr>
          <p:cNvPr id="5125" name="AutoShape 20" descr="image002"/>
          <p:cNvSpPr>
            <a:spLocks noChangeAspect="1" noChangeArrowheads="1"/>
          </p:cNvSpPr>
          <p:nvPr/>
        </p:nvSpPr>
        <p:spPr bwMode="auto">
          <a:xfrm>
            <a:off x="3857625" y="1831975"/>
            <a:ext cx="1428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 altLang="en-US"/>
          </a:p>
        </p:txBody>
      </p:sp>
      <p:sp>
        <p:nvSpPr>
          <p:cNvPr id="5126" name="AutoShape 22" descr="image002"/>
          <p:cNvSpPr>
            <a:spLocks noChangeAspect="1" noChangeArrowheads="1"/>
          </p:cNvSpPr>
          <p:nvPr/>
        </p:nvSpPr>
        <p:spPr bwMode="auto">
          <a:xfrm>
            <a:off x="3857625" y="1831975"/>
            <a:ext cx="1428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 altLang="en-US"/>
          </a:p>
        </p:txBody>
      </p:sp>
      <p:sp>
        <p:nvSpPr>
          <p:cNvPr id="5127" name="Rectangle 26"/>
          <p:cNvSpPr>
            <a:spLocks noChangeArrowheads="1"/>
          </p:cNvSpPr>
          <p:nvPr/>
        </p:nvSpPr>
        <p:spPr bwMode="auto">
          <a:xfrm>
            <a:off x="0" y="2928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 altLang="en-US"/>
          </a:p>
        </p:txBody>
      </p:sp>
      <p:pic>
        <p:nvPicPr>
          <p:cNvPr id="5128" name="Picture 16" descr="ITUseries"/>
          <p:cNvPicPr>
            <a:picLocks noChangeAspect="1" noChangeArrowheads="1"/>
          </p:cNvPicPr>
          <p:nvPr/>
        </p:nvPicPr>
        <p:blipFill>
          <a:blip r:embed="rId3" cstate="print"/>
          <a:srcRect t="17264" b="69327"/>
          <a:stretch>
            <a:fillRect/>
          </a:stretch>
        </p:blipFill>
        <p:spPr bwMode="auto">
          <a:xfrm>
            <a:off x="6948488" y="244475"/>
            <a:ext cx="1638300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90411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Unchanged list </a:t>
            </a:r>
            <a:r>
              <a:rPr lang="en-US" dirty="0"/>
              <a:t>of Questions under study</a:t>
            </a:r>
            <a:endParaRPr lang="fr-FR" dirty="0"/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  <p:extLst/>
          </p:nvPr>
        </p:nvGraphicFramePr>
        <p:xfrm>
          <a:off x="107950" y="1557338"/>
          <a:ext cx="8928100" cy="3887785"/>
        </p:xfrm>
        <a:graphic>
          <a:graphicData uri="http://schemas.openxmlformats.org/drawingml/2006/table">
            <a:tbl>
              <a:tblPr/>
              <a:tblGrid>
                <a:gridCol w="1584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4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7557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effectLst/>
                          <a:hlinkClick r:id="rId2"/>
                        </a:rPr>
                        <a:t>Q9/12</a:t>
                      </a:r>
                      <a:endParaRPr lang="fr-FR" sz="1800" dirty="0">
                        <a:effectLst/>
                      </a:endParaRPr>
                    </a:p>
                  </a:txBody>
                  <a:tcPr marL="19048" marR="19048" marT="19047" marB="190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Perceptual-based objective methods for voice, audio and visual quality measurements in telecommunication services</a:t>
                      </a:r>
                    </a:p>
                  </a:txBody>
                  <a:tcPr marL="66668" marR="19048" marT="19047" marB="190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7557">
                <a:tc>
                  <a:txBody>
                    <a:bodyPr/>
                    <a:lstStyle/>
                    <a:p>
                      <a:pPr algn="ctr"/>
                      <a:r>
                        <a:rPr lang="fr-FR" sz="1800">
                          <a:effectLst/>
                          <a:hlinkClick r:id="rId3"/>
                        </a:rPr>
                        <a:t>Q14/12</a:t>
                      </a:r>
                      <a:endParaRPr lang="fr-FR" sz="1800">
                        <a:effectLst/>
                      </a:endParaRPr>
                    </a:p>
                  </a:txBody>
                  <a:tcPr marL="19048" marR="19048" marT="19047" marB="190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Development of parametric models and tools for multimedia quality assessment</a:t>
                      </a:r>
                      <a:r>
                        <a:rPr lang="en-US" sz="1800" baseline="0" dirty="0">
                          <a:effectLst/>
                        </a:rPr>
                        <a:t> of packet-based video services</a:t>
                      </a:r>
                      <a:endParaRPr lang="en-US" sz="1800" dirty="0">
                        <a:effectLst/>
                      </a:endParaRPr>
                    </a:p>
                  </a:txBody>
                  <a:tcPr marL="66668" marR="19048" marT="19047" marB="190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557">
                <a:tc>
                  <a:txBody>
                    <a:bodyPr/>
                    <a:lstStyle/>
                    <a:p>
                      <a:pPr algn="ctr"/>
                      <a:r>
                        <a:rPr lang="fr-FR" sz="1800">
                          <a:effectLst/>
                          <a:hlinkClick r:id="rId4"/>
                        </a:rPr>
                        <a:t>Q15/12</a:t>
                      </a:r>
                      <a:endParaRPr lang="fr-FR" sz="1800">
                        <a:effectLst/>
                      </a:endParaRPr>
                    </a:p>
                  </a:txBody>
                  <a:tcPr marL="19048" marR="19048" marT="19047" marB="190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Parametric and E-model-based planning, prediction and monitoring of conversational speech quality</a:t>
                      </a:r>
                    </a:p>
                  </a:txBody>
                  <a:tcPr marL="66668" marR="19048" marT="19047" marB="190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7557">
                <a:tc>
                  <a:txBody>
                    <a:bodyPr/>
                    <a:lstStyle/>
                    <a:p>
                      <a:pPr algn="ctr"/>
                      <a:r>
                        <a:rPr lang="fr-FR" sz="1800" dirty="0">
                          <a:effectLst/>
                          <a:hlinkClick r:id="rId5"/>
                        </a:rPr>
                        <a:t>Q16/12</a:t>
                      </a:r>
                      <a:endParaRPr lang="fr-FR" sz="1800" dirty="0">
                        <a:effectLst/>
                      </a:endParaRPr>
                    </a:p>
                  </a:txBody>
                  <a:tcPr marL="19048" marR="19048" marT="19047" marB="190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Framework for diagnostic functions</a:t>
                      </a:r>
                    </a:p>
                  </a:txBody>
                  <a:tcPr marL="66668" marR="19048" marT="19047" marB="190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75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dirty="0">
                          <a:effectLst/>
                          <a:hlinkClick r:id="rId5"/>
                        </a:rPr>
                        <a:t>Q19/12</a:t>
                      </a:r>
                      <a:endParaRPr lang="fr-FR" sz="1800" dirty="0">
                        <a:effectLst/>
                      </a:endParaRPr>
                    </a:p>
                    <a:p>
                      <a:pPr algn="ctr"/>
                      <a:endParaRPr lang="fr-FR" sz="1800" dirty="0">
                        <a:effectLst/>
                      </a:endParaRPr>
                    </a:p>
                  </a:txBody>
                  <a:tcPr marL="19048" marR="19048" marT="19047" marB="190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Objective and subjective methods for evaluating perceptual audiovisual quality in multimedia </a:t>
                      </a:r>
                      <a:r>
                        <a:rPr lang="en-US" sz="1800" dirty="0" smtClean="0">
                          <a:effectLst/>
                        </a:rPr>
                        <a:t>services</a:t>
                      </a:r>
                      <a:endParaRPr lang="en-US" sz="1800" dirty="0">
                        <a:effectLst/>
                      </a:endParaRPr>
                    </a:p>
                  </a:txBody>
                  <a:tcPr marL="66668" marR="19048" marT="19047" marB="1904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158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GB" dirty="0"/>
              <a:t>Geneva, </a:t>
            </a:r>
            <a:r>
              <a:rPr lang="en-GB" dirty="0" smtClean="0"/>
              <a:t>7-16 May 2019</a:t>
            </a:r>
            <a:endParaRPr lang="en-US" altLang="en-US" dirty="0"/>
          </a:p>
        </p:txBody>
      </p:sp>
      <p:sp>
        <p:nvSpPr>
          <p:cNvPr id="6159" name="Espace réservé du numéro de diapositive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30E3E5B-5453-4DFF-B02A-0F5A12FA5579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2" name="ZoneTexte 1"/>
          <p:cNvSpPr txBox="1"/>
          <p:nvPr/>
        </p:nvSpPr>
        <p:spPr>
          <a:xfrm>
            <a:off x="1843011" y="5517232"/>
            <a:ext cx="72728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 smtClean="0">
                <a:solidFill>
                  <a:schemeClr val="accent2"/>
                </a:solidFill>
              </a:rPr>
              <a:t>However</a:t>
            </a:r>
            <a:r>
              <a:rPr lang="fr-FR" sz="1600" dirty="0" smtClean="0">
                <a:solidFill>
                  <a:schemeClr val="accent2"/>
                </a:solidFill>
              </a:rPr>
              <a:t>, Q.19 </a:t>
            </a:r>
            <a:r>
              <a:rPr lang="fr-FR" sz="1600" dirty="0" err="1" smtClean="0">
                <a:solidFill>
                  <a:schemeClr val="accent2"/>
                </a:solidFill>
              </a:rPr>
              <a:t>is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supposed</a:t>
            </a:r>
            <a:r>
              <a:rPr lang="fr-FR" sz="1600" dirty="0" smtClean="0">
                <a:solidFill>
                  <a:schemeClr val="accent2"/>
                </a:solidFill>
              </a:rPr>
              <a:t> to </a:t>
            </a:r>
            <a:r>
              <a:rPr lang="fr-FR" sz="1600" dirty="0" err="1" smtClean="0">
                <a:solidFill>
                  <a:schemeClr val="accent2"/>
                </a:solidFill>
              </a:rPr>
              <a:t>incorporate</a:t>
            </a:r>
            <a:r>
              <a:rPr lang="fr-FR" sz="1600" dirty="0" smtClean="0">
                <a:solidFill>
                  <a:schemeClr val="accent2"/>
                </a:solidFill>
              </a:rPr>
              <a:t> </a:t>
            </a:r>
            <a:r>
              <a:rPr lang="fr-FR" sz="1600" dirty="0" err="1" smtClean="0">
                <a:solidFill>
                  <a:schemeClr val="accent2"/>
                </a:solidFill>
              </a:rPr>
              <a:t>current</a:t>
            </a:r>
            <a:r>
              <a:rPr lang="fr-FR" sz="1600" dirty="0" smtClean="0">
                <a:solidFill>
                  <a:schemeClr val="accent2"/>
                </a:solidFill>
              </a:rPr>
              <a:t> Q.18 (</a:t>
            </a:r>
            <a:r>
              <a:rPr lang="fr-FR" sz="1600" dirty="0" err="1" smtClean="0">
                <a:solidFill>
                  <a:schemeClr val="accent2"/>
                </a:solidFill>
              </a:rPr>
              <a:t>see</a:t>
            </a:r>
            <a:r>
              <a:rPr lang="fr-FR" sz="1600" dirty="0" smtClean="0">
                <a:solidFill>
                  <a:schemeClr val="accent2"/>
                </a:solidFill>
              </a:rPr>
              <a:t> WP3)</a:t>
            </a:r>
            <a:endParaRPr lang="fr-FR" sz="1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6440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GB" sz="2400" b="1" dirty="0" smtClean="0"/>
              <a:t>G.107.2 “</a:t>
            </a:r>
            <a:r>
              <a:rPr lang="en-US" sz="2200" b="1" i="1" dirty="0" err="1"/>
              <a:t>Fullband</a:t>
            </a:r>
            <a:r>
              <a:rPr lang="en-US" sz="2200" b="1" i="1" dirty="0"/>
              <a:t> E-model</a:t>
            </a:r>
            <a:r>
              <a:rPr lang="en-GB" sz="2400" b="1" dirty="0" smtClean="0"/>
              <a:t>”</a:t>
            </a:r>
            <a:endParaRPr lang="en-GB" sz="2400" b="1" dirty="0"/>
          </a:p>
          <a:p>
            <a:pPr lvl="1"/>
            <a:r>
              <a:rPr lang="en-GB" sz="2000" dirty="0"/>
              <a:t>Prepared by </a:t>
            </a:r>
            <a:r>
              <a:rPr lang="en-GB" sz="2000" dirty="0" smtClean="0"/>
              <a:t>Q.15</a:t>
            </a:r>
          </a:p>
          <a:p>
            <a:pPr lvl="1"/>
            <a:r>
              <a:rPr lang="en-GB" sz="2000" dirty="0" smtClean="0"/>
              <a:t>Includes formulae for the contribution of two degradation dimensions</a:t>
            </a:r>
          </a:p>
          <a:p>
            <a:pPr lvl="2"/>
            <a:r>
              <a:rPr lang="en-GB" sz="1600" dirty="0" smtClean="0"/>
              <a:t>Voice coding, in particular for mobile codec EVS (see also new appendix V to G.113, TD 878)</a:t>
            </a:r>
          </a:p>
          <a:p>
            <a:pPr lvl="2"/>
            <a:r>
              <a:rPr lang="en-GB" sz="1600" dirty="0" smtClean="0"/>
              <a:t>One-way delay</a:t>
            </a:r>
            <a:endParaRPr lang="en-GB" sz="1600" dirty="0"/>
          </a:p>
          <a:p>
            <a:pPr lvl="1"/>
            <a:r>
              <a:rPr lang="en-GB" sz="2000" dirty="0" smtClean="0"/>
              <a:t>See </a:t>
            </a:r>
            <a:r>
              <a:rPr lang="en-GB" sz="2000" b="1" dirty="0" smtClean="0"/>
              <a:t>TD877-GEN</a:t>
            </a:r>
            <a:endParaRPr lang="en-GB" sz="2000" b="1" dirty="0"/>
          </a:p>
          <a:p>
            <a:pPr lvl="1">
              <a:buFont typeface="Arial" panose="020B0604020202020204" pitchFamily="34" charset="0"/>
              <a:buChar char="•"/>
            </a:pPr>
            <a:endParaRPr lang="fr-FR" sz="2000" b="1" dirty="0"/>
          </a:p>
          <a:p>
            <a:pPr lvl="0"/>
            <a:endParaRPr lang="fr-FR" sz="2400" dirty="0"/>
          </a:p>
          <a:p>
            <a:pPr lvl="1"/>
            <a:endParaRPr lang="en-GB" sz="2100" dirty="0"/>
          </a:p>
        </p:txBody>
      </p:sp>
      <p:sp>
        <p:nvSpPr>
          <p:cNvPr id="11269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1F33A7-A066-4C3A-BBE6-5879CA4577FB}" type="slidenum">
              <a:rPr lang="en-GB" smtClean="0"/>
              <a:pPr/>
              <a:t>15</a:t>
            </a:fld>
            <a:endParaRPr lang="en-GB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dirty="0" smtClean="0"/>
              <a:t>One new document </a:t>
            </a:r>
            <a:r>
              <a:rPr lang="en-GB" dirty="0"/>
              <a:t>approved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quarter" idx="10"/>
          </p:nvPr>
        </p:nvSpPr>
        <p:spPr>
          <a:xfrm>
            <a:off x="179388" y="6453188"/>
            <a:ext cx="4032250" cy="312737"/>
          </a:xfrm>
          <a:noFill/>
        </p:spPr>
        <p:txBody>
          <a:bodyPr/>
          <a:lstStyle/>
          <a:p>
            <a:r>
              <a:rPr lang="en-GB" dirty="0"/>
              <a:t>Geneva, 7-16 May 2019</a:t>
            </a:r>
            <a:endParaRPr lang="en-US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26176">
            <a:off x="629565" y="4939697"/>
            <a:ext cx="2837909" cy="82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/>
          <p:cNvPicPr/>
          <p:nvPr/>
        </p:nvPicPr>
        <p:blipFill>
          <a:blip r:embed="rId3"/>
          <a:stretch>
            <a:fillRect/>
          </a:stretch>
        </p:blipFill>
        <p:spPr>
          <a:xfrm>
            <a:off x="4381240" y="3525203"/>
            <a:ext cx="4536504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316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>
          <a:xfrm>
            <a:off x="179512" y="1268760"/>
            <a:ext cx="8837570" cy="4824536"/>
          </a:xfrm>
        </p:spPr>
        <p:txBody>
          <a:bodyPr>
            <a:normAutofit lnSpcReduction="10000"/>
          </a:bodyPr>
          <a:lstStyle/>
          <a:p>
            <a:pPr lvl="0"/>
            <a:r>
              <a:rPr lang="en-GB" sz="2400" b="1" dirty="0"/>
              <a:t>R</a:t>
            </a:r>
            <a:r>
              <a:rPr lang="en-GB" sz="2400" b="1" dirty="0" smtClean="0"/>
              <a:t>evision of P.863.1 “</a:t>
            </a:r>
            <a:r>
              <a:rPr lang="en-US" sz="2200" b="1" i="1" dirty="0" smtClean="0"/>
              <a:t>Application </a:t>
            </a:r>
            <a:r>
              <a:rPr lang="en-US" sz="2200" b="1" i="1" dirty="0"/>
              <a:t>guide for Recommendation ITU-T P.863</a:t>
            </a:r>
            <a:r>
              <a:rPr lang="en-GB" sz="2400" b="1" dirty="0" smtClean="0"/>
              <a:t>”</a:t>
            </a:r>
            <a:endParaRPr lang="en-GB" sz="2400" b="1" dirty="0"/>
          </a:p>
          <a:p>
            <a:pPr lvl="1"/>
            <a:r>
              <a:rPr lang="en-GB" sz="2000" dirty="0"/>
              <a:t>Prepared by </a:t>
            </a:r>
            <a:r>
              <a:rPr lang="en-GB" sz="2000" dirty="0" smtClean="0"/>
              <a:t>Q.9</a:t>
            </a:r>
            <a:endParaRPr lang="en-GB" sz="2000" dirty="0"/>
          </a:p>
          <a:p>
            <a:pPr lvl="1"/>
            <a:r>
              <a:rPr lang="en-GB" sz="2000" dirty="0" smtClean="0"/>
              <a:t>Follows the adoption of V3 of P.863</a:t>
            </a:r>
          </a:p>
          <a:p>
            <a:pPr lvl="1"/>
            <a:r>
              <a:rPr lang="en-GB" sz="2000" dirty="0" smtClean="0"/>
              <a:t>Main change: from SWB to FB</a:t>
            </a:r>
            <a:endParaRPr lang="en-GB" sz="2000" dirty="0"/>
          </a:p>
          <a:p>
            <a:pPr lvl="1"/>
            <a:r>
              <a:rPr lang="en-GB" sz="2000" dirty="0"/>
              <a:t>See </a:t>
            </a:r>
            <a:r>
              <a:rPr lang="en-GB" sz="2000" b="1" dirty="0" smtClean="0"/>
              <a:t>TD829 rev 2-GEN</a:t>
            </a:r>
            <a:endParaRPr lang="en-GB" sz="2000" b="1" dirty="0"/>
          </a:p>
          <a:p>
            <a:pPr lvl="1">
              <a:buFont typeface="Arial" panose="020B0604020202020204" pitchFamily="34" charset="0"/>
              <a:buChar char="•"/>
            </a:pPr>
            <a:endParaRPr lang="fr-FR" sz="2000" b="1" dirty="0"/>
          </a:p>
          <a:p>
            <a:pPr lvl="0"/>
            <a:r>
              <a:rPr lang="en-GB" sz="2400" b="1" dirty="0"/>
              <a:t>R</a:t>
            </a:r>
            <a:r>
              <a:rPr lang="en-GB" sz="2400" b="1" dirty="0" smtClean="0"/>
              <a:t>evision </a:t>
            </a:r>
            <a:r>
              <a:rPr lang="en-GB" sz="2400" b="1" dirty="0"/>
              <a:t>of </a:t>
            </a:r>
            <a:r>
              <a:rPr lang="en-GB" sz="2400" b="1" dirty="0" smtClean="0"/>
              <a:t>G.107.1 “</a:t>
            </a:r>
            <a:r>
              <a:rPr lang="en-US" sz="2100" b="1" i="1" dirty="0"/>
              <a:t>Wideband E-model</a:t>
            </a:r>
            <a:r>
              <a:rPr lang="en-GB" sz="2400" b="1" dirty="0" smtClean="0"/>
              <a:t>”</a:t>
            </a:r>
            <a:endParaRPr lang="en-GB" sz="2400" b="1" dirty="0"/>
          </a:p>
          <a:p>
            <a:pPr lvl="1"/>
            <a:r>
              <a:rPr lang="en-GB" sz="2000" dirty="0"/>
              <a:t>Prepared by </a:t>
            </a:r>
            <a:r>
              <a:rPr lang="en-GB" sz="2000" dirty="0" smtClean="0"/>
              <a:t>Q.15</a:t>
            </a:r>
            <a:endParaRPr lang="en-GB" sz="2000" dirty="0"/>
          </a:p>
          <a:p>
            <a:pPr lvl="1"/>
            <a:r>
              <a:rPr lang="en-GB" sz="2000" dirty="0"/>
              <a:t>Correction of </a:t>
            </a:r>
            <a:r>
              <a:rPr lang="en-GB" sz="2000" dirty="0" smtClean="0"/>
              <a:t>the delay factor (scaling to the R-scale)</a:t>
            </a:r>
          </a:p>
          <a:p>
            <a:pPr lvl="1"/>
            <a:r>
              <a:rPr lang="en-GB" sz="2000" dirty="0" smtClean="0"/>
              <a:t>Deletion or </a:t>
            </a:r>
            <a:r>
              <a:rPr lang="en-GB" sz="2000" dirty="0"/>
              <a:t>formulae for the Basic signal-to-noise </a:t>
            </a:r>
            <a:r>
              <a:rPr lang="en-GB" sz="2000" dirty="0" smtClean="0"/>
              <a:t>ratio (</a:t>
            </a:r>
            <a:r>
              <a:rPr lang="en-GB" sz="2000" dirty="0" err="1" smtClean="0"/>
              <a:t>Ro,WB</a:t>
            </a:r>
            <a:r>
              <a:rPr lang="en-GB" sz="2000" dirty="0" smtClean="0"/>
              <a:t>)</a:t>
            </a:r>
            <a:endParaRPr lang="en-GB" sz="2000" dirty="0"/>
          </a:p>
          <a:p>
            <a:pPr lvl="1"/>
            <a:r>
              <a:rPr lang="en-GB" sz="2000" dirty="0"/>
              <a:t>See </a:t>
            </a:r>
            <a:r>
              <a:rPr lang="en-GB" sz="2000" b="1" dirty="0" smtClean="0"/>
              <a:t>TD879-GEN</a:t>
            </a:r>
            <a:endParaRPr lang="en-GB" sz="2000" b="1" dirty="0"/>
          </a:p>
          <a:p>
            <a:pPr lvl="0"/>
            <a:endParaRPr lang="fr-FR" sz="2400" dirty="0"/>
          </a:p>
          <a:p>
            <a:pPr lvl="1"/>
            <a:endParaRPr lang="en-GB" sz="2100" dirty="0"/>
          </a:p>
        </p:txBody>
      </p:sp>
      <p:sp>
        <p:nvSpPr>
          <p:cNvPr id="11269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1F33A7-A066-4C3A-BBE6-5879CA4577FB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dirty="0" smtClean="0"/>
              <a:t>Three revised documents </a:t>
            </a:r>
            <a:r>
              <a:rPr lang="en-GB" dirty="0"/>
              <a:t>approved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quarter" idx="10"/>
          </p:nvPr>
        </p:nvSpPr>
        <p:spPr>
          <a:xfrm>
            <a:off x="179388" y="6453188"/>
            <a:ext cx="4032250" cy="312737"/>
          </a:xfrm>
          <a:noFill/>
        </p:spPr>
        <p:txBody>
          <a:bodyPr/>
          <a:lstStyle/>
          <a:p>
            <a:r>
              <a:rPr lang="en-GB" dirty="0"/>
              <a:t>Geneva, 7-16 May 2019</a:t>
            </a:r>
            <a:endParaRPr lang="en-US" alt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26176">
            <a:off x="3003852" y="5557224"/>
            <a:ext cx="2526030" cy="731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26176">
            <a:off x="5956181" y="2060326"/>
            <a:ext cx="2526030" cy="731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67627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>
          <a:xfrm>
            <a:off x="153215" y="1603110"/>
            <a:ext cx="8837570" cy="4824536"/>
          </a:xfrm>
        </p:spPr>
        <p:txBody>
          <a:bodyPr>
            <a:normAutofit/>
          </a:bodyPr>
          <a:lstStyle/>
          <a:p>
            <a:pPr lvl="0"/>
            <a:r>
              <a:rPr lang="en-GB" sz="2400" b="1" dirty="0" smtClean="0"/>
              <a:t>Corrigendum to P.1201.2 “</a:t>
            </a:r>
            <a:r>
              <a:rPr lang="en-US" sz="2200" b="1" i="1" dirty="0"/>
              <a:t>Parametric non-intrusive assessment of audiovisual media streaming quality – Higher resolution application area</a:t>
            </a:r>
            <a:r>
              <a:rPr lang="en-GB" sz="2400" b="1" dirty="0" smtClean="0"/>
              <a:t>”</a:t>
            </a:r>
            <a:endParaRPr lang="en-GB" sz="2400" b="1" dirty="0"/>
          </a:p>
          <a:p>
            <a:pPr lvl="1"/>
            <a:r>
              <a:rPr lang="en-GB" sz="2000" dirty="0"/>
              <a:t>Prepared by </a:t>
            </a:r>
            <a:r>
              <a:rPr lang="en-GB" sz="2000" dirty="0" smtClean="0"/>
              <a:t>Q.14</a:t>
            </a:r>
            <a:endParaRPr lang="en-GB" sz="2000" dirty="0"/>
          </a:p>
          <a:p>
            <a:pPr lvl="1"/>
            <a:r>
              <a:rPr lang="en-GB" sz="2000" dirty="0" smtClean="0"/>
              <a:t>Correction of a wrong formula (7)</a:t>
            </a:r>
            <a:endParaRPr lang="en-GB" sz="2000" dirty="0"/>
          </a:p>
          <a:p>
            <a:pPr lvl="1"/>
            <a:r>
              <a:rPr lang="en-GB" sz="2000" dirty="0"/>
              <a:t>See </a:t>
            </a:r>
            <a:r>
              <a:rPr lang="en-GB" sz="2000" b="1" dirty="0" smtClean="0"/>
              <a:t>TD906-GEN</a:t>
            </a:r>
            <a:endParaRPr lang="en-GB" sz="2000" b="1" dirty="0"/>
          </a:p>
          <a:p>
            <a:pPr lvl="1">
              <a:buFont typeface="Arial" panose="020B0604020202020204" pitchFamily="34" charset="0"/>
              <a:buChar char="•"/>
            </a:pPr>
            <a:endParaRPr lang="fr-FR" sz="2000" b="1" dirty="0"/>
          </a:p>
          <a:p>
            <a:pPr lvl="0"/>
            <a:endParaRPr lang="fr-FR" sz="2400" dirty="0"/>
          </a:p>
          <a:p>
            <a:pPr lvl="1"/>
            <a:endParaRPr lang="en-GB" sz="2100" dirty="0"/>
          </a:p>
        </p:txBody>
      </p:sp>
      <p:sp>
        <p:nvSpPr>
          <p:cNvPr id="11269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1F33A7-A066-4C3A-BBE6-5879CA4577FB}" type="slidenum">
              <a:rPr lang="en-GB" smtClean="0"/>
              <a:pPr/>
              <a:t>17</a:t>
            </a:fld>
            <a:endParaRPr lang="en-GB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dirty="0" smtClean="0"/>
              <a:t>Three revised documents </a:t>
            </a:r>
            <a:r>
              <a:rPr lang="en-GB" dirty="0"/>
              <a:t>approved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quarter" idx="10"/>
          </p:nvPr>
        </p:nvSpPr>
        <p:spPr>
          <a:xfrm>
            <a:off x="179388" y="6453188"/>
            <a:ext cx="4032250" cy="312737"/>
          </a:xfrm>
          <a:noFill/>
        </p:spPr>
        <p:txBody>
          <a:bodyPr/>
          <a:lstStyle/>
          <a:p>
            <a:r>
              <a:rPr lang="en-GB" dirty="0"/>
              <a:t>Geneva, 7-16 May 2019</a:t>
            </a:r>
            <a:endParaRPr lang="en-US" alt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26176">
            <a:off x="269526" y="4914691"/>
            <a:ext cx="2837909" cy="82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525" y="4312762"/>
            <a:ext cx="5811478" cy="68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95677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Two </a:t>
            </a:r>
            <a:r>
              <a:rPr lang="en-GB" dirty="0"/>
              <a:t>new work items started</a:t>
            </a:r>
            <a:br>
              <a:rPr lang="en-GB" dirty="0"/>
            </a:br>
            <a:endParaRPr lang="en-GB" dirty="0"/>
          </a:p>
        </p:txBody>
      </p:sp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>
          <a:xfrm>
            <a:off x="0" y="980728"/>
            <a:ext cx="8892480" cy="4525963"/>
          </a:xfrm>
        </p:spPr>
        <p:txBody>
          <a:bodyPr>
            <a:normAutofit/>
          </a:bodyPr>
          <a:lstStyle/>
          <a:p>
            <a:pPr marL="450850" lvl="1" indent="-269875"/>
            <a:r>
              <a:rPr lang="en-US" sz="2200" b="1" dirty="0" err="1" smtClean="0"/>
              <a:t>P.MLGuide</a:t>
            </a:r>
            <a:r>
              <a:rPr lang="en-US" sz="2200" b="1" dirty="0" smtClean="0"/>
              <a:t> “</a:t>
            </a:r>
            <a:r>
              <a:rPr lang="en-US" sz="2200" dirty="0" smtClean="0"/>
              <a:t>Guidelines </a:t>
            </a:r>
            <a:r>
              <a:rPr lang="en-US" sz="2200" dirty="0"/>
              <a:t>for development and training of </a:t>
            </a:r>
            <a:r>
              <a:rPr lang="en-US" sz="2200" dirty="0" smtClean="0"/>
              <a:t>Machine Learning-based models</a:t>
            </a:r>
            <a:r>
              <a:rPr lang="en-US" sz="2200" b="1" dirty="0" smtClean="0"/>
              <a:t>”</a:t>
            </a:r>
          </a:p>
          <a:p>
            <a:pPr marL="901700" lvl="2" indent="-269875"/>
            <a:r>
              <a:rPr lang="en-US" sz="1800" dirty="0"/>
              <a:t>Launched by </a:t>
            </a:r>
            <a:r>
              <a:rPr lang="en-US" sz="1800" dirty="0" smtClean="0"/>
              <a:t>Q.9</a:t>
            </a:r>
            <a:endParaRPr lang="en-US" sz="1800" dirty="0"/>
          </a:p>
          <a:p>
            <a:pPr marL="901700" lvl="2" indent="-269875"/>
            <a:r>
              <a:rPr lang="en-US" sz="1800" dirty="0"/>
              <a:t>See </a:t>
            </a:r>
            <a:r>
              <a:rPr lang="en-US" sz="1800" b="1" dirty="0" smtClean="0"/>
              <a:t>C 377</a:t>
            </a:r>
          </a:p>
          <a:p>
            <a:pPr marL="811213" lvl="2" indent="-269875"/>
            <a:endParaRPr lang="en-US" sz="1800" b="1" dirty="0" smtClean="0"/>
          </a:p>
          <a:p>
            <a:pPr marL="450850" lvl="1" indent="-269875"/>
            <a:r>
              <a:rPr lang="en-US" sz="2200" b="1" dirty="0" smtClean="0"/>
              <a:t>G.EEMWCS </a:t>
            </a:r>
            <a:r>
              <a:rPr lang="en-US" sz="2200" dirty="0" smtClean="0"/>
              <a:t>“Extension of the E-model for wireless communication systems”</a:t>
            </a:r>
          </a:p>
          <a:p>
            <a:pPr marL="901700" lvl="2" indent="-269875"/>
            <a:r>
              <a:rPr lang="en-US" sz="1700" dirty="0" smtClean="0"/>
              <a:t>Launched by Q.15</a:t>
            </a:r>
          </a:p>
          <a:p>
            <a:pPr marL="901700" lvl="2" indent="-269875"/>
            <a:r>
              <a:rPr lang="en-US" sz="1700" dirty="0" smtClean="0"/>
              <a:t>See </a:t>
            </a:r>
            <a:r>
              <a:rPr lang="en-US" sz="1700" b="1" dirty="0"/>
              <a:t>TD </a:t>
            </a:r>
            <a:r>
              <a:rPr lang="en-US" sz="1700" b="1" dirty="0" smtClean="0"/>
              <a:t>831 R2-GEN </a:t>
            </a:r>
            <a:r>
              <a:rPr lang="en-US" sz="1700" dirty="0" smtClean="0"/>
              <a:t>(Q.15 status rep.) </a:t>
            </a:r>
            <a:r>
              <a:rPr lang="en-US" sz="1700" b="1" dirty="0" smtClean="0"/>
              <a:t>Annex A</a:t>
            </a:r>
            <a:endParaRPr lang="en-US" sz="1700" b="1" dirty="0"/>
          </a:p>
          <a:p>
            <a:pPr lvl="1"/>
            <a:endParaRPr lang="en-US" sz="2200" dirty="0"/>
          </a:p>
          <a:p>
            <a:pPr lvl="1"/>
            <a:endParaRPr lang="en-US" sz="2200" b="1" dirty="0"/>
          </a:p>
          <a:p>
            <a:pPr lvl="1"/>
            <a:endParaRPr lang="en-GB" sz="2100" b="1" dirty="0"/>
          </a:p>
        </p:txBody>
      </p:sp>
      <p:sp>
        <p:nvSpPr>
          <p:cNvPr id="11269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1F33A7-A066-4C3A-BBE6-5879CA4577FB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quarter" idx="10"/>
          </p:nvPr>
        </p:nvSpPr>
        <p:spPr>
          <a:xfrm>
            <a:off x="179388" y="6453188"/>
            <a:ext cx="4032250" cy="312737"/>
          </a:xfrm>
          <a:noFill/>
        </p:spPr>
        <p:txBody>
          <a:bodyPr/>
          <a:lstStyle/>
          <a:p>
            <a:r>
              <a:rPr lang="en-GB" dirty="0"/>
              <a:t>Geneva, 7-16 May 2019</a:t>
            </a:r>
            <a:endParaRPr lang="en-US" altLang="en-US" dirty="0"/>
          </a:p>
        </p:txBody>
      </p:sp>
      <p:pic>
        <p:nvPicPr>
          <p:cNvPr id="7" name="Imagem 4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294" y="3482030"/>
            <a:ext cx="6120765" cy="3111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37293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Other important ongoing work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>
          <a:xfrm>
            <a:off x="107504" y="1124744"/>
            <a:ext cx="8784976" cy="5112568"/>
          </a:xfrm>
        </p:spPr>
        <p:txBody>
          <a:bodyPr>
            <a:normAutofit fontScale="92500"/>
          </a:bodyPr>
          <a:lstStyle/>
          <a:p>
            <a:pPr lvl="1"/>
            <a:r>
              <a:rPr lang="en-US" sz="2200" b="1" dirty="0" smtClean="0"/>
              <a:t>P.ONRA </a:t>
            </a:r>
            <a:r>
              <a:rPr lang="en-US" sz="1800" b="1" i="1" dirty="0"/>
              <a:t>“Perceptual objective noise reduction”</a:t>
            </a:r>
            <a:endParaRPr lang="en-US" sz="1800" b="1" i="1" dirty="0" smtClean="0"/>
          </a:p>
          <a:p>
            <a:pPr lvl="2"/>
            <a:r>
              <a:rPr lang="en-US" sz="1800" dirty="0" smtClean="0"/>
              <a:t>Evaluation to come of a model standardized by ETSI </a:t>
            </a:r>
          </a:p>
          <a:p>
            <a:pPr lvl="1"/>
            <a:r>
              <a:rPr lang="en-US" sz="2200" b="1" dirty="0" smtClean="0"/>
              <a:t>P.NATS </a:t>
            </a:r>
            <a:r>
              <a:rPr lang="en-US" sz="2200" b="1" dirty="0"/>
              <a:t>V2 “</a:t>
            </a:r>
            <a:r>
              <a:rPr lang="en-US" sz="1700" b="1" i="1" dirty="0"/>
              <a:t>Parametric </a:t>
            </a:r>
            <a:r>
              <a:rPr lang="en-US" sz="1700" b="1" i="1" dirty="0" err="1"/>
              <a:t>bitstream</a:t>
            </a:r>
            <a:r>
              <a:rPr lang="en-US" sz="1700" b="1" i="1" dirty="0"/>
              <a:t>-based and pixel based quality assessment of progressive download and adaptive audiovisual streaming services over reliable transport for HEVC and UHD</a:t>
            </a:r>
            <a:r>
              <a:rPr lang="en-US" sz="2200" b="1" dirty="0"/>
              <a:t>”</a:t>
            </a:r>
            <a:endParaRPr lang="en-US" sz="2200" b="1" dirty="0" smtClean="0"/>
          </a:p>
          <a:p>
            <a:pPr lvl="2"/>
            <a:r>
              <a:rPr lang="en-US" sz="1800" dirty="0" smtClean="0"/>
              <a:t>End of the project (and selection of winning candidates) by next meeting</a:t>
            </a:r>
          </a:p>
          <a:p>
            <a:pPr lvl="1"/>
            <a:r>
              <a:rPr lang="en-US" sz="2200" b="1" dirty="0" smtClean="0"/>
              <a:t>P.VSQMTS</a:t>
            </a:r>
            <a:r>
              <a:rPr lang="en-US" sz="2200" dirty="0" smtClean="0"/>
              <a:t> </a:t>
            </a:r>
            <a:r>
              <a:rPr lang="en-US" sz="1800" b="1" i="1" dirty="0" smtClean="0"/>
              <a:t>“</a:t>
            </a:r>
            <a:r>
              <a:rPr lang="en-GB" sz="1800" b="1" i="1" dirty="0"/>
              <a:t>Voice service quality monitoring and troubleshooting framework for intrusive parametric voice </a:t>
            </a:r>
            <a:r>
              <a:rPr lang="en-GB" sz="1800" b="1" i="1" dirty="0" err="1"/>
              <a:t>QoE</a:t>
            </a:r>
            <a:r>
              <a:rPr lang="en-GB" sz="1800" b="1" i="1" dirty="0"/>
              <a:t> </a:t>
            </a:r>
            <a:r>
              <a:rPr lang="en-GB" sz="1800" b="1" i="1" dirty="0" smtClean="0"/>
              <a:t>prediction”</a:t>
            </a:r>
          </a:p>
          <a:p>
            <a:pPr lvl="2"/>
            <a:r>
              <a:rPr lang="en-GB" sz="1800" dirty="0" smtClean="0"/>
              <a:t>Machine learning-based framework for quality model development well advanced, must find its place in SG12 family of models</a:t>
            </a:r>
            <a:endParaRPr lang="en-US" sz="1800" dirty="0" smtClean="0"/>
          </a:p>
          <a:p>
            <a:pPr lvl="1"/>
            <a:r>
              <a:rPr lang="en-US" sz="2200" b="1" dirty="0" smtClean="0"/>
              <a:t>E.FINAD </a:t>
            </a:r>
            <a:r>
              <a:rPr lang="en-US" sz="1800" b="1" i="1" dirty="0" smtClean="0"/>
              <a:t>“</a:t>
            </a:r>
            <a:r>
              <a:rPr lang="en-GB" sz="1800" b="1" i="1" dirty="0"/>
              <a:t>Framework for Intelligent Network Analytics and Diagnostics</a:t>
            </a:r>
            <a:r>
              <a:rPr lang="en-US" sz="1800" b="1" i="1" dirty="0" smtClean="0"/>
              <a:t>”</a:t>
            </a:r>
          </a:p>
          <a:p>
            <a:pPr lvl="2"/>
            <a:r>
              <a:rPr lang="en-US" sz="1800" dirty="0" smtClean="0"/>
              <a:t>“Datamining” document under deep editing work, expected completion by next meeting</a:t>
            </a:r>
          </a:p>
          <a:p>
            <a:pPr lvl="2"/>
            <a:endParaRPr lang="en-US" sz="1800" dirty="0"/>
          </a:p>
          <a:p>
            <a:pPr lvl="1"/>
            <a:endParaRPr lang="en-US" sz="2200" b="1" dirty="0"/>
          </a:p>
          <a:p>
            <a:pPr lvl="1"/>
            <a:endParaRPr lang="en-GB" sz="2100" b="1" dirty="0"/>
          </a:p>
        </p:txBody>
      </p:sp>
      <p:sp>
        <p:nvSpPr>
          <p:cNvPr id="11269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1F33A7-A066-4C3A-BBE6-5879CA4577FB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quarter" idx="10"/>
          </p:nvPr>
        </p:nvSpPr>
        <p:spPr>
          <a:xfrm>
            <a:off x="179388" y="6453188"/>
            <a:ext cx="4032250" cy="312737"/>
          </a:xfrm>
          <a:noFill/>
        </p:spPr>
        <p:txBody>
          <a:bodyPr/>
          <a:lstStyle/>
          <a:p>
            <a:r>
              <a:rPr lang="en-GB" dirty="0"/>
              <a:t>Geneva, 7-16 May 2019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11230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756" y="5013176"/>
            <a:ext cx="89644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/>
                </a:solidFill>
              </a:rPr>
              <a:t>Determined 1 Recommendation,</a:t>
            </a:r>
            <a:endParaRPr lang="en-US" sz="2400" dirty="0">
              <a:solidFill>
                <a:schemeClr val="bg2"/>
              </a:solidFill>
            </a:endParaRPr>
          </a:p>
          <a:p>
            <a:pPr algn="ctr"/>
            <a:r>
              <a:rPr lang="en-US" sz="2400" dirty="0" smtClean="0">
                <a:solidFill>
                  <a:schemeClr val="bg2"/>
                </a:solidFill>
              </a:rPr>
              <a:t>Consented </a:t>
            </a:r>
            <a:r>
              <a:rPr lang="en-US" sz="2400" dirty="0" smtClean="0">
                <a:solidFill>
                  <a:schemeClr val="bg2"/>
                </a:solidFill>
              </a:rPr>
              <a:t>11 </a:t>
            </a:r>
            <a:r>
              <a:rPr lang="en-US" sz="2400" dirty="0" smtClean="0">
                <a:solidFill>
                  <a:schemeClr val="bg2"/>
                </a:solidFill>
              </a:rPr>
              <a:t>Recommendations, </a:t>
            </a:r>
            <a:endParaRPr lang="en-US" sz="2400" dirty="0" smtClean="0">
              <a:solidFill>
                <a:schemeClr val="bg2"/>
              </a:solidFill>
            </a:endParaRPr>
          </a:p>
          <a:p>
            <a:pPr algn="ctr"/>
            <a:r>
              <a:rPr lang="en-US" sz="2400" dirty="0" smtClean="0">
                <a:solidFill>
                  <a:schemeClr val="bg2"/>
                </a:solidFill>
              </a:rPr>
              <a:t>Agreed on 1 new informative Appendix,</a:t>
            </a:r>
            <a:endParaRPr lang="en-US" sz="2400" dirty="0" smtClean="0">
              <a:solidFill>
                <a:schemeClr val="bg2"/>
              </a:solidFill>
            </a:endParaRPr>
          </a:p>
          <a:p>
            <a:pPr algn="ctr"/>
            <a:r>
              <a:rPr lang="en-US" sz="2400" dirty="0" smtClean="0">
                <a:solidFill>
                  <a:schemeClr val="bg2"/>
                </a:solidFill>
              </a:rPr>
              <a:t>Established </a:t>
            </a:r>
            <a:r>
              <a:rPr lang="en-US" sz="2400" dirty="0" smtClean="0">
                <a:solidFill>
                  <a:schemeClr val="bg2"/>
                </a:solidFill>
              </a:rPr>
              <a:t>5 </a:t>
            </a:r>
            <a:r>
              <a:rPr lang="en-US" sz="2400" dirty="0" smtClean="0">
                <a:solidFill>
                  <a:schemeClr val="bg2"/>
                </a:solidFill>
              </a:rPr>
              <a:t>new work items, </a:t>
            </a:r>
          </a:p>
          <a:p>
            <a:pPr algn="ctr"/>
            <a:r>
              <a:rPr lang="en-US" sz="2400" dirty="0" smtClean="0">
                <a:solidFill>
                  <a:schemeClr val="bg2"/>
                </a:solidFill>
              </a:rPr>
              <a:t>Approved </a:t>
            </a:r>
            <a:r>
              <a:rPr lang="en-US" sz="2400" dirty="0" smtClean="0">
                <a:solidFill>
                  <a:schemeClr val="bg2"/>
                </a:solidFill>
              </a:rPr>
              <a:t>18 </a:t>
            </a:r>
            <a:r>
              <a:rPr lang="en-US" sz="2400" dirty="0" smtClean="0">
                <a:solidFill>
                  <a:schemeClr val="bg2"/>
                </a:solidFill>
              </a:rPr>
              <a:t>outgoing liaison statements</a:t>
            </a:r>
            <a:endParaRPr lang="en-US" sz="2400" dirty="0">
              <a:solidFill>
                <a:schemeClr val="bg2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3272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Liaison </a:t>
            </a:r>
            <a:r>
              <a:rPr lang="fr-FR" dirty="0" err="1"/>
              <a:t>activity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052736"/>
            <a:ext cx="8640960" cy="3949899"/>
          </a:xfrm>
        </p:spPr>
        <p:txBody>
          <a:bodyPr/>
          <a:lstStyle/>
          <a:p>
            <a:r>
              <a:rPr lang="en-US" sz="2400" dirty="0" smtClean="0"/>
              <a:t>To </a:t>
            </a:r>
            <a:r>
              <a:rPr lang="en-US" sz="2400" dirty="0"/>
              <a:t>EBU (</a:t>
            </a:r>
            <a:r>
              <a:rPr lang="en-US" sz="2400" dirty="0" smtClean="0"/>
              <a:t>Q.14/12) </a:t>
            </a:r>
            <a:r>
              <a:rPr lang="en-US" sz="2400" b="1" dirty="0" smtClean="0"/>
              <a:t>TD 903</a:t>
            </a:r>
          </a:p>
          <a:p>
            <a:pPr lvl="1"/>
            <a:r>
              <a:rPr lang="en-US" sz="2000" dirty="0"/>
              <a:t>A</a:t>
            </a:r>
            <a:r>
              <a:rPr lang="en-US" sz="2000" dirty="0" smtClean="0"/>
              <a:t>bout the scope P.1203 and the need not to develop overlapping models</a:t>
            </a:r>
          </a:p>
          <a:p>
            <a:pPr lvl="1"/>
            <a:endParaRPr lang="en-US" sz="2000" dirty="0"/>
          </a:p>
          <a:p>
            <a:r>
              <a:rPr lang="en-US" sz="2400" dirty="0" smtClean="0"/>
              <a:t>To </a:t>
            </a:r>
            <a:r>
              <a:rPr lang="en-US" sz="2400" dirty="0"/>
              <a:t>3GPP RAN 4 (</a:t>
            </a:r>
            <a:r>
              <a:rPr lang="en-US" sz="2400" dirty="0" smtClean="0"/>
              <a:t>Q.15/12) </a:t>
            </a:r>
            <a:r>
              <a:rPr lang="en-US" sz="2400" b="1" dirty="0" smtClean="0"/>
              <a:t>TD 880</a:t>
            </a:r>
          </a:p>
          <a:p>
            <a:pPr lvl="1"/>
            <a:r>
              <a:rPr lang="en-US" sz="2000" dirty="0" smtClean="0"/>
              <a:t>bout the new study item G.EEMWCS</a:t>
            </a:r>
          </a:p>
          <a:p>
            <a:pPr lvl="1"/>
            <a:endParaRPr lang="en-US" sz="2000" dirty="0"/>
          </a:p>
          <a:p>
            <a:r>
              <a:rPr lang="en-US" sz="2400" dirty="0" smtClean="0"/>
              <a:t>To </a:t>
            </a:r>
            <a:r>
              <a:rPr lang="en-US" sz="2400" dirty="0"/>
              <a:t>ITU-R WP6C (Q.19/12) </a:t>
            </a:r>
            <a:r>
              <a:rPr lang="en-US" sz="2400" b="1" dirty="0"/>
              <a:t>TD913R2 </a:t>
            </a:r>
            <a:endParaRPr lang="en-US" sz="2400" b="1" dirty="0" smtClean="0"/>
          </a:p>
          <a:p>
            <a:pPr lvl="1"/>
            <a:r>
              <a:rPr lang="en-US" sz="2000" dirty="0"/>
              <a:t>O</a:t>
            </a:r>
            <a:r>
              <a:rPr lang="en-US" sz="2000" dirty="0" smtClean="0"/>
              <a:t>n </a:t>
            </a:r>
            <a:r>
              <a:rPr lang="en-US" sz="2000" dirty="0"/>
              <a:t>the minimum number of </a:t>
            </a:r>
            <a:r>
              <a:rPr lang="en-US" sz="2000" dirty="0" smtClean="0"/>
              <a:t>subjects in subjective tests </a:t>
            </a:r>
            <a:r>
              <a:rPr lang="en-US" sz="2000" dirty="0"/>
              <a:t>for reliable statistical </a:t>
            </a:r>
            <a:r>
              <a:rPr lang="en-US" sz="2000" dirty="0" smtClean="0"/>
              <a:t>comparisons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To </a:t>
            </a:r>
            <a:r>
              <a:rPr lang="en-US" sz="2400" dirty="0"/>
              <a:t>SG2 (</a:t>
            </a:r>
            <a:r>
              <a:rPr lang="en-US" sz="2400" dirty="0" smtClean="0"/>
              <a:t>Q.19/12)</a:t>
            </a:r>
            <a:r>
              <a:rPr lang="en-US" sz="2400" b="1" dirty="0"/>
              <a:t> TD914R1</a:t>
            </a:r>
            <a:endParaRPr lang="en-US" sz="2400" b="1" dirty="0" smtClean="0"/>
          </a:p>
          <a:p>
            <a:pPr lvl="1"/>
            <a:r>
              <a:rPr lang="en-US" sz="2000" dirty="0"/>
              <a:t>O</a:t>
            </a:r>
            <a:r>
              <a:rPr lang="en-US" sz="2000" dirty="0" smtClean="0"/>
              <a:t>n </a:t>
            </a:r>
            <a:r>
              <a:rPr lang="en-US" sz="2000" dirty="0" err="1"/>
              <a:t>QoE</a:t>
            </a:r>
            <a:r>
              <a:rPr lang="en-US" sz="2000" dirty="0"/>
              <a:t> indicators of Video Quality Management of Surveillance </a:t>
            </a:r>
            <a:r>
              <a:rPr lang="en-US" sz="2000" dirty="0" smtClean="0"/>
              <a:t>Service</a:t>
            </a:r>
            <a:endParaRPr lang="en-US" sz="2000" dirty="0"/>
          </a:p>
          <a:p>
            <a:pPr lvl="1"/>
            <a:endParaRPr lang="fr-FR" sz="20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E3E0ED5-E705-44C2-BC07-9418003F194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quarter" idx="10"/>
          </p:nvPr>
        </p:nvSpPr>
        <p:spPr>
          <a:xfrm>
            <a:off x="179388" y="6453188"/>
            <a:ext cx="4032250" cy="312737"/>
          </a:xfrm>
          <a:noFill/>
        </p:spPr>
        <p:txBody>
          <a:bodyPr/>
          <a:lstStyle/>
          <a:p>
            <a:r>
              <a:rPr lang="en-GB" dirty="0"/>
              <a:t>Geneva, 7-16 May 2019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845095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Interim activities</a:t>
            </a:r>
          </a:p>
        </p:txBody>
      </p:sp>
      <p:sp>
        <p:nvSpPr>
          <p:cNvPr id="8197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36A3FD-F2FF-4841-A9E1-EC81F44926B8}" type="slidenum">
              <a:rPr lang="en-GB" smtClean="0"/>
              <a:pPr/>
              <a:t>21</a:t>
            </a:fld>
            <a:endParaRPr lang="en-GB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5328592"/>
          </a:xfrm>
        </p:spPr>
        <p:txBody>
          <a:bodyPr>
            <a:normAutofit fontScale="85000" lnSpcReduction="20000"/>
          </a:bodyPr>
          <a:lstStyle/>
          <a:p>
            <a:pPr marL="457200" lvl="1" indent="0">
              <a:buNone/>
            </a:pPr>
            <a:r>
              <a:rPr lang="en-GB" sz="2400" b="1" u="sng" dirty="0"/>
              <a:t>Past</a:t>
            </a:r>
          </a:p>
          <a:p>
            <a:pPr marL="457200" lvl="1" indent="0">
              <a:buNone/>
            </a:pPr>
            <a:endParaRPr lang="en-GB" sz="2400" b="1" u="sng" dirty="0"/>
          </a:p>
          <a:p>
            <a:r>
              <a:rPr lang="en-GB" sz="1800" b="1" dirty="0" smtClean="0"/>
              <a:t>Q.14/12</a:t>
            </a:r>
            <a:r>
              <a:rPr lang="en-GB" sz="1800" b="1" i="1" dirty="0" smtClean="0"/>
              <a:t> “</a:t>
            </a:r>
            <a:r>
              <a:rPr lang="en-US" sz="1800" b="1" i="1" dirty="0"/>
              <a:t>Development of parametric models and tools for multimedia quality assessment of packet-based video services</a:t>
            </a:r>
            <a:r>
              <a:rPr lang="en-GB" sz="1800" b="1" i="1" dirty="0" smtClean="0"/>
              <a:t>”</a:t>
            </a:r>
            <a:endParaRPr lang="en-GB" sz="1800" b="1" i="1" dirty="0"/>
          </a:p>
          <a:p>
            <a:pPr lvl="1"/>
            <a:r>
              <a:rPr lang="en-GB" sz="1800" dirty="0"/>
              <a:t>Date: 5</a:t>
            </a:r>
            <a:r>
              <a:rPr lang="en-GB" sz="1800" baseline="30000" dirty="0"/>
              <a:t>th</a:t>
            </a:r>
            <a:r>
              <a:rPr lang="en-GB" sz="1800" dirty="0"/>
              <a:t>-7</a:t>
            </a:r>
            <a:r>
              <a:rPr lang="en-GB" sz="1800" baseline="30000" dirty="0"/>
              <a:t>st</a:t>
            </a:r>
            <a:r>
              <a:rPr lang="en-GB" sz="1800" dirty="0"/>
              <a:t>  March 2019</a:t>
            </a:r>
          </a:p>
          <a:p>
            <a:pPr lvl="1"/>
            <a:r>
              <a:rPr lang="fr-FR" sz="1800" dirty="0"/>
              <a:t>Joint meeting </a:t>
            </a:r>
            <a:r>
              <a:rPr lang="fr-FR" sz="1800" dirty="0" err="1"/>
              <a:t>with</a:t>
            </a:r>
            <a:r>
              <a:rPr lang="fr-FR" sz="1800" dirty="0"/>
              <a:t> Q. 13 and Q.17</a:t>
            </a:r>
            <a:endParaRPr lang="en-GB" sz="1800" dirty="0"/>
          </a:p>
          <a:p>
            <a:pPr lvl="1"/>
            <a:r>
              <a:rPr lang="en-GB" sz="1800" dirty="0" smtClean="0"/>
              <a:t>Topic</a:t>
            </a:r>
            <a:r>
              <a:rPr lang="en-GB" sz="1800" dirty="0"/>
              <a:t>: </a:t>
            </a:r>
            <a:r>
              <a:rPr lang="en-GB" sz="1800" dirty="0" smtClean="0"/>
              <a:t>Summary of models submission for P.NATS </a:t>
            </a:r>
            <a:r>
              <a:rPr lang="en-GB" sz="1800" dirty="0"/>
              <a:t>phase 2</a:t>
            </a:r>
          </a:p>
          <a:p>
            <a:pPr marL="457200" lvl="1" indent="0">
              <a:buNone/>
            </a:pPr>
            <a:endParaRPr lang="en-GB" sz="1800" dirty="0"/>
          </a:p>
          <a:p>
            <a:pPr marL="457200" lvl="1" indent="0">
              <a:buNone/>
            </a:pPr>
            <a:r>
              <a:rPr lang="en-GB" sz="2400" b="1" u="sng" dirty="0"/>
              <a:t>To come</a:t>
            </a:r>
          </a:p>
          <a:p>
            <a:endParaRPr lang="en-GB" sz="1800" b="1" dirty="0"/>
          </a:p>
          <a:p>
            <a:r>
              <a:rPr lang="en-GB" sz="1800" b="1" dirty="0"/>
              <a:t>Q.14/12</a:t>
            </a:r>
            <a:r>
              <a:rPr lang="en-GB" sz="1800" b="1" i="1" dirty="0"/>
              <a:t> “</a:t>
            </a:r>
            <a:r>
              <a:rPr lang="en-US" sz="1800" b="1" i="1" dirty="0"/>
              <a:t>Development of parametric models and tools for multimedia quality assessment of packet-based video services</a:t>
            </a:r>
            <a:r>
              <a:rPr lang="en-GB" sz="1800" b="1" i="1" dirty="0" smtClean="0"/>
              <a:t>”</a:t>
            </a:r>
          </a:p>
          <a:p>
            <a:pPr lvl="1"/>
            <a:r>
              <a:rPr lang="en-GB" sz="1800" dirty="0"/>
              <a:t>Date: </a:t>
            </a:r>
            <a:r>
              <a:rPr lang="en-GB" sz="1800" dirty="0" smtClean="0"/>
              <a:t>2</a:t>
            </a:r>
            <a:r>
              <a:rPr lang="en-GB" sz="1800" baseline="30000" dirty="0" smtClean="0"/>
              <a:t>nd</a:t>
            </a:r>
            <a:r>
              <a:rPr lang="en-GB" sz="1800" dirty="0" smtClean="0"/>
              <a:t>-4</a:t>
            </a:r>
            <a:r>
              <a:rPr lang="en-GB" sz="1800" baseline="30000" dirty="0" smtClean="0"/>
              <a:t>th</a:t>
            </a:r>
            <a:r>
              <a:rPr lang="en-GB" sz="1800" dirty="0" smtClean="0"/>
              <a:t> September 2019</a:t>
            </a:r>
            <a:endParaRPr lang="en-GB" sz="1800" dirty="0"/>
          </a:p>
          <a:p>
            <a:pPr lvl="1"/>
            <a:r>
              <a:rPr lang="fr-FR" sz="1800" dirty="0" smtClean="0"/>
              <a:t>Joint </a:t>
            </a:r>
            <a:r>
              <a:rPr lang="fr-FR" sz="1800" dirty="0" err="1" smtClean="0"/>
              <a:t>physical</a:t>
            </a:r>
            <a:r>
              <a:rPr lang="fr-FR" sz="1800" dirty="0" smtClean="0"/>
              <a:t> meeting </a:t>
            </a:r>
            <a:r>
              <a:rPr lang="fr-FR" sz="1800" dirty="0" err="1" smtClean="0"/>
              <a:t>with</a:t>
            </a:r>
            <a:r>
              <a:rPr lang="fr-FR" sz="1800" dirty="0" smtClean="0"/>
              <a:t> Q. 13 and Q.17</a:t>
            </a:r>
            <a:endParaRPr lang="en-GB" sz="1800" dirty="0"/>
          </a:p>
          <a:p>
            <a:pPr lvl="1"/>
            <a:r>
              <a:rPr lang="en-GB" sz="1800" dirty="0"/>
              <a:t>Topic: P.NATS phase </a:t>
            </a:r>
            <a:r>
              <a:rPr lang="en-GB" sz="1800" dirty="0" smtClean="0"/>
              <a:t>2 (result of models’ evaluation)</a:t>
            </a:r>
          </a:p>
          <a:p>
            <a:pPr lvl="1"/>
            <a:r>
              <a:rPr lang="en-GB" sz="1800" dirty="0" smtClean="0"/>
              <a:t>Completed by 2 weekly conference calls</a:t>
            </a:r>
          </a:p>
          <a:p>
            <a:r>
              <a:rPr lang="en-GB" sz="1800" b="1" dirty="0" smtClean="0"/>
              <a:t>Q.15/12</a:t>
            </a:r>
            <a:r>
              <a:rPr lang="en-GB" sz="1800" b="1" i="1" dirty="0" smtClean="0"/>
              <a:t> “</a:t>
            </a:r>
            <a:r>
              <a:rPr lang="en-US" sz="1800" b="1" i="1" dirty="0"/>
              <a:t>Parametric and E-model-based planning, prediction and monitoring of conversational speech </a:t>
            </a:r>
            <a:r>
              <a:rPr lang="en-US" sz="1800" b="1" i="1" dirty="0" smtClean="0"/>
              <a:t>quality</a:t>
            </a:r>
            <a:r>
              <a:rPr lang="en-GB" sz="1800" b="1" i="1" dirty="0" smtClean="0"/>
              <a:t>”</a:t>
            </a:r>
            <a:endParaRPr lang="en-GB" sz="1800" b="1" i="1" dirty="0"/>
          </a:p>
          <a:p>
            <a:pPr lvl="1"/>
            <a:r>
              <a:rPr lang="fr-FR" sz="1800" dirty="0" err="1" smtClean="0"/>
              <a:t>Conference</a:t>
            </a:r>
            <a:r>
              <a:rPr lang="fr-FR" sz="1800" dirty="0" smtClean="0"/>
              <a:t> calls (dates to </a:t>
            </a:r>
            <a:r>
              <a:rPr lang="fr-FR" sz="1800" dirty="0" err="1" smtClean="0"/>
              <a:t>be</a:t>
            </a:r>
            <a:r>
              <a:rPr lang="fr-FR" sz="1800" dirty="0" smtClean="0"/>
              <a:t> </a:t>
            </a:r>
            <a:r>
              <a:rPr lang="fr-FR" sz="1800" dirty="0" err="1" smtClean="0"/>
              <a:t>decided</a:t>
            </a:r>
            <a:r>
              <a:rPr lang="fr-FR" sz="1800" dirty="0" smtClean="0"/>
              <a:t>)</a:t>
            </a:r>
          </a:p>
          <a:p>
            <a:pPr lvl="1"/>
            <a:r>
              <a:rPr lang="en-GB" sz="1800" dirty="0" smtClean="0"/>
              <a:t>Topic 1: G.CMVTQS (</a:t>
            </a:r>
            <a:r>
              <a:rPr lang="en-US" sz="1800" dirty="0"/>
              <a:t>Computational model used as a </a:t>
            </a:r>
            <a:r>
              <a:rPr lang="en-US" sz="1800" dirty="0" err="1"/>
              <a:t>QoE</a:t>
            </a:r>
            <a:r>
              <a:rPr lang="en-US" sz="1800" dirty="0"/>
              <a:t>/QoS monitor to assess </a:t>
            </a:r>
            <a:r>
              <a:rPr lang="en-US" sz="1800" dirty="0" err="1"/>
              <a:t>videotelephony</a:t>
            </a:r>
            <a:r>
              <a:rPr lang="en-US" sz="1800" dirty="0"/>
              <a:t> services</a:t>
            </a:r>
            <a:r>
              <a:rPr lang="en-GB" sz="1800" dirty="0" smtClean="0"/>
              <a:t>)</a:t>
            </a:r>
          </a:p>
          <a:p>
            <a:pPr lvl="1"/>
            <a:r>
              <a:rPr lang="en-GB" sz="1800" dirty="0" smtClean="0"/>
              <a:t>Topic 2: P.VSQMTF (</a:t>
            </a:r>
            <a:r>
              <a:rPr lang="en-US" sz="1800" dirty="0"/>
              <a:t>Voice service quality monitoring and troubleshooting framework for intrusive parametric voice </a:t>
            </a:r>
            <a:r>
              <a:rPr lang="en-US" sz="1800" dirty="0" err="1"/>
              <a:t>QoE</a:t>
            </a:r>
            <a:r>
              <a:rPr lang="en-US" sz="1800" dirty="0"/>
              <a:t> prediction</a:t>
            </a:r>
            <a:r>
              <a:rPr lang="en-GB" sz="1800" dirty="0" smtClean="0"/>
              <a:t>)</a:t>
            </a:r>
            <a:endParaRPr lang="en-GB" sz="1800" dirty="0"/>
          </a:p>
          <a:p>
            <a:pPr lvl="1"/>
            <a:endParaRPr lang="en-GB" sz="1800" dirty="0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quarter" idx="10"/>
          </p:nvPr>
        </p:nvSpPr>
        <p:spPr>
          <a:xfrm>
            <a:off x="179388" y="6453188"/>
            <a:ext cx="4032250" cy="312737"/>
          </a:xfrm>
          <a:noFill/>
        </p:spPr>
        <p:txBody>
          <a:bodyPr/>
          <a:lstStyle/>
          <a:p>
            <a:r>
              <a:rPr lang="en-GB" dirty="0"/>
              <a:t>Geneva, 7-16 May 2019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251413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0" y="1831975"/>
            <a:ext cx="9144000" cy="1436688"/>
          </a:xfrm>
        </p:spPr>
        <p:txBody>
          <a:bodyPr/>
          <a:lstStyle/>
          <a:p>
            <a:r>
              <a:rPr lang="en-US" altLang="en-US" dirty="0"/>
              <a:t>WP2/12: </a:t>
            </a:r>
            <a:r>
              <a:rPr lang="en-US" dirty="0"/>
              <a:t>Objective models and tools for multimedia quality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Highlights of </a:t>
            </a:r>
            <a:r>
              <a:rPr lang="en-US" dirty="0" smtClean="0"/>
              <a:t>May 2019 </a:t>
            </a:r>
            <a:r>
              <a:rPr lang="en-US" dirty="0" smtClean="0"/>
              <a:t>meeting</a:t>
            </a:r>
            <a:r>
              <a:rPr lang="en-US" dirty="0"/>
              <a:t/>
            </a:r>
            <a:br>
              <a:rPr lang="en-US" dirty="0"/>
            </a:br>
            <a:endParaRPr lang="en-US" altLang="en-US" dirty="0"/>
          </a:p>
        </p:txBody>
      </p:sp>
      <p:sp>
        <p:nvSpPr>
          <p:cNvPr id="5124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00438"/>
            <a:ext cx="6400800" cy="2304826"/>
          </a:xfrm>
        </p:spPr>
        <p:txBody>
          <a:bodyPr/>
          <a:lstStyle/>
          <a:p>
            <a:r>
              <a:rPr lang="en-GB" altLang="en-US" b="1" dirty="0"/>
              <a:t>Vincent </a:t>
            </a:r>
            <a:r>
              <a:rPr lang="en-GB" altLang="en-US" b="1" dirty="0" err="1"/>
              <a:t>Barriac</a:t>
            </a:r>
            <a:endParaRPr lang="en-GB" altLang="en-US" b="1" dirty="0"/>
          </a:p>
          <a:p>
            <a:r>
              <a:rPr lang="en-GB" altLang="en-US" b="1" dirty="0"/>
              <a:t>WP2/12 Chairman</a:t>
            </a:r>
          </a:p>
          <a:p>
            <a:endParaRPr lang="en-GB" altLang="en-US" b="1" dirty="0"/>
          </a:p>
          <a:p>
            <a:r>
              <a:rPr lang="en-GB" altLang="en-US" b="1" dirty="0" err="1"/>
              <a:t>Ludovic</a:t>
            </a:r>
            <a:r>
              <a:rPr lang="en-GB" altLang="en-US" b="1" dirty="0"/>
              <a:t> </a:t>
            </a:r>
            <a:r>
              <a:rPr lang="en-GB" altLang="en-US" b="1" dirty="0" err="1"/>
              <a:t>Malfait</a:t>
            </a:r>
            <a:endParaRPr lang="en-GB" altLang="en-US" b="1" dirty="0"/>
          </a:p>
          <a:p>
            <a:r>
              <a:rPr lang="en-GB" altLang="en-US" b="1" dirty="0"/>
              <a:t>WP2/12 Vice-Chairman</a:t>
            </a:r>
          </a:p>
          <a:p>
            <a:endParaRPr lang="en-GB" altLang="en-US" b="1" dirty="0"/>
          </a:p>
          <a:p>
            <a:r>
              <a:rPr lang="en-GB" altLang="en-US" b="1" dirty="0"/>
              <a:t>END OF WP2 PRESENTATION</a:t>
            </a:r>
          </a:p>
        </p:txBody>
      </p:sp>
      <p:sp>
        <p:nvSpPr>
          <p:cNvPr id="5125" name="AutoShape 20" descr="image002"/>
          <p:cNvSpPr>
            <a:spLocks noChangeAspect="1" noChangeArrowheads="1"/>
          </p:cNvSpPr>
          <p:nvPr/>
        </p:nvSpPr>
        <p:spPr bwMode="auto">
          <a:xfrm>
            <a:off x="3857625" y="1831975"/>
            <a:ext cx="1428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 altLang="en-US"/>
          </a:p>
        </p:txBody>
      </p:sp>
      <p:sp>
        <p:nvSpPr>
          <p:cNvPr id="5126" name="AutoShape 22" descr="image002"/>
          <p:cNvSpPr>
            <a:spLocks noChangeAspect="1" noChangeArrowheads="1"/>
          </p:cNvSpPr>
          <p:nvPr/>
        </p:nvSpPr>
        <p:spPr bwMode="auto">
          <a:xfrm>
            <a:off x="3857625" y="1831975"/>
            <a:ext cx="1428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 altLang="en-US"/>
          </a:p>
        </p:txBody>
      </p:sp>
      <p:sp>
        <p:nvSpPr>
          <p:cNvPr id="5127" name="Rectangle 26"/>
          <p:cNvSpPr>
            <a:spLocks noChangeArrowheads="1"/>
          </p:cNvSpPr>
          <p:nvPr/>
        </p:nvSpPr>
        <p:spPr bwMode="auto">
          <a:xfrm>
            <a:off x="0" y="2928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 altLang="en-US"/>
          </a:p>
        </p:txBody>
      </p:sp>
      <p:pic>
        <p:nvPicPr>
          <p:cNvPr id="5128" name="Picture 16" descr="ITUseries"/>
          <p:cNvPicPr>
            <a:picLocks noChangeAspect="1" noChangeArrowheads="1"/>
          </p:cNvPicPr>
          <p:nvPr/>
        </p:nvPicPr>
        <p:blipFill>
          <a:blip r:embed="rId3" cstate="print"/>
          <a:srcRect t="17264" b="69327"/>
          <a:stretch>
            <a:fillRect/>
          </a:stretch>
        </p:blipFill>
        <p:spPr bwMode="auto">
          <a:xfrm>
            <a:off x="6948488" y="244475"/>
            <a:ext cx="1638300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104847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25400" y="1831975"/>
            <a:ext cx="9144000" cy="1436688"/>
          </a:xfrm>
        </p:spPr>
        <p:txBody>
          <a:bodyPr/>
          <a:lstStyle/>
          <a:p>
            <a:r>
              <a:rPr lang="en-US" altLang="en-US" dirty="0"/>
              <a:t>WP3/12: </a:t>
            </a:r>
            <a:r>
              <a:rPr lang="en-US" dirty="0"/>
              <a:t>Multimedia QoS and QoE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Highlights of </a:t>
            </a:r>
            <a:r>
              <a:rPr lang="en-US" dirty="0" smtClean="0"/>
              <a:t>May 2019 meeting</a:t>
            </a:r>
            <a:endParaRPr lang="en-US" altLang="en-US" dirty="0"/>
          </a:p>
        </p:txBody>
      </p:sp>
      <p:sp>
        <p:nvSpPr>
          <p:cNvPr id="5124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350963" y="3500438"/>
            <a:ext cx="6400800" cy="2304826"/>
          </a:xfrm>
        </p:spPr>
        <p:txBody>
          <a:bodyPr/>
          <a:lstStyle/>
          <a:p>
            <a:r>
              <a:rPr lang="en-GB" altLang="en-US" b="1" dirty="0"/>
              <a:t>Al Morton</a:t>
            </a:r>
          </a:p>
          <a:p>
            <a:r>
              <a:rPr lang="en-GB" altLang="en-US" b="1" dirty="0" smtClean="0"/>
              <a:t>Acting WP3/12 </a:t>
            </a:r>
            <a:r>
              <a:rPr lang="en-GB" altLang="en-US" b="1" dirty="0"/>
              <a:t>Chairman</a:t>
            </a:r>
          </a:p>
          <a:p>
            <a:endParaRPr lang="en-GB" altLang="en-US" b="1" dirty="0"/>
          </a:p>
          <a:p>
            <a:r>
              <a:rPr lang="en-GB" altLang="en-US" b="1" dirty="0" smtClean="0"/>
              <a:t>Tiago </a:t>
            </a:r>
            <a:r>
              <a:rPr lang="en-GB" altLang="en-US" b="1" dirty="0"/>
              <a:t>Sousa Prado</a:t>
            </a:r>
          </a:p>
          <a:p>
            <a:r>
              <a:rPr lang="en-GB" altLang="en-US" b="1" dirty="0"/>
              <a:t>WP3/12 Vice-Chairmen</a:t>
            </a:r>
          </a:p>
          <a:p>
            <a:endParaRPr lang="en-GB" altLang="en-US" b="1" dirty="0"/>
          </a:p>
        </p:txBody>
      </p:sp>
      <p:sp>
        <p:nvSpPr>
          <p:cNvPr id="5125" name="AutoShape 20" descr="image002"/>
          <p:cNvSpPr>
            <a:spLocks noChangeAspect="1" noChangeArrowheads="1"/>
          </p:cNvSpPr>
          <p:nvPr/>
        </p:nvSpPr>
        <p:spPr bwMode="auto">
          <a:xfrm>
            <a:off x="3857625" y="1831975"/>
            <a:ext cx="1428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 altLang="en-US"/>
          </a:p>
        </p:txBody>
      </p:sp>
      <p:sp>
        <p:nvSpPr>
          <p:cNvPr id="5126" name="AutoShape 22" descr="image002"/>
          <p:cNvSpPr>
            <a:spLocks noChangeAspect="1" noChangeArrowheads="1"/>
          </p:cNvSpPr>
          <p:nvPr/>
        </p:nvSpPr>
        <p:spPr bwMode="auto">
          <a:xfrm>
            <a:off x="3857625" y="1831975"/>
            <a:ext cx="1428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 altLang="en-US"/>
          </a:p>
        </p:txBody>
      </p:sp>
      <p:sp>
        <p:nvSpPr>
          <p:cNvPr id="5127" name="Rectangle 26"/>
          <p:cNvSpPr>
            <a:spLocks noChangeArrowheads="1"/>
          </p:cNvSpPr>
          <p:nvPr/>
        </p:nvSpPr>
        <p:spPr bwMode="auto">
          <a:xfrm>
            <a:off x="0" y="2928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 altLang="en-US"/>
          </a:p>
        </p:txBody>
      </p:sp>
      <p:pic>
        <p:nvPicPr>
          <p:cNvPr id="5128" name="Picture 16" descr="ITUseries"/>
          <p:cNvPicPr>
            <a:picLocks noChangeAspect="1" noChangeArrowheads="1"/>
          </p:cNvPicPr>
          <p:nvPr/>
        </p:nvPicPr>
        <p:blipFill>
          <a:blip r:embed="rId3" cstate="print"/>
          <a:srcRect t="17264" b="69327"/>
          <a:stretch>
            <a:fillRect/>
          </a:stretch>
        </p:blipFill>
        <p:spPr bwMode="auto">
          <a:xfrm>
            <a:off x="6948488" y="244475"/>
            <a:ext cx="1638300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39338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Revised Recommendations and New Amendments</a:t>
            </a:r>
            <a:endParaRPr lang="fr-FR" dirty="0"/>
          </a:p>
        </p:txBody>
      </p:sp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Revised Rec. </a:t>
            </a:r>
            <a:r>
              <a:rPr lang="en-GB" dirty="0" smtClean="0"/>
              <a:t>Y.1540 "IP </a:t>
            </a:r>
            <a:r>
              <a:rPr lang="en-GB" dirty="0"/>
              <a:t>packet transfer and availability performance </a:t>
            </a:r>
            <a:r>
              <a:rPr lang="en-GB" dirty="0" smtClean="0"/>
              <a:t>parameters“</a:t>
            </a:r>
          </a:p>
          <a:p>
            <a:pPr lvl="1"/>
            <a:r>
              <a:rPr lang="en-GB" dirty="0" smtClean="0"/>
              <a:t>New Annex A: IP Capacity Metric &amp; Method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pPr lvl="1"/>
            <a:endParaRPr lang="fr-FR" dirty="0"/>
          </a:p>
          <a:p>
            <a:pPr lvl="1"/>
            <a:endParaRPr lang="en-GB" dirty="0"/>
          </a:p>
          <a:p>
            <a:endParaRPr lang="en-GB" dirty="0"/>
          </a:p>
          <a:p>
            <a:pPr lvl="1"/>
            <a:endParaRPr lang="en-GB" dirty="0"/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  <p:sp>
        <p:nvSpPr>
          <p:cNvPr id="11269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1F33A7-A066-4C3A-BBE6-5879CA4577F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8598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Recommendations</a:t>
            </a:r>
            <a:endParaRPr lang="fr-FR" dirty="0"/>
          </a:p>
        </p:txBody>
      </p:sp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E.805 (E.RQUAL) </a:t>
            </a:r>
          </a:p>
          <a:p>
            <a:pPr lvl="1"/>
            <a:r>
              <a:rPr lang="en-GB" dirty="0"/>
              <a:t>Strategies to Establish Quality Regulatory Frameworks</a:t>
            </a:r>
          </a:p>
          <a:p>
            <a:r>
              <a:rPr lang="en-GB" dirty="0"/>
              <a:t>E.806 (E.MTSM)</a:t>
            </a:r>
          </a:p>
          <a:p>
            <a:pPr lvl="1"/>
            <a:r>
              <a:rPr lang="en-GB" dirty="0"/>
              <a:t>Measurement campaigns, monitoring systems and sampling methodologies to monitor the QoS in mobile networks</a:t>
            </a:r>
            <a:r>
              <a:rPr lang="en-US" dirty="0"/>
              <a:t> </a:t>
            </a:r>
          </a:p>
          <a:p>
            <a:r>
              <a:rPr lang="en-GB" dirty="0"/>
              <a:t>G.1028.2 (G.CSFB)</a:t>
            </a:r>
          </a:p>
          <a:p>
            <a:pPr lvl="1"/>
            <a:r>
              <a:rPr lang="en-GB" dirty="0"/>
              <a:t>Assessment of the LTE circuit switched fall back – impact on voice QoS</a:t>
            </a:r>
            <a:endParaRPr lang="fr-FR" dirty="0"/>
          </a:p>
        </p:txBody>
      </p:sp>
      <p:sp>
        <p:nvSpPr>
          <p:cNvPr id="11269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1F33A7-A066-4C3A-BBE6-5879CA4577F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9338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Revised Recommendations and New Amendments</a:t>
            </a:r>
            <a:endParaRPr lang="fr-FR" dirty="0"/>
          </a:p>
        </p:txBody>
      </p:sp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Revision </a:t>
            </a:r>
            <a:r>
              <a:rPr lang="en-US" dirty="0"/>
              <a:t>of G.1028 </a:t>
            </a:r>
          </a:p>
          <a:p>
            <a:pPr lvl="1"/>
            <a:r>
              <a:rPr lang="en-US" dirty="0"/>
              <a:t>"End-to-end quality of service for voice over 4G mobile networks”</a:t>
            </a:r>
          </a:p>
          <a:p>
            <a:r>
              <a:rPr lang="en-US" dirty="0"/>
              <a:t>G.113 Amendment 2: </a:t>
            </a:r>
          </a:p>
          <a:p>
            <a:pPr lvl="1"/>
            <a:r>
              <a:rPr lang="en-US" dirty="0"/>
              <a:t>Appendix V: Provisional planning values for the </a:t>
            </a:r>
            <a:r>
              <a:rPr lang="en-US" dirty="0" err="1"/>
              <a:t>fullband</a:t>
            </a:r>
            <a:r>
              <a:rPr lang="en-US" dirty="0"/>
              <a:t> equipment impairment factor and the </a:t>
            </a:r>
            <a:r>
              <a:rPr lang="en-US" dirty="0" err="1"/>
              <a:t>fullband</a:t>
            </a:r>
            <a:r>
              <a:rPr lang="en-US" dirty="0"/>
              <a:t> packet loss robustness factor" </a:t>
            </a:r>
          </a:p>
          <a:p>
            <a:endParaRPr lang="en-US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pPr lvl="1"/>
            <a:endParaRPr lang="fr-FR" dirty="0"/>
          </a:p>
          <a:p>
            <a:pPr lvl="1"/>
            <a:endParaRPr lang="en-GB" dirty="0"/>
          </a:p>
          <a:p>
            <a:endParaRPr lang="en-GB" dirty="0"/>
          </a:p>
          <a:p>
            <a:pPr lvl="1"/>
            <a:endParaRPr lang="en-GB" dirty="0"/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  <p:sp>
        <p:nvSpPr>
          <p:cNvPr id="11269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1F33A7-A066-4C3A-BBE6-5879CA4577F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7144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New work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err="1"/>
              <a:t>P.DFSm</a:t>
            </a:r>
            <a:endParaRPr lang="en-CA" dirty="0"/>
          </a:p>
          <a:p>
            <a:pPr lvl="1"/>
            <a:r>
              <a:rPr lang="en-GB" dirty="0"/>
              <a:t>Methodology for QoE Testing of DFS</a:t>
            </a:r>
          </a:p>
          <a:p>
            <a:r>
              <a:rPr lang="en-GB" dirty="0"/>
              <a:t>G.RTM</a:t>
            </a:r>
          </a:p>
          <a:p>
            <a:pPr lvl="1"/>
            <a:r>
              <a:rPr lang="en-GB" dirty="0"/>
              <a:t>New QoE metrics for mobile telephony communication during rail travel</a:t>
            </a:r>
          </a:p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A06EE6-A8E8-4D10-9217-851FB8FD36F3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2548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Liaisons</a:t>
            </a:r>
            <a:endParaRPr lang="fr-FR" dirty="0"/>
          </a:p>
        </p:txBody>
      </p:sp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To SG11 </a:t>
            </a:r>
            <a:endParaRPr lang="en-US" dirty="0"/>
          </a:p>
          <a:p>
            <a:pPr lvl="1"/>
            <a:r>
              <a:rPr lang="en-US" dirty="0"/>
              <a:t>Studies related to the impact of counterfeit devices in QoS and QoE</a:t>
            </a:r>
          </a:p>
          <a:p>
            <a:r>
              <a:rPr lang="en-US" dirty="0"/>
              <a:t>To SG11 </a:t>
            </a:r>
          </a:p>
          <a:p>
            <a:pPr lvl="1"/>
            <a:r>
              <a:rPr lang="en-US" dirty="0"/>
              <a:t>I</a:t>
            </a:r>
            <a:r>
              <a:rPr lang="en-GB" dirty="0" err="1"/>
              <a:t>nformation</a:t>
            </a:r>
            <a:r>
              <a:rPr lang="en-GB" dirty="0"/>
              <a:t> of the current studies on AR/VR</a:t>
            </a:r>
            <a:r>
              <a:rPr lang="en-US" dirty="0"/>
              <a:t> </a:t>
            </a:r>
          </a:p>
          <a:p>
            <a:r>
              <a:rPr lang="en-GB" dirty="0"/>
              <a:t>To SG 11, ETSI, IETF, BBF</a:t>
            </a:r>
          </a:p>
          <a:p>
            <a:pPr lvl="1"/>
            <a:r>
              <a:rPr lang="en-GB" dirty="0"/>
              <a:t>Current status of the draft Recommendation ITU-T </a:t>
            </a:r>
            <a:r>
              <a:rPr lang="en-GB" dirty="0" smtClean="0"/>
              <a:t>Q.3961</a:t>
            </a:r>
            <a:endParaRPr lang="fr-FR" dirty="0"/>
          </a:p>
          <a:p>
            <a:pPr lvl="1"/>
            <a:endParaRPr lang="en-GB" dirty="0"/>
          </a:p>
          <a:p>
            <a:endParaRPr lang="en-GB" dirty="0"/>
          </a:p>
          <a:p>
            <a:pPr lvl="1"/>
            <a:endParaRPr lang="en-GB" dirty="0"/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  <p:sp>
        <p:nvSpPr>
          <p:cNvPr id="11269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1F33A7-A066-4C3A-BBE6-5879CA4577F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3594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Liaisons</a:t>
            </a:r>
            <a:endParaRPr lang="fr-FR" dirty="0"/>
          </a:p>
        </p:txBody>
      </p:sp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To BBF</a:t>
            </a:r>
          </a:p>
          <a:p>
            <a:pPr lvl="1"/>
            <a:r>
              <a:rPr lang="en-GB" dirty="0"/>
              <a:t>Quality Experience Delivered (Broadband QED) </a:t>
            </a:r>
            <a:r>
              <a:rPr lang="en-GB" dirty="0" smtClean="0"/>
              <a:t>project</a:t>
            </a:r>
          </a:p>
          <a:p>
            <a:r>
              <a:rPr lang="en-US" dirty="0"/>
              <a:t>To </a:t>
            </a:r>
            <a:r>
              <a:rPr lang="en-GB" dirty="0"/>
              <a:t>ISO/IEC JTC1 </a:t>
            </a:r>
          </a:p>
          <a:p>
            <a:pPr lvl="1"/>
            <a:r>
              <a:rPr lang="en-GB" dirty="0"/>
              <a:t>Immersive media quality of </a:t>
            </a:r>
            <a:r>
              <a:rPr lang="en-GB" dirty="0" smtClean="0"/>
              <a:t>experience</a:t>
            </a:r>
            <a:endParaRPr lang="en-GB" dirty="0"/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  <p:sp>
        <p:nvSpPr>
          <p:cNvPr id="11269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1F33A7-A066-4C3A-BBE6-5879CA4577F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34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0" y="1144493"/>
            <a:ext cx="9144000" cy="1436688"/>
          </a:xfrm>
        </p:spPr>
        <p:txBody>
          <a:bodyPr/>
          <a:lstStyle/>
          <a:p>
            <a:r>
              <a:rPr lang="en-US" altLang="en-US" dirty="0"/>
              <a:t>Plenary</a:t>
            </a:r>
            <a:br>
              <a:rPr lang="en-US" altLang="en-US" dirty="0"/>
            </a:br>
            <a:r>
              <a:rPr lang="en-US" altLang="da-DK" dirty="0"/>
              <a:t/>
            </a:r>
            <a:br>
              <a:rPr lang="en-US" altLang="da-DK" dirty="0"/>
            </a:br>
            <a:r>
              <a:rPr lang="en-US" dirty="0"/>
              <a:t>Highlights of </a:t>
            </a:r>
            <a:r>
              <a:rPr lang="en-US" dirty="0" smtClean="0"/>
              <a:t>May 2019 </a:t>
            </a:r>
            <a:r>
              <a:rPr lang="en-US" dirty="0"/>
              <a:t>meeting</a:t>
            </a:r>
            <a:endParaRPr lang="en-US" altLang="en-US" dirty="0"/>
          </a:p>
        </p:txBody>
      </p:sp>
      <p:sp>
        <p:nvSpPr>
          <p:cNvPr id="7171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429000"/>
            <a:ext cx="6400800" cy="1457325"/>
          </a:xfrm>
        </p:spPr>
        <p:txBody>
          <a:bodyPr/>
          <a:lstStyle/>
          <a:p>
            <a:r>
              <a:rPr lang="en-GB" altLang="en-US" b="1" dirty="0" smtClean="0"/>
              <a:t>Kwame </a:t>
            </a:r>
            <a:r>
              <a:rPr lang="en-GB" altLang="en-US" b="1" dirty="0" err="1" smtClean="0"/>
              <a:t>Baah-Acheamfuor</a:t>
            </a:r>
            <a:endParaRPr lang="en-GB" altLang="en-US" b="1" dirty="0"/>
          </a:p>
          <a:p>
            <a:r>
              <a:rPr lang="en-GB" altLang="en-US" b="1" dirty="0" smtClean="0"/>
              <a:t>Study Group </a:t>
            </a:r>
            <a:r>
              <a:rPr lang="en-GB" altLang="en-US" b="1" dirty="0"/>
              <a:t>12 Chairman</a:t>
            </a:r>
          </a:p>
        </p:txBody>
      </p:sp>
      <p:sp>
        <p:nvSpPr>
          <p:cNvPr id="7172" name="AutoShape 20" descr="image002"/>
          <p:cNvSpPr>
            <a:spLocks noChangeAspect="1" noChangeArrowheads="1"/>
          </p:cNvSpPr>
          <p:nvPr/>
        </p:nvSpPr>
        <p:spPr bwMode="auto">
          <a:xfrm>
            <a:off x="3857625" y="1831975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32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8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7173" name="AutoShape 22" descr="image002"/>
          <p:cNvSpPr>
            <a:spLocks noChangeAspect="1" noChangeArrowheads="1"/>
          </p:cNvSpPr>
          <p:nvPr/>
        </p:nvSpPr>
        <p:spPr bwMode="auto">
          <a:xfrm>
            <a:off x="3857625" y="1831975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32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8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7174" name="Rectangle 26"/>
          <p:cNvSpPr>
            <a:spLocks noChangeArrowheads="1"/>
          </p:cNvSpPr>
          <p:nvPr/>
        </p:nvSpPr>
        <p:spPr bwMode="auto">
          <a:xfrm>
            <a:off x="0" y="29289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32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8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</p:txBody>
      </p:sp>
      <p:pic>
        <p:nvPicPr>
          <p:cNvPr id="7175" name="Picture 16" descr="ITUseri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4" b="69327"/>
          <a:stretch>
            <a:fillRect/>
          </a:stretch>
        </p:blipFill>
        <p:spPr bwMode="auto">
          <a:xfrm>
            <a:off x="6948488" y="244475"/>
            <a:ext cx="16383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4043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Liaisons</a:t>
            </a:r>
            <a:endParaRPr lang="fr-FR" dirty="0"/>
          </a:p>
        </p:txBody>
      </p:sp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To SG 11, ETSI, BBF and IETF</a:t>
            </a:r>
          </a:p>
          <a:p>
            <a:pPr lvl="1"/>
            <a:r>
              <a:rPr lang="en-GB" dirty="0"/>
              <a:t>Harmonization of IP Capacity and Latency Parameters: Consent of Draft Rec. Y.1540 on IP packet transfer performance parameters and New Annex A with Lab &amp; Field Evaluation Plans    </a:t>
            </a:r>
          </a:p>
        </p:txBody>
      </p:sp>
      <p:sp>
        <p:nvSpPr>
          <p:cNvPr id="11269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1F33A7-A066-4C3A-BBE6-5879CA4577F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362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Interim meetings</a:t>
            </a:r>
            <a:endParaRPr lang="fr-FR" dirty="0"/>
          </a:p>
        </p:txBody>
      </p:sp>
      <p:sp>
        <p:nvSpPr>
          <p:cNvPr id="8195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Working Party 3/12</a:t>
            </a:r>
          </a:p>
          <a:p>
            <a:pPr lvl="1"/>
            <a:r>
              <a:rPr lang="en-US" dirty="0"/>
              <a:t>Stockholm, Sweden </a:t>
            </a:r>
          </a:p>
          <a:p>
            <a:pPr lvl="1"/>
            <a:r>
              <a:rPr lang="en-US" dirty="0"/>
              <a:t>4 September 2019 </a:t>
            </a:r>
            <a:endParaRPr lang="en-GB" dirty="0"/>
          </a:p>
          <a:p>
            <a:r>
              <a:rPr lang="en-GB" dirty="0"/>
              <a:t>Question 13/12 and 17/12</a:t>
            </a:r>
          </a:p>
          <a:p>
            <a:pPr lvl="1"/>
            <a:r>
              <a:rPr lang="en-US" dirty="0"/>
              <a:t>Stockholm, Sweden </a:t>
            </a:r>
          </a:p>
          <a:p>
            <a:pPr lvl="1"/>
            <a:r>
              <a:rPr lang="en-US" dirty="0"/>
              <a:t>2-4 September 2019 </a:t>
            </a:r>
          </a:p>
          <a:p>
            <a:pPr lvl="1"/>
            <a:r>
              <a:rPr lang="en-GB" dirty="0"/>
              <a:t>G.IPTV-MP, </a:t>
            </a:r>
            <a:r>
              <a:rPr lang="en-GB" dirty="0" err="1"/>
              <a:t>G.QoE</a:t>
            </a:r>
            <a:r>
              <a:rPr lang="en-GB" dirty="0"/>
              <a:t>-VR, </a:t>
            </a:r>
            <a:r>
              <a:rPr lang="en-US" dirty="0"/>
              <a:t>Annex B/Y.1540</a:t>
            </a:r>
          </a:p>
          <a:p>
            <a:r>
              <a:rPr lang="en-GB" dirty="0"/>
              <a:t>Question 12/12</a:t>
            </a:r>
          </a:p>
          <a:p>
            <a:pPr lvl="1"/>
            <a:r>
              <a:rPr lang="en-GB" dirty="0"/>
              <a:t>Online meetings to discuss E.CrowdESFB and E.QoSMgtMod</a:t>
            </a:r>
          </a:p>
          <a:p>
            <a:pPr lvl="1"/>
            <a:r>
              <a:rPr lang="en-GB" dirty="0"/>
              <a:t>Dates TBC through the mailing list</a:t>
            </a:r>
          </a:p>
          <a:p>
            <a:pPr lvl="1"/>
            <a:endParaRPr lang="fr-FR" dirty="0"/>
          </a:p>
          <a:p>
            <a:pPr lvl="1"/>
            <a:endParaRPr lang="fr-FR" dirty="0"/>
          </a:p>
          <a:p>
            <a:endParaRPr lang="fr-FR" dirty="0"/>
          </a:p>
        </p:txBody>
      </p:sp>
      <p:sp>
        <p:nvSpPr>
          <p:cNvPr id="8197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36A3FD-F2FF-4841-A9E1-EC81F44926B8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9496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25400" y="1831975"/>
            <a:ext cx="9144000" cy="1436688"/>
          </a:xfrm>
        </p:spPr>
        <p:txBody>
          <a:bodyPr/>
          <a:lstStyle/>
          <a:p>
            <a:r>
              <a:rPr lang="en-US" altLang="en-US" dirty="0"/>
              <a:t>WP3/12: </a:t>
            </a:r>
            <a:r>
              <a:rPr lang="en-US" dirty="0"/>
              <a:t>Multimedia QoS and QoE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Highlights of </a:t>
            </a:r>
            <a:r>
              <a:rPr lang="en-US" dirty="0" smtClean="0"/>
              <a:t>May 2019 meeting</a:t>
            </a:r>
            <a:endParaRPr lang="en-US" altLang="en-US" dirty="0"/>
          </a:p>
        </p:txBody>
      </p:sp>
      <p:sp>
        <p:nvSpPr>
          <p:cNvPr id="5124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350963" y="3500438"/>
            <a:ext cx="6400800" cy="2304826"/>
          </a:xfrm>
        </p:spPr>
        <p:txBody>
          <a:bodyPr/>
          <a:lstStyle/>
          <a:p>
            <a:r>
              <a:rPr lang="en-GB" altLang="en-US" b="1" dirty="0" smtClean="0"/>
              <a:t>Al Morton</a:t>
            </a:r>
            <a:endParaRPr lang="en-GB" altLang="en-US" b="1" dirty="0"/>
          </a:p>
          <a:p>
            <a:r>
              <a:rPr lang="en-GB" altLang="en-US" b="1" dirty="0" smtClean="0"/>
              <a:t>Acting WP3/12 </a:t>
            </a:r>
            <a:r>
              <a:rPr lang="en-GB" altLang="en-US" b="1" dirty="0"/>
              <a:t>Chairman</a:t>
            </a:r>
          </a:p>
          <a:p>
            <a:endParaRPr lang="en-GB" altLang="en-US" b="1" dirty="0"/>
          </a:p>
          <a:p>
            <a:r>
              <a:rPr lang="en-GB" altLang="en-US" b="1" dirty="0" smtClean="0"/>
              <a:t>Tiago </a:t>
            </a:r>
            <a:r>
              <a:rPr lang="en-GB" altLang="en-US" b="1" dirty="0"/>
              <a:t>Sousa Prado</a:t>
            </a:r>
          </a:p>
          <a:p>
            <a:r>
              <a:rPr lang="en-GB" altLang="en-US" b="1" dirty="0"/>
              <a:t>WP3/12 Vice-Chairmen</a:t>
            </a:r>
          </a:p>
          <a:p>
            <a:r>
              <a:rPr lang="en-GB" altLang="en-US" b="1" dirty="0"/>
              <a:t>END OF WP3 PRESENTATION</a:t>
            </a:r>
          </a:p>
        </p:txBody>
      </p:sp>
      <p:sp>
        <p:nvSpPr>
          <p:cNvPr id="5125" name="AutoShape 20" descr="image002"/>
          <p:cNvSpPr>
            <a:spLocks noChangeAspect="1" noChangeArrowheads="1"/>
          </p:cNvSpPr>
          <p:nvPr/>
        </p:nvSpPr>
        <p:spPr bwMode="auto">
          <a:xfrm>
            <a:off x="3857625" y="1831975"/>
            <a:ext cx="1428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 altLang="en-US"/>
          </a:p>
        </p:txBody>
      </p:sp>
      <p:sp>
        <p:nvSpPr>
          <p:cNvPr id="5126" name="AutoShape 22" descr="image002"/>
          <p:cNvSpPr>
            <a:spLocks noChangeAspect="1" noChangeArrowheads="1"/>
          </p:cNvSpPr>
          <p:nvPr/>
        </p:nvSpPr>
        <p:spPr bwMode="auto">
          <a:xfrm>
            <a:off x="3857625" y="1831975"/>
            <a:ext cx="1428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 altLang="en-US"/>
          </a:p>
        </p:txBody>
      </p:sp>
      <p:sp>
        <p:nvSpPr>
          <p:cNvPr id="5127" name="Rectangle 26"/>
          <p:cNvSpPr>
            <a:spLocks noChangeArrowheads="1"/>
          </p:cNvSpPr>
          <p:nvPr/>
        </p:nvSpPr>
        <p:spPr bwMode="auto">
          <a:xfrm>
            <a:off x="0" y="2928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GB" altLang="en-US"/>
          </a:p>
        </p:txBody>
      </p:sp>
      <p:pic>
        <p:nvPicPr>
          <p:cNvPr id="5128" name="Picture 16" descr="ITUseries"/>
          <p:cNvPicPr>
            <a:picLocks noChangeAspect="1" noChangeArrowheads="1"/>
          </p:cNvPicPr>
          <p:nvPr/>
        </p:nvPicPr>
        <p:blipFill>
          <a:blip r:embed="rId3" cstate="print"/>
          <a:srcRect t="17264" b="69327"/>
          <a:stretch>
            <a:fillRect/>
          </a:stretch>
        </p:blipFill>
        <p:spPr bwMode="auto">
          <a:xfrm>
            <a:off x="6948488" y="244475"/>
            <a:ext cx="1638300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566376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Study Group 12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5 Rapporteur Group Meetings before </a:t>
            </a:r>
            <a:r>
              <a:rPr lang="en-US" dirty="0" smtClean="0"/>
              <a:t>November </a:t>
            </a:r>
            <a:r>
              <a:rPr lang="en-US" dirty="0" smtClean="0"/>
              <a:t>2019</a:t>
            </a:r>
          </a:p>
          <a:p>
            <a:r>
              <a:rPr lang="en-US" dirty="0" smtClean="0"/>
              <a:t>Regular conference calls of selected Questions</a:t>
            </a:r>
          </a:p>
          <a:p>
            <a:endParaRPr lang="en-US" dirty="0" smtClean="0"/>
          </a:p>
          <a:p>
            <a:r>
              <a:rPr lang="en-US" dirty="0" smtClean="0"/>
              <a:t>Meeting of </a:t>
            </a:r>
            <a:r>
              <a:rPr lang="en-US" dirty="0" smtClean="0"/>
              <a:t>SG12 Quality of Service Development Group, </a:t>
            </a:r>
            <a:r>
              <a:rPr lang="en-US" dirty="0" smtClean="0"/>
              <a:t>held in conjunction with </a:t>
            </a:r>
            <a:r>
              <a:rPr lang="en-US" dirty="0" smtClean="0"/>
              <a:t>a workshop: </a:t>
            </a:r>
            <a:r>
              <a:rPr lang="en-US" b="1" dirty="0" smtClean="0"/>
              <a:t>Singapore, 19-21 August 2019</a:t>
            </a:r>
            <a:endParaRPr lang="en-US" b="1" dirty="0"/>
          </a:p>
          <a:p>
            <a:endParaRPr lang="en-US" dirty="0" smtClean="0"/>
          </a:p>
          <a:p>
            <a:r>
              <a:rPr lang="en-US" dirty="0" smtClean="0"/>
              <a:t>Meeting of Working Party 3/12: </a:t>
            </a:r>
            <a:r>
              <a:rPr lang="en-US" b="1" dirty="0" smtClean="0"/>
              <a:t>Stockholm, 4 September 2019</a:t>
            </a:r>
            <a:endParaRPr lang="en-US" b="1" dirty="0" smtClean="0"/>
          </a:p>
          <a:p>
            <a:endParaRPr lang="en-US" dirty="0" smtClean="0"/>
          </a:p>
          <a:p>
            <a:r>
              <a:rPr lang="en-US" dirty="0" smtClean="0"/>
              <a:t>SG12 </a:t>
            </a:r>
            <a:r>
              <a:rPr lang="en-US" dirty="0"/>
              <a:t>meetings:</a:t>
            </a:r>
          </a:p>
          <a:p>
            <a:pPr lvl="1"/>
            <a:r>
              <a:rPr lang="en-GB" b="1" dirty="0" smtClean="0"/>
              <a:t>Geneva, </a:t>
            </a:r>
            <a:r>
              <a:rPr lang="en-GB" b="1" dirty="0" smtClean="0"/>
              <a:t>26 November </a:t>
            </a:r>
            <a:r>
              <a:rPr lang="en-GB" b="1" dirty="0" smtClean="0"/>
              <a:t>- </a:t>
            </a:r>
            <a:r>
              <a:rPr lang="en-GB" b="1" dirty="0" smtClean="0"/>
              <a:t>5 December </a:t>
            </a:r>
            <a:r>
              <a:rPr lang="en-GB" b="1" dirty="0" smtClean="0"/>
              <a:t>2019</a:t>
            </a:r>
          </a:p>
          <a:p>
            <a:pPr lvl="1"/>
            <a:r>
              <a:rPr lang="en-GB" dirty="0" smtClean="0"/>
              <a:t>Geneva, 15-24 April 2020</a:t>
            </a:r>
            <a:endParaRPr lang="en-GB" dirty="0"/>
          </a:p>
          <a:p>
            <a:pPr lvl="1"/>
            <a:endParaRPr lang="en-US" dirty="0"/>
          </a:p>
          <a:p>
            <a:r>
              <a:rPr lang="en-US" dirty="0"/>
              <a:t>SG12 Website: </a:t>
            </a:r>
            <a:r>
              <a:rPr lang="en-US" dirty="0">
                <a:hlinkClick r:id="rId2"/>
              </a:rPr>
              <a:t>www.itu.int/go/tsg12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070984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243" y="620688"/>
            <a:ext cx="9441482" cy="562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15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600" dirty="0" smtClean="0"/>
              <a:t>Initiated preparations for the 2021-24 study period</a:t>
            </a:r>
          </a:p>
          <a:p>
            <a:endParaRPr lang="en-US" sz="1600" dirty="0" smtClean="0"/>
          </a:p>
          <a:p>
            <a:r>
              <a:rPr lang="en-US" sz="1600" dirty="0" smtClean="0"/>
              <a:t>Approved </a:t>
            </a:r>
            <a:r>
              <a:rPr lang="en-US" sz="1600" dirty="0"/>
              <a:t>updated plan on the implementation of </a:t>
            </a:r>
            <a:r>
              <a:rPr lang="en-US" sz="1600" b="1" dirty="0"/>
              <a:t>WTSA-16 Resolution 95</a:t>
            </a:r>
            <a:r>
              <a:rPr lang="en-US" sz="1600" dirty="0"/>
              <a:t> on “</a:t>
            </a:r>
            <a:r>
              <a:rPr lang="en-US" sz="1600" b="1" dirty="0"/>
              <a:t>ITU-T initiatives to raise awareness on best practices and policies related to service quality</a:t>
            </a:r>
            <a:r>
              <a:rPr lang="en-US" sz="1600" dirty="0" smtClean="0"/>
              <a:t>” </a:t>
            </a:r>
            <a:endParaRPr lang="en-US" sz="1600" dirty="0" smtClean="0"/>
          </a:p>
          <a:p>
            <a:endParaRPr lang="en-US" sz="1600" dirty="0"/>
          </a:p>
          <a:p>
            <a:r>
              <a:rPr lang="en-US" sz="1600" dirty="0" smtClean="0"/>
              <a:t>Reviewed the results of a workshop </a:t>
            </a:r>
            <a:r>
              <a:rPr lang="en-US" sz="1600" dirty="0" smtClean="0"/>
              <a:t>held in Kigali, Rwanda, held in March 2019, and initiated preparations for a </a:t>
            </a:r>
            <a:r>
              <a:rPr lang="en-US" sz="1600" b="1" dirty="0" smtClean="0"/>
              <a:t>workshop in Singapore, 19-21 August</a:t>
            </a:r>
          </a:p>
          <a:p>
            <a:endParaRPr lang="en-US" sz="1600" dirty="0" smtClean="0"/>
          </a:p>
          <a:p>
            <a:r>
              <a:rPr lang="en-US" sz="1600" dirty="0" smtClean="0"/>
              <a:t>Discussed </a:t>
            </a:r>
            <a:r>
              <a:rPr lang="en-US" sz="1600" dirty="0" smtClean="0"/>
              <a:t>the </a:t>
            </a:r>
            <a:r>
              <a:rPr lang="en-US" sz="1600" b="1" dirty="0"/>
              <a:t>applicability of machine learning </a:t>
            </a:r>
            <a:r>
              <a:rPr lang="en-US" sz="1600" dirty="0"/>
              <a:t>in the context of ITU-T SG12’s </a:t>
            </a:r>
            <a:r>
              <a:rPr lang="en-US" sz="1600" dirty="0" smtClean="0"/>
              <a:t>mandate</a:t>
            </a:r>
          </a:p>
          <a:p>
            <a:endParaRPr lang="en-US" sz="1600" dirty="0" smtClean="0"/>
          </a:p>
          <a:p>
            <a:r>
              <a:rPr lang="en-US" sz="1600" dirty="0" smtClean="0"/>
              <a:t>Consented an Amendment to </a:t>
            </a:r>
            <a:r>
              <a:rPr lang="en-US" sz="1600" dirty="0" smtClean="0"/>
              <a:t>Recommendation ITU-T </a:t>
            </a:r>
            <a:r>
              <a:rPr lang="en-US" sz="1600" dirty="0" smtClean="0"/>
              <a:t>P.10/G.100 “</a:t>
            </a:r>
            <a:r>
              <a:rPr lang="en-US" sz="1600" b="1" dirty="0"/>
              <a:t>Vocabulary for performance, quality of service and quality of experience</a:t>
            </a:r>
            <a:r>
              <a:rPr lang="en-US" sz="1600" dirty="0" smtClean="0"/>
              <a:t>”</a:t>
            </a:r>
          </a:p>
          <a:p>
            <a:pPr lvl="1"/>
            <a:r>
              <a:rPr lang="en-US" sz="1600" dirty="0" smtClean="0"/>
              <a:t>Inclusion of definitions for the terms </a:t>
            </a:r>
            <a:r>
              <a:rPr lang="en-US" sz="1600" b="1" dirty="0" smtClean="0"/>
              <a:t>ear cap</a:t>
            </a:r>
            <a:r>
              <a:rPr lang="en-US" sz="1600" dirty="0" smtClean="0"/>
              <a:t> and </a:t>
            </a:r>
            <a:r>
              <a:rPr lang="en-US" sz="1600" b="1" dirty="0" smtClean="0"/>
              <a:t>earpiece</a:t>
            </a:r>
            <a:endParaRPr lang="en-US" sz="1600" b="1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Plenary and Questions under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145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0" y="1144493"/>
            <a:ext cx="9144000" cy="1436688"/>
          </a:xfrm>
        </p:spPr>
        <p:txBody>
          <a:bodyPr/>
          <a:lstStyle/>
          <a:p>
            <a:r>
              <a:rPr lang="en-US" altLang="en-US" dirty="0"/>
              <a:t>WP1/12: </a:t>
            </a:r>
            <a:r>
              <a:rPr lang="en-US" altLang="da-DK" dirty="0"/>
              <a:t>Terminals and multimedia subjective assessment</a:t>
            </a:r>
            <a:br>
              <a:rPr lang="en-US" altLang="da-DK" dirty="0"/>
            </a:br>
            <a:r>
              <a:rPr lang="en-US" altLang="da-DK" dirty="0"/>
              <a:t/>
            </a:r>
            <a:br>
              <a:rPr lang="en-US" altLang="da-DK" dirty="0"/>
            </a:br>
            <a:r>
              <a:rPr lang="en-US" dirty="0"/>
              <a:t>Highlights of </a:t>
            </a:r>
            <a:r>
              <a:rPr lang="en-US" dirty="0" smtClean="0"/>
              <a:t>May 2019 meeting</a:t>
            </a:r>
            <a:endParaRPr lang="en-US" altLang="en-US" dirty="0"/>
          </a:p>
        </p:txBody>
      </p:sp>
      <p:sp>
        <p:nvSpPr>
          <p:cNvPr id="7171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429000"/>
            <a:ext cx="6400800" cy="1457325"/>
          </a:xfrm>
        </p:spPr>
        <p:txBody>
          <a:bodyPr/>
          <a:lstStyle/>
          <a:p>
            <a:r>
              <a:rPr lang="en-GB" altLang="en-US" b="1" dirty="0"/>
              <a:t>Lars Birger Nielsen</a:t>
            </a:r>
          </a:p>
          <a:p>
            <a:r>
              <a:rPr lang="en-GB" altLang="en-US" b="1" dirty="0"/>
              <a:t>WP1/12 Chairman</a:t>
            </a:r>
          </a:p>
          <a:p>
            <a:endParaRPr lang="en-GB" altLang="en-US" b="1" dirty="0"/>
          </a:p>
          <a:p>
            <a:r>
              <a:rPr lang="da-DK" altLang="da-DK" b="1" dirty="0"/>
              <a:t>Gunilla </a:t>
            </a:r>
            <a:r>
              <a:rPr lang="da-DK" altLang="da-DK" b="1" dirty="0" err="1"/>
              <a:t>Berndtsson</a:t>
            </a:r>
            <a:endParaRPr lang="en-GB" altLang="en-US" b="1" dirty="0"/>
          </a:p>
          <a:p>
            <a:r>
              <a:rPr lang="en-GB" altLang="en-US" b="1" dirty="0"/>
              <a:t>WP1/12 Vice-Chairman</a:t>
            </a:r>
          </a:p>
          <a:p>
            <a:endParaRPr lang="en-GB" altLang="en-US" b="1" dirty="0"/>
          </a:p>
        </p:txBody>
      </p:sp>
      <p:sp>
        <p:nvSpPr>
          <p:cNvPr id="7172" name="AutoShape 20" descr="image002"/>
          <p:cNvSpPr>
            <a:spLocks noChangeAspect="1" noChangeArrowheads="1"/>
          </p:cNvSpPr>
          <p:nvPr/>
        </p:nvSpPr>
        <p:spPr bwMode="auto">
          <a:xfrm>
            <a:off x="3857625" y="1831975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32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8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7173" name="AutoShape 22" descr="image002"/>
          <p:cNvSpPr>
            <a:spLocks noChangeAspect="1" noChangeArrowheads="1"/>
          </p:cNvSpPr>
          <p:nvPr/>
        </p:nvSpPr>
        <p:spPr bwMode="auto">
          <a:xfrm>
            <a:off x="3857625" y="1831975"/>
            <a:ext cx="1428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32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8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7174" name="Rectangle 26"/>
          <p:cNvSpPr>
            <a:spLocks noChangeArrowheads="1"/>
          </p:cNvSpPr>
          <p:nvPr/>
        </p:nvSpPr>
        <p:spPr bwMode="auto">
          <a:xfrm>
            <a:off x="0" y="29289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32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8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0000"/>
              <a:buFont typeface="ZapfDingbats BT" pitchFamily="18" charset="2"/>
              <a:buBlip>
                <a:blip r:embed="rId4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</p:txBody>
      </p:sp>
      <p:pic>
        <p:nvPicPr>
          <p:cNvPr id="7175" name="Picture 16" descr="ITUseri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4" b="69327"/>
          <a:stretch>
            <a:fillRect/>
          </a:stretch>
        </p:blipFill>
        <p:spPr bwMode="auto">
          <a:xfrm>
            <a:off x="6948488" y="244475"/>
            <a:ext cx="16383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9165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New Recommendation Consented</a:t>
            </a:r>
          </a:p>
        </p:txBody>
      </p:sp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>
          <a:xfrm>
            <a:off x="457200" y="980728"/>
            <a:ext cx="8291264" cy="4852988"/>
          </a:xfrm>
        </p:spPr>
        <p:txBody>
          <a:bodyPr>
            <a:normAutofit/>
          </a:bodyPr>
          <a:lstStyle/>
          <a:p>
            <a:r>
              <a:rPr lang="en-GB" sz="2100" b="1" dirty="0"/>
              <a:t>P.700 “</a:t>
            </a:r>
            <a:r>
              <a:rPr lang="en-US" sz="2100" b="1" dirty="0"/>
              <a:t>Calculation of loudness for speech communication</a:t>
            </a:r>
            <a:r>
              <a:rPr lang="en-GB" sz="2100" b="1" dirty="0"/>
              <a:t>” (P.Loudness)</a:t>
            </a:r>
          </a:p>
          <a:p>
            <a:pPr lvl="1"/>
            <a:r>
              <a:rPr lang="en-US" sz="2100" dirty="0"/>
              <a:t>Loudness calculation based on ISO-532-1</a:t>
            </a:r>
            <a:endParaRPr lang="en-GB" sz="2100" dirty="0"/>
          </a:p>
          <a:p>
            <a:pPr lvl="1"/>
            <a:r>
              <a:rPr lang="en-GB" sz="2100" dirty="0"/>
              <a:t>Overview the new recommendation </a:t>
            </a:r>
          </a:p>
          <a:p>
            <a:pPr lvl="2"/>
            <a:r>
              <a:rPr lang="en-GB" sz="1700" dirty="0"/>
              <a:t>Loudness Rating for NB and WB</a:t>
            </a:r>
          </a:p>
          <a:p>
            <a:pPr lvl="2"/>
            <a:r>
              <a:rPr lang="en-GB" sz="1700" dirty="0"/>
              <a:t>Sending &amp; Receiving path NB, WB, SWB and FB</a:t>
            </a:r>
          </a:p>
          <a:p>
            <a:pPr lvl="2"/>
            <a:r>
              <a:rPr lang="en-GB" sz="1700" dirty="0"/>
              <a:t>Handset, Headset, Hands-free terminals</a:t>
            </a:r>
          </a:p>
          <a:p>
            <a:pPr lvl="2"/>
            <a:r>
              <a:rPr lang="en-GB" sz="1700" dirty="0"/>
              <a:t>Results of experiments</a:t>
            </a:r>
          </a:p>
          <a:p>
            <a:pPr lvl="2"/>
            <a:r>
              <a:rPr lang="en-GB" sz="1700" dirty="0"/>
              <a:t>Test vectors</a:t>
            </a:r>
          </a:p>
        </p:txBody>
      </p:sp>
      <p:sp>
        <p:nvSpPr>
          <p:cNvPr id="11269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1F33A7-A066-4C3A-BBE6-5879CA4577FB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3" name="Rectangle 38"/>
          <p:cNvSpPr>
            <a:spLocks noChangeArrowheads="1"/>
          </p:cNvSpPr>
          <p:nvPr/>
        </p:nvSpPr>
        <p:spPr bwMode="auto">
          <a:xfrm>
            <a:off x="4791727" y="4328256"/>
            <a:ext cx="184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sp>
        <p:nvSpPr>
          <p:cNvPr id="9" name="Date Placeholder 5">
            <a:extLst>
              <a:ext uri="{FF2B5EF4-FFF2-40B4-BE49-F238E27FC236}">
                <a16:creationId xmlns:a16="http://schemas.microsoft.com/office/drawing/2014/main" id="{49BF3AEA-D286-4BFA-979F-B46461D634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36512" y="6597352"/>
            <a:ext cx="3384376" cy="312737"/>
          </a:xfrm>
        </p:spPr>
        <p:txBody>
          <a:bodyPr/>
          <a:lstStyle/>
          <a:p>
            <a:r>
              <a:rPr lang="en-GB" altLang="en-US" dirty="0"/>
              <a:t>Geneva, 7 May – 16 May 2019</a:t>
            </a:r>
          </a:p>
        </p:txBody>
      </p:sp>
      <p:pic>
        <p:nvPicPr>
          <p:cNvPr id="1026" name="Picture 5">
            <a:extLst>
              <a:ext uri="{FF2B5EF4-FFF2-40B4-BE49-F238E27FC236}">
                <a16:creationId xmlns:a16="http://schemas.microsoft.com/office/drawing/2014/main" id="{6F70BCB9-7DB8-4C92-ABE4-3563FE24B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168920"/>
            <a:ext cx="2838921" cy="199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EAB72FE9-7FDA-45B6-9182-7D1AB285D9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610" y="3465598"/>
            <a:ext cx="3047526" cy="313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32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Revised Recommendations Consented</a:t>
            </a:r>
          </a:p>
        </p:txBody>
      </p:sp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>
          <a:xfrm>
            <a:off x="457200" y="980728"/>
            <a:ext cx="8291264" cy="4852988"/>
          </a:xfrm>
        </p:spPr>
        <p:txBody>
          <a:bodyPr>
            <a:normAutofit/>
          </a:bodyPr>
          <a:lstStyle/>
          <a:p>
            <a:r>
              <a:rPr lang="en-GB" sz="2100" b="1" dirty="0"/>
              <a:t>P.64 </a:t>
            </a:r>
            <a:r>
              <a:rPr lang="en-US" sz="2100" b="1" dirty="0"/>
              <a:t>“Determination of sensitivity/frequency characteristics of local telephone systems”</a:t>
            </a:r>
            <a:endParaRPr lang="en-GB" sz="2100" b="1" dirty="0"/>
          </a:p>
          <a:p>
            <a:pPr lvl="1"/>
            <a:r>
              <a:rPr lang="en-GB" sz="2100" dirty="0"/>
              <a:t>Revised by Q.5/12, based on input 3GPP SA4</a:t>
            </a:r>
          </a:p>
          <a:p>
            <a:pPr lvl="1"/>
            <a:r>
              <a:rPr lang="en-GB" sz="2100" dirty="0"/>
              <a:t>Support of handset without a </a:t>
            </a:r>
            <a:r>
              <a:rPr lang="en-US" sz="2100" dirty="0"/>
              <a:t>sound outlet in the earpiece </a:t>
            </a:r>
            <a:endParaRPr lang="en-GB" sz="2100" dirty="0"/>
          </a:p>
          <a:p>
            <a:pPr lvl="1"/>
            <a:r>
              <a:rPr lang="en-GB" sz="2100" dirty="0"/>
              <a:t>Overview of additions in recommendations</a:t>
            </a:r>
          </a:p>
          <a:p>
            <a:pPr lvl="2"/>
            <a:r>
              <a:rPr lang="en-US" sz="1700" dirty="0"/>
              <a:t>Definition of MECRP</a:t>
            </a:r>
          </a:p>
          <a:p>
            <a:pPr lvl="2"/>
            <a:r>
              <a:rPr lang="en-US" sz="1700" dirty="0"/>
              <a:t>Clarification of ECRP is the same as the O point</a:t>
            </a:r>
            <a:endParaRPr lang="en-GB" sz="1700" dirty="0"/>
          </a:p>
        </p:txBody>
      </p:sp>
      <p:sp>
        <p:nvSpPr>
          <p:cNvPr id="11269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1F33A7-A066-4C3A-BBE6-5879CA4577FB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3" name="Rectangle 38"/>
          <p:cNvSpPr>
            <a:spLocks noChangeArrowheads="1"/>
          </p:cNvSpPr>
          <p:nvPr/>
        </p:nvSpPr>
        <p:spPr bwMode="auto">
          <a:xfrm>
            <a:off x="4791727" y="4328256"/>
            <a:ext cx="184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55DD3F1-5010-4EB1-8D7D-3824C60E87C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759312" y="3334929"/>
            <a:ext cx="460851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a-DK"/>
          </a:p>
        </p:txBody>
      </p:sp>
      <p:sp>
        <p:nvSpPr>
          <p:cNvPr id="10" name="Date Placeholder 5">
            <a:extLst>
              <a:ext uri="{FF2B5EF4-FFF2-40B4-BE49-F238E27FC236}">
                <a16:creationId xmlns:a16="http://schemas.microsoft.com/office/drawing/2014/main" id="{887822A3-E606-48D2-961C-096CCDF5FE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36512" y="6597352"/>
            <a:ext cx="3384376" cy="312737"/>
          </a:xfrm>
        </p:spPr>
        <p:txBody>
          <a:bodyPr/>
          <a:lstStyle/>
          <a:p>
            <a:r>
              <a:rPr lang="en-GB" altLang="en-US" dirty="0"/>
              <a:t>Geneva, 7 May – 16 May 2019</a:t>
            </a:r>
          </a:p>
        </p:txBody>
      </p:sp>
      <p:pic>
        <p:nvPicPr>
          <p:cNvPr id="4" name="Picture 3" descr="A close up of a map&#10;&#10;Description automatically generated">
            <a:extLst>
              <a:ext uri="{FF2B5EF4-FFF2-40B4-BE49-F238E27FC236}">
                <a16:creationId xmlns:a16="http://schemas.microsoft.com/office/drawing/2014/main" id="{DE6AFEB9-2AB7-4611-893F-BE8608CE57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727" y="4280260"/>
            <a:ext cx="2193882" cy="1818050"/>
          </a:xfrm>
          <a:prstGeom prst="rect">
            <a:avLst/>
          </a:prstGeo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9BD45025-A308-499A-B97B-DC2DC5C1FC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297" y="4280260"/>
            <a:ext cx="1869571" cy="1773532"/>
          </a:xfrm>
          <a:prstGeom prst="rect">
            <a:avLst/>
          </a:prstGeom>
        </p:spPr>
      </p:pic>
      <p:pic>
        <p:nvPicPr>
          <p:cNvPr id="9" name="Picture 8" descr="A picture containing map, object&#10;&#10;Description automatically generated">
            <a:extLst>
              <a:ext uri="{FF2B5EF4-FFF2-40B4-BE49-F238E27FC236}">
                <a16:creationId xmlns:a16="http://schemas.microsoft.com/office/drawing/2014/main" id="{1117D393-A9B8-4E03-9358-B2253A07F0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96" y="4328256"/>
            <a:ext cx="4221336" cy="184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72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New Amendment Consented</a:t>
            </a:r>
          </a:p>
        </p:txBody>
      </p:sp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2000"/>
            <a:ext cx="8291264" cy="4852988"/>
          </a:xfrm>
        </p:spPr>
        <p:txBody>
          <a:bodyPr>
            <a:normAutofit/>
          </a:bodyPr>
          <a:lstStyle/>
          <a:p>
            <a:r>
              <a:rPr lang="en-GB" sz="2100" b="1" dirty="0"/>
              <a:t>P.10/G.100 “</a:t>
            </a:r>
            <a:r>
              <a:rPr lang="en-US" sz="2100" b="1" dirty="0"/>
              <a:t>Vocabulary for performance, quality of service and quality of experience</a:t>
            </a:r>
            <a:r>
              <a:rPr lang="en-GB" sz="2100" b="1" dirty="0"/>
              <a:t>”</a:t>
            </a:r>
          </a:p>
          <a:p>
            <a:pPr lvl="1"/>
            <a:r>
              <a:rPr lang="en-US" sz="2100" dirty="0">
                <a:ea typeface="+mn-ea"/>
                <a:cs typeface="+mn-cs"/>
              </a:rPr>
              <a:t>Definition of term ear cap and earpiece</a:t>
            </a:r>
          </a:p>
        </p:txBody>
      </p:sp>
      <p:sp>
        <p:nvSpPr>
          <p:cNvPr id="11269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1F33A7-A066-4C3A-BBE6-5879CA4577FB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9" name="Date Placeholder 5">
            <a:extLst>
              <a:ext uri="{FF2B5EF4-FFF2-40B4-BE49-F238E27FC236}">
                <a16:creationId xmlns:a16="http://schemas.microsoft.com/office/drawing/2014/main" id="{98BA546D-12BF-4329-9BEC-8DE06AAB08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36512" y="6597352"/>
            <a:ext cx="3384376" cy="312737"/>
          </a:xfrm>
        </p:spPr>
        <p:txBody>
          <a:bodyPr/>
          <a:lstStyle/>
          <a:p>
            <a:r>
              <a:rPr lang="en-GB" altLang="en-US" dirty="0"/>
              <a:t>Geneva, 7 May – 16 May 2019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8BE417-21E6-4B6A-9A48-F4407A0385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936" y="3305457"/>
            <a:ext cx="8304596" cy="144607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BCD10FD-0400-4287-97B6-FBFBF154A9BA}"/>
              </a:ext>
            </a:extLst>
          </p:cNvPr>
          <p:cNvSpPr/>
          <p:nvPr/>
        </p:nvSpPr>
        <p:spPr bwMode="auto">
          <a:xfrm>
            <a:off x="539552" y="3429000"/>
            <a:ext cx="864096" cy="2880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19A96F-5D29-4263-8A74-00202F9A5C6F}"/>
              </a:ext>
            </a:extLst>
          </p:cNvPr>
          <p:cNvSpPr/>
          <p:nvPr/>
        </p:nvSpPr>
        <p:spPr bwMode="auto">
          <a:xfrm>
            <a:off x="539552" y="4132335"/>
            <a:ext cx="2304256" cy="28803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714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Rapporteurs Meetings</a:t>
            </a:r>
          </a:p>
        </p:txBody>
      </p:sp>
      <p:sp>
        <p:nvSpPr>
          <p:cNvPr id="8197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36A3FD-F2FF-4841-A9E1-EC81F44926B8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2000"/>
            <a:ext cx="8229600" cy="5040560"/>
          </a:xfrm>
        </p:spPr>
        <p:txBody>
          <a:bodyPr>
            <a:normAutofit/>
          </a:bodyPr>
          <a:lstStyle/>
          <a:p>
            <a:r>
              <a:rPr lang="en-GB" sz="2100" b="1" dirty="0"/>
              <a:t>Q.4/12 “</a:t>
            </a:r>
            <a:r>
              <a:rPr lang="en-US" sz="2100" b="1" i="1" dirty="0"/>
              <a:t>Objective methods for speech and audio evaluation in vehicles</a:t>
            </a:r>
            <a:r>
              <a:rPr lang="en-GB" sz="2100" b="1" dirty="0"/>
              <a:t>”</a:t>
            </a:r>
          </a:p>
          <a:p>
            <a:pPr lvl="1"/>
            <a:r>
              <a:rPr lang="en-GB" sz="2100" dirty="0"/>
              <a:t>Date: 2019 October 8</a:t>
            </a:r>
            <a:r>
              <a:rPr lang="en-GB" sz="2100" baseline="30000" dirty="0"/>
              <a:t>th</a:t>
            </a:r>
            <a:r>
              <a:rPr lang="en-GB" sz="2100" dirty="0"/>
              <a:t> and 9</a:t>
            </a:r>
            <a:r>
              <a:rPr lang="en-GB" sz="2100" baseline="30000" dirty="0"/>
              <a:t>th</a:t>
            </a:r>
            <a:endParaRPr lang="en-GB" sz="2100" dirty="0"/>
          </a:p>
          <a:p>
            <a:pPr lvl="1"/>
            <a:r>
              <a:rPr lang="en-GB" sz="2100" dirty="0"/>
              <a:t>Place: Herzogenrath, Germany</a:t>
            </a:r>
          </a:p>
          <a:p>
            <a:pPr lvl="1"/>
            <a:r>
              <a:rPr lang="en-GB" sz="2100" dirty="0"/>
              <a:t>Topic: To progress on P.ICC</a:t>
            </a:r>
          </a:p>
          <a:p>
            <a:endParaRPr lang="en-GB" sz="2100" b="1" dirty="0"/>
          </a:p>
          <a:p>
            <a:r>
              <a:rPr lang="en-GB" sz="2100" b="1" dirty="0"/>
              <a:t>Q.5/12 “</a:t>
            </a:r>
            <a:r>
              <a:rPr lang="en-US" sz="2100" b="1" i="1" dirty="0"/>
              <a:t>Telephonometric methodologies for handset and headset terminals</a:t>
            </a:r>
            <a:r>
              <a:rPr lang="en-GB" sz="2100" b="1" dirty="0"/>
              <a:t>”</a:t>
            </a:r>
          </a:p>
          <a:p>
            <a:pPr lvl="1"/>
            <a:r>
              <a:rPr lang="en-GB" sz="2100" dirty="0"/>
              <a:t>Date: 2019 October 10</a:t>
            </a:r>
            <a:r>
              <a:rPr lang="en-GB" sz="2100" baseline="30000" dirty="0"/>
              <a:t>th</a:t>
            </a:r>
            <a:endParaRPr lang="en-GB" sz="2100" dirty="0"/>
          </a:p>
          <a:p>
            <a:pPr lvl="1"/>
            <a:r>
              <a:rPr lang="en-GB" sz="2100" dirty="0"/>
              <a:t>Place: Herzogenrath, Germany</a:t>
            </a:r>
          </a:p>
          <a:p>
            <a:pPr lvl="1"/>
            <a:r>
              <a:rPr lang="en-GB" sz="2100" dirty="0"/>
              <a:t>Topic: To progress on the update of P.57 and P.58</a:t>
            </a:r>
          </a:p>
        </p:txBody>
      </p:sp>
      <p:sp>
        <p:nvSpPr>
          <p:cNvPr id="9" name="Date Placeholder 5">
            <a:extLst>
              <a:ext uri="{FF2B5EF4-FFF2-40B4-BE49-F238E27FC236}">
                <a16:creationId xmlns:a16="http://schemas.microsoft.com/office/drawing/2014/main" id="{8893588E-F4FE-4729-8F7B-726A28685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36512" y="6597352"/>
            <a:ext cx="3384376" cy="312737"/>
          </a:xfrm>
        </p:spPr>
        <p:txBody>
          <a:bodyPr/>
          <a:lstStyle/>
          <a:p>
            <a:r>
              <a:rPr lang="en-GB" altLang="en-US" dirty="0"/>
              <a:t>Geneva, 7 May – 16 May 2019</a:t>
            </a:r>
          </a:p>
        </p:txBody>
      </p:sp>
    </p:spTree>
    <p:extLst>
      <p:ext uri="{BB962C8B-B14F-4D97-AF65-F5344CB8AC3E}">
        <p14:creationId xmlns:p14="http://schemas.microsoft.com/office/powerpoint/2010/main" val="74057812"/>
      </p:ext>
    </p:extLst>
  </p:cSld>
  <p:clrMapOvr>
    <a:masterClrMapping/>
  </p:clrMapOvr>
</p:sld>
</file>

<file path=ppt/theme/theme1.xml><?xml version="1.0" encoding="utf-8"?>
<a:theme xmlns:a="http://schemas.openxmlformats.org/drawingml/2006/main" name="ITU-e">
  <a:themeElements>
    <a:clrScheme name="ITU-e 3">
      <a:dk1>
        <a:srgbClr val="000000"/>
      </a:dk1>
      <a:lt1>
        <a:srgbClr val="FFFFFF"/>
      </a:lt1>
      <a:dk2>
        <a:srgbClr val="000000"/>
      </a:dk2>
      <a:lt2>
        <a:srgbClr val="000099"/>
      </a:lt2>
      <a:accent1>
        <a:srgbClr val="FFCC00"/>
      </a:accent1>
      <a:accent2>
        <a:srgbClr val="3333CC"/>
      </a:accent2>
      <a:accent3>
        <a:srgbClr val="FFFFFF"/>
      </a:accent3>
      <a:accent4>
        <a:srgbClr val="000000"/>
      </a:accent4>
      <a:accent5>
        <a:srgbClr val="FFE2AA"/>
      </a:accent5>
      <a:accent6>
        <a:srgbClr val="2D2DB9"/>
      </a:accent6>
      <a:hlink>
        <a:srgbClr val="3399FF"/>
      </a:hlink>
      <a:folHlink>
        <a:srgbClr val="5F5F5F"/>
      </a:folHlink>
    </a:clrScheme>
    <a:fontScheme name="ITU-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ITU-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2">
        <a:dk1>
          <a:srgbClr val="000000"/>
        </a:dk1>
        <a:lt1>
          <a:srgbClr val="FFFFFF"/>
        </a:lt1>
        <a:dk2>
          <a:srgbClr val="000000"/>
        </a:dk2>
        <a:lt2>
          <a:srgbClr val="0000FF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99FF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3">
        <a:dk1>
          <a:srgbClr val="000000"/>
        </a:dk1>
        <a:lt1>
          <a:srgbClr val="FFFFFF"/>
        </a:lt1>
        <a:dk2>
          <a:srgbClr val="000000"/>
        </a:dk2>
        <a:lt2>
          <a:srgbClr val="000099"/>
        </a:lt2>
        <a:accent1>
          <a:srgbClr val="FF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2D2DB9"/>
        </a:accent6>
        <a:hlink>
          <a:srgbClr val="3399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0631247CB3FE48AA6644401D4F84F1" ma:contentTypeVersion="1" ma:contentTypeDescription="Create a new document." ma:contentTypeScope="" ma:versionID="7b640b9c938bb9afd57a3d3742beb66a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7702c99b0592ceb5bf7269db54c0d1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0003F7-3A79-438D-8640-62DC2ECF02FD}">
  <ds:schemaRefs>
    <ds:schemaRef ds:uri="http://schemas.openxmlformats.org/package/2006/metadata/core-properties"/>
    <ds:schemaRef ds:uri="http://purl.org/dc/dcmitype/"/>
    <ds:schemaRef ds:uri="http://schemas.microsoft.com/sharepoint/v3"/>
    <ds:schemaRef ds:uri="http://purl.org/dc/terms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7D72A9C-933C-43C2-8FE8-821542141B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ITU-e</Template>
  <TotalTime>3492</TotalTime>
  <Words>1643</Words>
  <Application>Microsoft Office PowerPoint</Application>
  <PresentationFormat>On-screen Show (4:3)</PresentationFormat>
  <Paragraphs>316</Paragraphs>
  <Slides>34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Univers</vt:lpstr>
      <vt:lpstr>Verdana</vt:lpstr>
      <vt:lpstr>ZapfDingbats BT</vt:lpstr>
      <vt:lpstr>ITU-e</vt:lpstr>
      <vt:lpstr>ITU-T Study Group 12: Performance, Quality of Service and Quality of Experience  Highlights of May 2019 meeting</vt:lpstr>
      <vt:lpstr>PowerPoint Presentation</vt:lpstr>
      <vt:lpstr>Plenary  Highlights of May 2019 meeting</vt:lpstr>
      <vt:lpstr>Plenary and Questions under Plenary</vt:lpstr>
      <vt:lpstr>WP1/12: Terminals and multimedia subjective assessment  Highlights of May 2019 meeting</vt:lpstr>
      <vt:lpstr>New Recommendation Consented</vt:lpstr>
      <vt:lpstr>Revised Recommendations Consented</vt:lpstr>
      <vt:lpstr>New Amendment Consented</vt:lpstr>
      <vt:lpstr>Rapporteurs Meetings</vt:lpstr>
      <vt:lpstr>New work items</vt:lpstr>
      <vt:lpstr>Active work items</vt:lpstr>
      <vt:lpstr>WP1/12: Terminals and multimedia subjective assessment  Highlights of May 2019 meeting</vt:lpstr>
      <vt:lpstr>WP2/12: Objective models and tools for multimedia quality  Highlights of May 2019 meeting </vt:lpstr>
      <vt:lpstr>Unchanged list of Questions under study</vt:lpstr>
      <vt:lpstr>One new document approved</vt:lpstr>
      <vt:lpstr>Three revised documents approved</vt:lpstr>
      <vt:lpstr>Three revised documents approved</vt:lpstr>
      <vt:lpstr>Two new work items started </vt:lpstr>
      <vt:lpstr>Other important ongoing work </vt:lpstr>
      <vt:lpstr>Liaison activity</vt:lpstr>
      <vt:lpstr>Interim activities</vt:lpstr>
      <vt:lpstr>WP2/12: Objective models and tools for multimedia quality  Highlights of May 2019 meeting </vt:lpstr>
      <vt:lpstr>WP3/12: Multimedia QoS and QoE  Highlights of May 2019 meeting</vt:lpstr>
      <vt:lpstr>Revised Recommendations and New Amendments</vt:lpstr>
      <vt:lpstr>New Recommendations</vt:lpstr>
      <vt:lpstr>Revised Recommendations and New Amendments</vt:lpstr>
      <vt:lpstr>New work items</vt:lpstr>
      <vt:lpstr>Liaisons</vt:lpstr>
      <vt:lpstr>Liaisons</vt:lpstr>
      <vt:lpstr>Liaisons</vt:lpstr>
      <vt:lpstr>Interim meetings</vt:lpstr>
      <vt:lpstr>WP3/12: Multimedia QoS and QoE  Highlights of May 2019 meeting</vt:lpstr>
      <vt:lpstr>Next Study Group 12 activities</vt:lpstr>
      <vt:lpstr>PowerPoint Presentation</vt:lpstr>
    </vt:vector>
  </TitlesOfParts>
  <Company>ITU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International  Telecommunication  Union</dc:title>
  <dc:creator>P.Rosa</dc:creator>
  <cp:lastModifiedBy>Adolph, Martin</cp:lastModifiedBy>
  <cp:revision>504</cp:revision>
  <cp:lastPrinted>2001-11-25T13:41:09Z</cp:lastPrinted>
  <dcterms:created xsi:type="dcterms:W3CDTF">2007-02-20T15:47:31Z</dcterms:created>
  <dcterms:modified xsi:type="dcterms:W3CDTF">2019-05-16T13:26:02Z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