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4"/>
    <p:sldMasterId id="2147483713" r:id="rId5"/>
    <p:sldMasterId id="2147483722" r:id="rId6"/>
    <p:sldMasterId id="2147483732" r:id="rId7"/>
    <p:sldMasterId id="2147483736" r:id="rId8"/>
    <p:sldMasterId id="2147483739" r:id="rId9"/>
  </p:sldMasterIdLst>
  <p:notesMasterIdLst>
    <p:notesMasterId r:id="rId20"/>
  </p:notesMasterIdLst>
  <p:handoutMasterIdLst>
    <p:handoutMasterId r:id="rId21"/>
  </p:handoutMasterIdLst>
  <p:sldIdLst>
    <p:sldId id="2147376125" r:id="rId10"/>
    <p:sldId id="2147376122" r:id="rId11"/>
    <p:sldId id="268" r:id="rId12"/>
    <p:sldId id="262" r:id="rId13"/>
    <p:sldId id="257" r:id="rId14"/>
    <p:sldId id="2147376123" r:id="rId15"/>
    <p:sldId id="260" r:id="rId16"/>
    <p:sldId id="259" r:id="rId17"/>
    <p:sldId id="2147376124" r:id="rId18"/>
    <p:sldId id="261"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2D050"/>
    <a:srgbClr val="F2F9EA"/>
    <a:srgbClr val="19A4DF"/>
    <a:srgbClr val="47B8EB"/>
    <a:srgbClr val="E6E6E6"/>
    <a:srgbClr val="C41010"/>
    <a:srgbClr val="A5A5A5"/>
    <a:srgbClr val="F5FAFC"/>
    <a:srgbClr val="000000"/>
    <a:srgbClr val="EDED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258" autoAdjust="0"/>
  </p:normalViewPr>
  <p:slideViewPr>
    <p:cSldViewPr snapToGrid="0">
      <p:cViewPr varScale="1">
        <p:scale>
          <a:sx n="97" d="100"/>
          <a:sy n="97" d="100"/>
        </p:scale>
        <p:origin x="996" y="96"/>
      </p:cViewPr>
      <p:guideLst>
        <p:guide orient="horz" pos="2160"/>
        <p:guide pos="384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latin typeface="Avenir Nxt2 W1G" panose="020B0503020202020204" pitchFamily="34" charset="0"/>
            </a:endParaRPr>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latin typeface="Avenir Nxt2 W1G" panose="020B0503020202020204" pitchFamily="34" charset="0"/>
              </a:rPr>
              <a:t>1/16/2025</a:t>
            </a:fld>
            <a:endParaRPr lang="en-US">
              <a:latin typeface="Avenir Nxt2 W1G" panose="020B0503020202020204" pitchFamily="34" charset="0"/>
            </a:endParaRPr>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latin typeface="Avenir Nxt2 W1G" panose="020B0503020202020204" pitchFamily="34" charset="0"/>
            </a:endParaRPr>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latin typeface="Avenir Nxt2 W1G" panose="020B0503020202020204" pitchFamily="34" charset="0"/>
              </a:rPr>
              <a:t>‹#›</a:t>
            </a:fld>
            <a:endParaRPr lang="en-US">
              <a:latin typeface="Avenir Nxt2 W1G" panose="020B0503020202020204" pitchFamily="34" charset="0"/>
            </a:endParaRPr>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venir Nxt2 W1G" panose="020B0503020202020204" pitchFamily="34" charset="0"/>
              </a:defRPr>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venir Nxt2 W1G" panose="020B0503020202020204" pitchFamily="34" charset="0"/>
              </a:defRPr>
            </a:lvl1pPr>
          </a:lstStyle>
          <a:p>
            <a:fld id="{14F008D2-43B4-45EB-8E80-36DCF9CD046D}" type="datetimeFigureOut">
              <a:rPr lang="en-US" smtClean="0"/>
              <a:pPr/>
              <a:t>1/16/2025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venir Nxt2 W1G" panose="020B0503020202020204" pitchFamily="34" charset="0"/>
              </a:defRPr>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venir Nxt2 W1G" panose="020B0503020202020204" pitchFamily="34" charset="0"/>
              </a:defRPr>
            </a:lvl1pPr>
          </a:lstStyle>
          <a:p>
            <a:fld id="{46A8591F-50F3-4C40-9DA2-D793276CC051}" type="slidenum">
              <a:rPr lang="en-US" smtClean="0"/>
              <a:pPr/>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venir Nxt2 W1G" panose="020B0503020202020204" pitchFamily="34" charset="0"/>
        <a:ea typeface="+mn-ea"/>
        <a:cs typeface="+mn-cs"/>
      </a:defRPr>
    </a:lvl1pPr>
    <a:lvl2pPr marL="457200" algn="l" defTabSz="914400" rtl="0" eaLnBrk="1" latinLnBrk="0" hangingPunct="1">
      <a:defRPr sz="1200" kern="1200">
        <a:solidFill>
          <a:schemeClr val="tx1"/>
        </a:solidFill>
        <a:latin typeface="Avenir Nxt2 W1G" panose="020B0503020202020204" pitchFamily="34" charset="0"/>
        <a:ea typeface="+mn-ea"/>
        <a:cs typeface="+mn-cs"/>
      </a:defRPr>
    </a:lvl2pPr>
    <a:lvl3pPr marL="914400" algn="l" defTabSz="914400" rtl="0" eaLnBrk="1" latinLnBrk="0" hangingPunct="1">
      <a:defRPr sz="1200" kern="1200">
        <a:solidFill>
          <a:schemeClr val="tx1"/>
        </a:solidFill>
        <a:latin typeface="Avenir Nxt2 W1G" panose="020B0503020202020204" pitchFamily="34" charset="0"/>
        <a:ea typeface="+mn-ea"/>
        <a:cs typeface="+mn-cs"/>
      </a:defRPr>
    </a:lvl3pPr>
    <a:lvl4pPr marL="1371600" algn="l" defTabSz="914400" rtl="0" eaLnBrk="1" latinLnBrk="0" hangingPunct="1">
      <a:defRPr sz="1200" kern="1200">
        <a:solidFill>
          <a:schemeClr val="tx1"/>
        </a:solidFill>
        <a:latin typeface="Avenir Nxt2 W1G" panose="020B0503020202020204" pitchFamily="34" charset="0"/>
        <a:ea typeface="+mn-ea"/>
        <a:cs typeface="+mn-cs"/>
      </a:defRPr>
    </a:lvl4pPr>
    <a:lvl5pPr marL="1828800" algn="l" defTabSz="914400" rtl="0" eaLnBrk="1" latinLnBrk="0" hangingPunct="1">
      <a:defRPr sz="1200" kern="1200">
        <a:solidFill>
          <a:schemeClr val="tx1"/>
        </a:solidFill>
        <a:latin typeface="Avenir Nxt2 W1G" panose="020B0503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pPr/>
              <a:t>1</a:t>
            </a:fld>
            <a:endParaRPr lang="en-US"/>
          </a:p>
        </p:txBody>
      </p:sp>
    </p:spTree>
    <p:extLst>
      <p:ext uri="{BB962C8B-B14F-4D97-AF65-F5344CB8AC3E}">
        <p14:creationId xmlns:p14="http://schemas.microsoft.com/office/powerpoint/2010/main" val="734055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F12396-102A-C9FD-4C2D-A7C410E6E1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ECDC9FC-67A7-8D8B-4140-B9AE396A1F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0320B0-9BE6-8D15-A70F-92C4840710CC}"/>
              </a:ext>
            </a:extLst>
          </p:cNvPr>
          <p:cNvSpPr>
            <a:spLocks noGrp="1"/>
          </p:cNvSpPr>
          <p:nvPr>
            <p:ph type="body" idx="1"/>
          </p:nvPr>
        </p:nvSpPr>
        <p:spPr/>
        <p:txBody>
          <a:bodyPr/>
          <a:lstStyle/>
          <a:p>
            <a:pPr marL="91440" indent="0">
              <a:buNone/>
            </a:pPr>
            <a:r>
              <a:rPr lang="en-GB" sz="1200" b="1" dirty="0"/>
              <a:t>Cost Drivers for 2028-2031 </a:t>
            </a:r>
          </a:p>
          <a:p>
            <a:pPr marL="91440" indent="0">
              <a:buNone/>
            </a:pPr>
            <a:r>
              <a:rPr lang="en-GB" sz="1200" dirty="0"/>
              <a:t>(yearly requested increases – CHF 11.5 million)</a:t>
            </a:r>
            <a:r>
              <a:rPr lang="en-GB" sz="1200" b="1" dirty="0"/>
              <a:t>:</a:t>
            </a:r>
          </a:p>
          <a:p>
            <a:r>
              <a:rPr lang="en-GB" sz="1200" dirty="0"/>
              <a:t>  Building project: CHF 3.0 million</a:t>
            </a:r>
          </a:p>
          <a:p>
            <a:r>
              <a:rPr lang="en-GB" sz="1200" dirty="0"/>
              <a:t>  Post-Conference Work: CHF 1.5 million</a:t>
            </a:r>
          </a:p>
          <a:p>
            <a:r>
              <a:rPr lang="en-GB" sz="1200" dirty="0"/>
              <a:t>  Provision for  long term obligations: CHF 2.25 million</a:t>
            </a:r>
            <a:r>
              <a:rPr lang="en-GB" sz="1200" b="1" dirty="0"/>
              <a:t> </a:t>
            </a:r>
          </a:p>
          <a:p>
            <a:r>
              <a:rPr lang="en-GB" sz="1200" dirty="0"/>
              <a:t>  Digital Transformation: CHF 4.75M/year</a:t>
            </a:r>
          </a:p>
          <a:p>
            <a:endParaRPr lang="en-GB" dirty="0"/>
          </a:p>
        </p:txBody>
      </p:sp>
      <p:sp>
        <p:nvSpPr>
          <p:cNvPr id="4" name="Slide Number Placeholder 3">
            <a:extLst>
              <a:ext uri="{FF2B5EF4-FFF2-40B4-BE49-F238E27FC236}">
                <a16:creationId xmlns:a16="http://schemas.microsoft.com/office/drawing/2014/main" id="{18B11A13-4727-46DF-CADF-B0F5768CD81F}"/>
              </a:ext>
            </a:extLst>
          </p:cNvPr>
          <p:cNvSpPr>
            <a:spLocks noGrp="1"/>
          </p:cNvSpPr>
          <p:nvPr>
            <p:ph type="sldNum" sz="quarter" idx="5"/>
          </p:nvPr>
        </p:nvSpPr>
        <p:spPr/>
        <p:txBody>
          <a:bodyPr/>
          <a:lstStyle/>
          <a:p>
            <a:fld id="{46A8591F-50F3-4C40-9DA2-D793276CC051}" type="slidenum">
              <a:rPr lang="en-US" smtClean="0"/>
              <a:pPr/>
              <a:t>6</a:t>
            </a:fld>
            <a:endParaRPr lang="en-US"/>
          </a:p>
        </p:txBody>
      </p:sp>
    </p:spTree>
    <p:extLst>
      <p:ext uri="{BB962C8B-B14F-4D97-AF65-F5344CB8AC3E}">
        <p14:creationId xmlns:p14="http://schemas.microsoft.com/office/powerpoint/2010/main" val="2127965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400" dirty="0"/>
          </a:p>
        </p:txBody>
      </p:sp>
      <p:sp>
        <p:nvSpPr>
          <p:cNvPr id="4" name="Slide Number Placeholder 3"/>
          <p:cNvSpPr>
            <a:spLocks noGrp="1"/>
          </p:cNvSpPr>
          <p:nvPr>
            <p:ph type="sldNum" sz="quarter" idx="5"/>
          </p:nvPr>
        </p:nvSpPr>
        <p:spPr/>
        <p:txBody>
          <a:bodyPr/>
          <a:lstStyle/>
          <a:p>
            <a:fld id="{46A8591F-50F3-4C40-9DA2-D793276CC051}" type="slidenum">
              <a:rPr lang="en-US" smtClean="0"/>
              <a:pPr/>
              <a:t>7</a:t>
            </a:fld>
            <a:endParaRPr lang="en-US"/>
          </a:p>
        </p:txBody>
      </p:sp>
    </p:spTree>
    <p:extLst>
      <p:ext uri="{BB962C8B-B14F-4D97-AF65-F5344CB8AC3E}">
        <p14:creationId xmlns:p14="http://schemas.microsoft.com/office/powerpoint/2010/main" val="400567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6A8591F-50F3-4C40-9DA2-D793276CC051}" type="slidenum">
              <a:rPr lang="en-US" smtClean="0"/>
              <a:pPr/>
              <a:t>10</a:t>
            </a:fld>
            <a:endParaRPr lang="en-US"/>
          </a:p>
        </p:txBody>
      </p:sp>
    </p:spTree>
    <p:extLst>
      <p:ext uri="{BB962C8B-B14F-4D97-AF65-F5344CB8AC3E}">
        <p14:creationId xmlns:p14="http://schemas.microsoft.com/office/powerpoint/2010/main" val="1909638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ig text: 2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a:t>
            </a:r>
            <a:r>
              <a:rPr lang="en-US" err="1"/>
              <a:t>quam</a:t>
            </a:r>
            <a:r>
              <a:rPr lang="en-US"/>
              <a:t>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 </a:t>
            </a:r>
          </a:p>
          <a:p>
            <a:pPr lvl="0"/>
            <a:r>
              <a:rPr lang="en-US" err="1"/>
              <a:t>Nulla</a:t>
            </a:r>
            <a:r>
              <a:rPr lang="en-US"/>
              <a:t> </a:t>
            </a:r>
            <a:r>
              <a:rPr lang="en-US" err="1"/>
              <a:t>consequat</a:t>
            </a:r>
            <a:r>
              <a:rPr lang="en-US"/>
              <a:t> </a:t>
            </a:r>
            <a:r>
              <a:rPr lang="en-US" err="1"/>
              <a:t>massa</a:t>
            </a:r>
            <a:r>
              <a:rPr lang="en-US"/>
              <a:t> </a:t>
            </a:r>
            <a:r>
              <a:rPr lang="en-US" err="1"/>
              <a:t>quis</a:t>
            </a:r>
            <a:r>
              <a:rPr lang="en-US"/>
              <a:t> </a:t>
            </a:r>
            <a:r>
              <a:rPr lang="en-US" err="1"/>
              <a:t>enim</a:t>
            </a:r>
            <a:r>
              <a:rPr lang="en-US"/>
              <a:t>. Donec </a:t>
            </a:r>
            <a:r>
              <a:rPr lang="en-US" err="1"/>
              <a:t>pede</a:t>
            </a:r>
            <a:r>
              <a:rPr lang="en-US"/>
              <a:t> </a:t>
            </a:r>
            <a:r>
              <a:rPr lang="en-US" err="1"/>
              <a:t>justo</a:t>
            </a:r>
            <a:r>
              <a:rPr lang="en-US"/>
              <a:t>, </a:t>
            </a:r>
            <a:r>
              <a:rPr lang="en-US" err="1"/>
              <a:t>fringilla</a:t>
            </a:r>
            <a:r>
              <a:rPr lang="en-US"/>
              <a:t> vel, </a:t>
            </a:r>
            <a:r>
              <a:rPr lang="en-US" err="1"/>
              <a:t>aliquet</a:t>
            </a:r>
            <a:r>
              <a:rPr lang="en-US"/>
              <a:t> </a:t>
            </a:r>
            <a:r>
              <a:rPr lang="en-US" err="1"/>
              <a:t>nec</a:t>
            </a:r>
            <a:r>
              <a:rPr lang="en-US"/>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a:t>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a:t>
            </a:r>
            <a:r>
              <a:rPr lang="en-US" err="1"/>
              <a:t>quam</a:t>
            </a:r>
            <a:r>
              <a:rPr lang="en-US"/>
              <a:t>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o Page Number_Small image">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prstGeom prst="rect">
            <a:avLst/>
          </a:prstGeom>
          <a:solidFill>
            <a:schemeClr val="bg2"/>
          </a:solidFill>
          <a:ln>
            <a:noFill/>
          </a:ln>
        </p:spPr>
        <p:txBody>
          <a:bodyPr anchor="ctr">
            <a:normAutofit/>
          </a:bodyPr>
          <a:lstStyle>
            <a:lvl1pPr marL="0" indent="0" algn="ctr">
              <a:buNone/>
              <a:defRPr sz="4000" i="1">
                <a:solidFill>
                  <a:schemeClr val="bg1">
                    <a:lumMod val="75000"/>
                  </a:schemeClr>
                </a:solidFill>
                <a:latin typeface="Avenir Nxt2 W1G" panose="020B0503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34707" y="1258101"/>
            <a:ext cx="6000749" cy="867930"/>
          </a:xfrm>
          <a:prstGeom prst="rect">
            <a:avLst/>
          </a:prstGeom>
        </p:spPr>
        <p:txBody>
          <a:bodyPr wrap="square">
            <a:spAutoFit/>
          </a:bodyPr>
          <a:lstStyle>
            <a:lvl1pPr>
              <a:defRPr sz="2800"/>
            </a:lvl1pPr>
          </a:lstStyle>
          <a:p>
            <a:pPr lvl="0"/>
            <a:r>
              <a:rPr lang="en-US"/>
              <a:t>Click to add title to this example slide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34696" y="2245958"/>
            <a:ext cx="6000749" cy="3820167"/>
          </a:xfrm>
          <a:prstGeom prst="rect">
            <a:avLst/>
          </a:prstGeo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 </a:t>
            </a:r>
          </a:p>
        </p:txBody>
      </p:sp>
      <p:cxnSp>
        <p:nvCxnSpPr>
          <p:cNvPr id="2" name="Straight Connector 1">
            <a:extLst>
              <a:ext uri="{FF2B5EF4-FFF2-40B4-BE49-F238E27FC236}">
                <a16:creationId xmlns:a16="http://schemas.microsoft.com/office/drawing/2014/main" id="{8456A32A-0701-DA57-73A9-8E232DC7D816}"/>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3" name="Text Placeholder 3">
            <a:extLst>
              <a:ext uri="{FF2B5EF4-FFF2-40B4-BE49-F238E27FC236}">
                <a16:creationId xmlns:a16="http://schemas.microsoft.com/office/drawing/2014/main" id="{B6F35BE5-F775-1083-2D03-B481187FF775}"/>
              </a:ext>
            </a:extLst>
          </p:cNvPr>
          <p:cNvSpPr>
            <a:spLocks noGrp="1"/>
          </p:cNvSpPr>
          <p:nvPr>
            <p:ph type="body" sz="quarter" idx="10" hasCustomPrompt="1"/>
          </p:nvPr>
        </p:nvSpPr>
        <p:spPr>
          <a:xfrm>
            <a:off x="616074" y="313371"/>
            <a:ext cx="4554538" cy="308803"/>
          </a:xfrm>
          <a:prstGeom prst="rect">
            <a:avLst/>
          </a:prstGeom>
        </p:spPr>
        <p:txBody>
          <a:bodyPr anchor="ctr"/>
          <a:lstStyle>
            <a:lvl1pPr marL="91440" indent="0">
              <a:buNone/>
              <a:defRPr lang="en-US" sz="1600" dirty="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195570860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o Page Number_Blue box left">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397164" y="1258101"/>
            <a:ext cx="5018228" cy="867930"/>
          </a:xfrm>
          <a:prstGeom prst="rect">
            <a:avLst/>
          </a:prstGeom>
        </p:spPr>
        <p:txBody>
          <a:bodyPr wrap="square">
            <a:spAutoFit/>
          </a:bodyPr>
          <a:lstStyle>
            <a:lvl1pPr>
              <a:defRPr sz="2800"/>
            </a:lvl1pPr>
          </a:lstStyle>
          <a:p>
            <a:pPr lvl="0"/>
            <a:r>
              <a:rPr lang="en-US"/>
              <a:t>Click to add title to this example slide</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381111"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381111" y="313371"/>
            <a:ext cx="4554538" cy="308803"/>
          </a:xfrm>
          <a:prstGeom prst="rect">
            <a:avLst/>
          </a:prstGeom>
        </p:spPr>
        <p:txBody>
          <a:bodyPr anchor="ctr"/>
          <a:lstStyle>
            <a:lvl1pPr marL="91440" indent="0">
              <a:buNone/>
              <a:defRPr lang="en-US" sz="1600" dirty="0">
                <a:solidFill>
                  <a:schemeClr val="accent2"/>
                </a:solidFill>
              </a:defRPr>
            </a:lvl1pPr>
          </a:lstStyle>
          <a:p>
            <a:pPr lvl="0"/>
            <a:r>
              <a:rPr lang="en-US"/>
              <a:t>Click to add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397163" y="2245766"/>
            <a:ext cx="5018229" cy="3920948"/>
          </a:xfrm>
          <a:prstGeom prst="rect">
            <a:avLst/>
          </a:prstGeo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 </a:t>
            </a:r>
          </a:p>
        </p:txBody>
      </p:sp>
      <p:sp>
        <p:nvSpPr>
          <p:cNvPr id="2" name="Rectangle 1">
            <a:extLst>
              <a:ext uri="{FF2B5EF4-FFF2-40B4-BE49-F238E27FC236}">
                <a16:creationId xmlns:a16="http://schemas.microsoft.com/office/drawing/2014/main" id="{316AFA94-F296-313F-FBDB-6DFA3B536DBA}"/>
              </a:ext>
            </a:extLst>
          </p:cNvPr>
          <p:cNvSpPr/>
          <p:nvPr userDrawn="1"/>
        </p:nvSpPr>
        <p:spPr>
          <a:xfrm>
            <a:off x="0" y="0"/>
            <a:ext cx="6095998" cy="6858000"/>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endParaRPr lang="en-150">
              <a:latin typeface="Avenir Nxt2 W1G" panose="020B0503020202020204" pitchFamily="34" charset="0"/>
            </a:endParaRPr>
          </a:p>
        </p:txBody>
      </p:sp>
      <p:sp>
        <p:nvSpPr>
          <p:cNvPr id="4" name="Text Placeholder 3">
            <a:extLst>
              <a:ext uri="{FF2B5EF4-FFF2-40B4-BE49-F238E27FC236}">
                <a16:creationId xmlns:a16="http://schemas.microsoft.com/office/drawing/2014/main" id="{DF611D37-3C69-559D-22A9-790719AA1352}"/>
              </a:ext>
            </a:extLst>
          </p:cNvPr>
          <p:cNvSpPr>
            <a:spLocks noGrp="1"/>
          </p:cNvSpPr>
          <p:nvPr>
            <p:ph type="body" sz="quarter" idx="11" hasCustomPrompt="1"/>
          </p:nvPr>
        </p:nvSpPr>
        <p:spPr>
          <a:xfrm>
            <a:off x="863600" y="2159530"/>
            <a:ext cx="4389438" cy="2179637"/>
          </a:xfrm>
          <a:prstGeom prst="rect">
            <a:avLst/>
          </a:prstGeom>
        </p:spPr>
        <p:txBody>
          <a:bodyPr anchor="ctr"/>
          <a:lstStyle>
            <a:lvl1pPr marL="91440" indent="0">
              <a:buNone/>
              <a:defRPr sz="3200"/>
            </a:lvl1pPr>
          </a:lstStyle>
          <a:p>
            <a:pPr lvl="0"/>
            <a:r>
              <a:rPr lang="en-US"/>
              <a:t>Insert call out text here</a:t>
            </a:r>
            <a:endParaRPr lang="en-150"/>
          </a:p>
        </p:txBody>
      </p:sp>
    </p:spTree>
    <p:extLst>
      <p:ext uri="{BB962C8B-B14F-4D97-AF65-F5344CB8AC3E}">
        <p14:creationId xmlns:p14="http://schemas.microsoft.com/office/powerpoint/2010/main" val="31809227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o Page Number_One column text">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C2D2EAAE-CF97-5EA0-05A9-D44216E93D57}"/>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5" name="Text Placeholder 3">
            <a:extLst>
              <a:ext uri="{FF2B5EF4-FFF2-40B4-BE49-F238E27FC236}">
                <a16:creationId xmlns:a16="http://schemas.microsoft.com/office/drawing/2014/main" id="{0CBB9220-06B0-1216-B453-6A95C0865570}"/>
              </a:ext>
            </a:extLst>
          </p:cNvPr>
          <p:cNvSpPr>
            <a:spLocks noGrp="1"/>
          </p:cNvSpPr>
          <p:nvPr>
            <p:ph type="body" sz="quarter" idx="10" hasCustomPrompt="1"/>
          </p:nvPr>
        </p:nvSpPr>
        <p:spPr>
          <a:xfrm>
            <a:off x="614783" y="313371"/>
            <a:ext cx="4554538" cy="308803"/>
          </a:xfrm>
          <a:prstGeom prst="rect">
            <a:avLst/>
          </a:prstGeom>
        </p:spPr>
        <p:txBody>
          <a:bodyPr anchor="ctr">
            <a:noAutofit/>
          </a:bodyPr>
          <a:lstStyle>
            <a:lvl1pPr marL="91440" indent="0">
              <a:buNone/>
              <a:defRPr sz="1600">
                <a:solidFill>
                  <a:schemeClr val="accent2"/>
                </a:solidFill>
              </a:defRPr>
            </a:lvl1pPr>
          </a:lstStyle>
          <a:p>
            <a:pPr lvl="0"/>
            <a:r>
              <a:rPr lang="en-US"/>
              <a:t>Click to add section name</a:t>
            </a:r>
          </a:p>
        </p:txBody>
      </p:sp>
      <p:sp>
        <p:nvSpPr>
          <p:cNvPr id="6" name="Title 1">
            <a:extLst>
              <a:ext uri="{FF2B5EF4-FFF2-40B4-BE49-F238E27FC236}">
                <a16:creationId xmlns:a16="http://schemas.microsoft.com/office/drawing/2014/main" id="{07AF9ADD-9F98-137E-64B5-09586345F75E}"/>
              </a:ext>
            </a:extLst>
          </p:cNvPr>
          <p:cNvSpPr>
            <a:spLocks noGrp="1"/>
          </p:cNvSpPr>
          <p:nvPr>
            <p:ph type="title"/>
          </p:nvPr>
        </p:nvSpPr>
        <p:spPr>
          <a:xfrm>
            <a:off x="634707" y="1267337"/>
            <a:ext cx="9061228" cy="480131"/>
          </a:xfrm>
          <a:prstGeom prst="rect">
            <a:avLst/>
          </a:prstGeom>
        </p:spPr>
        <p:txBody>
          <a:bodyPr wrap="square">
            <a:spAutoFit/>
          </a:bodyPr>
          <a:lstStyle>
            <a:lvl1pPr>
              <a:defRPr sz="2800"/>
            </a:lvl1pPr>
          </a:lstStyle>
          <a:p>
            <a:pPr lvl="0"/>
            <a:endParaRPr lang="en-US"/>
          </a:p>
        </p:txBody>
      </p:sp>
      <p:sp>
        <p:nvSpPr>
          <p:cNvPr id="4" name="Content Placeholder 3">
            <a:extLst>
              <a:ext uri="{FF2B5EF4-FFF2-40B4-BE49-F238E27FC236}">
                <a16:creationId xmlns:a16="http://schemas.microsoft.com/office/drawing/2014/main" id="{BB80112A-836A-BE46-6382-D6377642309E}"/>
              </a:ext>
            </a:extLst>
          </p:cNvPr>
          <p:cNvSpPr>
            <a:spLocks noGrp="1"/>
          </p:cNvSpPr>
          <p:nvPr>
            <p:ph sz="quarter" idx="11"/>
          </p:nvPr>
        </p:nvSpPr>
        <p:spPr>
          <a:xfrm>
            <a:off x="633255" y="1995553"/>
            <a:ext cx="9082087" cy="3779838"/>
          </a:xfrm>
          <a:prstGeom prst="rect">
            <a:avLst/>
          </a:prstGeo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150"/>
          </a:p>
        </p:txBody>
      </p:sp>
    </p:spTree>
    <p:extLst>
      <p:ext uri="{BB962C8B-B14F-4D97-AF65-F5344CB8AC3E}">
        <p14:creationId xmlns:p14="http://schemas.microsoft.com/office/powerpoint/2010/main" val="2477162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 Page Number_Two Column Body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645567" y="1996096"/>
            <a:ext cx="9051730" cy="2566666"/>
          </a:xfrm>
          <a:prstGeom prst="rect">
            <a:avLst/>
          </a:prstGeom>
        </p:spPr>
        <p:txBody>
          <a:bodyPr numCol="2" spcCol="360000">
            <a:noAutofit/>
          </a:bodyPr>
          <a:lstStyle>
            <a:lvl1pPr marL="0" indent="0">
              <a:lnSpc>
                <a:spcPts val="2400"/>
              </a:lnSpc>
              <a:buFontTx/>
              <a:buNone/>
              <a:defRPr sz="1800" spc="20" baseline="0"/>
            </a:lvl1pPr>
            <a:lvl2pPr marL="457200" indent="0">
              <a:buFontTx/>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quam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 </a:t>
            </a:r>
          </a:p>
          <a:p>
            <a:pPr lvl="0"/>
            <a:r>
              <a:rPr lang="en-US" err="1"/>
              <a:t>Nulla</a:t>
            </a:r>
            <a:r>
              <a:rPr lang="en-US"/>
              <a:t> </a:t>
            </a:r>
            <a:r>
              <a:rPr lang="en-US" err="1"/>
              <a:t>consequat</a:t>
            </a:r>
            <a:r>
              <a:rPr lang="en-US"/>
              <a:t> </a:t>
            </a:r>
            <a:r>
              <a:rPr lang="en-US" err="1"/>
              <a:t>massa</a:t>
            </a:r>
            <a:r>
              <a:rPr lang="en-US"/>
              <a:t> </a:t>
            </a:r>
            <a:r>
              <a:rPr lang="en-US" err="1"/>
              <a:t>quis</a:t>
            </a:r>
            <a:r>
              <a:rPr lang="en-US"/>
              <a:t> </a:t>
            </a:r>
            <a:r>
              <a:rPr lang="en-US" err="1"/>
              <a:t>enim</a:t>
            </a:r>
            <a:r>
              <a:rPr lang="en-US"/>
              <a:t>. Donec </a:t>
            </a:r>
            <a:r>
              <a:rPr lang="en-US" err="1"/>
              <a:t>pede</a:t>
            </a:r>
            <a:r>
              <a:rPr lang="en-US"/>
              <a:t> </a:t>
            </a:r>
            <a:r>
              <a:rPr lang="en-US" err="1"/>
              <a:t>justo</a:t>
            </a:r>
            <a:r>
              <a:rPr lang="en-US"/>
              <a:t>, </a:t>
            </a:r>
            <a:r>
              <a:rPr lang="en-US" err="1"/>
              <a:t>fringilla</a:t>
            </a:r>
            <a:r>
              <a:rPr lang="en-US"/>
              <a:t> vel, </a:t>
            </a:r>
            <a:r>
              <a:rPr lang="en-US" err="1"/>
              <a:t>aliquet</a:t>
            </a:r>
            <a:r>
              <a:rPr lang="en-US"/>
              <a:t> </a:t>
            </a:r>
            <a:r>
              <a:rPr lang="en-US" err="1"/>
              <a:t>nec</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quam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645567" y="1265849"/>
            <a:ext cx="9051731" cy="502882"/>
          </a:xfrm>
          <a:prstGeom prst="rect">
            <a:avLst/>
          </a:prstGeom>
        </p:spPr>
        <p:txBody>
          <a:bodyPr>
            <a:noAutofit/>
          </a:bodyPr>
          <a:lstStyle>
            <a:lvl1pPr>
              <a:defRPr sz="2800"/>
            </a:lvl1pPr>
          </a:lstStyle>
          <a:p>
            <a:pPr lvl="0"/>
            <a:r>
              <a:rPr lang="en-US"/>
              <a:t>Click to add title</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a:prstGeom prst="rect">
            <a:avLst/>
          </a:prstGeom>
        </p:spPr>
        <p:txBody>
          <a:bodyPr anchor="ctr">
            <a:noAutofit/>
          </a:bodyPr>
          <a:lstStyle>
            <a:lvl1pPr marL="91440" indent="0">
              <a:buNone/>
              <a:defRPr lang="en-US" sz="1600" dirty="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292952063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93" userDrawn="1">
          <p15:clr>
            <a:srgbClr val="FBAE40"/>
          </p15:clr>
        </p15:guide>
        <p15:guide id="3" pos="7287" userDrawn="1">
          <p15:clr>
            <a:srgbClr val="FBAE40"/>
          </p15:clr>
        </p15:guide>
        <p15:guide id="4" orient="horz" pos="346" userDrawn="1">
          <p15:clr>
            <a:srgbClr val="FBAE40"/>
          </p15:clr>
        </p15:guide>
        <p15:guide id="5" orient="horz" pos="397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o Page Number_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642360" y="1994344"/>
            <a:ext cx="4393315" cy="4125355"/>
          </a:xfrm>
          <a:prstGeom prst="rect">
            <a:avLst/>
          </a:prstGeo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a:t>Second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381243" y="1994343"/>
            <a:ext cx="4393316" cy="4126191"/>
          </a:xfrm>
          <a:prstGeom prst="rect">
            <a:avLst/>
          </a:prstGeo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a:t>Second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p:nvPr>
        </p:nvSpPr>
        <p:spPr>
          <a:xfrm>
            <a:off x="642361" y="1269489"/>
            <a:ext cx="9132198" cy="565079"/>
          </a:xfrm>
          <a:prstGeom prst="rect">
            <a:avLst/>
          </a:prstGeom>
        </p:spPr>
        <p:txBody>
          <a:bodyPr>
            <a:noAutofit/>
          </a:bodyPr>
          <a:lstStyle>
            <a:lvl1pPr>
              <a:defRPr sz="2800"/>
            </a:lvl1pPr>
          </a:lstStyle>
          <a:p>
            <a:pPr lvl="0"/>
            <a:endParaRPr lang="en-US"/>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a:prstGeom prst="rect">
            <a:avLst/>
          </a:prstGeom>
        </p:spPr>
        <p:txBody>
          <a:bodyPr anchor="ctr"/>
          <a:lstStyle>
            <a:lvl1pPr marL="91440" indent="0">
              <a:buNone/>
              <a:defRPr lang="en-US" sz="1600" dirty="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36278582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No Page Number_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894029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No Page Number_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a:t>
            </a:r>
            <a:r>
              <a:rPr lang="en-US" err="1"/>
              <a:t>quam</a:t>
            </a:r>
            <a:r>
              <a:rPr lang="en-US"/>
              <a:t>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 </a:t>
            </a:r>
          </a:p>
          <a:p>
            <a:pPr lvl="0"/>
            <a:r>
              <a:rPr lang="en-US" err="1"/>
              <a:t>Nulla</a:t>
            </a:r>
            <a:r>
              <a:rPr lang="en-US"/>
              <a:t> </a:t>
            </a:r>
            <a:r>
              <a:rPr lang="en-US" err="1"/>
              <a:t>consequat</a:t>
            </a:r>
            <a:r>
              <a:rPr lang="en-US"/>
              <a:t> </a:t>
            </a:r>
            <a:r>
              <a:rPr lang="en-US" err="1"/>
              <a:t>massa</a:t>
            </a:r>
            <a:r>
              <a:rPr lang="en-US"/>
              <a:t> </a:t>
            </a:r>
            <a:r>
              <a:rPr lang="en-US" err="1"/>
              <a:t>quis</a:t>
            </a:r>
            <a:r>
              <a:rPr lang="en-US"/>
              <a:t> </a:t>
            </a:r>
            <a:r>
              <a:rPr lang="en-US" err="1"/>
              <a:t>enim</a:t>
            </a:r>
            <a:r>
              <a:rPr lang="en-US"/>
              <a:t>. Donec </a:t>
            </a:r>
            <a:r>
              <a:rPr lang="en-US" err="1"/>
              <a:t>pede</a:t>
            </a:r>
            <a:r>
              <a:rPr lang="en-US"/>
              <a:t> </a:t>
            </a:r>
            <a:r>
              <a:rPr lang="en-US" err="1"/>
              <a:t>justo</a:t>
            </a:r>
            <a:r>
              <a:rPr lang="en-US"/>
              <a:t>, </a:t>
            </a:r>
            <a:r>
              <a:rPr lang="en-US" err="1"/>
              <a:t>fringilla</a:t>
            </a:r>
            <a:r>
              <a:rPr lang="en-US"/>
              <a:t> vel, </a:t>
            </a:r>
            <a:r>
              <a:rPr lang="en-US" err="1"/>
              <a:t>aliquet</a:t>
            </a:r>
            <a:r>
              <a:rPr lang="en-US"/>
              <a:t> </a:t>
            </a:r>
            <a:r>
              <a:rPr lang="en-US" err="1"/>
              <a:t>nec</a:t>
            </a:r>
            <a:r>
              <a:rPr lang="en-US"/>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a:t>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a:t>
            </a:r>
            <a:r>
              <a:rPr lang="en-US" err="1"/>
              <a:t>quam</a:t>
            </a:r>
            <a:r>
              <a:rPr lang="en-US"/>
              <a:t>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31841360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No Page Number_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a:t>
            </a:r>
            <a:r>
              <a:rPr lang="en-US" err="1"/>
              <a:t>quam</a:t>
            </a:r>
            <a:r>
              <a:rPr lang="en-US"/>
              <a:t>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13650567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No Page Number_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add section name</a:t>
            </a:r>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a:latin typeface="Avenir Nxt2 W1G" panose="020B0503020202020204" pitchFamily="34" charset="0"/>
                <a:ea typeface="Roboto"/>
                <a:cs typeface="Arial" panose="020B0604020202020204" pitchFamily="34" charset="0"/>
                <a:sym typeface="Roboto"/>
              </a:rPr>
              <a:t>We have focused on </a:t>
            </a:r>
            <a:r>
              <a:rPr lang="en-GB" sz="2800" b="1">
                <a:latin typeface="Avenir Nxt2 W1G" panose="020B0503020202020204" pitchFamily="34" charset="0"/>
                <a:ea typeface="Roboto"/>
                <a:cs typeface="Arial" panose="020B0604020202020204" pitchFamily="34" charset="0"/>
                <a:sym typeface="Roboto"/>
              </a:rPr>
              <a:t>preparing and empowering BDT staff</a:t>
            </a:r>
            <a:r>
              <a:rPr lang="en-GB" sz="2800">
                <a:latin typeface="Avenir Nxt2 W1G" panose="020B0503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a:solidFill>
                <a:schemeClr val="bg2">
                  <a:lumMod val="25000"/>
                </a:schemeClr>
              </a:solidFill>
              <a:latin typeface="Adelle CYR" panose="02000503060000020004" pitchFamily="50"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atin typeface="Avenir Nxt2 W1G" panose="020B0503020202020204" pitchFamily="34" charset="0"/>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latin typeface="Adelle CYR" panose="02000503060000020004" pitchFamily="50" charset="0"/>
              </a:defRPr>
            </a:lvl1pPr>
          </a:lstStyle>
          <a:p>
            <a:pPr algn="l">
              <a:lnSpc>
                <a:spcPct val="100000"/>
              </a:lnSpc>
              <a:spcBef>
                <a:spcPts val="1800"/>
              </a:spcBef>
            </a:pPr>
            <a:r>
              <a:rPr lang="en-GB" i="1">
                <a:solidFill>
                  <a:schemeClr val="bg2">
                    <a:lumMod val="25000"/>
                  </a:schemeClr>
                </a:solidFill>
                <a:latin typeface="Georgia" panose="02040502050405020303" pitchFamily="18" charset="0"/>
              </a:rPr>
              <a:t>Multiple RBM workshops for</a:t>
            </a:r>
            <a:br>
              <a:rPr lang="en-GB" i="1">
                <a:solidFill>
                  <a:schemeClr val="bg2">
                    <a:lumMod val="25000"/>
                  </a:schemeClr>
                </a:solidFill>
                <a:latin typeface="Georgia" panose="02040502050405020303" pitchFamily="18" charset="0"/>
              </a:rPr>
            </a:br>
            <a:r>
              <a:rPr lang="en-GB" i="1">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a:solidFill>
                  <a:schemeClr val="bg2">
                    <a:lumMod val="25000"/>
                  </a:schemeClr>
                </a:solidFill>
                <a:latin typeface="Georgia" panose="02040502050405020303" pitchFamily="18" charset="0"/>
              </a:rPr>
              <a:t>Procurement training</a:t>
            </a:r>
            <a:endParaRPr lang="en-US" i="1">
              <a:solidFill>
                <a:schemeClr val="bg2">
                  <a:lumMod val="25000"/>
                </a:schemeClr>
              </a:solidFill>
              <a:latin typeface="Georgia" panose="02040502050405020303" pitchFamily="18" charset="0"/>
            </a:endParaRPr>
          </a:p>
          <a:p>
            <a:pPr lvl="0"/>
            <a:endParaRPr lang="en-US"/>
          </a:p>
        </p:txBody>
      </p:sp>
    </p:spTree>
    <p:extLst>
      <p:ext uri="{BB962C8B-B14F-4D97-AF65-F5344CB8AC3E}">
        <p14:creationId xmlns:p14="http://schemas.microsoft.com/office/powerpoint/2010/main" val="266694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No Page Number_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Adelle CYR" panose="02000503060000020004" pitchFamily="50"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latin typeface="Avenir Nxt2 W1G" panose="020B0503020202020204" pitchFamily="34" charset="0"/>
              </a:defRPr>
            </a:lvl1pPr>
          </a:lstStyle>
          <a:p>
            <a:pPr lvl="0"/>
            <a:r>
              <a:rPr lang="en-US"/>
              <a:t>Click to add section name</a:t>
            </a:r>
          </a:p>
        </p:txBody>
      </p:sp>
    </p:spTree>
    <p:extLst>
      <p:ext uri="{BB962C8B-B14F-4D97-AF65-F5344CB8AC3E}">
        <p14:creationId xmlns:p14="http://schemas.microsoft.com/office/powerpoint/2010/main" val="44876446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Donec </a:t>
            </a:r>
            <a:r>
              <a:rPr lang="en-US" err="1"/>
              <a:t>quam</a:t>
            </a:r>
            <a:r>
              <a:rPr lang="en-US"/>
              <a:t> </a:t>
            </a:r>
            <a:r>
              <a:rPr lang="en-US" err="1"/>
              <a:t>felis</a:t>
            </a:r>
            <a:r>
              <a:rPr lang="en-US"/>
              <a:t>, </a:t>
            </a:r>
            <a:r>
              <a:rPr lang="en-US" err="1"/>
              <a:t>ultricies</a:t>
            </a:r>
            <a:r>
              <a:rPr lang="en-US"/>
              <a:t> </a:t>
            </a:r>
            <a:r>
              <a:rPr lang="en-US" err="1"/>
              <a:t>nec</a:t>
            </a:r>
            <a:r>
              <a:rPr lang="en-US"/>
              <a:t>, </a:t>
            </a:r>
            <a:r>
              <a:rPr lang="en-US" err="1"/>
              <a:t>pellentesque</a:t>
            </a:r>
            <a:r>
              <a:rPr lang="en-US"/>
              <a:t> </a:t>
            </a:r>
            <a:r>
              <a:rPr lang="en-US" err="1"/>
              <a:t>eu</a:t>
            </a:r>
            <a:r>
              <a:rPr lang="en-US"/>
              <a:t>, </a:t>
            </a:r>
            <a:r>
              <a:rPr lang="en-US" err="1"/>
              <a:t>pretium</a:t>
            </a:r>
            <a:r>
              <a:rPr lang="en-US"/>
              <a:t> </a:t>
            </a:r>
            <a:r>
              <a:rPr lang="en-US" err="1"/>
              <a:t>quis</a:t>
            </a:r>
            <a:r>
              <a:rPr lang="en-US"/>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No Page Number_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Adelle CYR" panose="02000503060000020004" pitchFamily="50"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latin typeface="Avenir Nxt2 W1G" panose="020B0503020202020204" pitchFamily="34" charset="0"/>
              </a:defRPr>
            </a:lvl1pPr>
          </a:lstStyle>
          <a:p>
            <a:pPr lvl="0"/>
            <a:r>
              <a:rPr lang="en-US"/>
              <a:t>Click to add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atin typeface="Avenir Nxt2 W1G" panose="020B0503020202020204" pitchFamily="34" charset="0"/>
              </a:defRPr>
            </a:lvl1pPr>
          </a:lstStyle>
          <a:p>
            <a:r>
              <a:rPr lang="en-US"/>
              <a:t>Insert</a:t>
            </a:r>
            <a:br>
              <a:rPr lang="en-US"/>
            </a:br>
            <a:r>
              <a:rPr lang="en-US"/>
              <a:t>Photo</a:t>
            </a:r>
          </a:p>
        </p:txBody>
      </p:sp>
    </p:spTree>
    <p:extLst>
      <p:ext uri="{BB962C8B-B14F-4D97-AF65-F5344CB8AC3E}">
        <p14:creationId xmlns:p14="http://schemas.microsoft.com/office/powerpoint/2010/main" val="6150757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10624088" y="6323308"/>
            <a:ext cx="1675861" cy="5346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atin typeface="Avenir Nxt2 W1G" panose="020B0503020202020204" pitchFamily="34" charset="0"/>
              </a:rPr>
              <a:t> </a:t>
            </a:r>
          </a:p>
        </p:txBody>
      </p:sp>
    </p:spTree>
    <p:extLst>
      <p:ext uri="{BB962C8B-B14F-4D97-AF65-F5344CB8AC3E}">
        <p14:creationId xmlns:p14="http://schemas.microsoft.com/office/powerpoint/2010/main" val="32160825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light blue bg) ">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009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add section name</a:t>
            </a:r>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a:latin typeface="Avenir Nxt2 W1G" panose="020B0503020202020204" pitchFamily="34" charset="0"/>
                <a:ea typeface="Roboto"/>
                <a:cs typeface="Arial" panose="020B0604020202020204" pitchFamily="34" charset="0"/>
                <a:sym typeface="Roboto"/>
              </a:rPr>
              <a:t>We have focused on </a:t>
            </a:r>
            <a:r>
              <a:rPr lang="en-GB" sz="2800" b="1">
                <a:latin typeface="Avenir Nxt2 W1G" panose="020B0503020202020204" pitchFamily="34" charset="0"/>
                <a:ea typeface="Roboto"/>
                <a:cs typeface="Arial" panose="020B0604020202020204" pitchFamily="34" charset="0"/>
                <a:sym typeface="Roboto"/>
              </a:rPr>
              <a:t>preparing and empowering BDT staff</a:t>
            </a:r>
            <a:r>
              <a:rPr lang="en-GB" sz="2800">
                <a:latin typeface="Avenir Nxt2 W1G" panose="020B0503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a:solidFill>
                <a:schemeClr val="bg2">
                  <a:lumMod val="25000"/>
                </a:schemeClr>
              </a:solidFill>
              <a:latin typeface="Adelle CYR" panose="02000503060000020004" pitchFamily="50"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atin typeface="Avenir Nxt2 W1G" panose="020B0503020202020204" pitchFamily="34" charset="0"/>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accent2"/>
                </a:solidFill>
                <a:latin typeface="Adelle CYR" panose="02000503060000020004" pitchFamily="50" charset="0"/>
              </a:defRPr>
            </a:lvl1pPr>
          </a:lstStyle>
          <a:p>
            <a:pPr algn="l">
              <a:lnSpc>
                <a:spcPct val="100000"/>
              </a:lnSpc>
              <a:spcBef>
                <a:spcPts val="1800"/>
              </a:spcBef>
            </a:pPr>
            <a:r>
              <a:rPr lang="en-GB" i="1">
                <a:solidFill>
                  <a:schemeClr val="bg2">
                    <a:lumMod val="25000"/>
                  </a:schemeClr>
                </a:solidFill>
                <a:latin typeface="Georgia" panose="02040502050405020303" pitchFamily="18" charset="0"/>
              </a:rPr>
              <a:t>Multiple RBM workshops for</a:t>
            </a:r>
            <a:br>
              <a:rPr lang="en-GB" i="1">
                <a:solidFill>
                  <a:schemeClr val="bg2">
                    <a:lumMod val="25000"/>
                  </a:schemeClr>
                </a:solidFill>
                <a:latin typeface="Georgia" panose="02040502050405020303" pitchFamily="18" charset="0"/>
              </a:rPr>
            </a:br>
            <a:r>
              <a:rPr lang="en-GB" i="1">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a:solidFill>
                  <a:schemeClr val="bg2">
                    <a:lumMod val="25000"/>
                  </a:schemeClr>
                </a:solidFill>
                <a:latin typeface="Georgia" panose="02040502050405020303" pitchFamily="18" charset="0"/>
              </a:rPr>
              <a:t>Procurement training</a:t>
            </a:r>
            <a:endParaRPr lang="en-US" i="1">
              <a:solidFill>
                <a:schemeClr val="bg2">
                  <a:lumMod val="25000"/>
                </a:schemeClr>
              </a:solidFill>
              <a:latin typeface="Georgia" panose="02040502050405020303" pitchFamily="18" charset="0"/>
            </a:endParaRPr>
          </a:p>
          <a:p>
            <a:pPr lvl="0"/>
            <a:endParaRPr lang="en-US"/>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light blue bg) ">
    <p:bg>
      <p:bgPr>
        <a:solidFill>
          <a:schemeClr val="bg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6449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389CF-0380-ED40-1057-6B057F84F91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1C3B6F-B8A8-715B-3704-E3CB8D44B4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29E7F2-DF61-E893-24C5-284A4D624D19}"/>
              </a:ext>
            </a:extLst>
          </p:cNvPr>
          <p:cNvSpPr>
            <a:spLocks noGrp="1"/>
          </p:cNvSpPr>
          <p:nvPr>
            <p:ph type="dt" sz="half" idx="10"/>
          </p:nvPr>
        </p:nvSpPr>
        <p:spPr/>
        <p:txBody>
          <a:bodyPr/>
          <a:lstStyle/>
          <a:p>
            <a:fld id="{589E42B8-7135-4161-A9ED-B1F25A05B423}" type="datetimeFigureOut">
              <a:rPr lang="en-GB" smtClean="0"/>
              <a:t>16/01/2025</a:t>
            </a:fld>
            <a:endParaRPr lang="en-GB"/>
          </a:p>
        </p:txBody>
      </p:sp>
      <p:sp>
        <p:nvSpPr>
          <p:cNvPr id="5" name="Footer Placeholder 4">
            <a:extLst>
              <a:ext uri="{FF2B5EF4-FFF2-40B4-BE49-F238E27FC236}">
                <a16:creationId xmlns:a16="http://schemas.microsoft.com/office/drawing/2014/main" id="{C8FE16A0-0CC6-8170-2C93-DC695D60C2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D08028-0073-2953-FA8E-DB3AD143146F}"/>
              </a:ext>
            </a:extLst>
          </p:cNvPr>
          <p:cNvSpPr>
            <a:spLocks noGrp="1"/>
          </p:cNvSpPr>
          <p:nvPr>
            <p:ph type="sldNum" sz="quarter" idx="12"/>
          </p:nvPr>
        </p:nvSpPr>
        <p:spPr/>
        <p:txBody>
          <a:bodyPr/>
          <a:lstStyle/>
          <a:p>
            <a:fld id="{3F9F8E4E-06F6-4887-893A-A012F2FF4265}" type="slidenum">
              <a:rPr lang="en-GB" smtClean="0"/>
              <a:t>‹#›</a:t>
            </a:fld>
            <a:endParaRPr lang="en-GB"/>
          </a:p>
        </p:txBody>
      </p:sp>
    </p:spTree>
    <p:extLst>
      <p:ext uri="{BB962C8B-B14F-4D97-AF65-F5344CB8AC3E}">
        <p14:creationId xmlns:p14="http://schemas.microsoft.com/office/powerpoint/2010/main" val="4244121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Adelle CYR" panose="02000503060000020004" pitchFamily="50"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latin typeface="Avenir Nxt2 W1G" panose="020B0503020202020204" pitchFamily="34" charset="0"/>
              </a:defRPr>
            </a:lvl1pPr>
          </a:lstStyle>
          <a:p>
            <a:pPr lvl="0"/>
            <a:r>
              <a:rPr lang="en-US"/>
              <a:t>Click to add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Adelle CYR" panose="02000503060000020004" pitchFamily="50"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a:t>“Lorem ipsum dolor sit </a:t>
            </a:r>
            <a:r>
              <a:rPr lang="en-US" err="1"/>
              <a:t>amet</a:t>
            </a:r>
            <a:r>
              <a:rPr lang="en-US"/>
              <a:t>, </a:t>
            </a:r>
            <a:r>
              <a:rPr lang="en-US" err="1"/>
              <a:t>consectetuer</a:t>
            </a:r>
            <a:r>
              <a:rPr lang="en-US"/>
              <a:t> </a:t>
            </a:r>
            <a:r>
              <a:rPr lang="en-US" err="1"/>
              <a:t>adipiscing</a:t>
            </a:r>
            <a:r>
              <a:rPr lang="en-US"/>
              <a:t> </a:t>
            </a:r>
            <a:r>
              <a:rPr lang="en-US" err="1"/>
              <a:t>elit</a:t>
            </a:r>
            <a:r>
              <a:rPr lang="en-US"/>
              <a:t>. Aenean </a:t>
            </a:r>
            <a:r>
              <a:rPr lang="en-US" err="1"/>
              <a:t>commodo</a:t>
            </a:r>
            <a:r>
              <a:rPr lang="en-US"/>
              <a:t> ligula </a:t>
            </a:r>
            <a:r>
              <a:rPr lang="en-US" err="1"/>
              <a:t>eget</a:t>
            </a:r>
            <a:r>
              <a:rPr lang="en-US"/>
              <a:t> dolor. Aenean </a:t>
            </a:r>
            <a:r>
              <a:rPr lang="en-US" err="1"/>
              <a:t>massa</a:t>
            </a:r>
            <a:r>
              <a:rPr lang="en-US"/>
              <a:t>. Cum sociis </a:t>
            </a:r>
            <a:r>
              <a:rPr lang="en-US" err="1"/>
              <a:t>natoque</a:t>
            </a:r>
            <a:r>
              <a:rPr lang="en-US"/>
              <a:t> </a:t>
            </a:r>
            <a:r>
              <a:rPr lang="en-US" err="1"/>
              <a:t>penatibus</a:t>
            </a:r>
            <a:r>
              <a:rPr lang="en-US"/>
              <a:t> et </a:t>
            </a:r>
            <a:r>
              <a:rPr lang="en-US" err="1"/>
              <a:t>magnis</a:t>
            </a:r>
            <a:r>
              <a:rPr lang="en-US"/>
              <a:t> dis parturient </a:t>
            </a:r>
            <a:r>
              <a:rPr lang="en-US" err="1"/>
              <a:t>montes</a:t>
            </a:r>
            <a:r>
              <a:rPr lang="en-US"/>
              <a:t>, </a:t>
            </a:r>
            <a:r>
              <a:rPr lang="en-US" err="1"/>
              <a:t>nascetur</a:t>
            </a:r>
            <a:r>
              <a:rPr lang="en-US"/>
              <a:t> </a:t>
            </a:r>
            <a:r>
              <a:rPr lang="en-US" err="1"/>
              <a:t>ridiculus</a:t>
            </a:r>
            <a:r>
              <a:rPr lang="en-US"/>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latin typeface="Avenir Nxt2 W1G" panose="020B0503020202020204" pitchFamily="34" charset="0"/>
              </a:defRPr>
            </a:lvl1pPr>
          </a:lstStyle>
          <a:p>
            <a:pPr lvl="0"/>
            <a:r>
              <a:rPr lang="en-US"/>
              <a:t>Click to add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atin typeface="Avenir Nxt2 W1G" panose="020B0503020202020204" pitchFamily="34" charset="0"/>
              </a:defRPr>
            </a:lvl1pPr>
          </a:lstStyle>
          <a:p>
            <a:r>
              <a:rPr lang="en-US"/>
              <a:t>Insert</a:t>
            </a:r>
            <a:br>
              <a:rPr lang="en-US"/>
            </a:br>
            <a:r>
              <a:rPr lang="en-US"/>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No Page Number_Large image">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prstGeom prst="rect">
            <a:avLst/>
          </a:prstGeom>
          <a:solidFill>
            <a:srgbClr val="F5FAFC"/>
          </a:solidFill>
        </p:spPr>
        <p:txBody>
          <a:bodyPr anchor="ctr">
            <a:normAutofit/>
          </a:bodyPr>
          <a:lstStyle>
            <a:lvl1pPr marL="0" indent="0" algn="ctr">
              <a:buNone/>
              <a:defRPr sz="4000" i="1">
                <a:solidFill>
                  <a:schemeClr val="bg1">
                    <a:lumMod val="75000"/>
                  </a:schemeClr>
                </a:solidFill>
                <a:latin typeface="Avenir Nxt2 W1G" panose="020B0503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hasCustomPrompt="1"/>
          </p:nvPr>
        </p:nvSpPr>
        <p:spPr>
          <a:xfrm>
            <a:off x="636173" y="2277900"/>
            <a:ext cx="4275948" cy="3936800"/>
          </a:xfrm>
          <a:prstGeom prst="rect">
            <a:avLst/>
          </a:prstGeom>
        </p:spPr>
        <p:txBody>
          <a:bodyPr/>
          <a:lstStyle>
            <a:lvl1pPr marL="0" indent="0">
              <a:buFont typeface="Arial" panose="020B0604020202020204" pitchFamily="34" charset="0"/>
              <a:buNone/>
              <a:defRPr sz="1800"/>
            </a:lvl1pPr>
            <a:lvl2pPr marL="457200" indent="0">
              <a:buFont typeface="Arial" panose="020B0604020202020204" pitchFamily="34" charse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				</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36173" y="1270389"/>
            <a:ext cx="4255850" cy="933507"/>
          </a:xfrm>
          <a:prstGeom prst="rect">
            <a:avLst/>
          </a:prstGeom>
        </p:spPr>
        <p:txBody>
          <a:bodyPr anchor="t">
            <a:noAutofit/>
          </a:bodyPr>
          <a:lstStyle>
            <a:lvl1pPr>
              <a:defRPr sz="2800"/>
            </a:lvl1pPr>
          </a:lstStyle>
          <a:p>
            <a:pPr lvl="0"/>
            <a:r>
              <a:rPr lang="en-US"/>
              <a:t>Click to add title to this example slide</a:t>
            </a:r>
          </a:p>
        </p:txBody>
      </p:sp>
      <p:cxnSp>
        <p:nvCxnSpPr>
          <p:cNvPr id="2" name="Straight Connector 1">
            <a:extLst>
              <a:ext uri="{FF2B5EF4-FFF2-40B4-BE49-F238E27FC236}">
                <a16:creationId xmlns:a16="http://schemas.microsoft.com/office/drawing/2014/main" id="{4A349F9F-0082-16DF-5E31-B6E926D57BAF}"/>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5" name="Text Placeholder 3">
            <a:extLst>
              <a:ext uri="{FF2B5EF4-FFF2-40B4-BE49-F238E27FC236}">
                <a16:creationId xmlns:a16="http://schemas.microsoft.com/office/drawing/2014/main" id="{AE0EDAE3-6D77-59BD-FF37-E9D753D8BC14}"/>
              </a:ext>
            </a:extLst>
          </p:cNvPr>
          <p:cNvSpPr>
            <a:spLocks noGrp="1"/>
          </p:cNvSpPr>
          <p:nvPr>
            <p:ph type="body" sz="quarter" idx="10" hasCustomPrompt="1"/>
          </p:nvPr>
        </p:nvSpPr>
        <p:spPr>
          <a:xfrm>
            <a:off x="616074" y="313371"/>
            <a:ext cx="4275948" cy="308803"/>
          </a:xfrm>
          <a:prstGeom prst="rect">
            <a:avLst/>
          </a:prstGeom>
        </p:spPr>
        <p:txBody>
          <a:bodyPr anchor="ctr"/>
          <a:lstStyle>
            <a:lvl1pPr marL="91440" indent="0">
              <a:buNone/>
              <a:defRPr lang="en-US" sz="1600" dirty="0">
                <a:solidFill>
                  <a:schemeClr val="accent2"/>
                </a:solidFill>
              </a:defRPr>
            </a:lvl1pPr>
          </a:lstStyle>
          <a:p>
            <a:pPr lvl="0"/>
            <a:r>
              <a:rPr lang="en-US"/>
              <a:t>Click to add section name</a:t>
            </a:r>
          </a:p>
        </p:txBody>
      </p:sp>
    </p:spTree>
    <p:extLst>
      <p:ext uri="{BB962C8B-B14F-4D97-AF65-F5344CB8AC3E}">
        <p14:creationId xmlns:p14="http://schemas.microsoft.com/office/powerpoint/2010/main" val="4167707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No Page Number_Medium image">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0"/>
            <a:ext cx="6092751" cy="6858000"/>
          </a:xfrm>
          <a:prstGeom prst="rect">
            <a:avLst/>
          </a:prstGeom>
          <a:solidFill>
            <a:schemeClr val="bg2"/>
          </a:solidFill>
          <a:ln>
            <a:noFill/>
          </a:ln>
        </p:spPr>
        <p:txBody>
          <a:bodyPr anchor="ctr">
            <a:normAutofit/>
          </a:bodyPr>
          <a:lstStyle>
            <a:lvl1pPr marL="0" indent="0" algn="ctr">
              <a:buNone/>
              <a:defRPr sz="4000" i="1">
                <a:solidFill>
                  <a:schemeClr val="bg1">
                    <a:lumMod val="75000"/>
                  </a:schemeClr>
                </a:solidFill>
                <a:latin typeface="Avenir Nxt2 W1G" panose="020B0503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32127" y="1258101"/>
            <a:ext cx="5018228" cy="867930"/>
          </a:xfrm>
          <a:prstGeom prst="rect">
            <a:avLst/>
          </a:prstGeom>
        </p:spPr>
        <p:txBody>
          <a:bodyPr wrap="square">
            <a:spAutoFit/>
          </a:bodyPr>
          <a:lstStyle>
            <a:lvl1pPr>
              <a:defRPr sz="2800"/>
            </a:lvl1pPr>
          </a:lstStyle>
          <a:p>
            <a:pPr lvl="0"/>
            <a:r>
              <a:rPr lang="en-US"/>
              <a:t>Click to add title to this example slide</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a:prstGeom prst="rect">
            <a:avLst/>
          </a:prstGeom>
        </p:spPr>
        <p:txBody>
          <a:bodyPr anchor="ctr"/>
          <a:lstStyle>
            <a:lvl1pPr marL="91440" indent="0">
              <a:buNone/>
              <a:defRPr lang="en-US" sz="1600" dirty="0">
                <a:solidFill>
                  <a:schemeClr val="accent2"/>
                </a:solidFill>
              </a:defRPr>
            </a:lvl1pPr>
          </a:lstStyle>
          <a:p>
            <a:pPr lvl="0"/>
            <a:r>
              <a:rPr lang="en-US"/>
              <a:t>Click to add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32126" y="2245766"/>
            <a:ext cx="5018229" cy="3920948"/>
          </a:xfrm>
          <a:prstGeom prst="rect">
            <a:avLst/>
          </a:prstGeo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 </a:t>
            </a:r>
          </a:p>
        </p:txBody>
      </p:sp>
    </p:spTree>
    <p:extLst>
      <p:ext uri="{BB962C8B-B14F-4D97-AF65-F5344CB8AC3E}">
        <p14:creationId xmlns:p14="http://schemas.microsoft.com/office/powerpoint/2010/main" val="3303572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5" Type="http://schemas.openxmlformats.org/officeDocument/2006/relationships/slideLayout" Target="../slideLayouts/slideLayout12.xml"/><Relationship Id="rId4" Type="http://schemas.openxmlformats.org/officeDocument/2006/relationships/slideLayout" Target="../slideLayouts/slideLayout11.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a:t>Second level</a:t>
            </a:r>
          </a:p>
          <a:p>
            <a:pPr lvl="1"/>
            <a:r>
              <a:rPr lang="en-US"/>
              <a:t>Third level</a:t>
            </a:r>
          </a:p>
          <a:p>
            <a:pPr lvl="2"/>
            <a:r>
              <a:rPr lang="en-US"/>
              <a:t>Fourth level</a:t>
            </a:r>
          </a:p>
          <a:p>
            <a:pPr lvl="3"/>
            <a:r>
              <a:rPr lang="en-US"/>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venir Nxt2 W1G" panose="020B0503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77662A7B-D8AC-460A-9C3E-1872390023D8}"/>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latin typeface="Avenir Nxt2 W1G" panose="020B0503020202020204" pitchFamily="34" charset="0"/>
              </a:rPr>
              <a:t>‹#›</a:t>
            </a:fld>
            <a:endParaRPr lang="en-US" sz="1300">
              <a:solidFill>
                <a:schemeClr val="tx1"/>
              </a:solidFill>
              <a:latin typeface="Avenir Nxt2 W1G" panose="020B0503020202020204" pitchFamily="34" charset="0"/>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 id="2147483740" r:id="rId4"/>
    <p:sldLayoutId id="2147483741" r:id="rId5"/>
  </p:sldLayoutIdLst>
  <p:txStyles>
    <p:titleStyle>
      <a:lvl1pPr algn="l" defTabSz="914400" rtl="0" eaLnBrk="1" latinLnBrk="0" hangingPunct="1">
        <a:lnSpc>
          <a:spcPct val="90000"/>
        </a:lnSpc>
        <a:spcBef>
          <a:spcPct val="0"/>
        </a:spcBef>
        <a:buNone/>
        <a:defRPr sz="2800" b="1" kern="1200">
          <a:solidFill>
            <a:schemeClr val="tx1"/>
          </a:solidFill>
          <a:latin typeface="Avenir Next LT Pro" panose="020B05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venir Next LT Pro" panose="020B05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venir Next LT Pro" panose="020B05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venir Next LT Pro" panose="020B05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a:latin typeface="Georgia" panose="02040502050405020303" pitchFamily="18" charset="0"/>
              </a:rPr>
              <a:t>We grew up with the internet. </a:t>
            </a:r>
            <a:br>
              <a:rPr lang="en-US" sz="2800" i="1">
                <a:latin typeface="Georgia" panose="02040502050405020303" pitchFamily="18" charset="0"/>
              </a:rPr>
            </a:br>
            <a:r>
              <a:rPr lang="en-US" sz="2800" i="1">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a:solidFill>
                  <a:schemeClr val="accent2"/>
                </a:solidFill>
                <a:latin typeface="Avenir Nxt2 W1G" panose="020B0503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latin typeface="Avenir Nxt2 W1G" panose="020B0503020202020204" pitchFamily="34" charset="0"/>
              </a:rPr>
              <a:t>‹#›</a:t>
            </a:fld>
            <a:endParaRPr lang="en-US" sz="1300">
              <a:solidFill>
                <a:schemeClr val="tx1"/>
              </a:solidFill>
              <a:latin typeface="Avenir Nxt2 W1G" panose="020B0503020202020204" pitchFamily="34" charset="0"/>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delle CYR" panose="02000503060000020004" pitchFamily="50"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23888" y="870450"/>
            <a:ext cx="10515600" cy="746442"/>
          </a:xfrm>
          <a:prstGeom prst="rect">
            <a:avLst/>
          </a:prstGeom>
        </p:spPr>
        <p:txBody>
          <a:bodyPr vert="horz" lIns="91440" tIns="45720" rIns="91440" bIns="45720" rtlCol="0" anchor="t">
            <a:noAutofit/>
          </a:bodyPr>
          <a:lstStyle/>
          <a:p>
            <a:r>
              <a:rPr lang="en-US"/>
              <a:t>Click to edit Master title style</a:t>
            </a:r>
          </a:p>
        </p:txBody>
      </p:sp>
      <p:sp>
        <p:nvSpPr>
          <p:cNvPr id="3" name="TextBox 2">
            <a:extLst>
              <a:ext uri="{FF2B5EF4-FFF2-40B4-BE49-F238E27FC236}">
                <a16:creationId xmlns:a16="http://schemas.microsoft.com/office/drawing/2014/main" id="{B4000E1E-D04F-9864-57F1-1F1BADAA2CAC}"/>
              </a:ext>
            </a:extLst>
          </p:cNvPr>
          <p:cNvSpPr txBox="1"/>
          <p:nvPr userDrawn="1"/>
        </p:nvSpPr>
        <p:spPr>
          <a:xfrm>
            <a:off x="9441170"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a:solidFill>
                  <a:schemeClr val="accent2"/>
                </a:solidFill>
                <a:latin typeface="Avenir Next LT Pro" panose="020B0504020202020204" pitchFamily="34" charset="0"/>
                <a:cs typeface="Arial" panose="020B0604020202020204" pitchFamily="34" charset="0"/>
              </a:rPr>
              <a:t>www.itu.int</a:t>
            </a:r>
          </a:p>
        </p:txBody>
      </p:sp>
      <p:sp>
        <p:nvSpPr>
          <p:cNvPr id="5" name="Text Placeholder 4">
            <a:extLst>
              <a:ext uri="{FF2B5EF4-FFF2-40B4-BE49-F238E27FC236}">
                <a16:creationId xmlns:a16="http://schemas.microsoft.com/office/drawing/2014/main" id="{CC90E566-5E52-A699-825B-26D01E35FE5C}"/>
              </a:ext>
            </a:extLst>
          </p:cNvPr>
          <p:cNvSpPr>
            <a:spLocks noGrp="1"/>
          </p:cNvSpPr>
          <p:nvPr>
            <p:ph type="body" idx="1"/>
          </p:nvPr>
        </p:nvSpPr>
        <p:spPr>
          <a:xfrm>
            <a:off x="617625" y="1861719"/>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150"/>
          </a:p>
        </p:txBody>
      </p:sp>
    </p:spTree>
    <p:extLst>
      <p:ext uri="{BB962C8B-B14F-4D97-AF65-F5344CB8AC3E}">
        <p14:creationId xmlns:p14="http://schemas.microsoft.com/office/powerpoint/2010/main" val="1338020646"/>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25" r:id="rId5"/>
    <p:sldLayoutId id="2147483723" r:id="rId6"/>
    <p:sldLayoutId id="2147483724" r:id="rId7"/>
    <p:sldLayoutId id="2147483731" r:id="rId8"/>
  </p:sldLayoutIdLst>
  <p:hf hdr="0" ftr="0" dt="0"/>
  <p:txStyles>
    <p:titleStyle>
      <a:lvl1pPr algn="l" defTabSz="914400" rtl="0" eaLnBrk="1" latinLnBrk="0" hangingPunct="1">
        <a:lnSpc>
          <a:spcPct val="90000"/>
        </a:lnSpc>
        <a:spcBef>
          <a:spcPct val="0"/>
        </a:spcBef>
        <a:buNone/>
        <a:defRPr sz="2800" b="1" kern="1200">
          <a:solidFill>
            <a:schemeClr val="tx1"/>
          </a:solidFill>
          <a:latin typeface="Avenir Next LT Pro" panose="020B0504020202020204" pitchFamily="34" charset="0"/>
          <a:ea typeface="+mj-ea"/>
          <a:cs typeface="Arial" panose="020B0604020202020204" pitchFamily="34" charset="0"/>
        </a:defRPr>
      </a:lvl1pPr>
    </p:titleStyle>
    <p:bodyStyle>
      <a:lvl1pPr marL="377190" indent="-28575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venir Next LT Pro" panose="020B0504020202020204" pitchFamily="34" charset="0"/>
          <a:ea typeface="+mn-ea"/>
          <a:cs typeface="Arial" panose="020B0604020202020204" pitchFamily="34" charset="0"/>
        </a:defRPr>
      </a:lvl1pPr>
      <a:lvl2pPr marL="548640" indent="0" algn="l" defTabSz="914400" rtl="0" eaLnBrk="1" latinLnBrk="0" hangingPunct="1">
        <a:lnSpc>
          <a:spcPts val="2200"/>
        </a:lnSpc>
        <a:spcBef>
          <a:spcPts val="500"/>
        </a:spcBef>
        <a:buClr>
          <a:srgbClr val="009CD6"/>
        </a:buClr>
        <a:buSzPct val="110000"/>
        <a:buFont typeface="Arial" panose="020B0604020202020204" pitchFamily="34" charset="0"/>
        <a:buNone/>
        <a:defRPr sz="1800" kern="1200" spc="0">
          <a:solidFill>
            <a:schemeClr val="tx1"/>
          </a:solidFill>
          <a:latin typeface="Avenir Next LT Pro" panose="020B0504020202020204" pitchFamily="34" charset="0"/>
          <a:ea typeface="+mn-ea"/>
          <a:cs typeface="Arial" panose="020B0604020202020204" pitchFamily="34" charset="0"/>
        </a:defRPr>
      </a:lvl2pPr>
      <a:lvl3pPr marL="1291590" indent="-28575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venir Next LT Pro" panose="020B0504020202020204" pitchFamily="34" charset="0"/>
          <a:ea typeface="+mn-ea"/>
          <a:cs typeface="Arial" panose="020B0604020202020204" pitchFamily="34" charset="0"/>
        </a:defRPr>
      </a:lvl3pPr>
      <a:lvl4pPr marL="1748790" indent="-28575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venir Next LT Pro" panose="020B05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7287" userDrawn="1">
          <p15:clr>
            <a:srgbClr val="F26B43"/>
          </p15:clr>
        </p15:guide>
        <p15:guide id="4" pos="393" userDrawn="1">
          <p15:clr>
            <a:srgbClr val="F26B43"/>
          </p15:clr>
        </p15:guide>
        <p15:guide id="5" orient="horz" pos="3974" userDrawn="1">
          <p15:clr>
            <a:srgbClr val="F26B43"/>
          </p15:clr>
        </p15:guide>
        <p15:guide id="6" orient="horz" pos="346"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a:t>Second level</a:t>
            </a:r>
          </a:p>
          <a:p>
            <a:pPr lvl="1"/>
            <a:r>
              <a:rPr lang="en-US"/>
              <a:t>Third level</a:t>
            </a:r>
          </a:p>
          <a:p>
            <a:pPr lvl="2"/>
            <a:r>
              <a:rPr lang="en-US"/>
              <a:t>Fourth level</a:t>
            </a:r>
          </a:p>
          <a:p>
            <a:pPr lvl="3"/>
            <a:r>
              <a:rPr lang="en-US"/>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441170"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venir Next LT Pro" panose="020B0504020202020204" pitchFamily="34" charset="0"/>
                <a:cs typeface="Arial" panose="020B0604020202020204" pitchFamily="34" charset="0"/>
              </a:rPr>
              <a:t>www.itu.int</a:t>
            </a:r>
          </a:p>
        </p:txBody>
      </p:sp>
    </p:spTree>
    <p:extLst>
      <p:ext uri="{BB962C8B-B14F-4D97-AF65-F5344CB8AC3E}">
        <p14:creationId xmlns:p14="http://schemas.microsoft.com/office/powerpoint/2010/main" val="362653205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Lst>
  <p:txStyles>
    <p:titleStyle>
      <a:lvl1pPr algn="l" defTabSz="914400" rtl="0" eaLnBrk="1" latinLnBrk="0" hangingPunct="1">
        <a:lnSpc>
          <a:spcPct val="90000"/>
        </a:lnSpc>
        <a:spcBef>
          <a:spcPct val="0"/>
        </a:spcBef>
        <a:buNone/>
        <a:defRPr sz="2800" b="1" kern="1200">
          <a:solidFill>
            <a:schemeClr val="tx1"/>
          </a:solidFill>
          <a:latin typeface="Avenir Next LT Pro" panose="020B05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venir Next LT Pro" panose="020B05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venir Next LT Pro" panose="020B05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venir Next LT Pro" panose="020B05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venir Next LT Pro" panose="020B05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a:latin typeface="Georgia" panose="02040502050405020303" pitchFamily="18" charset="0"/>
              </a:rPr>
              <a:t>We grew up with the internet. </a:t>
            </a:r>
            <a:br>
              <a:rPr lang="en-US" sz="2800" i="1">
                <a:latin typeface="Georgia" panose="02040502050405020303" pitchFamily="18" charset="0"/>
              </a:rPr>
            </a:br>
            <a:r>
              <a:rPr lang="en-US" sz="2800" i="1">
                <a:latin typeface="Georgia" panose="02040502050405020303" pitchFamily="18" charset="0"/>
              </a:rPr>
              <a:t>I mean, the internet has always been here with us. The grown-ups are like ‘Wow the internet appeared’, while it is perfectly normal for us.” </a:t>
            </a:r>
          </a:p>
        </p:txBody>
      </p:sp>
      <p:sp>
        <p:nvSpPr>
          <p:cNvPr id="2" name="TextBox 1">
            <a:extLst>
              <a:ext uri="{FF2B5EF4-FFF2-40B4-BE49-F238E27FC236}">
                <a16:creationId xmlns:a16="http://schemas.microsoft.com/office/drawing/2014/main" id="{0BF2D689-E636-BA70-BC4B-F77AA901DA26}"/>
              </a:ext>
            </a:extLst>
          </p:cNvPr>
          <p:cNvSpPr txBox="1"/>
          <p:nvPr userDrawn="1"/>
        </p:nvSpPr>
        <p:spPr>
          <a:xfrm>
            <a:off x="9441170"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a:solidFill>
                  <a:schemeClr val="accent2"/>
                </a:solidFill>
                <a:latin typeface="Avenir Nxt2 W1G" panose="020B0503020202020204" pitchFamily="34" charset="0"/>
                <a:cs typeface="Arial" panose="020B0604020202020204" pitchFamily="34" charset="0"/>
              </a:rPr>
              <a:t>www.itu.int</a:t>
            </a:r>
          </a:p>
        </p:txBody>
      </p:sp>
    </p:spTree>
    <p:extLst>
      <p:ext uri="{BB962C8B-B14F-4D97-AF65-F5344CB8AC3E}">
        <p14:creationId xmlns:p14="http://schemas.microsoft.com/office/powerpoint/2010/main" val="1191632621"/>
      </p:ext>
    </p:extLst>
  </p:cSld>
  <p:clrMap bg1="lt1" tx1="dk1" bg2="lt2" tx2="dk2" accent1="accent1" accent2="accent2" accent3="accent3" accent4="accent4" accent5="accent5" accent6="accent6" hlink="hlink" folHlink="folHlink"/>
  <p:sldLayoutIdLst>
    <p:sldLayoutId id="2147483737" r:id="rId1"/>
    <p:sldLayoutId id="2147483738"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delle CYR" panose="02000503060000020004" pitchFamily="50"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29631385"/>
      </p:ext>
    </p:extLst>
  </p:cSld>
  <p:clrMap bg1="lt1" tx1="dk1" bg2="lt2" tx2="dk2" accent1="accent1" accent2="accent2" accent3="accent3" accent4="accent4" accent5="accent5" accent6="accent6" hlink="hlink" folHlink="folHlink"/>
  <p:sldLayoutIdLst>
    <p:sldLayoutId id="2147483660" r:id="rId1"/>
    <p:sldLayoutId id="2147483661"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150"/>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1161877-711E-7CD3-B042-2DED6BDC9457}"/>
              </a:ext>
            </a:extLst>
          </p:cNvPr>
          <p:cNvPicPr>
            <a:picLocks noChangeAspect="1"/>
          </p:cNvPicPr>
          <p:nvPr/>
        </p:nvPicPr>
        <p:blipFill>
          <a:blip r:embed="rId3"/>
          <a:stretch>
            <a:fillRect/>
          </a:stretch>
        </p:blipFill>
        <p:spPr>
          <a:xfrm>
            <a:off x="-19664" y="464269"/>
            <a:ext cx="4821915" cy="627112"/>
          </a:xfrm>
          <a:prstGeom prst="rect">
            <a:avLst/>
          </a:prstGeom>
        </p:spPr>
      </p:pic>
      <p:sp>
        <p:nvSpPr>
          <p:cNvPr id="12" name="Title 9">
            <a:extLst>
              <a:ext uri="{FF2B5EF4-FFF2-40B4-BE49-F238E27FC236}">
                <a16:creationId xmlns:a16="http://schemas.microsoft.com/office/drawing/2014/main" id="{EEB08032-CE0E-4986-AEDF-A41026C0E8B9}"/>
              </a:ext>
            </a:extLst>
          </p:cNvPr>
          <p:cNvSpPr txBox="1">
            <a:spLocks/>
          </p:cNvSpPr>
          <p:nvPr/>
        </p:nvSpPr>
        <p:spPr>
          <a:xfrm>
            <a:off x="1047031" y="2006741"/>
            <a:ext cx="11169793" cy="1125176"/>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a:lnSpc>
                <a:spcPct val="100000"/>
              </a:lnSpc>
            </a:pPr>
            <a:r>
              <a:rPr lang="en-GB" sz="2400" b="1" dirty="0">
                <a:solidFill>
                  <a:schemeClr val="tx1"/>
                </a:solidFill>
                <a:latin typeface="Calibri" panose="020F0502020204030204" pitchFamily="34" charset="0"/>
                <a:cs typeface="Calibri" panose="020F0502020204030204" pitchFamily="34" charset="0"/>
              </a:rPr>
              <a:t>Note by Secretary-General</a:t>
            </a:r>
          </a:p>
          <a:p>
            <a:pPr>
              <a:lnSpc>
                <a:spcPct val="100000"/>
              </a:lnSpc>
            </a:pPr>
            <a:r>
              <a:rPr lang="en-GB" sz="2800" dirty="0">
                <a:solidFill>
                  <a:schemeClr val="tx1"/>
                </a:solidFill>
                <a:latin typeface="Calibri" panose="020F0502020204030204" pitchFamily="34" charset="0"/>
                <a:cs typeface="Calibri" panose="020F0502020204030204" pitchFamily="34" charset="0"/>
              </a:rPr>
              <a:t>CONTRIBUTORY UNIT – FINANCIAL SUSTAINABILITY FOR 2028-2031</a:t>
            </a:r>
            <a:endParaRPr lang="en-GB" sz="2800" b="1" dirty="0">
              <a:solidFill>
                <a:schemeClr val="tx1"/>
              </a:solidFill>
              <a:latin typeface="Calibri" panose="020F050202020403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1143000" y="3131917"/>
            <a:ext cx="9867900" cy="0"/>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FA4A61C-1A14-0302-EE34-A04F2E77BF14}"/>
              </a:ext>
            </a:extLst>
          </p:cNvPr>
          <p:cNvSpPr txBox="1"/>
          <p:nvPr/>
        </p:nvSpPr>
        <p:spPr>
          <a:xfrm>
            <a:off x="9116507" y="1091381"/>
            <a:ext cx="2471268" cy="646331"/>
          </a:xfrm>
          <a:prstGeom prst="rect">
            <a:avLst/>
          </a:prstGeom>
          <a:noFill/>
        </p:spPr>
        <p:txBody>
          <a:bodyPr wrap="square" rtlCol="0">
            <a:spAutoFit/>
          </a:bodyPr>
          <a:lstStyle/>
          <a:p>
            <a:pPr algn="l"/>
            <a:r>
              <a:rPr lang="es-ES" sz="1200" b="1" dirty="0" err="1">
                <a:latin typeface="Calibri" panose="020F0502020204030204" pitchFamily="34" charset="0"/>
                <a:cs typeface="Calibri" panose="020F0502020204030204" pitchFamily="34" charset="0"/>
              </a:rPr>
              <a:t>Document</a:t>
            </a:r>
            <a:r>
              <a:rPr lang="es-ES" sz="1200" b="1" dirty="0">
                <a:latin typeface="Calibri" panose="020F0502020204030204" pitchFamily="34" charset="0"/>
                <a:cs typeface="Calibri" panose="020F0502020204030204" pitchFamily="34" charset="0"/>
              </a:rPr>
              <a:t> </a:t>
            </a:r>
            <a:r>
              <a:rPr lang="es-ES" sz="1200" b="1" dirty="0" err="1">
                <a:latin typeface="Calibri" panose="020F0502020204030204" pitchFamily="34" charset="0"/>
                <a:cs typeface="Calibri" panose="020F0502020204030204" pitchFamily="34" charset="0"/>
              </a:rPr>
              <a:t>CWG</a:t>
            </a:r>
            <a:r>
              <a:rPr lang="es-ES" sz="1200" b="1" dirty="0">
                <a:latin typeface="Calibri" panose="020F0502020204030204" pitchFamily="34" charset="0"/>
                <a:cs typeface="Calibri" panose="020F0502020204030204" pitchFamily="34" charset="0"/>
              </a:rPr>
              <a:t>-</a:t>
            </a:r>
            <a:r>
              <a:rPr lang="es-ES" sz="1200" b="1" dirty="0" err="1">
                <a:latin typeface="Calibri" panose="020F0502020204030204" pitchFamily="34" charset="0"/>
                <a:cs typeface="Calibri" panose="020F0502020204030204" pitchFamily="34" charset="0"/>
              </a:rPr>
              <a:t>SFP</a:t>
            </a:r>
            <a:r>
              <a:rPr lang="es-ES" sz="1200" b="1" dirty="0">
                <a:latin typeface="Calibri" panose="020F0502020204030204" pitchFamily="34" charset="0"/>
                <a:cs typeface="Calibri" panose="020F0502020204030204" pitchFamily="34" charset="0"/>
              </a:rPr>
              <a:t>-2/INF/1</a:t>
            </a:r>
          </a:p>
          <a:p>
            <a:pPr algn="l"/>
            <a:r>
              <a:rPr lang="es-ES" sz="1200" b="1" dirty="0">
                <a:latin typeface="Calibri" panose="020F0502020204030204" pitchFamily="34" charset="0"/>
                <a:cs typeface="Calibri" panose="020F0502020204030204" pitchFamily="34" charset="0"/>
              </a:rPr>
              <a:t>18 </a:t>
            </a:r>
            <a:r>
              <a:rPr lang="es-ES" sz="1200" b="1" dirty="0" err="1">
                <a:latin typeface="Calibri" panose="020F0502020204030204" pitchFamily="34" charset="0"/>
                <a:cs typeface="Calibri" panose="020F0502020204030204" pitchFamily="34" charset="0"/>
              </a:rPr>
              <a:t>January</a:t>
            </a:r>
            <a:r>
              <a:rPr lang="es-ES" sz="1200" b="1" dirty="0">
                <a:latin typeface="Calibri" panose="020F0502020204030204" pitchFamily="34" charset="0"/>
                <a:cs typeface="Calibri" panose="020F0502020204030204" pitchFamily="34" charset="0"/>
              </a:rPr>
              <a:t> 2025</a:t>
            </a:r>
          </a:p>
          <a:p>
            <a:pPr algn="l"/>
            <a:r>
              <a:rPr lang="es-ES" sz="1200" b="1" dirty="0">
                <a:latin typeface="Calibri" panose="020F0502020204030204" pitchFamily="34" charset="0"/>
                <a:cs typeface="Calibri" panose="020F0502020204030204" pitchFamily="34" charset="0"/>
              </a:rPr>
              <a:t>English </a:t>
            </a:r>
            <a:r>
              <a:rPr lang="es-ES" sz="1200" b="1" dirty="0" err="1">
                <a:latin typeface="Calibri" panose="020F0502020204030204" pitchFamily="34" charset="0"/>
                <a:cs typeface="Calibri" panose="020F0502020204030204" pitchFamily="34" charset="0"/>
              </a:rPr>
              <a:t>only</a:t>
            </a:r>
            <a:endParaRPr lang="en-GB" sz="1200" b="1" dirty="0">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D8F729D9-F7A5-5237-8A08-2384AD35B32B}"/>
              </a:ext>
            </a:extLst>
          </p:cNvPr>
          <p:cNvSpPr txBox="1"/>
          <p:nvPr/>
        </p:nvSpPr>
        <p:spPr>
          <a:xfrm>
            <a:off x="1143000" y="3429000"/>
            <a:ext cx="8178800" cy="2021066"/>
          </a:xfrm>
          <a:prstGeom prst="rect">
            <a:avLst/>
          </a:prstGeom>
          <a:noFill/>
        </p:spPr>
        <p:txBody>
          <a:bodyPr wrap="square" lIns="0" tIns="0" rIns="0" bIns="0" rtlCol="0">
            <a:spAutoFit/>
          </a:bodyPr>
          <a:lstStyle/>
          <a:p>
            <a:pPr>
              <a:spcAft>
                <a:spcPts val="800"/>
              </a:spcAft>
            </a:pPr>
            <a:r>
              <a:rPr lang="fr-CH" b="1" dirty="0" err="1">
                <a:latin typeface="Calibri" panose="020F0502020204030204" pitchFamily="34" charset="0"/>
                <a:cs typeface="Calibri" panose="020F0502020204030204" pitchFamily="34" charset="0"/>
              </a:rPr>
              <a:t>Purpose</a:t>
            </a:r>
            <a:endParaRPr lang="fr-CH" b="1" dirty="0">
              <a:latin typeface="Calibri" panose="020F0502020204030204" pitchFamily="34" charset="0"/>
              <a:cs typeface="Calibri" panose="020F0502020204030204" pitchFamily="34" charset="0"/>
            </a:endParaRPr>
          </a:p>
          <a:p>
            <a:r>
              <a:rPr lang="fr-CH" dirty="0">
                <a:latin typeface="Calibri" panose="020F0502020204030204" pitchFamily="34" charset="0"/>
                <a:cs typeface="Calibri" panose="020F0502020204030204" pitchFamily="34" charset="0"/>
              </a:rPr>
              <a:t>This </a:t>
            </a:r>
            <a:r>
              <a:rPr lang="fr-CH" dirty="0" err="1">
                <a:latin typeface="Calibri" panose="020F0502020204030204" pitchFamily="34" charset="0"/>
                <a:cs typeface="Calibri" panose="020F0502020204030204" pitchFamily="34" charset="0"/>
              </a:rPr>
              <a:t>presentation</a:t>
            </a:r>
            <a:r>
              <a:rPr lang="fr-CH" dirty="0">
                <a:latin typeface="Calibri" panose="020F0502020204030204" pitchFamily="34" charset="0"/>
                <a:cs typeface="Calibri" panose="020F0502020204030204" pitchFamily="34" charset="0"/>
              </a:rPr>
              <a:t> </a:t>
            </a:r>
            <a:r>
              <a:rPr lang="fr-CH" dirty="0" err="1">
                <a:latin typeface="Calibri" panose="020F0502020204030204" pitchFamily="34" charset="0"/>
                <a:cs typeface="Calibri" panose="020F0502020204030204" pitchFamily="34" charset="0"/>
              </a:rPr>
              <a:t>was</a:t>
            </a:r>
            <a:r>
              <a:rPr lang="fr-CH" dirty="0">
                <a:latin typeface="Calibri" panose="020F0502020204030204" pitchFamily="34" charset="0"/>
                <a:cs typeface="Calibri" panose="020F0502020204030204" pitchFamily="34" charset="0"/>
              </a:rPr>
              <a:t> </a:t>
            </a:r>
            <a:r>
              <a:rPr lang="fr-CH" dirty="0" err="1">
                <a:latin typeface="Calibri" panose="020F0502020204030204" pitchFamily="34" charset="0"/>
                <a:cs typeface="Calibri" panose="020F0502020204030204" pitchFamily="34" charset="0"/>
              </a:rPr>
              <a:t>introduced</a:t>
            </a:r>
            <a:r>
              <a:rPr lang="fr-CH" dirty="0">
                <a:latin typeface="Calibri" panose="020F0502020204030204" pitchFamily="34" charset="0"/>
                <a:cs typeface="Calibri" panose="020F0502020204030204" pitchFamily="34" charset="0"/>
              </a:rPr>
              <a:t> to participants </a:t>
            </a:r>
            <a:r>
              <a:rPr lang="fr-CH" dirty="0" err="1">
                <a:latin typeface="Calibri" panose="020F0502020204030204" pitchFamily="34" charset="0"/>
                <a:cs typeface="Calibri" panose="020F0502020204030204" pitchFamily="34" charset="0"/>
              </a:rPr>
              <a:t>during</a:t>
            </a:r>
            <a:r>
              <a:rPr lang="fr-CH" dirty="0">
                <a:latin typeface="Calibri" panose="020F0502020204030204" pitchFamily="34" charset="0"/>
                <a:cs typeface="Calibri" panose="020F0502020204030204" pitchFamily="34" charset="0"/>
              </a:rPr>
              <a:t> the </a:t>
            </a:r>
            <a:r>
              <a:rPr lang="en-GB" sz="1800" dirty="0">
                <a:effectLst/>
                <a:latin typeface="Calibri" panose="020F0502020204030204" pitchFamily="34" charset="0"/>
                <a:ea typeface="Aptos" panose="020B0004020202020204" pitchFamily="34" charset="0"/>
                <a:cs typeface="Calibri" panose="020F0502020204030204" pitchFamily="34" charset="0"/>
              </a:rPr>
              <a:t>Virtual consultation on the preliminary amount of the </a:t>
            </a:r>
            <a:r>
              <a:rPr lang="en-GB" sz="1800">
                <a:effectLst/>
                <a:latin typeface="Calibri" panose="020F0502020204030204" pitchFamily="34" charset="0"/>
                <a:ea typeface="Aptos" panose="020B0004020202020204" pitchFamily="34" charset="0"/>
                <a:cs typeface="Calibri" panose="020F0502020204030204" pitchFamily="34" charset="0"/>
              </a:rPr>
              <a:t>contributory unit, held on </a:t>
            </a:r>
            <a:r>
              <a:rPr lang="en-GB" sz="1800" dirty="0">
                <a:effectLst/>
                <a:latin typeface="Calibri" panose="020F0502020204030204" pitchFamily="34" charset="0"/>
                <a:ea typeface="Aptos" panose="020B0004020202020204" pitchFamily="34" charset="0"/>
                <a:cs typeface="Calibri" panose="020F0502020204030204" pitchFamily="34" charset="0"/>
              </a:rPr>
              <a:t>15 January 2025.</a:t>
            </a:r>
          </a:p>
          <a:p>
            <a:pPr>
              <a:spcBef>
                <a:spcPts val="1200"/>
              </a:spcBef>
              <a:spcAft>
                <a:spcPts val="800"/>
              </a:spcAft>
            </a:pPr>
            <a:r>
              <a:rPr lang="en-GB" b="1" dirty="0">
                <a:latin typeface="Calibri" panose="020F0502020204030204" pitchFamily="34" charset="0"/>
                <a:cs typeface="Calibri" panose="020F0502020204030204" pitchFamily="34" charset="0"/>
              </a:rPr>
              <a:t>Action required</a:t>
            </a:r>
          </a:p>
          <a:p>
            <a:r>
              <a:rPr lang="en-GB" sz="1800" dirty="0">
                <a:effectLst/>
                <a:latin typeface="Calibri" panose="020F0502020204030204" pitchFamily="34" charset="0"/>
                <a:ea typeface="Times New Roman" panose="02020603050405020304" pitchFamily="18" charset="0"/>
                <a:cs typeface="Times New Roman" panose="02020603050405020304" pitchFamily="18" charset="0"/>
              </a:rPr>
              <a:t>This document is transmitted to the Council Working Group for strategic and financial plans 2028-2031 </a:t>
            </a:r>
            <a:r>
              <a:rPr lang="en-GB" sz="1800" b="1" dirty="0">
                <a:effectLst/>
                <a:latin typeface="Calibri" panose="020F0502020204030204" pitchFamily="34" charset="0"/>
                <a:ea typeface="Times New Roman" panose="02020603050405020304" pitchFamily="18" charset="0"/>
                <a:cs typeface="Times New Roman" panose="02020603050405020304" pitchFamily="18" charset="0"/>
              </a:rPr>
              <a:t>for information</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GB" dirty="0">
              <a:latin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39639932-6F64-AEDE-0EDE-082AFE6166E7}"/>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1</a:t>
            </a:fld>
            <a:endParaRPr lang="en-GB" sz="1100" dirty="0"/>
          </a:p>
        </p:txBody>
      </p:sp>
    </p:spTree>
    <p:extLst>
      <p:ext uri="{BB962C8B-B14F-4D97-AF65-F5344CB8AC3E}">
        <p14:creationId xmlns:p14="http://schemas.microsoft.com/office/powerpoint/2010/main" val="2911135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892" y="391025"/>
            <a:ext cx="10515600" cy="746442"/>
          </a:xfrm>
        </p:spPr>
        <p:txBody>
          <a:bodyPr/>
          <a:lstStyle/>
          <a:p>
            <a:pPr algn="ctr"/>
            <a:r>
              <a:rPr dirty="0">
                <a:solidFill>
                  <a:schemeClr val="accent1"/>
                </a:solidFill>
              </a:rPr>
              <a:t>Timing and </a:t>
            </a:r>
            <a:r>
              <a:rPr lang="en-US" dirty="0">
                <a:solidFill>
                  <a:schemeClr val="accent1"/>
                </a:solidFill>
              </a:rPr>
              <a:t>p</a:t>
            </a:r>
            <a:r>
              <a:rPr dirty="0">
                <a:solidFill>
                  <a:schemeClr val="accent1"/>
                </a:solidFill>
              </a:rPr>
              <a:t>hased </a:t>
            </a:r>
            <a:r>
              <a:rPr lang="en-US" dirty="0">
                <a:solidFill>
                  <a:schemeClr val="accent1"/>
                </a:solidFill>
              </a:rPr>
              <a:t>i</a:t>
            </a:r>
            <a:r>
              <a:rPr dirty="0">
                <a:solidFill>
                  <a:schemeClr val="accent1"/>
                </a:solidFill>
              </a:rPr>
              <a:t>mplementation</a:t>
            </a:r>
          </a:p>
        </p:txBody>
      </p:sp>
      <p:sp>
        <p:nvSpPr>
          <p:cNvPr id="3" name="Content Placeholder 2"/>
          <p:cNvSpPr>
            <a:spLocks noGrp="1"/>
          </p:cNvSpPr>
          <p:nvPr>
            <p:ph idx="1"/>
          </p:nvPr>
        </p:nvSpPr>
        <p:spPr>
          <a:xfrm>
            <a:off x="694742" y="1137466"/>
            <a:ext cx="10872366" cy="5053783"/>
          </a:xfrm>
        </p:spPr>
        <p:txBody>
          <a:bodyPr/>
          <a:lstStyle/>
          <a:p>
            <a:pPr marL="91440" indent="0">
              <a:buNone/>
            </a:pPr>
            <a:r>
              <a:rPr sz="2400" b="1" dirty="0"/>
              <a:t>When Does the </a:t>
            </a:r>
            <a:r>
              <a:rPr lang="en-US" sz="2400" b="1" dirty="0"/>
              <a:t>proposed i</a:t>
            </a:r>
            <a:r>
              <a:rPr sz="2400" b="1" dirty="0"/>
              <a:t>ncrease </a:t>
            </a:r>
            <a:r>
              <a:rPr lang="en-US" sz="2400" b="1" dirty="0"/>
              <a:t>a</a:t>
            </a:r>
            <a:r>
              <a:rPr sz="2400" b="1" dirty="0"/>
              <a:t>pply?</a:t>
            </a:r>
          </a:p>
          <a:p>
            <a:r>
              <a:rPr lang="en-US" sz="2400" dirty="0"/>
              <a:t>  </a:t>
            </a:r>
            <a:r>
              <a:rPr sz="2400" dirty="0"/>
              <a:t>Effective January 2028 for the 2028-2031 strategic plan</a:t>
            </a:r>
          </a:p>
          <a:p>
            <a:pPr marL="91440" indent="0">
              <a:buNone/>
            </a:pPr>
            <a:endParaRPr lang="en-US" sz="2400" b="1" dirty="0"/>
          </a:p>
          <a:p>
            <a:pPr marL="91440" indent="0">
              <a:buNone/>
            </a:pPr>
            <a:r>
              <a:rPr sz="2400" b="1" dirty="0"/>
              <a:t>Why Now?</a:t>
            </a:r>
          </a:p>
          <a:p>
            <a:r>
              <a:rPr lang="en-US" sz="2400" dirty="0"/>
              <a:t>  </a:t>
            </a:r>
            <a:r>
              <a:rPr sz="2400" dirty="0"/>
              <a:t>Aligns with strategic planning cycle</a:t>
            </a:r>
          </a:p>
          <a:p>
            <a:r>
              <a:rPr lang="en-US" sz="2400" dirty="0"/>
              <a:t> </a:t>
            </a:r>
            <a:r>
              <a:rPr sz="2400" dirty="0"/>
              <a:t> Provides lead time for Member State budget adjustments</a:t>
            </a:r>
          </a:p>
          <a:p>
            <a:r>
              <a:rPr lang="en-US" sz="2400" dirty="0"/>
              <a:t> </a:t>
            </a:r>
            <a:r>
              <a:rPr sz="2400" dirty="0"/>
              <a:t> Addresses emerging global challenges without disruptions</a:t>
            </a:r>
            <a:endParaRPr lang="en-US" sz="2400" dirty="0"/>
          </a:p>
          <a:p>
            <a:pPr marL="91440" indent="0">
              <a:buNone/>
            </a:pPr>
            <a:endParaRPr lang="en-GB" sz="2400" b="1" dirty="0"/>
          </a:p>
          <a:p>
            <a:pPr marL="91440" indent="0">
              <a:buNone/>
            </a:pPr>
            <a:r>
              <a:rPr lang="en-GB" sz="2400" b="1" dirty="0"/>
              <a:t>Next Steps</a:t>
            </a:r>
          </a:p>
          <a:p>
            <a:r>
              <a:rPr lang="en-GB" sz="2400" dirty="0"/>
              <a:t>  Finalize feedback during 2025 sessions</a:t>
            </a:r>
          </a:p>
          <a:p>
            <a:r>
              <a:rPr lang="en-GB" sz="2400" dirty="0"/>
              <a:t>  Approve CU adjustment at Plenipotentiary Conference 2026</a:t>
            </a:r>
            <a:endParaRPr sz="2400" dirty="0"/>
          </a:p>
        </p:txBody>
      </p:sp>
      <p:sp>
        <p:nvSpPr>
          <p:cNvPr id="6" name="TextBox 5">
            <a:extLst>
              <a:ext uri="{FF2B5EF4-FFF2-40B4-BE49-F238E27FC236}">
                <a16:creationId xmlns:a16="http://schemas.microsoft.com/office/drawing/2014/main" id="{ADAD50A3-CA76-E217-8DB8-E558ED0D4C6A}"/>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10</a:t>
            </a:fld>
            <a:endParaRPr lang="en-GB" sz="1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551535A-8E95-FF21-77C2-5C8B375AA663}"/>
              </a:ext>
            </a:extLst>
          </p:cNvPr>
          <p:cNvSpPr/>
          <p:nvPr/>
        </p:nvSpPr>
        <p:spPr>
          <a:xfrm>
            <a:off x="9901084" y="6061540"/>
            <a:ext cx="2015613" cy="781665"/>
          </a:xfrm>
          <a:prstGeom prst="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sz="1200">
              <a:solidFill>
                <a:schemeClr val="tx1"/>
              </a:solidFill>
              <a:latin typeface="Avenir Next LT Pro" panose="020B0504020202020204" pitchFamily="34" charset="0"/>
            </a:endParaRPr>
          </a:p>
        </p:txBody>
      </p:sp>
      <p:sp>
        <p:nvSpPr>
          <p:cNvPr id="10" name="Title 9">
            <a:extLst>
              <a:ext uri="{FF2B5EF4-FFF2-40B4-BE49-F238E27FC236}">
                <a16:creationId xmlns:a16="http://schemas.microsoft.com/office/drawing/2014/main" id="{89F30285-D598-437F-82DD-E03C393D63FF}"/>
              </a:ext>
            </a:extLst>
          </p:cNvPr>
          <p:cNvSpPr txBox="1">
            <a:spLocks/>
          </p:cNvSpPr>
          <p:nvPr/>
        </p:nvSpPr>
        <p:spPr>
          <a:xfrm>
            <a:off x="849228" y="4658515"/>
            <a:ext cx="6180222" cy="1146109"/>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lvl="0">
              <a:lnSpc>
                <a:spcPct val="100000"/>
              </a:lnSpc>
              <a:spcBef>
                <a:spcPts val="0"/>
              </a:spcBef>
              <a:defRPr/>
            </a:pPr>
            <a:endParaRPr lang="de-DE" sz="1400">
              <a:solidFill>
                <a:schemeClr val="tx1"/>
              </a:solidFill>
              <a:highlight>
                <a:srgbClr val="FFFF00"/>
              </a:highlight>
              <a:latin typeface="Avenir Next LT Pro" panose="020B0504020202020204" pitchFamily="34" charset="0"/>
            </a:endParaRPr>
          </a:p>
        </p:txBody>
      </p:sp>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937797" y="4133851"/>
            <a:ext cx="10372561" cy="0"/>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sp>
        <p:nvSpPr>
          <p:cNvPr id="12" name="Title 9">
            <a:extLst>
              <a:ext uri="{FF2B5EF4-FFF2-40B4-BE49-F238E27FC236}">
                <a16:creationId xmlns:a16="http://schemas.microsoft.com/office/drawing/2014/main" id="{EEB08032-CE0E-4986-AEDF-A41026C0E8B9}"/>
              </a:ext>
            </a:extLst>
          </p:cNvPr>
          <p:cNvSpPr txBox="1">
            <a:spLocks/>
          </p:cNvSpPr>
          <p:nvPr/>
        </p:nvSpPr>
        <p:spPr>
          <a:xfrm>
            <a:off x="847712" y="2403292"/>
            <a:ext cx="11169793" cy="1730557"/>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GB" sz="4000" dirty="0">
                <a:solidFill>
                  <a:schemeClr val="tx1"/>
                </a:solidFill>
              </a:rPr>
              <a:t>Contributory unit –</a:t>
            </a:r>
            <a:br>
              <a:rPr lang="en-GB" sz="4000" dirty="0">
                <a:solidFill>
                  <a:schemeClr val="tx1"/>
                </a:solidFill>
              </a:rPr>
            </a:br>
            <a:r>
              <a:rPr lang="en-GB" sz="4000" dirty="0">
                <a:solidFill>
                  <a:schemeClr val="tx1"/>
                </a:solidFill>
              </a:rPr>
              <a:t>Financial Sustainability for 2028-2031</a:t>
            </a:r>
            <a:endParaRPr lang="en-GB" sz="3600" b="1" dirty="0">
              <a:solidFill>
                <a:schemeClr val="tx1"/>
              </a:solidFill>
              <a:latin typeface="Avenir Next LT Pro"/>
              <a:cs typeface="Arial"/>
            </a:endParaRPr>
          </a:p>
        </p:txBody>
      </p:sp>
      <p:sp>
        <p:nvSpPr>
          <p:cNvPr id="13" name="Title 9">
            <a:extLst>
              <a:ext uri="{FF2B5EF4-FFF2-40B4-BE49-F238E27FC236}">
                <a16:creationId xmlns:a16="http://schemas.microsoft.com/office/drawing/2014/main" id="{122F9856-ABF7-4797-98C9-74C4BD7B847C}"/>
              </a:ext>
            </a:extLst>
          </p:cNvPr>
          <p:cNvSpPr txBox="1">
            <a:spLocks/>
          </p:cNvSpPr>
          <p:nvPr/>
        </p:nvSpPr>
        <p:spPr>
          <a:xfrm>
            <a:off x="849228" y="6162675"/>
            <a:ext cx="4586648" cy="298021"/>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endParaRPr lang="en-US" sz="1800">
              <a:solidFill>
                <a:schemeClr val="tx1"/>
              </a:solidFill>
              <a:latin typeface="Avenir Next LT Pro" panose="020B0504020202020204" pitchFamily="34" charset="0"/>
            </a:endParaRPr>
          </a:p>
        </p:txBody>
      </p:sp>
      <p:pic>
        <p:nvPicPr>
          <p:cNvPr id="7" name="ITU logo blue">
            <a:extLst>
              <a:ext uri="{FF2B5EF4-FFF2-40B4-BE49-F238E27FC236}">
                <a16:creationId xmlns:a16="http://schemas.microsoft.com/office/drawing/2014/main" id="{A2066351-C569-4C4C-A096-308777FCDC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68024" y="5242067"/>
            <a:ext cx="1323975" cy="1873596"/>
          </a:xfrm>
          <a:prstGeom prst="rect">
            <a:avLst/>
          </a:prstGeom>
        </p:spPr>
      </p:pic>
      <p:sp>
        <p:nvSpPr>
          <p:cNvPr id="2" name="Title 9">
            <a:extLst>
              <a:ext uri="{FF2B5EF4-FFF2-40B4-BE49-F238E27FC236}">
                <a16:creationId xmlns:a16="http://schemas.microsoft.com/office/drawing/2014/main" id="{31D60619-753D-D34E-7BA8-4D02A63BA040}"/>
              </a:ext>
            </a:extLst>
          </p:cNvPr>
          <p:cNvSpPr txBox="1">
            <a:spLocks/>
          </p:cNvSpPr>
          <p:nvPr/>
        </p:nvSpPr>
        <p:spPr>
          <a:xfrm>
            <a:off x="802510" y="6311685"/>
            <a:ext cx="4586648" cy="298021"/>
          </a:xfrm>
          <a:prstGeom prst="rect">
            <a:avLst/>
          </a:prstGeom>
        </p:spPr>
        <p:txBody>
          <a:bodyPr lIns="91440" tIns="45720" rIns="91440" bIns="45720"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en-US" sz="1800" dirty="0">
                <a:solidFill>
                  <a:schemeClr val="tx1"/>
                </a:solidFill>
                <a:latin typeface="Avenir Next LT Pro"/>
                <a:cs typeface="Arial"/>
              </a:rPr>
              <a:t>15 January 2025</a:t>
            </a:r>
          </a:p>
        </p:txBody>
      </p:sp>
    </p:spTree>
    <p:extLst>
      <p:ext uri="{BB962C8B-B14F-4D97-AF65-F5344CB8AC3E}">
        <p14:creationId xmlns:p14="http://schemas.microsoft.com/office/powerpoint/2010/main" val="298743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62152-24F2-975D-DB2F-10E62883AE23}"/>
              </a:ext>
            </a:extLst>
          </p:cNvPr>
          <p:cNvSpPr>
            <a:spLocks noGrp="1"/>
          </p:cNvSpPr>
          <p:nvPr>
            <p:ph type="title"/>
          </p:nvPr>
        </p:nvSpPr>
        <p:spPr>
          <a:xfrm>
            <a:off x="694742" y="419100"/>
            <a:ext cx="10515600" cy="746442"/>
          </a:xfrm>
        </p:spPr>
        <p:txBody>
          <a:bodyPr/>
          <a:lstStyle/>
          <a:p>
            <a:pPr algn="ctr"/>
            <a:r>
              <a:rPr lang="en-GB" dirty="0">
                <a:solidFill>
                  <a:schemeClr val="accent1"/>
                </a:solidFill>
              </a:rPr>
              <a:t>Contributory unit –</a:t>
            </a:r>
            <a:br>
              <a:rPr lang="en-GB" dirty="0">
                <a:solidFill>
                  <a:schemeClr val="accent1"/>
                </a:solidFill>
              </a:rPr>
            </a:br>
            <a:r>
              <a:rPr lang="en-GB" dirty="0">
                <a:solidFill>
                  <a:schemeClr val="accent1"/>
                </a:solidFill>
              </a:rPr>
              <a:t>Financial Sustainability for 2028-2031</a:t>
            </a:r>
            <a:endParaRPr lang="en-GB" b="1" dirty="0">
              <a:solidFill>
                <a:schemeClr val="accent1"/>
              </a:solidFill>
            </a:endParaRPr>
          </a:p>
        </p:txBody>
      </p:sp>
      <p:sp>
        <p:nvSpPr>
          <p:cNvPr id="3" name="Content Placeholder 2">
            <a:extLst>
              <a:ext uri="{FF2B5EF4-FFF2-40B4-BE49-F238E27FC236}">
                <a16:creationId xmlns:a16="http://schemas.microsoft.com/office/drawing/2014/main" id="{388053C4-111A-C64A-710D-0E1BF100BFD9}"/>
              </a:ext>
            </a:extLst>
          </p:cNvPr>
          <p:cNvSpPr>
            <a:spLocks noGrp="1"/>
          </p:cNvSpPr>
          <p:nvPr>
            <p:ph idx="1"/>
          </p:nvPr>
        </p:nvSpPr>
        <p:spPr>
          <a:xfrm>
            <a:off x="838200" y="1690688"/>
            <a:ext cx="10515600" cy="4748212"/>
          </a:xfrm>
        </p:spPr>
        <p:txBody>
          <a:bodyPr>
            <a:normAutofit/>
          </a:bodyPr>
          <a:lstStyle/>
          <a:p>
            <a:pPr marL="91440" indent="0">
              <a:buNone/>
            </a:pPr>
            <a:r>
              <a:rPr lang="en-GB" sz="2400" dirty="0"/>
              <a:t>Following on from the discussion in October 2024 – CWG/SFP on contributory unit, the secretariat will update proposals to CWG/SFP second meeting in February 2025</a:t>
            </a:r>
          </a:p>
          <a:p>
            <a:pPr marL="91440" indent="0">
              <a:buNone/>
            </a:pPr>
            <a:endParaRPr lang="en-GB" sz="2400" dirty="0"/>
          </a:p>
          <a:p>
            <a:pPr lvl="1"/>
            <a:r>
              <a:rPr lang="en-GB" sz="2400" dirty="0"/>
              <a:t>ITU is proposing an increase in the contributory unit to ensure financial stability while pursuing efficiency savings and aligning with Member State priorities</a:t>
            </a:r>
          </a:p>
          <a:p>
            <a:pPr lvl="1"/>
            <a:r>
              <a:rPr lang="en-GB" sz="2400" dirty="0"/>
              <a:t>Increase is based on needs, detailed rationale, financial scenarios and proposed increases in line with the fact that ITU has not had an increase since 2006</a:t>
            </a:r>
          </a:p>
          <a:p>
            <a:pPr lvl="1"/>
            <a:endParaRPr lang="en-GB" sz="2400" dirty="0"/>
          </a:p>
          <a:p>
            <a:pPr lvl="1"/>
            <a:endParaRPr lang="en-GB" dirty="0"/>
          </a:p>
          <a:p>
            <a:endParaRPr lang="en-GB" sz="2800" dirty="0"/>
          </a:p>
          <a:p>
            <a:endParaRPr lang="en-GB" sz="2800" dirty="0"/>
          </a:p>
        </p:txBody>
      </p:sp>
      <p:sp>
        <p:nvSpPr>
          <p:cNvPr id="6" name="TextBox 5">
            <a:extLst>
              <a:ext uri="{FF2B5EF4-FFF2-40B4-BE49-F238E27FC236}">
                <a16:creationId xmlns:a16="http://schemas.microsoft.com/office/drawing/2014/main" id="{DFEF2ED3-BEC0-7A83-0D5D-3072D215D9ED}"/>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3</a:t>
            </a:fld>
            <a:endParaRPr lang="en-GB" sz="1100" dirty="0"/>
          </a:p>
        </p:txBody>
      </p:sp>
    </p:spTree>
    <p:extLst>
      <p:ext uri="{BB962C8B-B14F-4D97-AF65-F5344CB8AC3E}">
        <p14:creationId xmlns:p14="http://schemas.microsoft.com/office/powerpoint/2010/main" val="403283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chemeClr val="accent1"/>
                </a:solidFill>
              </a:rPr>
              <a:t>Purpose of this virtual session</a:t>
            </a:r>
            <a:endParaRPr dirty="0">
              <a:solidFill>
                <a:schemeClr val="accent1"/>
              </a:solidFill>
            </a:endParaRPr>
          </a:p>
        </p:txBody>
      </p:sp>
      <p:sp>
        <p:nvSpPr>
          <p:cNvPr id="3" name="Content Placeholder 2"/>
          <p:cNvSpPr>
            <a:spLocks noGrp="1"/>
          </p:cNvSpPr>
          <p:nvPr>
            <p:ph idx="1"/>
          </p:nvPr>
        </p:nvSpPr>
        <p:spPr>
          <a:xfrm>
            <a:off x="688392" y="1626417"/>
            <a:ext cx="10741608" cy="4351338"/>
          </a:xfrm>
        </p:spPr>
        <p:txBody>
          <a:bodyPr/>
          <a:lstStyle/>
          <a:p>
            <a:pPr marL="91440" indent="0">
              <a:buNone/>
            </a:pPr>
            <a:r>
              <a:rPr sz="2400" b="1" dirty="0"/>
              <a:t>Key Concerns</a:t>
            </a:r>
            <a:r>
              <a:rPr lang="en-US" sz="2400" b="1" dirty="0"/>
              <a:t> from Council Members</a:t>
            </a:r>
            <a:r>
              <a:rPr sz="2400" b="1" dirty="0"/>
              <a:t>:</a:t>
            </a:r>
          </a:p>
          <a:p>
            <a:r>
              <a:rPr lang="en-US" sz="2400" dirty="0"/>
              <a:t>  </a:t>
            </a:r>
            <a:r>
              <a:rPr lang="en-GB" sz="2400" dirty="0"/>
              <a:t>Alignment with Member State priorities </a:t>
            </a:r>
          </a:p>
          <a:p>
            <a:r>
              <a:rPr lang="en-US" sz="2400" dirty="0"/>
              <a:t>  </a:t>
            </a:r>
            <a:r>
              <a:rPr sz="2400" dirty="0"/>
              <a:t>Efficiency before seeking additional contributions</a:t>
            </a:r>
          </a:p>
          <a:p>
            <a:r>
              <a:rPr lang="en-GB" sz="2400" dirty="0"/>
              <a:t>  Provide greater clarity on the amount of the proposed increase</a:t>
            </a:r>
            <a:endParaRPr sz="2400" dirty="0"/>
          </a:p>
          <a:p>
            <a:endParaRPr lang="en-GB" sz="2400" dirty="0"/>
          </a:p>
          <a:p>
            <a:pPr marL="91440" indent="0">
              <a:buNone/>
            </a:pPr>
            <a:r>
              <a:rPr lang="en-GB" sz="2400" b="1" dirty="0"/>
              <a:t>ITU’s Response:</a:t>
            </a:r>
          </a:p>
          <a:p>
            <a:r>
              <a:rPr lang="en-GB" sz="2400" dirty="0"/>
              <a:t>  Efficiency measures already being implemented </a:t>
            </a:r>
          </a:p>
          <a:p>
            <a:r>
              <a:rPr lang="en-GB" sz="2400" dirty="0"/>
              <a:t>  Transparent reporting on cost recovery and adjustments</a:t>
            </a:r>
          </a:p>
          <a:p>
            <a:r>
              <a:rPr lang="en-GB" sz="2400" dirty="0"/>
              <a:t>  Alignment with global trends and needs via UN benchmarking</a:t>
            </a:r>
          </a:p>
        </p:txBody>
      </p:sp>
      <p:sp>
        <p:nvSpPr>
          <p:cNvPr id="6" name="TextBox 5">
            <a:extLst>
              <a:ext uri="{FF2B5EF4-FFF2-40B4-BE49-F238E27FC236}">
                <a16:creationId xmlns:a16="http://schemas.microsoft.com/office/drawing/2014/main" id="{76EF205B-5777-2D79-59B9-B0BC5ADDBBCD}"/>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4</a:t>
            </a:fld>
            <a:endParaRPr lang="en-GB" sz="11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392" y="264025"/>
            <a:ext cx="10515600" cy="746442"/>
          </a:xfrm>
        </p:spPr>
        <p:txBody>
          <a:bodyPr/>
          <a:lstStyle/>
          <a:p>
            <a:pPr algn="ctr"/>
            <a:r>
              <a:rPr dirty="0">
                <a:solidFill>
                  <a:schemeClr val="accent1"/>
                </a:solidFill>
              </a:rPr>
              <a:t>Why </a:t>
            </a:r>
            <a:r>
              <a:rPr lang="en-US" dirty="0">
                <a:solidFill>
                  <a:schemeClr val="accent1"/>
                </a:solidFill>
              </a:rPr>
              <a:t>does </a:t>
            </a:r>
            <a:r>
              <a:rPr dirty="0">
                <a:solidFill>
                  <a:schemeClr val="accent1"/>
                </a:solidFill>
              </a:rPr>
              <a:t>ITU </a:t>
            </a:r>
            <a:r>
              <a:rPr lang="en-US" dirty="0">
                <a:solidFill>
                  <a:schemeClr val="accent1"/>
                </a:solidFill>
              </a:rPr>
              <a:t>n</a:t>
            </a:r>
            <a:r>
              <a:rPr dirty="0">
                <a:solidFill>
                  <a:schemeClr val="accent1"/>
                </a:solidFill>
              </a:rPr>
              <a:t>eeds </a:t>
            </a:r>
            <a:r>
              <a:rPr lang="en-US" dirty="0">
                <a:solidFill>
                  <a:schemeClr val="accent1"/>
                </a:solidFill>
              </a:rPr>
              <a:t>t</a:t>
            </a:r>
            <a:r>
              <a:rPr dirty="0">
                <a:solidFill>
                  <a:schemeClr val="accent1"/>
                </a:solidFill>
              </a:rPr>
              <a:t>his </a:t>
            </a:r>
            <a:r>
              <a:rPr lang="en-US" dirty="0">
                <a:solidFill>
                  <a:schemeClr val="accent1"/>
                </a:solidFill>
              </a:rPr>
              <a:t>i</a:t>
            </a:r>
            <a:r>
              <a:rPr dirty="0">
                <a:solidFill>
                  <a:schemeClr val="accent1"/>
                </a:solidFill>
              </a:rPr>
              <a:t>ncrease</a:t>
            </a:r>
            <a:r>
              <a:rPr lang="en-US" dirty="0">
                <a:solidFill>
                  <a:schemeClr val="accent1"/>
                </a:solidFill>
              </a:rPr>
              <a:t>?</a:t>
            </a:r>
            <a:endParaRPr dirty="0">
              <a:solidFill>
                <a:schemeClr val="accent1"/>
              </a:solidFill>
            </a:endParaRPr>
          </a:p>
        </p:txBody>
      </p:sp>
      <p:sp>
        <p:nvSpPr>
          <p:cNvPr id="3" name="Content Placeholder 2"/>
          <p:cNvSpPr>
            <a:spLocks noGrp="1"/>
          </p:cNvSpPr>
          <p:nvPr>
            <p:ph idx="1"/>
          </p:nvPr>
        </p:nvSpPr>
        <p:spPr>
          <a:xfrm>
            <a:off x="419100" y="1010466"/>
            <a:ext cx="11423650" cy="5276033"/>
          </a:xfrm>
        </p:spPr>
        <p:txBody>
          <a:bodyPr/>
          <a:lstStyle/>
          <a:p>
            <a:pPr marL="91440" indent="0">
              <a:buNone/>
            </a:pPr>
            <a:r>
              <a:rPr sz="2300" b="1" dirty="0"/>
              <a:t>Rising Costs:</a:t>
            </a:r>
          </a:p>
          <a:p>
            <a:r>
              <a:rPr lang="en-GB" sz="2300" dirty="0"/>
              <a:t>  Strategic investments in infrastructure, digital transformation, and operational</a:t>
            </a:r>
            <a:br>
              <a:rPr lang="en-GB" sz="2300" dirty="0"/>
            </a:br>
            <a:r>
              <a:rPr lang="en-GB" sz="2300" dirty="0"/>
              <a:t>  continuity required</a:t>
            </a:r>
          </a:p>
          <a:p>
            <a:r>
              <a:rPr lang="en-GB" sz="2300" dirty="0"/>
              <a:t>  No increase to ITU budget since 2006</a:t>
            </a:r>
          </a:p>
          <a:p>
            <a:r>
              <a:rPr lang="fr-CH" sz="2300" dirty="0"/>
              <a:t>  </a:t>
            </a:r>
            <a:r>
              <a:rPr sz="2300" dirty="0"/>
              <a:t>Inflation and increased demand for services</a:t>
            </a:r>
            <a:endParaRPr lang="en-US" sz="2300" dirty="0"/>
          </a:p>
          <a:p>
            <a:pPr marL="91440" indent="0">
              <a:buNone/>
            </a:pPr>
            <a:r>
              <a:rPr sz="2300" dirty="0"/>
              <a:t> </a:t>
            </a:r>
            <a:r>
              <a:rPr lang="en-US" sz="2300" dirty="0"/>
              <a:t> </a:t>
            </a:r>
            <a:endParaRPr sz="2300" dirty="0"/>
          </a:p>
          <a:p>
            <a:pPr marL="91440" indent="0">
              <a:buNone/>
            </a:pPr>
            <a:r>
              <a:rPr sz="2300" b="1" dirty="0"/>
              <a:t>Funding Gaps:</a:t>
            </a:r>
          </a:p>
          <a:p>
            <a:r>
              <a:rPr lang="en-US" sz="2300" dirty="0"/>
              <a:t> </a:t>
            </a:r>
            <a:r>
              <a:rPr sz="2300" dirty="0"/>
              <a:t> </a:t>
            </a:r>
            <a:r>
              <a:rPr lang="en-US" sz="2300" dirty="0"/>
              <a:t>Average annual shortfall of </a:t>
            </a:r>
            <a:r>
              <a:rPr sz="2300" dirty="0"/>
              <a:t>CHF 2</a:t>
            </a:r>
            <a:r>
              <a:rPr lang="en-US" sz="2300" dirty="0"/>
              <a:t>1.2 million</a:t>
            </a:r>
            <a:r>
              <a:rPr sz="2300" dirty="0"/>
              <a:t> projected for 2028-2031</a:t>
            </a:r>
          </a:p>
          <a:p>
            <a:pPr marL="91440" indent="0">
              <a:buNone/>
            </a:pPr>
            <a:endParaRPr lang="en-US" sz="2300" b="1" dirty="0"/>
          </a:p>
          <a:p>
            <a:pPr marL="91440" indent="0">
              <a:buNone/>
            </a:pPr>
            <a:r>
              <a:rPr sz="2300" b="1" dirty="0"/>
              <a:t>Strategic Mandate:</a:t>
            </a:r>
          </a:p>
          <a:p>
            <a:r>
              <a:rPr lang="en-US" sz="2300" dirty="0"/>
              <a:t> </a:t>
            </a:r>
            <a:r>
              <a:rPr sz="2300" dirty="0"/>
              <a:t> Supporting global connectivity and digital transformation goals</a:t>
            </a:r>
          </a:p>
          <a:p>
            <a:r>
              <a:rPr lang="en-US" sz="2300" dirty="0"/>
              <a:t>  </a:t>
            </a:r>
            <a:r>
              <a:rPr sz="2300" dirty="0"/>
              <a:t>Ensuring ITU’s relevance in addressing technological challenges</a:t>
            </a:r>
          </a:p>
        </p:txBody>
      </p:sp>
      <p:sp>
        <p:nvSpPr>
          <p:cNvPr id="6" name="TextBox 5">
            <a:extLst>
              <a:ext uri="{FF2B5EF4-FFF2-40B4-BE49-F238E27FC236}">
                <a16:creationId xmlns:a16="http://schemas.microsoft.com/office/drawing/2014/main" id="{73ACA777-ABAE-47A4-7AE6-CFE918EC94E1}"/>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5</a:t>
            </a:fld>
            <a:endParaRPr lang="en-GB"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076451-AA24-1B78-199C-C7810F4918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16A470D-4C3C-8FC7-F830-9B70706B1655}"/>
              </a:ext>
            </a:extLst>
          </p:cNvPr>
          <p:cNvSpPr>
            <a:spLocks noGrp="1"/>
          </p:cNvSpPr>
          <p:nvPr>
            <p:ph type="title"/>
          </p:nvPr>
        </p:nvSpPr>
        <p:spPr>
          <a:xfrm>
            <a:off x="688392" y="283075"/>
            <a:ext cx="10515600" cy="746442"/>
          </a:xfrm>
        </p:spPr>
        <p:txBody>
          <a:bodyPr/>
          <a:lstStyle/>
          <a:p>
            <a:pPr algn="ctr"/>
            <a:r>
              <a:rPr dirty="0">
                <a:solidFill>
                  <a:schemeClr val="accent1"/>
                </a:solidFill>
              </a:rPr>
              <a:t>Detailed </a:t>
            </a:r>
            <a:r>
              <a:rPr lang="en-US" dirty="0">
                <a:solidFill>
                  <a:schemeClr val="accent1"/>
                </a:solidFill>
              </a:rPr>
              <a:t>r</a:t>
            </a:r>
            <a:r>
              <a:rPr dirty="0">
                <a:solidFill>
                  <a:schemeClr val="accent1"/>
                </a:solidFill>
              </a:rPr>
              <a:t>ationale for the Increase</a:t>
            </a:r>
          </a:p>
        </p:txBody>
      </p:sp>
      <p:graphicFrame>
        <p:nvGraphicFramePr>
          <p:cNvPr id="4" name="Content Placeholder 3">
            <a:extLst>
              <a:ext uri="{FF2B5EF4-FFF2-40B4-BE49-F238E27FC236}">
                <a16:creationId xmlns:a16="http://schemas.microsoft.com/office/drawing/2014/main" id="{8754E9A7-F6A8-3279-2D38-A5C04D9C46A1}"/>
              </a:ext>
            </a:extLst>
          </p:cNvPr>
          <p:cNvGraphicFramePr>
            <a:graphicFrameLocks noGrp="1"/>
          </p:cNvGraphicFramePr>
          <p:nvPr>
            <p:ph idx="1"/>
            <p:extLst>
              <p:ext uri="{D42A27DB-BD31-4B8C-83A1-F6EECF244321}">
                <p14:modId xmlns:p14="http://schemas.microsoft.com/office/powerpoint/2010/main" val="2418658060"/>
              </p:ext>
            </p:extLst>
          </p:nvPr>
        </p:nvGraphicFramePr>
        <p:xfrm>
          <a:off x="559669" y="730750"/>
          <a:ext cx="11374828" cy="5490099"/>
        </p:xfrm>
        <a:graphic>
          <a:graphicData uri="http://schemas.openxmlformats.org/drawingml/2006/table">
            <a:tbl>
              <a:tblPr firstRow="1" firstCol="1" bandRow="1">
                <a:tableStyleId>{5C22544A-7EE6-4342-B048-85BDC9FD1C3A}</a:tableStyleId>
              </a:tblPr>
              <a:tblGrid>
                <a:gridCol w="1769781">
                  <a:extLst>
                    <a:ext uri="{9D8B030D-6E8A-4147-A177-3AD203B41FA5}">
                      <a16:colId xmlns:a16="http://schemas.microsoft.com/office/drawing/2014/main" val="1597163196"/>
                    </a:ext>
                  </a:extLst>
                </a:gridCol>
                <a:gridCol w="8669444">
                  <a:extLst>
                    <a:ext uri="{9D8B030D-6E8A-4147-A177-3AD203B41FA5}">
                      <a16:colId xmlns:a16="http://schemas.microsoft.com/office/drawing/2014/main" val="731982676"/>
                    </a:ext>
                  </a:extLst>
                </a:gridCol>
                <a:gridCol w="935603">
                  <a:extLst>
                    <a:ext uri="{9D8B030D-6E8A-4147-A177-3AD203B41FA5}">
                      <a16:colId xmlns:a16="http://schemas.microsoft.com/office/drawing/2014/main" val="1574177037"/>
                    </a:ext>
                  </a:extLst>
                </a:gridCol>
              </a:tblGrid>
              <a:tr h="380214">
                <a:tc>
                  <a:txBody>
                    <a:bodyPr/>
                    <a:lstStyle/>
                    <a:p>
                      <a:pPr algn="ctr">
                        <a:lnSpc>
                          <a:spcPct val="107000"/>
                        </a:lnSpc>
                        <a:spcAft>
                          <a:spcPts val="800"/>
                        </a:spcAft>
                      </a:pPr>
                      <a:r>
                        <a:rPr lang="en-GB" sz="1400" kern="0" dirty="0">
                          <a:effectLst/>
                        </a:rPr>
                        <a:t>Category</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b"/>
                </a:tc>
                <a:tc>
                  <a:txBody>
                    <a:bodyPr/>
                    <a:lstStyle/>
                    <a:p>
                      <a:pPr algn="ctr">
                        <a:lnSpc>
                          <a:spcPct val="107000"/>
                        </a:lnSpc>
                        <a:spcAft>
                          <a:spcPts val="800"/>
                        </a:spcAft>
                      </a:pPr>
                      <a:r>
                        <a:rPr lang="en-GB" sz="1400" kern="0" dirty="0">
                          <a:effectLst/>
                        </a:rPr>
                        <a:t>Description</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b"/>
                </a:tc>
                <a:tc>
                  <a:txBody>
                    <a:bodyPr/>
                    <a:lstStyle/>
                    <a:p>
                      <a:pPr algn="ctr">
                        <a:lnSpc>
                          <a:spcPct val="107000"/>
                        </a:lnSpc>
                        <a:spcAft>
                          <a:spcPts val="800"/>
                        </a:spcAft>
                      </a:pPr>
                      <a:r>
                        <a:rPr lang="en-GB" sz="1400" kern="100" dirty="0">
                          <a:effectLst/>
                        </a:rPr>
                        <a:t>Average yearly cost Implication (KCHF)</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3465099122"/>
                  </a:ext>
                </a:extLst>
              </a:tr>
              <a:tr h="549001">
                <a:tc>
                  <a:txBody>
                    <a:bodyPr/>
                    <a:lstStyle/>
                    <a:p>
                      <a:pPr>
                        <a:lnSpc>
                          <a:spcPct val="107000"/>
                        </a:lnSpc>
                        <a:spcAft>
                          <a:spcPts val="800"/>
                        </a:spcAft>
                      </a:pPr>
                      <a:r>
                        <a:rPr lang="en-GB" sz="1400" kern="0">
                          <a:effectLst/>
                        </a:rPr>
                        <a:t>Building Project</a:t>
                      </a:r>
                      <a:endParaRPr lang="en-GB" sz="1800" kern="10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nSpc>
                          <a:spcPct val="107000"/>
                        </a:lnSpc>
                        <a:spcAft>
                          <a:spcPts val="800"/>
                        </a:spcAft>
                      </a:pPr>
                      <a:r>
                        <a:rPr lang="en-GB" sz="1400" b="1" kern="100" dirty="0">
                          <a:effectLst/>
                        </a:rPr>
                        <a:t>Business Continuity</a:t>
                      </a:r>
                      <a:r>
                        <a:rPr lang="en-GB" sz="1400" kern="100" dirty="0">
                          <a:effectLst/>
                        </a:rPr>
                        <a:t> - Building project in ITU to incur increased costs to cover Conferences and Meetings. </a:t>
                      </a:r>
                      <a:br>
                        <a:rPr lang="en-GB" sz="1800" kern="100" dirty="0">
                          <a:effectLst/>
                        </a:rPr>
                      </a:br>
                      <a:r>
                        <a:rPr lang="en-GB" sz="1400" b="1" kern="100" dirty="0">
                          <a:effectLst/>
                        </a:rPr>
                        <a:t>Financial Commitment</a:t>
                      </a:r>
                      <a:r>
                        <a:rPr lang="en-GB" sz="1400" kern="100" dirty="0">
                          <a:effectLst/>
                        </a:rPr>
                        <a:t> – Repayment of loan (CHF 3 million per year from 2032). Prior to that, ITU needs to fund a risk register for contingencies during the project</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100" dirty="0">
                          <a:effectLst/>
                        </a:rPr>
                        <a:t>3,000 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395844013"/>
                  </a:ext>
                </a:extLst>
              </a:tr>
              <a:tr h="405969">
                <a:tc>
                  <a:txBody>
                    <a:bodyPr/>
                    <a:lstStyle/>
                    <a:p>
                      <a:pPr>
                        <a:lnSpc>
                          <a:spcPct val="107000"/>
                        </a:lnSpc>
                        <a:spcAft>
                          <a:spcPts val="800"/>
                        </a:spcAft>
                      </a:pPr>
                      <a:r>
                        <a:rPr lang="en-GB" sz="1400" kern="0">
                          <a:effectLst/>
                        </a:rPr>
                        <a:t>Post Conference Work</a:t>
                      </a:r>
                      <a:endParaRPr lang="en-GB" sz="1800" kern="10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nSpc>
                          <a:spcPct val="107000"/>
                        </a:lnSpc>
                        <a:spcAft>
                          <a:spcPts val="800"/>
                        </a:spcAft>
                      </a:pPr>
                      <a:r>
                        <a:rPr lang="en-GB" sz="1400" kern="0" dirty="0">
                          <a:effectLst/>
                        </a:rPr>
                        <a:t>Post Conference Work - Creation of a provision to cover the additional work mandated by Resolutions of World Conferences and Assemblies, driven by increased global demand for ITU's work</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0" dirty="0">
                          <a:effectLst/>
                        </a:rPr>
                        <a:t>             1,500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2815288234"/>
                  </a:ext>
                </a:extLst>
              </a:tr>
              <a:tr h="496614">
                <a:tc rowSpan="2">
                  <a:txBody>
                    <a:bodyPr/>
                    <a:lstStyle/>
                    <a:p>
                      <a:pPr>
                        <a:lnSpc>
                          <a:spcPct val="107000"/>
                        </a:lnSpc>
                        <a:spcAft>
                          <a:spcPts val="800"/>
                        </a:spcAft>
                      </a:pPr>
                      <a:r>
                        <a:rPr lang="en-GB" sz="1400" kern="0" dirty="0">
                          <a:effectLst/>
                        </a:rPr>
                        <a:t>Provisions for Long Term Financial Obligations</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nSpc>
                          <a:spcPct val="107000"/>
                        </a:lnSpc>
                        <a:spcAft>
                          <a:spcPts val="800"/>
                        </a:spcAft>
                      </a:pPr>
                      <a:r>
                        <a:rPr lang="en-GB" sz="1400" kern="0" dirty="0">
                          <a:effectLst/>
                        </a:rPr>
                        <a:t>Building Maintenance Fund - enhance ITU’s Building Fund to properly account for the ongoing costs of major repairs, renovation, upgrading of the building and replacement of the buildings’ equipment, in line with Article 21 of ITU Financial Rules and Regulations</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100" dirty="0">
                          <a:effectLst/>
                        </a:rPr>
                        <a:t>             1,250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2986954592"/>
                  </a:ext>
                </a:extLst>
              </a:tr>
              <a:tr h="447669">
                <a:tc vMerge="1">
                  <a:txBody>
                    <a:bodyPr/>
                    <a:lstStyle/>
                    <a:p>
                      <a:pPr>
                        <a:lnSpc>
                          <a:spcPct val="107000"/>
                        </a:lnSpc>
                      </a:pPr>
                      <a:endParaRPr lang="en-GB" sz="1600" kern="100" dirty="0">
                        <a:effectLst/>
                        <a:latin typeface="Aptos" panose="020B0004020202020204" pitchFamily="34" charset="0"/>
                      </a:endParaRPr>
                    </a:p>
                  </a:txBody>
                  <a:tcPr marL="48760" marR="48760" marT="0" marB="0" anchor="ctr"/>
                </a:tc>
                <a:tc>
                  <a:txBody>
                    <a:bodyPr/>
                    <a:lstStyle/>
                    <a:p>
                      <a:pPr>
                        <a:lnSpc>
                          <a:spcPct val="107000"/>
                        </a:lnSpc>
                        <a:spcAft>
                          <a:spcPts val="800"/>
                        </a:spcAft>
                      </a:pPr>
                      <a:r>
                        <a:rPr lang="en-GB" sz="1400" kern="0" dirty="0">
                          <a:effectLst/>
                        </a:rPr>
                        <a:t>After Service Health Insurance (ASHI) Liability - Consistent with discussions at the UN, annual cost of the addition of 5% of the cost of new hires</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100" dirty="0">
                          <a:effectLst/>
                        </a:rPr>
                        <a:t>        1,000</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1689221776"/>
                  </a:ext>
                </a:extLst>
              </a:tr>
              <a:tr h="356372">
                <a:tc rowSpan="4">
                  <a:txBody>
                    <a:bodyPr/>
                    <a:lstStyle/>
                    <a:p>
                      <a:pPr>
                        <a:lnSpc>
                          <a:spcPct val="107000"/>
                        </a:lnSpc>
                        <a:spcAft>
                          <a:spcPts val="800"/>
                        </a:spcAft>
                      </a:pPr>
                      <a:r>
                        <a:rPr lang="en-GB" sz="1400" kern="0" dirty="0">
                          <a:effectLst/>
                        </a:rPr>
                        <a:t>Digital Transformation and Future Digital Investments</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nSpc>
                          <a:spcPct val="107000"/>
                        </a:lnSpc>
                        <a:spcAft>
                          <a:spcPts val="800"/>
                        </a:spcAft>
                      </a:pPr>
                      <a:r>
                        <a:rPr lang="en-GB" sz="1400" kern="0" dirty="0">
                          <a:effectLst/>
                        </a:rPr>
                        <a:t>Digital Transformation - Comprehensive reengineering of ITU’s services, to be executed without disrupting ongoing operations</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0" dirty="0">
                          <a:effectLst/>
                        </a:rPr>
                        <a:t>          2,000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4129875679"/>
                  </a:ext>
                </a:extLst>
              </a:tr>
              <a:tr h="316198">
                <a:tc vMerge="1">
                  <a:txBody>
                    <a:bodyPr/>
                    <a:lstStyle/>
                    <a:p>
                      <a:pPr>
                        <a:lnSpc>
                          <a:spcPct val="107000"/>
                        </a:lnSpc>
                      </a:pPr>
                      <a:endParaRPr lang="en-GB" sz="1600" kern="100" dirty="0">
                        <a:effectLst/>
                        <a:latin typeface="Aptos" panose="020B0004020202020204" pitchFamily="34" charset="0"/>
                      </a:endParaRPr>
                    </a:p>
                  </a:txBody>
                  <a:tcPr marL="48760" marR="48760" marT="0" marB="0" anchor="ctr"/>
                </a:tc>
                <a:tc>
                  <a:txBody>
                    <a:bodyPr/>
                    <a:lstStyle/>
                    <a:p>
                      <a:pPr>
                        <a:lnSpc>
                          <a:spcPct val="107000"/>
                        </a:lnSpc>
                        <a:spcAft>
                          <a:spcPts val="800"/>
                        </a:spcAft>
                      </a:pPr>
                      <a:r>
                        <a:rPr lang="en-GB" sz="1400" kern="0" dirty="0">
                          <a:effectLst/>
                        </a:rPr>
                        <a:t>Cloud Migration - Shift to cloud-based services is a foundational element of ITU’s digital transformation strategy</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100" dirty="0">
                          <a:effectLst/>
                        </a:rPr>
                        <a:t>                                 1,000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286929396"/>
                  </a:ext>
                </a:extLst>
              </a:tr>
              <a:tr h="360404">
                <a:tc vMerge="1">
                  <a:txBody>
                    <a:bodyPr/>
                    <a:lstStyle/>
                    <a:p>
                      <a:pPr>
                        <a:lnSpc>
                          <a:spcPct val="107000"/>
                        </a:lnSpc>
                      </a:pPr>
                      <a:endParaRPr lang="en-GB" sz="1600" kern="100" dirty="0">
                        <a:effectLst/>
                        <a:latin typeface="Aptos" panose="020B0004020202020204" pitchFamily="34" charset="0"/>
                      </a:endParaRPr>
                    </a:p>
                  </a:txBody>
                  <a:tcPr marL="48760" marR="48760" marT="0" marB="0" anchor="ctr"/>
                </a:tc>
                <a:tc>
                  <a:txBody>
                    <a:bodyPr/>
                    <a:lstStyle/>
                    <a:p>
                      <a:pPr>
                        <a:lnSpc>
                          <a:spcPct val="107000"/>
                        </a:lnSpc>
                        <a:spcAft>
                          <a:spcPts val="800"/>
                        </a:spcAft>
                      </a:pPr>
                      <a:r>
                        <a:rPr lang="en-GB" sz="1400" kern="0" dirty="0">
                          <a:effectLst/>
                        </a:rPr>
                        <a:t>Investment in Customer Relationship Management (CRM) and Events Management Solutions</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0" dirty="0">
                          <a:effectLst/>
                        </a:rPr>
                        <a:t>              750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2331777820"/>
                  </a:ext>
                </a:extLst>
              </a:tr>
              <a:tr h="794930">
                <a:tc vMerge="1">
                  <a:txBody>
                    <a:bodyPr/>
                    <a:lstStyle/>
                    <a:p>
                      <a:pPr>
                        <a:lnSpc>
                          <a:spcPct val="107000"/>
                        </a:lnSpc>
                      </a:pPr>
                      <a:endParaRPr lang="en-GB" sz="1600" kern="100" dirty="0">
                        <a:effectLst/>
                        <a:latin typeface="Aptos" panose="020B0004020202020204" pitchFamily="34" charset="0"/>
                      </a:endParaRPr>
                    </a:p>
                  </a:txBody>
                  <a:tcPr marL="48760" marR="48760" marT="0" marB="0" anchor="ctr"/>
                </a:tc>
                <a:tc>
                  <a:txBody>
                    <a:bodyPr/>
                    <a:lstStyle/>
                    <a:p>
                      <a:pPr>
                        <a:lnSpc>
                          <a:spcPct val="107000"/>
                        </a:lnSpc>
                        <a:spcAft>
                          <a:spcPts val="800"/>
                        </a:spcAft>
                      </a:pPr>
                      <a:r>
                        <a:rPr lang="en-GB" sz="1400" kern="0" dirty="0">
                          <a:effectLst/>
                        </a:rPr>
                        <a:t>Remote Participation Services - In response to increased demand for remote and hybrid participation, ITU needs to invest in improving these services. This investment will ensure that ITU’s meetings, conferences, and events are accessible to a global audience, thereby enhancing inclusivity and engagement.</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gn="r">
                        <a:lnSpc>
                          <a:spcPct val="107000"/>
                        </a:lnSpc>
                        <a:spcAft>
                          <a:spcPts val="800"/>
                        </a:spcAft>
                      </a:pPr>
                      <a:r>
                        <a:rPr lang="en-GB" sz="1400" kern="0" dirty="0">
                          <a:effectLst/>
                        </a:rPr>
                        <a:t> 1,000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2138075787"/>
                  </a:ext>
                </a:extLst>
              </a:tr>
              <a:tr h="158098">
                <a:tc>
                  <a:txBody>
                    <a:bodyPr/>
                    <a:lstStyle/>
                    <a:p>
                      <a:pPr>
                        <a:lnSpc>
                          <a:spcPct val="107000"/>
                        </a:lnSpc>
                        <a:spcAft>
                          <a:spcPts val="800"/>
                        </a:spcAft>
                      </a:pPr>
                      <a:r>
                        <a:rPr lang="en-GB" sz="1400" kern="0" dirty="0">
                          <a:effectLst/>
                        </a:rPr>
                        <a:t>TOTAL </a:t>
                      </a:r>
                      <a:endParaRPr lang="en-GB" sz="1800"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tc>
                  <a:txBody>
                    <a:bodyPr/>
                    <a:lstStyle/>
                    <a:p>
                      <a:pPr>
                        <a:lnSpc>
                          <a:spcPct val="107000"/>
                        </a:lnSpc>
                      </a:pPr>
                      <a:endParaRPr lang="en-GB" sz="1800" kern="100">
                        <a:effectLst/>
                        <a:latin typeface="Aptos" panose="020B0004020202020204" pitchFamily="34" charset="0"/>
                      </a:endParaRPr>
                    </a:p>
                  </a:txBody>
                  <a:tcPr marL="48760" marR="48760" marT="0" marB="0" anchor="ctr"/>
                </a:tc>
                <a:tc>
                  <a:txBody>
                    <a:bodyPr/>
                    <a:lstStyle/>
                    <a:p>
                      <a:pPr algn="r">
                        <a:lnSpc>
                          <a:spcPct val="107000"/>
                        </a:lnSpc>
                        <a:spcAft>
                          <a:spcPts val="800"/>
                        </a:spcAft>
                      </a:pPr>
                      <a:r>
                        <a:rPr lang="en-GB" sz="1400" b="1" kern="100" dirty="0">
                          <a:effectLst/>
                        </a:rPr>
                        <a:t>        11,500 </a:t>
                      </a:r>
                      <a:endParaRPr lang="en-GB" sz="1800" b="1" kern="100" dirty="0">
                        <a:effectLst/>
                        <a:latin typeface="Aptos" panose="020B0004020202020204" pitchFamily="34" charset="0"/>
                        <a:ea typeface="Aptos" panose="020B0004020202020204" pitchFamily="34" charset="0"/>
                        <a:cs typeface="Arial" panose="020B0604020202020204" pitchFamily="34" charset="0"/>
                      </a:endParaRPr>
                    </a:p>
                  </a:txBody>
                  <a:tcPr marL="48760" marR="48760" marT="0" marB="0" anchor="ctr"/>
                </a:tc>
                <a:extLst>
                  <a:ext uri="{0D108BD9-81ED-4DB2-BD59-A6C34878D82A}">
                    <a16:rowId xmlns:a16="http://schemas.microsoft.com/office/drawing/2014/main" val="2567570290"/>
                  </a:ext>
                </a:extLst>
              </a:tr>
            </a:tbl>
          </a:graphicData>
        </a:graphic>
      </p:graphicFrame>
      <p:sp>
        <p:nvSpPr>
          <p:cNvPr id="6" name="TextBox 5">
            <a:extLst>
              <a:ext uri="{FF2B5EF4-FFF2-40B4-BE49-F238E27FC236}">
                <a16:creationId xmlns:a16="http://schemas.microsoft.com/office/drawing/2014/main" id="{AC138B06-7EAF-C806-7DE6-04792BDCE54C}"/>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6</a:t>
            </a:fld>
            <a:endParaRPr lang="en-GB" sz="1100" dirty="0"/>
          </a:p>
        </p:txBody>
      </p:sp>
    </p:spTree>
    <p:extLst>
      <p:ext uri="{BB962C8B-B14F-4D97-AF65-F5344CB8AC3E}">
        <p14:creationId xmlns:p14="http://schemas.microsoft.com/office/powerpoint/2010/main" val="2823426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392" y="410075"/>
            <a:ext cx="10989258" cy="746442"/>
          </a:xfrm>
        </p:spPr>
        <p:txBody>
          <a:bodyPr/>
          <a:lstStyle/>
          <a:p>
            <a:pPr algn="ctr"/>
            <a:r>
              <a:rPr dirty="0">
                <a:solidFill>
                  <a:schemeClr val="accent1"/>
                </a:solidFill>
              </a:rPr>
              <a:t>Efficiency </a:t>
            </a:r>
            <a:r>
              <a:rPr lang="en-US" dirty="0">
                <a:solidFill>
                  <a:schemeClr val="accent1"/>
                </a:solidFill>
              </a:rPr>
              <a:t>m</a:t>
            </a:r>
            <a:r>
              <a:rPr dirty="0">
                <a:solidFill>
                  <a:schemeClr val="accent1"/>
                </a:solidFill>
              </a:rPr>
              <a:t>easures and </a:t>
            </a:r>
            <a:r>
              <a:rPr lang="en-US" dirty="0">
                <a:solidFill>
                  <a:schemeClr val="accent1"/>
                </a:solidFill>
              </a:rPr>
              <a:t>Council M</a:t>
            </a:r>
            <a:r>
              <a:rPr dirty="0">
                <a:solidFill>
                  <a:schemeClr val="accent1"/>
                </a:solidFill>
              </a:rPr>
              <a:t>ember </a:t>
            </a:r>
            <a:r>
              <a:rPr lang="en-US" dirty="0">
                <a:solidFill>
                  <a:schemeClr val="accent1"/>
                </a:solidFill>
              </a:rPr>
              <a:t>v</a:t>
            </a:r>
            <a:r>
              <a:rPr dirty="0">
                <a:solidFill>
                  <a:schemeClr val="accent1"/>
                </a:solidFill>
              </a:rPr>
              <a:t>alue</a:t>
            </a:r>
          </a:p>
        </p:txBody>
      </p:sp>
      <p:sp>
        <p:nvSpPr>
          <p:cNvPr id="3" name="Content Placeholder 2"/>
          <p:cNvSpPr>
            <a:spLocks noGrp="1"/>
          </p:cNvSpPr>
          <p:nvPr>
            <p:ph idx="1"/>
          </p:nvPr>
        </p:nvSpPr>
        <p:spPr>
          <a:xfrm>
            <a:off x="688392" y="1353492"/>
            <a:ext cx="11078158" cy="4558358"/>
          </a:xfrm>
        </p:spPr>
        <p:txBody>
          <a:bodyPr/>
          <a:lstStyle/>
          <a:p>
            <a:pPr marL="91440" indent="0">
              <a:buNone/>
            </a:pPr>
            <a:r>
              <a:rPr lang="en-US" sz="2400" b="1" dirty="0"/>
              <a:t>E</a:t>
            </a:r>
            <a:r>
              <a:rPr sz="2400" b="1" dirty="0"/>
              <a:t>fficiency Gains:</a:t>
            </a:r>
          </a:p>
          <a:p>
            <a:r>
              <a:rPr lang="en-US" sz="2400" dirty="0"/>
              <a:t> </a:t>
            </a:r>
            <a:r>
              <a:rPr sz="2400" dirty="0"/>
              <a:t> </a:t>
            </a:r>
            <a:r>
              <a:rPr lang="en-US" sz="2400" dirty="0"/>
              <a:t>Efficiency savings from </a:t>
            </a:r>
            <a:r>
              <a:rPr sz="2400" dirty="0"/>
              <a:t>streamlin</a:t>
            </a:r>
            <a:r>
              <a:rPr lang="en-US" sz="2400" dirty="0"/>
              <a:t>ing of </a:t>
            </a:r>
            <a:r>
              <a:rPr sz="2400" dirty="0"/>
              <a:t>operations</a:t>
            </a:r>
          </a:p>
          <a:p>
            <a:r>
              <a:rPr lang="en-US" sz="2400" dirty="0"/>
              <a:t> </a:t>
            </a:r>
            <a:r>
              <a:rPr sz="2400" dirty="0"/>
              <a:t> Reduction in non-core functions and outsourcing</a:t>
            </a:r>
          </a:p>
          <a:p>
            <a:r>
              <a:rPr lang="en-US" sz="2400" dirty="0"/>
              <a:t> </a:t>
            </a:r>
            <a:r>
              <a:rPr sz="2400" dirty="0"/>
              <a:t> Digital tools </a:t>
            </a:r>
            <a:r>
              <a:rPr lang="en-US" sz="2400" dirty="0"/>
              <a:t>-</a:t>
            </a:r>
            <a:r>
              <a:rPr sz="2400" dirty="0"/>
              <a:t> SAP</a:t>
            </a:r>
            <a:r>
              <a:rPr lang="en-US" sz="2400" dirty="0"/>
              <a:t> development and migration to cloud</a:t>
            </a:r>
            <a:endParaRPr sz="2400" dirty="0"/>
          </a:p>
          <a:p>
            <a:endParaRPr sz="2400" dirty="0"/>
          </a:p>
          <a:p>
            <a:pPr marL="91440" indent="0">
              <a:buNone/>
            </a:pPr>
            <a:r>
              <a:rPr sz="2400" b="1" dirty="0"/>
              <a:t>Member Benefits:</a:t>
            </a:r>
          </a:p>
          <a:p>
            <a:r>
              <a:rPr lang="en-US" sz="2400" dirty="0"/>
              <a:t> </a:t>
            </a:r>
            <a:r>
              <a:rPr sz="2400" dirty="0"/>
              <a:t> Enhanced service delivery through modernized platforms</a:t>
            </a:r>
          </a:p>
          <a:p>
            <a:r>
              <a:rPr lang="en-US" sz="2400" dirty="0"/>
              <a:t> </a:t>
            </a:r>
            <a:r>
              <a:rPr sz="2400" dirty="0"/>
              <a:t> Improved inclusivity with hybrid meeting capabilities</a:t>
            </a:r>
          </a:p>
          <a:p>
            <a:r>
              <a:rPr lang="en-US" sz="2400" dirty="0"/>
              <a:t> </a:t>
            </a:r>
            <a:r>
              <a:rPr sz="2400" dirty="0"/>
              <a:t> Transparent financial reporting and benchmarking</a:t>
            </a:r>
          </a:p>
        </p:txBody>
      </p:sp>
      <p:sp>
        <p:nvSpPr>
          <p:cNvPr id="6" name="TextBox 5">
            <a:extLst>
              <a:ext uri="{FF2B5EF4-FFF2-40B4-BE49-F238E27FC236}">
                <a16:creationId xmlns:a16="http://schemas.microsoft.com/office/drawing/2014/main" id="{D026F0FE-89DF-2F43-E535-C4F389E04CF3}"/>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7</a:t>
            </a:fld>
            <a:endParaRPr lang="en-GB"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8392" y="277000"/>
            <a:ext cx="10515600" cy="746442"/>
          </a:xfrm>
        </p:spPr>
        <p:txBody>
          <a:bodyPr/>
          <a:lstStyle/>
          <a:p>
            <a:pPr algn="ctr"/>
            <a:r>
              <a:rPr lang="en-US" dirty="0">
                <a:solidFill>
                  <a:schemeClr val="accent1"/>
                </a:solidFill>
              </a:rPr>
              <a:t>Rationale for f</a:t>
            </a:r>
            <a:r>
              <a:rPr dirty="0">
                <a:solidFill>
                  <a:schemeClr val="accent1"/>
                </a:solidFill>
              </a:rPr>
              <a:t>inancial </a:t>
            </a:r>
            <a:r>
              <a:rPr lang="en-US" dirty="0">
                <a:solidFill>
                  <a:schemeClr val="accent1"/>
                </a:solidFill>
              </a:rPr>
              <a:t>s</a:t>
            </a:r>
            <a:r>
              <a:rPr dirty="0">
                <a:solidFill>
                  <a:schemeClr val="accent1"/>
                </a:solidFill>
              </a:rPr>
              <a:t>cenarios and </a:t>
            </a:r>
            <a:r>
              <a:rPr lang="en-US" dirty="0">
                <a:solidFill>
                  <a:schemeClr val="accent1"/>
                </a:solidFill>
              </a:rPr>
              <a:t>p</a:t>
            </a:r>
            <a:r>
              <a:rPr dirty="0">
                <a:solidFill>
                  <a:schemeClr val="accent1"/>
                </a:solidFill>
              </a:rPr>
              <a:t>roposed </a:t>
            </a:r>
            <a:r>
              <a:rPr lang="en-US" dirty="0">
                <a:solidFill>
                  <a:schemeClr val="accent1"/>
                </a:solidFill>
              </a:rPr>
              <a:t>i</a:t>
            </a:r>
            <a:r>
              <a:rPr dirty="0">
                <a:solidFill>
                  <a:schemeClr val="accent1"/>
                </a:solidFill>
              </a:rPr>
              <a:t>ncrease</a:t>
            </a:r>
          </a:p>
        </p:txBody>
      </p:sp>
      <p:sp>
        <p:nvSpPr>
          <p:cNvPr id="5" name="Rectangle 2">
            <a:extLst>
              <a:ext uri="{FF2B5EF4-FFF2-40B4-BE49-F238E27FC236}">
                <a16:creationId xmlns:a16="http://schemas.microsoft.com/office/drawing/2014/main" id="{E014F874-4341-4A38-BA98-D305913D2993}"/>
              </a:ext>
            </a:extLst>
          </p:cNvPr>
          <p:cNvSpPr>
            <a:spLocks noGrp="1" noChangeArrowheads="1"/>
          </p:cNvSpPr>
          <p:nvPr>
            <p:ph idx="1"/>
          </p:nvPr>
        </p:nvSpPr>
        <p:spPr bwMode="auto">
          <a:xfrm>
            <a:off x="275897" y="948689"/>
            <a:ext cx="1176895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effectLst/>
                <a:latin typeface="Arial" panose="020B0604020202020204" pitchFamily="34" charset="0"/>
              </a:rPr>
              <a:t>Comprehensive Financial Rationalization Plan</a:t>
            </a:r>
            <a:endParaRPr kumimoji="0" lang="en-US" altLang="en-US" sz="1800" b="0" i="0" u="none" strike="noStrike" cap="none" normalizeH="0" baseline="0" dirty="0">
              <a:ln>
                <a:noFill/>
              </a:ln>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None/>
              <a:tabLst/>
            </a:pPr>
            <a:r>
              <a:rPr kumimoji="0" lang="en-US" altLang="en-US" sz="1800" b="0" i="0" u="none" strike="noStrike" cap="none" normalizeH="0" baseline="0" dirty="0">
                <a:ln>
                  <a:noFill/>
                </a:ln>
                <a:solidFill>
                  <a:schemeClr val="tx1"/>
                </a:solidFill>
                <a:effectLst/>
                <a:latin typeface="Arial" panose="020B0604020202020204" pitchFamily="34" charset="0"/>
              </a:rPr>
              <a:t>ITU proposes a holistic approach to address the Union’s financial needs - ensuring sustainability while maintaining service excellence</a:t>
            </a:r>
          </a:p>
          <a:p>
            <a:pPr marL="0" marR="0" lvl="0" indent="0" algn="l" defTabSz="914400" rtl="0" eaLnBrk="0" fontAlgn="base" latinLnBrk="0" hangingPunct="0">
              <a:lnSpc>
                <a:spcPct val="100000"/>
              </a:lnSpc>
              <a:spcBef>
                <a:spcPct val="0"/>
              </a:spcBef>
              <a:spcAft>
                <a:spcPct val="0"/>
              </a:spcAft>
              <a:buClrTx/>
              <a:buSzTx/>
              <a:buNone/>
              <a:tabLst/>
            </a:pPr>
            <a:endParaRPr kumimoji="0" lang="en-US" altLang="en-US" sz="18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None/>
              <a:tabLst/>
            </a:pPr>
            <a:r>
              <a:rPr kumimoji="0" lang="en-US" altLang="en-US" sz="1800" b="1" i="0" u="none" strike="noStrike" cap="none" normalizeH="0" baseline="0" dirty="0">
                <a:ln>
                  <a:noFill/>
                </a:ln>
                <a:effectLst/>
                <a:latin typeface="Arial" panose="020B0604020202020204" pitchFamily="34" charset="0"/>
              </a:rPr>
              <a:t>Key Components of the Plan</a:t>
            </a:r>
            <a:endParaRPr kumimoji="0" lang="en-US" altLang="en-US" sz="1800" b="0" i="0" u="none" strike="noStrike" cap="none" normalizeH="0" baseline="0" dirty="0">
              <a:ln>
                <a:noFill/>
              </a:ln>
              <a:effectLst/>
              <a:latin typeface="Arial" panose="020B0604020202020204" pitchFamily="34" charset="0"/>
            </a:endParaRP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accent1"/>
                </a:solidFill>
                <a:effectLst/>
                <a:latin typeface="Arial" panose="020B0604020202020204" pitchFamily="34" charset="0"/>
              </a:rPr>
              <a:t>  Optimization of Operational Efficiencies</a:t>
            </a:r>
            <a:endParaRPr kumimoji="0" lang="en-US" altLang="en-US" sz="1800" b="0" i="0" u="none" strike="noStrike" cap="none" normalizeH="0" baseline="0" dirty="0">
              <a:ln>
                <a:noFill/>
              </a:ln>
              <a:solidFill>
                <a:schemeClr val="accent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Implementation of transformation initiatives to streamline operations</a:t>
            </a: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Focus on eliminating redundancies and leveraging technology for improved productivity</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accent1"/>
                </a:solidFill>
                <a:effectLst/>
                <a:latin typeface="Arial" panose="020B0604020202020204" pitchFamily="34" charset="0"/>
              </a:rPr>
              <a:t>  Re-prioritization of ITU’s Work</a:t>
            </a:r>
            <a:endParaRPr kumimoji="0" lang="en-US" altLang="en-US" sz="1800" b="0" i="0" u="none" strike="noStrike" cap="none" normalizeH="0" baseline="0" dirty="0">
              <a:ln>
                <a:noFill/>
              </a:ln>
              <a:solidFill>
                <a:schemeClr val="accent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Shifting resources to align key strategic areas</a:t>
            </a: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De-prioritizing outdated or less critical activities to maximize service delivery</a:t>
            </a:r>
          </a:p>
          <a:p>
            <a:pPr marL="457200" marR="0" lvl="1"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accent1"/>
                </a:solidFill>
                <a:effectLst/>
                <a:latin typeface="Arial" panose="020B0604020202020204" pitchFamily="34" charset="0"/>
              </a:rPr>
              <a:t>  Review and Realignment of Cost Recovery Revenues</a:t>
            </a:r>
            <a:endParaRPr kumimoji="0" lang="en-US" altLang="en-US" sz="1800" b="0" i="0" u="none" strike="noStrike" cap="none" normalizeH="0" baseline="0" dirty="0">
              <a:ln>
                <a:noFill/>
              </a:ln>
              <a:solidFill>
                <a:schemeClr val="accent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800" b="0" i="0" u="none" strike="noStrike" cap="none" normalizeH="0" baseline="0" dirty="0">
                <a:ln>
                  <a:noFill/>
                </a:ln>
                <a:solidFill>
                  <a:schemeClr val="tx1"/>
                </a:solidFill>
                <a:effectLst/>
                <a:latin typeface="Arial" panose="020B0604020202020204" pitchFamily="34" charset="0"/>
              </a:rPr>
              <a:t>  Enhancing mechanisms for cost recovery, particularly in revenue-generating especially </a:t>
            </a:r>
            <a:r>
              <a:rPr lang="en-US" altLang="en-US" sz="1800" dirty="0">
                <a:latin typeface="Arial" panose="020B0604020202020204" pitchFamily="34" charset="0"/>
              </a:rPr>
              <a:t>satellite</a:t>
            </a:r>
            <a:br>
              <a:rPr lang="en-US" altLang="en-US" sz="1800" dirty="0">
                <a:latin typeface="Arial" panose="020B0604020202020204" pitchFamily="34" charset="0"/>
              </a:rPr>
            </a:br>
            <a:r>
              <a:rPr lang="en-US" altLang="en-US" sz="1800" dirty="0">
                <a:latin typeface="Arial" panose="020B0604020202020204" pitchFamily="34" charset="0"/>
              </a:rPr>
              <a:t>   network Filings (SNF) – three scenarios proposed (see slides below)</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457200" lvl="1" indent="0" eaLnBrk="0" fontAlgn="base" hangingPunct="0">
              <a:spcBef>
                <a:spcPct val="0"/>
              </a:spcBef>
              <a:spcAft>
                <a:spcPct val="0"/>
              </a:spcAft>
              <a:buClrTx/>
              <a:buSzTx/>
              <a:buFontTx/>
              <a:buChar char="•"/>
            </a:pPr>
            <a:r>
              <a:rPr lang="en-US" altLang="en-US" sz="1800" b="1" dirty="0">
                <a:solidFill>
                  <a:schemeClr val="accent1"/>
                </a:solidFill>
                <a:latin typeface="Arial" panose="020B0604020202020204" pitchFamily="34" charset="0"/>
              </a:rPr>
              <a:t>  Proposed Increase in the Contributory Unit</a:t>
            </a:r>
          </a:p>
          <a:p>
            <a:pPr marL="914400" lvl="2" indent="0" eaLnBrk="0" fontAlgn="base" hangingPunct="0">
              <a:spcBef>
                <a:spcPct val="0"/>
              </a:spcBef>
              <a:spcAft>
                <a:spcPct val="0"/>
              </a:spcAft>
              <a:buClrTx/>
              <a:buSzTx/>
              <a:buFontTx/>
              <a:buChar char="•"/>
            </a:pPr>
            <a:r>
              <a:rPr kumimoji="0" lang="en-US" altLang="en-US" sz="1800" b="0" i="0" u="none" strike="noStrike" cap="none" normalizeH="0" baseline="0" dirty="0">
                <a:ln>
                  <a:noFill/>
                </a:ln>
                <a:solidFill>
                  <a:schemeClr val="tx1"/>
                </a:solidFill>
                <a:effectLst/>
                <a:latin typeface="Arial" panose="020B0604020202020204" pitchFamily="34" charset="0"/>
              </a:rPr>
              <a:t>  Designed to address the funding shortfall while minimizing the financial impact on Member States</a:t>
            </a:r>
          </a:p>
          <a:p>
            <a:pPr marL="457200" marR="0" lvl="1" indent="0" algn="l" defTabSz="914400" rtl="0" eaLnBrk="0" fontAlgn="base" latinLnBrk="0" hangingPunct="0">
              <a:lnSpc>
                <a:spcPct val="100000"/>
              </a:lnSpc>
              <a:spcBef>
                <a:spcPct val="0"/>
              </a:spcBef>
              <a:spcAft>
                <a:spcPct val="0"/>
              </a:spcAft>
              <a:buClrTx/>
              <a:buSzTx/>
              <a:buFontTx/>
              <a:buChar char="•"/>
              <a:tabLst/>
            </a:pPr>
            <a:r>
              <a:rPr lang="en-US" altLang="en-US" sz="1800" b="1" dirty="0">
                <a:solidFill>
                  <a:schemeClr val="accent1"/>
                </a:solidFill>
                <a:latin typeface="Arial" panose="020B0604020202020204" pitchFamily="34" charset="0"/>
              </a:rPr>
              <a:t>  </a:t>
            </a:r>
            <a:r>
              <a:rPr kumimoji="0" lang="en-US" altLang="en-US" sz="1800" b="1" i="0" u="none" strike="noStrike" cap="none" normalizeH="0" baseline="0" dirty="0">
                <a:ln>
                  <a:noFill/>
                </a:ln>
                <a:solidFill>
                  <a:schemeClr val="accent1"/>
                </a:solidFill>
                <a:effectLst/>
                <a:latin typeface="Arial" panose="020B0604020202020204" pitchFamily="34" charset="0"/>
              </a:rPr>
              <a:t>Impactful Enhancement of ITU’s Work</a:t>
            </a:r>
            <a:endParaRPr kumimoji="0" lang="en-US" altLang="en-US" sz="1800" b="0" i="0" u="none" strike="noStrike" cap="none" normalizeH="0" baseline="0" dirty="0">
              <a:ln>
                <a:noFill/>
              </a:ln>
              <a:solidFill>
                <a:schemeClr val="accent1"/>
              </a:solidFill>
              <a:effectLst/>
              <a:latin typeface="Arial" panose="020B0604020202020204" pitchFamily="34" charset="0"/>
            </a:endParaRP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  Global Connectivity:</a:t>
            </a:r>
            <a:r>
              <a:rPr kumimoji="0" lang="en-US" altLang="en-US" sz="1800" b="0" i="0" u="none" strike="noStrike" cap="none" normalizeH="0" baseline="0" dirty="0">
                <a:ln>
                  <a:noFill/>
                </a:ln>
                <a:solidFill>
                  <a:schemeClr val="tx1"/>
                </a:solidFill>
                <a:effectLst/>
                <a:latin typeface="Arial" panose="020B0604020202020204" pitchFamily="34" charset="0"/>
              </a:rPr>
              <a:t> Expanding digital access and bridging the digital divide</a:t>
            </a:r>
          </a:p>
          <a:p>
            <a:pPr marL="914400" marR="0" lvl="2" indent="0" algn="l" defTabSz="914400" rtl="0" eaLnBrk="0" fontAlgn="base" latinLnBrk="0" hangingPunct="0">
              <a:lnSpc>
                <a:spcPct val="100000"/>
              </a:lnSpc>
              <a:spcBef>
                <a:spcPct val="0"/>
              </a:spcBef>
              <a:spcAft>
                <a:spcPct val="0"/>
              </a:spcAft>
              <a:buClrTx/>
              <a:buSzTx/>
              <a:buFontTx/>
              <a:buChar char="•"/>
              <a:tabLst/>
            </a:pPr>
            <a:r>
              <a:rPr kumimoji="0" lang="en-US" altLang="en-US" sz="1800" b="1" i="0" u="none" strike="noStrike" cap="none" normalizeH="0" baseline="0" dirty="0">
                <a:ln>
                  <a:noFill/>
                </a:ln>
                <a:solidFill>
                  <a:schemeClr val="tx1"/>
                </a:solidFill>
                <a:effectLst/>
                <a:latin typeface="Arial" panose="020B0604020202020204" pitchFamily="34" charset="0"/>
              </a:rPr>
              <a:t>  Digital Transformation:</a:t>
            </a:r>
            <a:r>
              <a:rPr kumimoji="0" lang="en-US" altLang="en-US" sz="1800" b="0" i="0" u="none" strike="noStrike" cap="none" normalizeH="0" baseline="0" dirty="0">
                <a:ln>
                  <a:noFill/>
                </a:ln>
                <a:solidFill>
                  <a:schemeClr val="tx1"/>
                </a:solidFill>
                <a:effectLst/>
                <a:latin typeface="Arial" panose="020B0604020202020204" pitchFamily="34" charset="0"/>
              </a:rPr>
              <a:t> Investing in innovative solutions to address emerging challenges in ICT sector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BF1891AC-0978-24D9-F52E-A33D2E4BB314}"/>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8</a:t>
            </a:fld>
            <a:endParaRPr lang="en-GB" sz="11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869D88-8EDD-D523-CDA3-18B5CDC0E1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66BC55-EF7D-A974-7FAF-D4EF67591B62}"/>
              </a:ext>
            </a:extLst>
          </p:cNvPr>
          <p:cNvSpPr>
            <a:spLocks noGrp="1"/>
          </p:cNvSpPr>
          <p:nvPr>
            <p:ph type="title"/>
          </p:nvPr>
        </p:nvSpPr>
        <p:spPr>
          <a:xfrm>
            <a:off x="688392" y="329099"/>
            <a:ext cx="10515600" cy="746442"/>
          </a:xfrm>
        </p:spPr>
        <p:txBody>
          <a:bodyPr/>
          <a:lstStyle/>
          <a:p>
            <a:pPr algn="ctr"/>
            <a:r>
              <a:rPr dirty="0">
                <a:solidFill>
                  <a:schemeClr val="accent1"/>
                </a:solidFill>
              </a:rPr>
              <a:t>Financial </a:t>
            </a:r>
            <a:r>
              <a:rPr lang="en-US" dirty="0">
                <a:solidFill>
                  <a:schemeClr val="accent1"/>
                </a:solidFill>
              </a:rPr>
              <a:t>s</a:t>
            </a:r>
            <a:r>
              <a:rPr dirty="0">
                <a:solidFill>
                  <a:schemeClr val="accent1"/>
                </a:solidFill>
              </a:rPr>
              <a:t>cenarios and </a:t>
            </a:r>
            <a:r>
              <a:rPr lang="en-US" dirty="0">
                <a:solidFill>
                  <a:schemeClr val="accent1"/>
                </a:solidFill>
              </a:rPr>
              <a:t>p</a:t>
            </a:r>
            <a:r>
              <a:rPr dirty="0">
                <a:solidFill>
                  <a:schemeClr val="accent1"/>
                </a:solidFill>
              </a:rPr>
              <a:t>roposed </a:t>
            </a:r>
            <a:r>
              <a:rPr lang="en-US" dirty="0">
                <a:solidFill>
                  <a:schemeClr val="accent1"/>
                </a:solidFill>
              </a:rPr>
              <a:t>i</a:t>
            </a:r>
            <a:r>
              <a:rPr dirty="0">
                <a:solidFill>
                  <a:schemeClr val="accent1"/>
                </a:solidFill>
              </a:rPr>
              <a:t>ncrease</a:t>
            </a:r>
          </a:p>
        </p:txBody>
      </p:sp>
      <p:sp>
        <p:nvSpPr>
          <p:cNvPr id="3" name="Content Placeholder 2">
            <a:extLst>
              <a:ext uri="{FF2B5EF4-FFF2-40B4-BE49-F238E27FC236}">
                <a16:creationId xmlns:a16="http://schemas.microsoft.com/office/drawing/2014/main" id="{C6AE9115-F46E-AD1F-12FC-8E88848DCA8E}"/>
              </a:ext>
            </a:extLst>
          </p:cNvPr>
          <p:cNvSpPr>
            <a:spLocks noGrp="1"/>
          </p:cNvSpPr>
          <p:nvPr>
            <p:ph idx="1"/>
          </p:nvPr>
        </p:nvSpPr>
        <p:spPr>
          <a:xfrm>
            <a:off x="190500" y="973061"/>
            <a:ext cx="11826239" cy="5703631"/>
          </a:xfrm>
        </p:spPr>
        <p:txBody>
          <a:bodyPr/>
          <a:lstStyle/>
          <a:p>
            <a:pPr marL="91440" indent="0">
              <a:buNone/>
            </a:pPr>
            <a:r>
              <a:rPr lang="en-GB" sz="2400" b="1" dirty="0"/>
              <a:t>Baseline Deficit (2028-2031):	CHF 21.2 million yearly</a:t>
            </a:r>
            <a:endParaRPr lang="en-GB" sz="2400" dirty="0"/>
          </a:p>
          <a:p>
            <a:pPr marL="91440" indent="0">
              <a:buNone/>
            </a:pPr>
            <a:endParaRPr lang="en-US" sz="2400" dirty="0"/>
          </a:p>
          <a:p>
            <a:pPr marL="91440" indent="0">
              <a:buNone/>
            </a:pPr>
            <a:r>
              <a:rPr sz="2400" b="1" dirty="0"/>
              <a:t>Proposed Scenarios</a:t>
            </a:r>
            <a:r>
              <a:rPr lang="en-US" sz="2400" b="1" dirty="0"/>
              <a:t> to fund the deficit </a:t>
            </a:r>
            <a:r>
              <a:rPr lang="en-US" sz="2400" dirty="0"/>
              <a:t>(includes both SNF and CU</a:t>
            </a:r>
            <a:r>
              <a:rPr lang="en-US" baseline="30000" dirty="0"/>
              <a:t>*</a:t>
            </a:r>
            <a:r>
              <a:rPr lang="en-US" sz="2400" dirty="0"/>
              <a:t> adjustments)</a:t>
            </a:r>
            <a:r>
              <a:rPr sz="2400" dirty="0"/>
              <a:t>:</a:t>
            </a:r>
          </a:p>
          <a:p>
            <a:r>
              <a:rPr lang="en-US" sz="2400" dirty="0"/>
              <a:t>  </a:t>
            </a:r>
            <a:r>
              <a:rPr sz="2400" dirty="0"/>
              <a:t>Scenario 1: Full cost recovery </a:t>
            </a:r>
            <a:r>
              <a:rPr lang="en-US" sz="2400" dirty="0"/>
              <a:t>for SNF </a:t>
            </a:r>
            <a:r>
              <a:rPr sz="2400" dirty="0"/>
              <a:t>(CHF 10</a:t>
            </a:r>
            <a:r>
              <a:rPr lang="en-US" sz="2400" dirty="0"/>
              <a:t>m</a:t>
            </a:r>
            <a:r>
              <a:rPr sz="2400" dirty="0"/>
              <a:t>) + CU increase of </a:t>
            </a:r>
            <a:r>
              <a:rPr lang="en-US" sz="2400" dirty="0"/>
              <a:t>8</a:t>
            </a:r>
            <a:r>
              <a:rPr sz="2400" dirty="0"/>
              <a:t>.64%.</a:t>
            </a:r>
          </a:p>
          <a:p>
            <a:r>
              <a:rPr lang="en-US" sz="2400" dirty="0"/>
              <a:t> </a:t>
            </a:r>
            <a:r>
              <a:rPr sz="2400" dirty="0"/>
              <a:t> Scenario 2: Partial recovery</a:t>
            </a:r>
            <a:r>
              <a:rPr lang="en-US" sz="2400" dirty="0"/>
              <a:t> for SNF </a:t>
            </a:r>
            <a:r>
              <a:rPr sz="2400" dirty="0"/>
              <a:t>(CHF 5</a:t>
            </a:r>
            <a:r>
              <a:rPr lang="en-US" sz="2400" dirty="0"/>
              <a:t>m</a:t>
            </a:r>
            <a:r>
              <a:rPr sz="2400" dirty="0"/>
              <a:t>) + CU increase of </a:t>
            </a:r>
            <a:r>
              <a:rPr lang="en-US" sz="2400" dirty="0"/>
              <a:t>12</a:t>
            </a:r>
            <a:r>
              <a:rPr sz="2400" dirty="0"/>
              <a:t>.49%.</a:t>
            </a:r>
          </a:p>
          <a:p>
            <a:r>
              <a:rPr lang="en-US" sz="2400" dirty="0"/>
              <a:t> </a:t>
            </a:r>
            <a:r>
              <a:rPr sz="2400" dirty="0"/>
              <a:t> Scenario 3: No additional recovery </a:t>
            </a:r>
            <a:r>
              <a:rPr lang="en-US" sz="2400" dirty="0"/>
              <a:t>on SNF </a:t>
            </a:r>
            <a:r>
              <a:rPr sz="2400" dirty="0"/>
              <a:t>+ CU increase of 1</a:t>
            </a:r>
            <a:r>
              <a:rPr lang="en-US" sz="2400" dirty="0"/>
              <a:t>6</a:t>
            </a:r>
            <a:r>
              <a:rPr sz="2400" dirty="0"/>
              <a:t>.34%.</a:t>
            </a:r>
          </a:p>
          <a:p>
            <a:endParaRPr sz="2400" dirty="0"/>
          </a:p>
          <a:p>
            <a:pPr marL="91440" indent="0">
              <a:buNone/>
            </a:pPr>
            <a:r>
              <a:rPr sz="2400" b="1" dirty="0"/>
              <a:t>Proposed Increase:</a:t>
            </a:r>
          </a:p>
          <a:p>
            <a:r>
              <a:rPr lang="en-US" sz="2400" dirty="0"/>
              <a:t>  Proposal: 8</a:t>
            </a:r>
            <a:r>
              <a:rPr sz="2400" dirty="0"/>
              <a:t>.64% (CU = CHF 3</a:t>
            </a:r>
            <a:r>
              <a:rPr lang="en-US" sz="2400" dirty="0"/>
              <a:t>45,491</a:t>
            </a:r>
            <a:r>
              <a:rPr sz="2400" dirty="0"/>
              <a:t>) </a:t>
            </a:r>
            <a:r>
              <a:rPr lang="en-US" sz="2400" dirty="0"/>
              <a:t>and SNF full cost recover in order </a:t>
            </a:r>
            <a:br>
              <a:rPr lang="en-US" sz="2400" dirty="0"/>
            </a:br>
            <a:r>
              <a:rPr lang="en-US" sz="2400" dirty="0"/>
              <a:t>  </a:t>
            </a:r>
            <a:r>
              <a:rPr sz="2400" dirty="0"/>
              <a:t>balanc</a:t>
            </a:r>
            <a:r>
              <a:rPr lang="en-US" sz="2400" dirty="0"/>
              <a:t>e</a:t>
            </a:r>
            <a:r>
              <a:rPr sz="2400" dirty="0"/>
              <a:t> sustainability and fiscal prudence</a:t>
            </a:r>
            <a:endParaRPr lang="en-US" sz="2400" dirty="0"/>
          </a:p>
          <a:p>
            <a:pPr marL="91440" indent="0">
              <a:buNone/>
            </a:pPr>
            <a:endParaRPr lang="en-GB" sz="1800" i="1" dirty="0"/>
          </a:p>
          <a:p>
            <a:pPr marL="91440" indent="0">
              <a:buNone/>
            </a:pPr>
            <a:r>
              <a:rPr lang="en-GB" sz="1800" i="1" dirty="0"/>
              <a:t>*CU – Contributory Unit current CHF 318,000 (2024-2027)</a:t>
            </a:r>
          </a:p>
        </p:txBody>
      </p:sp>
      <p:sp>
        <p:nvSpPr>
          <p:cNvPr id="6" name="TextBox 5">
            <a:extLst>
              <a:ext uri="{FF2B5EF4-FFF2-40B4-BE49-F238E27FC236}">
                <a16:creationId xmlns:a16="http://schemas.microsoft.com/office/drawing/2014/main" id="{2B584A5F-7974-238D-832B-63FC4238521D}"/>
              </a:ext>
            </a:extLst>
          </p:cNvPr>
          <p:cNvSpPr txBox="1"/>
          <p:nvPr/>
        </p:nvSpPr>
        <p:spPr>
          <a:xfrm>
            <a:off x="10245212" y="6361471"/>
            <a:ext cx="1946787" cy="261610"/>
          </a:xfrm>
          <a:prstGeom prst="rect">
            <a:avLst/>
          </a:prstGeom>
          <a:solidFill>
            <a:schemeClr val="bg1"/>
          </a:solidFill>
        </p:spPr>
        <p:txBody>
          <a:bodyPr wrap="square" rtlCol="0">
            <a:spAutoFit/>
          </a:bodyPr>
          <a:lstStyle/>
          <a:p>
            <a:r>
              <a:rPr lang="fr-CH" sz="1100" dirty="0">
                <a:latin typeface="Calibri" panose="020F0502020204030204" pitchFamily="34" charset="0"/>
                <a:cs typeface="Calibri" panose="020F0502020204030204" pitchFamily="34" charset="0"/>
              </a:rPr>
              <a:t>CWG-SFP-2/INF/1            </a:t>
            </a:r>
            <a:fld id="{0F7696C3-BD41-4CC8-8BEF-033893C1A730}" type="slidenum">
              <a:rPr lang="fr-CH" sz="1100" smtClean="0">
                <a:latin typeface="Calibri" panose="020F0502020204030204" pitchFamily="34" charset="0"/>
                <a:cs typeface="Calibri" panose="020F0502020204030204" pitchFamily="34" charset="0"/>
              </a:rPr>
              <a:t>9</a:t>
            </a:fld>
            <a:endParaRPr lang="en-GB" sz="1100" dirty="0"/>
          </a:p>
        </p:txBody>
      </p:sp>
    </p:spTree>
    <p:extLst>
      <p:ext uri="{BB962C8B-B14F-4D97-AF65-F5344CB8AC3E}">
        <p14:creationId xmlns:p14="http://schemas.microsoft.com/office/powerpoint/2010/main" val="1635613994"/>
      </p:ext>
    </p:extLst>
  </p:cSld>
  <p:clrMapOvr>
    <a:masterClrMapping/>
  </p:clrMapOvr>
</p:sld>
</file>

<file path=ppt/theme/theme1.xml><?xml version="1.0" encoding="utf-8"?>
<a:theme xmlns:a="http://schemas.openxmlformats.org/drawingml/2006/main" name="ITU Theme - Big text (24-28p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83B3"/>
      </a:accent5>
      <a:accent6>
        <a:srgbClr val="E5F5FB"/>
      </a:accent6>
      <a:hlink>
        <a:srgbClr val="0083B3"/>
      </a:hlink>
      <a:folHlink>
        <a:srgbClr val="757070"/>
      </a:folHlink>
    </a:clrScheme>
    <a:fontScheme name="Avenir Nxt2">
      <a:majorFont>
        <a:latin typeface="Avenir Nxt2 W1G"/>
        <a:ea typeface=""/>
        <a:cs typeface=""/>
      </a:majorFont>
      <a:minorFont>
        <a:latin typeface="Avenir Nxt2 W1G"/>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3">
            <a:lumMod val="40000"/>
            <a:lumOff val="60000"/>
          </a:schemeClr>
        </a:solidFill>
        <a:ln>
          <a:noFill/>
        </a:ln>
      </a:spPr>
      <a:bodyPr rtlCol="0" anchor="ctr"/>
      <a:lstStyle>
        <a:defPPr algn="ctr">
          <a:defRPr sz="1200" dirty="0">
            <a:solidFill>
              <a:schemeClr val="tx1"/>
            </a:solidFill>
            <a:latin typeface="Avenir Next LT Pro" panose="020B0504020202020204" pitchFamily="34" charset="0"/>
          </a:defRPr>
        </a:defPPr>
      </a:lstStyle>
      <a:style>
        <a:lnRef idx="2">
          <a:schemeClr val="accent1">
            <a:shade val="15000"/>
          </a:schemeClr>
        </a:lnRef>
        <a:fillRef idx="1">
          <a:schemeClr val="accent1"/>
        </a:fillRef>
        <a:effectRef idx="0">
          <a:schemeClr val="accent1"/>
        </a:effectRef>
        <a:fontRef idx="minor">
          <a:schemeClr val="lt1"/>
        </a:fontRef>
      </a:style>
    </a:spDef>
    <a:txDef>
      <a:spPr>
        <a:noFill/>
      </a:spPr>
      <a:bodyPr wrap="square" rtlCol="0">
        <a:spAutoFit/>
      </a:bodyPr>
      <a:lstStyle>
        <a:defPPr algn="l">
          <a:defRPr sz="1000" dirty="0" smtClean="0">
            <a:latin typeface="Avenir Next LT Pro" panose="020B0504020202020204" pitchFamily="34" charset="0"/>
          </a:defRPr>
        </a:defPPr>
      </a:lstStyle>
    </a:txDef>
  </a:objectDefaults>
  <a:extraClrSchemeLst/>
  <a:extLst>
    <a:ext uri="{05A4C25C-085E-4340-85A3-A5531E510DB2}">
      <thm15:themeFamily xmlns:thm15="http://schemas.microsoft.com/office/thememl/2012/main" name="ITU_Powerpoint_template_Avenir_2023_04.potx" id="{11240953-A310-4EF9-B60A-8D69BC2E5D05}" vid="{BFAD1E53-D5FD-4795-90ED-CD582144E0CB}"/>
    </a:ext>
  </a:extLst>
</a:theme>
</file>

<file path=ppt/theme/theme2.xml><?xml version="1.0" encoding="utf-8"?>
<a:theme xmlns:a="http://schemas.openxmlformats.org/drawingml/2006/main" name="ITU Theme: 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E5F5FB"/>
      </a:accent3>
      <a:accent4>
        <a:srgbClr val="595959"/>
      </a:accent4>
      <a:accent5>
        <a:srgbClr val="0083B3"/>
      </a:accent5>
      <a:accent6>
        <a:srgbClr val="A5A5A5"/>
      </a:accent6>
      <a:hlink>
        <a:srgbClr val="0083B3"/>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U_Powerpoint_template_Avenir_2023_04.potx" id="{11240953-A310-4EF9-B60A-8D69BC2E5D05}" vid="{DC8F56AC-6738-4CEC-81FF-0B39E0336471}"/>
    </a:ext>
  </a:extLst>
</a:theme>
</file>

<file path=ppt/theme/theme3.xml><?xml version="1.0" encoding="utf-8"?>
<a:theme xmlns:a="http://schemas.openxmlformats.org/drawingml/2006/main" name="No Page Number_ITU Them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83B3"/>
      </a:accent5>
      <a:accent6>
        <a:srgbClr val="E5F5FB"/>
      </a:accent6>
      <a:hlink>
        <a:srgbClr val="0083B3"/>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U_Powerpoint_template_Avenir_2023_04.potx" id="{11240953-A310-4EF9-B60A-8D69BC2E5D05}" vid="{EFF60601-F500-4530-AF80-5587542A4049}"/>
    </a:ext>
  </a:extLst>
</a:theme>
</file>

<file path=ppt/theme/theme4.xml><?xml version="1.0" encoding="utf-8"?>
<a:theme xmlns:a="http://schemas.openxmlformats.org/drawingml/2006/main" name="No Page Number - Big tex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E5F5FB"/>
      </a:accent3>
      <a:accent4>
        <a:srgbClr val="595959"/>
      </a:accent4>
      <a:accent5>
        <a:srgbClr val="0083B3"/>
      </a:accent5>
      <a:accent6>
        <a:srgbClr val="A5A5A5"/>
      </a:accent6>
      <a:hlink>
        <a:srgbClr val="0083B3"/>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U_Powerpoint_template_Avenir_2023_04.potx" id="{11240953-A310-4EF9-B60A-8D69BC2E5D05}" vid="{690D4DCA-FB55-491F-B335-B186A99306EA}"/>
    </a:ext>
  </a:extLst>
</a:theme>
</file>

<file path=ppt/theme/theme5.xml><?xml version="1.0" encoding="utf-8"?>
<a:theme xmlns:a="http://schemas.openxmlformats.org/drawingml/2006/main" name="No Page Number_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E5F5FB"/>
      </a:accent3>
      <a:accent4>
        <a:srgbClr val="595959"/>
      </a:accent4>
      <a:accent5>
        <a:srgbClr val="0083B3"/>
      </a:accent5>
      <a:accent6>
        <a:srgbClr val="A5A5A5"/>
      </a:accent6>
      <a:hlink>
        <a:srgbClr val="0083B3"/>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U_Powerpoint_template_Avenir_2023_04.potx" id="{11240953-A310-4EF9-B60A-8D69BC2E5D05}" vid="{6461BF89-FD9A-4814-9503-6094972BB166}"/>
    </a:ext>
  </a:extLst>
</a:theme>
</file>

<file path=ppt/theme/theme6.xml><?xml version="1.0" encoding="utf-8"?>
<a:theme xmlns:a="http://schemas.openxmlformats.org/drawingml/2006/main" name="Blank">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83B3"/>
      </a:accent5>
      <a:accent6>
        <a:srgbClr val="E5F5FB"/>
      </a:accent6>
      <a:hlink>
        <a:srgbClr val="0083B3"/>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TU_Powerpoint_template_Avenir_2023_04.potx" id="{11240953-A310-4EF9-B60A-8D69BC2E5D05}" vid="{1C1C3E7C-7A5E-41B0-9F99-2DE2874A99B7}"/>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0D94ADD150EE24DA7A95E7184F774AF" ma:contentTypeVersion="6" ma:contentTypeDescription="Create a new document." ma:contentTypeScope="" ma:versionID="944c3938dcbf9fad21eff969fdf2c30e">
  <xsd:schema xmlns:xsd="http://www.w3.org/2001/XMLSchema" xmlns:xs="http://www.w3.org/2001/XMLSchema" xmlns:p="http://schemas.microsoft.com/office/2006/metadata/properties" xmlns:ns2="4a9fce80-80f9-4e00-8542-56ca239eb64d" xmlns:ns3="30fd4c2d-8b86-474a-8444-fd27a1bbfa84" targetNamespace="http://schemas.microsoft.com/office/2006/metadata/properties" ma:root="true" ma:fieldsID="c578b0f5591dbc2add80b927166f6222" ns2:_="" ns3:_="">
    <xsd:import namespace="4a9fce80-80f9-4e00-8542-56ca239eb64d"/>
    <xsd:import namespace="30fd4c2d-8b86-474a-8444-fd27a1bbfa84"/>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9fce80-80f9-4e00-8542-56ca239eb64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fd4c2d-8b86-474a-8444-fd27a1bbfa8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0fd4c2d-8b86-474a-8444-fd27a1bbfa84">
      <UserInfo>
        <DisplayName>Abdullah, Nur Sulyna</DisplayName>
        <AccountId>11</AccountId>
        <AccountType/>
      </UserInfo>
      <UserInfo>
        <DisplayName>Erol, Yasmin</DisplayName>
        <AccountId>25</AccountId>
        <AccountType/>
      </UserInfo>
      <UserInfo>
        <DisplayName>Elliott, Brian</DisplayName>
        <AccountId>19</AccountId>
        <AccountType/>
      </UserInfo>
      <UserInfo>
        <DisplayName>Chiodaroli, Stefano</DisplayName>
        <AccountId>110</AccountId>
        <AccountType/>
      </UserInfo>
    </SharedWithUsers>
  </documentManagement>
</p:properties>
</file>

<file path=customXml/itemProps1.xml><?xml version="1.0" encoding="utf-8"?>
<ds:datastoreItem xmlns:ds="http://schemas.openxmlformats.org/officeDocument/2006/customXml" ds:itemID="{AA581291-6B7C-4936-B59D-7B112FB1214B}">
  <ds:schemaRefs>
    <ds:schemaRef ds:uri="30fd4c2d-8b86-474a-8444-fd27a1bbfa84"/>
    <ds:schemaRef ds:uri="4a9fce80-80f9-4e00-8542-56ca239eb64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40208D07-CD5B-4CD9-989E-39EA8F1C795B}">
  <ds:schemaRefs>
    <ds:schemaRef ds:uri="http://schemas.microsoft.com/sharepoint/v3/contenttype/forms"/>
  </ds:schemaRefs>
</ds:datastoreItem>
</file>

<file path=customXml/itemProps3.xml><?xml version="1.0" encoding="utf-8"?>
<ds:datastoreItem xmlns:ds="http://schemas.openxmlformats.org/officeDocument/2006/customXml" ds:itemID="{0855111F-2799-4DA9-87BB-BB2E34A7D1EF}">
  <ds:schemaRefs>
    <ds:schemaRef ds:uri="30fd4c2d-8b86-474a-8444-fd27a1bbfa84"/>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www.w3.org/XML/1998/namespace"/>
    <ds:schemaRef ds:uri="http://schemas.microsoft.com/office/2006/metadata/properties"/>
    <ds:schemaRef ds:uri="4a9fce80-80f9-4e00-8542-56ca239eb64d"/>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ITU_Powerpoint_template_Avenir_2023_04</Template>
  <TotalTime>984</TotalTime>
  <Words>1142</Words>
  <Application>Microsoft Office PowerPoint</Application>
  <PresentationFormat>Widescreen</PresentationFormat>
  <Paragraphs>137</Paragraphs>
  <Slides>10</Slides>
  <Notes>4</Notes>
  <HiddenSlides>0</HiddenSlides>
  <MMClips>0</MMClips>
  <ScaleCrop>false</ScaleCrop>
  <HeadingPairs>
    <vt:vector size="6" baseType="variant">
      <vt:variant>
        <vt:lpstr>Fonts Used</vt:lpstr>
      </vt:variant>
      <vt:variant>
        <vt:i4>7</vt:i4>
      </vt:variant>
      <vt:variant>
        <vt:lpstr>Theme</vt:lpstr>
      </vt:variant>
      <vt:variant>
        <vt:i4>6</vt:i4>
      </vt:variant>
      <vt:variant>
        <vt:lpstr>Slide Titles</vt:lpstr>
      </vt:variant>
      <vt:variant>
        <vt:i4>10</vt:i4>
      </vt:variant>
    </vt:vector>
  </HeadingPairs>
  <TitlesOfParts>
    <vt:vector size="23" baseType="lpstr">
      <vt:lpstr>Adelle CYR</vt:lpstr>
      <vt:lpstr>Aptos</vt:lpstr>
      <vt:lpstr>Arial</vt:lpstr>
      <vt:lpstr>Avenir Next LT Pro</vt:lpstr>
      <vt:lpstr>Avenir Nxt2 W1G</vt:lpstr>
      <vt:lpstr>Calibri</vt:lpstr>
      <vt:lpstr>Georgia</vt:lpstr>
      <vt:lpstr>ITU Theme - Big text (24-28pt)</vt:lpstr>
      <vt:lpstr>ITU Theme: Quote Slide</vt:lpstr>
      <vt:lpstr>No Page Number_ITU Theme</vt:lpstr>
      <vt:lpstr>No Page Number - Big text</vt:lpstr>
      <vt:lpstr>No Page Number_Quote Slide</vt:lpstr>
      <vt:lpstr>Blank</vt:lpstr>
      <vt:lpstr>PowerPoint Presentation</vt:lpstr>
      <vt:lpstr>PowerPoint Presentation</vt:lpstr>
      <vt:lpstr>Contributory unit – Financial Sustainability for 2028-2031</vt:lpstr>
      <vt:lpstr>Purpose of this virtual session</vt:lpstr>
      <vt:lpstr>Why does ITU needs this increase?</vt:lpstr>
      <vt:lpstr>Detailed rationale for the Increase</vt:lpstr>
      <vt:lpstr>Efficiency measures and Council Member value</vt:lpstr>
      <vt:lpstr>Rationale for financial scenarios and proposed increase</vt:lpstr>
      <vt:lpstr>Financial scenarios and proposed increase</vt:lpstr>
      <vt:lpstr>Timing and phased implementation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Author</dc:creator>
  <cp:lastModifiedBy>GBS</cp:lastModifiedBy>
  <cp:revision>29</cp:revision>
  <dcterms:created xsi:type="dcterms:W3CDTF">2023-11-27T10:44:31Z</dcterms:created>
  <dcterms:modified xsi:type="dcterms:W3CDTF">2025-01-16T10:57:01Z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0x01010050D94ADD150EE24DA7A95E7184F774AF</vt:lpwstr>
  </property>
</Properties>
</file>