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09" r:id="rId2"/>
    <p:sldMasterId id="2147483713" r:id="rId3"/>
  </p:sldMasterIdLst>
  <p:notesMasterIdLst>
    <p:notesMasterId r:id="rId8"/>
  </p:notesMasterIdLst>
  <p:handoutMasterIdLst>
    <p:handoutMasterId r:id="rId9"/>
  </p:handoutMasterIdLst>
  <p:sldIdLst>
    <p:sldId id="2685" r:id="rId4"/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B3"/>
    <a:srgbClr val="9D26FF"/>
    <a:srgbClr val="0076A1"/>
    <a:srgbClr val="FFFFFF"/>
    <a:srgbClr val="009CD6"/>
    <a:srgbClr val="A5A5A5"/>
    <a:srgbClr val="757070"/>
    <a:srgbClr val="6F6F6E"/>
    <a:srgbClr val="F5FAFC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188" y="8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E192EA-4FB5-417A-96F6-B3058A54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D5479-0008-4BFD-BE18-7442B16913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2114D-3A05-4B20-822E-8261653B33D2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BD4BE7-9FD8-4D10-87DD-2B2BC23B46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342B2-B657-4BF5-B0C4-8D3FD65073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5079B-D1F0-49DB-8DFB-E06CD09E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47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008D2-43B4-45EB-8E80-36DCF9CD046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8591F-50F3-4C40-9DA2-D793276CC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94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margin-Content with Caption (Whit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752D4-D41F-48C8-BC93-770A10B9CEF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28691" y="1959151"/>
            <a:ext cx="4090872" cy="4200245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1800" spc="2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E0F6D26-4165-4298-B9DF-69A0CA57C654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018432" y="1959150"/>
            <a:ext cx="4090872" cy="4200245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1800" spc="2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ED336FC-6E45-4A2D-A5AB-BE24E693E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8691" y="1265849"/>
            <a:ext cx="9051731" cy="5028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0EB37B9-0614-41D6-8AFE-EB91B451A9F5}"/>
              </a:ext>
            </a:extLst>
          </p:cNvPr>
          <p:cNvCxnSpPr/>
          <p:nvPr userDrawn="1"/>
        </p:nvCxnSpPr>
        <p:spPr>
          <a:xfrm>
            <a:off x="614783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FE8CDBB-5A4D-4444-85CC-7578EF050F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783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718176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- 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E364E913-4A6A-4F3B-B209-831A75170B7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96000" y="-1"/>
            <a:ext cx="6092751" cy="6858000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0453B6-BE94-4D10-99CD-4F6557992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575" y="1241625"/>
            <a:ext cx="5018228" cy="86793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6CAFA7-68AE-4EAD-BE3A-A5B16D9D3552}"/>
              </a:ext>
            </a:extLst>
          </p:cNvPr>
          <p:cNvCxnSpPr/>
          <p:nvPr userDrawn="1"/>
        </p:nvCxnSpPr>
        <p:spPr>
          <a:xfrm>
            <a:off x="6160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8F2FE0A-3A4C-445D-8290-44FCEA3F59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6074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9AD2564-EF06-46B2-95AF-0FC81EEDCC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09574" y="2245766"/>
            <a:ext cx="5018229" cy="3920948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3864113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ft image-L (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99501-2A5A-45F8-BACF-23701FE6833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94302" y="0"/>
            <a:ext cx="6997698" cy="6857999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260B5-3078-4CFA-A43A-D57EA4E98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649" y="2228472"/>
            <a:ext cx="4204643" cy="3936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47FA91-C242-46DD-BE23-48F41CC297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2649" y="1218965"/>
            <a:ext cx="4255850" cy="933507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0EEAF69-B649-4DD9-BE4A-CC1FC2864BDE}"/>
              </a:ext>
            </a:extLst>
          </p:cNvPr>
          <p:cNvCxnSpPr/>
          <p:nvPr userDrawn="1"/>
        </p:nvCxnSpPr>
        <p:spPr>
          <a:xfrm>
            <a:off x="60144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2686E3-ED91-4402-ABE9-E10A74CBDB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1445" y="313371"/>
            <a:ext cx="4307054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278066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Footer (white bg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554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white bg)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6622E0-A137-429D-BE75-779E322CE694}"/>
              </a:ext>
            </a:extLst>
          </p:cNvPr>
          <p:cNvSpPr/>
          <p:nvPr userDrawn="1"/>
        </p:nvSpPr>
        <p:spPr>
          <a:xfrm>
            <a:off x="-30161" y="0"/>
            <a:ext cx="1222216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6082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blue bg)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0641AD-3AD5-4F67-A775-821CB3080BD2}"/>
              </a:ext>
            </a:extLst>
          </p:cNvPr>
          <p:cNvSpPr/>
          <p:nvPr userDrawn="1"/>
        </p:nvSpPr>
        <p:spPr>
          <a:xfrm>
            <a:off x="-30161" y="0"/>
            <a:ext cx="1222216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8022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ank you Slide">
    <p:bg>
      <p:bgPr>
        <a:solidFill>
          <a:srgbClr val="F5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F35E03-ED1F-4BA6-A9DB-BAA193266DF0}"/>
              </a:ext>
            </a:extLst>
          </p:cNvPr>
          <p:cNvSpPr txBox="1"/>
          <p:nvPr userDrawn="1"/>
        </p:nvSpPr>
        <p:spPr>
          <a:xfrm>
            <a:off x="3457462" y="3252763"/>
            <a:ext cx="5246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5BEDD7-9550-46FC-AAD4-3BCDC60161D9}"/>
              </a:ext>
            </a:extLst>
          </p:cNvPr>
          <p:cNvSpPr/>
          <p:nvPr userDrawn="1"/>
        </p:nvSpPr>
        <p:spPr>
          <a:xfrm>
            <a:off x="0" y="6115986"/>
            <a:ext cx="12192000" cy="742013"/>
          </a:xfrm>
          <a:prstGeom prst="rect">
            <a:avLst/>
          </a:prstGeom>
          <a:solidFill>
            <a:srgbClr val="F5FA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9C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607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CD000AF-B921-43E9-B432-355A07B6E46E}"/>
              </a:ext>
            </a:extLst>
          </p:cNvPr>
          <p:cNvSpPr/>
          <p:nvPr userDrawn="1"/>
        </p:nvSpPr>
        <p:spPr>
          <a:xfrm>
            <a:off x="0" y="6115986"/>
            <a:ext cx="10028420" cy="7420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364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4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046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5414" y="2033625"/>
            <a:ext cx="8999926" cy="4067251"/>
          </a:xfrm>
        </p:spPr>
        <p:txBody>
          <a:bodyPr numCol="2" spcCol="274320">
            <a:noAutofit/>
          </a:bodyPr>
          <a:lstStyle>
            <a:lvl1pPr marL="9144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 sz="2400" spc="20"/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 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Donec </a:t>
            </a:r>
            <a:r>
              <a:rPr lang="en-US" dirty="0" err="1"/>
              <a:t>pede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fringilla</a:t>
            </a:r>
            <a:r>
              <a:rPr lang="en-US" dirty="0"/>
              <a:t> vel,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.</a:t>
            </a:r>
          </a:p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/>
            </a:pPr>
            <a:r>
              <a:rPr lang="en-US" dirty="0"/>
              <a:t>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68AA50-AAA8-4842-ABF3-40CA7CFE9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358" y="685156"/>
            <a:ext cx="8999926" cy="5970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506702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Tit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6A0DE-A965-4E02-8A8B-981E2FDE5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687" y="1994663"/>
            <a:ext cx="4860830" cy="496095"/>
          </a:xfrm>
        </p:spPr>
        <p:txBody>
          <a:bodyPr anchor="t">
            <a:noAutofit/>
          </a:bodyPr>
          <a:lstStyle>
            <a:lvl1pPr marL="0" indent="0">
              <a:lnSpc>
                <a:spcPts val="2400"/>
              </a:lnSpc>
              <a:buNone/>
              <a:defRPr sz="1800" b="0" spc="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20F59-7539-405E-B005-C5C92782E9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28687" y="2490758"/>
            <a:ext cx="4860830" cy="3445987"/>
          </a:xfrm>
        </p:spPr>
        <p:txBody>
          <a:bodyPr>
            <a:noAutofit/>
          </a:bodyPr>
          <a:lstStyle>
            <a:lvl1pPr marL="228600" indent="-137160">
              <a:lnSpc>
                <a:spcPts val="2400"/>
              </a:lnSpc>
              <a:buClr>
                <a:srgbClr val="009CD6"/>
              </a:buClr>
              <a:buSzPct val="104000"/>
              <a:buFont typeface="Arial" panose="020B0604020202020204" pitchFamily="34" charset="0"/>
              <a:buChar char="•"/>
              <a:defRPr sz="1800" spc="30" baseline="0"/>
            </a:lvl1pPr>
            <a:lvl2pPr marL="685800" indent="-137160">
              <a:lnSpc>
                <a:spcPts val="2400"/>
              </a:lnSpc>
              <a:buClr>
                <a:srgbClr val="009CD6"/>
              </a:buClr>
              <a:buFont typeface="Arial" panose="020B0604020202020204" pitchFamily="34" charset="0"/>
              <a:buChar char="•"/>
              <a:defRPr sz="1800" spc="30" baseline="0"/>
            </a:lvl2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AE6D208-1F00-412A-86E9-1A7081F5657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92510" y="1994663"/>
            <a:ext cx="4751106" cy="496095"/>
          </a:xfrm>
        </p:spPr>
        <p:txBody>
          <a:bodyPr anchor="t">
            <a:noAutofit/>
          </a:bodyPr>
          <a:lstStyle>
            <a:lvl1pPr marL="0" indent="0">
              <a:lnSpc>
                <a:spcPts val="2400"/>
              </a:lnSpc>
              <a:buNone/>
              <a:defRPr sz="1800" b="0" spc="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B8B83478-806A-4C07-A7A7-0CDF7E621EB5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5892510" y="2490758"/>
            <a:ext cx="4751106" cy="3445987"/>
          </a:xfrm>
        </p:spPr>
        <p:txBody>
          <a:bodyPr>
            <a:noAutofit/>
          </a:bodyPr>
          <a:lstStyle>
            <a:lvl1pPr marL="228600" indent="-137160">
              <a:lnSpc>
                <a:spcPts val="2400"/>
              </a:lnSpc>
              <a:buClr>
                <a:srgbClr val="009CD6"/>
              </a:buClr>
              <a:buSzPct val="104000"/>
              <a:buFont typeface="Arial" panose="020B0604020202020204" pitchFamily="34" charset="0"/>
              <a:buChar char="•"/>
              <a:defRPr sz="1800" spc="30" baseline="0"/>
            </a:lvl1pPr>
            <a:lvl2pPr marL="685800" indent="-137160">
              <a:lnSpc>
                <a:spcPts val="2400"/>
              </a:lnSpc>
              <a:buClr>
                <a:srgbClr val="009CD6"/>
              </a:buClr>
              <a:buFont typeface="Arial" panose="020B0604020202020204" pitchFamily="34" charset="0"/>
              <a:buChar char="•"/>
              <a:defRPr sz="1800" spc="30" baseline="0"/>
            </a:lvl2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0A48B77-BCF1-4349-8EF0-B33A178937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8687" y="1238515"/>
            <a:ext cx="9914929" cy="63590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CE4054A-3251-41A6-8BA5-67C64EF3E610}"/>
              </a:ext>
            </a:extLst>
          </p:cNvPr>
          <p:cNvCxnSpPr/>
          <p:nvPr userDrawn="1"/>
        </p:nvCxnSpPr>
        <p:spPr>
          <a:xfrm>
            <a:off x="614780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1AD81-2712-4CFB-B585-60CDC561D6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780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880388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5414" y="2033625"/>
            <a:ext cx="6297178" cy="4067251"/>
          </a:xfrm>
        </p:spPr>
        <p:txBody>
          <a:bodyPr numCol="1" spcCol="274320">
            <a:noAutofit/>
          </a:bodyPr>
          <a:lstStyle>
            <a:lvl1pPr marL="9144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 sz="2400" spc="20"/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68AA50-AAA8-4842-ABF3-40CA7CFE9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358" y="685156"/>
            <a:ext cx="8999926" cy="5970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564074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aligned right + Ital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section name</a:t>
            </a:r>
            <a:endParaRPr lang="en-US" dirty="0"/>
          </a:p>
        </p:txBody>
      </p:sp>
      <p:sp>
        <p:nvSpPr>
          <p:cNvPr id="6" name="Shape 610" hidden="1">
            <a:extLst>
              <a:ext uri="{FF2B5EF4-FFF2-40B4-BE49-F238E27FC236}">
                <a16:creationId xmlns:a16="http://schemas.microsoft.com/office/drawing/2014/main" id="{C5B068B2-AEB9-41E6-AB3C-EA87FFB0FE76}"/>
              </a:ext>
            </a:extLst>
          </p:cNvPr>
          <p:cNvSpPr/>
          <p:nvPr userDrawn="1"/>
        </p:nvSpPr>
        <p:spPr>
          <a:xfrm>
            <a:off x="510238" y="2132869"/>
            <a:ext cx="6303518" cy="3103212"/>
          </a:xfrm>
          <a:prstGeom prst="rect">
            <a:avLst/>
          </a:prstGeom>
          <a:noFill/>
          <a:ln>
            <a:noFill/>
          </a:ln>
        </p:spPr>
        <p:txBody>
          <a:bodyPr lIns="91412" tIns="45700" rIns="91412" bIns="45700" anchor="t" anchorCtr="0">
            <a:noAutofit/>
          </a:bodyPr>
          <a:lstStyle/>
          <a:p>
            <a:pPr algn="r">
              <a:buSzPct val="25000"/>
            </a:pPr>
            <a:r>
              <a:rPr lang="en-GB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We have focused on </a:t>
            </a:r>
            <a:r>
              <a:rPr lang="en-GB" sz="28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preparing and empowering BDT staff</a:t>
            </a:r>
            <a:r>
              <a:rPr lang="en-GB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with the tools and resources to deliver value and impact, with performance management related objectives being adjusted accordingly</a:t>
            </a:r>
          </a:p>
        </p:txBody>
      </p:sp>
      <p:sp>
        <p:nvSpPr>
          <p:cNvPr id="7" name="Subtitle 8">
            <a:extLst>
              <a:ext uri="{FF2B5EF4-FFF2-40B4-BE49-F238E27FC236}">
                <a16:creationId xmlns:a16="http://schemas.microsoft.com/office/drawing/2014/main" id="{A4620858-2872-44F6-B072-7E678A260322}"/>
              </a:ext>
            </a:extLst>
          </p:cNvPr>
          <p:cNvSpPr txBox="1">
            <a:spLocks/>
          </p:cNvSpPr>
          <p:nvPr userDrawn="1"/>
        </p:nvSpPr>
        <p:spPr>
          <a:xfrm>
            <a:off x="7295839" y="2132869"/>
            <a:ext cx="4663323" cy="43034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1800"/>
              </a:spcBef>
            </a:pPr>
            <a:endParaRPr lang="en-US" i="1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0E510D-A28B-40D0-90A9-897A15E93F85}"/>
              </a:ext>
            </a:extLst>
          </p:cNvPr>
          <p:cNvCxnSpPr>
            <a:cxnSpLocks/>
          </p:cNvCxnSpPr>
          <p:nvPr userDrawn="1"/>
        </p:nvCxnSpPr>
        <p:spPr>
          <a:xfrm>
            <a:off x="7069545" y="2248302"/>
            <a:ext cx="0" cy="31337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885EC5-B7E9-4FBB-A4AE-A260C8DCB0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3238" y="2133600"/>
            <a:ext cx="6297612" cy="3079750"/>
          </a:xfr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We have focused on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preparing and empowering BDT staff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with the tools and resources to deliver value and impact, with performance management related objectives being adjusted accordingly</a:t>
            </a:r>
          </a:p>
          <a:p>
            <a:pPr lvl="0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EFC6EC8-B366-4C1C-9E18-04E70FF727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96150" y="2133600"/>
            <a:ext cx="4683125" cy="38560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Multiple RBM workshops for</a:t>
            </a:r>
            <a:b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</a:b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all HQ-based teams and Regional Offices 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Project Management training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Communication for Development training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Procurement training</a:t>
            </a:r>
            <a:endParaRPr lang="en-US" i="1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7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big quote mar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0946" y="2336800"/>
            <a:ext cx="9150108" cy="3764076"/>
          </a:xfrm>
        </p:spPr>
        <p:txBody>
          <a:bodyPr numCol="1" spcCol="274320">
            <a:noAutofit/>
          </a:bodyPr>
          <a:lstStyle>
            <a:lvl1pPr marL="91440" indent="0">
              <a:lnSpc>
                <a:spcPct val="100000"/>
              </a:lnSpc>
              <a:buClr>
                <a:srgbClr val="009CD6"/>
              </a:buClr>
              <a:buFontTx/>
              <a:buNone/>
              <a:defRPr sz="3200" i="1" spc="20">
                <a:latin typeface="Georgia" panose="02040502050405020303" pitchFamily="18" charset="0"/>
              </a:defRPr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 algn="l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987959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0946" y="2658534"/>
            <a:ext cx="9150108" cy="3764076"/>
          </a:xfrm>
        </p:spPr>
        <p:txBody>
          <a:bodyPr numCol="1" spcCol="274320">
            <a:noAutofit/>
          </a:bodyPr>
          <a:lstStyle>
            <a:lvl1pPr marL="91440" indent="0">
              <a:lnSpc>
                <a:spcPct val="100000"/>
              </a:lnSpc>
              <a:buClr>
                <a:srgbClr val="009CD6"/>
              </a:buClr>
              <a:buFontTx/>
              <a:buNone/>
              <a:defRPr sz="3200" i="1" spc="20">
                <a:latin typeface="Georgia" panose="02040502050405020303" pitchFamily="18" charset="0"/>
              </a:defRPr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mus.”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 algn="l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E0DB947-B9BF-4F5D-BCB3-A4E551A7C95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473700" y="1215232"/>
            <a:ext cx="1244600" cy="12446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>
              <a:defRPr sz="1400" b="0"/>
            </a:lvl1pPr>
          </a:lstStyle>
          <a:p>
            <a:r>
              <a:rPr lang="en-US" dirty="0"/>
              <a:t>Insert</a:t>
            </a:r>
            <a:br>
              <a:rPr lang="en-US" dirty="0"/>
            </a:br>
            <a:r>
              <a:rPr lang="en-US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106831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78E5A-AB76-4634-8AD9-64C991C6FC0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21372" y="2040524"/>
            <a:ext cx="4393315" cy="4125355"/>
          </a:xfrm>
        </p:spPr>
        <p:txBody>
          <a:bodyPr>
            <a:noAutofit/>
          </a:bodyPr>
          <a:lstStyle>
            <a:lvl1pPr marL="2286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1pPr>
            <a:lvl2pPr marL="6858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2pPr>
            <a:lvl3pPr marL="11430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3pPr>
            <a:lvl4pPr marL="16002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4pPr>
            <a:lvl5pPr>
              <a:buClr>
                <a:srgbClr val="5B9BD5"/>
              </a:buClr>
              <a:defRPr spc="0"/>
            </a:lvl5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8F227-A22B-432C-84DE-6E0A3BE38D6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460255" y="2040523"/>
            <a:ext cx="4393316" cy="4126191"/>
          </a:xfrm>
        </p:spPr>
        <p:txBody>
          <a:bodyPr>
            <a:noAutofit/>
          </a:bodyPr>
          <a:lstStyle>
            <a:lvl1pPr marL="2286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1pPr>
            <a:lvl2pPr marL="6858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2pPr>
            <a:lvl3pPr marL="11430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3pPr>
            <a:lvl4pPr marL="16002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4pPr>
            <a:lvl5pPr>
              <a:buClr>
                <a:srgbClr val="5B9BD5"/>
              </a:buClr>
              <a:defRPr spc="0"/>
            </a:lvl5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346557F-F9B0-433A-9FC1-56C38B19DE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1373" y="1251017"/>
            <a:ext cx="9132198" cy="56507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6157FF2-E1F2-41A6-A3CB-3DE59785DD4D}"/>
              </a:ext>
            </a:extLst>
          </p:cNvPr>
          <p:cNvCxnSpPr/>
          <p:nvPr userDrawn="1"/>
        </p:nvCxnSpPr>
        <p:spPr>
          <a:xfrm>
            <a:off x="614780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8A78C8E-6713-4582-84CE-8C8A0FE572A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780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95137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752D4-D41F-48C8-BC93-770A10B9CEF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37226" y="1975104"/>
            <a:ext cx="6256106" cy="4210543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1800" spc="2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F01D386-9240-4F38-9F1C-4325351B0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7225" y="1261501"/>
            <a:ext cx="7177821" cy="5421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5B0268-1877-4B50-85FE-85F64126C828}"/>
              </a:ext>
            </a:extLst>
          </p:cNvPr>
          <p:cNvCxnSpPr/>
          <p:nvPr userDrawn="1"/>
        </p:nvCxnSpPr>
        <p:spPr>
          <a:xfrm>
            <a:off x="607468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16C6763-4EEE-47FB-A7AD-A329AC0386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7468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144347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A9A3B-CF71-48AC-B4B0-550E5EC77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483" y="1234865"/>
            <a:ext cx="10313024" cy="635902"/>
          </a:xfrm>
          <a:prstGeom prst="rect">
            <a:avLst/>
          </a:prstGeom>
        </p:spPr>
        <p:txBody>
          <a:bodyPr anchor="t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ED55E9E-BFC6-411F-90A8-B7CC917CD1B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33313" y="1927476"/>
            <a:ext cx="10700345" cy="42181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B8B0405-4014-43E6-B303-902A4F998E13}"/>
              </a:ext>
            </a:extLst>
          </p:cNvPr>
          <p:cNvCxnSpPr/>
          <p:nvPr userDrawn="1"/>
        </p:nvCxnSpPr>
        <p:spPr>
          <a:xfrm>
            <a:off x="614783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69F8470-F06D-4D52-9A69-30EBD8DA60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3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4139101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- 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ED55E9E-BFC6-411F-90A8-B7CC917CD1B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5165650" cy="6858000"/>
          </a:xfrm>
          <a:solidFill>
            <a:srgbClr val="F7F7F7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421150D-F679-4DFA-93CF-0E5480CC4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3557" y="1241625"/>
            <a:ext cx="600074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1DE310-EEBE-4571-9348-190C69629E15}"/>
              </a:ext>
            </a:extLst>
          </p:cNvPr>
          <p:cNvCxnSpPr/>
          <p:nvPr userDrawn="1"/>
        </p:nvCxnSpPr>
        <p:spPr>
          <a:xfrm>
            <a:off x="5500046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4C777EF-FC93-4970-9186-9F729BE944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0046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03799A-7C35-4CAA-BE06-C4A99AE9826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93546" y="1796208"/>
            <a:ext cx="6000749" cy="3820167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2652770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- 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E364E913-4A6A-4F3B-B209-831A75170B7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6092751" cy="6858000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0453B6-BE94-4D10-99CD-4F6557992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1735" y="1241625"/>
            <a:ext cx="5018228" cy="86793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6CAFA7-68AE-4EAD-BE3A-A5B16D9D3552}"/>
              </a:ext>
            </a:extLst>
          </p:cNvPr>
          <p:cNvCxnSpPr/>
          <p:nvPr userDrawn="1"/>
        </p:nvCxnSpPr>
        <p:spPr>
          <a:xfrm>
            <a:off x="646823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8F2FE0A-3A4C-445D-8290-44FCEA3F59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68234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9AD2564-EF06-46B2-95AF-0FC81EEDCC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561734" y="2245766"/>
            <a:ext cx="5018229" cy="3920948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3255004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- 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99501-2A5A-45F8-BACF-23701FE6833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997698" cy="6857999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260B5-3078-4CFA-A43A-D57EA4E98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04579" y="2228472"/>
            <a:ext cx="4204643" cy="3936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47FA91-C242-46DD-BE23-48F41CC297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04579" y="1218965"/>
            <a:ext cx="4255850" cy="933507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0EEAF69-B649-4DD9-BE4A-CC1FC2864BDE}"/>
              </a:ext>
            </a:extLst>
          </p:cNvPr>
          <p:cNvCxnSpPr/>
          <p:nvPr userDrawn="1"/>
        </p:nvCxnSpPr>
        <p:spPr>
          <a:xfrm>
            <a:off x="73533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2686E3-ED91-4402-ABE9-E10A74CBDB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53375" y="313371"/>
            <a:ext cx="4307054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425363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- 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ED55E9E-BFC6-411F-90A8-B7CC917CD1B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026350" y="-1"/>
            <a:ext cx="5165650" cy="6858000"/>
          </a:xfrm>
          <a:solidFill>
            <a:srgbClr val="F7F7F7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421150D-F679-4DFA-93CF-0E5480CC4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2373" y="1241625"/>
            <a:ext cx="600074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1DE310-EEBE-4571-9348-190C69629E15}"/>
              </a:ext>
            </a:extLst>
          </p:cNvPr>
          <p:cNvCxnSpPr/>
          <p:nvPr userDrawn="1"/>
        </p:nvCxnSpPr>
        <p:spPr>
          <a:xfrm>
            <a:off x="598862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4C777EF-FC93-4970-9186-9F729BE944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8862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03799A-7C35-4CAA-BE06-C4A99AE9826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92362" y="1796208"/>
            <a:ext cx="6000749" cy="3820167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2682314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4518C-C369-4BCE-93F6-ACF7A0A4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392" y="879975"/>
            <a:ext cx="10515600" cy="7464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8A0EE-5A32-42C1-8C1D-EA2BEF09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392" y="180434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A5A063-7EAA-4705-81BD-73270FF5BA28}"/>
              </a:ext>
            </a:extLst>
          </p:cNvPr>
          <p:cNvSpPr txBox="1"/>
          <p:nvPr userDrawn="1"/>
        </p:nvSpPr>
        <p:spPr>
          <a:xfrm>
            <a:off x="9182937" y="634313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www.itu.int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ED357C-3FA0-42D4-850C-879BB0BE1875}"/>
              </a:ext>
            </a:extLst>
          </p:cNvPr>
          <p:cNvSpPr txBox="1"/>
          <p:nvPr userDrawn="1"/>
        </p:nvSpPr>
        <p:spPr>
          <a:xfrm>
            <a:off x="11420070" y="6345034"/>
            <a:ext cx="553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88FE18D-1554-4525-B2E9-CBAFE9755A5A}" type="slidenum">
              <a:rPr lang="en-US" sz="1300" smtClean="0">
                <a:solidFill>
                  <a:schemeClr val="tx1"/>
                </a:solidFill>
              </a:rPr>
              <a:t>‹#›</a:t>
            </a:fld>
            <a:endParaRPr 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10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3" r:id="rId2"/>
    <p:sldLayoutId id="2147483652" r:id="rId3"/>
    <p:sldLayoutId id="2147483675" r:id="rId4"/>
    <p:sldLayoutId id="2147483676" r:id="rId5"/>
    <p:sldLayoutId id="2147483674" r:id="rId6"/>
    <p:sldLayoutId id="2147483672" r:id="rId7"/>
    <p:sldLayoutId id="2147483657" r:id="rId8"/>
    <p:sldLayoutId id="2147483717" r:id="rId9"/>
    <p:sldLayoutId id="2147483718" r:id="rId10"/>
    <p:sldLayoutId id="2147483719" r:id="rId11"/>
    <p:sldLayoutId id="2147483670" r:id="rId12"/>
    <p:sldLayoutId id="2147483660" r:id="rId13"/>
    <p:sldLayoutId id="2147483687" r:id="rId14"/>
    <p:sldLayoutId id="2147483707" r:id="rId15"/>
    <p:sldLayoutId id="2147483712" r:id="rId16"/>
    <p:sldLayoutId id="2147483720" r:id="rId17"/>
    <p:sldLayoutId id="2147483721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137160" algn="l" defTabSz="914400" rtl="0" eaLnBrk="1" latinLnBrk="0" hangingPunct="1">
        <a:lnSpc>
          <a:spcPts val="2200"/>
        </a:lnSpc>
        <a:spcBef>
          <a:spcPts val="10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137160" algn="l" defTabSz="914400" rtl="0" eaLnBrk="1" latinLnBrk="0" hangingPunct="1">
        <a:lnSpc>
          <a:spcPts val="22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137160" algn="l" defTabSz="914400" rtl="0" eaLnBrk="1" latinLnBrk="0" hangingPunct="1">
        <a:lnSpc>
          <a:spcPts val="22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137160" algn="l" defTabSz="914400" rtl="0" eaLnBrk="1" latinLnBrk="0" hangingPunct="1">
        <a:lnSpc>
          <a:spcPts val="22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2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 spc="3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4518C-C369-4BCE-93F6-ACF7A0A4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392" y="879975"/>
            <a:ext cx="10515600" cy="7464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8A0EE-5A32-42C1-8C1D-EA2BEF09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392" y="180434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3ABCAB-1B02-4C7B-89B1-A5BB0E479D06}"/>
              </a:ext>
            </a:extLst>
          </p:cNvPr>
          <p:cNvSpPr txBox="1"/>
          <p:nvPr userDrawn="1"/>
        </p:nvSpPr>
        <p:spPr>
          <a:xfrm>
            <a:off x="9182937" y="634313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www.itu.int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662A7B-D8AC-460A-9C3E-1872390023D8}"/>
              </a:ext>
            </a:extLst>
          </p:cNvPr>
          <p:cNvSpPr txBox="1"/>
          <p:nvPr userDrawn="1"/>
        </p:nvSpPr>
        <p:spPr>
          <a:xfrm>
            <a:off x="11420070" y="6345034"/>
            <a:ext cx="553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88FE18D-1554-4525-B2E9-CBAFE9755A5A}" type="slidenum">
              <a:rPr lang="en-US" sz="1300" smtClean="0">
                <a:solidFill>
                  <a:schemeClr val="tx1"/>
                </a:solidFill>
              </a:rPr>
              <a:t>‹#›</a:t>
            </a:fld>
            <a:endParaRPr 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03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6" r:id="rId2"/>
    <p:sldLayoutId id="214748371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137160" algn="l" defTabSz="914400" rtl="0" eaLnBrk="1" latinLnBrk="0" hangingPunct="1">
        <a:lnSpc>
          <a:spcPct val="100000"/>
        </a:lnSpc>
        <a:spcBef>
          <a:spcPts val="10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2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 spc="3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8A0EE-5A32-42C1-8C1D-EA2BEF09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6313" y="2209801"/>
            <a:ext cx="8559373" cy="3793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en-US" sz="2800" i="1" dirty="0">
                <a:latin typeface="Georgia" panose="02040502050405020303" pitchFamily="18" charset="0"/>
              </a:rPr>
              <a:t>We grew up with the internet. </a:t>
            </a:r>
            <a:br>
              <a:rPr lang="en-US" sz="2800" i="1" dirty="0">
                <a:latin typeface="Georgia" panose="02040502050405020303" pitchFamily="18" charset="0"/>
              </a:rPr>
            </a:br>
            <a:r>
              <a:rPr lang="en-US" sz="2800" i="1" dirty="0">
                <a:latin typeface="Georgia" panose="02040502050405020303" pitchFamily="18" charset="0"/>
              </a:rPr>
              <a:t>I mean, the internet has always been here with us. The grown-ups are like ‘Wow the internet appeared’, while it is perfectly normal for us.”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FB8933-3AE5-487A-8B03-0B68C8923CB0}"/>
              </a:ext>
            </a:extLst>
          </p:cNvPr>
          <p:cNvSpPr txBox="1"/>
          <p:nvPr userDrawn="1"/>
        </p:nvSpPr>
        <p:spPr>
          <a:xfrm>
            <a:off x="9182937" y="634313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www.itu.int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9BF5BD-2163-4157-A2AF-C24DDF31C8DA}"/>
              </a:ext>
            </a:extLst>
          </p:cNvPr>
          <p:cNvSpPr txBox="1"/>
          <p:nvPr userDrawn="1"/>
        </p:nvSpPr>
        <p:spPr>
          <a:xfrm>
            <a:off x="11420070" y="6345034"/>
            <a:ext cx="553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88FE18D-1554-4525-B2E9-CBAFE9755A5A}" type="slidenum">
              <a:rPr lang="en-US" sz="1300" smtClean="0">
                <a:solidFill>
                  <a:schemeClr val="tx1"/>
                </a:solidFill>
              </a:rPr>
              <a:t>‹#›</a:t>
            </a:fld>
            <a:endParaRPr 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1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91440" indent="0" algn="ctr" defTabSz="914400" rtl="0" eaLnBrk="1" latinLnBrk="0" hangingPunct="1">
        <a:lnSpc>
          <a:spcPct val="100000"/>
        </a:lnSpc>
        <a:spcBef>
          <a:spcPts val="1000"/>
        </a:spcBef>
        <a:buClr>
          <a:srgbClr val="009CD6"/>
        </a:buClr>
        <a:buSzPct val="110000"/>
        <a:buFontTx/>
        <a:buNone/>
        <a:defRPr sz="3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48640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Tx/>
        <a:buNone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05840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Tx/>
        <a:buNone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63040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Tx/>
        <a:buNone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2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 spc="3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9F30285-D598-437F-82DD-E03C393D63FF}"/>
              </a:ext>
            </a:extLst>
          </p:cNvPr>
          <p:cNvSpPr txBox="1">
            <a:spLocks/>
          </p:cNvSpPr>
          <p:nvPr/>
        </p:nvSpPr>
        <p:spPr>
          <a:xfrm>
            <a:off x="1458832" y="3243988"/>
            <a:ext cx="9644596" cy="504754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+mj-lt"/>
                <a:cs typeface="Varela Round"/>
              </a:rPr>
              <a:t>GO-SAFER: GLOBAL ONLINE SAFETY ALLIANCE FOR EDUCATIONAL RESOURCES</a:t>
            </a:r>
            <a:endParaRPr lang="de-DE" sz="2800" dirty="0">
              <a:solidFill>
                <a:schemeClr val="tx1"/>
              </a:solidFill>
              <a:latin typeface="+mj-lt"/>
              <a:cs typeface="Varela Round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AD66F2-F7C0-4D03-9150-D28F17AC561D}"/>
              </a:ext>
            </a:extLst>
          </p:cNvPr>
          <p:cNvCxnSpPr>
            <a:cxnSpLocks/>
          </p:cNvCxnSpPr>
          <p:nvPr/>
        </p:nvCxnSpPr>
        <p:spPr>
          <a:xfrm>
            <a:off x="1547403" y="3867340"/>
            <a:ext cx="6020121" cy="0"/>
          </a:xfrm>
          <a:prstGeom prst="line">
            <a:avLst/>
          </a:prstGeom>
          <a:ln w="12700">
            <a:solidFill>
              <a:srgbClr val="009C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9">
            <a:extLst>
              <a:ext uri="{FF2B5EF4-FFF2-40B4-BE49-F238E27FC236}">
                <a16:creationId xmlns:a16="http://schemas.microsoft.com/office/drawing/2014/main" id="{EEB08032-CE0E-4986-AEDF-A41026C0E8B9}"/>
              </a:ext>
            </a:extLst>
          </p:cNvPr>
          <p:cNvSpPr txBox="1">
            <a:spLocks/>
          </p:cNvSpPr>
          <p:nvPr/>
        </p:nvSpPr>
        <p:spPr>
          <a:xfrm>
            <a:off x="1441141" y="1566444"/>
            <a:ext cx="9604229" cy="12674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CH" sz="2800" b="1" dirty="0">
                <a:solidFill>
                  <a:schemeClr val="tx1"/>
                </a:solidFill>
              </a:rPr>
              <a:t>Contribution by World </a:t>
            </a:r>
            <a:r>
              <a:rPr lang="fr-CH" sz="2800" b="1" dirty="0" err="1">
                <a:solidFill>
                  <a:schemeClr val="tx1"/>
                </a:solidFill>
              </a:rPr>
              <a:t>Health</a:t>
            </a:r>
            <a:r>
              <a:rPr lang="fr-CH" sz="2800" b="1" dirty="0">
                <a:solidFill>
                  <a:schemeClr val="tx1"/>
                </a:solidFill>
              </a:rPr>
              <a:t> </a:t>
            </a:r>
            <a:r>
              <a:rPr lang="fr-CH" sz="2800" b="1" dirty="0" err="1">
                <a:solidFill>
                  <a:schemeClr val="tx1"/>
                </a:solidFill>
              </a:rPr>
              <a:t>Organization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BEA86D-7088-345A-C585-1AAB9168CBC9}"/>
              </a:ext>
            </a:extLst>
          </p:cNvPr>
          <p:cNvSpPr txBox="1"/>
          <p:nvPr/>
        </p:nvSpPr>
        <p:spPr>
          <a:xfrm>
            <a:off x="7170058" y="946601"/>
            <a:ext cx="38753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Document CWG-COP-23/INF/9</a:t>
            </a:r>
          </a:p>
          <a:p>
            <a:pPr algn="r"/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fr-CH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September</a:t>
            </a:r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  <a:p>
            <a:pPr algn="r"/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English </a:t>
            </a:r>
            <a:r>
              <a:rPr lang="fr-CH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A1DD03-53AF-BB0D-B0A3-CD2A20F6C4CD}"/>
              </a:ext>
            </a:extLst>
          </p:cNvPr>
          <p:cNvSpPr txBox="1"/>
          <p:nvPr/>
        </p:nvSpPr>
        <p:spPr>
          <a:xfrm>
            <a:off x="1444887" y="3969005"/>
            <a:ext cx="9644596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CH" sz="1600" b="1" dirty="0" err="1"/>
              <a:t>Purpose</a:t>
            </a:r>
            <a:endParaRPr lang="fr-CH" sz="1600" b="1" dirty="0"/>
          </a:p>
          <a:p>
            <a:pPr>
              <a:spcBef>
                <a:spcPts val="600"/>
              </a:spcBef>
            </a:pPr>
            <a:r>
              <a:rPr lang="fr-CH" sz="1400" dirty="0" err="1"/>
              <a:t>Presentation</a:t>
            </a:r>
            <a:r>
              <a:rPr lang="fr-CH" sz="1400" dirty="0"/>
              <a:t> of </a:t>
            </a:r>
            <a:r>
              <a:rPr lang="fr-CH" sz="1400" dirty="0" err="1"/>
              <a:t>this</a:t>
            </a:r>
            <a:r>
              <a:rPr lang="fr-CH" sz="1400" dirty="0"/>
              <a:t> new initiative </a:t>
            </a:r>
            <a:r>
              <a:rPr lang="en-GB" sz="1400" dirty="0"/>
              <a:t>to make quality educational resources on Online Safety readily available to educators, policymakers, child-serving organizations, and parents.</a:t>
            </a:r>
            <a:endParaRPr lang="fr-CH" sz="1400" dirty="0"/>
          </a:p>
          <a:p>
            <a:pPr>
              <a:spcBef>
                <a:spcPts val="900"/>
              </a:spcBef>
            </a:pPr>
            <a:r>
              <a:rPr lang="fr-CH" sz="1600" b="1" dirty="0"/>
              <a:t>Action </a:t>
            </a:r>
            <a:r>
              <a:rPr lang="fr-CH" sz="1600" b="1" dirty="0" err="1"/>
              <a:t>required</a:t>
            </a:r>
            <a:endParaRPr lang="fr-CH" sz="1600" b="1" dirty="0"/>
          </a:p>
          <a:p>
            <a:pPr>
              <a:spcBef>
                <a:spcPts val="600"/>
              </a:spcBef>
            </a:pPr>
            <a:r>
              <a:rPr lang="en-GB" sz="1400" dirty="0"/>
              <a:t>This report is transmitted to the Council Working Group on child online protection </a:t>
            </a:r>
            <a:r>
              <a:rPr lang="en-GB" sz="1400" b="1" dirty="0"/>
              <a:t>for information</a:t>
            </a:r>
            <a:r>
              <a:rPr lang="en-GB" sz="1400" dirty="0"/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F5C8A7C-B6AD-2BF6-834F-FD68C1F787FB}"/>
              </a:ext>
            </a:extLst>
          </p:cNvPr>
          <p:cNvGrpSpPr/>
          <p:nvPr/>
        </p:nvGrpSpPr>
        <p:grpSpPr>
          <a:xfrm>
            <a:off x="-28575" y="490106"/>
            <a:ext cx="5809749" cy="648484"/>
            <a:chOff x="-28575" y="490106"/>
            <a:chExt cx="5809749" cy="64848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0E5E2E8-8A19-77B7-DD57-40845AE02AA2}"/>
                </a:ext>
              </a:extLst>
            </p:cNvPr>
            <p:cNvSpPr/>
            <p:nvPr/>
          </p:nvSpPr>
          <p:spPr>
            <a:xfrm>
              <a:off x="-28575" y="490106"/>
              <a:ext cx="144000" cy="648000"/>
            </a:xfrm>
            <a:prstGeom prst="rect">
              <a:avLst/>
            </a:prstGeom>
            <a:solidFill>
              <a:srgbClr val="18A3DD"/>
            </a:solidFill>
            <a:ln>
              <a:solidFill>
                <a:srgbClr val="FFFFFF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417D9ED-DB62-9425-45FA-ED6E77E50391}"/>
                </a:ext>
              </a:extLst>
            </p:cNvPr>
            <p:cNvGrpSpPr/>
            <p:nvPr/>
          </p:nvGrpSpPr>
          <p:grpSpPr>
            <a:xfrm>
              <a:off x="304758" y="494741"/>
              <a:ext cx="5476416" cy="643849"/>
              <a:chOff x="304758" y="494741"/>
              <a:chExt cx="5476416" cy="643849"/>
            </a:xfrm>
          </p:grpSpPr>
          <p:pic>
            <p:nvPicPr>
              <p:cNvPr id="13" name="Picture 2" descr="A black background with blue text&#10;&#10;Description automatically generated">
                <a:extLst>
                  <a:ext uri="{FF2B5EF4-FFF2-40B4-BE49-F238E27FC236}">
                    <a16:creationId xmlns:a16="http://schemas.microsoft.com/office/drawing/2014/main" id="{6AA813E8-86E2-C127-7D92-4FF6EBB42B2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9857"/>
              <a:stretch/>
            </p:blipFill>
            <p:spPr bwMode="auto">
              <a:xfrm>
                <a:off x="304758" y="494741"/>
                <a:ext cx="1475916" cy="609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" name="Text Box 2">
                <a:extLst>
                  <a:ext uri="{FF2B5EF4-FFF2-40B4-BE49-F238E27FC236}">
                    <a16:creationId xmlns:a16="http://schemas.microsoft.com/office/drawing/2014/main" id="{C8962265-2085-8926-E04F-C6B09D5527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0674" y="511527"/>
                <a:ext cx="4000500" cy="62706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36000" tIns="45720" rIns="91440" bIns="45720" anchor="t" anchorCtr="0">
                <a:spAutoFit/>
              </a:bodyPr>
              <a:lstStyle/>
              <a:p>
                <a:pPr hangingPunct="0">
                  <a:spcBef>
                    <a:spcPts val="600"/>
                  </a:spcBef>
                </a:pPr>
                <a:r>
                  <a:rPr lang="en-GB" sz="1200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Council Working Group </a:t>
                </a:r>
                <a:br>
                  <a:rPr lang="en-GB" sz="1200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200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on child online protection</a:t>
                </a:r>
                <a:br>
                  <a:rPr lang="en-GB" sz="12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Twenty-third meeting – 16 September 2025</a:t>
                </a:r>
                <a:endParaRPr lang="en-GB" sz="1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91845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395413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sz="3200" dirty="0"/>
              <a:t>GO-SAFER: Global Online Safety Alliance for Educational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116264"/>
            <a:ext cx="6400800" cy="1752600"/>
          </a:xfrm>
        </p:spPr>
        <p:txBody>
          <a:bodyPr>
            <a:normAutofit/>
          </a:bodyPr>
          <a:lstStyle/>
          <a:p>
            <a:pPr>
              <a:lnSpc>
                <a:spcPts val="2800"/>
              </a:lnSpc>
            </a:pPr>
            <a:r>
              <a:rPr sz="2400" dirty="0"/>
              <a:t>A new initiative to make quality educational resources on Online Safety readily available to educators, policymakers, child-serving organizations, and parents.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3200" dirty="0"/>
              <a:t>About the Initiative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005032A-BBCF-F3B6-ECAB-F8C5BB9B466E}"/>
              </a:ext>
            </a:extLst>
          </p:cNvPr>
          <p:cNvSpPr txBox="1">
            <a:spLocks/>
          </p:cNvSpPr>
          <p:nvPr/>
        </p:nvSpPr>
        <p:spPr>
          <a:xfrm>
            <a:off x="1831392" y="162641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Prevention education for children and youth is a proven strategy to address bullying, sexual violence, health behaviours, and substance use.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GO-SAFER applies these principles to online child sexual exploitation and abuse (OCSEA).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Builds on leadership of ITU, WHO, and UNH, informed by global frameworks and research.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Supported by Safe Online, creating a collaborative international network for prevention education.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3200" dirty="0"/>
              <a:t>Core Objectives &amp; Measures of </a:t>
            </a:r>
            <a:br>
              <a:rPr lang="fr-CH" sz="3200" dirty="0"/>
            </a:br>
            <a:r>
              <a:rPr sz="3200" dirty="0"/>
              <a:t>Success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CE4723A-AE75-CABE-6F9D-19E187821773}"/>
              </a:ext>
            </a:extLst>
          </p:cNvPr>
          <p:cNvSpPr txBox="1">
            <a:spLocks/>
          </p:cNvSpPr>
          <p:nvPr/>
        </p:nvSpPr>
        <p:spPr>
          <a:xfrm>
            <a:off x="2237874" y="18349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Objectives: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Archive quality educational resources in one locale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Highlight evidence-informed, best practices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Track evaluation literature on Online safety programs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Success will be defined by: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Increased dissemination and utilization of programs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Improved messaging and content in new programs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Expansion of programs to underserved regions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Integration of Online safety into multi-topic initiatives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U Theme - White bg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A5A5A5"/>
      </a:accent3>
      <a:accent4>
        <a:srgbClr val="595959"/>
      </a:accent4>
      <a:accent5>
        <a:srgbClr val="005EB8"/>
      </a:accent5>
      <a:accent6>
        <a:srgbClr val="E5F5FB"/>
      </a:accent6>
      <a:hlink>
        <a:srgbClr val="000000"/>
      </a:hlink>
      <a:folHlink>
        <a:srgbClr val="757070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ig text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A5A5A5"/>
      </a:accent3>
      <a:accent4>
        <a:srgbClr val="595959"/>
      </a:accent4>
      <a:accent5>
        <a:srgbClr val="005EB8"/>
      </a:accent5>
      <a:accent6>
        <a:srgbClr val="E5F5FB"/>
      </a:accent6>
      <a:hlink>
        <a:srgbClr val="009CD6"/>
      </a:hlink>
      <a:folHlink>
        <a:srgbClr val="009CD6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Quote Slide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A5A5A5"/>
      </a:accent3>
      <a:accent4>
        <a:srgbClr val="595959"/>
      </a:accent4>
      <a:accent5>
        <a:srgbClr val="005EB8"/>
      </a:accent5>
      <a:accent6>
        <a:srgbClr val="E5F5FB"/>
      </a:accent6>
      <a:hlink>
        <a:srgbClr val="009CD6"/>
      </a:hlink>
      <a:folHlink>
        <a:srgbClr val="009CD6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7107</TotalTime>
  <Words>251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Georgia</vt:lpstr>
      <vt:lpstr>ITU Theme - White bg</vt:lpstr>
      <vt:lpstr>Big text</vt:lpstr>
      <vt:lpstr>Quote Slide</vt:lpstr>
      <vt:lpstr>PowerPoint Presentation</vt:lpstr>
      <vt:lpstr>GO-SAFER: Global Online Safety Alliance for Educational Resources</vt:lpstr>
      <vt:lpstr>About the Initiative</vt:lpstr>
      <vt:lpstr>Core Objectives &amp; Measures of  Success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CWG-COP PowerPoint Presentation</dc:title>
  <dc:creator>Njume Ebong-Barry, Ahone</dc:creator>
  <cp:keywords>CWG-COP</cp:keywords>
  <cp:lastModifiedBy>GBS</cp:lastModifiedBy>
  <cp:revision>153</cp:revision>
  <dcterms:created xsi:type="dcterms:W3CDTF">2021-03-09T10:44:20Z</dcterms:created>
  <dcterms:modified xsi:type="dcterms:W3CDTF">2025-09-08T17:01:38Z</dcterms:modified>
</cp:coreProperties>
</file>