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700" r:id="rId5"/>
  </p:sldMasterIdLst>
  <p:notesMasterIdLst>
    <p:notesMasterId r:id="rId13"/>
  </p:notesMasterIdLst>
  <p:handoutMasterIdLst>
    <p:handoutMasterId r:id="rId14"/>
  </p:handoutMasterIdLst>
  <p:sldIdLst>
    <p:sldId id="256" r:id="rId6"/>
    <p:sldId id="503" r:id="rId7"/>
    <p:sldId id="764" r:id="rId8"/>
    <p:sldId id="765" r:id="rId9"/>
    <p:sldId id="524" r:id="rId10"/>
    <p:sldId id="526" r:id="rId11"/>
    <p:sldId id="311" r:id="rId12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pos="3228">
          <p15:clr>
            <a:srgbClr val="A4A3A4"/>
          </p15:clr>
        </p15:guide>
        <p15:guide id="3" orient="horz" pos="2387">
          <p15:clr>
            <a:srgbClr val="A4A3A4"/>
          </p15:clr>
        </p15:guide>
        <p15:guide id="4" pos="7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3" roundtripDataSignature="AMtx7miIoPaVO5T6/40NNjgI7n5ZxN1Mj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A49E1F-18DE-1F29-AAFB-81483533D45E}" name="Esther Lozano Perez (ES)" initials="EL" userId="S::esther.lozano.perez@pwc.com::e258cf83-f2ea-4366-8529-c69db1130be1" providerId="AD"/>
  <p188:author id="{D4ECBA6F-65C7-0C75-3AF9-3E5D888AA5F7}" name="aina.calvet.tarrada@pwc.com" initials="ai" userId="S::urn:spo:guest#aina.calvet.tarrada@pwc.com::" providerId="AD"/>
  <p188:author id="{1B825081-74C2-4BAB-C738-1109FADD942F}" name="Marc Espin Canellas (ES)" initials="M(" userId="S::marc.espin.canellas_pwc.com#ext#@andrecercainnovacio.onmicrosoft.com::63e40e4e-9788-49b0-9831-402638e9e3db" providerId="AD"/>
  <p188:author id="{BB4429A0-EFF9-1C22-FF4F-F3F0886D3B3E}" name="Esther Lozano Perez (ES)" initials="E(" userId="S::esther.lozano.perez_pwc.com#ext#@andrecercainnovacio.onmicrosoft.com::e46efae1-fb98-446e-ba71-8af846ab3337" providerId="AD"/>
  <p188:author id="{88F3F1AC-9BD6-1630-6891-E980F09AF981}" name="Jiménez Pons, Joan" initials="JJ" userId="S::joanjimenez_ext@gencat.cat::e24d56ee-cdf6-46ae-9731-0d2366c8b598" providerId="AD"/>
  <p188:author id="{89C9B7D5-E6B9-0D11-CE21-4C0E05454A66}" name="Joan Jimenez Pons (ES)" initials="JJ" userId="S::joan.jimenez.pons@pwc.com::fbdb1304-508e-421f-accc-fe555904bf5e" providerId="AD"/>
  <p188:author id="{653955D7-D947-8043-8CCF-19BF4117706E}" name="Ivan Armengod Martínez" initials="IM" userId="S::ivan.armengod@andorra-digital.com::422b8152-0f47-4e83-b41f-3379927491fc" providerId="AD"/>
  <p188:author id="{DC158FE6-F1AE-AED8-33C0-5B87253DCFF9}" name="Marc Espin Canellas (ES)" initials="ME" userId="S::marc.espin.canellas@pwc.com::51e62f90-2711-4ed4-bbbc-f3774d3ce7db" providerId="AD"/>
  <p188:author id="{9CA6E8F9-A18C-B42E-8080-4AEEA36BF029}" name="Aina Calvet Tarrada (ES)" initials="AC" userId="S::aina.calvet.tarrada@pwc.com::fd69501c-ad8c-4c51-ab1d-74d58c25744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ra Novell Morell (ES)" initials="" lastIdx="3" clrIdx="0"/>
  <p:cmAuthor id="1" name="Dulce Oliva Sandoval (ES)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C9"/>
    <a:srgbClr val="FFE5E5"/>
    <a:srgbClr val="EAEAEA"/>
    <a:srgbClr val="FFF7E1"/>
    <a:srgbClr val="FFEE93"/>
    <a:srgbClr val="EEEEEE"/>
    <a:srgbClr val="E7E6E6"/>
    <a:srgbClr val="EFF4FF"/>
    <a:srgbClr val="DC6565"/>
    <a:srgbClr val="D6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DE9FD-96D9-4944-B002-BB39BDCD3994}" v="1" dt="2025-09-15T07:30:22.456"/>
  </p1510:revLst>
</p1510:revInfo>
</file>

<file path=ppt/tableStyles.xml><?xml version="1.0" encoding="utf-8"?>
<a:tblStyleLst xmlns:a="http://schemas.openxmlformats.org/drawingml/2006/main" def="{ACA23B57-B8AD-444E-8A2C-329127410AA9}">
  <a:tblStyle styleId="{ACA23B57-B8AD-444E-8A2C-329127410A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690322C-7835-45A9-9961-BE7046DFD35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612"/>
      </p:cViewPr>
      <p:guideLst>
        <p:guide orient="horz" pos="2750"/>
        <p:guide pos="3228"/>
        <p:guide orient="horz" pos="2387"/>
        <p:guide pos="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09" Type="http://schemas.microsoft.com/office/2015/10/relationships/revisionInfo" Target="revisionInfo.xml"/><Relationship Id="rId3" Type="http://schemas.openxmlformats.org/officeDocument/2006/relationships/customXml" Target="../customXml/item3.xml"/><Relationship Id="rId10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03" Type="http://customschemas.google.com/relationships/presentationmetadata" Target="metadata"/><Relationship Id="rId10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07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11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6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10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2D8AA6D-3046-EB3E-18C6-8BDD1A9FDA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FEDAE1-50AB-C55D-5CA3-DB6B6F3C8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9B3B5-FAA8-492F-AC80-B93DABC730F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28347-B0E2-F34F-C79F-F37E3E83B0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735EF9-7DC2-C8F3-4537-F55EC687E7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82EE4-EF59-4B33-A69B-EDC558CC1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36" name="Google Shape;1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A3802-D4E3-41D0-B667-6E25B0C5F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3ACF969-54F2-1C9B-8FBE-420DEB6D4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921A4B-0B9D-1AA8-E767-66D1FEBEF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81F3B6-4E7B-FC98-776E-3FDEFC88A8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65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87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16A56-319B-F379-CCEF-6DE4D23F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CEB815B-E0BC-0DCF-F31C-ADC2B3FB6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AD65DE-66EF-1DF6-95A1-2C5DF7787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3859AD-647E-879E-1C82-CD2F1EBBE3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56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2421" name="Google Shape;242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98049"/>
            <a:ext cx="12192000" cy="44682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Google Shape;21;p57"/>
          <p:cNvSpPr txBox="1">
            <a:spLocks noGrp="1"/>
          </p:cNvSpPr>
          <p:nvPr>
            <p:ph type="ctrTitle"/>
          </p:nvPr>
        </p:nvSpPr>
        <p:spPr>
          <a:xfrm>
            <a:off x="1524000" y="1603006"/>
            <a:ext cx="9144000" cy="153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" name="Google Shape;22;p57"/>
          <p:cNvSpPr txBox="1">
            <a:spLocks noGrp="1"/>
          </p:cNvSpPr>
          <p:nvPr>
            <p:ph type="subTitle" idx="1"/>
          </p:nvPr>
        </p:nvSpPr>
        <p:spPr>
          <a:xfrm>
            <a:off x="1524000" y="3226033"/>
            <a:ext cx="9144000" cy="67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en-US"/>
          </a:p>
        </p:txBody>
      </p:sp>
      <p:pic>
        <p:nvPicPr>
          <p:cNvPr id="23" name="Google Shape;2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711" y="285316"/>
            <a:ext cx="30988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" name="Google Shape;9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" name="Google Shape;9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2" name="Google Shape;102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lang="en-US"/>
          </a:p>
        </p:txBody>
      </p:sp>
      <p:sp>
        <p:nvSpPr>
          <p:cNvPr id="103" name="Google Shape;103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lang="en-US"/>
          </a:p>
        </p:txBody>
      </p:sp>
      <p:sp>
        <p:nvSpPr>
          <p:cNvPr id="104" name="Google Shape;104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5" name="Google Shape;105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6" name="Google Shape;106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9" name="Google Shape;109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lang="en-US"/>
          </a:p>
        </p:txBody>
      </p:sp>
      <p:sp>
        <p:nvSpPr>
          <p:cNvPr id="111" name="Google Shape;11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2" name="Google Shape;11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3" name="Google Shape;11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6" name="Google Shape;116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117" name="Google Shape;11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8" name="Google Shape;11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9" name="Google Shape;11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2" name="Google Shape;122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123" name="Google Shape;12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4" name="Google Shape;12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5" name="Google Shape;12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1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98049"/>
            <a:ext cx="12192000" cy="44682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Google Shape;21;p57"/>
          <p:cNvSpPr txBox="1">
            <a:spLocks noGrp="1"/>
          </p:cNvSpPr>
          <p:nvPr>
            <p:ph type="ctrTitle"/>
          </p:nvPr>
        </p:nvSpPr>
        <p:spPr>
          <a:xfrm>
            <a:off x="1524000" y="1603006"/>
            <a:ext cx="9144000" cy="153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" name="Google Shape;22;p57"/>
          <p:cNvSpPr txBox="1">
            <a:spLocks noGrp="1"/>
          </p:cNvSpPr>
          <p:nvPr>
            <p:ph type="subTitle" idx="1"/>
          </p:nvPr>
        </p:nvSpPr>
        <p:spPr>
          <a:xfrm>
            <a:off x="1524000" y="3226033"/>
            <a:ext cx="9144000" cy="67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en-US"/>
          </a:p>
        </p:txBody>
      </p:sp>
      <p:pic>
        <p:nvPicPr>
          <p:cNvPr id="23" name="Google Shape;2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711" y="285316"/>
            <a:ext cx="3098800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07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 type="obj">
  <p:cSld name="2_Título y objet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9"/>
          <p:cNvSpPr txBox="1">
            <a:spLocks noGrp="1"/>
          </p:cNvSpPr>
          <p:nvPr>
            <p:ph type="title"/>
          </p:nvPr>
        </p:nvSpPr>
        <p:spPr>
          <a:xfrm>
            <a:off x="838200" y="1413049"/>
            <a:ext cx="10515600" cy="1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grpSp>
        <p:nvGrpSpPr>
          <p:cNvPr id="33" name="Google Shape;33;p59"/>
          <p:cNvGrpSpPr/>
          <p:nvPr/>
        </p:nvGrpSpPr>
        <p:grpSpPr>
          <a:xfrm>
            <a:off x="-25695" y="-14389"/>
            <a:ext cx="12240000" cy="457199"/>
            <a:chOff x="6204" y="2611858"/>
            <a:chExt cx="12240000" cy="457199"/>
          </a:xfrm>
        </p:grpSpPr>
        <p:sp>
          <p:nvSpPr>
            <p:cNvPr id="34" name="Google Shape;34;p59"/>
            <p:cNvSpPr/>
            <p:nvPr/>
          </p:nvSpPr>
          <p:spPr>
            <a:xfrm>
              <a:off x="6204" y="2611858"/>
              <a:ext cx="12240000" cy="457199"/>
            </a:xfrm>
            <a:prstGeom prst="rect">
              <a:avLst/>
            </a:prstGeom>
            <a:solidFill>
              <a:srgbClr val="F0C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Google Shape;35;p59"/>
            <p:cNvPicPr preferRelativeResize="0"/>
            <p:nvPr/>
          </p:nvPicPr>
          <p:blipFill rotWithShape="1">
            <a:blip r:embed="rId2">
              <a:alphaModFix/>
            </a:blip>
            <a:srcRect t="33281" b="36039"/>
            <a:stretch/>
          </p:blipFill>
          <p:spPr>
            <a:xfrm>
              <a:off x="10841515" y="2702989"/>
              <a:ext cx="1327660" cy="28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59"/>
          <p:cNvSpPr txBox="1"/>
          <p:nvPr/>
        </p:nvSpPr>
        <p:spPr>
          <a:xfrm>
            <a:off x="6197901" y="79073"/>
            <a:ext cx="47305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de Transformació Digital d’ANDORRA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95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1_En blanc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5" name="Google Shape;4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6" name="Google Shape;4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47" name="Google Shape;47;p61"/>
          <p:cNvPicPr preferRelativeResize="0"/>
          <p:nvPr/>
        </p:nvPicPr>
        <p:blipFill rotWithShape="1">
          <a:blip r:embed="rId2">
            <a:alphaModFix/>
          </a:blip>
          <a:srcRect b="19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01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2"/>
          <p:cNvSpPr txBox="1">
            <a:spLocks noGrp="1"/>
          </p:cNvSpPr>
          <p:nvPr>
            <p:ph type="body" idx="1"/>
          </p:nvPr>
        </p:nvSpPr>
        <p:spPr>
          <a:xfrm>
            <a:off x="838200" y="1871027"/>
            <a:ext cx="5181600" cy="43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50" name="Google Shape;50;p62"/>
          <p:cNvSpPr txBox="1">
            <a:spLocks noGrp="1"/>
          </p:cNvSpPr>
          <p:nvPr>
            <p:ph type="body" idx="2"/>
          </p:nvPr>
        </p:nvSpPr>
        <p:spPr>
          <a:xfrm>
            <a:off x="6172200" y="1871027"/>
            <a:ext cx="5181600" cy="43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51" name="Google Shape;5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2" name="Google Shape;5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" name="Google Shape;5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Google Shape;54;p62"/>
          <p:cNvSpPr txBox="1">
            <a:spLocks noGrp="1"/>
          </p:cNvSpPr>
          <p:nvPr>
            <p:ph type="title"/>
          </p:nvPr>
        </p:nvSpPr>
        <p:spPr>
          <a:xfrm>
            <a:off x="838200" y="1413049"/>
            <a:ext cx="10515600" cy="1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grpSp>
        <p:nvGrpSpPr>
          <p:cNvPr id="55" name="Google Shape;55;p62"/>
          <p:cNvGrpSpPr/>
          <p:nvPr/>
        </p:nvGrpSpPr>
        <p:grpSpPr>
          <a:xfrm>
            <a:off x="-25695" y="-14389"/>
            <a:ext cx="12240000" cy="457199"/>
            <a:chOff x="6204" y="2611858"/>
            <a:chExt cx="12240000" cy="457199"/>
          </a:xfrm>
        </p:grpSpPr>
        <p:sp>
          <p:nvSpPr>
            <p:cNvPr id="56" name="Google Shape;56;p62"/>
            <p:cNvSpPr/>
            <p:nvPr/>
          </p:nvSpPr>
          <p:spPr>
            <a:xfrm>
              <a:off x="6204" y="2611858"/>
              <a:ext cx="12240000" cy="457199"/>
            </a:xfrm>
            <a:prstGeom prst="rect">
              <a:avLst/>
            </a:prstGeom>
            <a:solidFill>
              <a:srgbClr val="F0C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" name="Google Shape;57;p62"/>
            <p:cNvPicPr preferRelativeResize="0"/>
            <p:nvPr/>
          </p:nvPicPr>
          <p:blipFill rotWithShape="1">
            <a:blip r:embed="rId2">
              <a:alphaModFix/>
            </a:blip>
            <a:srcRect t="33281" b="36039"/>
            <a:stretch/>
          </p:blipFill>
          <p:spPr>
            <a:xfrm>
              <a:off x="10841515" y="2702989"/>
              <a:ext cx="1327660" cy="28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62"/>
          <p:cNvSpPr txBox="1"/>
          <p:nvPr/>
        </p:nvSpPr>
        <p:spPr>
          <a:xfrm>
            <a:off x="6197901" y="79073"/>
            <a:ext cx="47305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de Transformació Digital d’ANDORRA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4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3"/>
          <p:cNvSpPr/>
          <p:nvPr/>
        </p:nvSpPr>
        <p:spPr>
          <a:xfrm>
            <a:off x="0" y="0"/>
            <a:ext cx="12191999" cy="1093770"/>
          </a:xfrm>
          <a:prstGeom prst="rect">
            <a:avLst/>
          </a:prstGeom>
          <a:solidFill>
            <a:srgbClr val="F1C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63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t="27427" b="28053"/>
          <a:stretch/>
        </p:blipFill>
        <p:spPr>
          <a:xfrm>
            <a:off x="163304" y="270070"/>
            <a:ext cx="1712445" cy="5387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3"/>
          <p:cNvSpPr txBox="1"/>
          <p:nvPr/>
        </p:nvSpPr>
        <p:spPr>
          <a:xfrm>
            <a:off x="9386047" y="403450"/>
            <a:ext cx="24996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www.andorra-digital.com</a:t>
            </a:r>
          </a:p>
        </p:txBody>
      </p:sp>
    </p:spTree>
    <p:extLst>
      <p:ext uri="{BB962C8B-B14F-4D97-AF65-F5344CB8AC3E}">
        <p14:creationId xmlns:p14="http://schemas.microsoft.com/office/powerpoint/2010/main" val="32547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5" name="Google Shape;4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6" name="Google Shape;4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47" name="Google Shape;47;p61"/>
          <p:cNvPicPr preferRelativeResize="0"/>
          <p:nvPr/>
        </p:nvPicPr>
        <p:blipFill rotWithShape="1">
          <a:blip r:embed="rId2">
            <a:alphaModFix/>
          </a:blip>
          <a:srcRect b="19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 preserve="1">
  <p:cSld name="3_Dos objeto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3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t="27427" b="28053"/>
          <a:stretch/>
        </p:blipFill>
        <p:spPr>
          <a:xfrm>
            <a:off x="163304" y="270070"/>
            <a:ext cx="1712445" cy="5387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3"/>
          <p:cNvSpPr txBox="1"/>
          <p:nvPr/>
        </p:nvSpPr>
        <p:spPr>
          <a:xfrm>
            <a:off x="9386047" y="403450"/>
            <a:ext cx="24996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www.andorra-digital.com</a:t>
            </a:r>
          </a:p>
        </p:txBody>
      </p:sp>
    </p:spTree>
    <p:extLst>
      <p:ext uri="{BB962C8B-B14F-4D97-AF65-F5344CB8AC3E}">
        <p14:creationId xmlns:p14="http://schemas.microsoft.com/office/powerpoint/2010/main" val="419661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5" name="Google Shape;65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en-US"/>
          </a:p>
        </p:txBody>
      </p:sp>
      <p:sp>
        <p:nvSpPr>
          <p:cNvPr id="66" name="Google Shape;66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" name="Google Shape;67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8" name="Google Shape;68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1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1" name="Google Shape;71;p6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lang="en-US"/>
          </a:p>
        </p:txBody>
      </p:sp>
      <p:sp>
        <p:nvSpPr>
          <p:cNvPr id="72" name="Google Shape;7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4" name="Google Shape;7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8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" name="Google Shape;77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78" name="Google Shape;78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79" name="Google Shape;7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0" name="Google Shape;8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1" name="Google Shape;8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4" name="Google Shape;8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en-US"/>
          </a:p>
        </p:txBody>
      </p:sp>
      <p:sp>
        <p:nvSpPr>
          <p:cNvPr id="85" name="Google Shape;8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86" name="Google Shape;8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en-US"/>
          </a:p>
        </p:txBody>
      </p:sp>
      <p:sp>
        <p:nvSpPr>
          <p:cNvPr id="87" name="Google Shape;8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88" name="Google Shape;8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9" name="Google Shape;8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0" name="Google Shape;9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9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3" name="Google Shape;9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4" name="Google Shape;9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5" name="Google Shape;9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83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" name="Google Shape;9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" name="Google Shape;9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4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2" name="Google Shape;102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lang="en-US"/>
          </a:p>
        </p:txBody>
      </p:sp>
      <p:sp>
        <p:nvSpPr>
          <p:cNvPr id="103" name="Google Shape;103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lang="en-US"/>
          </a:p>
        </p:txBody>
      </p:sp>
      <p:sp>
        <p:nvSpPr>
          <p:cNvPr id="104" name="Google Shape;104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5" name="Google Shape;105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6" name="Google Shape;106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9" name="Google Shape;109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lang="en-US"/>
          </a:p>
        </p:txBody>
      </p:sp>
      <p:sp>
        <p:nvSpPr>
          <p:cNvPr id="111" name="Google Shape;11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2" name="Google Shape;11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3" name="Google Shape;11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9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6" name="Google Shape;116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117" name="Google Shape;11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8" name="Google Shape;11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9" name="Google Shape;11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2"/>
          <p:cNvSpPr txBox="1">
            <a:spLocks noGrp="1"/>
          </p:cNvSpPr>
          <p:nvPr>
            <p:ph type="body" idx="1"/>
          </p:nvPr>
        </p:nvSpPr>
        <p:spPr>
          <a:xfrm>
            <a:off x="838200" y="1871027"/>
            <a:ext cx="5181600" cy="43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50" name="Google Shape;50;p62"/>
          <p:cNvSpPr txBox="1">
            <a:spLocks noGrp="1"/>
          </p:cNvSpPr>
          <p:nvPr>
            <p:ph type="body" idx="2"/>
          </p:nvPr>
        </p:nvSpPr>
        <p:spPr>
          <a:xfrm>
            <a:off x="6172200" y="1871027"/>
            <a:ext cx="5181600" cy="430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51" name="Google Shape;51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2" name="Google Shape;52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" name="Google Shape;53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Google Shape;54;p62"/>
          <p:cNvSpPr txBox="1">
            <a:spLocks noGrp="1"/>
          </p:cNvSpPr>
          <p:nvPr>
            <p:ph type="title"/>
          </p:nvPr>
        </p:nvSpPr>
        <p:spPr>
          <a:xfrm>
            <a:off x="838200" y="1413049"/>
            <a:ext cx="10515600" cy="1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grpSp>
        <p:nvGrpSpPr>
          <p:cNvPr id="55" name="Google Shape;55;p62"/>
          <p:cNvGrpSpPr/>
          <p:nvPr/>
        </p:nvGrpSpPr>
        <p:grpSpPr>
          <a:xfrm>
            <a:off x="-25695" y="-14389"/>
            <a:ext cx="12240000" cy="457199"/>
            <a:chOff x="6204" y="2611858"/>
            <a:chExt cx="12240000" cy="457199"/>
          </a:xfrm>
        </p:grpSpPr>
        <p:sp>
          <p:nvSpPr>
            <p:cNvPr id="56" name="Google Shape;56;p62"/>
            <p:cNvSpPr/>
            <p:nvPr/>
          </p:nvSpPr>
          <p:spPr>
            <a:xfrm>
              <a:off x="6204" y="2611858"/>
              <a:ext cx="12240000" cy="457199"/>
            </a:xfrm>
            <a:prstGeom prst="rect">
              <a:avLst/>
            </a:prstGeom>
            <a:solidFill>
              <a:srgbClr val="F0C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" name="Google Shape;57;p62"/>
            <p:cNvPicPr preferRelativeResize="0"/>
            <p:nvPr/>
          </p:nvPicPr>
          <p:blipFill rotWithShape="1">
            <a:blip r:embed="rId2">
              <a:alphaModFix/>
            </a:blip>
            <a:srcRect t="33281" b="36039"/>
            <a:stretch/>
          </p:blipFill>
          <p:spPr>
            <a:xfrm>
              <a:off x="10841515" y="2702989"/>
              <a:ext cx="1327660" cy="28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62"/>
          <p:cNvSpPr txBox="1"/>
          <p:nvPr/>
        </p:nvSpPr>
        <p:spPr>
          <a:xfrm>
            <a:off x="6197901" y="79073"/>
            <a:ext cx="47305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de Transformació Digital d’ANDORRA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2" name="Google Shape;122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123" name="Google Shape;12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4" name="Google Shape;12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5" name="Google Shape;12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1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 preserve="1">
  <p:cSld name="3_Dos objeto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3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t="27427" b="28053"/>
          <a:stretch/>
        </p:blipFill>
        <p:spPr>
          <a:xfrm>
            <a:off x="163304" y="270070"/>
            <a:ext cx="1712445" cy="53870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3"/>
          <p:cNvSpPr txBox="1"/>
          <p:nvPr/>
        </p:nvSpPr>
        <p:spPr>
          <a:xfrm>
            <a:off x="9386047" y="403450"/>
            <a:ext cx="24996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www.andorra-digital.com</a:t>
            </a:r>
          </a:p>
        </p:txBody>
      </p:sp>
    </p:spTree>
    <p:extLst>
      <p:ext uri="{BB962C8B-B14F-4D97-AF65-F5344CB8AC3E}">
        <p14:creationId xmlns:p14="http://schemas.microsoft.com/office/powerpoint/2010/main" val="321942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5" name="Google Shape;65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lang="en-US"/>
          </a:p>
        </p:txBody>
      </p:sp>
      <p:sp>
        <p:nvSpPr>
          <p:cNvPr id="66" name="Google Shape;66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" name="Google Shape;67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8" name="Google Shape;68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1" name="Google Shape;71;p6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lang="en-US"/>
          </a:p>
        </p:txBody>
      </p:sp>
      <p:sp>
        <p:nvSpPr>
          <p:cNvPr id="72" name="Google Shape;7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4" name="Google Shape;7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" name="Google Shape;77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78" name="Google Shape;78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79" name="Google Shape;7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0" name="Google Shape;8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1" name="Google Shape;8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4" name="Google Shape;8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en-US"/>
          </a:p>
        </p:txBody>
      </p:sp>
      <p:sp>
        <p:nvSpPr>
          <p:cNvPr id="85" name="Google Shape;8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86" name="Google Shape;8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lang="en-US"/>
          </a:p>
        </p:txBody>
      </p:sp>
      <p:sp>
        <p:nvSpPr>
          <p:cNvPr id="87" name="Google Shape;8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/>
          </a:p>
        </p:txBody>
      </p:sp>
      <p:sp>
        <p:nvSpPr>
          <p:cNvPr id="88" name="Google Shape;8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9" name="Google Shape;8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0" name="Google Shape;9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3" name="Google Shape;9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4" name="Google Shape;9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5" name="Google Shape;9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57DE662-F0F7-4CEC-AEBA-04767F8E51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275304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6" progId="TCLayout.ActiveDocument.1">
                  <p:embed/>
                </p:oleObj>
              </mc:Choice>
              <mc:Fallback>
                <p:oleObj name="think-cell Slide" r:id="rId17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57DE662-F0F7-4CEC-AEBA-04767F8E5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15;p56"/>
          <p:cNvSpPr txBox="1"/>
          <p:nvPr/>
        </p:nvSpPr>
        <p:spPr>
          <a:xfrm>
            <a:off x="11168572" y="6325375"/>
            <a:ext cx="1911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66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57DE662-F0F7-4CEC-AEBA-04767F8E51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75304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6" progId="TCLayout.ActiveDocument.1">
                  <p:embed/>
                </p:oleObj>
              </mc:Choice>
              <mc:Fallback>
                <p:oleObj name="think-cell Slide" r:id="rId19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57DE662-F0F7-4CEC-AEBA-04767F8E5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lang="en-US"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15;p56"/>
          <p:cNvSpPr txBox="1"/>
          <p:nvPr/>
        </p:nvSpPr>
        <p:spPr>
          <a:xfrm>
            <a:off x="11168572" y="6325375"/>
            <a:ext cx="1911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0009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1524000" y="1603006"/>
            <a:ext cx="9144000" cy="153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noProof="0" dirty="0"/>
              <a:t>Andorra's commitment with COP Initiatives and Roadmap</a:t>
            </a:r>
            <a:endParaRPr lang="en-US" noProof="0" dirty="0"/>
          </a:p>
        </p:txBody>
      </p:sp>
      <p:sp>
        <p:nvSpPr>
          <p:cNvPr id="7" name="Google Shape;132;p1">
            <a:extLst>
              <a:ext uri="{FF2B5EF4-FFF2-40B4-BE49-F238E27FC236}">
                <a16:creationId xmlns:a16="http://schemas.microsoft.com/office/drawing/2014/main" id="{19630F21-E83D-4127-B7C9-BE42C4406E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06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SzPct val="100000"/>
            </a:pPr>
            <a:r>
              <a:rPr lang="en-US" sz="2400" b="1" noProof="0" dirty="0" err="1">
                <a:solidFill>
                  <a:schemeClr val="tx1"/>
                </a:solidFill>
              </a:rPr>
              <a:t>PdTDA</a:t>
            </a:r>
            <a:r>
              <a:rPr lang="en-US" sz="2400" b="1" noProof="0" dirty="0">
                <a:solidFill>
                  <a:schemeClr val="tx1"/>
                </a:solidFill>
              </a:rPr>
              <a:t>- Center for Digital Well-being and Digital skills and Competences </a:t>
            </a:r>
          </a:p>
          <a:p>
            <a:pPr marL="0" indent="0">
              <a:spcBef>
                <a:spcPts val="0"/>
              </a:spcBef>
              <a:buSzPct val="100000"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Pct val="100000"/>
            </a:pPr>
            <a:r>
              <a:rPr lang="en-US" sz="2400" dirty="0"/>
              <a:t>September</a:t>
            </a:r>
            <a:r>
              <a:rPr lang="en-US" sz="2400" noProof="0" dirty="0"/>
              <a:t>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BEA38-0ACF-965E-8F8C-443D4B08E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293" y="326672"/>
            <a:ext cx="2220972" cy="833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l="724" t="16267" b="-1"/>
          <a:stretch/>
        </p:blipFill>
        <p:spPr>
          <a:xfrm>
            <a:off x="0" y="961022"/>
            <a:ext cx="12192000" cy="58969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838200" y="1147033"/>
            <a:ext cx="14723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r>
              <a:rPr lang="en-US" sz="2800" b="1"/>
              <a:t>INDEX</a:t>
            </a:r>
            <a:endParaRPr lang="en-US"/>
          </a:p>
        </p:txBody>
      </p:sp>
      <p:sp>
        <p:nvSpPr>
          <p:cNvPr id="2" name="Google Shape;141;p2">
            <a:extLst>
              <a:ext uri="{FF2B5EF4-FFF2-40B4-BE49-F238E27FC236}">
                <a16:creationId xmlns:a16="http://schemas.microsoft.com/office/drawing/2014/main" id="{23D4BE42-5788-84E4-D1FC-55951B363FB3}"/>
              </a:ext>
            </a:extLst>
          </p:cNvPr>
          <p:cNvSpPr/>
          <p:nvPr/>
        </p:nvSpPr>
        <p:spPr>
          <a:xfrm>
            <a:off x="1149627" y="1951692"/>
            <a:ext cx="10315009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AutoNum type="arabicPeriod"/>
              <a:tabLst/>
              <a:defRPr/>
            </a:pPr>
            <a:r>
              <a:rPr lang="en-GB" sz="2000" b="1" dirty="0"/>
              <a:t>Introduction</a:t>
            </a:r>
          </a:p>
          <a:p>
            <a:pPr marL="457200" indent="-457200">
              <a:spcAft>
                <a:spcPts val="600"/>
              </a:spcAft>
              <a:buSzPts val="2000"/>
              <a:buAutoNum type="arabicPeriod"/>
              <a:defRPr/>
            </a:pPr>
            <a:r>
              <a:rPr lang="en-US" sz="2000" b="1" dirty="0">
                <a:cs typeface="Times New Roman"/>
              </a:rPr>
              <a:t>Center for Digital Well-being and Digital Skills and Competences</a:t>
            </a:r>
            <a:r>
              <a:rPr lang="en-GB" sz="2000" b="1" dirty="0"/>
              <a:t>: Mission, vision and objectives</a:t>
            </a:r>
            <a:endParaRPr lang="en-GB" sz="2000" dirty="0"/>
          </a:p>
          <a:p>
            <a:pPr marL="457200" indent="-457200">
              <a:spcAft>
                <a:spcPts val="600"/>
              </a:spcAft>
              <a:buSzPts val="2000"/>
              <a:buAutoNum type="arabicPeriod"/>
              <a:defRPr/>
            </a:pPr>
            <a:r>
              <a:rPr lang="en-GB" sz="2000" b="1" dirty="0"/>
              <a:t>Roadmap to the establishment of the </a:t>
            </a:r>
            <a:r>
              <a:rPr lang="en-US" sz="2000" b="1" dirty="0">
                <a:cs typeface="Times New Roman"/>
              </a:rPr>
              <a:t>Center for Digital Well-being and Digital Skills and Competences </a:t>
            </a:r>
          </a:p>
          <a:p>
            <a:pPr marL="457200" indent="-457200">
              <a:spcAft>
                <a:spcPts val="600"/>
              </a:spcAft>
              <a:buSzPts val="2000"/>
              <a:buAutoNum type="arabicPeriod"/>
              <a:defRPr/>
            </a:pPr>
            <a:r>
              <a:rPr lang="en-GB" sz="2000" b="1" dirty="0"/>
              <a:t>Developing a Legal Regulatory Framework</a:t>
            </a:r>
          </a:p>
          <a:p>
            <a:pPr marL="457200" indent="-457200">
              <a:spcAft>
                <a:spcPts val="600"/>
              </a:spcAft>
              <a:buSzPts val="2000"/>
              <a:buAutoNum type="arabicPeriod"/>
              <a:defRPr/>
            </a:pPr>
            <a:endParaRPr lang="en-GB" sz="2400" b="1" dirty="0"/>
          </a:p>
          <a:p>
            <a:pPr marL="457200" indent="-457200">
              <a:spcAft>
                <a:spcPts val="600"/>
              </a:spcAft>
              <a:buSzPts val="2000"/>
              <a:buAutoNum type="arabicPeriod"/>
              <a:defRPr/>
            </a:pPr>
            <a:endParaRPr lang="en-GB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1C55D-3949-3C99-388F-9E1A71DC7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D891529E-DEE8-487F-8CC2-68C509C795EC}"/>
              </a:ext>
            </a:extLst>
          </p:cNvPr>
          <p:cNvSpPr/>
          <p:nvPr/>
        </p:nvSpPr>
        <p:spPr>
          <a:xfrm>
            <a:off x="941652" y="4098245"/>
            <a:ext cx="5005296" cy="2261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5720" rIns="180000" bIns="45720" rtlCol="0" anchor="t"/>
          <a:lstStyle/>
          <a:p>
            <a:pPr marL="171450" indent="-1714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300" b="1">
              <a:solidFill>
                <a:srgbClr val="000000"/>
              </a:solidFill>
              <a:ea typeface="Calibri"/>
              <a:cs typeface="Arial"/>
            </a:endParaRPr>
          </a:p>
          <a:p>
            <a:pPr>
              <a:buClr>
                <a:schemeClr val="accent5"/>
              </a:buClr>
            </a:pPr>
            <a:endParaRPr lang="en-GB" sz="1300" b="1">
              <a:solidFill>
                <a:srgbClr val="000000"/>
              </a:solidFill>
              <a:ea typeface="Calibri"/>
              <a:cs typeface="Arial"/>
            </a:endParaRPr>
          </a:p>
          <a:p>
            <a:pPr>
              <a:buClr>
                <a:schemeClr val="accent5"/>
              </a:buClr>
            </a:pPr>
            <a:endParaRPr lang="en-GB" sz="1300" b="1">
              <a:solidFill>
                <a:srgbClr val="000000"/>
              </a:solidFill>
              <a:ea typeface="Calibri"/>
              <a:cs typeface="Arial"/>
            </a:endParaRPr>
          </a:p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rgbClr val="000000"/>
                </a:solidFill>
                <a:ea typeface="+mn-lt"/>
                <a:cs typeface="+mn-lt"/>
              </a:rPr>
              <a:t>Support for the National Event on Child Online Protection, 30 October</a:t>
            </a:r>
            <a:r>
              <a:rPr lang="en-GB" sz="1300">
                <a:solidFill>
                  <a:srgbClr val="000000"/>
                </a:solidFill>
                <a:ea typeface="+mn-lt"/>
                <a:cs typeface="+mn-lt"/>
              </a:rPr>
              <a:t> (II Andorra Forum: Public-Private Partnerships for the Digital Transition 28-30 October)</a:t>
            </a:r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lt"/>
              <a:cs typeface="+mn-lt"/>
              <a:sym typeface="Arial"/>
            </a:endParaRPr>
          </a:p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Translation and publication of the ITU COP Guidelines</a:t>
            </a: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(</a:t>
            </a:r>
            <a:r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Arial"/>
              </a:rPr>
              <a:t>resources and materials with recommendations and practices tailored to identified target groups)</a:t>
            </a:r>
          </a:p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300" b="1">
                <a:solidFill>
                  <a:srgbClr val="000000"/>
                </a:solidFill>
                <a:ea typeface="Calibri"/>
                <a:cs typeface="Arial"/>
              </a:rPr>
              <a:t>Capacity building activity for Policy makers</a:t>
            </a:r>
            <a:r>
              <a:rPr lang="en-GB" sz="1300">
                <a:solidFill>
                  <a:srgbClr val="000000"/>
                </a:solidFill>
                <a:ea typeface="Calibri"/>
                <a:cs typeface="Arial"/>
              </a:rPr>
              <a:t>, 29 Sept.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9C95B5F-AA94-18A0-2854-52C42F45019A}"/>
              </a:ext>
            </a:extLst>
          </p:cNvPr>
          <p:cNvSpPr/>
          <p:nvPr/>
        </p:nvSpPr>
        <p:spPr>
          <a:xfrm>
            <a:off x="6143009" y="4098245"/>
            <a:ext cx="5005296" cy="226128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Creation of the 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Center for Digital Well-being and Digital Skills and Competences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(CBCD)</a:t>
            </a:r>
          </a:p>
          <a:p>
            <a:pPr marL="171450" indent="-171450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/>
                </a:solidFill>
                <a:cs typeface="Arial"/>
              </a:rPr>
              <a:t>Develop a</a:t>
            </a:r>
            <a:r>
              <a:rPr lang="en-US" sz="1300" b="1" dirty="0">
                <a:solidFill>
                  <a:srgbClr val="000000"/>
                </a:solidFill>
                <a:cs typeface="Arial"/>
              </a:rPr>
              <a:t> comprehensive regulatory framework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7F53E-6C7B-2904-8CD1-03D7E2DB5CBC}"/>
              </a:ext>
            </a:extLst>
          </p:cNvPr>
          <p:cNvSpPr/>
          <p:nvPr/>
        </p:nvSpPr>
        <p:spPr>
          <a:xfrm>
            <a:off x="941652" y="2465585"/>
            <a:ext cx="10206653" cy="151880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121172045">
                  <a:custGeom>
                    <a:avLst/>
                    <a:gdLst>
                      <a:gd name="connsiteX0" fmla="*/ 0 w 10206653"/>
                      <a:gd name="connsiteY0" fmla="*/ 0 h 1678618"/>
                      <a:gd name="connsiteX1" fmla="*/ 578377 w 10206653"/>
                      <a:gd name="connsiteY1" fmla="*/ 0 h 1678618"/>
                      <a:gd name="connsiteX2" fmla="*/ 1462954 w 10206653"/>
                      <a:gd name="connsiteY2" fmla="*/ 0 h 1678618"/>
                      <a:gd name="connsiteX3" fmla="*/ 2347530 w 10206653"/>
                      <a:gd name="connsiteY3" fmla="*/ 0 h 1678618"/>
                      <a:gd name="connsiteX4" fmla="*/ 2925907 w 10206653"/>
                      <a:gd name="connsiteY4" fmla="*/ 0 h 1678618"/>
                      <a:gd name="connsiteX5" fmla="*/ 3606351 w 10206653"/>
                      <a:gd name="connsiteY5" fmla="*/ 0 h 1678618"/>
                      <a:gd name="connsiteX6" fmla="*/ 3980595 w 10206653"/>
                      <a:gd name="connsiteY6" fmla="*/ 0 h 1678618"/>
                      <a:gd name="connsiteX7" fmla="*/ 4661038 w 10206653"/>
                      <a:gd name="connsiteY7" fmla="*/ 0 h 1678618"/>
                      <a:gd name="connsiteX8" fmla="*/ 5239415 w 10206653"/>
                      <a:gd name="connsiteY8" fmla="*/ 0 h 1678618"/>
                      <a:gd name="connsiteX9" fmla="*/ 5919859 w 10206653"/>
                      <a:gd name="connsiteY9" fmla="*/ 0 h 1678618"/>
                      <a:gd name="connsiteX10" fmla="*/ 6294103 w 10206653"/>
                      <a:gd name="connsiteY10" fmla="*/ 0 h 1678618"/>
                      <a:gd name="connsiteX11" fmla="*/ 7076613 w 10206653"/>
                      <a:gd name="connsiteY11" fmla="*/ 0 h 1678618"/>
                      <a:gd name="connsiteX12" fmla="*/ 7450857 w 10206653"/>
                      <a:gd name="connsiteY12" fmla="*/ 0 h 1678618"/>
                      <a:gd name="connsiteX13" fmla="*/ 8233367 w 10206653"/>
                      <a:gd name="connsiteY13" fmla="*/ 0 h 1678618"/>
                      <a:gd name="connsiteX14" fmla="*/ 8709677 w 10206653"/>
                      <a:gd name="connsiteY14" fmla="*/ 0 h 1678618"/>
                      <a:gd name="connsiteX15" fmla="*/ 9083921 w 10206653"/>
                      <a:gd name="connsiteY15" fmla="*/ 0 h 1678618"/>
                      <a:gd name="connsiteX16" fmla="*/ 10206653 w 10206653"/>
                      <a:gd name="connsiteY16" fmla="*/ 0 h 1678618"/>
                      <a:gd name="connsiteX17" fmla="*/ 10206653 w 10206653"/>
                      <a:gd name="connsiteY17" fmla="*/ 593112 h 1678618"/>
                      <a:gd name="connsiteX18" fmla="*/ 10206653 w 10206653"/>
                      <a:gd name="connsiteY18" fmla="*/ 1186223 h 1678618"/>
                      <a:gd name="connsiteX19" fmla="*/ 10206653 w 10206653"/>
                      <a:gd name="connsiteY19" fmla="*/ 1678618 h 1678618"/>
                      <a:gd name="connsiteX20" fmla="*/ 9322076 w 10206653"/>
                      <a:gd name="connsiteY20" fmla="*/ 1678618 h 1678618"/>
                      <a:gd name="connsiteX21" fmla="*/ 8539566 w 10206653"/>
                      <a:gd name="connsiteY21" fmla="*/ 1678618 h 1678618"/>
                      <a:gd name="connsiteX22" fmla="*/ 7654990 w 10206653"/>
                      <a:gd name="connsiteY22" fmla="*/ 1678618 h 1678618"/>
                      <a:gd name="connsiteX23" fmla="*/ 6974546 w 10206653"/>
                      <a:gd name="connsiteY23" fmla="*/ 1678618 h 1678618"/>
                      <a:gd name="connsiteX24" fmla="*/ 6294103 w 10206653"/>
                      <a:gd name="connsiteY24" fmla="*/ 1678618 h 1678618"/>
                      <a:gd name="connsiteX25" fmla="*/ 5613659 w 10206653"/>
                      <a:gd name="connsiteY25" fmla="*/ 1678618 h 1678618"/>
                      <a:gd name="connsiteX26" fmla="*/ 4729083 w 10206653"/>
                      <a:gd name="connsiteY26" fmla="*/ 1678618 h 1678618"/>
                      <a:gd name="connsiteX27" fmla="*/ 4048639 w 10206653"/>
                      <a:gd name="connsiteY27" fmla="*/ 1678618 h 1678618"/>
                      <a:gd name="connsiteX28" fmla="*/ 3368195 w 10206653"/>
                      <a:gd name="connsiteY28" fmla="*/ 1678618 h 1678618"/>
                      <a:gd name="connsiteX29" fmla="*/ 2891885 w 10206653"/>
                      <a:gd name="connsiteY29" fmla="*/ 1678618 h 1678618"/>
                      <a:gd name="connsiteX30" fmla="*/ 2007308 w 10206653"/>
                      <a:gd name="connsiteY30" fmla="*/ 1678618 h 1678618"/>
                      <a:gd name="connsiteX31" fmla="*/ 1326865 w 10206653"/>
                      <a:gd name="connsiteY31" fmla="*/ 1678618 h 1678618"/>
                      <a:gd name="connsiteX32" fmla="*/ 850554 w 10206653"/>
                      <a:gd name="connsiteY32" fmla="*/ 1678618 h 1678618"/>
                      <a:gd name="connsiteX33" fmla="*/ 0 w 10206653"/>
                      <a:gd name="connsiteY33" fmla="*/ 1678618 h 1678618"/>
                      <a:gd name="connsiteX34" fmla="*/ 0 w 10206653"/>
                      <a:gd name="connsiteY34" fmla="*/ 1152651 h 1678618"/>
                      <a:gd name="connsiteX35" fmla="*/ 0 w 10206653"/>
                      <a:gd name="connsiteY35" fmla="*/ 626684 h 1678618"/>
                      <a:gd name="connsiteX36" fmla="*/ 0 w 10206653"/>
                      <a:gd name="connsiteY36" fmla="*/ 0 h 1678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0206653" h="1678618" extrusionOk="0">
                        <a:moveTo>
                          <a:pt x="0" y="0"/>
                        </a:moveTo>
                        <a:cubicBezTo>
                          <a:pt x="237394" y="21183"/>
                          <a:pt x="399906" y="-16398"/>
                          <a:pt x="578377" y="0"/>
                        </a:cubicBezTo>
                        <a:cubicBezTo>
                          <a:pt x="756848" y="16398"/>
                          <a:pt x="1135992" y="-24424"/>
                          <a:pt x="1462954" y="0"/>
                        </a:cubicBezTo>
                        <a:cubicBezTo>
                          <a:pt x="1789916" y="24424"/>
                          <a:pt x="2014430" y="27542"/>
                          <a:pt x="2347530" y="0"/>
                        </a:cubicBezTo>
                        <a:cubicBezTo>
                          <a:pt x="2680630" y="-27542"/>
                          <a:pt x="2684543" y="3518"/>
                          <a:pt x="2925907" y="0"/>
                        </a:cubicBezTo>
                        <a:cubicBezTo>
                          <a:pt x="3167271" y="-3518"/>
                          <a:pt x="3436314" y="-686"/>
                          <a:pt x="3606351" y="0"/>
                        </a:cubicBezTo>
                        <a:cubicBezTo>
                          <a:pt x="3776388" y="686"/>
                          <a:pt x="3877000" y="-17828"/>
                          <a:pt x="3980595" y="0"/>
                        </a:cubicBezTo>
                        <a:cubicBezTo>
                          <a:pt x="4084190" y="17828"/>
                          <a:pt x="4340628" y="-24302"/>
                          <a:pt x="4661038" y="0"/>
                        </a:cubicBezTo>
                        <a:cubicBezTo>
                          <a:pt x="4981448" y="24302"/>
                          <a:pt x="5013315" y="-7894"/>
                          <a:pt x="5239415" y="0"/>
                        </a:cubicBezTo>
                        <a:cubicBezTo>
                          <a:pt x="5465515" y="7894"/>
                          <a:pt x="5711411" y="-14365"/>
                          <a:pt x="5919859" y="0"/>
                        </a:cubicBezTo>
                        <a:cubicBezTo>
                          <a:pt x="6128307" y="14365"/>
                          <a:pt x="6166850" y="-15574"/>
                          <a:pt x="6294103" y="0"/>
                        </a:cubicBezTo>
                        <a:cubicBezTo>
                          <a:pt x="6421356" y="15574"/>
                          <a:pt x="6891191" y="-26912"/>
                          <a:pt x="7076613" y="0"/>
                        </a:cubicBezTo>
                        <a:cubicBezTo>
                          <a:pt x="7262035" y="26912"/>
                          <a:pt x="7277854" y="-8300"/>
                          <a:pt x="7450857" y="0"/>
                        </a:cubicBezTo>
                        <a:cubicBezTo>
                          <a:pt x="7623860" y="8300"/>
                          <a:pt x="8009448" y="17556"/>
                          <a:pt x="8233367" y="0"/>
                        </a:cubicBezTo>
                        <a:cubicBezTo>
                          <a:pt x="8457286" y="-17556"/>
                          <a:pt x="8612626" y="11636"/>
                          <a:pt x="8709677" y="0"/>
                        </a:cubicBezTo>
                        <a:cubicBezTo>
                          <a:pt x="8806728" y="-11636"/>
                          <a:pt x="8991709" y="4180"/>
                          <a:pt x="9083921" y="0"/>
                        </a:cubicBezTo>
                        <a:cubicBezTo>
                          <a:pt x="9176133" y="-4180"/>
                          <a:pt x="9649027" y="-50358"/>
                          <a:pt x="10206653" y="0"/>
                        </a:cubicBezTo>
                        <a:cubicBezTo>
                          <a:pt x="10187808" y="284477"/>
                          <a:pt x="10217757" y="317983"/>
                          <a:pt x="10206653" y="593112"/>
                        </a:cubicBezTo>
                        <a:cubicBezTo>
                          <a:pt x="10195549" y="868241"/>
                          <a:pt x="10233660" y="977737"/>
                          <a:pt x="10206653" y="1186223"/>
                        </a:cubicBezTo>
                        <a:cubicBezTo>
                          <a:pt x="10179646" y="1394709"/>
                          <a:pt x="10185010" y="1514846"/>
                          <a:pt x="10206653" y="1678618"/>
                        </a:cubicBezTo>
                        <a:cubicBezTo>
                          <a:pt x="10022716" y="1687073"/>
                          <a:pt x="9671778" y="1642600"/>
                          <a:pt x="9322076" y="1678618"/>
                        </a:cubicBezTo>
                        <a:cubicBezTo>
                          <a:pt x="8972374" y="1714636"/>
                          <a:pt x="8883644" y="1642672"/>
                          <a:pt x="8539566" y="1678618"/>
                        </a:cubicBezTo>
                        <a:cubicBezTo>
                          <a:pt x="8195488" y="1714565"/>
                          <a:pt x="8077844" y="1672532"/>
                          <a:pt x="7654990" y="1678618"/>
                        </a:cubicBezTo>
                        <a:cubicBezTo>
                          <a:pt x="7232136" y="1684704"/>
                          <a:pt x="7309770" y="1660750"/>
                          <a:pt x="6974546" y="1678618"/>
                        </a:cubicBezTo>
                        <a:cubicBezTo>
                          <a:pt x="6639322" y="1696486"/>
                          <a:pt x="6629572" y="1690953"/>
                          <a:pt x="6294103" y="1678618"/>
                        </a:cubicBezTo>
                        <a:cubicBezTo>
                          <a:pt x="5958634" y="1666283"/>
                          <a:pt x="5868575" y="1649379"/>
                          <a:pt x="5613659" y="1678618"/>
                        </a:cubicBezTo>
                        <a:cubicBezTo>
                          <a:pt x="5358743" y="1707857"/>
                          <a:pt x="5165008" y="1716946"/>
                          <a:pt x="4729083" y="1678618"/>
                        </a:cubicBezTo>
                        <a:cubicBezTo>
                          <a:pt x="4293158" y="1640290"/>
                          <a:pt x="4238477" y="1652094"/>
                          <a:pt x="4048639" y="1678618"/>
                        </a:cubicBezTo>
                        <a:cubicBezTo>
                          <a:pt x="3858801" y="1705142"/>
                          <a:pt x="3520701" y="1658580"/>
                          <a:pt x="3368195" y="1678618"/>
                        </a:cubicBezTo>
                        <a:cubicBezTo>
                          <a:pt x="3215689" y="1698656"/>
                          <a:pt x="2999219" y="1665824"/>
                          <a:pt x="2891885" y="1678618"/>
                        </a:cubicBezTo>
                        <a:cubicBezTo>
                          <a:pt x="2784551" y="1691413"/>
                          <a:pt x="2335550" y="1705412"/>
                          <a:pt x="2007308" y="1678618"/>
                        </a:cubicBezTo>
                        <a:cubicBezTo>
                          <a:pt x="1679066" y="1651824"/>
                          <a:pt x="1565539" y="1698833"/>
                          <a:pt x="1326865" y="1678618"/>
                        </a:cubicBezTo>
                        <a:cubicBezTo>
                          <a:pt x="1088191" y="1658403"/>
                          <a:pt x="1068914" y="1695233"/>
                          <a:pt x="850554" y="1678618"/>
                        </a:cubicBezTo>
                        <a:cubicBezTo>
                          <a:pt x="632194" y="1662003"/>
                          <a:pt x="244282" y="1705661"/>
                          <a:pt x="0" y="1678618"/>
                        </a:cubicBezTo>
                        <a:cubicBezTo>
                          <a:pt x="3453" y="1550727"/>
                          <a:pt x="-6009" y="1374442"/>
                          <a:pt x="0" y="1152651"/>
                        </a:cubicBezTo>
                        <a:cubicBezTo>
                          <a:pt x="6009" y="930860"/>
                          <a:pt x="17858" y="829591"/>
                          <a:pt x="0" y="626684"/>
                        </a:cubicBezTo>
                        <a:cubicBezTo>
                          <a:pt x="-17858" y="423777"/>
                          <a:pt x="-1692" y="20661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91440" bIns="45720" rtlCol="0" anchor="t"/>
          <a:lstStyle/>
          <a:p>
            <a:pPr algn="ctr"/>
            <a:r>
              <a:rPr lang="en-US" sz="1300" b="1">
                <a:solidFill>
                  <a:srgbClr val="000000"/>
                </a:solidFill>
                <a:cs typeface="Arial"/>
              </a:rPr>
              <a:t>Cooperation agreement</a:t>
            </a:r>
            <a:r>
              <a:rPr lang="en-US" sz="1300">
                <a:solidFill>
                  <a:srgbClr val="000000"/>
                </a:solidFill>
                <a:cs typeface="Arial"/>
              </a:rPr>
              <a:t> to support the implementation of the national COP strategy</a:t>
            </a:r>
            <a:endParaRPr lang="en-US" sz="1300">
              <a:cs typeface="Arial"/>
            </a:endParaRPr>
          </a:p>
          <a:p>
            <a:pPr algn="ctr"/>
            <a:endParaRPr lang="en-US" sz="1300">
              <a:cs typeface="Arial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47EE758-32FD-0E3F-B2C0-8FF62C8C9B8B}"/>
              </a:ext>
            </a:extLst>
          </p:cNvPr>
          <p:cNvSpPr/>
          <p:nvPr/>
        </p:nvSpPr>
        <p:spPr>
          <a:xfrm>
            <a:off x="5732772" y="2984496"/>
            <a:ext cx="726456" cy="747624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0174E4B-36D9-72DD-E778-33D625DB1297}"/>
              </a:ext>
            </a:extLst>
          </p:cNvPr>
          <p:cNvSpPr txBox="1"/>
          <p:nvPr/>
        </p:nvSpPr>
        <p:spPr>
          <a:xfrm>
            <a:off x="-518475" y="839290"/>
            <a:ext cx="11687543" cy="1041247"/>
          </a:xfrm>
          <a:prstGeom prst="rect">
            <a:avLst/>
          </a:prstGeom>
          <a:solidFill>
            <a:srgbClr val="FFF2CC"/>
          </a:solidFill>
        </p:spPr>
        <p:txBody>
          <a:bodyPr wrap="square" lIns="1332000" tIns="45720" rIns="91440" bIns="45720" anchor="t">
            <a:spAutoFit/>
          </a:bodyPr>
          <a:lstStyle/>
          <a:p>
            <a:pPr algn="just">
              <a:lnSpc>
                <a:spcPct val="114999"/>
              </a:lnSpc>
              <a:defRPr/>
            </a:pPr>
            <a:r>
              <a:rPr lang="en-US" sz="2800" b="1" dirty="0" err="1">
                <a:cs typeface="Times New Roman"/>
              </a:rPr>
              <a:t>Introduction:The</a:t>
            </a:r>
            <a:r>
              <a:rPr lang="en-US" sz="2800" b="1" dirty="0">
                <a:cs typeface="Times New Roman"/>
              </a:rPr>
              <a:t> Creation of Center for Digital Well-being and Digital Skills and Competences</a:t>
            </a:r>
          </a:p>
        </p:txBody>
      </p:sp>
      <p:sp>
        <p:nvSpPr>
          <p:cNvPr id="7" name="Rectángulo 12">
            <a:extLst>
              <a:ext uri="{FF2B5EF4-FFF2-40B4-BE49-F238E27FC236}">
                <a16:creationId xmlns:a16="http://schemas.microsoft.com/office/drawing/2014/main" id="{47CCA524-8ABD-EE9F-BD25-34981DA19964}"/>
              </a:ext>
            </a:extLst>
          </p:cNvPr>
          <p:cNvSpPr/>
          <p:nvPr/>
        </p:nvSpPr>
        <p:spPr>
          <a:xfrm>
            <a:off x="721306" y="1849151"/>
            <a:ext cx="10647344" cy="713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300">
                <a:solidFill>
                  <a:schemeClr val="tx1"/>
                </a:solidFill>
                <a:cs typeface="Arial"/>
              </a:rPr>
              <a:t>The Government of the Principality of Andorra has </a:t>
            </a:r>
            <a:r>
              <a:rPr lang="en-US" sz="1300" b="1">
                <a:solidFill>
                  <a:schemeClr val="tx1"/>
                </a:solidFill>
                <a:cs typeface="Arial"/>
              </a:rPr>
              <a:t>undertaken coordinated set of actions under its national Child Online Protection (COP) strategy</a:t>
            </a:r>
            <a:endParaRPr lang="en-US" sz="1300" b="1" noProof="0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C520DF-DC22-B3C0-ABDF-829F85A503A6}"/>
              </a:ext>
            </a:extLst>
          </p:cNvPr>
          <p:cNvSpPr/>
          <p:nvPr/>
        </p:nvSpPr>
        <p:spPr>
          <a:xfrm>
            <a:off x="1737507" y="3395040"/>
            <a:ext cx="1935131" cy="535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rgbClr val="000000"/>
                </a:solidFill>
                <a:cs typeface="Arial"/>
              </a:rPr>
              <a:t>Government of Andorra</a:t>
            </a:r>
            <a:endParaRPr lang="en-US" sz="1100" b="1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09A0CA-FBC8-DBF7-30BA-CC127204AA1F}"/>
              </a:ext>
            </a:extLst>
          </p:cNvPr>
          <p:cNvSpPr/>
          <p:nvPr/>
        </p:nvSpPr>
        <p:spPr>
          <a:xfrm>
            <a:off x="6940076" y="3430600"/>
            <a:ext cx="2351392" cy="535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rgbClr val="000000"/>
                </a:solidFill>
                <a:cs typeface="Arial"/>
              </a:rPr>
              <a:t>International Telecommunication Union (ITU)</a:t>
            </a:r>
            <a:endParaRPr lang="en-US" sz="1100" b="1">
              <a:solidFill>
                <a:srgbClr val="000000"/>
              </a:solidFill>
            </a:endParaRPr>
          </a:p>
        </p:txBody>
      </p:sp>
      <p:pic>
        <p:nvPicPr>
          <p:cNvPr id="11" name="Picture 10" descr="Archivo:International Telecommunication Union logo.svg - Wikipedia, la  enciclopedia libre">
            <a:extLst>
              <a:ext uri="{FF2B5EF4-FFF2-40B4-BE49-F238E27FC236}">
                <a16:creationId xmlns:a16="http://schemas.microsoft.com/office/drawing/2014/main" id="{6555ADF4-35C6-64C8-ADB3-5A8FBA19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700" y="2977897"/>
            <a:ext cx="436145" cy="539201"/>
          </a:xfrm>
          <a:prstGeom prst="rect">
            <a:avLst/>
          </a:prstGeom>
        </p:spPr>
      </p:pic>
      <p:pic>
        <p:nvPicPr>
          <p:cNvPr id="15" name="Graphic 14" descr="Handshake with solid fill">
            <a:extLst>
              <a:ext uri="{FF2B5EF4-FFF2-40B4-BE49-F238E27FC236}">
                <a16:creationId xmlns:a16="http://schemas.microsoft.com/office/drawing/2014/main" id="{19F15F8C-5AB5-A5A0-5EEA-717800484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7836" y="3045644"/>
            <a:ext cx="576329" cy="6247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126A2CB-AA2A-EE49-9FC8-8F7D164E0884}"/>
              </a:ext>
            </a:extLst>
          </p:cNvPr>
          <p:cNvSpPr/>
          <p:nvPr/>
        </p:nvSpPr>
        <p:spPr>
          <a:xfrm>
            <a:off x="1694221" y="4204652"/>
            <a:ext cx="1131957" cy="525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300" b="1">
                <a:solidFill>
                  <a:srgbClr val="000000"/>
                </a:solidFill>
                <a:cs typeface="Arial"/>
              </a:rPr>
              <a:t>Actions</a:t>
            </a:r>
            <a:endParaRPr lang="en-US" sz="1300" b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02C134-4957-AF5F-7432-2D04848B300E}"/>
              </a:ext>
            </a:extLst>
          </p:cNvPr>
          <p:cNvSpPr/>
          <p:nvPr/>
        </p:nvSpPr>
        <p:spPr>
          <a:xfrm>
            <a:off x="6857913" y="4204652"/>
            <a:ext cx="3374098" cy="525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>
                <a:solidFill>
                  <a:srgbClr val="111827"/>
                </a:solidFill>
                <a:latin typeface="Arial"/>
                <a:ea typeface="+mn-lt"/>
                <a:cs typeface="Arial"/>
              </a:rPr>
              <a:t>Main Recommendations from the </a:t>
            </a:r>
            <a:r>
              <a:rPr lang="en-GB" sz="1200">
                <a:solidFill>
                  <a:srgbClr val="111827"/>
                </a:solidFill>
                <a:latin typeface="Arial"/>
                <a:ea typeface="Calibri"/>
                <a:cs typeface="Arial"/>
              </a:rPr>
              <a:t>National COP Assessment for Andorra (February 2025)</a:t>
            </a:r>
            <a:endParaRPr lang="en-US" sz="1200">
              <a:latin typeface="Arial"/>
              <a:cs typeface="Arial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525982D-98A0-5C93-F37E-8D88C51D0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1472" y="3011010"/>
            <a:ext cx="447200" cy="541394"/>
          </a:xfrm>
          <a:prstGeom prst="rect">
            <a:avLst/>
          </a:prstGeom>
        </p:spPr>
      </p:pic>
      <p:pic>
        <p:nvPicPr>
          <p:cNvPr id="24" name="Graphic 23" descr="Target with solid fill">
            <a:extLst>
              <a:ext uri="{FF2B5EF4-FFF2-40B4-BE49-F238E27FC236}">
                <a16:creationId xmlns:a16="http://schemas.microsoft.com/office/drawing/2014/main" id="{ED3F2B6D-6285-98FB-BF4F-F2FB4461C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3952" y="4204652"/>
            <a:ext cx="500269" cy="525117"/>
          </a:xfrm>
          <a:prstGeom prst="rect">
            <a:avLst/>
          </a:prstGeom>
        </p:spPr>
      </p:pic>
      <p:pic>
        <p:nvPicPr>
          <p:cNvPr id="25" name="Graphic 24" descr="Lightbulb and gear with solid fill">
            <a:extLst>
              <a:ext uri="{FF2B5EF4-FFF2-40B4-BE49-F238E27FC236}">
                <a16:creationId xmlns:a16="http://schemas.microsoft.com/office/drawing/2014/main" id="{E2122AA5-02AE-3321-4889-27551E9E02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7258" y="4204652"/>
            <a:ext cx="500655" cy="525117"/>
          </a:xfrm>
          <a:prstGeom prst="rect">
            <a:avLst/>
          </a:prstGeom>
        </p:spPr>
      </p:pic>
      <p:pic>
        <p:nvPicPr>
          <p:cNvPr id="1026" name="Picture 2" descr="Andorra Digital">
            <a:extLst>
              <a:ext uri="{FF2B5EF4-FFF2-40B4-BE49-F238E27FC236}">
                <a16:creationId xmlns:a16="http://schemas.microsoft.com/office/drawing/2014/main" id="{16D5211C-8804-6993-2D4A-B509B53B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17" y="3187974"/>
            <a:ext cx="1335911" cy="4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C06CE66-C8E7-4059-5BBB-2C105D4BEF7C}"/>
              </a:ext>
            </a:extLst>
          </p:cNvPr>
          <p:cNvSpPr/>
          <p:nvPr/>
        </p:nvSpPr>
        <p:spPr>
          <a:xfrm>
            <a:off x="843221" y="2132574"/>
            <a:ext cx="459376" cy="2053924"/>
          </a:xfrm>
          <a:prstGeom prst="rect">
            <a:avLst/>
          </a:prstGeom>
          <a:gradFill>
            <a:gsLst>
              <a:gs pos="11000">
                <a:schemeClr val="bg1"/>
              </a:gs>
              <a:gs pos="22000">
                <a:schemeClr val="bg1">
                  <a:lumMod val="95000"/>
                </a:schemeClr>
              </a:gs>
            </a:gsLst>
            <a:lin ang="16800000" scaled="0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11F954D-FC1B-2913-B25C-426E01EF5089}"/>
              </a:ext>
            </a:extLst>
          </p:cNvPr>
          <p:cNvSpPr txBox="1"/>
          <p:nvPr/>
        </p:nvSpPr>
        <p:spPr>
          <a:xfrm>
            <a:off x="-518475" y="839290"/>
            <a:ext cx="11684315" cy="1041247"/>
          </a:xfrm>
          <a:prstGeom prst="rect">
            <a:avLst/>
          </a:prstGeom>
          <a:solidFill>
            <a:srgbClr val="FFF2CC"/>
          </a:solidFill>
        </p:spPr>
        <p:txBody>
          <a:bodyPr wrap="square" lIns="1332000" tIns="45720" rIns="91440" bIns="45720" anchor="t">
            <a:spAutoFit/>
          </a:bodyPr>
          <a:lstStyle/>
          <a:p>
            <a:pPr algn="just">
              <a:lnSpc>
                <a:spcPct val="114999"/>
              </a:lnSpc>
              <a:defRPr/>
            </a:pPr>
            <a:r>
              <a:rPr lang="en-US" sz="2800" b="1" dirty="0">
                <a:cs typeface="Times New Roman"/>
              </a:rPr>
              <a:t>Center for Digital Well-being and Digital Skills and Competences: Mission, vision and objectives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34EEFA-23F1-621D-A049-7BDAA0D8BC0C}"/>
              </a:ext>
            </a:extLst>
          </p:cNvPr>
          <p:cNvSpPr/>
          <p:nvPr/>
        </p:nvSpPr>
        <p:spPr>
          <a:xfrm>
            <a:off x="1317575" y="3153039"/>
            <a:ext cx="9757835" cy="708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300" b="1">
                <a:solidFill>
                  <a:srgbClr val="000000"/>
                </a:solidFill>
                <a:cs typeface="Arial"/>
              </a:rPr>
              <a:t>Vision</a:t>
            </a:r>
          </a:p>
          <a:p>
            <a:pPr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cs typeface="Arial"/>
              </a:rPr>
              <a:t>To become a </a:t>
            </a:r>
            <a:r>
              <a:rPr lang="en-US" sz="1300" b="1">
                <a:solidFill>
                  <a:srgbClr val="000000"/>
                </a:solidFill>
                <a:cs typeface="Arial"/>
              </a:rPr>
              <a:t>national and international cornerstone for the training and digital protection of citizens, students, teachers, companies and public administration </a:t>
            </a:r>
            <a:endParaRPr lang="en-US" sz="1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54F28-4457-7C5D-9933-615B31CEF88B}"/>
              </a:ext>
            </a:extLst>
          </p:cNvPr>
          <p:cNvSpPr/>
          <p:nvPr/>
        </p:nvSpPr>
        <p:spPr>
          <a:xfrm>
            <a:off x="843221" y="4215486"/>
            <a:ext cx="5014093" cy="1041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0" tIns="45720" rIns="91440" bIns="45720" rtlCol="0" anchor="ctr"/>
          <a:lstStyle/>
          <a:p>
            <a:r>
              <a:rPr lang="en-US" sz="1300" b="1">
                <a:solidFill>
                  <a:srgbClr val="000000"/>
                </a:solidFill>
                <a:cs typeface="Arial"/>
              </a:rPr>
              <a:t>Skill development</a:t>
            </a:r>
          </a:p>
          <a:p>
            <a:r>
              <a:rPr lang="en-US" sz="1300">
                <a:solidFill>
                  <a:srgbClr val="000000"/>
                </a:solidFill>
                <a:cs typeface="Arial"/>
              </a:rPr>
              <a:t>Enhance digital skills through concrete actions following government guidelines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045763-D190-E12B-2837-62C8AB43E995}"/>
              </a:ext>
            </a:extLst>
          </p:cNvPr>
          <p:cNvSpPr/>
          <p:nvPr/>
        </p:nvSpPr>
        <p:spPr>
          <a:xfrm>
            <a:off x="843222" y="5416478"/>
            <a:ext cx="5014093" cy="104124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0" tIns="45720" rIns="91440" bIns="45720" rtlCol="0" anchor="ctr"/>
          <a:lstStyle/>
          <a:p>
            <a:r>
              <a:rPr lang="en-US" sz="1300" b="1">
                <a:solidFill>
                  <a:srgbClr val="000000"/>
                </a:solidFill>
                <a:cs typeface="Arial"/>
              </a:rPr>
              <a:t>Showroom (NODE Building)</a:t>
            </a:r>
          </a:p>
          <a:p>
            <a:r>
              <a:rPr lang="en-US" sz="1300">
                <a:solidFill>
                  <a:srgbClr val="000000"/>
                </a:solidFill>
                <a:ea typeface="+mn-lt"/>
                <a:cs typeface="+mn-lt"/>
              </a:rPr>
              <a:t>Establish a dynamic meeting space for collaboration and shared learning, serving as Andorra's central hub for digital innovation, well-being, and development</a:t>
            </a:r>
            <a:endParaRPr lang="en-US" sz="1300">
              <a:ea typeface="+mn-lt"/>
              <a:cs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2EEFB-82C5-7F95-6514-A8315BB51EF4}"/>
              </a:ext>
            </a:extLst>
          </p:cNvPr>
          <p:cNvSpPr/>
          <p:nvPr/>
        </p:nvSpPr>
        <p:spPr>
          <a:xfrm>
            <a:off x="6047985" y="4215486"/>
            <a:ext cx="5014093" cy="1041247"/>
          </a:xfrm>
          <a:prstGeom prst="rect">
            <a:avLst/>
          </a:prstGeom>
          <a:solidFill>
            <a:srgbClr val="FFE5E5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0" tIns="45720" rIns="91440" bIns="45720" rtlCol="0" anchor="ctr"/>
          <a:lstStyle/>
          <a:p>
            <a:r>
              <a:rPr lang="en-US" sz="1300" b="1">
                <a:solidFill>
                  <a:srgbClr val="000000"/>
                </a:solidFill>
                <a:cs typeface="Arial"/>
              </a:rPr>
              <a:t>Promote Digital Well-being</a:t>
            </a:r>
          </a:p>
          <a:p>
            <a:r>
              <a:rPr lang="en-US" sz="1300">
                <a:solidFill>
                  <a:srgbClr val="000000"/>
                </a:solidFill>
                <a:ea typeface="+mn-lt"/>
                <a:cs typeface="+mn-lt"/>
              </a:rPr>
              <a:t>Implement initiatives that focus on enhancing the digital well-being of all citizens, especially children and young people, ensuring a balanced and responsible use of technology</a:t>
            </a:r>
            <a:endParaRPr lang="en-US" sz="1300">
              <a:ea typeface="+mn-lt"/>
              <a:cs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C3FAAC-CB52-5245-4C93-A79405A020C5}"/>
              </a:ext>
            </a:extLst>
          </p:cNvPr>
          <p:cNvSpPr/>
          <p:nvPr/>
        </p:nvSpPr>
        <p:spPr>
          <a:xfrm>
            <a:off x="6044334" y="5416478"/>
            <a:ext cx="5014093" cy="1041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240" tIns="45720" rIns="91440" bIns="45720" rtlCol="0" anchor="ctr"/>
          <a:lstStyle/>
          <a:p>
            <a:r>
              <a:rPr lang="en-US" sz="1300" b="1">
                <a:solidFill>
                  <a:srgbClr val="000000"/>
                </a:solidFill>
                <a:cs typeface="Arial"/>
              </a:rPr>
              <a:t>Reducing the Digital Divide and Digital Inclusion</a:t>
            </a:r>
          </a:p>
          <a:p>
            <a:r>
              <a:rPr lang="en-US" sz="1300">
                <a:solidFill>
                  <a:srgbClr val="000000"/>
                </a:solidFill>
                <a:cs typeface="Arial"/>
              </a:rPr>
              <a:t>Ensure equitable access to digital technologies and foster inclusivity, enhancing opportunities for all individuals, with strong focus on children and young people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86ACB-7FD7-A68E-4869-2CDA354D7679}"/>
              </a:ext>
            </a:extLst>
          </p:cNvPr>
          <p:cNvSpPr/>
          <p:nvPr/>
        </p:nvSpPr>
        <p:spPr>
          <a:xfrm>
            <a:off x="1312132" y="2090436"/>
            <a:ext cx="9768721" cy="691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>
              <a:spcAft>
                <a:spcPts val="600"/>
              </a:spcAft>
            </a:pPr>
            <a:r>
              <a:rPr lang="en-US" sz="1300" b="1">
                <a:solidFill>
                  <a:srgbClr val="000000"/>
                </a:solidFill>
                <a:ea typeface="+mn-lt"/>
                <a:cs typeface="+mn-lt"/>
              </a:rPr>
              <a:t>Mission</a:t>
            </a:r>
          </a:p>
          <a:p>
            <a:pPr>
              <a:spcAft>
                <a:spcPts val="600"/>
              </a:spcAft>
            </a:pPr>
            <a:r>
              <a:rPr lang="en-US" sz="1300">
                <a:solidFill>
                  <a:srgbClr val="000000"/>
                </a:solidFill>
                <a:ea typeface="+mn-lt"/>
                <a:cs typeface="+mn-lt"/>
              </a:rPr>
              <a:t>Dedicated to ensuring that </a:t>
            </a:r>
            <a:r>
              <a:rPr lang="en-US" sz="1300" b="1">
                <a:solidFill>
                  <a:srgbClr val="000000"/>
                </a:solidFill>
                <a:ea typeface="+mn-lt"/>
                <a:cs typeface="+mn-lt"/>
              </a:rPr>
              <a:t>digital technologies are accessible and beneficial for everyone</a:t>
            </a:r>
            <a:r>
              <a:rPr lang="en-US" sz="1300">
                <a:solidFill>
                  <a:srgbClr val="000000"/>
                </a:solidFill>
                <a:ea typeface="+mn-lt"/>
                <a:cs typeface="+mn-lt"/>
              </a:rPr>
              <a:t>, with a special focus on </a:t>
            </a:r>
            <a:r>
              <a:rPr lang="en-US" sz="1300" b="1">
                <a:solidFill>
                  <a:srgbClr val="000000"/>
                </a:solidFill>
                <a:ea typeface="+mn-lt"/>
                <a:cs typeface="+mn-lt"/>
              </a:rPr>
              <a:t>children and young people</a:t>
            </a:r>
            <a:r>
              <a:rPr lang="en-US" sz="1300">
                <a:solidFill>
                  <a:srgbClr val="000000"/>
                </a:solidFill>
                <a:ea typeface="+mn-lt"/>
                <a:cs typeface="+mn-lt"/>
              </a:rPr>
              <a:t>, by promoting an </a:t>
            </a:r>
            <a:r>
              <a:rPr lang="en-US" sz="1300" b="1">
                <a:solidFill>
                  <a:srgbClr val="000000"/>
                </a:solidFill>
                <a:ea typeface="+mn-lt"/>
                <a:cs typeface="+mn-lt"/>
              </a:rPr>
              <a:t>inclusive digital environment</a:t>
            </a:r>
            <a:r>
              <a:rPr lang="en-US" sz="1300">
                <a:solidFill>
                  <a:srgbClr val="000000"/>
                </a:solidFill>
                <a:ea typeface="+mn-lt"/>
                <a:cs typeface="+mn-lt"/>
              </a:rPr>
              <a:t> that enhances the digital well-being of citizens</a:t>
            </a:r>
            <a:endParaRPr lang="en-US" sz="1300">
              <a:solidFill>
                <a:srgbClr val="000000"/>
              </a:solidFill>
              <a:cs typeface="Arial"/>
            </a:endParaRPr>
          </a:p>
        </p:txBody>
      </p:sp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AD05D34E-7E57-D30F-6E40-3CF73169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08" y="5671659"/>
            <a:ext cx="712425" cy="730786"/>
          </a:xfrm>
          <a:prstGeom prst="rect">
            <a:avLst/>
          </a:prstGeom>
        </p:spPr>
      </p:pic>
      <p:pic>
        <p:nvPicPr>
          <p:cNvPr id="14" name="Graphic 13" descr="Bar graph with downward trend with solid fill">
            <a:extLst>
              <a:ext uri="{FF2B5EF4-FFF2-40B4-BE49-F238E27FC236}">
                <a16:creationId xmlns:a16="http://schemas.microsoft.com/office/drawing/2014/main" id="{EC354F60-E7CE-0A86-B29C-A59F7DAD6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8824" y="5809370"/>
            <a:ext cx="455364" cy="464545"/>
          </a:xfrm>
          <a:prstGeom prst="rect">
            <a:avLst/>
          </a:prstGeom>
        </p:spPr>
      </p:pic>
      <p:pic>
        <p:nvPicPr>
          <p:cNvPr id="16" name="Graphic 15" descr="Head with gears with solid fill">
            <a:extLst>
              <a:ext uri="{FF2B5EF4-FFF2-40B4-BE49-F238E27FC236}">
                <a16:creationId xmlns:a16="http://schemas.microsoft.com/office/drawing/2014/main" id="{C492F90C-D685-2DA4-5C16-85603D3F1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716" y="4553294"/>
            <a:ext cx="528810" cy="537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9DC72F3-D288-B359-EC29-BC39EDFC6BD7}"/>
              </a:ext>
            </a:extLst>
          </p:cNvPr>
          <p:cNvSpPr/>
          <p:nvPr/>
        </p:nvSpPr>
        <p:spPr>
          <a:xfrm>
            <a:off x="843221" y="2132575"/>
            <a:ext cx="459376" cy="456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69551E-CA6B-88F1-6055-F832D38A85CC}"/>
              </a:ext>
            </a:extLst>
          </p:cNvPr>
          <p:cNvSpPr/>
          <p:nvPr/>
        </p:nvSpPr>
        <p:spPr>
          <a:xfrm>
            <a:off x="845358" y="3197738"/>
            <a:ext cx="459376" cy="456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Eye with solid fill">
            <a:extLst>
              <a:ext uri="{FF2B5EF4-FFF2-40B4-BE49-F238E27FC236}">
                <a16:creationId xmlns:a16="http://schemas.microsoft.com/office/drawing/2014/main" id="{3AFA22BA-C321-E130-A766-1027EB8BC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3221" y="3186834"/>
            <a:ext cx="463651" cy="478033"/>
          </a:xfrm>
          <a:prstGeom prst="rect">
            <a:avLst/>
          </a:prstGeom>
        </p:spPr>
      </p:pic>
      <p:pic>
        <p:nvPicPr>
          <p:cNvPr id="18" name="Graphic 17" descr="Bullseye with solid fill">
            <a:extLst>
              <a:ext uri="{FF2B5EF4-FFF2-40B4-BE49-F238E27FC236}">
                <a16:creationId xmlns:a16="http://schemas.microsoft.com/office/drawing/2014/main" id="{D5CEB3CB-C5A8-2768-ABD0-42208B1BCF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7852" y="2175630"/>
            <a:ext cx="370115" cy="3701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8FFE13-99A6-5517-3816-7A192CBB5959}"/>
              </a:ext>
            </a:extLst>
          </p:cNvPr>
          <p:cNvSpPr/>
          <p:nvPr/>
        </p:nvSpPr>
        <p:spPr>
          <a:xfrm>
            <a:off x="5120100" y="3843362"/>
            <a:ext cx="1633125" cy="270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000000"/>
                </a:solidFill>
                <a:cs typeface="Arial"/>
              </a:rPr>
              <a:t>Objectives</a:t>
            </a:r>
            <a:endParaRPr lang="en-US" sz="1300"/>
          </a:p>
        </p:txBody>
      </p:sp>
      <p:pic>
        <p:nvPicPr>
          <p:cNvPr id="9" name="Graphic 8" descr="Open hand with plant with solid fill">
            <a:extLst>
              <a:ext uri="{FF2B5EF4-FFF2-40B4-BE49-F238E27FC236}">
                <a16:creationId xmlns:a16="http://schemas.microsoft.com/office/drawing/2014/main" id="{D92429C0-0842-530D-5B9F-1CDC751467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81725" y="4533900"/>
            <a:ext cx="571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B9F0-03D4-6397-A0E4-7004F2B60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00FAC938-1C4C-BEDD-216D-64DAD58F71F4}"/>
              </a:ext>
            </a:extLst>
          </p:cNvPr>
          <p:cNvSpPr txBox="1"/>
          <p:nvPr/>
        </p:nvSpPr>
        <p:spPr>
          <a:xfrm>
            <a:off x="-518475" y="839290"/>
            <a:ext cx="11727576" cy="1041247"/>
          </a:xfrm>
          <a:prstGeom prst="rect">
            <a:avLst/>
          </a:prstGeom>
          <a:solidFill>
            <a:srgbClr val="FFF2CC"/>
          </a:solidFill>
        </p:spPr>
        <p:txBody>
          <a:bodyPr wrap="square" lIns="1332000">
            <a:spAutoFit/>
          </a:bodyPr>
          <a:lstStyle/>
          <a:p>
            <a:pPr lvl="0" algn="just">
              <a:lnSpc>
                <a:spcPct val="114999"/>
              </a:lnSpc>
              <a:defRPr/>
            </a:pPr>
            <a:r>
              <a:rPr lang="en-US" sz="2800" b="1" noProof="0" dirty="0">
                <a:cs typeface="Times New Roman"/>
              </a:rPr>
              <a:t>Roadmap to the establishment of the </a:t>
            </a:r>
            <a:r>
              <a:rPr lang="en-US" sz="2800" b="1" dirty="0">
                <a:cs typeface="Times New Roman"/>
              </a:rPr>
              <a:t>Center for Digital Well-being and Digital Skills and Competences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4CBF15-C627-BA55-EA4E-D6046C45D504}"/>
              </a:ext>
            </a:extLst>
          </p:cNvPr>
          <p:cNvSpPr/>
          <p:nvPr/>
        </p:nvSpPr>
        <p:spPr>
          <a:xfrm>
            <a:off x="649137" y="1818953"/>
            <a:ext cx="10647344" cy="713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noProof="0" dirty="0">
                <a:solidFill>
                  <a:schemeClr val="tx1"/>
                </a:solidFill>
              </a:rPr>
              <a:t>The Center for Digital Well-being and Digital skills and Competences’ establishment is a structured journey divided into </a:t>
            </a:r>
            <a:r>
              <a:rPr lang="en-US" sz="1300" b="1" noProof="0" dirty="0">
                <a:solidFill>
                  <a:schemeClr val="tx1"/>
                </a:solidFill>
              </a:rPr>
              <a:t>four key phases</a:t>
            </a:r>
            <a:r>
              <a:rPr lang="en-US" sz="1300" noProof="0" dirty="0">
                <a:solidFill>
                  <a:schemeClr val="tx1"/>
                </a:solidFill>
              </a:rPr>
              <a:t>, each defined by </a:t>
            </a:r>
            <a:r>
              <a:rPr lang="en-US" sz="1300" b="1" noProof="0" dirty="0">
                <a:solidFill>
                  <a:schemeClr val="tx1"/>
                </a:solidFill>
              </a:rPr>
              <a:t>specific outputs </a:t>
            </a:r>
            <a:r>
              <a:rPr lang="en-US" sz="1300" noProof="0" dirty="0">
                <a:solidFill>
                  <a:schemeClr val="tx1"/>
                </a:solidFill>
              </a:rPr>
              <a:t>and </a:t>
            </a:r>
            <a:r>
              <a:rPr lang="en-US" sz="1300" b="1" noProof="0" dirty="0">
                <a:solidFill>
                  <a:schemeClr val="tx1"/>
                </a:solidFill>
              </a:rPr>
              <a:t>timelines</a:t>
            </a:r>
            <a:r>
              <a:rPr lang="en-US" sz="1300" noProof="0" dirty="0">
                <a:solidFill>
                  <a:schemeClr val="tx1"/>
                </a:solidFill>
              </a:rPr>
              <a:t>.</a:t>
            </a:r>
            <a:endParaRPr lang="en-US" sz="1300" b="1" noProof="0" dirty="0">
              <a:solidFill>
                <a:schemeClr val="tx1"/>
              </a:solidFill>
            </a:endParaRPr>
          </a:p>
        </p:txBody>
      </p:sp>
      <p:sp>
        <p:nvSpPr>
          <p:cNvPr id="14" name="Google Shape;260;p4">
            <a:extLst>
              <a:ext uri="{FF2B5EF4-FFF2-40B4-BE49-F238E27FC236}">
                <a16:creationId xmlns:a16="http://schemas.microsoft.com/office/drawing/2014/main" id="{42E3B396-13FE-A6B2-E70A-C1045BC3A657}"/>
              </a:ext>
            </a:extLst>
          </p:cNvPr>
          <p:cNvSpPr txBox="1"/>
          <p:nvPr/>
        </p:nvSpPr>
        <p:spPr>
          <a:xfrm>
            <a:off x="649137" y="32590"/>
            <a:ext cx="54207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noProof="0"/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55F7CEBA-41A1-3AB7-0820-8F8D346DE3CC}"/>
              </a:ext>
            </a:extLst>
          </p:cNvPr>
          <p:cNvSpPr txBox="1"/>
          <p:nvPr/>
        </p:nvSpPr>
        <p:spPr>
          <a:xfrm>
            <a:off x="4437030" y="2484767"/>
            <a:ext cx="2668365" cy="15978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 &amp; Coordination</a:t>
            </a:r>
          </a:p>
          <a:p>
            <a:pPr marL="4445" marR="0" lvl="1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Scheduled to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conclude by end-September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this phase focuses on setting up governance, defining roles, coordinating with public and private sectors, and implementing a monitoring system.</a:t>
            </a:r>
            <a:endParaRPr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32" name="Straight Connector 3">
            <a:extLst>
              <a:ext uri="{FF2B5EF4-FFF2-40B4-BE49-F238E27FC236}">
                <a16:creationId xmlns:a16="http://schemas.microsoft.com/office/drawing/2014/main" id="{D9D6996F-4737-DD45-E356-3C0A578A16B9}"/>
              </a:ext>
            </a:extLst>
          </p:cNvPr>
          <p:cNvCxnSpPr>
            <a:cxnSpLocks/>
          </p:cNvCxnSpPr>
          <p:nvPr/>
        </p:nvCxnSpPr>
        <p:spPr>
          <a:xfrm>
            <a:off x="-610969" y="4145975"/>
            <a:ext cx="12909135" cy="48158"/>
          </a:xfrm>
          <a:prstGeom prst="line">
            <a:avLst/>
          </a:prstGeom>
          <a:noFill/>
          <a:ln w="19050" cap="flat" cmpd="sng" algn="ctr">
            <a:solidFill>
              <a:srgbClr val="DFE3E6"/>
            </a:solidFill>
            <a:prstDash val="solid"/>
            <a:miter lim="800000"/>
          </a:ln>
          <a:effectLst/>
        </p:spPr>
      </p:cxnSp>
      <p:sp>
        <p:nvSpPr>
          <p:cNvPr id="33" name="Rectangle 4">
            <a:extLst>
              <a:ext uri="{FF2B5EF4-FFF2-40B4-BE49-F238E27FC236}">
                <a16:creationId xmlns:a16="http://schemas.microsoft.com/office/drawing/2014/main" id="{BA06D73D-0E93-FB0E-39A2-361ECFD82922}"/>
              </a:ext>
            </a:extLst>
          </p:cNvPr>
          <p:cNvSpPr/>
          <p:nvPr/>
        </p:nvSpPr>
        <p:spPr>
          <a:xfrm>
            <a:off x="1438236" y="4117465"/>
            <a:ext cx="252000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Connector 6">
            <a:extLst>
              <a:ext uri="{FF2B5EF4-FFF2-40B4-BE49-F238E27FC236}">
                <a16:creationId xmlns:a16="http://schemas.microsoft.com/office/drawing/2014/main" id="{48FEFE1F-2777-B74E-ED5B-DD9A3C01B8D5}"/>
              </a:ext>
            </a:extLst>
          </p:cNvPr>
          <p:cNvCxnSpPr>
            <a:cxnSpLocks/>
          </p:cNvCxnSpPr>
          <p:nvPr/>
        </p:nvCxnSpPr>
        <p:spPr>
          <a:xfrm>
            <a:off x="3373301" y="2769458"/>
            <a:ext cx="0" cy="1341190"/>
          </a:xfrm>
          <a:prstGeom prst="line">
            <a:avLst/>
          </a:prstGeom>
          <a:noFill/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 type="none"/>
          </a:ln>
          <a:effectLst/>
        </p:spPr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A0822AF1-ED9F-5190-A772-C6C1F77C28EE}"/>
              </a:ext>
            </a:extLst>
          </p:cNvPr>
          <p:cNvSpPr txBox="1">
            <a:spLocks/>
          </p:cNvSpPr>
          <p:nvPr/>
        </p:nvSpPr>
        <p:spPr>
          <a:xfrm>
            <a:off x="1618574" y="4488040"/>
            <a:ext cx="95374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B54E85D0-1B20-1E78-CBB4-22086E31A73F}"/>
              </a:ext>
            </a:extLst>
          </p:cNvPr>
          <p:cNvSpPr txBox="1">
            <a:spLocks/>
          </p:cNvSpPr>
          <p:nvPr/>
        </p:nvSpPr>
        <p:spPr>
          <a:xfrm>
            <a:off x="3411492" y="2370425"/>
            <a:ext cx="95374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89CC8F64-C7C0-1026-95BC-EFDE688241AB}"/>
              </a:ext>
            </a:extLst>
          </p:cNvPr>
          <p:cNvSpPr txBox="1">
            <a:spLocks/>
          </p:cNvSpPr>
          <p:nvPr/>
        </p:nvSpPr>
        <p:spPr>
          <a:xfrm>
            <a:off x="7367889" y="2358514"/>
            <a:ext cx="95374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6898884D-7D98-D99F-686C-BBD31F06328C}"/>
              </a:ext>
            </a:extLst>
          </p:cNvPr>
          <p:cNvSpPr txBox="1">
            <a:spLocks/>
          </p:cNvSpPr>
          <p:nvPr/>
        </p:nvSpPr>
        <p:spPr>
          <a:xfrm>
            <a:off x="5336820" y="4488040"/>
            <a:ext cx="953749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44488" indent="-173038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515938" indent="-17145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03</a:t>
            </a:r>
          </a:p>
        </p:txBody>
      </p:sp>
      <p:cxnSp>
        <p:nvCxnSpPr>
          <p:cNvPr id="41" name="Straight Connector 28">
            <a:extLst>
              <a:ext uri="{FF2B5EF4-FFF2-40B4-BE49-F238E27FC236}">
                <a16:creationId xmlns:a16="http://schemas.microsoft.com/office/drawing/2014/main" id="{B6C30601-33AB-24CE-FB3B-99F3E17BF46E}"/>
              </a:ext>
            </a:extLst>
          </p:cNvPr>
          <p:cNvCxnSpPr>
            <a:cxnSpLocks/>
          </p:cNvCxnSpPr>
          <p:nvPr/>
        </p:nvCxnSpPr>
        <p:spPr>
          <a:xfrm flipH="1">
            <a:off x="1571274" y="4347740"/>
            <a:ext cx="0" cy="1477056"/>
          </a:xfrm>
          <a:prstGeom prst="line">
            <a:avLst/>
          </a:prstGeom>
          <a:noFill/>
          <a:ln w="12700" cap="flat" cmpd="sng" algn="ctr">
            <a:solidFill>
              <a:srgbClr val="FFE8D4"/>
            </a:solidFill>
            <a:prstDash val="solid"/>
            <a:miter lim="800000"/>
            <a:tailEnd type="none"/>
          </a:ln>
          <a:effectLst/>
        </p:spPr>
      </p:cxnSp>
      <p:sp>
        <p:nvSpPr>
          <p:cNvPr id="42" name="Rectangle 29">
            <a:extLst>
              <a:ext uri="{FF2B5EF4-FFF2-40B4-BE49-F238E27FC236}">
                <a16:creationId xmlns:a16="http://schemas.microsoft.com/office/drawing/2014/main" id="{DDE0D285-A0FC-CC2F-5BDD-6E3B97765147}"/>
              </a:ext>
            </a:extLst>
          </p:cNvPr>
          <p:cNvSpPr/>
          <p:nvPr/>
        </p:nvSpPr>
        <p:spPr>
          <a:xfrm>
            <a:off x="3261813" y="4117465"/>
            <a:ext cx="252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Connector 30">
            <a:extLst>
              <a:ext uri="{FF2B5EF4-FFF2-40B4-BE49-F238E27FC236}">
                <a16:creationId xmlns:a16="http://schemas.microsoft.com/office/drawing/2014/main" id="{8EF26D43-480F-C9E8-1F4B-508605A829FE}"/>
              </a:ext>
            </a:extLst>
          </p:cNvPr>
          <p:cNvCxnSpPr>
            <a:cxnSpLocks/>
          </p:cNvCxnSpPr>
          <p:nvPr/>
        </p:nvCxnSpPr>
        <p:spPr>
          <a:xfrm>
            <a:off x="5305821" y="4286599"/>
            <a:ext cx="0" cy="1523898"/>
          </a:xfrm>
          <a:prstGeom prst="line">
            <a:avLst/>
          </a:prstGeom>
          <a:noFill/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tailEnd type="none"/>
          </a:ln>
          <a:effectLst/>
        </p:spPr>
      </p:cxnSp>
      <p:cxnSp>
        <p:nvCxnSpPr>
          <p:cNvPr id="44" name="Straight Connector 31">
            <a:extLst>
              <a:ext uri="{FF2B5EF4-FFF2-40B4-BE49-F238E27FC236}">
                <a16:creationId xmlns:a16="http://schemas.microsoft.com/office/drawing/2014/main" id="{98909DD9-79B8-F86F-3A71-6E7C1B5925E3}"/>
              </a:ext>
            </a:extLst>
          </p:cNvPr>
          <p:cNvCxnSpPr>
            <a:cxnSpLocks/>
          </p:cNvCxnSpPr>
          <p:nvPr/>
        </p:nvCxnSpPr>
        <p:spPr>
          <a:xfrm>
            <a:off x="7321700" y="2769458"/>
            <a:ext cx="0" cy="1341190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  <a:headEnd type="none"/>
          </a:ln>
          <a:effectLst/>
        </p:spPr>
      </p:cxnSp>
      <p:sp>
        <p:nvSpPr>
          <p:cNvPr id="45" name="Rectangle 32">
            <a:extLst>
              <a:ext uri="{FF2B5EF4-FFF2-40B4-BE49-F238E27FC236}">
                <a16:creationId xmlns:a16="http://schemas.microsoft.com/office/drawing/2014/main" id="{FE94307A-2999-9BB5-AE1B-2643AE15461C}"/>
              </a:ext>
            </a:extLst>
          </p:cNvPr>
          <p:cNvSpPr/>
          <p:nvPr/>
        </p:nvSpPr>
        <p:spPr>
          <a:xfrm>
            <a:off x="7223592" y="4117465"/>
            <a:ext cx="252000" cy="25200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id="{45FF7EC2-54C6-B38D-BC49-F5F4F0CDF2CF}"/>
              </a:ext>
            </a:extLst>
          </p:cNvPr>
          <p:cNvSpPr/>
          <p:nvPr/>
        </p:nvSpPr>
        <p:spPr>
          <a:xfrm>
            <a:off x="5203374" y="4117465"/>
            <a:ext cx="252000" cy="25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37">
            <a:extLst>
              <a:ext uri="{FF2B5EF4-FFF2-40B4-BE49-F238E27FC236}">
                <a16:creationId xmlns:a16="http://schemas.microsoft.com/office/drawing/2014/main" id="{A2D6859A-BC8E-F4FE-8CC5-8C9F4338A9CC}"/>
              </a:ext>
            </a:extLst>
          </p:cNvPr>
          <p:cNvSpPr txBox="1"/>
          <p:nvPr/>
        </p:nvSpPr>
        <p:spPr>
          <a:xfrm>
            <a:off x="2523730" y="4934358"/>
            <a:ext cx="2612873" cy="15978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Foundation</a:t>
            </a:r>
          </a:p>
          <a:p>
            <a:pPr marL="4445" marR="0" lvl="1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phase involved forming the core team, reviewing digital well-being and skills’ initiatives, establishing operational processes, and formalizing coordination with key stakeholders.</a:t>
            </a:r>
            <a:endParaRPr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79821D91-05E8-6ABD-3EE1-20C5429C9FD8}"/>
              </a:ext>
            </a:extLst>
          </p:cNvPr>
          <p:cNvSpPr txBox="1"/>
          <p:nvPr/>
        </p:nvSpPr>
        <p:spPr>
          <a:xfrm>
            <a:off x="6290568" y="4946101"/>
            <a:ext cx="2961588" cy="17979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Operational launch</a:t>
            </a:r>
          </a:p>
          <a:p>
            <a:pPr marL="4445" marR="0" lvl="1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seven months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this phase sees the rollout of the Centre’s services, launching programs to enhance digital skills, reduce the digital divide, and promote well-being, aligned with national and </a:t>
            </a:r>
            <a:r>
              <a:rPr lang="en-US" sz="13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organizational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strategic objectives</a:t>
            </a:r>
            <a:endParaRPr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E1A9471A-850F-CE1D-81C8-66DFD30B5F74}"/>
              </a:ext>
            </a:extLst>
          </p:cNvPr>
          <p:cNvSpPr txBox="1"/>
          <p:nvPr/>
        </p:nvSpPr>
        <p:spPr>
          <a:xfrm>
            <a:off x="8315668" y="2484767"/>
            <a:ext cx="2420804" cy="15978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&amp; Improvement</a:t>
            </a:r>
          </a:p>
          <a:p>
            <a:pPr marL="4445" marR="0" lvl="1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Lasting two months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this phase implements an evaluation model to assess impact, identify improvements, and update services, fostering collaboration and best practice sharing.</a:t>
            </a:r>
            <a:endParaRPr 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780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F5102-4096-9B5F-87DB-5AB0C420F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50089F92-6722-A9F6-3A3B-A76401E488C6}"/>
              </a:ext>
            </a:extLst>
          </p:cNvPr>
          <p:cNvSpPr txBox="1"/>
          <p:nvPr/>
        </p:nvSpPr>
        <p:spPr>
          <a:xfrm>
            <a:off x="-518475" y="839290"/>
            <a:ext cx="8965789" cy="545727"/>
          </a:xfrm>
          <a:prstGeom prst="rect">
            <a:avLst/>
          </a:prstGeom>
          <a:solidFill>
            <a:srgbClr val="FFF2CC"/>
          </a:solidFill>
        </p:spPr>
        <p:txBody>
          <a:bodyPr wrap="square" lIns="1332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noProof="0">
                <a:cs typeface="Times New Roman"/>
              </a:rPr>
              <a:t>Developing a Legal Regulatory Framework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9F3BEBB-FF52-D5CF-CAF9-722728097196}"/>
              </a:ext>
            </a:extLst>
          </p:cNvPr>
          <p:cNvSpPr/>
          <p:nvPr/>
        </p:nvSpPr>
        <p:spPr>
          <a:xfrm>
            <a:off x="649137" y="1490184"/>
            <a:ext cx="10647344" cy="713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noProof="0">
                <a:solidFill>
                  <a:schemeClr val="tx1"/>
                </a:solidFill>
              </a:rPr>
              <a:t>Following the </a:t>
            </a:r>
            <a:r>
              <a:rPr lang="en-US" sz="1200" b="1" noProof="0">
                <a:solidFill>
                  <a:schemeClr val="tx1"/>
                </a:solidFill>
              </a:rPr>
              <a:t>National COP Assessment </a:t>
            </a:r>
            <a:r>
              <a:rPr lang="en-US" sz="1200" noProof="0">
                <a:solidFill>
                  <a:schemeClr val="tx1"/>
                </a:solidFill>
              </a:rPr>
              <a:t>for Andorra conducted by the </a:t>
            </a:r>
            <a:r>
              <a:rPr lang="en-US" sz="1200" b="1" noProof="0">
                <a:solidFill>
                  <a:schemeClr val="tx1"/>
                </a:solidFill>
              </a:rPr>
              <a:t>ITU</a:t>
            </a:r>
            <a:r>
              <a:rPr lang="en-US" sz="1200" noProof="0">
                <a:solidFill>
                  <a:schemeClr val="tx1"/>
                </a:solidFill>
              </a:rPr>
              <a:t> in February 2025, a comprehensive regulatory framework for </a:t>
            </a:r>
            <a:r>
              <a:rPr lang="en-US" sz="1200" b="1" noProof="0">
                <a:solidFill>
                  <a:schemeClr val="tx1"/>
                </a:solidFill>
              </a:rPr>
              <a:t>online child protection </a:t>
            </a:r>
            <a:r>
              <a:rPr lang="en-US" sz="1200" noProof="0">
                <a:solidFill>
                  <a:schemeClr val="tx1"/>
                </a:solidFill>
              </a:rPr>
              <a:t>has been developed, as outlined </a:t>
            </a:r>
            <a:r>
              <a:rPr lang="en-US" sz="1200">
                <a:solidFill>
                  <a:schemeClr val="tx1"/>
                </a:solidFill>
              </a:rPr>
              <a:t>below</a:t>
            </a:r>
            <a:r>
              <a:rPr lang="en-US" sz="1200" noProof="0">
                <a:solidFill>
                  <a:schemeClr val="tx1"/>
                </a:solidFill>
              </a:rPr>
              <a:t>:</a:t>
            </a:r>
            <a:endParaRPr lang="en-US" sz="1200" b="1" noProof="0">
              <a:solidFill>
                <a:schemeClr val="tx1"/>
              </a:solidFill>
            </a:endParaRPr>
          </a:p>
        </p:txBody>
      </p:sp>
      <p:sp>
        <p:nvSpPr>
          <p:cNvPr id="14" name="Google Shape;260;p4">
            <a:extLst>
              <a:ext uri="{FF2B5EF4-FFF2-40B4-BE49-F238E27FC236}">
                <a16:creationId xmlns:a16="http://schemas.microsoft.com/office/drawing/2014/main" id="{90686020-3631-B826-3EFA-15BC86650D35}"/>
              </a:ext>
            </a:extLst>
          </p:cNvPr>
          <p:cNvSpPr txBox="1"/>
          <p:nvPr/>
        </p:nvSpPr>
        <p:spPr>
          <a:xfrm>
            <a:off x="649137" y="32590"/>
            <a:ext cx="54207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noProof="0"/>
          </a:p>
        </p:txBody>
      </p: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BE8431AC-C38F-CBD3-7D32-2CF9B491FBFA}"/>
              </a:ext>
            </a:extLst>
          </p:cNvPr>
          <p:cNvGrpSpPr/>
          <p:nvPr/>
        </p:nvGrpSpPr>
        <p:grpSpPr>
          <a:xfrm>
            <a:off x="3656564" y="3601469"/>
            <a:ext cx="2193507" cy="2484165"/>
            <a:chOff x="3557622" y="3331419"/>
            <a:chExt cx="2193507" cy="2484165"/>
          </a:xfrm>
        </p:grpSpPr>
        <p:sp>
          <p:nvSpPr>
            <p:cNvPr id="169" name="Rectangle 105">
              <a:extLst>
                <a:ext uri="{FF2B5EF4-FFF2-40B4-BE49-F238E27FC236}">
                  <a16:creationId xmlns:a16="http://schemas.microsoft.com/office/drawing/2014/main" id="{6D01908E-CE81-1D39-29A6-CDA7A04D0740}"/>
                </a:ext>
              </a:extLst>
            </p:cNvPr>
            <p:cNvSpPr/>
            <p:nvPr/>
          </p:nvSpPr>
          <p:spPr bwMode="ltGray">
            <a:xfrm>
              <a:off x="3557624" y="3331420"/>
              <a:ext cx="2193503" cy="2484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The </a:t>
              </a:r>
              <a:r>
                <a:rPr lang="en-US" sz="1200" b="1">
                  <a:solidFill>
                    <a:schemeClr val="tx1"/>
                  </a:solidFill>
                </a:rPr>
                <a:t>European regulatory framework</a:t>
              </a:r>
              <a:r>
                <a:rPr lang="en-US" sz="1200">
                  <a:solidFill>
                    <a:schemeClr val="tx1"/>
                  </a:solidFill>
                </a:rPr>
                <a:t> was analyzed to ensure that any proposed modifications </a:t>
              </a:r>
              <a:r>
                <a:rPr lang="en-US" sz="1200" b="1">
                  <a:solidFill>
                    <a:schemeClr val="tx1"/>
                  </a:solidFill>
                </a:rPr>
                <a:t>align</a:t>
              </a:r>
              <a:r>
                <a:rPr lang="en-US" sz="1200">
                  <a:solidFill>
                    <a:schemeClr val="tx1"/>
                  </a:solidFill>
                </a:rPr>
                <a:t> with existing European norms and standards.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76" name="Freeform 102">
              <a:extLst>
                <a:ext uri="{FF2B5EF4-FFF2-40B4-BE49-F238E27FC236}">
                  <a16:creationId xmlns:a16="http://schemas.microsoft.com/office/drawing/2014/main" id="{D78099A1-8D11-74B7-4E31-EEA5E059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622" y="3331419"/>
              <a:ext cx="2193507" cy="606943"/>
            </a:xfrm>
            <a:prstGeom prst="roundRect">
              <a:avLst>
                <a:gd name="adj" fmla="val 762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588" cap="rnd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06867">
                <a:buClrTx/>
                <a:defRPr/>
              </a:pPr>
              <a:r>
                <a:rPr lang="en-GB" sz="1200" b="1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Alignment with European Standards</a:t>
              </a:r>
            </a:p>
          </p:txBody>
        </p:sp>
      </p:grp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0543FFDF-A245-DFAC-0442-1FBD6417B562}"/>
              </a:ext>
            </a:extLst>
          </p:cNvPr>
          <p:cNvGrpSpPr/>
          <p:nvPr/>
        </p:nvGrpSpPr>
        <p:grpSpPr>
          <a:xfrm>
            <a:off x="6253807" y="2139156"/>
            <a:ext cx="2193507" cy="2104492"/>
            <a:chOff x="5938449" y="2432847"/>
            <a:chExt cx="2193507" cy="2104492"/>
          </a:xfrm>
        </p:grpSpPr>
        <p:sp>
          <p:nvSpPr>
            <p:cNvPr id="165" name="Rectangle 101">
              <a:extLst>
                <a:ext uri="{FF2B5EF4-FFF2-40B4-BE49-F238E27FC236}">
                  <a16:creationId xmlns:a16="http://schemas.microsoft.com/office/drawing/2014/main" id="{15FD7E6E-1672-3B7F-F5DC-1002A27CEDFA}"/>
                </a:ext>
              </a:extLst>
            </p:cNvPr>
            <p:cNvSpPr/>
            <p:nvPr/>
          </p:nvSpPr>
          <p:spPr bwMode="ltGray">
            <a:xfrm>
              <a:off x="5938452" y="2448534"/>
              <a:ext cx="2193503" cy="208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A dedicated </a:t>
              </a:r>
              <a:r>
                <a:rPr lang="en-US" sz="1200" b="1">
                  <a:solidFill>
                    <a:schemeClr val="tx1"/>
                  </a:solidFill>
                </a:rPr>
                <a:t>working session </a:t>
              </a:r>
              <a:r>
                <a:rPr lang="en-US" sz="1200">
                  <a:solidFill>
                    <a:schemeClr val="tx1"/>
                  </a:solidFill>
                </a:rPr>
                <a:t>was held with </a:t>
              </a:r>
              <a:r>
                <a:rPr lang="en-US" sz="1200" b="1">
                  <a:solidFill>
                    <a:schemeClr val="tx1"/>
                  </a:solidFill>
                </a:rPr>
                <a:t>legal teams</a:t>
              </a:r>
              <a:r>
                <a:rPr lang="en-US" sz="1200">
                  <a:solidFill>
                    <a:schemeClr val="tx1"/>
                  </a:solidFill>
                </a:rPr>
                <a:t> from the </a:t>
              </a:r>
              <a:r>
                <a:rPr lang="en-US" sz="1200" b="1">
                  <a:solidFill>
                    <a:schemeClr val="tx1"/>
                  </a:solidFill>
                </a:rPr>
                <a:t>Government of Andorra</a:t>
              </a:r>
              <a:r>
                <a:rPr lang="en-US" sz="1200">
                  <a:solidFill>
                    <a:schemeClr val="tx1"/>
                  </a:solidFill>
                </a:rPr>
                <a:t> and the </a:t>
              </a:r>
              <a:r>
                <a:rPr lang="en-US" sz="1200" b="1">
                  <a:solidFill>
                    <a:schemeClr val="tx1"/>
                  </a:solidFill>
                </a:rPr>
                <a:t>ITU</a:t>
              </a:r>
              <a:r>
                <a:rPr lang="en-US" sz="1200">
                  <a:solidFill>
                    <a:schemeClr val="tx1"/>
                  </a:solidFill>
                </a:rPr>
                <a:t> to solicit recommendations and guidance for drafting the framework. 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77" name="Freeform 102">
              <a:extLst>
                <a:ext uri="{FF2B5EF4-FFF2-40B4-BE49-F238E27FC236}">
                  <a16:creationId xmlns:a16="http://schemas.microsoft.com/office/drawing/2014/main" id="{C683F899-73CB-472C-7C02-6A49CAE0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449" y="2432847"/>
              <a:ext cx="2193507" cy="606943"/>
            </a:xfrm>
            <a:prstGeom prst="roundRect">
              <a:avLst>
                <a:gd name="adj" fmla="val 1214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588" cap="rnd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06867">
                <a:buClrTx/>
                <a:defRPr/>
              </a:pPr>
              <a:r>
                <a:rPr lang="en-GB" sz="1200" b="1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Collaboration with Legal Experts and Relevant Stakeholders</a:t>
              </a:r>
            </a:p>
          </p:txBody>
        </p:sp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4A73A8D7-D71D-D311-78CB-689DE56EF214}"/>
              </a:ext>
            </a:extLst>
          </p:cNvPr>
          <p:cNvGrpSpPr/>
          <p:nvPr/>
        </p:nvGrpSpPr>
        <p:grpSpPr>
          <a:xfrm>
            <a:off x="8910040" y="3416490"/>
            <a:ext cx="2193511" cy="2496887"/>
            <a:chOff x="8639317" y="3312556"/>
            <a:chExt cx="2193511" cy="2496887"/>
          </a:xfrm>
        </p:grpSpPr>
        <p:sp>
          <p:nvSpPr>
            <p:cNvPr id="157" name="Round Same Side Corner Rectangle 93">
              <a:extLst>
                <a:ext uri="{FF2B5EF4-FFF2-40B4-BE49-F238E27FC236}">
                  <a16:creationId xmlns:a16="http://schemas.microsoft.com/office/drawing/2014/main" id="{B58ACEAF-16C7-E927-2EDC-42106EED8179}"/>
                </a:ext>
              </a:extLst>
            </p:cNvPr>
            <p:cNvSpPr/>
            <p:nvPr/>
          </p:nvSpPr>
          <p:spPr bwMode="ltGray">
            <a:xfrm rot="5400000">
              <a:off x="8493987" y="3470608"/>
              <a:ext cx="2484165" cy="2193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pPr algn="ctr"/>
              <a:r>
                <a:rPr lang="en-US" sz="1200">
                  <a:solidFill>
                    <a:schemeClr val="tx1"/>
                  </a:solidFill>
                </a:rPr>
                <a:t>Efforts are currently underway to present the finalized framework to the Governing Board, with the aim of </a:t>
              </a:r>
              <a:r>
                <a:rPr lang="en-US" sz="1200" b="1">
                  <a:solidFill>
                    <a:schemeClr val="tx1"/>
                  </a:solidFill>
                </a:rPr>
                <a:t>securing approval before the close of the year</a:t>
              </a:r>
              <a:r>
                <a:rPr lang="en-US" sz="1200">
                  <a:solidFill>
                    <a:schemeClr val="tx1"/>
                  </a:solidFill>
                </a:rPr>
                <a:t>.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78" name="Freeform 102">
              <a:extLst>
                <a:ext uri="{FF2B5EF4-FFF2-40B4-BE49-F238E27FC236}">
                  <a16:creationId xmlns:a16="http://schemas.microsoft.com/office/drawing/2014/main" id="{B3545909-C84C-EC35-F953-91742EB7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321" y="3312556"/>
              <a:ext cx="2193507" cy="606943"/>
            </a:xfrm>
            <a:prstGeom prst="roundRect">
              <a:avLst>
                <a:gd name="adj" fmla="val 12147"/>
              </a:avLst>
            </a:prstGeom>
            <a:solidFill>
              <a:schemeClr val="accent4"/>
            </a:solidFill>
            <a:ln w="1588" cap="rnd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06867">
                <a:buClrTx/>
                <a:defRPr/>
              </a:pPr>
              <a:r>
                <a:rPr lang="en-GB" sz="1200" b="1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Presentation &amp; Approval</a:t>
              </a:r>
            </a:p>
          </p:txBody>
        </p:sp>
      </p:grpSp>
      <p:grpSp>
        <p:nvGrpSpPr>
          <p:cNvPr id="184" name="Grupo 183">
            <a:extLst>
              <a:ext uri="{FF2B5EF4-FFF2-40B4-BE49-F238E27FC236}">
                <a16:creationId xmlns:a16="http://schemas.microsoft.com/office/drawing/2014/main" id="{8C25D995-B4E1-B022-5E65-315F32F79E5F}"/>
              </a:ext>
            </a:extLst>
          </p:cNvPr>
          <p:cNvGrpSpPr/>
          <p:nvPr/>
        </p:nvGrpSpPr>
        <p:grpSpPr>
          <a:xfrm>
            <a:off x="1059322" y="2432581"/>
            <a:ext cx="2193510" cy="2495672"/>
            <a:chOff x="847592" y="2421479"/>
            <a:chExt cx="2193510" cy="2495672"/>
          </a:xfrm>
        </p:grpSpPr>
        <p:grpSp>
          <p:nvGrpSpPr>
            <p:cNvPr id="171" name="Group 107">
              <a:extLst>
                <a:ext uri="{FF2B5EF4-FFF2-40B4-BE49-F238E27FC236}">
                  <a16:creationId xmlns:a16="http://schemas.microsoft.com/office/drawing/2014/main" id="{5C519C31-121C-9644-AB2E-37D74641C655}"/>
                </a:ext>
              </a:extLst>
            </p:cNvPr>
            <p:cNvGrpSpPr/>
            <p:nvPr/>
          </p:nvGrpSpPr>
          <p:grpSpPr>
            <a:xfrm>
              <a:off x="847595" y="2421480"/>
              <a:ext cx="2193507" cy="2495671"/>
              <a:chOff x="2723711" y="1673169"/>
              <a:chExt cx="1008001" cy="5316216"/>
            </a:xfrm>
            <a:solidFill>
              <a:schemeClr val="bg1">
                <a:lumMod val="95000"/>
              </a:schemeClr>
            </a:solidFill>
          </p:grpSpPr>
          <p:sp>
            <p:nvSpPr>
              <p:cNvPr id="173" name="Round Same Side Corner Rectangle 109">
                <a:extLst>
                  <a:ext uri="{FF2B5EF4-FFF2-40B4-BE49-F238E27FC236}">
                    <a16:creationId xmlns:a16="http://schemas.microsoft.com/office/drawing/2014/main" id="{5EF54869-7C52-79BC-9D1D-5FD479356248}"/>
                  </a:ext>
                </a:extLst>
              </p:cNvPr>
              <p:cNvSpPr/>
              <p:nvPr/>
            </p:nvSpPr>
            <p:spPr bwMode="ltGray">
              <a:xfrm rot="16200000">
                <a:off x="581712" y="3839385"/>
                <a:ext cx="5292000" cy="10080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The process began by </a:t>
                </a:r>
                <a:r>
                  <a:rPr lang="en-US" sz="1200" b="1">
                    <a:solidFill>
                      <a:schemeClr val="tx1"/>
                    </a:solidFill>
                  </a:rPr>
                  <a:t>collecting insights </a:t>
                </a:r>
                <a:r>
                  <a:rPr lang="en-US" sz="1200">
                    <a:solidFill>
                      <a:schemeClr val="tx1"/>
                    </a:solidFill>
                  </a:rPr>
                  <a:t>and perspectives from various </a:t>
                </a:r>
                <a:r>
                  <a:rPr lang="en-US" sz="1200" b="1">
                    <a:solidFill>
                      <a:schemeClr val="tx1"/>
                    </a:solidFill>
                  </a:rPr>
                  <a:t>ministries</a:t>
                </a:r>
                <a:r>
                  <a:rPr lang="en-US" sz="1200">
                    <a:solidFill>
                      <a:schemeClr val="tx1"/>
                    </a:solidFill>
                  </a:rPr>
                  <a:t> to identify essential elements needed for robust online child protection</a:t>
                </a:r>
                <a:r>
                  <a:rPr lang="en-US" sz="1200"/>
                  <a:t>.</a:t>
                </a:r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102">
                <a:extLst>
                  <a:ext uri="{FF2B5EF4-FFF2-40B4-BE49-F238E27FC236}">
                    <a16:creationId xmlns:a16="http://schemas.microsoft.com/office/drawing/2014/main" id="{1AAF5ADC-B92F-34B9-7BF0-4D9E432D3B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723711" y="1673169"/>
                <a:ext cx="1008001" cy="936985"/>
              </a:xfrm>
              <a:prstGeom prst="roundRect">
                <a:avLst>
                  <a:gd name="adj" fmla="val 12147"/>
                </a:avLst>
              </a:prstGeom>
              <a:grpFill/>
              <a:ln w="1588" cap="rnd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defTabSz="806867">
                  <a:buClrTx/>
                  <a:defRPr/>
                </a:pPr>
                <a:endParaRPr lang="en-GB" sz="120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9" name="Freeform 102">
              <a:extLst>
                <a:ext uri="{FF2B5EF4-FFF2-40B4-BE49-F238E27FC236}">
                  <a16:creationId xmlns:a16="http://schemas.microsoft.com/office/drawing/2014/main" id="{E675E074-5DD1-92C0-E1EB-6BBB2F08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92" y="2421479"/>
              <a:ext cx="2193507" cy="606943"/>
            </a:xfrm>
            <a:prstGeom prst="roundRect">
              <a:avLst>
                <a:gd name="adj" fmla="val 6121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588" cap="rnd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defTabSz="806867">
                <a:buClrTx/>
                <a:defRPr/>
              </a:pPr>
              <a:r>
                <a:rPr lang="en-GB" sz="1200" b="1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Gathering Inputs</a:t>
              </a:r>
            </a:p>
          </p:txBody>
        </p:sp>
      </p:grpSp>
      <p:cxnSp>
        <p:nvCxnSpPr>
          <p:cNvPr id="234" name="Conector: curvado 233">
            <a:extLst>
              <a:ext uri="{FF2B5EF4-FFF2-40B4-BE49-F238E27FC236}">
                <a16:creationId xmlns:a16="http://schemas.microsoft.com/office/drawing/2014/main" id="{8B768A3D-FEF7-46DB-C1F1-4DC242227D9A}"/>
              </a:ext>
            </a:extLst>
          </p:cNvPr>
          <p:cNvCxnSpPr>
            <a:cxnSpLocks/>
          </p:cNvCxnSpPr>
          <p:nvPr/>
        </p:nvCxnSpPr>
        <p:spPr>
          <a:xfrm flipV="1">
            <a:off x="0" y="3686101"/>
            <a:ext cx="1059327" cy="684731"/>
          </a:xfrm>
          <a:prstGeom prst="curvedConnector3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: curvado 235">
            <a:extLst>
              <a:ext uri="{FF2B5EF4-FFF2-40B4-BE49-F238E27FC236}">
                <a16:creationId xmlns:a16="http://schemas.microsoft.com/office/drawing/2014/main" id="{87B6868C-D070-9869-C253-846E85CED059}"/>
              </a:ext>
            </a:extLst>
          </p:cNvPr>
          <p:cNvCxnSpPr>
            <a:cxnSpLocks/>
          </p:cNvCxnSpPr>
          <p:nvPr/>
        </p:nvCxnSpPr>
        <p:spPr>
          <a:xfrm>
            <a:off x="3252830" y="3753025"/>
            <a:ext cx="403736" cy="1090527"/>
          </a:xfrm>
          <a:prstGeom prst="curvedConnector3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ector: curvado 237">
            <a:extLst>
              <a:ext uri="{FF2B5EF4-FFF2-40B4-BE49-F238E27FC236}">
                <a16:creationId xmlns:a16="http://schemas.microsoft.com/office/drawing/2014/main" id="{923B8CE8-C893-E54E-4CBA-0E867A13B835}"/>
              </a:ext>
            </a:extLst>
          </p:cNvPr>
          <p:cNvCxnSpPr>
            <a:cxnSpLocks/>
            <a:stCxn id="169" idx="3"/>
            <a:endCxn id="165" idx="1"/>
          </p:cNvCxnSpPr>
          <p:nvPr/>
        </p:nvCxnSpPr>
        <p:spPr>
          <a:xfrm flipV="1">
            <a:off x="5850069" y="3199246"/>
            <a:ext cx="403741" cy="1644306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ector: curvado 239">
            <a:extLst>
              <a:ext uri="{FF2B5EF4-FFF2-40B4-BE49-F238E27FC236}">
                <a16:creationId xmlns:a16="http://schemas.microsoft.com/office/drawing/2014/main" id="{57CB153E-FB32-F7FE-3753-D45EE8521464}"/>
              </a:ext>
            </a:extLst>
          </p:cNvPr>
          <p:cNvCxnSpPr>
            <a:cxnSpLocks/>
            <a:stCxn id="165" idx="3"/>
            <a:endCxn id="157" idx="2"/>
          </p:cNvCxnSpPr>
          <p:nvPr/>
        </p:nvCxnSpPr>
        <p:spPr>
          <a:xfrm>
            <a:off x="8447313" y="3199246"/>
            <a:ext cx="462727" cy="1472049"/>
          </a:xfrm>
          <a:prstGeom prst="curvedConnector3">
            <a:avLst>
              <a:gd name="adj1" fmla="val 39376"/>
            </a:avLst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ector: curvado 241">
            <a:extLst>
              <a:ext uri="{FF2B5EF4-FFF2-40B4-BE49-F238E27FC236}">
                <a16:creationId xmlns:a16="http://schemas.microsoft.com/office/drawing/2014/main" id="{3C73F0CA-7201-FE93-7A1E-0347E131E646}"/>
              </a:ext>
            </a:extLst>
          </p:cNvPr>
          <p:cNvCxnSpPr>
            <a:cxnSpLocks/>
            <a:stCxn id="157" idx="0"/>
          </p:cNvCxnSpPr>
          <p:nvPr/>
        </p:nvCxnSpPr>
        <p:spPr>
          <a:xfrm flipV="1">
            <a:off x="11103545" y="3838016"/>
            <a:ext cx="1352001" cy="83327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Diagrama de flujo: conector 254">
            <a:extLst>
              <a:ext uri="{FF2B5EF4-FFF2-40B4-BE49-F238E27FC236}">
                <a16:creationId xmlns:a16="http://schemas.microsoft.com/office/drawing/2014/main" id="{E8FBF72F-8762-9072-1145-69EA37594C39}"/>
              </a:ext>
            </a:extLst>
          </p:cNvPr>
          <p:cNvSpPr/>
          <p:nvPr/>
        </p:nvSpPr>
        <p:spPr>
          <a:xfrm>
            <a:off x="846001" y="2293369"/>
            <a:ext cx="496957" cy="51485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F7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orma libre: forma 251">
            <a:extLst>
              <a:ext uri="{FF2B5EF4-FFF2-40B4-BE49-F238E27FC236}">
                <a16:creationId xmlns:a16="http://schemas.microsoft.com/office/drawing/2014/main" id="{2B4DA76D-8AA1-4D94-0245-43F4B968BCB5}"/>
              </a:ext>
            </a:extLst>
          </p:cNvPr>
          <p:cNvSpPr/>
          <p:nvPr/>
        </p:nvSpPr>
        <p:spPr>
          <a:xfrm>
            <a:off x="950677" y="2413999"/>
            <a:ext cx="304538" cy="290528"/>
          </a:xfrm>
          <a:custGeom>
            <a:avLst/>
            <a:gdLst>
              <a:gd name="connsiteX0" fmla="*/ 798309 w 843373"/>
              <a:gd name="connsiteY0" fmla="*/ 29468 h 832473"/>
              <a:gd name="connsiteX1" fmla="*/ 677427 w 843373"/>
              <a:gd name="connsiteY1" fmla="*/ 29468 h 832473"/>
              <a:gd name="connsiteX2" fmla="*/ 676609 w 843373"/>
              <a:gd name="connsiteY2" fmla="*/ 27310 h 832473"/>
              <a:gd name="connsiteX3" fmla="*/ 636946 w 843373"/>
              <a:gd name="connsiteY3" fmla="*/ 0 h 832473"/>
              <a:gd name="connsiteX4" fmla="*/ 42490 w 843373"/>
              <a:gd name="connsiteY4" fmla="*/ 0 h 832473"/>
              <a:gd name="connsiteX5" fmla="*/ 0 w 843373"/>
              <a:gd name="connsiteY5" fmla="*/ 42490 h 832473"/>
              <a:gd name="connsiteX6" fmla="*/ 0 w 843373"/>
              <a:gd name="connsiteY6" fmla="*/ 482726 h 832473"/>
              <a:gd name="connsiteX7" fmla="*/ 42490 w 843373"/>
              <a:gd name="connsiteY7" fmla="*/ 525216 h 832473"/>
              <a:gd name="connsiteX8" fmla="*/ 225475 w 843373"/>
              <a:gd name="connsiteY8" fmla="*/ 525216 h 832473"/>
              <a:gd name="connsiteX9" fmla="*/ 206946 w 843373"/>
              <a:gd name="connsiteY9" fmla="*/ 570199 h 832473"/>
              <a:gd name="connsiteX10" fmla="*/ 205420 w 843373"/>
              <a:gd name="connsiteY10" fmla="*/ 570646 h 832473"/>
              <a:gd name="connsiteX11" fmla="*/ 183952 w 843373"/>
              <a:gd name="connsiteY11" fmla="*/ 599444 h 832473"/>
              <a:gd name="connsiteX12" fmla="*/ 214053 w 843373"/>
              <a:gd name="connsiteY12" fmla="*/ 629545 h 832473"/>
              <a:gd name="connsiteX13" fmla="*/ 465351 w 843373"/>
              <a:gd name="connsiteY13" fmla="*/ 629545 h 832473"/>
              <a:gd name="connsiteX14" fmla="*/ 495452 w 843373"/>
              <a:gd name="connsiteY14" fmla="*/ 599444 h 832473"/>
              <a:gd name="connsiteX15" fmla="*/ 473983 w 843373"/>
              <a:gd name="connsiteY15" fmla="*/ 570646 h 832473"/>
              <a:gd name="connsiteX16" fmla="*/ 472458 w 843373"/>
              <a:gd name="connsiteY16" fmla="*/ 570199 h 832473"/>
              <a:gd name="connsiteX17" fmla="*/ 453929 w 843373"/>
              <a:gd name="connsiteY17" fmla="*/ 525216 h 832473"/>
              <a:gd name="connsiteX18" fmla="*/ 565438 w 843373"/>
              <a:gd name="connsiteY18" fmla="*/ 525216 h 832473"/>
              <a:gd name="connsiteX19" fmla="*/ 565438 w 843373"/>
              <a:gd name="connsiteY19" fmla="*/ 576971 h 832473"/>
              <a:gd name="connsiteX20" fmla="*/ 610496 w 843373"/>
              <a:gd name="connsiteY20" fmla="*/ 622029 h 832473"/>
              <a:gd name="connsiteX21" fmla="*/ 687180 w 843373"/>
              <a:gd name="connsiteY21" fmla="*/ 622029 h 832473"/>
              <a:gd name="connsiteX22" fmla="*/ 680892 w 843373"/>
              <a:gd name="connsiteY22" fmla="*/ 627871 h 832473"/>
              <a:gd name="connsiteX23" fmla="*/ 664633 w 843373"/>
              <a:gd name="connsiteY23" fmla="*/ 651051 h 832473"/>
              <a:gd name="connsiteX24" fmla="*/ 669135 w 843373"/>
              <a:gd name="connsiteY24" fmla="*/ 689262 h 832473"/>
              <a:gd name="connsiteX25" fmla="*/ 672298 w 843373"/>
              <a:gd name="connsiteY25" fmla="*/ 710507 h 832473"/>
              <a:gd name="connsiteX26" fmla="*/ 642011 w 843373"/>
              <a:gd name="connsiteY26" fmla="*/ 735436 h 832473"/>
              <a:gd name="connsiteX27" fmla="*/ 638811 w 843373"/>
              <a:gd name="connsiteY27" fmla="*/ 736851 h 832473"/>
              <a:gd name="connsiteX28" fmla="*/ 613249 w 843373"/>
              <a:gd name="connsiteY28" fmla="*/ 673189 h 832473"/>
              <a:gd name="connsiteX29" fmla="*/ 603874 w 843373"/>
              <a:gd name="connsiteY29" fmla="*/ 666827 h 832473"/>
              <a:gd name="connsiteX30" fmla="*/ 93020 w 843373"/>
              <a:gd name="connsiteY30" fmla="*/ 666901 h 832473"/>
              <a:gd name="connsiteX31" fmla="*/ 83643 w 843373"/>
              <a:gd name="connsiteY31" fmla="*/ 673264 h 832473"/>
              <a:gd name="connsiteX32" fmla="*/ 25339 w 843373"/>
              <a:gd name="connsiteY32" fmla="*/ 818558 h 832473"/>
              <a:gd name="connsiteX33" fmla="*/ 26344 w 843373"/>
              <a:gd name="connsiteY33" fmla="*/ 828009 h 832473"/>
              <a:gd name="connsiteX34" fmla="*/ 34716 w 843373"/>
              <a:gd name="connsiteY34" fmla="*/ 832473 h 832473"/>
              <a:gd name="connsiteX35" fmla="*/ 662175 w 843373"/>
              <a:gd name="connsiteY35" fmla="*/ 832473 h 832473"/>
              <a:gd name="connsiteX36" fmla="*/ 670547 w 843373"/>
              <a:gd name="connsiteY36" fmla="*/ 828009 h 832473"/>
              <a:gd name="connsiteX37" fmla="*/ 671551 w 843373"/>
              <a:gd name="connsiteY37" fmla="*/ 818558 h 832473"/>
              <a:gd name="connsiteX38" fmla="*/ 646325 w 843373"/>
              <a:gd name="connsiteY38" fmla="*/ 755715 h 832473"/>
              <a:gd name="connsiteX39" fmla="*/ 649339 w 843373"/>
              <a:gd name="connsiteY39" fmla="*/ 754413 h 832473"/>
              <a:gd name="connsiteX40" fmla="*/ 691048 w 843373"/>
              <a:gd name="connsiteY40" fmla="*/ 718025 h 832473"/>
              <a:gd name="connsiteX41" fmla="*/ 686509 w 843373"/>
              <a:gd name="connsiteY41" fmla="*/ 678957 h 832473"/>
              <a:gd name="connsiteX42" fmla="*/ 683607 w 843373"/>
              <a:gd name="connsiteY42" fmla="*/ 657935 h 832473"/>
              <a:gd name="connsiteX43" fmla="*/ 728441 w 843373"/>
              <a:gd name="connsiteY43" fmla="*/ 622254 h 832473"/>
              <a:gd name="connsiteX44" fmla="*/ 729036 w 843373"/>
              <a:gd name="connsiteY44" fmla="*/ 621993 h 832473"/>
              <a:gd name="connsiteX45" fmla="*/ 798278 w 843373"/>
              <a:gd name="connsiteY45" fmla="*/ 621993 h 832473"/>
              <a:gd name="connsiteX46" fmla="*/ 843336 w 843373"/>
              <a:gd name="connsiteY46" fmla="*/ 576935 h 832473"/>
              <a:gd name="connsiteX47" fmla="*/ 843373 w 843373"/>
              <a:gd name="connsiteY47" fmla="*/ 74529 h 832473"/>
              <a:gd name="connsiteX48" fmla="*/ 798315 w 843373"/>
              <a:gd name="connsiteY48" fmla="*/ 29471 h 832473"/>
              <a:gd name="connsiteX49" fmla="*/ 229190 w 843373"/>
              <a:gd name="connsiteY49" fmla="*/ 569383 h 832473"/>
              <a:gd name="connsiteX50" fmla="*/ 247385 w 843373"/>
              <a:gd name="connsiteY50" fmla="*/ 525219 h 832473"/>
              <a:gd name="connsiteX51" fmla="*/ 432046 w 843373"/>
              <a:gd name="connsiteY51" fmla="*/ 525219 h 832473"/>
              <a:gd name="connsiteX52" fmla="*/ 450240 w 843373"/>
              <a:gd name="connsiteY52" fmla="*/ 569383 h 832473"/>
              <a:gd name="connsiteX53" fmla="*/ 229156 w 843373"/>
              <a:gd name="connsiteY53" fmla="*/ 569383 h 832473"/>
              <a:gd name="connsiteX54" fmla="*/ 659158 w 843373"/>
              <a:gd name="connsiteY54" fmla="*/ 441386 h 832473"/>
              <a:gd name="connsiteX55" fmla="*/ 20278 w 843373"/>
              <a:gd name="connsiteY55" fmla="*/ 441386 h 832473"/>
              <a:gd name="connsiteX56" fmla="*/ 20278 w 843373"/>
              <a:gd name="connsiteY56" fmla="*/ 42489 h 832473"/>
              <a:gd name="connsiteX57" fmla="*/ 42528 w 843373"/>
              <a:gd name="connsiteY57" fmla="*/ 20239 h 832473"/>
              <a:gd name="connsiteX58" fmla="*/ 636945 w 843373"/>
              <a:gd name="connsiteY58" fmla="*/ 20239 h 832473"/>
              <a:gd name="connsiteX59" fmla="*/ 659194 w 843373"/>
              <a:gd name="connsiteY59" fmla="*/ 42489 h 832473"/>
              <a:gd name="connsiteX60" fmla="*/ 659194 w 843373"/>
              <a:gd name="connsiteY60" fmla="*/ 441424 h 832473"/>
              <a:gd name="connsiteX61" fmla="*/ 647215 w 843373"/>
              <a:gd name="connsiteY61" fmla="*/ 812233 h 832473"/>
              <a:gd name="connsiteX62" fmla="*/ 49673 w 843373"/>
              <a:gd name="connsiteY62" fmla="*/ 812233 h 832473"/>
              <a:gd name="connsiteX63" fmla="*/ 99865 w 843373"/>
              <a:gd name="connsiteY63" fmla="*/ 687179 h 832473"/>
              <a:gd name="connsiteX64" fmla="*/ 597023 w 843373"/>
              <a:gd name="connsiteY64" fmla="*/ 687179 h 832473"/>
              <a:gd name="connsiteX65" fmla="*/ 679399 w 843373"/>
              <a:gd name="connsiteY65" fmla="*/ 175810 h 832473"/>
              <a:gd name="connsiteX66" fmla="*/ 679399 w 843373"/>
              <a:gd name="connsiteY66" fmla="*/ 149765 h 832473"/>
              <a:gd name="connsiteX67" fmla="*/ 763970 w 843373"/>
              <a:gd name="connsiteY67" fmla="*/ 149765 h 832473"/>
              <a:gd name="connsiteX68" fmla="*/ 763970 w 843373"/>
              <a:gd name="connsiteY68" fmla="*/ 175810 h 832473"/>
              <a:gd name="connsiteX69" fmla="*/ 774090 w 843373"/>
              <a:gd name="connsiteY69" fmla="*/ 500365 h 832473"/>
              <a:gd name="connsiteX70" fmla="*/ 742204 w 843373"/>
              <a:gd name="connsiteY70" fmla="*/ 500365 h 832473"/>
              <a:gd name="connsiteX71" fmla="*/ 732083 w 843373"/>
              <a:gd name="connsiteY71" fmla="*/ 490245 h 832473"/>
              <a:gd name="connsiteX72" fmla="*/ 742204 w 843373"/>
              <a:gd name="connsiteY72" fmla="*/ 480124 h 832473"/>
              <a:gd name="connsiteX73" fmla="*/ 774090 w 843373"/>
              <a:gd name="connsiteY73" fmla="*/ 480124 h 832473"/>
              <a:gd name="connsiteX74" fmla="*/ 784211 w 843373"/>
              <a:gd name="connsiteY74" fmla="*/ 490245 h 832473"/>
              <a:gd name="connsiteX75" fmla="*/ 774090 w 843373"/>
              <a:gd name="connsiteY75" fmla="*/ 500365 h 832473"/>
              <a:gd name="connsiteX76" fmla="*/ 774090 w 843373"/>
              <a:gd name="connsiteY76" fmla="*/ 427588 h 832473"/>
              <a:gd name="connsiteX77" fmla="*/ 742204 w 843373"/>
              <a:gd name="connsiteY77" fmla="*/ 427588 h 832473"/>
              <a:gd name="connsiteX78" fmla="*/ 732083 w 843373"/>
              <a:gd name="connsiteY78" fmla="*/ 417468 h 832473"/>
              <a:gd name="connsiteX79" fmla="*/ 742204 w 843373"/>
              <a:gd name="connsiteY79" fmla="*/ 407348 h 832473"/>
              <a:gd name="connsiteX80" fmla="*/ 774090 w 843373"/>
              <a:gd name="connsiteY80" fmla="*/ 407348 h 832473"/>
              <a:gd name="connsiteX81" fmla="*/ 784211 w 843373"/>
              <a:gd name="connsiteY81" fmla="*/ 417468 h 832473"/>
              <a:gd name="connsiteX82" fmla="*/ 774090 w 843373"/>
              <a:gd name="connsiteY82" fmla="*/ 427588 h 832473"/>
              <a:gd name="connsiteX83" fmla="*/ 774090 w 843373"/>
              <a:gd name="connsiteY83" fmla="*/ 354774 h 832473"/>
              <a:gd name="connsiteX84" fmla="*/ 742204 w 843373"/>
              <a:gd name="connsiteY84" fmla="*/ 354774 h 832473"/>
              <a:gd name="connsiteX85" fmla="*/ 732083 w 843373"/>
              <a:gd name="connsiteY85" fmla="*/ 344654 h 832473"/>
              <a:gd name="connsiteX86" fmla="*/ 742204 w 843373"/>
              <a:gd name="connsiteY86" fmla="*/ 334534 h 832473"/>
              <a:gd name="connsiteX87" fmla="*/ 774090 w 843373"/>
              <a:gd name="connsiteY87" fmla="*/ 334534 h 832473"/>
              <a:gd name="connsiteX88" fmla="*/ 784211 w 843373"/>
              <a:gd name="connsiteY88" fmla="*/ 344654 h 832473"/>
              <a:gd name="connsiteX89" fmla="*/ 774090 w 843373"/>
              <a:gd name="connsiteY89" fmla="*/ 354774 h 832473"/>
              <a:gd name="connsiteX90" fmla="*/ 774090 w 843373"/>
              <a:gd name="connsiteY90" fmla="*/ 281961 h 832473"/>
              <a:gd name="connsiteX91" fmla="*/ 742204 w 843373"/>
              <a:gd name="connsiteY91" fmla="*/ 281961 h 832473"/>
              <a:gd name="connsiteX92" fmla="*/ 732083 w 843373"/>
              <a:gd name="connsiteY92" fmla="*/ 271840 h 832473"/>
              <a:gd name="connsiteX93" fmla="*/ 742204 w 843373"/>
              <a:gd name="connsiteY93" fmla="*/ 261720 h 832473"/>
              <a:gd name="connsiteX94" fmla="*/ 774090 w 843373"/>
              <a:gd name="connsiteY94" fmla="*/ 261720 h 832473"/>
              <a:gd name="connsiteX95" fmla="*/ 784211 w 843373"/>
              <a:gd name="connsiteY95" fmla="*/ 271840 h 832473"/>
              <a:gd name="connsiteX96" fmla="*/ 774090 w 843373"/>
              <a:gd name="connsiteY96" fmla="*/ 281961 h 832473"/>
              <a:gd name="connsiteX97" fmla="*/ 484140 w 843373"/>
              <a:gd name="connsiteY97" fmla="*/ 740646 h 832473"/>
              <a:gd name="connsiteX98" fmla="*/ 505794 w 843373"/>
              <a:gd name="connsiteY98" fmla="*/ 740646 h 832473"/>
              <a:gd name="connsiteX99" fmla="*/ 515914 w 843373"/>
              <a:gd name="connsiteY99" fmla="*/ 750767 h 832473"/>
              <a:gd name="connsiteX100" fmla="*/ 505794 w 843373"/>
              <a:gd name="connsiteY100" fmla="*/ 760887 h 832473"/>
              <a:gd name="connsiteX101" fmla="*/ 484140 w 843373"/>
              <a:gd name="connsiteY101" fmla="*/ 760887 h 832473"/>
              <a:gd name="connsiteX102" fmla="*/ 474020 w 843373"/>
              <a:gd name="connsiteY102" fmla="*/ 750767 h 832473"/>
              <a:gd name="connsiteX103" fmla="*/ 484140 w 843373"/>
              <a:gd name="connsiteY103" fmla="*/ 740646 h 832473"/>
              <a:gd name="connsiteX104" fmla="*/ 358562 w 843373"/>
              <a:gd name="connsiteY104" fmla="*/ 93318 h 832473"/>
              <a:gd name="connsiteX105" fmla="*/ 348442 w 843373"/>
              <a:gd name="connsiteY105" fmla="*/ 103438 h 832473"/>
              <a:gd name="connsiteX106" fmla="*/ 79551 w 843373"/>
              <a:gd name="connsiteY106" fmla="*/ 103438 h 832473"/>
              <a:gd name="connsiteX107" fmla="*/ 69431 w 843373"/>
              <a:gd name="connsiteY107" fmla="*/ 93318 h 832473"/>
              <a:gd name="connsiteX108" fmla="*/ 79551 w 843373"/>
              <a:gd name="connsiteY108" fmla="*/ 83198 h 832473"/>
              <a:gd name="connsiteX109" fmla="*/ 348442 w 843373"/>
              <a:gd name="connsiteY109" fmla="*/ 83198 h 832473"/>
              <a:gd name="connsiteX110" fmla="*/ 358562 w 843373"/>
              <a:gd name="connsiteY110" fmla="*/ 93318 h 832473"/>
              <a:gd name="connsiteX111" fmla="*/ 536185 w 843373"/>
              <a:gd name="connsiteY111" fmla="*/ 245870 h 832473"/>
              <a:gd name="connsiteX112" fmla="*/ 535552 w 843373"/>
              <a:gd name="connsiteY112" fmla="*/ 256326 h 832473"/>
              <a:gd name="connsiteX113" fmla="*/ 474384 w 843373"/>
              <a:gd name="connsiteY113" fmla="*/ 345065 h 832473"/>
              <a:gd name="connsiteX114" fmla="*/ 466049 w 843373"/>
              <a:gd name="connsiteY114" fmla="*/ 349455 h 832473"/>
              <a:gd name="connsiteX115" fmla="*/ 457715 w 843373"/>
              <a:gd name="connsiteY115" fmla="*/ 345065 h 832473"/>
              <a:gd name="connsiteX116" fmla="*/ 396546 w 843373"/>
              <a:gd name="connsiteY116" fmla="*/ 256326 h 832473"/>
              <a:gd name="connsiteX117" fmla="*/ 395914 w 843373"/>
              <a:gd name="connsiteY117" fmla="*/ 245870 h 832473"/>
              <a:gd name="connsiteX118" fmla="*/ 404881 w 843373"/>
              <a:gd name="connsiteY118" fmla="*/ 240438 h 832473"/>
              <a:gd name="connsiteX119" fmla="*/ 424191 w 843373"/>
              <a:gd name="connsiteY119" fmla="*/ 240438 h 832473"/>
              <a:gd name="connsiteX120" fmla="*/ 424191 w 843373"/>
              <a:gd name="connsiteY120" fmla="*/ 111775 h 832473"/>
              <a:gd name="connsiteX121" fmla="*/ 434311 w 843373"/>
              <a:gd name="connsiteY121" fmla="*/ 101654 h 832473"/>
              <a:gd name="connsiteX122" fmla="*/ 497824 w 843373"/>
              <a:gd name="connsiteY122" fmla="*/ 101654 h 832473"/>
              <a:gd name="connsiteX123" fmla="*/ 507944 w 843373"/>
              <a:gd name="connsiteY123" fmla="*/ 111775 h 832473"/>
              <a:gd name="connsiteX124" fmla="*/ 507944 w 843373"/>
              <a:gd name="connsiteY124" fmla="*/ 240438 h 832473"/>
              <a:gd name="connsiteX125" fmla="*/ 527254 w 843373"/>
              <a:gd name="connsiteY125" fmla="*/ 240438 h 832473"/>
              <a:gd name="connsiteX126" fmla="*/ 536221 w 843373"/>
              <a:gd name="connsiteY126" fmla="*/ 245870 h 832473"/>
              <a:gd name="connsiteX127" fmla="*/ 464524 w 843373"/>
              <a:gd name="connsiteY127" fmla="*/ 714643 h 832473"/>
              <a:gd name="connsiteX128" fmla="*/ 474644 w 843373"/>
              <a:gd name="connsiteY128" fmla="*/ 704523 h 832473"/>
              <a:gd name="connsiteX129" fmla="*/ 494848 w 843373"/>
              <a:gd name="connsiteY129" fmla="*/ 704523 h 832473"/>
              <a:gd name="connsiteX130" fmla="*/ 504968 w 843373"/>
              <a:gd name="connsiteY130" fmla="*/ 714643 h 832473"/>
              <a:gd name="connsiteX131" fmla="*/ 494848 w 843373"/>
              <a:gd name="connsiteY131" fmla="*/ 724764 h 832473"/>
              <a:gd name="connsiteX132" fmla="*/ 474644 w 843373"/>
              <a:gd name="connsiteY132" fmla="*/ 724764 h 832473"/>
              <a:gd name="connsiteX133" fmla="*/ 464524 w 843373"/>
              <a:gd name="connsiteY133" fmla="*/ 714643 h 832473"/>
              <a:gd name="connsiteX134" fmla="*/ 429996 w 843373"/>
              <a:gd name="connsiteY134" fmla="*/ 740651 h 832473"/>
              <a:gd name="connsiteX135" fmla="*/ 440116 w 843373"/>
              <a:gd name="connsiteY135" fmla="*/ 750772 h 832473"/>
              <a:gd name="connsiteX136" fmla="*/ 429996 w 843373"/>
              <a:gd name="connsiteY136" fmla="*/ 760892 h 832473"/>
              <a:gd name="connsiteX137" fmla="*/ 408342 w 843373"/>
              <a:gd name="connsiteY137" fmla="*/ 760892 h 832473"/>
              <a:gd name="connsiteX138" fmla="*/ 398222 w 843373"/>
              <a:gd name="connsiteY138" fmla="*/ 750772 h 832473"/>
              <a:gd name="connsiteX139" fmla="*/ 408342 w 843373"/>
              <a:gd name="connsiteY139" fmla="*/ 740651 h 832473"/>
              <a:gd name="connsiteX140" fmla="*/ 358559 w 843373"/>
              <a:gd name="connsiteY140" fmla="*/ 262801 h 832473"/>
              <a:gd name="connsiteX141" fmla="*/ 348438 w 843373"/>
              <a:gd name="connsiteY141" fmla="*/ 272921 h 832473"/>
              <a:gd name="connsiteX142" fmla="*/ 79547 w 843373"/>
              <a:gd name="connsiteY142" fmla="*/ 272921 h 832473"/>
              <a:gd name="connsiteX143" fmla="*/ 69427 w 843373"/>
              <a:gd name="connsiteY143" fmla="*/ 262801 h 832473"/>
              <a:gd name="connsiteX144" fmla="*/ 79547 w 843373"/>
              <a:gd name="connsiteY144" fmla="*/ 252681 h 832473"/>
              <a:gd name="connsiteX145" fmla="*/ 348438 w 843373"/>
              <a:gd name="connsiteY145" fmla="*/ 252681 h 832473"/>
              <a:gd name="connsiteX146" fmla="*/ 358559 w 843373"/>
              <a:gd name="connsiteY146" fmla="*/ 262801 h 832473"/>
              <a:gd name="connsiteX147" fmla="*/ 358559 w 843373"/>
              <a:gd name="connsiteY147" fmla="*/ 149844 h 832473"/>
              <a:gd name="connsiteX148" fmla="*/ 348438 w 843373"/>
              <a:gd name="connsiteY148" fmla="*/ 159964 h 832473"/>
              <a:gd name="connsiteX149" fmla="*/ 79547 w 843373"/>
              <a:gd name="connsiteY149" fmla="*/ 159964 h 832473"/>
              <a:gd name="connsiteX150" fmla="*/ 69427 w 843373"/>
              <a:gd name="connsiteY150" fmla="*/ 149844 h 832473"/>
              <a:gd name="connsiteX151" fmla="*/ 79547 w 843373"/>
              <a:gd name="connsiteY151" fmla="*/ 139724 h 832473"/>
              <a:gd name="connsiteX152" fmla="*/ 348438 w 843373"/>
              <a:gd name="connsiteY152" fmla="*/ 139724 h 832473"/>
              <a:gd name="connsiteX153" fmla="*/ 358559 w 843373"/>
              <a:gd name="connsiteY153" fmla="*/ 149844 h 832473"/>
              <a:gd name="connsiteX154" fmla="*/ 358559 w 843373"/>
              <a:gd name="connsiteY154" fmla="*/ 319284 h 832473"/>
              <a:gd name="connsiteX155" fmla="*/ 348438 w 843373"/>
              <a:gd name="connsiteY155" fmla="*/ 329405 h 832473"/>
              <a:gd name="connsiteX156" fmla="*/ 79547 w 843373"/>
              <a:gd name="connsiteY156" fmla="*/ 329405 h 832473"/>
              <a:gd name="connsiteX157" fmla="*/ 69427 w 843373"/>
              <a:gd name="connsiteY157" fmla="*/ 319284 h 832473"/>
              <a:gd name="connsiteX158" fmla="*/ 79547 w 843373"/>
              <a:gd name="connsiteY158" fmla="*/ 309164 h 832473"/>
              <a:gd name="connsiteX159" fmla="*/ 348438 w 843373"/>
              <a:gd name="connsiteY159" fmla="*/ 309164 h 832473"/>
              <a:gd name="connsiteX160" fmla="*/ 358559 w 843373"/>
              <a:gd name="connsiteY160" fmla="*/ 319284 h 832473"/>
              <a:gd name="connsiteX161" fmla="*/ 358559 w 843373"/>
              <a:gd name="connsiteY161" fmla="*/ 375765 h 832473"/>
              <a:gd name="connsiteX162" fmla="*/ 348438 w 843373"/>
              <a:gd name="connsiteY162" fmla="*/ 385885 h 832473"/>
              <a:gd name="connsiteX163" fmla="*/ 79547 w 843373"/>
              <a:gd name="connsiteY163" fmla="*/ 385885 h 832473"/>
              <a:gd name="connsiteX164" fmla="*/ 69427 w 843373"/>
              <a:gd name="connsiteY164" fmla="*/ 375765 h 832473"/>
              <a:gd name="connsiteX165" fmla="*/ 79547 w 843373"/>
              <a:gd name="connsiteY165" fmla="*/ 365644 h 832473"/>
              <a:gd name="connsiteX166" fmla="*/ 348438 w 843373"/>
              <a:gd name="connsiteY166" fmla="*/ 365644 h 832473"/>
              <a:gd name="connsiteX167" fmla="*/ 358559 w 843373"/>
              <a:gd name="connsiteY167" fmla="*/ 375765 h 832473"/>
              <a:gd name="connsiteX168" fmla="*/ 393831 w 843373"/>
              <a:gd name="connsiteY168" fmla="*/ 714645 h 832473"/>
              <a:gd name="connsiteX169" fmla="*/ 403951 w 843373"/>
              <a:gd name="connsiteY169" fmla="*/ 704525 h 832473"/>
              <a:gd name="connsiteX170" fmla="*/ 424154 w 843373"/>
              <a:gd name="connsiteY170" fmla="*/ 704525 h 832473"/>
              <a:gd name="connsiteX171" fmla="*/ 434275 w 843373"/>
              <a:gd name="connsiteY171" fmla="*/ 714645 h 832473"/>
              <a:gd name="connsiteX172" fmla="*/ 424154 w 843373"/>
              <a:gd name="connsiteY172" fmla="*/ 724765 h 832473"/>
              <a:gd name="connsiteX173" fmla="*/ 403951 w 843373"/>
              <a:gd name="connsiteY173" fmla="*/ 724765 h 832473"/>
              <a:gd name="connsiteX174" fmla="*/ 393831 w 843373"/>
              <a:gd name="connsiteY174" fmla="*/ 714645 h 832473"/>
              <a:gd name="connsiteX175" fmla="*/ 358559 w 843373"/>
              <a:gd name="connsiteY175" fmla="*/ 206324 h 832473"/>
              <a:gd name="connsiteX176" fmla="*/ 348438 w 843373"/>
              <a:gd name="connsiteY176" fmla="*/ 216445 h 832473"/>
              <a:gd name="connsiteX177" fmla="*/ 79547 w 843373"/>
              <a:gd name="connsiteY177" fmla="*/ 216445 h 832473"/>
              <a:gd name="connsiteX178" fmla="*/ 69427 w 843373"/>
              <a:gd name="connsiteY178" fmla="*/ 206324 h 832473"/>
              <a:gd name="connsiteX179" fmla="*/ 79547 w 843373"/>
              <a:gd name="connsiteY179" fmla="*/ 196204 h 832473"/>
              <a:gd name="connsiteX180" fmla="*/ 348438 w 843373"/>
              <a:gd name="connsiteY180" fmla="*/ 196204 h 832473"/>
              <a:gd name="connsiteX181" fmla="*/ 358559 w 843373"/>
              <a:gd name="connsiteY181" fmla="*/ 206324 h 832473"/>
              <a:gd name="connsiteX182" fmla="*/ 246678 w 843373"/>
              <a:gd name="connsiteY182" fmla="*/ 750773 h 832473"/>
              <a:gd name="connsiteX183" fmla="*/ 256798 w 843373"/>
              <a:gd name="connsiteY183" fmla="*/ 740653 h 832473"/>
              <a:gd name="connsiteX184" fmla="*/ 278452 w 843373"/>
              <a:gd name="connsiteY184" fmla="*/ 740653 h 832473"/>
              <a:gd name="connsiteX185" fmla="*/ 288573 w 843373"/>
              <a:gd name="connsiteY185" fmla="*/ 750773 h 832473"/>
              <a:gd name="connsiteX186" fmla="*/ 278452 w 843373"/>
              <a:gd name="connsiteY186" fmla="*/ 760894 h 832473"/>
              <a:gd name="connsiteX187" fmla="*/ 256798 w 843373"/>
              <a:gd name="connsiteY187" fmla="*/ 760894 h 832473"/>
              <a:gd name="connsiteX188" fmla="*/ 246678 w 843373"/>
              <a:gd name="connsiteY188" fmla="*/ 750773 h 832473"/>
              <a:gd name="connsiteX189" fmla="*/ 123853 w 843373"/>
              <a:gd name="connsiteY189" fmla="*/ 786939 h 832473"/>
              <a:gd name="connsiteX190" fmla="*/ 113733 w 843373"/>
              <a:gd name="connsiteY190" fmla="*/ 797059 h 832473"/>
              <a:gd name="connsiteX191" fmla="*/ 103612 w 843373"/>
              <a:gd name="connsiteY191" fmla="*/ 797059 h 832473"/>
              <a:gd name="connsiteX192" fmla="*/ 93492 w 843373"/>
              <a:gd name="connsiteY192" fmla="*/ 786939 h 832473"/>
              <a:gd name="connsiteX193" fmla="*/ 103612 w 843373"/>
              <a:gd name="connsiteY193" fmla="*/ 776819 h 832473"/>
              <a:gd name="connsiteX194" fmla="*/ 113733 w 843373"/>
              <a:gd name="connsiteY194" fmla="*/ 776819 h 832473"/>
              <a:gd name="connsiteX195" fmla="*/ 123853 w 843373"/>
              <a:gd name="connsiteY195" fmla="*/ 786939 h 832473"/>
              <a:gd name="connsiteX196" fmla="*/ 151573 w 843373"/>
              <a:gd name="connsiteY196" fmla="*/ 714646 h 832473"/>
              <a:gd name="connsiteX197" fmla="*/ 141452 w 843373"/>
              <a:gd name="connsiteY197" fmla="*/ 724766 h 832473"/>
              <a:gd name="connsiteX198" fmla="*/ 131332 w 843373"/>
              <a:gd name="connsiteY198" fmla="*/ 724766 h 832473"/>
              <a:gd name="connsiteX199" fmla="*/ 121212 w 843373"/>
              <a:gd name="connsiteY199" fmla="*/ 714646 h 832473"/>
              <a:gd name="connsiteX200" fmla="*/ 131332 w 843373"/>
              <a:gd name="connsiteY200" fmla="*/ 704526 h 832473"/>
              <a:gd name="connsiteX201" fmla="*/ 141452 w 843373"/>
              <a:gd name="connsiteY201" fmla="*/ 704526 h 832473"/>
              <a:gd name="connsiteX202" fmla="*/ 151573 w 843373"/>
              <a:gd name="connsiteY202" fmla="*/ 714646 h 832473"/>
              <a:gd name="connsiteX203" fmla="*/ 136988 w 843373"/>
              <a:gd name="connsiteY203" fmla="*/ 750774 h 832473"/>
              <a:gd name="connsiteX204" fmla="*/ 126868 w 843373"/>
              <a:gd name="connsiteY204" fmla="*/ 760895 h 832473"/>
              <a:gd name="connsiteX205" fmla="*/ 116747 w 843373"/>
              <a:gd name="connsiteY205" fmla="*/ 760895 h 832473"/>
              <a:gd name="connsiteX206" fmla="*/ 106627 w 843373"/>
              <a:gd name="connsiteY206" fmla="*/ 750774 h 832473"/>
              <a:gd name="connsiteX207" fmla="*/ 116747 w 843373"/>
              <a:gd name="connsiteY207" fmla="*/ 740654 h 832473"/>
              <a:gd name="connsiteX208" fmla="*/ 126868 w 843373"/>
              <a:gd name="connsiteY208" fmla="*/ 740654 h 832473"/>
              <a:gd name="connsiteX209" fmla="*/ 136988 w 843373"/>
              <a:gd name="connsiteY209" fmla="*/ 750774 h 832473"/>
              <a:gd name="connsiteX210" fmla="*/ 540238 w 843373"/>
              <a:gd name="connsiteY210" fmla="*/ 786940 h 832473"/>
              <a:gd name="connsiteX211" fmla="*/ 530118 w 843373"/>
              <a:gd name="connsiteY211" fmla="*/ 797060 h 832473"/>
              <a:gd name="connsiteX212" fmla="*/ 162625 w 843373"/>
              <a:gd name="connsiteY212" fmla="*/ 797060 h 832473"/>
              <a:gd name="connsiteX213" fmla="*/ 152504 w 843373"/>
              <a:gd name="connsiteY213" fmla="*/ 786940 h 832473"/>
              <a:gd name="connsiteX214" fmla="*/ 162625 w 843373"/>
              <a:gd name="connsiteY214" fmla="*/ 776820 h 832473"/>
              <a:gd name="connsiteX215" fmla="*/ 530156 w 843373"/>
              <a:gd name="connsiteY215" fmla="*/ 776820 h 832473"/>
              <a:gd name="connsiteX216" fmla="*/ 540277 w 843373"/>
              <a:gd name="connsiteY216" fmla="*/ 786940 h 832473"/>
              <a:gd name="connsiteX217" fmla="*/ 555419 w 843373"/>
              <a:gd name="connsiteY217" fmla="*/ 724767 h 832473"/>
              <a:gd name="connsiteX218" fmla="*/ 545299 w 843373"/>
              <a:gd name="connsiteY218" fmla="*/ 724767 h 832473"/>
              <a:gd name="connsiteX219" fmla="*/ 535179 w 843373"/>
              <a:gd name="connsiteY219" fmla="*/ 714647 h 832473"/>
              <a:gd name="connsiteX220" fmla="*/ 545299 w 843373"/>
              <a:gd name="connsiteY220" fmla="*/ 704527 h 832473"/>
              <a:gd name="connsiteX221" fmla="*/ 555419 w 843373"/>
              <a:gd name="connsiteY221" fmla="*/ 704527 h 832473"/>
              <a:gd name="connsiteX222" fmla="*/ 565540 w 843373"/>
              <a:gd name="connsiteY222" fmla="*/ 714647 h 832473"/>
              <a:gd name="connsiteX223" fmla="*/ 555419 w 843373"/>
              <a:gd name="connsiteY223" fmla="*/ 724767 h 832473"/>
              <a:gd name="connsiteX224" fmla="*/ 570004 w 843373"/>
              <a:gd name="connsiteY224" fmla="*/ 760896 h 832473"/>
              <a:gd name="connsiteX225" fmla="*/ 559884 w 843373"/>
              <a:gd name="connsiteY225" fmla="*/ 760896 h 832473"/>
              <a:gd name="connsiteX226" fmla="*/ 549763 w 843373"/>
              <a:gd name="connsiteY226" fmla="*/ 750775 h 832473"/>
              <a:gd name="connsiteX227" fmla="*/ 559884 w 843373"/>
              <a:gd name="connsiteY227" fmla="*/ 740655 h 832473"/>
              <a:gd name="connsiteX228" fmla="*/ 570004 w 843373"/>
              <a:gd name="connsiteY228" fmla="*/ 740655 h 832473"/>
              <a:gd name="connsiteX229" fmla="*/ 580124 w 843373"/>
              <a:gd name="connsiteY229" fmla="*/ 750775 h 832473"/>
              <a:gd name="connsiteX230" fmla="*/ 570004 w 843373"/>
              <a:gd name="connsiteY230" fmla="*/ 760896 h 832473"/>
              <a:gd name="connsiteX231" fmla="*/ 170887 w 843373"/>
              <a:gd name="connsiteY231" fmla="*/ 750775 h 832473"/>
              <a:gd name="connsiteX232" fmla="*/ 181008 w 843373"/>
              <a:gd name="connsiteY232" fmla="*/ 740655 h 832473"/>
              <a:gd name="connsiteX233" fmla="*/ 202662 w 843373"/>
              <a:gd name="connsiteY233" fmla="*/ 740655 h 832473"/>
              <a:gd name="connsiteX234" fmla="*/ 212782 w 843373"/>
              <a:gd name="connsiteY234" fmla="*/ 750775 h 832473"/>
              <a:gd name="connsiteX235" fmla="*/ 202662 w 843373"/>
              <a:gd name="connsiteY235" fmla="*/ 760896 h 832473"/>
              <a:gd name="connsiteX236" fmla="*/ 181008 w 843373"/>
              <a:gd name="connsiteY236" fmla="*/ 760896 h 832473"/>
              <a:gd name="connsiteX237" fmla="*/ 170887 w 843373"/>
              <a:gd name="connsiteY237" fmla="*/ 750775 h 832473"/>
              <a:gd name="connsiteX238" fmla="*/ 322430 w 843373"/>
              <a:gd name="connsiteY238" fmla="*/ 750775 h 832473"/>
              <a:gd name="connsiteX239" fmla="*/ 332551 w 843373"/>
              <a:gd name="connsiteY239" fmla="*/ 740655 h 832473"/>
              <a:gd name="connsiteX240" fmla="*/ 354205 w 843373"/>
              <a:gd name="connsiteY240" fmla="*/ 740655 h 832473"/>
              <a:gd name="connsiteX241" fmla="*/ 364325 w 843373"/>
              <a:gd name="connsiteY241" fmla="*/ 750775 h 832473"/>
              <a:gd name="connsiteX242" fmla="*/ 354205 w 843373"/>
              <a:gd name="connsiteY242" fmla="*/ 760896 h 832473"/>
              <a:gd name="connsiteX243" fmla="*/ 332551 w 843373"/>
              <a:gd name="connsiteY243" fmla="*/ 760896 h 832473"/>
              <a:gd name="connsiteX244" fmla="*/ 322430 w 843373"/>
              <a:gd name="connsiteY244" fmla="*/ 750775 h 832473"/>
              <a:gd name="connsiteX245" fmla="*/ 252481 w 843373"/>
              <a:gd name="connsiteY245" fmla="*/ 714647 h 832473"/>
              <a:gd name="connsiteX246" fmla="*/ 262601 w 843373"/>
              <a:gd name="connsiteY246" fmla="*/ 704527 h 832473"/>
              <a:gd name="connsiteX247" fmla="*/ 282804 w 843373"/>
              <a:gd name="connsiteY247" fmla="*/ 704527 h 832473"/>
              <a:gd name="connsiteX248" fmla="*/ 292925 w 843373"/>
              <a:gd name="connsiteY248" fmla="*/ 714647 h 832473"/>
              <a:gd name="connsiteX249" fmla="*/ 282804 w 843373"/>
              <a:gd name="connsiteY249" fmla="*/ 724767 h 832473"/>
              <a:gd name="connsiteX250" fmla="*/ 262601 w 843373"/>
              <a:gd name="connsiteY250" fmla="*/ 724767 h 832473"/>
              <a:gd name="connsiteX251" fmla="*/ 252481 w 843373"/>
              <a:gd name="connsiteY251" fmla="*/ 714647 h 832473"/>
              <a:gd name="connsiteX252" fmla="*/ 323174 w 843373"/>
              <a:gd name="connsiteY252" fmla="*/ 714647 h 832473"/>
              <a:gd name="connsiteX253" fmla="*/ 333294 w 843373"/>
              <a:gd name="connsiteY253" fmla="*/ 704527 h 832473"/>
              <a:gd name="connsiteX254" fmla="*/ 353498 w 843373"/>
              <a:gd name="connsiteY254" fmla="*/ 704527 h 832473"/>
              <a:gd name="connsiteX255" fmla="*/ 363618 w 843373"/>
              <a:gd name="connsiteY255" fmla="*/ 714647 h 832473"/>
              <a:gd name="connsiteX256" fmla="*/ 353498 w 843373"/>
              <a:gd name="connsiteY256" fmla="*/ 724767 h 832473"/>
              <a:gd name="connsiteX257" fmla="*/ 333294 w 843373"/>
              <a:gd name="connsiteY257" fmla="*/ 724767 h 832473"/>
              <a:gd name="connsiteX258" fmla="*/ 323174 w 843373"/>
              <a:gd name="connsiteY258" fmla="*/ 714647 h 832473"/>
              <a:gd name="connsiteX259" fmla="*/ 181823 w 843373"/>
              <a:gd name="connsiteY259" fmla="*/ 714647 h 832473"/>
              <a:gd name="connsiteX260" fmla="*/ 191943 w 843373"/>
              <a:gd name="connsiteY260" fmla="*/ 704527 h 832473"/>
              <a:gd name="connsiteX261" fmla="*/ 212147 w 843373"/>
              <a:gd name="connsiteY261" fmla="*/ 704527 h 832473"/>
              <a:gd name="connsiteX262" fmla="*/ 222267 w 843373"/>
              <a:gd name="connsiteY262" fmla="*/ 714647 h 832473"/>
              <a:gd name="connsiteX263" fmla="*/ 212147 w 843373"/>
              <a:gd name="connsiteY263" fmla="*/ 724767 h 832473"/>
              <a:gd name="connsiteX264" fmla="*/ 191943 w 843373"/>
              <a:gd name="connsiteY264" fmla="*/ 724767 h 832473"/>
              <a:gd name="connsiteX265" fmla="*/ 181823 w 843373"/>
              <a:gd name="connsiteY265" fmla="*/ 714647 h 832473"/>
              <a:gd name="connsiteX266" fmla="*/ 593256 w 843373"/>
              <a:gd name="connsiteY266" fmla="*/ 786940 h 832473"/>
              <a:gd name="connsiteX267" fmla="*/ 583135 w 843373"/>
              <a:gd name="connsiteY267" fmla="*/ 797060 h 832473"/>
              <a:gd name="connsiteX268" fmla="*/ 573015 w 843373"/>
              <a:gd name="connsiteY268" fmla="*/ 797060 h 832473"/>
              <a:gd name="connsiteX269" fmla="*/ 562895 w 843373"/>
              <a:gd name="connsiteY269" fmla="*/ 786940 h 832473"/>
              <a:gd name="connsiteX270" fmla="*/ 573015 w 843373"/>
              <a:gd name="connsiteY270" fmla="*/ 776820 h 832473"/>
              <a:gd name="connsiteX271" fmla="*/ 583135 w 843373"/>
              <a:gd name="connsiteY271" fmla="*/ 776820 h 832473"/>
              <a:gd name="connsiteX272" fmla="*/ 593256 w 843373"/>
              <a:gd name="connsiteY272" fmla="*/ 786940 h 83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</a:cxnLst>
            <a:rect l="l" t="t" r="r" b="b"/>
            <a:pathLst>
              <a:path w="843373" h="832473">
                <a:moveTo>
                  <a:pt x="798309" y="29468"/>
                </a:moveTo>
                <a:lnTo>
                  <a:pt x="677427" y="29468"/>
                </a:lnTo>
                <a:lnTo>
                  <a:pt x="676609" y="27310"/>
                </a:lnTo>
                <a:cubicBezTo>
                  <a:pt x="670320" y="10977"/>
                  <a:pt x="654396" y="0"/>
                  <a:pt x="636946" y="0"/>
                </a:cubicBezTo>
                <a:lnTo>
                  <a:pt x="42490" y="0"/>
                </a:lnTo>
                <a:cubicBezTo>
                  <a:pt x="19087" y="0"/>
                  <a:pt x="0" y="19050"/>
                  <a:pt x="0" y="42490"/>
                </a:cubicBezTo>
                <a:lnTo>
                  <a:pt x="0" y="482726"/>
                </a:lnTo>
                <a:cubicBezTo>
                  <a:pt x="0" y="506129"/>
                  <a:pt x="19050" y="525216"/>
                  <a:pt x="42490" y="525216"/>
                </a:cubicBezTo>
                <a:lnTo>
                  <a:pt x="225475" y="525216"/>
                </a:lnTo>
                <a:lnTo>
                  <a:pt x="206946" y="570199"/>
                </a:lnTo>
                <a:lnTo>
                  <a:pt x="205420" y="570646"/>
                </a:lnTo>
                <a:cubicBezTo>
                  <a:pt x="192807" y="574442"/>
                  <a:pt x="183952" y="586310"/>
                  <a:pt x="183952" y="599444"/>
                </a:cubicBezTo>
                <a:cubicBezTo>
                  <a:pt x="183952" y="616039"/>
                  <a:pt x="197458" y="629545"/>
                  <a:pt x="214053" y="629545"/>
                </a:cubicBezTo>
                <a:lnTo>
                  <a:pt x="465351" y="629545"/>
                </a:lnTo>
                <a:cubicBezTo>
                  <a:pt x="481945" y="629545"/>
                  <a:pt x="495452" y="616039"/>
                  <a:pt x="495452" y="599444"/>
                </a:cubicBezTo>
                <a:cubicBezTo>
                  <a:pt x="495452" y="586273"/>
                  <a:pt x="486634" y="574441"/>
                  <a:pt x="473983" y="570646"/>
                </a:cubicBezTo>
                <a:lnTo>
                  <a:pt x="472458" y="570199"/>
                </a:lnTo>
                <a:lnTo>
                  <a:pt x="453929" y="525216"/>
                </a:lnTo>
                <a:lnTo>
                  <a:pt x="565438" y="525216"/>
                </a:lnTo>
                <a:lnTo>
                  <a:pt x="565438" y="576971"/>
                </a:lnTo>
                <a:cubicBezTo>
                  <a:pt x="565438" y="601825"/>
                  <a:pt x="585641" y="622029"/>
                  <a:pt x="610496" y="622029"/>
                </a:cubicBezTo>
                <a:lnTo>
                  <a:pt x="687180" y="622029"/>
                </a:lnTo>
                <a:lnTo>
                  <a:pt x="680892" y="627871"/>
                </a:lnTo>
                <a:cubicBezTo>
                  <a:pt x="673005" y="635200"/>
                  <a:pt x="667535" y="643013"/>
                  <a:pt x="664633" y="651051"/>
                </a:cubicBezTo>
                <a:cubicBezTo>
                  <a:pt x="660168" y="663478"/>
                  <a:pt x="661731" y="676686"/>
                  <a:pt x="669135" y="689262"/>
                </a:cubicBezTo>
                <a:cubicBezTo>
                  <a:pt x="675349" y="699755"/>
                  <a:pt x="673897" y="706415"/>
                  <a:pt x="672298" y="710507"/>
                </a:cubicBezTo>
                <a:cubicBezTo>
                  <a:pt x="667535" y="722562"/>
                  <a:pt x="651276" y="731306"/>
                  <a:pt x="642011" y="735436"/>
                </a:cubicBezTo>
                <a:lnTo>
                  <a:pt x="638811" y="736851"/>
                </a:lnTo>
                <a:lnTo>
                  <a:pt x="613249" y="673189"/>
                </a:lnTo>
                <a:cubicBezTo>
                  <a:pt x="611687" y="669320"/>
                  <a:pt x="608004" y="666827"/>
                  <a:pt x="603874" y="666827"/>
                </a:cubicBezTo>
                <a:lnTo>
                  <a:pt x="93020" y="666901"/>
                </a:lnTo>
                <a:cubicBezTo>
                  <a:pt x="88852" y="666901"/>
                  <a:pt x="85168" y="669394"/>
                  <a:pt x="83643" y="673264"/>
                </a:cubicBezTo>
                <a:lnTo>
                  <a:pt x="25339" y="818558"/>
                </a:lnTo>
                <a:cubicBezTo>
                  <a:pt x="24074" y="821683"/>
                  <a:pt x="24446" y="825218"/>
                  <a:pt x="26344" y="828009"/>
                </a:cubicBezTo>
                <a:cubicBezTo>
                  <a:pt x="28242" y="830799"/>
                  <a:pt x="31367" y="832473"/>
                  <a:pt x="34716" y="832473"/>
                </a:cubicBezTo>
                <a:lnTo>
                  <a:pt x="662175" y="832473"/>
                </a:lnTo>
                <a:cubicBezTo>
                  <a:pt x="665524" y="832473"/>
                  <a:pt x="668686" y="830799"/>
                  <a:pt x="670547" y="828009"/>
                </a:cubicBezTo>
                <a:cubicBezTo>
                  <a:pt x="672444" y="825218"/>
                  <a:pt x="672816" y="821683"/>
                  <a:pt x="671551" y="818558"/>
                </a:cubicBezTo>
                <a:lnTo>
                  <a:pt x="646325" y="755715"/>
                </a:lnTo>
                <a:lnTo>
                  <a:pt x="649339" y="754413"/>
                </a:lnTo>
                <a:cubicBezTo>
                  <a:pt x="664370" y="747902"/>
                  <a:pt x="683793" y="736294"/>
                  <a:pt x="691048" y="718025"/>
                </a:cubicBezTo>
                <a:cubicBezTo>
                  <a:pt x="694434" y="709466"/>
                  <a:pt x="696444" y="695738"/>
                  <a:pt x="686509" y="678957"/>
                </a:cubicBezTo>
                <a:cubicBezTo>
                  <a:pt x="682118" y="671552"/>
                  <a:pt x="681188" y="664669"/>
                  <a:pt x="683607" y="657935"/>
                </a:cubicBezTo>
                <a:cubicBezTo>
                  <a:pt x="690825" y="637806"/>
                  <a:pt x="724609" y="623780"/>
                  <a:pt x="728441" y="622254"/>
                </a:cubicBezTo>
                <a:lnTo>
                  <a:pt x="729036" y="621993"/>
                </a:lnTo>
                <a:lnTo>
                  <a:pt x="798278" y="621993"/>
                </a:lnTo>
                <a:cubicBezTo>
                  <a:pt x="823133" y="621993"/>
                  <a:pt x="843336" y="601789"/>
                  <a:pt x="843336" y="576935"/>
                </a:cubicBezTo>
                <a:lnTo>
                  <a:pt x="843373" y="74529"/>
                </a:lnTo>
                <a:cubicBezTo>
                  <a:pt x="843373" y="49674"/>
                  <a:pt x="823170" y="29471"/>
                  <a:pt x="798315" y="29471"/>
                </a:cubicBezTo>
                <a:close/>
                <a:moveTo>
                  <a:pt x="229190" y="569383"/>
                </a:moveTo>
                <a:lnTo>
                  <a:pt x="247385" y="525219"/>
                </a:lnTo>
                <a:lnTo>
                  <a:pt x="432046" y="525219"/>
                </a:lnTo>
                <a:lnTo>
                  <a:pt x="450240" y="569383"/>
                </a:lnTo>
                <a:lnTo>
                  <a:pt x="229156" y="569383"/>
                </a:lnTo>
                <a:close/>
                <a:moveTo>
                  <a:pt x="659158" y="441386"/>
                </a:moveTo>
                <a:lnTo>
                  <a:pt x="20278" y="441386"/>
                </a:lnTo>
                <a:lnTo>
                  <a:pt x="20278" y="42489"/>
                </a:lnTo>
                <a:cubicBezTo>
                  <a:pt x="20278" y="30210"/>
                  <a:pt x="30250" y="20239"/>
                  <a:pt x="42528" y="20239"/>
                </a:cubicBezTo>
                <a:lnTo>
                  <a:pt x="636945" y="20239"/>
                </a:lnTo>
                <a:cubicBezTo>
                  <a:pt x="649223" y="20239"/>
                  <a:pt x="659194" y="30211"/>
                  <a:pt x="659194" y="42489"/>
                </a:cubicBezTo>
                <a:lnTo>
                  <a:pt x="659194" y="441424"/>
                </a:lnTo>
                <a:close/>
                <a:moveTo>
                  <a:pt x="647215" y="812233"/>
                </a:moveTo>
                <a:lnTo>
                  <a:pt x="49673" y="812233"/>
                </a:lnTo>
                <a:lnTo>
                  <a:pt x="99865" y="687179"/>
                </a:lnTo>
                <a:lnTo>
                  <a:pt x="597023" y="687179"/>
                </a:lnTo>
                <a:close/>
                <a:moveTo>
                  <a:pt x="679399" y="175810"/>
                </a:moveTo>
                <a:lnTo>
                  <a:pt x="679399" y="149765"/>
                </a:lnTo>
                <a:lnTo>
                  <a:pt x="763970" y="149765"/>
                </a:lnTo>
                <a:lnTo>
                  <a:pt x="763970" y="175810"/>
                </a:lnTo>
                <a:close/>
                <a:moveTo>
                  <a:pt x="774090" y="500365"/>
                </a:moveTo>
                <a:lnTo>
                  <a:pt x="742204" y="500365"/>
                </a:lnTo>
                <a:cubicBezTo>
                  <a:pt x="736623" y="500365"/>
                  <a:pt x="732083" y="495825"/>
                  <a:pt x="732083" y="490245"/>
                </a:cubicBezTo>
                <a:cubicBezTo>
                  <a:pt x="732083" y="484664"/>
                  <a:pt x="736623" y="480124"/>
                  <a:pt x="742204" y="480124"/>
                </a:cubicBezTo>
                <a:lnTo>
                  <a:pt x="774090" y="480124"/>
                </a:lnTo>
                <a:cubicBezTo>
                  <a:pt x="779671" y="480124"/>
                  <a:pt x="784211" y="484664"/>
                  <a:pt x="784211" y="490245"/>
                </a:cubicBezTo>
                <a:cubicBezTo>
                  <a:pt x="784211" y="495825"/>
                  <a:pt x="779671" y="500365"/>
                  <a:pt x="774090" y="500365"/>
                </a:cubicBezTo>
                <a:close/>
                <a:moveTo>
                  <a:pt x="774090" y="427588"/>
                </a:moveTo>
                <a:lnTo>
                  <a:pt x="742204" y="427588"/>
                </a:lnTo>
                <a:cubicBezTo>
                  <a:pt x="736623" y="427588"/>
                  <a:pt x="732083" y="423049"/>
                  <a:pt x="732083" y="417468"/>
                </a:cubicBezTo>
                <a:cubicBezTo>
                  <a:pt x="732083" y="411887"/>
                  <a:pt x="736623" y="407348"/>
                  <a:pt x="742204" y="407348"/>
                </a:cubicBezTo>
                <a:lnTo>
                  <a:pt x="774090" y="407348"/>
                </a:lnTo>
                <a:cubicBezTo>
                  <a:pt x="779671" y="407348"/>
                  <a:pt x="784211" y="411887"/>
                  <a:pt x="784211" y="417468"/>
                </a:cubicBezTo>
                <a:cubicBezTo>
                  <a:pt x="784211" y="423049"/>
                  <a:pt x="779671" y="427588"/>
                  <a:pt x="774090" y="427588"/>
                </a:cubicBezTo>
                <a:close/>
                <a:moveTo>
                  <a:pt x="774090" y="354774"/>
                </a:moveTo>
                <a:lnTo>
                  <a:pt x="742204" y="354774"/>
                </a:lnTo>
                <a:cubicBezTo>
                  <a:pt x="736623" y="354774"/>
                  <a:pt x="732083" y="350235"/>
                  <a:pt x="732083" y="344654"/>
                </a:cubicBezTo>
                <a:cubicBezTo>
                  <a:pt x="732083" y="339073"/>
                  <a:pt x="736623" y="334534"/>
                  <a:pt x="742204" y="334534"/>
                </a:cubicBezTo>
                <a:lnTo>
                  <a:pt x="774090" y="334534"/>
                </a:lnTo>
                <a:cubicBezTo>
                  <a:pt x="779671" y="334534"/>
                  <a:pt x="784211" y="339073"/>
                  <a:pt x="784211" y="344654"/>
                </a:cubicBezTo>
                <a:cubicBezTo>
                  <a:pt x="784211" y="350235"/>
                  <a:pt x="779671" y="354774"/>
                  <a:pt x="774090" y="354774"/>
                </a:cubicBezTo>
                <a:close/>
                <a:moveTo>
                  <a:pt x="774090" y="281961"/>
                </a:moveTo>
                <a:lnTo>
                  <a:pt x="742204" y="281961"/>
                </a:lnTo>
                <a:cubicBezTo>
                  <a:pt x="736623" y="281961"/>
                  <a:pt x="732083" y="277421"/>
                  <a:pt x="732083" y="271840"/>
                </a:cubicBezTo>
                <a:cubicBezTo>
                  <a:pt x="732083" y="266260"/>
                  <a:pt x="736623" y="261720"/>
                  <a:pt x="742204" y="261720"/>
                </a:cubicBezTo>
                <a:lnTo>
                  <a:pt x="774090" y="261720"/>
                </a:lnTo>
                <a:cubicBezTo>
                  <a:pt x="779671" y="261720"/>
                  <a:pt x="784211" y="266260"/>
                  <a:pt x="784211" y="271840"/>
                </a:cubicBezTo>
                <a:cubicBezTo>
                  <a:pt x="784211" y="277421"/>
                  <a:pt x="779671" y="281961"/>
                  <a:pt x="774090" y="281961"/>
                </a:cubicBezTo>
                <a:close/>
                <a:moveTo>
                  <a:pt x="484140" y="740646"/>
                </a:moveTo>
                <a:lnTo>
                  <a:pt x="505794" y="740646"/>
                </a:lnTo>
                <a:cubicBezTo>
                  <a:pt x="511375" y="740646"/>
                  <a:pt x="515914" y="745186"/>
                  <a:pt x="515914" y="750767"/>
                </a:cubicBezTo>
                <a:cubicBezTo>
                  <a:pt x="515914" y="756348"/>
                  <a:pt x="511375" y="760887"/>
                  <a:pt x="505794" y="760887"/>
                </a:cubicBezTo>
                <a:lnTo>
                  <a:pt x="484140" y="760887"/>
                </a:lnTo>
                <a:cubicBezTo>
                  <a:pt x="478559" y="760887"/>
                  <a:pt x="474020" y="756348"/>
                  <a:pt x="474020" y="750767"/>
                </a:cubicBezTo>
                <a:cubicBezTo>
                  <a:pt x="474020" y="745186"/>
                  <a:pt x="478559" y="740646"/>
                  <a:pt x="484140" y="740646"/>
                </a:cubicBezTo>
                <a:close/>
                <a:moveTo>
                  <a:pt x="358562" y="93318"/>
                </a:moveTo>
                <a:cubicBezTo>
                  <a:pt x="358562" y="98899"/>
                  <a:pt x="354023" y="103438"/>
                  <a:pt x="348442" y="103438"/>
                </a:cubicBezTo>
                <a:lnTo>
                  <a:pt x="79551" y="103438"/>
                </a:lnTo>
                <a:cubicBezTo>
                  <a:pt x="73971" y="103438"/>
                  <a:pt x="69431" y="98899"/>
                  <a:pt x="69431" y="93318"/>
                </a:cubicBezTo>
                <a:cubicBezTo>
                  <a:pt x="69431" y="87737"/>
                  <a:pt x="73971" y="83198"/>
                  <a:pt x="79551" y="83198"/>
                </a:cubicBezTo>
                <a:lnTo>
                  <a:pt x="348442" y="83198"/>
                </a:lnTo>
                <a:cubicBezTo>
                  <a:pt x="354023" y="83198"/>
                  <a:pt x="358562" y="87737"/>
                  <a:pt x="358562" y="93318"/>
                </a:cubicBezTo>
                <a:close/>
                <a:moveTo>
                  <a:pt x="536185" y="245870"/>
                </a:moveTo>
                <a:cubicBezTo>
                  <a:pt x="537933" y="249219"/>
                  <a:pt x="537710" y="253200"/>
                  <a:pt x="535552" y="256326"/>
                </a:cubicBezTo>
                <a:lnTo>
                  <a:pt x="474384" y="345065"/>
                </a:lnTo>
                <a:cubicBezTo>
                  <a:pt x="472486" y="347818"/>
                  <a:pt x="469398" y="349455"/>
                  <a:pt x="466049" y="349455"/>
                </a:cubicBezTo>
                <a:cubicBezTo>
                  <a:pt x="462737" y="349455"/>
                  <a:pt x="459612" y="347818"/>
                  <a:pt x="457715" y="345065"/>
                </a:cubicBezTo>
                <a:lnTo>
                  <a:pt x="396546" y="256326"/>
                </a:lnTo>
                <a:cubicBezTo>
                  <a:pt x="394388" y="253238"/>
                  <a:pt x="394165" y="249219"/>
                  <a:pt x="395914" y="245870"/>
                </a:cubicBezTo>
                <a:cubicBezTo>
                  <a:pt x="397662" y="242521"/>
                  <a:pt x="401086" y="240438"/>
                  <a:pt x="404881" y="240438"/>
                </a:cubicBezTo>
                <a:lnTo>
                  <a:pt x="424191" y="240438"/>
                </a:lnTo>
                <a:lnTo>
                  <a:pt x="424191" y="111775"/>
                </a:lnTo>
                <a:cubicBezTo>
                  <a:pt x="424191" y="106193"/>
                  <a:pt x="428730" y="101654"/>
                  <a:pt x="434311" y="101654"/>
                </a:cubicBezTo>
                <a:lnTo>
                  <a:pt x="497824" y="101654"/>
                </a:lnTo>
                <a:cubicBezTo>
                  <a:pt x="503404" y="101654"/>
                  <a:pt x="507944" y="106193"/>
                  <a:pt x="507944" y="111775"/>
                </a:cubicBezTo>
                <a:lnTo>
                  <a:pt x="507944" y="240438"/>
                </a:lnTo>
                <a:lnTo>
                  <a:pt x="527254" y="240438"/>
                </a:lnTo>
                <a:cubicBezTo>
                  <a:pt x="531012" y="240438"/>
                  <a:pt x="534472" y="242521"/>
                  <a:pt x="536221" y="245870"/>
                </a:cubicBezTo>
                <a:close/>
                <a:moveTo>
                  <a:pt x="464524" y="714643"/>
                </a:moveTo>
                <a:cubicBezTo>
                  <a:pt x="464524" y="709063"/>
                  <a:pt x="469064" y="704523"/>
                  <a:pt x="474644" y="704523"/>
                </a:cubicBezTo>
                <a:lnTo>
                  <a:pt x="494848" y="704523"/>
                </a:lnTo>
                <a:cubicBezTo>
                  <a:pt x="500429" y="704523"/>
                  <a:pt x="504968" y="709063"/>
                  <a:pt x="504968" y="714643"/>
                </a:cubicBezTo>
                <a:cubicBezTo>
                  <a:pt x="504968" y="720224"/>
                  <a:pt x="500429" y="724764"/>
                  <a:pt x="494848" y="724764"/>
                </a:cubicBezTo>
                <a:lnTo>
                  <a:pt x="474644" y="724764"/>
                </a:lnTo>
                <a:cubicBezTo>
                  <a:pt x="469064" y="724764"/>
                  <a:pt x="464524" y="720224"/>
                  <a:pt x="464524" y="714643"/>
                </a:cubicBezTo>
                <a:close/>
                <a:moveTo>
                  <a:pt x="429996" y="740651"/>
                </a:moveTo>
                <a:cubicBezTo>
                  <a:pt x="435577" y="740651"/>
                  <a:pt x="440116" y="745191"/>
                  <a:pt x="440116" y="750772"/>
                </a:cubicBezTo>
                <a:cubicBezTo>
                  <a:pt x="440116" y="756352"/>
                  <a:pt x="435577" y="760892"/>
                  <a:pt x="429996" y="760892"/>
                </a:cubicBezTo>
                <a:lnTo>
                  <a:pt x="408342" y="760892"/>
                </a:lnTo>
                <a:cubicBezTo>
                  <a:pt x="402761" y="760892"/>
                  <a:pt x="398222" y="756352"/>
                  <a:pt x="398222" y="750772"/>
                </a:cubicBezTo>
                <a:cubicBezTo>
                  <a:pt x="398222" y="745191"/>
                  <a:pt x="402761" y="740651"/>
                  <a:pt x="408342" y="740651"/>
                </a:cubicBezTo>
                <a:close/>
                <a:moveTo>
                  <a:pt x="358559" y="262801"/>
                </a:moveTo>
                <a:cubicBezTo>
                  <a:pt x="358559" y="268382"/>
                  <a:pt x="354019" y="272921"/>
                  <a:pt x="348438" y="272921"/>
                </a:cubicBezTo>
                <a:lnTo>
                  <a:pt x="79547" y="272921"/>
                </a:lnTo>
                <a:cubicBezTo>
                  <a:pt x="73967" y="272921"/>
                  <a:pt x="69427" y="268382"/>
                  <a:pt x="69427" y="262801"/>
                </a:cubicBezTo>
                <a:cubicBezTo>
                  <a:pt x="69427" y="257220"/>
                  <a:pt x="73967" y="252681"/>
                  <a:pt x="79547" y="252681"/>
                </a:cubicBezTo>
                <a:lnTo>
                  <a:pt x="348438" y="252681"/>
                </a:lnTo>
                <a:cubicBezTo>
                  <a:pt x="354019" y="252681"/>
                  <a:pt x="358559" y="257220"/>
                  <a:pt x="358559" y="262801"/>
                </a:cubicBezTo>
                <a:close/>
                <a:moveTo>
                  <a:pt x="358559" y="149844"/>
                </a:moveTo>
                <a:cubicBezTo>
                  <a:pt x="358559" y="155425"/>
                  <a:pt x="354019" y="159964"/>
                  <a:pt x="348438" y="159964"/>
                </a:cubicBezTo>
                <a:lnTo>
                  <a:pt x="79547" y="159964"/>
                </a:lnTo>
                <a:cubicBezTo>
                  <a:pt x="73967" y="159964"/>
                  <a:pt x="69427" y="155425"/>
                  <a:pt x="69427" y="149844"/>
                </a:cubicBezTo>
                <a:cubicBezTo>
                  <a:pt x="69427" y="144263"/>
                  <a:pt x="73967" y="139724"/>
                  <a:pt x="79547" y="139724"/>
                </a:cubicBezTo>
                <a:lnTo>
                  <a:pt x="348438" y="139724"/>
                </a:lnTo>
                <a:cubicBezTo>
                  <a:pt x="354019" y="139724"/>
                  <a:pt x="358559" y="144263"/>
                  <a:pt x="358559" y="149844"/>
                </a:cubicBezTo>
                <a:close/>
                <a:moveTo>
                  <a:pt x="358559" y="319284"/>
                </a:moveTo>
                <a:cubicBezTo>
                  <a:pt x="358559" y="324865"/>
                  <a:pt x="354019" y="329405"/>
                  <a:pt x="348438" y="329405"/>
                </a:cubicBezTo>
                <a:lnTo>
                  <a:pt x="79547" y="329405"/>
                </a:lnTo>
                <a:cubicBezTo>
                  <a:pt x="73967" y="329405"/>
                  <a:pt x="69427" y="324865"/>
                  <a:pt x="69427" y="319284"/>
                </a:cubicBezTo>
                <a:cubicBezTo>
                  <a:pt x="69427" y="313704"/>
                  <a:pt x="73967" y="309164"/>
                  <a:pt x="79547" y="309164"/>
                </a:cubicBezTo>
                <a:lnTo>
                  <a:pt x="348438" y="309164"/>
                </a:lnTo>
                <a:cubicBezTo>
                  <a:pt x="354019" y="309164"/>
                  <a:pt x="358559" y="313704"/>
                  <a:pt x="358559" y="319284"/>
                </a:cubicBezTo>
                <a:close/>
                <a:moveTo>
                  <a:pt x="358559" y="375765"/>
                </a:moveTo>
                <a:cubicBezTo>
                  <a:pt x="358559" y="381345"/>
                  <a:pt x="354019" y="385885"/>
                  <a:pt x="348438" y="385885"/>
                </a:cubicBezTo>
                <a:lnTo>
                  <a:pt x="79547" y="385885"/>
                </a:lnTo>
                <a:cubicBezTo>
                  <a:pt x="73967" y="385885"/>
                  <a:pt x="69427" y="381345"/>
                  <a:pt x="69427" y="375765"/>
                </a:cubicBezTo>
                <a:cubicBezTo>
                  <a:pt x="69427" y="370184"/>
                  <a:pt x="73967" y="365644"/>
                  <a:pt x="79547" y="365644"/>
                </a:cubicBezTo>
                <a:lnTo>
                  <a:pt x="348438" y="365644"/>
                </a:lnTo>
                <a:cubicBezTo>
                  <a:pt x="354019" y="365644"/>
                  <a:pt x="358559" y="370184"/>
                  <a:pt x="358559" y="375765"/>
                </a:cubicBezTo>
                <a:close/>
                <a:moveTo>
                  <a:pt x="393831" y="714645"/>
                </a:moveTo>
                <a:cubicBezTo>
                  <a:pt x="393831" y="709064"/>
                  <a:pt x="398370" y="704525"/>
                  <a:pt x="403951" y="704525"/>
                </a:cubicBezTo>
                <a:lnTo>
                  <a:pt x="424154" y="704525"/>
                </a:lnTo>
                <a:cubicBezTo>
                  <a:pt x="429735" y="704525"/>
                  <a:pt x="434275" y="709064"/>
                  <a:pt x="434275" y="714645"/>
                </a:cubicBezTo>
                <a:cubicBezTo>
                  <a:pt x="434275" y="720226"/>
                  <a:pt x="429735" y="724765"/>
                  <a:pt x="424154" y="724765"/>
                </a:cubicBezTo>
                <a:lnTo>
                  <a:pt x="403951" y="724765"/>
                </a:lnTo>
                <a:cubicBezTo>
                  <a:pt x="398370" y="724765"/>
                  <a:pt x="393831" y="720226"/>
                  <a:pt x="393831" y="714645"/>
                </a:cubicBezTo>
                <a:close/>
                <a:moveTo>
                  <a:pt x="358559" y="206324"/>
                </a:moveTo>
                <a:cubicBezTo>
                  <a:pt x="358559" y="211905"/>
                  <a:pt x="354019" y="216445"/>
                  <a:pt x="348438" y="216445"/>
                </a:cubicBezTo>
                <a:lnTo>
                  <a:pt x="79547" y="216445"/>
                </a:lnTo>
                <a:cubicBezTo>
                  <a:pt x="73967" y="216445"/>
                  <a:pt x="69427" y="211905"/>
                  <a:pt x="69427" y="206324"/>
                </a:cubicBezTo>
                <a:cubicBezTo>
                  <a:pt x="69427" y="200744"/>
                  <a:pt x="73967" y="196204"/>
                  <a:pt x="79547" y="196204"/>
                </a:cubicBezTo>
                <a:lnTo>
                  <a:pt x="348438" y="196204"/>
                </a:lnTo>
                <a:cubicBezTo>
                  <a:pt x="354019" y="196204"/>
                  <a:pt x="358559" y="200744"/>
                  <a:pt x="358559" y="206324"/>
                </a:cubicBezTo>
                <a:close/>
                <a:moveTo>
                  <a:pt x="246678" y="750773"/>
                </a:moveTo>
                <a:cubicBezTo>
                  <a:pt x="246678" y="745193"/>
                  <a:pt x="251218" y="740653"/>
                  <a:pt x="256798" y="740653"/>
                </a:cubicBezTo>
                <a:lnTo>
                  <a:pt x="278452" y="740653"/>
                </a:lnTo>
                <a:cubicBezTo>
                  <a:pt x="284033" y="740653"/>
                  <a:pt x="288573" y="745193"/>
                  <a:pt x="288573" y="750773"/>
                </a:cubicBezTo>
                <a:cubicBezTo>
                  <a:pt x="288573" y="756354"/>
                  <a:pt x="284033" y="760894"/>
                  <a:pt x="278452" y="760894"/>
                </a:cubicBezTo>
                <a:lnTo>
                  <a:pt x="256798" y="760894"/>
                </a:lnTo>
                <a:cubicBezTo>
                  <a:pt x="251218" y="760894"/>
                  <a:pt x="246678" y="756354"/>
                  <a:pt x="246678" y="750773"/>
                </a:cubicBezTo>
                <a:close/>
                <a:moveTo>
                  <a:pt x="123853" y="786939"/>
                </a:moveTo>
                <a:cubicBezTo>
                  <a:pt x="123853" y="792520"/>
                  <a:pt x="119313" y="797059"/>
                  <a:pt x="113733" y="797059"/>
                </a:cubicBezTo>
                <a:lnTo>
                  <a:pt x="103612" y="797059"/>
                </a:lnTo>
                <a:cubicBezTo>
                  <a:pt x="98032" y="797059"/>
                  <a:pt x="93492" y="792520"/>
                  <a:pt x="93492" y="786939"/>
                </a:cubicBezTo>
                <a:cubicBezTo>
                  <a:pt x="93492" y="781358"/>
                  <a:pt x="98032" y="776819"/>
                  <a:pt x="103612" y="776819"/>
                </a:cubicBezTo>
                <a:lnTo>
                  <a:pt x="113733" y="776819"/>
                </a:lnTo>
                <a:cubicBezTo>
                  <a:pt x="119313" y="776819"/>
                  <a:pt x="123853" y="781358"/>
                  <a:pt x="123853" y="786939"/>
                </a:cubicBezTo>
                <a:close/>
                <a:moveTo>
                  <a:pt x="151573" y="714646"/>
                </a:moveTo>
                <a:cubicBezTo>
                  <a:pt x="151573" y="720227"/>
                  <a:pt x="147033" y="724766"/>
                  <a:pt x="141452" y="724766"/>
                </a:cubicBezTo>
                <a:lnTo>
                  <a:pt x="131332" y="724766"/>
                </a:lnTo>
                <a:cubicBezTo>
                  <a:pt x="125751" y="724766"/>
                  <a:pt x="121212" y="720227"/>
                  <a:pt x="121212" y="714646"/>
                </a:cubicBezTo>
                <a:cubicBezTo>
                  <a:pt x="121212" y="709065"/>
                  <a:pt x="125751" y="704526"/>
                  <a:pt x="131332" y="704526"/>
                </a:cubicBezTo>
                <a:lnTo>
                  <a:pt x="141452" y="704526"/>
                </a:lnTo>
                <a:cubicBezTo>
                  <a:pt x="147033" y="704526"/>
                  <a:pt x="151573" y="709065"/>
                  <a:pt x="151573" y="714646"/>
                </a:cubicBezTo>
                <a:close/>
                <a:moveTo>
                  <a:pt x="136988" y="750774"/>
                </a:moveTo>
                <a:cubicBezTo>
                  <a:pt x="136988" y="756355"/>
                  <a:pt x="132448" y="760895"/>
                  <a:pt x="126868" y="760895"/>
                </a:cubicBezTo>
                <a:lnTo>
                  <a:pt x="116747" y="760895"/>
                </a:lnTo>
                <a:cubicBezTo>
                  <a:pt x="111167" y="760895"/>
                  <a:pt x="106627" y="756355"/>
                  <a:pt x="106627" y="750774"/>
                </a:cubicBezTo>
                <a:cubicBezTo>
                  <a:pt x="106627" y="745194"/>
                  <a:pt x="111167" y="740654"/>
                  <a:pt x="116747" y="740654"/>
                </a:cubicBezTo>
                <a:lnTo>
                  <a:pt x="126868" y="740654"/>
                </a:lnTo>
                <a:cubicBezTo>
                  <a:pt x="132448" y="740654"/>
                  <a:pt x="136988" y="745194"/>
                  <a:pt x="136988" y="750774"/>
                </a:cubicBezTo>
                <a:close/>
                <a:moveTo>
                  <a:pt x="540238" y="786940"/>
                </a:moveTo>
                <a:cubicBezTo>
                  <a:pt x="540238" y="792521"/>
                  <a:pt x="535699" y="797060"/>
                  <a:pt x="530118" y="797060"/>
                </a:cubicBezTo>
                <a:lnTo>
                  <a:pt x="162625" y="797060"/>
                </a:lnTo>
                <a:cubicBezTo>
                  <a:pt x="157044" y="797060"/>
                  <a:pt x="152504" y="792521"/>
                  <a:pt x="152504" y="786940"/>
                </a:cubicBezTo>
                <a:cubicBezTo>
                  <a:pt x="152504" y="781359"/>
                  <a:pt x="157044" y="776820"/>
                  <a:pt x="162625" y="776820"/>
                </a:cubicBezTo>
                <a:lnTo>
                  <a:pt x="530156" y="776820"/>
                </a:lnTo>
                <a:cubicBezTo>
                  <a:pt x="535737" y="776820"/>
                  <a:pt x="540277" y="781359"/>
                  <a:pt x="540277" y="786940"/>
                </a:cubicBezTo>
                <a:close/>
                <a:moveTo>
                  <a:pt x="555419" y="724767"/>
                </a:moveTo>
                <a:lnTo>
                  <a:pt x="545299" y="724767"/>
                </a:lnTo>
                <a:cubicBezTo>
                  <a:pt x="539718" y="724767"/>
                  <a:pt x="535179" y="720228"/>
                  <a:pt x="535179" y="714647"/>
                </a:cubicBezTo>
                <a:cubicBezTo>
                  <a:pt x="535179" y="709066"/>
                  <a:pt x="539718" y="704527"/>
                  <a:pt x="545299" y="704527"/>
                </a:cubicBezTo>
                <a:lnTo>
                  <a:pt x="555419" y="704527"/>
                </a:lnTo>
                <a:cubicBezTo>
                  <a:pt x="561000" y="704527"/>
                  <a:pt x="565540" y="709066"/>
                  <a:pt x="565540" y="714647"/>
                </a:cubicBezTo>
                <a:cubicBezTo>
                  <a:pt x="565540" y="720228"/>
                  <a:pt x="561000" y="724767"/>
                  <a:pt x="555419" y="724767"/>
                </a:cubicBezTo>
                <a:close/>
                <a:moveTo>
                  <a:pt x="570004" y="760896"/>
                </a:moveTo>
                <a:lnTo>
                  <a:pt x="559884" y="760896"/>
                </a:lnTo>
                <a:cubicBezTo>
                  <a:pt x="554303" y="760896"/>
                  <a:pt x="549763" y="756356"/>
                  <a:pt x="549763" y="750775"/>
                </a:cubicBezTo>
                <a:cubicBezTo>
                  <a:pt x="549763" y="745195"/>
                  <a:pt x="554303" y="740655"/>
                  <a:pt x="559884" y="740655"/>
                </a:cubicBezTo>
                <a:lnTo>
                  <a:pt x="570004" y="740655"/>
                </a:lnTo>
                <a:cubicBezTo>
                  <a:pt x="575585" y="740655"/>
                  <a:pt x="580124" y="745195"/>
                  <a:pt x="580124" y="750775"/>
                </a:cubicBezTo>
                <a:cubicBezTo>
                  <a:pt x="580124" y="756356"/>
                  <a:pt x="575585" y="760896"/>
                  <a:pt x="570004" y="760896"/>
                </a:cubicBezTo>
                <a:close/>
                <a:moveTo>
                  <a:pt x="170887" y="750775"/>
                </a:moveTo>
                <a:cubicBezTo>
                  <a:pt x="170887" y="745195"/>
                  <a:pt x="175427" y="740655"/>
                  <a:pt x="181008" y="740655"/>
                </a:cubicBezTo>
                <a:lnTo>
                  <a:pt x="202662" y="740655"/>
                </a:lnTo>
                <a:cubicBezTo>
                  <a:pt x="208243" y="740655"/>
                  <a:pt x="212782" y="745195"/>
                  <a:pt x="212782" y="750775"/>
                </a:cubicBezTo>
                <a:cubicBezTo>
                  <a:pt x="212782" y="756356"/>
                  <a:pt x="208243" y="760896"/>
                  <a:pt x="202662" y="760896"/>
                </a:cubicBezTo>
                <a:lnTo>
                  <a:pt x="181008" y="760896"/>
                </a:lnTo>
                <a:cubicBezTo>
                  <a:pt x="175427" y="760896"/>
                  <a:pt x="170887" y="756356"/>
                  <a:pt x="170887" y="750775"/>
                </a:cubicBezTo>
                <a:close/>
                <a:moveTo>
                  <a:pt x="322430" y="750775"/>
                </a:moveTo>
                <a:cubicBezTo>
                  <a:pt x="322430" y="745195"/>
                  <a:pt x="326970" y="740655"/>
                  <a:pt x="332551" y="740655"/>
                </a:cubicBezTo>
                <a:lnTo>
                  <a:pt x="354205" y="740655"/>
                </a:lnTo>
                <a:cubicBezTo>
                  <a:pt x="359785" y="740655"/>
                  <a:pt x="364325" y="745195"/>
                  <a:pt x="364325" y="750775"/>
                </a:cubicBezTo>
                <a:cubicBezTo>
                  <a:pt x="364325" y="756356"/>
                  <a:pt x="359785" y="760896"/>
                  <a:pt x="354205" y="760896"/>
                </a:cubicBezTo>
                <a:lnTo>
                  <a:pt x="332551" y="760896"/>
                </a:lnTo>
                <a:cubicBezTo>
                  <a:pt x="326970" y="760896"/>
                  <a:pt x="322430" y="756356"/>
                  <a:pt x="322430" y="750775"/>
                </a:cubicBezTo>
                <a:close/>
                <a:moveTo>
                  <a:pt x="252481" y="714647"/>
                </a:moveTo>
                <a:cubicBezTo>
                  <a:pt x="252481" y="709066"/>
                  <a:pt x="257020" y="704527"/>
                  <a:pt x="262601" y="704527"/>
                </a:cubicBezTo>
                <a:lnTo>
                  <a:pt x="282804" y="704527"/>
                </a:lnTo>
                <a:cubicBezTo>
                  <a:pt x="288385" y="704527"/>
                  <a:pt x="292925" y="709066"/>
                  <a:pt x="292925" y="714647"/>
                </a:cubicBezTo>
                <a:cubicBezTo>
                  <a:pt x="292925" y="720228"/>
                  <a:pt x="288385" y="724767"/>
                  <a:pt x="282804" y="724767"/>
                </a:cubicBezTo>
                <a:lnTo>
                  <a:pt x="262601" y="724767"/>
                </a:lnTo>
                <a:cubicBezTo>
                  <a:pt x="257020" y="724767"/>
                  <a:pt x="252481" y="720228"/>
                  <a:pt x="252481" y="714647"/>
                </a:cubicBezTo>
                <a:close/>
                <a:moveTo>
                  <a:pt x="323174" y="714647"/>
                </a:moveTo>
                <a:cubicBezTo>
                  <a:pt x="323174" y="709066"/>
                  <a:pt x="327714" y="704527"/>
                  <a:pt x="333294" y="704527"/>
                </a:cubicBezTo>
                <a:lnTo>
                  <a:pt x="353498" y="704527"/>
                </a:lnTo>
                <a:cubicBezTo>
                  <a:pt x="359079" y="704527"/>
                  <a:pt x="363618" y="709066"/>
                  <a:pt x="363618" y="714647"/>
                </a:cubicBezTo>
                <a:cubicBezTo>
                  <a:pt x="363618" y="720228"/>
                  <a:pt x="359079" y="724767"/>
                  <a:pt x="353498" y="724767"/>
                </a:cubicBezTo>
                <a:lnTo>
                  <a:pt x="333294" y="724767"/>
                </a:lnTo>
                <a:cubicBezTo>
                  <a:pt x="327714" y="724767"/>
                  <a:pt x="323174" y="720228"/>
                  <a:pt x="323174" y="714647"/>
                </a:cubicBezTo>
                <a:close/>
                <a:moveTo>
                  <a:pt x="181823" y="714647"/>
                </a:moveTo>
                <a:cubicBezTo>
                  <a:pt x="181823" y="709066"/>
                  <a:pt x="186363" y="704527"/>
                  <a:pt x="191943" y="704527"/>
                </a:cubicBezTo>
                <a:lnTo>
                  <a:pt x="212147" y="704527"/>
                </a:lnTo>
                <a:cubicBezTo>
                  <a:pt x="217728" y="704527"/>
                  <a:pt x="222267" y="709066"/>
                  <a:pt x="222267" y="714647"/>
                </a:cubicBezTo>
                <a:cubicBezTo>
                  <a:pt x="222267" y="720228"/>
                  <a:pt x="217728" y="724767"/>
                  <a:pt x="212147" y="724767"/>
                </a:cubicBezTo>
                <a:lnTo>
                  <a:pt x="191943" y="724767"/>
                </a:lnTo>
                <a:cubicBezTo>
                  <a:pt x="186363" y="724767"/>
                  <a:pt x="181823" y="720228"/>
                  <a:pt x="181823" y="714647"/>
                </a:cubicBezTo>
                <a:close/>
                <a:moveTo>
                  <a:pt x="593256" y="786940"/>
                </a:moveTo>
                <a:cubicBezTo>
                  <a:pt x="593256" y="792521"/>
                  <a:pt x="588716" y="797060"/>
                  <a:pt x="583135" y="797060"/>
                </a:cubicBezTo>
                <a:lnTo>
                  <a:pt x="573015" y="797060"/>
                </a:lnTo>
                <a:cubicBezTo>
                  <a:pt x="567434" y="797060"/>
                  <a:pt x="562895" y="792521"/>
                  <a:pt x="562895" y="786940"/>
                </a:cubicBezTo>
                <a:cubicBezTo>
                  <a:pt x="562895" y="781359"/>
                  <a:pt x="567434" y="776820"/>
                  <a:pt x="573015" y="776820"/>
                </a:cubicBezTo>
                <a:lnTo>
                  <a:pt x="583135" y="776820"/>
                </a:lnTo>
                <a:cubicBezTo>
                  <a:pt x="588716" y="776820"/>
                  <a:pt x="593256" y="781359"/>
                  <a:pt x="593256" y="7869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Diagrama de flujo: conector 255">
            <a:extLst>
              <a:ext uri="{FF2B5EF4-FFF2-40B4-BE49-F238E27FC236}">
                <a16:creationId xmlns:a16="http://schemas.microsoft.com/office/drawing/2014/main" id="{558B97B9-38C8-DB50-0CCD-0F55D30244D2}"/>
              </a:ext>
            </a:extLst>
          </p:cNvPr>
          <p:cNvSpPr/>
          <p:nvPr/>
        </p:nvSpPr>
        <p:spPr>
          <a:xfrm>
            <a:off x="3461369" y="3410896"/>
            <a:ext cx="496957" cy="51485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Diagrama de flujo: conector 256">
            <a:extLst>
              <a:ext uri="{FF2B5EF4-FFF2-40B4-BE49-F238E27FC236}">
                <a16:creationId xmlns:a16="http://schemas.microsoft.com/office/drawing/2014/main" id="{8AD0B4D2-CF1C-B9E9-34D7-2AA649F4D7F5}"/>
              </a:ext>
            </a:extLst>
          </p:cNvPr>
          <p:cNvSpPr/>
          <p:nvPr/>
        </p:nvSpPr>
        <p:spPr>
          <a:xfrm>
            <a:off x="6005324" y="1974752"/>
            <a:ext cx="496957" cy="51485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Diagrama de flujo: conector 257">
            <a:extLst>
              <a:ext uri="{FF2B5EF4-FFF2-40B4-BE49-F238E27FC236}">
                <a16:creationId xmlns:a16="http://schemas.microsoft.com/office/drawing/2014/main" id="{346EBBB2-D17C-AE6A-5EA0-4C460F525F12}"/>
              </a:ext>
            </a:extLst>
          </p:cNvPr>
          <p:cNvSpPr/>
          <p:nvPr/>
        </p:nvSpPr>
        <p:spPr>
          <a:xfrm>
            <a:off x="8661560" y="3238170"/>
            <a:ext cx="496957" cy="51485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Forma libre: forma 267">
            <a:extLst>
              <a:ext uri="{FF2B5EF4-FFF2-40B4-BE49-F238E27FC236}">
                <a16:creationId xmlns:a16="http://schemas.microsoft.com/office/drawing/2014/main" id="{FA32925C-BDE6-A811-84B9-BCE385C2813B}"/>
              </a:ext>
            </a:extLst>
          </p:cNvPr>
          <p:cNvSpPr/>
          <p:nvPr/>
        </p:nvSpPr>
        <p:spPr>
          <a:xfrm>
            <a:off x="6124074" y="2091835"/>
            <a:ext cx="282440" cy="307899"/>
          </a:xfrm>
          <a:custGeom>
            <a:avLst/>
            <a:gdLst>
              <a:gd name="connsiteX0" fmla="*/ 12751 w 796277"/>
              <a:gd name="connsiteY0" fmla="*/ 759619 h 875633"/>
              <a:gd name="connsiteX1" fmla="*/ 186106 w 796277"/>
              <a:gd name="connsiteY1" fmla="*/ 871157 h 875633"/>
              <a:gd name="connsiteX2" fmla="*/ 201156 w 796277"/>
              <a:gd name="connsiteY2" fmla="*/ 875633 h 875633"/>
              <a:gd name="connsiteX3" fmla="*/ 224682 w 796277"/>
              <a:gd name="connsiteY3" fmla="*/ 862870 h 875633"/>
              <a:gd name="connsiteX4" fmla="*/ 278499 w 796277"/>
              <a:gd name="connsiteY4" fmla="*/ 779240 h 875633"/>
              <a:gd name="connsiteX5" fmla="*/ 271736 w 796277"/>
              <a:gd name="connsiteY5" fmla="*/ 741902 h 875633"/>
              <a:gd name="connsiteX6" fmla="*/ 285452 w 796277"/>
              <a:gd name="connsiteY6" fmla="*/ 725615 h 875633"/>
              <a:gd name="connsiteX7" fmla="*/ 297739 w 796277"/>
              <a:gd name="connsiteY7" fmla="*/ 722757 h 875633"/>
              <a:gd name="connsiteX8" fmla="*/ 298787 w 796277"/>
              <a:gd name="connsiteY8" fmla="*/ 723138 h 875633"/>
              <a:gd name="connsiteX9" fmla="*/ 408705 w 796277"/>
              <a:gd name="connsiteY9" fmla="*/ 756380 h 875633"/>
              <a:gd name="connsiteX10" fmla="*/ 503670 w 796277"/>
              <a:gd name="connsiteY10" fmla="*/ 739521 h 875633"/>
              <a:gd name="connsiteX11" fmla="*/ 697027 w 796277"/>
              <a:gd name="connsiteY11" fmla="*/ 594265 h 875633"/>
              <a:gd name="connsiteX12" fmla="*/ 712934 w 796277"/>
              <a:gd name="connsiteY12" fmla="*/ 566452 h 875633"/>
              <a:gd name="connsiteX13" fmla="*/ 703314 w 796277"/>
              <a:gd name="connsiteY13" fmla="*/ 535591 h 875633"/>
              <a:gd name="connsiteX14" fmla="*/ 671214 w 796277"/>
              <a:gd name="connsiteY14" fmla="*/ 520922 h 875633"/>
              <a:gd name="connsiteX15" fmla="*/ 651117 w 796277"/>
              <a:gd name="connsiteY15" fmla="*/ 525971 h 875633"/>
              <a:gd name="connsiteX16" fmla="*/ 532911 w 796277"/>
              <a:gd name="connsiteY16" fmla="*/ 589883 h 875633"/>
              <a:gd name="connsiteX17" fmla="*/ 519576 w 796277"/>
              <a:gd name="connsiteY17" fmla="*/ 575215 h 875633"/>
              <a:gd name="connsiteX18" fmla="*/ 519100 w 796277"/>
              <a:gd name="connsiteY18" fmla="*/ 575024 h 875633"/>
              <a:gd name="connsiteX19" fmla="*/ 518910 w 796277"/>
              <a:gd name="connsiteY19" fmla="*/ 575024 h 875633"/>
              <a:gd name="connsiteX20" fmla="*/ 512337 w 796277"/>
              <a:gd name="connsiteY20" fmla="*/ 572643 h 875633"/>
              <a:gd name="connsiteX21" fmla="*/ 486810 w 796277"/>
              <a:gd name="connsiteY21" fmla="*/ 146971 h 875633"/>
              <a:gd name="connsiteX22" fmla="*/ 519576 w 796277"/>
              <a:gd name="connsiteY22" fmla="*/ 90964 h 875633"/>
              <a:gd name="connsiteX23" fmla="*/ 653117 w 796277"/>
              <a:gd name="connsiteY23" fmla="*/ 90964 h 875633"/>
              <a:gd name="connsiteX24" fmla="*/ 541865 w 796277"/>
              <a:gd name="connsiteY24" fmla="*/ 313373 h 875633"/>
              <a:gd name="connsiteX25" fmla="*/ 541770 w 796277"/>
              <a:gd name="connsiteY25" fmla="*/ 313754 h 875633"/>
              <a:gd name="connsiteX26" fmla="*/ 541579 w 796277"/>
              <a:gd name="connsiteY26" fmla="*/ 314420 h 875633"/>
              <a:gd name="connsiteX27" fmla="*/ 541008 w 796277"/>
              <a:gd name="connsiteY27" fmla="*/ 317373 h 875633"/>
              <a:gd name="connsiteX28" fmla="*/ 541008 w 796277"/>
              <a:gd name="connsiteY28" fmla="*/ 317754 h 875633"/>
              <a:gd name="connsiteX29" fmla="*/ 541008 w 796277"/>
              <a:gd name="connsiteY29" fmla="*/ 318230 h 875633"/>
              <a:gd name="connsiteX30" fmla="*/ 581108 w 796277"/>
              <a:gd name="connsiteY30" fmla="*/ 413385 h 875633"/>
              <a:gd name="connsiteX31" fmla="*/ 668643 w 796277"/>
              <a:gd name="connsiteY31" fmla="*/ 445294 h 875633"/>
              <a:gd name="connsiteX32" fmla="*/ 796278 w 796277"/>
              <a:gd name="connsiteY32" fmla="*/ 318230 h 875633"/>
              <a:gd name="connsiteX33" fmla="*/ 796278 w 796277"/>
              <a:gd name="connsiteY33" fmla="*/ 317659 h 875633"/>
              <a:gd name="connsiteX34" fmla="*/ 796278 w 796277"/>
              <a:gd name="connsiteY34" fmla="*/ 317278 h 875633"/>
              <a:gd name="connsiteX35" fmla="*/ 795706 w 796277"/>
              <a:gd name="connsiteY35" fmla="*/ 314325 h 875633"/>
              <a:gd name="connsiteX36" fmla="*/ 795516 w 796277"/>
              <a:gd name="connsiteY36" fmla="*/ 313658 h 875633"/>
              <a:gd name="connsiteX37" fmla="*/ 795420 w 796277"/>
              <a:gd name="connsiteY37" fmla="*/ 313277 h 875633"/>
              <a:gd name="connsiteX38" fmla="*/ 677310 w 796277"/>
              <a:gd name="connsiteY38" fmla="*/ 77057 h 875633"/>
              <a:gd name="connsiteX39" fmla="*/ 675786 w 796277"/>
              <a:gd name="connsiteY39" fmla="*/ 74962 h 875633"/>
              <a:gd name="connsiteX40" fmla="*/ 668833 w 796277"/>
              <a:gd name="connsiteY40" fmla="*/ 71819 h 875633"/>
              <a:gd name="connsiteX41" fmla="*/ 519862 w 796277"/>
              <a:gd name="connsiteY41" fmla="*/ 71819 h 875633"/>
              <a:gd name="connsiteX42" fmla="*/ 439090 w 796277"/>
              <a:gd name="connsiteY42" fmla="*/ 0 h 875633"/>
              <a:gd name="connsiteX43" fmla="*/ 358318 w 796277"/>
              <a:gd name="connsiteY43" fmla="*/ 71819 h 875633"/>
              <a:gd name="connsiteX44" fmla="*/ 209347 w 796277"/>
              <a:gd name="connsiteY44" fmla="*/ 71819 h 875633"/>
              <a:gd name="connsiteX45" fmla="*/ 204775 w 796277"/>
              <a:gd name="connsiteY45" fmla="*/ 73152 h 875633"/>
              <a:gd name="connsiteX46" fmla="*/ 200489 w 796277"/>
              <a:gd name="connsiteY46" fmla="*/ 77057 h 875633"/>
              <a:gd name="connsiteX47" fmla="*/ 82379 w 796277"/>
              <a:gd name="connsiteY47" fmla="*/ 313277 h 875633"/>
              <a:gd name="connsiteX48" fmla="*/ 82284 w 796277"/>
              <a:gd name="connsiteY48" fmla="*/ 313658 h 875633"/>
              <a:gd name="connsiteX49" fmla="*/ 82093 w 796277"/>
              <a:gd name="connsiteY49" fmla="*/ 314325 h 875633"/>
              <a:gd name="connsiteX50" fmla="*/ 81522 w 796277"/>
              <a:gd name="connsiteY50" fmla="*/ 317278 h 875633"/>
              <a:gd name="connsiteX51" fmla="*/ 81522 w 796277"/>
              <a:gd name="connsiteY51" fmla="*/ 317659 h 875633"/>
              <a:gd name="connsiteX52" fmla="*/ 81522 w 796277"/>
              <a:gd name="connsiteY52" fmla="*/ 318135 h 875633"/>
              <a:gd name="connsiteX53" fmla="*/ 121622 w 796277"/>
              <a:gd name="connsiteY53" fmla="*/ 413290 h 875633"/>
              <a:gd name="connsiteX54" fmla="*/ 209157 w 796277"/>
              <a:gd name="connsiteY54" fmla="*/ 445199 h 875633"/>
              <a:gd name="connsiteX55" fmla="*/ 336792 w 796277"/>
              <a:gd name="connsiteY55" fmla="*/ 318135 h 875633"/>
              <a:gd name="connsiteX56" fmla="*/ 336792 w 796277"/>
              <a:gd name="connsiteY56" fmla="*/ 317564 h 875633"/>
              <a:gd name="connsiteX57" fmla="*/ 336792 w 796277"/>
              <a:gd name="connsiteY57" fmla="*/ 317183 h 875633"/>
              <a:gd name="connsiteX58" fmla="*/ 336220 w 796277"/>
              <a:gd name="connsiteY58" fmla="*/ 314230 h 875633"/>
              <a:gd name="connsiteX59" fmla="*/ 336030 w 796277"/>
              <a:gd name="connsiteY59" fmla="*/ 313563 h 875633"/>
              <a:gd name="connsiteX60" fmla="*/ 335934 w 796277"/>
              <a:gd name="connsiteY60" fmla="*/ 313182 h 875633"/>
              <a:gd name="connsiteX61" fmla="*/ 224206 w 796277"/>
              <a:gd name="connsiteY61" fmla="*/ 90869 h 875633"/>
              <a:gd name="connsiteX62" fmla="*/ 358128 w 796277"/>
              <a:gd name="connsiteY62" fmla="*/ 90869 h 875633"/>
              <a:gd name="connsiteX63" fmla="*/ 392227 w 796277"/>
              <a:gd name="connsiteY63" fmla="*/ 147828 h 875633"/>
              <a:gd name="connsiteX64" fmla="*/ 371082 w 796277"/>
              <a:gd name="connsiteY64" fmla="*/ 500158 h 875633"/>
              <a:gd name="connsiteX65" fmla="*/ 348603 w 796277"/>
              <a:gd name="connsiteY65" fmla="*/ 487775 h 875633"/>
              <a:gd name="connsiteX66" fmla="*/ 148863 w 796277"/>
              <a:gd name="connsiteY66" fmla="*/ 571595 h 875633"/>
              <a:gd name="connsiteX67" fmla="*/ 137433 w 796277"/>
              <a:gd name="connsiteY67" fmla="*/ 585502 h 875633"/>
              <a:gd name="connsiteX68" fmla="*/ 103048 w 796277"/>
              <a:gd name="connsiteY68" fmla="*/ 633032 h 875633"/>
              <a:gd name="connsiteX69" fmla="*/ 96857 w 796277"/>
              <a:gd name="connsiteY69" fmla="*/ 629031 h 875633"/>
              <a:gd name="connsiteX70" fmla="*/ 58281 w 796277"/>
              <a:gd name="connsiteY70" fmla="*/ 637413 h 875633"/>
              <a:gd name="connsiteX71" fmla="*/ 4464 w 796277"/>
              <a:gd name="connsiteY71" fmla="*/ 721043 h 875633"/>
              <a:gd name="connsiteX72" fmla="*/ 654 w 796277"/>
              <a:gd name="connsiteY72" fmla="*/ 742093 h 875633"/>
              <a:gd name="connsiteX73" fmla="*/ 12846 w 796277"/>
              <a:gd name="connsiteY73" fmla="*/ 759619 h 875633"/>
              <a:gd name="connsiteX74" fmla="*/ 163818 w 796277"/>
              <a:gd name="connsiteY74" fmla="*/ 583216 h 875633"/>
              <a:gd name="connsiteX75" fmla="*/ 340697 w 796277"/>
              <a:gd name="connsiteY75" fmla="*/ 505016 h 875633"/>
              <a:gd name="connsiteX76" fmla="*/ 406229 w 796277"/>
              <a:gd name="connsiteY76" fmla="*/ 550736 h 875633"/>
              <a:gd name="connsiteX77" fmla="*/ 412134 w 796277"/>
              <a:gd name="connsiteY77" fmla="*/ 555784 h 875633"/>
              <a:gd name="connsiteX78" fmla="*/ 489573 w 796277"/>
              <a:gd name="connsiteY78" fmla="*/ 585788 h 875633"/>
              <a:gd name="connsiteX79" fmla="*/ 496050 w 796277"/>
              <a:gd name="connsiteY79" fmla="*/ 587597 h 875633"/>
              <a:gd name="connsiteX80" fmla="*/ 506432 w 796277"/>
              <a:gd name="connsiteY80" fmla="*/ 585597 h 875633"/>
              <a:gd name="connsiteX81" fmla="*/ 509099 w 796277"/>
              <a:gd name="connsiteY81" fmla="*/ 590740 h 875633"/>
              <a:gd name="connsiteX82" fmla="*/ 515004 w 796277"/>
              <a:gd name="connsiteY82" fmla="*/ 618649 h 875633"/>
              <a:gd name="connsiteX83" fmla="*/ 484239 w 796277"/>
              <a:gd name="connsiteY83" fmla="*/ 627507 h 875633"/>
              <a:gd name="connsiteX84" fmla="*/ 371558 w 796277"/>
              <a:gd name="connsiteY84" fmla="*/ 602742 h 875633"/>
              <a:gd name="connsiteX85" fmla="*/ 359652 w 796277"/>
              <a:gd name="connsiteY85" fmla="*/ 609124 h 875633"/>
              <a:gd name="connsiteX86" fmla="*/ 366033 w 796277"/>
              <a:gd name="connsiteY86" fmla="*/ 621030 h 875633"/>
              <a:gd name="connsiteX87" fmla="*/ 481857 w 796277"/>
              <a:gd name="connsiteY87" fmla="*/ 646462 h 875633"/>
              <a:gd name="connsiteX88" fmla="*/ 493002 w 796277"/>
              <a:gd name="connsiteY88" fmla="*/ 647129 h 875633"/>
              <a:gd name="connsiteX89" fmla="*/ 532149 w 796277"/>
              <a:gd name="connsiteY89" fmla="*/ 626745 h 875633"/>
              <a:gd name="connsiteX90" fmla="*/ 535388 w 796277"/>
              <a:gd name="connsiteY90" fmla="*/ 609981 h 875633"/>
              <a:gd name="connsiteX91" fmla="*/ 659975 w 796277"/>
              <a:gd name="connsiteY91" fmla="*/ 542639 h 875633"/>
              <a:gd name="connsiteX92" fmla="*/ 688740 w 796277"/>
              <a:gd name="connsiteY92" fmla="*/ 547973 h 875633"/>
              <a:gd name="connsiteX93" fmla="*/ 693789 w 796277"/>
              <a:gd name="connsiteY93" fmla="*/ 564261 h 875633"/>
              <a:gd name="connsiteX94" fmla="*/ 685407 w 796277"/>
              <a:gd name="connsiteY94" fmla="*/ 578930 h 875633"/>
              <a:gd name="connsiteX95" fmla="*/ 685407 w 796277"/>
              <a:gd name="connsiteY95" fmla="*/ 578930 h 875633"/>
              <a:gd name="connsiteX96" fmla="*/ 492049 w 796277"/>
              <a:gd name="connsiteY96" fmla="*/ 724281 h 875633"/>
              <a:gd name="connsiteX97" fmla="*/ 414039 w 796277"/>
              <a:gd name="connsiteY97" fmla="*/ 738092 h 875633"/>
              <a:gd name="connsiteX98" fmla="*/ 304597 w 796277"/>
              <a:gd name="connsiteY98" fmla="*/ 705040 h 875633"/>
              <a:gd name="connsiteX99" fmla="*/ 270688 w 796277"/>
              <a:gd name="connsiteY99" fmla="*/ 713327 h 875633"/>
              <a:gd name="connsiteX100" fmla="*/ 255543 w 796277"/>
              <a:gd name="connsiteY100" fmla="*/ 731330 h 875633"/>
              <a:gd name="connsiteX101" fmla="*/ 118860 w 796277"/>
              <a:gd name="connsiteY101" fmla="*/ 643319 h 875633"/>
              <a:gd name="connsiteX102" fmla="*/ 150673 w 796277"/>
              <a:gd name="connsiteY102" fmla="*/ 598932 h 875633"/>
              <a:gd name="connsiteX103" fmla="*/ 163627 w 796277"/>
              <a:gd name="connsiteY103" fmla="*/ 583311 h 875633"/>
              <a:gd name="connsiteX104" fmla="*/ 438804 w 796277"/>
              <a:gd name="connsiteY104" fmla="*/ 162687 h 875633"/>
              <a:gd name="connsiteX105" fmla="*/ 468332 w 796277"/>
              <a:gd name="connsiteY105" fmla="*/ 157067 h 875633"/>
              <a:gd name="connsiteX106" fmla="*/ 492906 w 796277"/>
              <a:gd name="connsiteY106" fmla="*/ 566928 h 875633"/>
              <a:gd name="connsiteX107" fmla="*/ 423183 w 796277"/>
              <a:gd name="connsiteY107" fmla="*/ 540353 h 875633"/>
              <a:gd name="connsiteX108" fmla="*/ 418802 w 796277"/>
              <a:gd name="connsiteY108" fmla="*/ 536543 h 875633"/>
              <a:gd name="connsiteX109" fmla="*/ 389274 w 796277"/>
              <a:gd name="connsiteY109" fmla="*/ 512636 h 875633"/>
              <a:gd name="connsiteX110" fmla="*/ 410610 w 796277"/>
              <a:gd name="connsiteY110" fmla="*/ 157639 h 875633"/>
              <a:gd name="connsiteX111" fmla="*/ 438804 w 796277"/>
              <a:gd name="connsiteY111" fmla="*/ 162782 h 875633"/>
              <a:gd name="connsiteX112" fmla="*/ 771132 w 796277"/>
              <a:gd name="connsiteY112" fmla="*/ 308039 h 875633"/>
              <a:gd name="connsiteX113" fmla="*/ 565773 w 796277"/>
              <a:gd name="connsiteY113" fmla="*/ 308039 h 875633"/>
              <a:gd name="connsiteX114" fmla="*/ 668452 w 796277"/>
              <a:gd name="connsiteY114" fmla="*/ 102680 h 875633"/>
              <a:gd name="connsiteX115" fmla="*/ 771132 w 796277"/>
              <a:gd name="connsiteY115" fmla="*/ 308039 h 875633"/>
              <a:gd name="connsiteX116" fmla="*/ 106001 w 796277"/>
              <a:gd name="connsiteY116" fmla="*/ 308039 h 875633"/>
              <a:gd name="connsiteX117" fmla="*/ 208776 w 796277"/>
              <a:gd name="connsiteY117" fmla="*/ 102680 h 875633"/>
              <a:gd name="connsiteX118" fmla="*/ 311455 w 796277"/>
              <a:gd name="connsiteY118" fmla="*/ 308039 h 875633"/>
              <a:gd name="connsiteX119" fmla="*/ 106096 w 796277"/>
              <a:gd name="connsiteY119" fmla="*/ 308039 h 87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96277" h="875633">
                <a:moveTo>
                  <a:pt x="12751" y="759619"/>
                </a:moveTo>
                <a:lnTo>
                  <a:pt x="186106" y="871157"/>
                </a:lnTo>
                <a:cubicBezTo>
                  <a:pt x="190773" y="874205"/>
                  <a:pt x="196012" y="875633"/>
                  <a:pt x="201156" y="875633"/>
                </a:cubicBezTo>
                <a:cubicBezTo>
                  <a:pt x="210300" y="875633"/>
                  <a:pt x="219348" y="871157"/>
                  <a:pt x="224682" y="862870"/>
                </a:cubicBezTo>
                <a:lnTo>
                  <a:pt x="278499" y="779240"/>
                </a:lnTo>
                <a:cubicBezTo>
                  <a:pt x="286500" y="766858"/>
                  <a:pt x="283261" y="750570"/>
                  <a:pt x="271736" y="741902"/>
                </a:cubicBezTo>
                <a:lnTo>
                  <a:pt x="285452" y="725615"/>
                </a:lnTo>
                <a:cubicBezTo>
                  <a:pt x="288405" y="721995"/>
                  <a:pt x="293358" y="720852"/>
                  <a:pt x="297739" y="722757"/>
                </a:cubicBezTo>
                <a:cubicBezTo>
                  <a:pt x="298120" y="722948"/>
                  <a:pt x="298406" y="723043"/>
                  <a:pt x="298787" y="723138"/>
                </a:cubicBezTo>
                <a:lnTo>
                  <a:pt x="408705" y="756380"/>
                </a:lnTo>
                <a:cubicBezTo>
                  <a:pt x="441281" y="766191"/>
                  <a:pt x="476714" y="759905"/>
                  <a:pt x="503670" y="739521"/>
                </a:cubicBezTo>
                <a:lnTo>
                  <a:pt x="697027" y="594265"/>
                </a:lnTo>
                <a:cubicBezTo>
                  <a:pt x="705885" y="587597"/>
                  <a:pt x="711696" y="577501"/>
                  <a:pt x="712934" y="566452"/>
                </a:cubicBezTo>
                <a:cubicBezTo>
                  <a:pt x="714172" y="555308"/>
                  <a:pt x="710648" y="544068"/>
                  <a:pt x="703314" y="535591"/>
                </a:cubicBezTo>
                <a:cubicBezTo>
                  <a:pt x="695313" y="526256"/>
                  <a:pt x="683597" y="520922"/>
                  <a:pt x="671214" y="520922"/>
                </a:cubicBezTo>
                <a:cubicBezTo>
                  <a:pt x="664071" y="520922"/>
                  <a:pt x="657117" y="522637"/>
                  <a:pt x="651117" y="525971"/>
                </a:cubicBezTo>
                <a:lnTo>
                  <a:pt x="532911" y="589883"/>
                </a:lnTo>
                <a:cubicBezTo>
                  <a:pt x="530340" y="583121"/>
                  <a:pt x="525768" y="577977"/>
                  <a:pt x="519576" y="575215"/>
                </a:cubicBezTo>
                <a:cubicBezTo>
                  <a:pt x="519481" y="575215"/>
                  <a:pt x="519291" y="575120"/>
                  <a:pt x="519100" y="575024"/>
                </a:cubicBezTo>
                <a:lnTo>
                  <a:pt x="518910" y="575024"/>
                </a:lnTo>
                <a:cubicBezTo>
                  <a:pt x="517195" y="574167"/>
                  <a:pt x="514909" y="573405"/>
                  <a:pt x="512337" y="572643"/>
                </a:cubicBezTo>
                <a:lnTo>
                  <a:pt x="486810" y="146971"/>
                </a:lnTo>
                <a:cubicBezTo>
                  <a:pt x="504527" y="133922"/>
                  <a:pt x="516814" y="113919"/>
                  <a:pt x="519576" y="90964"/>
                </a:cubicBezTo>
                <a:lnTo>
                  <a:pt x="653117" y="90964"/>
                </a:lnTo>
                <a:lnTo>
                  <a:pt x="541865" y="313373"/>
                </a:lnTo>
                <a:cubicBezTo>
                  <a:pt x="541865" y="313373"/>
                  <a:pt x="541865" y="313658"/>
                  <a:pt x="541770" y="313754"/>
                </a:cubicBezTo>
                <a:cubicBezTo>
                  <a:pt x="541770" y="313944"/>
                  <a:pt x="541674" y="314135"/>
                  <a:pt x="541579" y="314420"/>
                </a:cubicBezTo>
                <a:cubicBezTo>
                  <a:pt x="541198" y="315373"/>
                  <a:pt x="541008" y="316325"/>
                  <a:pt x="541008" y="317373"/>
                </a:cubicBezTo>
                <a:cubicBezTo>
                  <a:pt x="541008" y="317468"/>
                  <a:pt x="541008" y="317564"/>
                  <a:pt x="541008" y="317754"/>
                </a:cubicBezTo>
                <a:lnTo>
                  <a:pt x="541008" y="318230"/>
                </a:lnTo>
                <a:cubicBezTo>
                  <a:pt x="541198" y="357283"/>
                  <a:pt x="555009" y="390239"/>
                  <a:pt x="581108" y="413385"/>
                </a:cubicBezTo>
                <a:cubicBezTo>
                  <a:pt x="604254" y="433959"/>
                  <a:pt x="635400" y="445294"/>
                  <a:pt x="668643" y="445294"/>
                </a:cubicBezTo>
                <a:cubicBezTo>
                  <a:pt x="731889" y="445294"/>
                  <a:pt x="795992" y="401669"/>
                  <a:pt x="796278" y="318230"/>
                </a:cubicBezTo>
                <a:lnTo>
                  <a:pt x="796278" y="317659"/>
                </a:lnTo>
                <a:cubicBezTo>
                  <a:pt x="796278" y="317659"/>
                  <a:pt x="796278" y="317468"/>
                  <a:pt x="796278" y="317278"/>
                </a:cubicBezTo>
                <a:cubicBezTo>
                  <a:pt x="796278" y="316325"/>
                  <a:pt x="795992" y="315278"/>
                  <a:pt x="795706" y="314325"/>
                </a:cubicBezTo>
                <a:cubicBezTo>
                  <a:pt x="795706" y="314135"/>
                  <a:pt x="795611" y="313944"/>
                  <a:pt x="795516" y="313658"/>
                </a:cubicBezTo>
                <a:cubicBezTo>
                  <a:pt x="795516" y="313563"/>
                  <a:pt x="795516" y="313373"/>
                  <a:pt x="795420" y="313277"/>
                </a:cubicBezTo>
                <a:lnTo>
                  <a:pt x="677310" y="77057"/>
                </a:lnTo>
                <a:cubicBezTo>
                  <a:pt x="676929" y="76200"/>
                  <a:pt x="676358" y="75533"/>
                  <a:pt x="675786" y="74962"/>
                </a:cubicBezTo>
                <a:cubicBezTo>
                  <a:pt x="674072" y="73057"/>
                  <a:pt x="671595" y="71819"/>
                  <a:pt x="668833" y="71819"/>
                </a:cubicBezTo>
                <a:lnTo>
                  <a:pt x="519862" y="71819"/>
                </a:lnTo>
                <a:cubicBezTo>
                  <a:pt x="515100" y="31433"/>
                  <a:pt x="480714" y="0"/>
                  <a:pt x="439090" y="0"/>
                </a:cubicBezTo>
                <a:cubicBezTo>
                  <a:pt x="397466" y="0"/>
                  <a:pt x="363081" y="31433"/>
                  <a:pt x="358318" y="71819"/>
                </a:cubicBezTo>
                <a:lnTo>
                  <a:pt x="209347" y="71819"/>
                </a:lnTo>
                <a:cubicBezTo>
                  <a:pt x="207633" y="71819"/>
                  <a:pt x="206109" y="72390"/>
                  <a:pt x="204775" y="73152"/>
                </a:cubicBezTo>
                <a:cubicBezTo>
                  <a:pt x="202965" y="73914"/>
                  <a:pt x="201346" y="75248"/>
                  <a:pt x="200489" y="77057"/>
                </a:cubicBezTo>
                <a:lnTo>
                  <a:pt x="82379" y="313277"/>
                </a:lnTo>
                <a:cubicBezTo>
                  <a:pt x="82379" y="313277"/>
                  <a:pt x="82379" y="313563"/>
                  <a:pt x="82284" y="313658"/>
                </a:cubicBezTo>
                <a:cubicBezTo>
                  <a:pt x="82284" y="313849"/>
                  <a:pt x="82188" y="314039"/>
                  <a:pt x="82093" y="314325"/>
                </a:cubicBezTo>
                <a:cubicBezTo>
                  <a:pt x="81712" y="315278"/>
                  <a:pt x="81522" y="316230"/>
                  <a:pt x="81522" y="317278"/>
                </a:cubicBezTo>
                <a:cubicBezTo>
                  <a:pt x="81522" y="317373"/>
                  <a:pt x="81522" y="317468"/>
                  <a:pt x="81522" y="317659"/>
                </a:cubicBezTo>
                <a:lnTo>
                  <a:pt x="81522" y="318135"/>
                </a:lnTo>
                <a:cubicBezTo>
                  <a:pt x="81712" y="357188"/>
                  <a:pt x="95523" y="390144"/>
                  <a:pt x="121622" y="413290"/>
                </a:cubicBezTo>
                <a:cubicBezTo>
                  <a:pt x="144768" y="433864"/>
                  <a:pt x="175914" y="445199"/>
                  <a:pt x="209157" y="445199"/>
                </a:cubicBezTo>
                <a:cubicBezTo>
                  <a:pt x="272403" y="445199"/>
                  <a:pt x="336506" y="401574"/>
                  <a:pt x="336792" y="318135"/>
                </a:cubicBezTo>
                <a:lnTo>
                  <a:pt x="336792" y="317564"/>
                </a:lnTo>
                <a:cubicBezTo>
                  <a:pt x="336792" y="317564"/>
                  <a:pt x="336792" y="317373"/>
                  <a:pt x="336792" y="317183"/>
                </a:cubicBezTo>
                <a:cubicBezTo>
                  <a:pt x="336792" y="316230"/>
                  <a:pt x="336506" y="315182"/>
                  <a:pt x="336220" y="314230"/>
                </a:cubicBezTo>
                <a:cubicBezTo>
                  <a:pt x="336220" y="314039"/>
                  <a:pt x="336125" y="313849"/>
                  <a:pt x="336030" y="313563"/>
                </a:cubicBezTo>
                <a:cubicBezTo>
                  <a:pt x="336030" y="313468"/>
                  <a:pt x="336030" y="313277"/>
                  <a:pt x="335934" y="313182"/>
                </a:cubicBezTo>
                <a:lnTo>
                  <a:pt x="224206" y="90869"/>
                </a:lnTo>
                <a:lnTo>
                  <a:pt x="358128" y="90869"/>
                </a:lnTo>
                <a:cubicBezTo>
                  <a:pt x="360890" y="114395"/>
                  <a:pt x="373749" y="134874"/>
                  <a:pt x="392227" y="147828"/>
                </a:cubicBezTo>
                <a:lnTo>
                  <a:pt x="371082" y="500158"/>
                </a:lnTo>
                <a:cubicBezTo>
                  <a:pt x="364033" y="495776"/>
                  <a:pt x="356508" y="491585"/>
                  <a:pt x="348603" y="487775"/>
                </a:cubicBezTo>
                <a:cubicBezTo>
                  <a:pt x="248019" y="444722"/>
                  <a:pt x="178486" y="533591"/>
                  <a:pt x="148863" y="571595"/>
                </a:cubicBezTo>
                <a:cubicBezTo>
                  <a:pt x="144101" y="577691"/>
                  <a:pt x="140005" y="582930"/>
                  <a:pt x="137433" y="585502"/>
                </a:cubicBezTo>
                <a:cubicBezTo>
                  <a:pt x="128861" y="594074"/>
                  <a:pt x="115812" y="613220"/>
                  <a:pt x="103048" y="633032"/>
                </a:cubicBezTo>
                <a:lnTo>
                  <a:pt x="96857" y="629031"/>
                </a:lnTo>
                <a:cubicBezTo>
                  <a:pt x="83903" y="620649"/>
                  <a:pt x="66567" y="624459"/>
                  <a:pt x="58281" y="637413"/>
                </a:cubicBezTo>
                <a:lnTo>
                  <a:pt x="4464" y="721043"/>
                </a:lnTo>
                <a:cubicBezTo>
                  <a:pt x="464" y="727329"/>
                  <a:pt x="-965" y="734759"/>
                  <a:pt x="654" y="742093"/>
                </a:cubicBezTo>
                <a:cubicBezTo>
                  <a:pt x="2274" y="749427"/>
                  <a:pt x="6560" y="755618"/>
                  <a:pt x="12846" y="759619"/>
                </a:cubicBezTo>
                <a:close/>
                <a:moveTo>
                  <a:pt x="163818" y="583216"/>
                </a:moveTo>
                <a:cubicBezTo>
                  <a:pt x="193059" y="545783"/>
                  <a:pt x="254019" y="467868"/>
                  <a:pt x="340697" y="505016"/>
                </a:cubicBezTo>
                <a:cubicBezTo>
                  <a:pt x="370986" y="519589"/>
                  <a:pt x="395656" y="541401"/>
                  <a:pt x="406229" y="550736"/>
                </a:cubicBezTo>
                <a:cubicBezTo>
                  <a:pt x="409086" y="553307"/>
                  <a:pt x="411182" y="555022"/>
                  <a:pt x="412134" y="555784"/>
                </a:cubicBezTo>
                <a:cubicBezTo>
                  <a:pt x="431375" y="569500"/>
                  <a:pt x="465093" y="578930"/>
                  <a:pt x="489573" y="585788"/>
                </a:cubicBezTo>
                <a:cubicBezTo>
                  <a:pt x="491763" y="586454"/>
                  <a:pt x="493954" y="587026"/>
                  <a:pt x="496050" y="587597"/>
                </a:cubicBezTo>
                <a:lnTo>
                  <a:pt x="506432" y="585597"/>
                </a:lnTo>
                <a:cubicBezTo>
                  <a:pt x="506813" y="587502"/>
                  <a:pt x="507575" y="589312"/>
                  <a:pt x="509099" y="590740"/>
                </a:cubicBezTo>
                <a:cubicBezTo>
                  <a:pt x="514338" y="595694"/>
                  <a:pt x="519386" y="609410"/>
                  <a:pt x="515004" y="618649"/>
                </a:cubicBezTo>
                <a:cubicBezTo>
                  <a:pt x="510337" y="628555"/>
                  <a:pt x="495669" y="628936"/>
                  <a:pt x="484239" y="627507"/>
                </a:cubicBezTo>
                <a:cubicBezTo>
                  <a:pt x="433375" y="621316"/>
                  <a:pt x="372225" y="602933"/>
                  <a:pt x="371558" y="602742"/>
                </a:cubicBezTo>
                <a:cubicBezTo>
                  <a:pt x="366510" y="601218"/>
                  <a:pt x="361176" y="604076"/>
                  <a:pt x="359652" y="609124"/>
                </a:cubicBezTo>
                <a:cubicBezTo>
                  <a:pt x="358128" y="614172"/>
                  <a:pt x="360985" y="619506"/>
                  <a:pt x="366033" y="621030"/>
                </a:cubicBezTo>
                <a:cubicBezTo>
                  <a:pt x="368605" y="621792"/>
                  <a:pt x="429375" y="640080"/>
                  <a:pt x="481857" y="646462"/>
                </a:cubicBezTo>
                <a:cubicBezTo>
                  <a:pt x="485858" y="646938"/>
                  <a:pt x="489573" y="647129"/>
                  <a:pt x="493002" y="647129"/>
                </a:cubicBezTo>
                <a:cubicBezTo>
                  <a:pt x="518433" y="647129"/>
                  <a:pt x="528339" y="634746"/>
                  <a:pt x="532149" y="626745"/>
                </a:cubicBezTo>
                <a:cubicBezTo>
                  <a:pt x="534626" y="621506"/>
                  <a:pt x="535483" y="615791"/>
                  <a:pt x="535388" y="609981"/>
                </a:cubicBezTo>
                <a:lnTo>
                  <a:pt x="659975" y="542639"/>
                </a:lnTo>
                <a:cubicBezTo>
                  <a:pt x="669119" y="537686"/>
                  <a:pt x="681692" y="539877"/>
                  <a:pt x="688740" y="547973"/>
                </a:cubicBezTo>
                <a:cubicBezTo>
                  <a:pt x="692646" y="552545"/>
                  <a:pt x="694455" y="558356"/>
                  <a:pt x="693789" y="564261"/>
                </a:cubicBezTo>
                <a:cubicBezTo>
                  <a:pt x="693122" y="570167"/>
                  <a:pt x="690169" y="575405"/>
                  <a:pt x="685407" y="578930"/>
                </a:cubicBezTo>
                <a:lnTo>
                  <a:pt x="685407" y="578930"/>
                </a:lnTo>
                <a:lnTo>
                  <a:pt x="492049" y="724281"/>
                </a:lnTo>
                <a:cubicBezTo>
                  <a:pt x="469951" y="740950"/>
                  <a:pt x="440709" y="746188"/>
                  <a:pt x="414039" y="738092"/>
                </a:cubicBezTo>
                <a:lnTo>
                  <a:pt x="304597" y="705040"/>
                </a:lnTo>
                <a:cubicBezTo>
                  <a:pt x="292691" y="700183"/>
                  <a:pt x="278880" y="703517"/>
                  <a:pt x="270688" y="713327"/>
                </a:cubicBezTo>
                <a:lnTo>
                  <a:pt x="255543" y="731330"/>
                </a:lnTo>
                <a:lnTo>
                  <a:pt x="118860" y="643319"/>
                </a:lnTo>
                <a:cubicBezTo>
                  <a:pt x="131242" y="623983"/>
                  <a:pt x="143339" y="606171"/>
                  <a:pt x="150673" y="598932"/>
                </a:cubicBezTo>
                <a:cubicBezTo>
                  <a:pt x="154102" y="595503"/>
                  <a:pt x="158293" y="590169"/>
                  <a:pt x="163627" y="583311"/>
                </a:cubicBezTo>
                <a:close/>
                <a:moveTo>
                  <a:pt x="438804" y="162687"/>
                </a:moveTo>
                <a:cubicBezTo>
                  <a:pt x="449187" y="162687"/>
                  <a:pt x="459188" y="160687"/>
                  <a:pt x="468332" y="157067"/>
                </a:cubicBezTo>
                <a:lnTo>
                  <a:pt x="492906" y="566928"/>
                </a:lnTo>
                <a:cubicBezTo>
                  <a:pt x="470999" y="560832"/>
                  <a:pt x="439281" y="551783"/>
                  <a:pt x="423183" y="540353"/>
                </a:cubicBezTo>
                <a:cubicBezTo>
                  <a:pt x="422421" y="539782"/>
                  <a:pt x="420897" y="538448"/>
                  <a:pt x="418802" y="536543"/>
                </a:cubicBezTo>
                <a:cubicBezTo>
                  <a:pt x="412896" y="531305"/>
                  <a:pt x="402514" y="522256"/>
                  <a:pt x="389274" y="512636"/>
                </a:cubicBezTo>
                <a:lnTo>
                  <a:pt x="410610" y="157639"/>
                </a:lnTo>
                <a:cubicBezTo>
                  <a:pt x="419373" y="160877"/>
                  <a:pt x="428898" y="162782"/>
                  <a:pt x="438804" y="162782"/>
                </a:cubicBezTo>
                <a:close/>
                <a:moveTo>
                  <a:pt x="771132" y="308039"/>
                </a:moveTo>
                <a:lnTo>
                  <a:pt x="565773" y="308039"/>
                </a:lnTo>
                <a:lnTo>
                  <a:pt x="668452" y="102680"/>
                </a:lnTo>
                <a:lnTo>
                  <a:pt x="771132" y="308039"/>
                </a:lnTo>
                <a:close/>
                <a:moveTo>
                  <a:pt x="106001" y="308039"/>
                </a:moveTo>
                <a:lnTo>
                  <a:pt x="208776" y="102680"/>
                </a:lnTo>
                <a:lnTo>
                  <a:pt x="311455" y="308039"/>
                </a:lnTo>
                <a:lnTo>
                  <a:pt x="106096" y="30803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4" name="Gráfico 271">
            <a:extLst>
              <a:ext uri="{FF2B5EF4-FFF2-40B4-BE49-F238E27FC236}">
                <a16:creationId xmlns:a16="http://schemas.microsoft.com/office/drawing/2014/main" id="{45A911D4-B63E-D7C4-9C18-9DFCA5B68797}"/>
              </a:ext>
            </a:extLst>
          </p:cNvPr>
          <p:cNvGrpSpPr/>
          <p:nvPr/>
        </p:nvGrpSpPr>
        <p:grpSpPr>
          <a:xfrm>
            <a:off x="8745910" y="3304315"/>
            <a:ext cx="328247" cy="350420"/>
            <a:chOff x="9666274" y="2081013"/>
            <a:chExt cx="810601" cy="90392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5" name="Forma libre: forma 274">
              <a:extLst>
                <a:ext uri="{FF2B5EF4-FFF2-40B4-BE49-F238E27FC236}">
                  <a16:creationId xmlns:a16="http://schemas.microsoft.com/office/drawing/2014/main" id="{FFD5A005-D902-73E6-9655-CC3A69A38AFB}"/>
                </a:ext>
              </a:extLst>
            </p:cNvPr>
            <p:cNvSpPr/>
            <p:nvPr/>
          </p:nvSpPr>
          <p:spPr>
            <a:xfrm>
              <a:off x="9721519" y="2562978"/>
              <a:ext cx="167640" cy="167640"/>
            </a:xfrm>
            <a:custGeom>
              <a:avLst/>
              <a:gdLst>
                <a:gd name="connsiteX0" fmla="*/ 167640 w 167640"/>
                <a:gd name="connsiteY0" fmla="*/ 83820 h 167640"/>
                <a:gd name="connsiteX1" fmla="*/ 83820 w 167640"/>
                <a:gd name="connsiteY1" fmla="*/ 167640 h 167640"/>
                <a:gd name="connsiteX2" fmla="*/ 0 w 167640"/>
                <a:gd name="connsiteY2" fmla="*/ 83820 h 167640"/>
                <a:gd name="connsiteX3" fmla="*/ 83820 w 167640"/>
                <a:gd name="connsiteY3" fmla="*/ 0 h 167640"/>
                <a:gd name="connsiteX4" fmla="*/ 167640 w 167640"/>
                <a:gd name="connsiteY4" fmla="*/ 8382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0" h="167640">
                  <a:moveTo>
                    <a:pt x="167640" y="83820"/>
                  </a:moveTo>
                  <a:cubicBezTo>
                    <a:pt x="167640" y="130113"/>
                    <a:pt x="130113" y="167640"/>
                    <a:pt x="83820" y="167640"/>
                  </a:cubicBezTo>
                  <a:cubicBezTo>
                    <a:pt x="37527" y="167640"/>
                    <a:pt x="0" y="130113"/>
                    <a:pt x="0" y="83820"/>
                  </a:cubicBezTo>
                  <a:cubicBezTo>
                    <a:pt x="0" y="37528"/>
                    <a:pt x="37527" y="0"/>
                    <a:pt x="83820" y="0"/>
                  </a:cubicBezTo>
                  <a:cubicBezTo>
                    <a:pt x="130113" y="0"/>
                    <a:pt x="167640" y="37528"/>
                    <a:pt x="167640" y="83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orma libre: forma 275">
              <a:extLst>
                <a:ext uri="{FF2B5EF4-FFF2-40B4-BE49-F238E27FC236}">
                  <a16:creationId xmlns:a16="http://schemas.microsoft.com/office/drawing/2014/main" id="{5D14A4E2-D0FC-7D27-855F-3783B1065D93}"/>
                </a:ext>
              </a:extLst>
            </p:cNvPr>
            <p:cNvSpPr/>
            <p:nvPr/>
          </p:nvSpPr>
          <p:spPr>
            <a:xfrm>
              <a:off x="9666274" y="2755383"/>
              <a:ext cx="271462" cy="155257"/>
            </a:xfrm>
            <a:custGeom>
              <a:avLst/>
              <a:gdLst>
                <a:gd name="connsiteX0" fmla="*/ 213360 w 271462"/>
                <a:gd name="connsiteY0" fmla="*/ 0 h 155257"/>
                <a:gd name="connsiteX1" fmla="*/ 139065 w 271462"/>
                <a:gd name="connsiteY1" fmla="*/ 22860 h 155257"/>
                <a:gd name="connsiteX2" fmla="*/ 64770 w 271462"/>
                <a:gd name="connsiteY2" fmla="*/ 0 h 155257"/>
                <a:gd name="connsiteX3" fmla="*/ 0 w 271462"/>
                <a:gd name="connsiteY3" fmla="*/ 90488 h 155257"/>
                <a:gd name="connsiteX4" fmla="*/ 0 w 271462"/>
                <a:gd name="connsiteY4" fmla="*/ 138113 h 155257"/>
                <a:gd name="connsiteX5" fmla="*/ 17145 w 271462"/>
                <a:gd name="connsiteY5" fmla="*/ 155257 h 155257"/>
                <a:gd name="connsiteX6" fmla="*/ 220980 w 271462"/>
                <a:gd name="connsiteY6" fmla="*/ 155257 h 155257"/>
                <a:gd name="connsiteX7" fmla="*/ 271463 w 271462"/>
                <a:gd name="connsiteY7" fmla="*/ 56197 h 155257"/>
                <a:gd name="connsiteX8" fmla="*/ 213360 w 271462"/>
                <a:gd name="connsiteY8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462" h="155257">
                  <a:moveTo>
                    <a:pt x="213360" y="0"/>
                  </a:moveTo>
                  <a:cubicBezTo>
                    <a:pt x="192405" y="14288"/>
                    <a:pt x="166688" y="22860"/>
                    <a:pt x="139065" y="22860"/>
                  </a:cubicBezTo>
                  <a:cubicBezTo>
                    <a:pt x="111443" y="22860"/>
                    <a:pt x="85725" y="14288"/>
                    <a:pt x="64770" y="0"/>
                  </a:cubicBezTo>
                  <a:cubicBezTo>
                    <a:pt x="26670" y="13335"/>
                    <a:pt x="0" y="48577"/>
                    <a:pt x="0" y="90488"/>
                  </a:cubicBezTo>
                  <a:lnTo>
                    <a:pt x="0" y="138113"/>
                  </a:lnTo>
                  <a:cubicBezTo>
                    <a:pt x="0" y="147638"/>
                    <a:pt x="7620" y="155257"/>
                    <a:pt x="17145" y="155257"/>
                  </a:cubicBezTo>
                  <a:lnTo>
                    <a:pt x="220980" y="155257"/>
                  </a:lnTo>
                  <a:cubicBezTo>
                    <a:pt x="223838" y="116205"/>
                    <a:pt x="241935" y="80963"/>
                    <a:pt x="271463" y="56197"/>
                  </a:cubicBezTo>
                  <a:cubicBezTo>
                    <a:pt x="261938" y="30480"/>
                    <a:pt x="240030" y="9525"/>
                    <a:pt x="2133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orma libre: forma 276">
              <a:extLst>
                <a:ext uri="{FF2B5EF4-FFF2-40B4-BE49-F238E27FC236}">
                  <a16:creationId xmlns:a16="http://schemas.microsoft.com/office/drawing/2014/main" id="{F3E1CB17-F24B-487A-F965-4601E48785A5}"/>
                </a:ext>
              </a:extLst>
            </p:cNvPr>
            <p:cNvSpPr/>
            <p:nvPr/>
          </p:nvSpPr>
          <p:spPr>
            <a:xfrm>
              <a:off x="10254919" y="2562978"/>
              <a:ext cx="167639" cy="167640"/>
            </a:xfrm>
            <a:custGeom>
              <a:avLst/>
              <a:gdLst>
                <a:gd name="connsiteX0" fmla="*/ 167640 w 167639"/>
                <a:gd name="connsiteY0" fmla="*/ 83820 h 167640"/>
                <a:gd name="connsiteX1" fmla="*/ 83820 w 167639"/>
                <a:gd name="connsiteY1" fmla="*/ 167640 h 167640"/>
                <a:gd name="connsiteX2" fmla="*/ 0 w 167639"/>
                <a:gd name="connsiteY2" fmla="*/ 83820 h 167640"/>
                <a:gd name="connsiteX3" fmla="*/ 83820 w 167639"/>
                <a:gd name="connsiteY3" fmla="*/ 0 h 167640"/>
                <a:gd name="connsiteX4" fmla="*/ 167640 w 167639"/>
                <a:gd name="connsiteY4" fmla="*/ 8382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39" h="167640">
                  <a:moveTo>
                    <a:pt x="167640" y="83820"/>
                  </a:moveTo>
                  <a:cubicBezTo>
                    <a:pt x="167640" y="130113"/>
                    <a:pt x="130113" y="167640"/>
                    <a:pt x="83820" y="167640"/>
                  </a:cubicBezTo>
                  <a:cubicBezTo>
                    <a:pt x="37527" y="167640"/>
                    <a:pt x="0" y="130113"/>
                    <a:pt x="0" y="83820"/>
                  </a:cubicBezTo>
                  <a:cubicBezTo>
                    <a:pt x="0" y="37528"/>
                    <a:pt x="37527" y="0"/>
                    <a:pt x="83820" y="0"/>
                  </a:cubicBezTo>
                  <a:cubicBezTo>
                    <a:pt x="130113" y="0"/>
                    <a:pt x="167640" y="37528"/>
                    <a:pt x="167640" y="83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orma libre: forma 277">
              <a:extLst>
                <a:ext uri="{FF2B5EF4-FFF2-40B4-BE49-F238E27FC236}">
                  <a16:creationId xmlns:a16="http://schemas.microsoft.com/office/drawing/2014/main" id="{BE0A9098-B77A-D674-3805-EBE87B8FB2F5}"/>
                </a:ext>
              </a:extLst>
            </p:cNvPr>
            <p:cNvSpPr/>
            <p:nvPr/>
          </p:nvSpPr>
          <p:spPr>
            <a:xfrm>
              <a:off x="10205389" y="2755383"/>
              <a:ext cx="271486" cy="156209"/>
            </a:xfrm>
            <a:custGeom>
              <a:avLst/>
              <a:gdLst>
                <a:gd name="connsiteX0" fmla="*/ 207645 w 271486"/>
                <a:gd name="connsiteY0" fmla="*/ 0 h 156209"/>
                <a:gd name="connsiteX1" fmla="*/ 133350 w 271486"/>
                <a:gd name="connsiteY1" fmla="*/ 22860 h 156209"/>
                <a:gd name="connsiteX2" fmla="*/ 59055 w 271486"/>
                <a:gd name="connsiteY2" fmla="*/ 0 h 156209"/>
                <a:gd name="connsiteX3" fmla="*/ 0 w 271486"/>
                <a:gd name="connsiteY3" fmla="*/ 57150 h 156209"/>
                <a:gd name="connsiteX4" fmla="*/ 50483 w 271486"/>
                <a:gd name="connsiteY4" fmla="*/ 156210 h 156209"/>
                <a:gd name="connsiteX5" fmla="*/ 254317 w 271486"/>
                <a:gd name="connsiteY5" fmla="*/ 156210 h 156209"/>
                <a:gd name="connsiteX6" fmla="*/ 271463 w 271486"/>
                <a:gd name="connsiteY6" fmla="*/ 139065 h 156209"/>
                <a:gd name="connsiteX7" fmla="*/ 271463 w 271486"/>
                <a:gd name="connsiteY7" fmla="*/ 91440 h 156209"/>
                <a:gd name="connsiteX8" fmla="*/ 207645 w 271486"/>
                <a:gd name="connsiteY8" fmla="*/ 0 h 15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486" h="156209">
                  <a:moveTo>
                    <a:pt x="207645" y="0"/>
                  </a:moveTo>
                  <a:cubicBezTo>
                    <a:pt x="186690" y="14288"/>
                    <a:pt x="160973" y="22860"/>
                    <a:pt x="133350" y="22860"/>
                  </a:cubicBezTo>
                  <a:cubicBezTo>
                    <a:pt x="105727" y="22860"/>
                    <a:pt x="80010" y="14288"/>
                    <a:pt x="59055" y="0"/>
                  </a:cubicBezTo>
                  <a:cubicBezTo>
                    <a:pt x="31433" y="9525"/>
                    <a:pt x="10477" y="30480"/>
                    <a:pt x="0" y="57150"/>
                  </a:cubicBezTo>
                  <a:cubicBezTo>
                    <a:pt x="29527" y="81915"/>
                    <a:pt x="47625" y="117157"/>
                    <a:pt x="50483" y="156210"/>
                  </a:cubicBezTo>
                  <a:lnTo>
                    <a:pt x="254317" y="156210"/>
                  </a:lnTo>
                  <a:cubicBezTo>
                    <a:pt x="263842" y="156210"/>
                    <a:pt x="271463" y="148590"/>
                    <a:pt x="271463" y="139065"/>
                  </a:cubicBezTo>
                  <a:lnTo>
                    <a:pt x="271463" y="91440"/>
                  </a:lnTo>
                  <a:cubicBezTo>
                    <a:pt x="272415" y="48577"/>
                    <a:pt x="244792" y="13335"/>
                    <a:pt x="20764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orma libre: forma 278">
              <a:extLst>
                <a:ext uri="{FF2B5EF4-FFF2-40B4-BE49-F238E27FC236}">
                  <a16:creationId xmlns:a16="http://schemas.microsoft.com/office/drawing/2014/main" id="{DF32A2D1-1604-A756-4D2E-7ED0386D96F5}"/>
                </a:ext>
              </a:extLst>
            </p:cNvPr>
            <p:cNvSpPr/>
            <p:nvPr/>
          </p:nvSpPr>
          <p:spPr>
            <a:xfrm>
              <a:off x="9988219" y="2638226"/>
              <a:ext cx="167639" cy="167639"/>
            </a:xfrm>
            <a:custGeom>
              <a:avLst/>
              <a:gdLst>
                <a:gd name="connsiteX0" fmla="*/ 167640 w 167639"/>
                <a:gd name="connsiteY0" fmla="*/ 83820 h 167639"/>
                <a:gd name="connsiteX1" fmla="*/ 83820 w 167639"/>
                <a:gd name="connsiteY1" fmla="*/ 167640 h 167639"/>
                <a:gd name="connsiteX2" fmla="*/ 0 w 167639"/>
                <a:gd name="connsiteY2" fmla="*/ 83820 h 167639"/>
                <a:gd name="connsiteX3" fmla="*/ 83820 w 167639"/>
                <a:gd name="connsiteY3" fmla="*/ 0 h 167639"/>
                <a:gd name="connsiteX4" fmla="*/ 167640 w 167639"/>
                <a:gd name="connsiteY4" fmla="*/ 83820 h 16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39" h="167639">
                  <a:moveTo>
                    <a:pt x="167640" y="83820"/>
                  </a:moveTo>
                  <a:cubicBezTo>
                    <a:pt x="167640" y="130113"/>
                    <a:pt x="130112" y="167640"/>
                    <a:pt x="83820" y="167640"/>
                  </a:cubicBezTo>
                  <a:cubicBezTo>
                    <a:pt x="37527" y="167640"/>
                    <a:pt x="0" y="130113"/>
                    <a:pt x="0" y="83820"/>
                  </a:cubicBezTo>
                  <a:cubicBezTo>
                    <a:pt x="0" y="37528"/>
                    <a:pt x="37528" y="0"/>
                    <a:pt x="83820" y="0"/>
                  </a:cubicBezTo>
                  <a:cubicBezTo>
                    <a:pt x="130113" y="0"/>
                    <a:pt x="167640" y="37528"/>
                    <a:pt x="167640" y="83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orma libre: forma 279">
              <a:extLst>
                <a:ext uri="{FF2B5EF4-FFF2-40B4-BE49-F238E27FC236}">
                  <a16:creationId xmlns:a16="http://schemas.microsoft.com/office/drawing/2014/main" id="{0F916C5B-72FC-973A-CACC-E5B502D25002}"/>
                </a:ext>
              </a:extLst>
            </p:cNvPr>
            <p:cNvSpPr/>
            <p:nvPr/>
          </p:nvSpPr>
          <p:spPr>
            <a:xfrm>
              <a:off x="9932974" y="2829678"/>
              <a:ext cx="277201" cy="155257"/>
            </a:xfrm>
            <a:custGeom>
              <a:avLst/>
              <a:gdLst>
                <a:gd name="connsiteX0" fmla="*/ 213360 w 277201"/>
                <a:gd name="connsiteY0" fmla="*/ 0 h 155257"/>
                <a:gd name="connsiteX1" fmla="*/ 139065 w 277201"/>
                <a:gd name="connsiteY1" fmla="*/ 22860 h 155257"/>
                <a:gd name="connsiteX2" fmla="*/ 64770 w 277201"/>
                <a:gd name="connsiteY2" fmla="*/ 0 h 155257"/>
                <a:gd name="connsiteX3" fmla="*/ 0 w 277201"/>
                <a:gd name="connsiteY3" fmla="*/ 90488 h 155257"/>
                <a:gd name="connsiteX4" fmla="*/ 0 w 277201"/>
                <a:gd name="connsiteY4" fmla="*/ 138113 h 155257"/>
                <a:gd name="connsiteX5" fmla="*/ 17145 w 277201"/>
                <a:gd name="connsiteY5" fmla="*/ 155258 h 155257"/>
                <a:gd name="connsiteX6" fmla="*/ 260033 w 277201"/>
                <a:gd name="connsiteY6" fmla="*/ 155258 h 155257"/>
                <a:gd name="connsiteX7" fmla="*/ 277178 w 277201"/>
                <a:gd name="connsiteY7" fmla="*/ 138113 h 155257"/>
                <a:gd name="connsiteX8" fmla="*/ 277178 w 277201"/>
                <a:gd name="connsiteY8" fmla="*/ 90488 h 155257"/>
                <a:gd name="connsiteX9" fmla="*/ 213360 w 277201"/>
                <a:gd name="connsiteY9" fmla="*/ 0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201" h="155257">
                  <a:moveTo>
                    <a:pt x="213360" y="0"/>
                  </a:moveTo>
                  <a:cubicBezTo>
                    <a:pt x="192405" y="14288"/>
                    <a:pt x="166688" y="22860"/>
                    <a:pt x="139065" y="22860"/>
                  </a:cubicBezTo>
                  <a:cubicBezTo>
                    <a:pt x="111442" y="22860"/>
                    <a:pt x="85725" y="14288"/>
                    <a:pt x="64770" y="0"/>
                  </a:cubicBezTo>
                  <a:cubicBezTo>
                    <a:pt x="26670" y="13335"/>
                    <a:pt x="0" y="48577"/>
                    <a:pt x="0" y="90488"/>
                  </a:cubicBezTo>
                  <a:lnTo>
                    <a:pt x="0" y="138113"/>
                  </a:lnTo>
                  <a:cubicBezTo>
                    <a:pt x="0" y="147638"/>
                    <a:pt x="7620" y="155258"/>
                    <a:pt x="17145" y="155258"/>
                  </a:cubicBezTo>
                  <a:lnTo>
                    <a:pt x="260033" y="155258"/>
                  </a:lnTo>
                  <a:cubicBezTo>
                    <a:pt x="269558" y="155258"/>
                    <a:pt x="277178" y="147638"/>
                    <a:pt x="277178" y="138113"/>
                  </a:cubicBezTo>
                  <a:lnTo>
                    <a:pt x="277178" y="90488"/>
                  </a:lnTo>
                  <a:cubicBezTo>
                    <a:pt x="278130" y="48577"/>
                    <a:pt x="250508" y="13335"/>
                    <a:pt x="2133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:a16="http://schemas.microsoft.com/office/drawing/2014/main" id="{73D27523-C630-195C-D718-E2635E927EED}"/>
                </a:ext>
              </a:extLst>
            </p:cNvPr>
            <p:cNvSpPr/>
            <p:nvPr/>
          </p:nvSpPr>
          <p:spPr>
            <a:xfrm>
              <a:off x="9874649" y="2081013"/>
              <a:ext cx="394778" cy="500062"/>
            </a:xfrm>
            <a:custGeom>
              <a:avLst/>
              <a:gdLst>
                <a:gd name="connsiteX0" fmla="*/ 10699 w 394778"/>
                <a:gd name="connsiteY0" fmla="*/ 442913 h 500062"/>
                <a:gd name="connsiteX1" fmla="*/ 25939 w 394778"/>
                <a:gd name="connsiteY1" fmla="*/ 447675 h 500062"/>
                <a:gd name="connsiteX2" fmla="*/ 46894 w 394778"/>
                <a:gd name="connsiteY2" fmla="*/ 437198 h 500062"/>
                <a:gd name="connsiteX3" fmla="*/ 105949 w 394778"/>
                <a:gd name="connsiteY3" fmla="*/ 358140 h 500062"/>
                <a:gd name="connsiteX4" fmla="*/ 170719 w 394778"/>
                <a:gd name="connsiteY4" fmla="*/ 379095 h 500062"/>
                <a:gd name="connsiteX5" fmla="*/ 170719 w 394778"/>
                <a:gd name="connsiteY5" fmla="*/ 473393 h 500062"/>
                <a:gd name="connsiteX6" fmla="*/ 197389 w 394778"/>
                <a:gd name="connsiteY6" fmla="*/ 500063 h 500062"/>
                <a:gd name="connsiteX7" fmla="*/ 224059 w 394778"/>
                <a:gd name="connsiteY7" fmla="*/ 473393 h 500062"/>
                <a:gd name="connsiteX8" fmla="*/ 224059 w 394778"/>
                <a:gd name="connsiteY8" fmla="*/ 379095 h 500062"/>
                <a:gd name="connsiteX9" fmla="*/ 288829 w 394778"/>
                <a:gd name="connsiteY9" fmla="*/ 358140 h 500062"/>
                <a:gd name="connsiteX10" fmla="*/ 347884 w 394778"/>
                <a:gd name="connsiteY10" fmla="*/ 437198 h 500062"/>
                <a:gd name="connsiteX11" fmla="*/ 368839 w 394778"/>
                <a:gd name="connsiteY11" fmla="*/ 447675 h 500062"/>
                <a:gd name="connsiteX12" fmla="*/ 384079 w 394778"/>
                <a:gd name="connsiteY12" fmla="*/ 442913 h 500062"/>
                <a:gd name="connsiteX13" fmla="*/ 389794 w 394778"/>
                <a:gd name="connsiteY13" fmla="*/ 405765 h 500062"/>
                <a:gd name="connsiteX14" fmla="*/ 330739 w 394778"/>
                <a:gd name="connsiteY14" fmla="*/ 326708 h 500062"/>
                <a:gd name="connsiteX15" fmla="*/ 387889 w 394778"/>
                <a:gd name="connsiteY15" fmla="*/ 190500 h 500062"/>
                <a:gd name="connsiteX16" fmla="*/ 197389 w 394778"/>
                <a:gd name="connsiteY16" fmla="*/ 0 h 500062"/>
                <a:gd name="connsiteX17" fmla="*/ 6889 w 394778"/>
                <a:gd name="connsiteY17" fmla="*/ 190500 h 500062"/>
                <a:gd name="connsiteX18" fmla="*/ 64039 w 394778"/>
                <a:gd name="connsiteY18" fmla="*/ 326708 h 500062"/>
                <a:gd name="connsiteX19" fmla="*/ 4984 w 394778"/>
                <a:gd name="connsiteY19" fmla="*/ 406718 h 500062"/>
                <a:gd name="connsiteX20" fmla="*/ 10699 w 394778"/>
                <a:gd name="connsiteY20" fmla="*/ 442913 h 500062"/>
                <a:gd name="connsiteX21" fmla="*/ 103092 w 394778"/>
                <a:gd name="connsiteY21" fmla="*/ 175260 h 500062"/>
                <a:gd name="connsiteX22" fmla="*/ 141192 w 394778"/>
                <a:gd name="connsiteY22" fmla="*/ 175260 h 500062"/>
                <a:gd name="connsiteX23" fmla="*/ 171672 w 394778"/>
                <a:gd name="connsiteY23" fmla="*/ 205740 h 500062"/>
                <a:gd name="connsiteX24" fmla="*/ 253587 w 394778"/>
                <a:gd name="connsiteY24" fmla="*/ 123825 h 500062"/>
                <a:gd name="connsiteX25" fmla="*/ 291687 w 394778"/>
                <a:gd name="connsiteY25" fmla="*/ 123825 h 500062"/>
                <a:gd name="connsiteX26" fmla="*/ 291687 w 394778"/>
                <a:gd name="connsiteY26" fmla="*/ 161925 h 500062"/>
                <a:gd name="connsiteX27" fmla="*/ 190722 w 394778"/>
                <a:gd name="connsiteY27" fmla="*/ 262890 h 500062"/>
                <a:gd name="connsiteX28" fmla="*/ 171672 w 394778"/>
                <a:gd name="connsiteY28" fmla="*/ 270510 h 500062"/>
                <a:gd name="connsiteX29" fmla="*/ 152622 w 394778"/>
                <a:gd name="connsiteY29" fmla="*/ 262890 h 500062"/>
                <a:gd name="connsiteX30" fmla="*/ 103092 w 394778"/>
                <a:gd name="connsiteY30" fmla="*/ 213360 h 500062"/>
                <a:gd name="connsiteX31" fmla="*/ 103092 w 394778"/>
                <a:gd name="connsiteY31" fmla="*/ 175260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4778" h="500062">
                  <a:moveTo>
                    <a:pt x="10699" y="442913"/>
                  </a:moveTo>
                  <a:cubicBezTo>
                    <a:pt x="15462" y="446723"/>
                    <a:pt x="21177" y="447675"/>
                    <a:pt x="25939" y="447675"/>
                  </a:cubicBezTo>
                  <a:cubicBezTo>
                    <a:pt x="33559" y="447675"/>
                    <a:pt x="42132" y="443865"/>
                    <a:pt x="46894" y="437198"/>
                  </a:cubicBezTo>
                  <a:lnTo>
                    <a:pt x="105949" y="358140"/>
                  </a:lnTo>
                  <a:cubicBezTo>
                    <a:pt x="125952" y="368618"/>
                    <a:pt x="147859" y="376238"/>
                    <a:pt x="170719" y="379095"/>
                  </a:cubicBezTo>
                  <a:lnTo>
                    <a:pt x="170719" y="473393"/>
                  </a:lnTo>
                  <a:cubicBezTo>
                    <a:pt x="170719" y="487680"/>
                    <a:pt x="182149" y="500063"/>
                    <a:pt x="197389" y="500063"/>
                  </a:cubicBezTo>
                  <a:cubicBezTo>
                    <a:pt x="212629" y="500063"/>
                    <a:pt x="224059" y="488633"/>
                    <a:pt x="224059" y="473393"/>
                  </a:cubicBezTo>
                  <a:lnTo>
                    <a:pt x="224059" y="379095"/>
                  </a:lnTo>
                  <a:cubicBezTo>
                    <a:pt x="246919" y="376238"/>
                    <a:pt x="268827" y="368618"/>
                    <a:pt x="288829" y="358140"/>
                  </a:cubicBezTo>
                  <a:lnTo>
                    <a:pt x="347884" y="437198"/>
                  </a:lnTo>
                  <a:cubicBezTo>
                    <a:pt x="352647" y="443865"/>
                    <a:pt x="361219" y="447675"/>
                    <a:pt x="368839" y="447675"/>
                  </a:cubicBezTo>
                  <a:cubicBezTo>
                    <a:pt x="374554" y="447675"/>
                    <a:pt x="379317" y="445770"/>
                    <a:pt x="384079" y="442913"/>
                  </a:cubicBezTo>
                  <a:cubicBezTo>
                    <a:pt x="395509" y="434340"/>
                    <a:pt x="398367" y="418148"/>
                    <a:pt x="389794" y="405765"/>
                  </a:cubicBezTo>
                  <a:lnTo>
                    <a:pt x="330739" y="326708"/>
                  </a:lnTo>
                  <a:cubicBezTo>
                    <a:pt x="365982" y="292418"/>
                    <a:pt x="387889" y="243840"/>
                    <a:pt x="387889" y="190500"/>
                  </a:cubicBezTo>
                  <a:cubicBezTo>
                    <a:pt x="387889" y="84773"/>
                    <a:pt x="302164" y="0"/>
                    <a:pt x="197389" y="0"/>
                  </a:cubicBezTo>
                  <a:cubicBezTo>
                    <a:pt x="91662" y="0"/>
                    <a:pt x="6889" y="85725"/>
                    <a:pt x="6889" y="190500"/>
                  </a:cubicBezTo>
                  <a:cubicBezTo>
                    <a:pt x="6889" y="243840"/>
                    <a:pt x="28797" y="292418"/>
                    <a:pt x="64039" y="326708"/>
                  </a:cubicBezTo>
                  <a:lnTo>
                    <a:pt x="4984" y="406718"/>
                  </a:lnTo>
                  <a:cubicBezTo>
                    <a:pt x="-3588" y="418148"/>
                    <a:pt x="-731" y="434340"/>
                    <a:pt x="10699" y="442913"/>
                  </a:cubicBezTo>
                  <a:close/>
                  <a:moveTo>
                    <a:pt x="103092" y="175260"/>
                  </a:moveTo>
                  <a:cubicBezTo>
                    <a:pt x="113569" y="164783"/>
                    <a:pt x="130714" y="164783"/>
                    <a:pt x="141192" y="175260"/>
                  </a:cubicBezTo>
                  <a:lnTo>
                    <a:pt x="171672" y="205740"/>
                  </a:lnTo>
                  <a:lnTo>
                    <a:pt x="253587" y="123825"/>
                  </a:lnTo>
                  <a:cubicBezTo>
                    <a:pt x="264064" y="113348"/>
                    <a:pt x="281209" y="113348"/>
                    <a:pt x="291687" y="123825"/>
                  </a:cubicBezTo>
                  <a:cubicBezTo>
                    <a:pt x="302164" y="134303"/>
                    <a:pt x="302164" y="151448"/>
                    <a:pt x="291687" y="161925"/>
                  </a:cubicBezTo>
                  <a:lnTo>
                    <a:pt x="190722" y="262890"/>
                  </a:lnTo>
                  <a:cubicBezTo>
                    <a:pt x="185959" y="267653"/>
                    <a:pt x="178339" y="270510"/>
                    <a:pt x="171672" y="270510"/>
                  </a:cubicBezTo>
                  <a:cubicBezTo>
                    <a:pt x="165004" y="270510"/>
                    <a:pt x="157384" y="267653"/>
                    <a:pt x="152622" y="262890"/>
                  </a:cubicBezTo>
                  <a:lnTo>
                    <a:pt x="103092" y="213360"/>
                  </a:lnTo>
                  <a:cubicBezTo>
                    <a:pt x="92614" y="202883"/>
                    <a:pt x="92614" y="185738"/>
                    <a:pt x="103092" y="175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áfico 354">
            <a:extLst>
              <a:ext uri="{FF2B5EF4-FFF2-40B4-BE49-F238E27FC236}">
                <a16:creationId xmlns:a16="http://schemas.microsoft.com/office/drawing/2014/main" id="{A2C532B4-A47B-5ED7-D76C-0F170C8FFC78}"/>
              </a:ext>
            </a:extLst>
          </p:cNvPr>
          <p:cNvGrpSpPr/>
          <p:nvPr/>
        </p:nvGrpSpPr>
        <p:grpSpPr>
          <a:xfrm>
            <a:off x="3527634" y="3498172"/>
            <a:ext cx="343250" cy="335000"/>
            <a:chOff x="4594895" y="2075167"/>
            <a:chExt cx="904875" cy="897254"/>
          </a:xfrm>
          <a:solidFill>
            <a:srgbClr val="000000"/>
          </a:solidFill>
        </p:grpSpPr>
        <p:sp>
          <p:nvSpPr>
            <p:cNvPr id="358" name="Forma libre: forma 357">
              <a:extLst>
                <a:ext uri="{FF2B5EF4-FFF2-40B4-BE49-F238E27FC236}">
                  <a16:creationId xmlns:a16="http://schemas.microsoft.com/office/drawing/2014/main" id="{7F3666CB-D639-48E3-1C38-3A96CD2DD636}"/>
                </a:ext>
              </a:extLst>
            </p:cNvPr>
            <p:cNvSpPr/>
            <p:nvPr/>
          </p:nvSpPr>
          <p:spPr>
            <a:xfrm>
              <a:off x="4983515" y="2075167"/>
              <a:ext cx="127635" cy="121919"/>
            </a:xfrm>
            <a:custGeom>
              <a:avLst/>
              <a:gdLst>
                <a:gd name="connsiteX0" fmla="*/ 63818 w 127635"/>
                <a:gd name="connsiteY0" fmla="*/ 0 h 121919"/>
                <a:gd name="connsiteX1" fmla="*/ 48578 w 127635"/>
                <a:gd name="connsiteY1" fmla="*/ 46673 h 121919"/>
                <a:gd name="connsiteX2" fmla="*/ 0 w 127635"/>
                <a:gd name="connsiteY2" fmla="*/ 46673 h 121919"/>
                <a:gd name="connsiteX3" fmla="*/ 40005 w 127635"/>
                <a:gd name="connsiteY3" fmla="*/ 75248 h 121919"/>
                <a:gd name="connsiteX4" fmla="*/ 23813 w 127635"/>
                <a:gd name="connsiteY4" fmla="*/ 121920 h 121919"/>
                <a:gd name="connsiteX5" fmla="*/ 63818 w 127635"/>
                <a:gd name="connsiteY5" fmla="*/ 93345 h 121919"/>
                <a:gd name="connsiteX6" fmla="*/ 103823 w 127635"/>
                <a:gd name="connsiteY6" fmla="*/ 121920 h 121919"/>
                <a:gd name="connsiteX7" fmla="*/ 88582 w 127635"/>
                <a:gd name="connsiteY7" fmla="*/ 75248 h 121919"/>
                <a:gd name="connsiteX8" fmla="*/ 127635 w 127635"/>
                <a:gd name="connsiteY8" fmla="*/ 46673 h 121919"/>
                <a:gd name="connsiteX9" fmla="*/ 79057 w 127635"/>
                <a:gd name="connsiteY9" fmla="*/ 46673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35" h="121919">
                  <a:moveTo>
                    <a:pt x="63818" y="0"/>
                  </a:moveTo>
                  <a:lnTo>
                    <a:pt x="48578" y="46673"/>
                  </a:lnTo>
                  <a:lnTo>
                    <a:pt x="0" y="46673"/>
                  </a:lnTo>
                  <a:lnTo>
                    <a:pt x="40005" y="75248"/>
                  </a:lnTo>
                  <a:lnTo>
                    <a:pt x="23813" y="121920"/>
                  </a:lnTo>
                  <a:lnTo>
                    <a:pt x="63818" y="93345"/>
                  </a:lnTo>
                  <a:lnTo>
                    <a:pt x="103823" y="121920"/>
                  </a:lnTo>
                  <a:lnTo>
                    <a:pt x="88582" y="75248"/>
                  </a:lnTo>
                  <a:lnTo>
                    <a:pt x="127635" y="46673"/>
                  </a:lnTo>
                  <a:lnTo>
                    <a:pt x="79057" y="466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9" name="Forma libre: forma 358">
              <a:extLst>
                <a:ext uri="{FF2B5EF4-FFF2-40B4-BE49-F238E27FC236}">
                  <a16:creationId xmlns:a16="http://schemas.microsoft.com/office/drawing/2014/main" id="{8232FF01-12BF-FFD5-BC77-E7A844E5AB59}"/>
                </a:ext>
              </a:extLst>
            </p:cNvPr>
            <p:cNvSpPr/>
            <p:nvPr/>
          </p:nvSpPr>
          <p:spPr>
            <a:xfrm>
              <a:off x="4789205" y="2126602"/>
              <a:ext cx="128587" cy="121920"/>
            </a:xfrm>
            <a:custGeom>
              <a:avLst/>
              <a:gdLst>
                <a:gd name="connsiteX0" fmla="*/ 63818 w 128587"/>
                <a:gd name="connsiteY0" fmla="*/ 0 h 121920"/>
                <a:gd name="connsiteX1" fmla="*/ 49530 w 128587"/>
                <a:gd name="connsiteY1" fmla="*/ 46672 h 121920"/>
                <a:gd name="connsiteX2" fmla="*/ 0 w 128587"/>
                <a:gd name="connsiteY2" fmla="*/ 46672 h 121920"/>
                <a:gd name="connsiteX3" fmla="*/ 40005 w 128587"/>
                <a:gd name="connsiteY3" fmla="*/ 75248 h 121920"/>
                <a:gd name="connsiteX4" fmla="*/ 24765 w 128587"/>
                <a:gd name="connsiteY4" fmla="*/ 121920 h 121920"/>
                <a:gd name="connsiteX5" fmla="*/ 63818 w 128587"/>
                <a:gd name="connsiteY5" fmla="*/ 93345 h 121920"/>
                <a:gd name="connsiteX6" fmla="*/ 103823 w 128587"/>
                <a:gd name="connsiteY6" fmla="*/ 121920 h 121920"/>
                <a:gd name="connsiteX7" fmla="*/ 88583 w 128587"/>
                <a:gd name="connsiteY7" fmla="*/ 75248 h 121920"/>
                <a:gd name="connsiteX8" fmla="*/ 128588 w 128587"/>
                <a:gd name="connsiteY8" fmla="*/ 46672 h 121920"/>
                <a:gd name="connsiteX9" fmla="*/ 79058 w 128587"/>
                <a:gd name="connsiteY9" fmla="*/ 46672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1920">
                  <a:moveTo>
                    <a:pt x="63818" y="0"/>
                  </a:moveTo>
                  <a:lnTo>
                    <a:pt x="49530" y="46672"/>
                  </a:lnTo>
                  <a:lnTo>
                    <a:pt x="0" y="46672"/>
                  </a:lnTo>
                  <a:lnTo>
                    <a:pt x="40005" y="75248"/>
                  </a:lnTo>
                  <a:lnTo>
                    <a:pt x="24765" y="121920"/>
                  </a:lnTo>
                  <a:lnTo>
                    <a:pt x="63818" y="93345"/>
                  </a:lnTo>
                  <a:lnTo>
                    <a:pt x="103823" y="121920"/>
                  </a:lnTo>
                  <a:lnTo>
                    <a:pt x="88583" y="75248"/>
                  </a:lnTo>
                  <a:lnTo>
                    <a:pt x="128588" y="46672"/>
                  </a:lnTo>
                  <a:lnTo>
                    <a:pt x="79058" y="466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0" name="Forma libre: forma 359">
              <a:extLst>
                <a:ext uri="{FF2B5EF4-FFF2-40B4-BE49-F238E27FC236}">
                  <a16:creationId xmlns:a16="http://schemas.microsoft.com/office/drawing/2014/main" id="{CA387107-4935-0874-2CCA-B52D19581D73}"/>
                </a:ext>
              </a:extLst>
            </p:cNvPr>
            <p:cNvSpPr/>
            <p:nvPr/>
          </p:nvSpPr>
          <p:spPr>
            <a:xfrm>
              <a:off x="5176872" y="2126602"/>
              <a:ext cx="128587" cy="121920"/>
            </a:xfrm>
            <a:custGeom>
              <a:avLst/>
              <a:gdLst>
                <a:gd name="connsiteX0" fmla="*/ 64770 w 128587"/>
                <a:gd name="connsiteY0" fmla="*/ 0 h 121920"/>
                <a:gd name="connsiteX1" fmla="*/ 49530 w 128587"/>
                <a:gd name="connsiteY1" fmla="*/ 46672 h 121920"/>
                <a:gd name="connsiteX2" fmla="*/ 0 w 128587"/>
                <a:gd name="connsiteY2" fmla="*/ 46672 h 121920"/>
                <a:gd name="connsiteX3" fmla="*/ 40005 w 128587"/>
                <a:gd name="connsiteY3" fmla="*/ 75248 h 121920"/>
                <a:gd name="connsiteX4" fmla="*/ 24765 w 128587"/>
                <a:gd name="connsiteY4" fmla="*/ 121920 h 121920"/>
                <a:gd name="connsiteX5" fmla="*/ 64770 w 128587"/>
                <a:gd name="connsiteY5" fmla="*/ 93345 h 121920"/>
                <a:gd name="connsiteX6" fmla="*/ 103823 w 128587"/>
                <a:gd name="connsiteY6" fmla="*/ 121920 h 121920"/>
                <a:gd name="connsiteX7" fmla="*/ 88583 w 128587"/>
                <a:gd name="connsiteY7" fmla="*/ 75248 h 121920"/>
                <a:gd name="connsiteX8" fmla="*/ 128588 w 128587"/>
                <a:gd name="connsiteY8" fmla="*/ 46672 h 121920"/>
                <a:gd name="connsiteX9" fmla="*/ 80010 w 128587"/>
                <a:gd name="connsiteY9" fmla="*/ 46672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1920">
                  <a:moveTo>
                    <a:pt x="64770" y="0"/>
                  </a:moveTo>
                  <a:lnTo>
                    <a:pt x="49530" y="46672"/>
                  </a:lnTo>
                  <a:lnTo>
                    <a:pt x="0" y="46672"/>
                  </a:lnTo>
                  <a:lnTo>
                    <a:pt x="40005" y="75248"/>
                  </a:lnTo>
                  <a:lnTo>
                    <a:pt x="24765" y="121920"/>
                  </a:lnTo>
                  <a:lnTo>
                    <a:pt x="64770" y="93345"/>
                  </a:lnTo>
                  <a:lnTo>
                    <a:pt x="103823" y="121920"/>
                  </a:lnTo>
                  <a:lnTo>
                    <a:pt x="88583" y="75248"/>
                  </a:lnTo>
                  <a:lnTo>
                    <a:pt x="128588" y="46672"/>
                  </a:lnTo>
                  <a:lnTo>
                    <a:pt x="80010" y="466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1" name="Forma libre: forma 360">
              <a:extLst>
                <a:ext uri="{FF2B5EF4-FFF2-40B4-BE49-F238E27FC236}">
                  <a16:creationId xmlns:a16="http://schemas.microsoft.com/office/drawing/2014/main" id="{E8A824A6-B581-28B5-6D30-1938C84465D3}"/>
                </a:ext>
              </a:extLst>
            </p:cNvPr>
            <p:cNvSpPr/>
            <p:nvPr/>
          </p:nvSpPr>
          <p:spPr>
            <a:xfrm>
              <a:off x="4647283" y="2269477"/>
              <a:ext cx="128587" cy="120967"/>
            </a:xfrm>
            <a:custGeom>
              <a:avLst/>
              <a:gdLst>
                <a:gd name="connsiteX0" fmla="*/ 63818 w 128587"/>
                <a:gd name="connsiteY0" fmla="*/ 0 h 120967"/>
                <a:gd name="connsiteX1" fmla="*/ 49530 w 128587"/>
                <a:gd name="connsiteY1" fmla="*/ 45720 h 120967"/>
                <a:gd name="connsiteX2" fmla="*/ 0 w 128587"/>
                <a:gd name="connsiteY2" fmla="*/ 45720 h 120967"/>
                <a:gd name="connsiteX3" fmla="*/ 40005 w 128587"/>
                <a:gd name="connsiteY3" fmla="*/ 75248 h 120967"/>
                <a:gd name="connsiteX4" fmla="*/ 24765 w 128587"/>
                <a:gd name="connsiteY4" fmla="*/ 120968 h 120967"/>
                <a:gd name="connsiteX5" fmla="*/ 63818 w 128587"/>
                <a:gd name="connsiteY5" fmla="*/ 92393 h 120967"/>
                <a:gd name="connsiteX6" fmla="*/ 103823 w 128587"/>
                <a:gd name="connsiteY6" fmla="*/ 120968 h 120967"/>
                <a:gd name="connsiteX7" fmla="*/ 88582 w 128587"/>
                <a:gd name="connsiteY7" fmla="*/ 74295 h 120967"/>
                <a:gd name="connsiteX8" fmla="*/ 128588 w 128587"/>
                <a:gd name="connsiteY8" fmla="*/ 46673 h 120967"/>
                <a:gd name="connsiteX9" fmla="*/ 79057 w 128587"/>
                <a:gd name="connsiteY9" fmla="*/ 46673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0967">
                  <a:moveTo>
                    <a:pt x="63818" y="0"/>
                  </a:moveTo>
                  <a:lnTo>
                    <a:pt x="49530" y="45720"/>
                  </a:lnTo>
                  <a:lnTo>
                    <a:pt x="0" y="45720"/>
                  </a:lnTo>
                  <a:lnTo>
                    <a:pt x="40005" y="75248"/>
                  </a:lnTo>
                  <a:lnTo>
                    <a:pt x="24765" y="120968"/>
                  </a:lnTo>
                  <a:lnTo>
                    <a:pt x="63818" y="92393"/>
                  </a:lnTo>
                  <a:lnTo>
                    <a:pt x="103823" y="120968"/>
                  </a:lnTo>
                  <a:lnTo>
                    <a:pt x="88582" y="74295"/>
                  </a:lnTo>
                  <a:lnTo>
                    <a:pt x="128588" y="46673"/>
                  </a:lnTo>
                  <a:lnTo>
                    <a:pt x="79057" y="466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2" name="Forma libre: forma 361">
              <a:extLst>
                <a:ext uri="{FF2B5EF4-FFF2-40B4-BE49-F238E27FC236}">
                  <a16:creationId xmlns:a16="http://schemas.microsoft.com/office/drawing/2014/main" id="{56EB73A6-B984-ACF4-22BC-F2FBF59D2DB4}"/>
                </a:ext>
              </a:extLst>
            </p:cNvPr>
            <p:cNvSpPr/>
            <p:nvPr/>
          </p:nvSpPr>
          <p:spPr>
            <a:xfrm>
              <a:off x="5318795" y="2269477"/>
              <a:ext cx="128587" cy="120967"/>
            </a:xfrm>
            <a:custGeom>
              <a:avLst/>
              <a:gdLst>
                <a:gd name="connsiteX0" fmla="*/ 24765 w 128587"/>
                <a:gd name="connsiteY0" fmla="*/ 120968 h 120967"/>
                <a:gd name="connsiteX1" fmla="*/ 64770 w 128587"/>
                <a:gd name="connsiteY1" fmla="*/ 92393 h 120967"/>
                <a:gd name="connsiteX2" fmla="*/ 103823 w 128587"/>
                <a:gd name="connsiteY2" fmla="*/ 120968 h 120967"/>
                <a:gd name="connsiteX3" fmla="*/ 88583 w 128587"/>
                <a:gd name="connsiteY3" fmla="*/ 74295 h 120967"/>
                <a:gd name="connsiteX4" fmla="*/ 128588 w 128587"/>
                <a:gd name="connsiteY4" fmla="*/ 46673 h 120967"/>
                <a:gd name="connsiteX5" fmla="*/ 80010 w 128587"/>
                <a:gd name="connsiteY5" fmla="*/ 46673 h 120967"/>
                <a:gd name="connsiteX6" fmla="*/ 64770 w 128587"/>
                <a:gd name="connsiteY6" fmla="*/ 0 h 120967"/>
                <a:gd name="connsiteX7" fmla="*/ 49530 w 128587"/>
                <a:gd name="connsiteY7" fmla="*/ 45720 h 120967"/>
                <a:gd name="connsiteX8" fmla="*/ 0 w 128587"/>
                <a:gd name="connsiteY8" fmla="*/ 45720 h 120967"/>
                <a:gd name="connsiteX9" fmla="*/ 40005 w 128587"/>
                <a:gd name="connsiteY9" fmla="*/ 7524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0967">
                  <a:moveTo>
                    <a:pt x="24765" y="120968"/>
                  </a:moveTo>
                  <a:lnTo>
                    <a:pt x="64770" y="92393"/>
                  </a:lnTo>
                  <a:lnTo>
                    <a:pt x="103823" y="120968"/>
                  </a:lnTo>
                  <a:lnTo>
                    <a:pt x="88583" y="74295"/>
                  </a:lnTo>
                  <a:lnTo>
                    <a:pt x="128588" y="46673"/>
                  </a:lnTo>
                  <a:lnTo>
                    <a:pt x="80010" y="46673"/>
                  </a:lnTo>
                  <a:lnTo>
                    <a:pt x="64770" y="0"/>
                  </a:lnTo>
                  <a:lnTo>
                    <a:pt x="49530" y="45720"/>
                  </a:lnTo>
                  <a:lnTo>
                    <a:pt x="0" y="45720"/>
                  </a:lnTo>
                  <a:lnTo>
                    <a:pt x="40005" y="7524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3" name="Forma libre: forma 362">
              <a:extLst>
                <a:ext uri="{FF2B5EF4-FFF2-40B4-BE49-F238E27FC236}">
                  <a16:creationId xmlns:a16="http://schemas.microsoft.com/office/drawing/2014/main" id="{BA7CEDD1-F7A2-9E5B-C97A-70CA7A861F5D}"/>
                </a:ext>
              </a:extLst>
            </p:cNvPr>
            <p:cNvSpPr/>
            <p:nvPr/>
          </p:nvSpPr>
          <p:spPr>
            <a:xfrm>
              <a:off x="4594895" y="2462834"/>
              <a:ext cx="128587" cy="121920"/>
            </a:xfrm>
            <a:custGeom>
              <a:avLst/>
              <a:gdLst>
                <a:gd name="connsiteX0" fmla="*/ 63818 w 128587"/>
                <a:gd name="connsiteY0" fmla="*/ 93345 h 121920"/>
                <a:gd name="connsiteX1" fmla="*/ 103823 w 128587"/>
                <a:gd name="connsiteY1" fmla="*/ 121920 h 121920"/>
                <a:gd name="connsiteX2" fmla="*/ 88583 w 128587"/>
                <a:gd name="connsiteY2" fmla="*/ 75248 h 121920"/>
                <a:gd name="connsiteX3" fmla="*/ 128588 w 128587"/>
                <a:gd name="connsiteY3" fmla="*/ 46673 h 121920"/>
                <a:gd name="connsiteX4" fmla="*/ 79058 w 128587"/>
                <a:gd name="connsiteY4" fmla="*/ 46673 h 121920"/>
                <a:gd name="connsiteX5" fmla="*/ 63818 w 128587"/>
                <a:gd name="connsiteY5" fmla="*/ 0 h 121920"/>
                <a:gd name="connsiteX6" fmla="*/ 49530 w 128587"/>
                <a:gd name="connsiteY6" fmla="*/ 46673 h 121920"/>
                <a:gd name="connsiteX7" fmla="*/ 0 w 128587"/>
                <a:gd name="connsiteY7" fmla="*/ 46673 h 121920"/>
                <a:gd name="connsiteX8" fmla="*/ 40005 w 128587"/>
                <a:gd name="connsiteY8" fmla="*/ 75248 h 121920"/>
                <a:gd name="connsiteX9" fmla="*/ 24765 w 128587"/>
                <a:gd name="connsiteY9" fmla="*/ 1219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1920">
                  <a:moveTo>
                    <a:pt x="63818" y="93345"/>
                  </a:moveTo>
                  <a:lnTo>
                    <a:pt x="103823" y="121920"/>
                  </a:lnTo>
                  <a:lnTo>
                    <a:pt x="88583" y="75248"/>
                  </a:lnTo>
                  <a:lnTo>
                    <a:pt x="128588" y="46673"/>
                  </a:lnTo>
                  <a:lnTo>
                    <a:pt x="79058" y="46673"/>
                  </a:lnTo>
                  <a:lnTo>
                    <a:pt x="63818" y="0"/>
                  </a:lnTo>
                  <a:lnTo>
                    <a:pt x="49530" y="46673"/>
                  </a:lnTo>
                  <a:lnTo>
                    <a:pt x="0" y="46673"/>
                  </a:lnTo>
                  <a:lnTo>
                    <a:pt x="40005" y="75248"/>
                  </a:lnTo>
                  <a:lnTo>
                    <a:pt x="24765" y="1219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4" name="Forma libre: forma 363">
              <a:extLst>
                <a:ext uri="{FF2B5EF4-FFF2-40B4-BE49-F238E27FC236}">
                  <a16:creationId xmlns:a16="http://schemas.microsoft.com/office/drawing/2014/main" id="{0145139E-7FF0-4FFD-9B91-32FE67953290}"/>
                </a:ext>
              </a:extLst>
            </p:cNvPr>
            <p:cNvSpPr/>
            <p:nvPr/>
          </p:nvSpPr>
          <p:spPr>
            <a:xfrm>
              <a:off x="5371183" y="2462834"/>
              <a:ext cx="128587" cy="121920"/>
            </a:xfrm>
            <a:custGeom>
              <a:avLst/>
              <a:gdLst>
                <a:gd name="connsiteX0" fmla="*/ 128588 w 128587"/>
                <a:gd name="connsiteY0" fmla="*/ 46673 h 121920"/>
                <a:gd name="connsiteX1" fmla="*/ 79058 w 128587"/>
                <a:gd name="connsiteY1" fmla="*/ 46673 h 121920"/>
                <a:gd name="connsiteX2" fmla="*/ 64770 w 128587"/>
                <a:gd name="connsiteY2" fmla="*/ 0 h 121920"/>
                <a:gd name="connsiteX3" fmla="*/ 49530 w 128587"/>
                <a:gd name="connsiteY3" fmla="*/ 46673 h 121920"/>
                <a:gd name="connsiteX4" fmla="*/ 0 w 128587"/>
                <a:gd name="connsiteY4" fmla="*/ 46673 h 121920"/>
                <a:gd name="connsiteX5" fmla="*/ 40005 w 128587"/>
                <a:gd name="connsiteY5" fmla="*/ 75248 h 121920"/>
                <a:gd name="connsiteX6" fmla="*/ 24765 w 128587"/>
                <a:gd name="connsiteY6" fmla="*/ 121920 h 121920"/>
                <a:gd name="connsiteX7" fmla="*/ 64770 w 128587"/>
                <a:gd name="connsiteY7" fmla="*/ 93345 h 121920"/>
                <a:gd name="connsiteX8" fmla="*/ 103823 w 128587"/>
                <a:gd name="connsiteY8" fmla="*/ 121920 h 121920"/>
                <a:gd name="connsiteX9" fmla="*/ 88583 w 128587"/>
                <a:gd name="connsiteY9" fmla="*/ 75248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1920">
                  <a:moveTo>
                    <a:pt x="128588" y="46673"/>
                  </a:moveTo>
                  <a:lnTo>
                    <a:pt x="79058" y="46673"/>
                  </a:lnTo>
                  <a:lnTo>
                    <a:pt x="64770" y="0"/>
                  </a:lnTo>
                  <a:lnTo>
                    <a:pt x="49530" y="46673"/>
                  </a:lnTo>
                  <a:lnTo>
                    <a:pt x="0" y="46673"/>
                  </a:lnTo>
                  <a:lnTo>
                    <a:pt x="40005" y="75248"/>
                  </a:lnTo>
                  <a:lnTo>
                    <a:pt x="24765" y="121920"/>
                  </a:lnTo>
                  <a:lnTo>
                    <a:pt x="64770" y="93345"/>
                  </a:lnTo>
                  <a:lnTo>
                    <a:pt x="103823" y="121920"/>
                  </a:lnTo>
                  <a:lnTo>
                    <a:pt x="88583" y="7524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5" name="Forma libre: forma 364">
              <a:extLst>
                <a:ext uri="{FF2B5EF4-FFF2-40B4-BE49-F238E27FC236}">
                  <a16:creationId xmlns:a16="http://schemas.microsoft.com/office/drawing/2014/main" id="{49A72A62-E63A-3A43-C1BD-D8E37F59DA27}"/>
                </a:ext>
              </a:extLst>
            </p:cNvPr>
            <p:cNvSpPr/>
            <p:nvPr/>
          </p:nvSpPr>
          <p:spPr>
            <a:xfrm>
              <a:off x="5318795" y="2656192"/>
              <a:ext cx="128587" cy="121919"/>
            </a:xfrm>
            <a:custGeom>
              <a:avLst/>
              <a:gdLst>
                <a:gd name="connsiteX0" fmla="*/ 80010 w 128587"/>
                <a:gd name="connsiteY0" fmla="*/ 46673 h 121919"/>
                <a:gd name="connsiteX1" fmla="*/ 64770 w 128587"/>
                <a:gd name="connsiteY1" fmla="*/ 0 h 121919"/>
                <a:gd name="connsiteX2" fmla="*/ 49530 w 128587"/>
                <a:gd name="connsiteY2" fmla="*/ 46673 h 121919"/>
                <a:gd name="connsiteX3" fmla="*/ 0 w 128587"/>
                <a:gd name="connsiteY3" fmla="*/ 46673 h 121919"/>
                <a:gd name="connsiteX4" fmla="*/ 40005 w 128587"/>
                <a:gd name="connsiteY4" fmla="*/ 75248 h 121919"/>
                <a:gd name="connsiteX5" fmla="*/ 24765 w 128587"/>
                <a:gd name="connsiteY5" fmla="*/ 121920 h 121919"/>
                <a:gd name="connsiteX6" fmla="*/ 64770 w 128587"/>
                <a:gd name="connsiteY6" fmla="*/ 93345 h 121919"/>
                <a:gd name="connsiteX7" fmla="*/ 103823 w 128587"/>
                <a:gd name="connsiteY7" fmla="*/ 121920 h 121919"/>
                <a:gd name="connsiteX8" fmla="*/ 88583 w 128587"/>
                <a:gd name="connsiteY8" fmla="*/ 75248 h 121919"/>
                <a:gd name="connsiteX9" fmla="*/ 128588 w 128587"/>
                <a:gd name="connsiteY9" fmla="*/ 46673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1919">
                  <a:moveTo>
                    <a:pt x="80010" y="46673"/>
                  </a:moveTo>
                  <a:lnTo>
                    <a:pt x="64770" y="0"/>
                  </a:lnTo>
                  <a:lnTo>
                    <a:pt x="49530" y="46673"/>
                  </a:lnTo>
                  <a:lnTo>
                    <a:pt x="0" y="46673"/>
                  </a:lnTo>
                  <a:lnTo>
                    <a:pt x="40005" y="75248"/>
                  </a:lnTo>
                  <a:lnTo>
                    <a:pt x="24765" y="121920"/>
                  </a:lnTo>
                  <a:lnTo>
                    <a:pt x="64770" y="93345"/>
                  </a:lnTo>
                  <a:lnTo>
                    <a:pt x="103823" y="121920"/>
                  </a:lnTo>
                  <a:lnTo>
                    <a:pt x="88583" y="75248"/>
                  </a:lnTo>
                  <a:lnTo>
                    <a:pt x="128588" y="466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6" name="Forma libre: forma 365">
              <a:extLst>
                <a:ext uri="{FF2B5EF4-FFF2-40B4-BE49-F238E27FC236}">
                  <a16:creationId xmlns:a16="http://schemas.microsoft.com/office/drawing/2014/main" id="{7A0409A9-4E17-1457-1259-29BA404DFC32}"/>
                </a:ext>
              </a:extLst>
            </p:cNvPr>
            <p:cNvSpPr/>
            <p:nvPr/>
          </p:nvSpPr>
          <p:spPr>
            <a:xfrm>
              <a:off x="4647283" y="2656192"/>
              <a:ext cx="128587" cy="121919"/>
            </a:xfrm>
            <a:custGeom>
              <a:avLst/>
              <a:gdLst>
                <a:gd name="connsiteX0" fmla="*/ 79057 w 128587"/>
                <a:gd name="connsiteY0" fmla="*/ 46673 h 121919"/>
                <a:gd name="connsiteX1" fmla="*/ 63818 w 128587"/>
                <a:gd name="connsiteY1" fmla="*/ 0 h 121919"/>
                <a:gd name="connsiteX2" fmla="*/ 49530 w 128587"/>
                <a:gd name="connsiteY2" fmla="*/ 46673 h 121919"/>
                <a:gd name="connsiteX3" fmla="*/ 0 w 128587"/>
                <a:gd name="connsiteY3" fmla="*/ 46673 h 121919"/>
                <a:gd name="connsiteX4" fmla="*/ 40005 w 128587"/>
                <a:gd name="connsiteY4" fmla="*/ 75248 h 121919"/>
                <a:gd name="connsiteX5" fmla="*/ 24765 w 128587"/>
                <a:gd name="connsiteY5" fmla="*/ 121920 h 121919"/>
                <a:gd name="connsiteX6" fmla="*/ 63818 w 128587"/>
                <a:gd name="connsiteY6" fmla="*/ 93345 h 121919"/>
                <a:gd name="connsiteX7" fmla="*/ 103823 w 128587"/>
                <a:gd name="connsiteY7" fmla="*/ 121920 h 121919"/>
                <a:gd name="connsiteX8" fmla="*/ 88582 w 128587"/>
                <a:gd name="connsiteY8" fmla="*/ 75248 h 121919"/>
                <a:gd name="connsiteX9" fmla="*/ 128588 w 128587"/>
                <a:gd name="connsiteY9" fmla="*/ 46673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1919">
                  <a:moveTo>
                    <a:pt x="79057" y="46673"/>
                  </a:moveTo>
                  <a:lnTo>
                    <a:pt x="63818" y="0"/>
                  </a:lnTo>
                  <a:lnTo>
                    <a:pt x="49530" y="46673"/>
                  </a:lnTo>
                  <a:lnTo>
                    <a:pt x="0" y="46673"/>
                  </a:lnTo>
                  <a:lnTo>
                    <a:pt x="40005" y="75248"/>
                  </a:lnTo>
                  <a:lnTo>
                    <a:pt x="24765" y="121920"/>
                  </a:lnTo>
                  <a:lnTo>
                    <a:pt x="63818" y="93345"/>
                  </a:lnTo>
                  <a:lnTo>
                    <a:pt x="103823" y="121920"/>
                  </a:lnTo>
                  <a:lnTo>
                    <a:pt x="88582" y="75248"/>
                  </a:lnTo>
                  <a:lnTo>
                    <a:pt x="128588" y="466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7" name="Forma libre: forma 366">
              <a:extLst>
                <a:ext uri="{FF2B5EF4-FFF2-40B4-BE49-F238E27FC236}">
                  <a16:creationId xmlns:a16="http://schemas.microsoft.com/office/drawing/2014/main" id="{B612D537-6D6F-5162-83D3-C3EA7E7857BC}"/>
                </a:ext>
              </a:extLst>
            </p:cNvPr>
            <p:cNvSpPr/>
            <p:nvPr/>
          </p:nvSpPr>
          <p:spPr>
            <a:xfrm>
              <a:off x="4789205" y="2799067"/>
              <a:ext cx="128587" cy="121919"/>
            </a:xfrm>
            <a:custGeom>
              <a:avLst/>
              <a:gdLst>
                <a:gd name="connsiteX0" fmla="*/ 79058 w 128587"/>
                <a:gd name="connsiteY0" fmla="*/ 46673 h 121919"/>
                <a:gd name="connsiteX1" fmla="*/ 63818 w 128587"/>
                <a:gd name="connsiteY1" fmla="*/ 0 h 121919"/>
                <a:gd name="connsiteX2" fmla="*/ 49530 w 128587"/>
                <a:gd name="connsiteY2" fmla="*/ 46673 h 121919"/>
                <a:gd name="connsiteX3" fmla="*/ 0 w 128587"/>
                <a:gd name="connsiteY3" fmla="*/ 46673 h 121919"/>
                <a:gd name="connsiteX4" fmla="*/ 40005 w 128587"/>
                <a:gd name="connsiteY4" fmla="*/ 75248 h 121919"/>
                <a:gd name="connsiteX5" fmla="*/ 24765 w 128587"/>
                <a:gd name="connsiteY5" fmla="*/ 121920 h 121919"/>
                <a:gd name="connsiteX6" fmla="*/ 63818 w 128587"/>
                <a:gd name="connsiteY6" fmla="*/ 92392 h 121919"/>
                <a:gd name="connsiteX7" fmla="*/ 103823 w 128587"/>
                <a:gd name="connsiteY7" fmla="*/ 121920 h 121919"/>
                <a:gd name="connsiteX8" fmla="*/ 88583 w 128587"/>
                <a:gd name="connsiteY8" fmla="*/ 75248 h 121919"/>
                <a:gd name="connsiteX9" fmla="*/ 128588 w 128587"/>
                <a:gd name="connsiteY9" fmla="*/ 46673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1919">
                  <a:moveTo>
                    <a:pt x="79058" y="46673"/>
                  </a:moveTo>
                  <a:lnTo>
                    <a:pt x="63818" y="0"/>
                  </a:lnTo>
                  <a:lnTo>
                    <a:pt x="49530" y="46673"/>
                  </a:lnTo>
                  <a:lnTo>
                    <a:pt x="0" y="46673"/>
                  </a:lnTo>
                  <a:lnTo>
                    <a:pt x="40005" y="75248"/>
                  </a:lnTo>
                  <a:lnTo>
                    <a:pt x="24765" y="121920"/>
                  </a:lnTo>
                  <a:lnTo>
                    <a:pt x="63818" y="92392"/>
                  </a:lnTo>
                  <a:lnTo>
                    <a:pt x="103823" y="121920"/>
                  </a:lnTo>
                  <a:lnTo>
                    <a:pt x="88583" y="75248"/>
                  </a:lnTo>
                  <a:lnTo>
                    <a:pt x="128588" y="466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8" name="Forma libre: forma 367">
              <a:extLst>
                <a:ext uri="{FF2B5EF4-FFF2-40B4-BE49-F238E27FC236}">
                  <a16:creationId xmlns:a16="http://schemas.microsoft.com/office/drawing/2014/main" id="{57320CBD-BEFF-17F5-F467-E13EC810DA2F}"/>
                </a:ext>
              </a:extLst>
            </p:cNvPr>
            <p:cNvSpPr/>
            <p:nvPr/>
          </p:nvSpPr>
          <p:spPr>
            <a:xfrm>
              <a:off x="5176872" y="2799067"/>
              <a:ext cx="128587" cy="121919"/>
            </a:xfrm>
            <a:custGeom>
              <a:avLst/>
              <a:gdLst>
                <a:gd name="connsiteX0" fmla="*/ 80010 w 128587"/>
                <a:gd name="connsiteY0" fmla="*/ 46673 h 121919"/>
                <a:gd name="connsiteX1" fmla="*/ 64770 w 128587"/>
                <a:gd name="connsiteY1" fmla="*/ 0 h 121919"/>
                <a:gd name="connsiteX2" fmla="*/ 49530 w 128587"/>
                <a:gd name="connsiteY2" fmla="*/ 46673 h 121919"/>
                <a:gd name="connsiteX3" fmla="*/ 0 w 128587"/>
                <a:gd name="connsiteY3" fmla="*/ 46673 h 121919"/>
                <a:gd name="connsiteX4" fmla="*/ 40005 w 128587"/>
                <a:gd name="connsiteY4" fmla="*/ 75248 h 121919"/>
                <a:gd name="connsiteX5" fmla="*/ 24765 w 128587"/>
                <a:gd name="connsiteY5" fmla="*/ 121920 h 121919"/>
                <a:gd name="connsiteX6" fmla="*/ 64770 w 128587"/>
                <a:gd name="connsiteY6" fmla="*/ 92392 h 121919"/>
                <a:gd name="connsiteX7" fmla="*/ 103823 w 128587"/>
                <a:gd name="connsiteY7" fmla="*/ 121920 h 121919"/>
                <a:gd name="connsiteX8" fmla="*/ 88583 w 128587"/>
                <a:gd name="connsiteY8" fmla="*/ 75248 h 121919"/>
                <a:gd name="connsiteX9" fmla="*/ 128588 w 128587"/>
                <a:gd name="connsiteY9" fmla="*/ 46673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87" h="121919">
                  <a:moveTo>
                    <a:pt x="80010" y="46673"/>
                  </a:moveTo>
                  <a:lnTo>
                    <a:pt x="64770" y="0"/>
                  </a:lnTo>
                  <a:lnTo>
                    <a:pt x="49530" y="46673"/>
                  </a:lnTo>
                  <a:lnTo>
                    <a:pt x="0" y="46673"/>
                  </a:lnTo>
                  <a:lnTo>
                    <a:pt x="40005" y="75248"/>
                  </a:lnTo>
                  <a:lnTo>
                    <a:pt x="24765" y="121920"/>
                  </a:lnTo>
                  <a:lnTo>
                    <a:pt x="64770" y="92392"/>
                  </a:lnTo>
                  <a:lnTo>
                    <a:pt x="103823" y="121920"/>
                  </a:lnTo>
                  <a:lnTo>
                    <a:pt x="88583" y="75248"/>
                  </a:lnTo>
                  <a:lnTo>
                    <a:pt x="128588" y="466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9" name="Forma libre: forma 368">
              <a:extLst>
                <a:ext uri="{FF2B5EF4-FFF2-40B4-BE49-F238E27FC236}">
                  <a16:creationId xmlns:a16="http://schemas.microsoft.com/office/drawing/2014/main" id="{45395932-3F63-861F-462D-DD5423FAC7E8}"/>
                </a:ext>
              </a:extLst>
            </p:cNvPr>
            <p:cNvSpPr/>
            <p:nvPr/>
          </p:nvSpPr>
          <p:spPr>
            <a:xfrm>
              <a:off x="4983515" y="2850502"/>
              <a:ext cx="127635" cy="121919"/>
            </a:xfrm>
            <a:custGeom>
              <a:avLst/>
              <a:gdLst>
                <a:gd name="connsiteX0" fmla="*/ 79057 w 127635"/>
                <a:gd name="connsiteY0" fmla="*/ 46672 h 121919"/>
                <a:gd name="connsiteX1" fmla="*/ 63818 w 127635"/>
                <a:gd name="connsiteY1" fmla="*/ 0 h 121919"/>
                <a:gd name="connsiteX2" fmla="*/ 48578 w 127635"/>
                <a:gd name="connsiteY2" fmla="*/ 46672 h 121919"/>
                <a:gd name="connsiteX3" fmla="*/ 0 w 127635"/>
                <a:gd name="connsiteY3" fmla="*/ 46672 h 121919"/>
                <a:gd name="connsiteX4" fmla="*/ 40005 w 127635"/>
                <a:gd name="connsiteY4" fmla="*/ 75247 h 121919"/>
                <a:gd name="connsiteX5" fmla="*/ 23813 w 127635"/>
                <a:gd name="connsiteY5" fmla="*/ 121920 h 121919"/>
                <a:gd name="connsiteX6" fmla="*/ 63818 w 127635"/>
                <a:gd name="connsiteY6" fmla="*/ 93345 h 121919"/>
                <a:gd name="connsiteX7" fmla="*/ 103823 w 127635"/>
                <a:gd name="connsiteY7" fmla="*/ 121920 h 121919"/>
                <a:gd name="connsiteX8" fmla="*/ 88582 w 127635"/>
                <a:gd name="connsiteY8" fmla="*/ 75247 h 121919"/>
                <a:gd name="connsiteX9" fmla="*/ 127635 w 127635"/>
                <a:gd name="connsiteY9" fmla="*/ 46672 h 12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635" h="121919">
                  <a:moveTo>
                    <a:pt x="79057" y="46672"/>
                  </a:moveTo>
                  <a:lnTo>
                    <a:pt x="63818" y="0"/>
                  </a:lnTo>
                  <a:lnTo>
                    <a:pt x="48578" y="46672"/>
                  </a:lnTo>
                  <a:lnTo>
                    <a:pt x="0" y="46672"/>
                  </a:lnTo>
                  <a:lnTo>
                    <a:pt x="40005" y="75247"/>
                  </a:lnTo>
                  <a:lnTo>
                    <a:pt x="23813" y="121920"/>
                  </a:lnTo>
                  <a:lnTo>
                    <a:pt x="63818" y="93345"/>
                  </a:lnTo>
                  <a:lnTo>
                    <a:pt x="103823" y="121920"/>
                  </a:lnTo>
                  <a:lnTo>
                    <a:pt x="88582" y="75247"/>
                  </a:lnTo>
                  <a:lnTo>
                    <a:pt x="127635" y="4667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94E0A289-1E19-4638-819F-1CC657316D44}"/>
              </a:ext>
            </a:extLst>
          </p:cNvPr>
          <p:cNvSpPr/>
          <p:nvPr/>
        </p:nvSpPr>
        <p:spPr>
          <a:xfrm>
            <a:off x="6265294" y="4303231"/>
            <a:ext cx="2182013" cy="668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>
                <a:solidFill>
                  <a:schemeClr val="tx1"/>
                </a:solidFill>
              </a:rPr>
              <a:t>A </a:t>
            </a:r>
            <a:r>
              <a:rPr lang="ca-ES" sz="1200" b="1">
                <a:solidFill>
                  <a:schemeClr val="tx1"/>
                </a:solidFill>
              </a:rPr>
              <a:t>capacity building activity for policy makers </a:t>
            </a:r>
            <a:r>
              <a:rPr lang="ca-ES" sz="1200">
                <a:solidFill>
                  <a:schemeClr val="tx1"/>
                </a:solidFill>
              </a:rPr>
              <a:t>will take place on </a:t>
            </a:r>
            <a:r>
              <a:rPr lang="ca-ES" sz="1200" b="1">
                <a:solidFill>
                  <a:schemeClr val="tx1"/>
                </a:solidFill>
              </a:rPr>
              <a:t>September 29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64B27E5-890A-CF61-5D7E-11D12A266FE4}"/>
              </a:ext>
            </a:extLst>
          </p:cNvPr>
          <p:cNvSpPr/>
          <p:nvPr/>
        </p:nvSpPr>
        <p:spPr>
          <a:xfrm>
            <a:off x="6265294" y="5031273"/>
            <a:ext cx="2182013" cy="16106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>
                <a:solidFill>
                  <a:schemeClr val="tx1"/>
                </a:solidFill>
              </a:rPr>
              <a:t>The </a:t>
            </a:r>
            <a:r>
              <a:rPr lang="ca-ES" sz="1200" b="1">
                <a:solidFill>
                  <a:schemeClr val="tx1"/>
                </a:solidFill>
              </a:rPr>
              <a:t>National Event on Child Online Protection </a:t>
            </a:r>
            <a:r>
              <a:rPr lang="ca-ES" sz="1200">
                <a:solidFill>
                  <a:schemeClr val="tx1"/>
                </a:solidFill>
              </a:rPr>
              <a:t>will be celebrated during the </a:t>
            </a:r>
            <a:r>
              <a:rPr lang="ca-ES" sz="1200" b="1">
                <a:solidFill>
                  <a:schemeClr val="tx1"/>
                </a:solidFill>
              </a:rPr>
              <a:t>II Andorra Forum: Public-Private Partnership for the Digital Transition </a:t>
            </a:r>
            <a:r>
              <a:rPr lang="ca-ES" sz="1200">
                <a:solidFill>
                  <a:schemeClr val="tx1"/>
                </a:solidFill>
              </a:rPr>
              <a:t>on October 30.</a:t>
            </a:r>
          </a:p>
        </p:txBody>
      </p:sp>
      <p:pic>
        <p:nvPicPr>
          <p:cNvPr id="15" name="Picture 10" descr="Archivo:International Telecommunication Union logo.svg - Wikipedia, la  enciclopedia libre">
            <a:extLst>
              <a:ext uri="{FF2B5EF4-FFF2-40B4-BE49-F238E27FC236}">
                <a16:creationId xmlns:a16="http://schemas.microsoft.com/office/drawing/2014/main" id="{75F640D7-C064-6B92-E422-7F1E2155A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676" y="3885970"/>
            <a:ext cx="337511" cy="417261"/>
          </a:xfrm>
          <a:prstGeom prst="rect">
            <a:avLst/>
          </a:prstGeom>
        </p:spPr>
      </p:pic>
      <p:pic>
        <p:nvPicPr>
          <p:cNvPr id="16" name="Picture 10" descr="Archivo:International Telecommunication Union logo.svg - Wikipedia, la  enciclopedia libre">
            <a:extLst>
              <a:ext uri="{FF2B5EF4-FFF2-40B4-BE49-F238E27FC236}">
                <a16:creationId xmlns:a16="http://schemas.microsoft.com/office/drawing/2014/main" id="{92E8F919-6C2A-1DEF-10BB-73737A8EB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676" y="6284250"/>
            <a:ext cx="337511" cy="417261"/>
          </a:xfrm>
          <a:prstGeom prst="rect">
            <a:avLst/>
          </a:prstGeom>
        </p:spPr>
      </p:pic>
      <p:pic>
        <p:nvPicPr>
          <p:cNvPr id="2" name="Picture 10" descr="Archivo:International Telecommunication Union logo.svg - Wikipedia, la  enciclopedia libre">
            <a:extLst>
              <a:ext uri="{FF2B5EF4-FFF2-40B4-BE49-F238E27FC236}">
                <a16:creationId xmlns:a16="http://schemas.microsoft.com/office/drawing/2014/main" id="{FEC951BC-7DBF-2CEA-B2ED-90AB586C3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445" y="4656058"/>
            <a:ext cx="337511" cy="41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5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LASTSLIDEVIEWED" val="432,2,Slide1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Andorra">
      <a:dk1>
        <a:srgbClr val="000000"/>
      </a:dk1>
      <a:lt1>
        <a:srgbClr val="FFFFFF"/>
      </a:lt1>
      <a:dk2>
        <a:srgbClr val="002060"/>
      </a:dk2>
      <a:lt2>
        <a:srgbClr val="E7E6E6"/>
      </a:lt2>
      <a:accent1>
        <a:srgbClr val="3D7ABD"/>
      </a:accent1>
      <a:accent2>
        <a:srgbClr val="C00000"/>
      </a:accent2>
      <a:accent3>
        <a:srgbClr val="A5A5A5"/>
      </a:accent3>
      <a:accent4>
        <a:srgbClr val="FFC000"/>
      </a:accent4>
      <a:accent5>
        <a:srgbClr val="F0CB00"/>
      </a:accent5>
      <a:accent6>
        <a:srgbClr val="7570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Andorra">
      <a:dk1>
        <a:srgbClr val="000000"/>
      </a:dk1>
      <a:lt1>
        <a:srgbClr val="FFFFFF"/>
      </a:lt1>
      <a:dk2>
        <a:srgbClr val="002060"/>
      </a:dk2>
      <a:lt2>
        <a:srgbClr val="E7E6E6"/>
      </a:lt2>
      <a:accent1>
        <a:srgbClr val="3D7ABD"/>
      </a:accent1>
      <a:accent2>
        <a:srgbClr val="C00000"/>
      </a:accent2>
      <a:accent3>
        <a:srgbClr val="A5A5A5"/>
      </a:accent3>
      <a:accent4>
        <a:srgbClr val="FFC000"/>
      </a:accent4>
      <a:accent5>
        <a:srgbClr val="F0CB00"/>
      </a:accent5>
      <a:accent6>
        <a:srgbClr val="7570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5A5524B1C4A4EA988BD866F11D608" ma:contentTypeVersion="3" ma:contentTypeDescription="Create a new document." ma:contentTypeScope="" ma:versionID="00d27ce272b56f7f91917af2fca8e3fc">
  <xsd:schema xmlns:xsd="http://www.w3.org/2001/XMLSchema" xmlns:xs="http://www.w3.org/2001/XMLSchema" xmlns:p="http://schemas.microsoft.com/office/2006/metadata/properties" xmlns:ns2="76538cab-1c47-4e98-baca-7d96ece29f45" targetNamespace="http://schemas.microsoft.com/office/2006/metadata/properties" ma:root="true" ma:fieldsID="728997c80c0762aa80f7fecf062052a7" ns2:_="">
    <xsd:import namespace="76538cab-1c47-4e98-baca-7d96ece29f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38cab-1c47-4e98-baca-7d96ece29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F2D11E-0EE7-4173-B542-7D76590610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945E0F-3ACC-484D-9568-F0AB39040CB3}">
  <ds:schemaRefs>
    <ds:schemaRef ds:uri="http://schemas.microsoft.com/office/2006/metadata/properties"/>
    <ds:schemaRef ds:uri="76538cab-1c47-4e98-baca-7d96ece29f45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9BADEA-0A05-4E31-89C2-1B875A0A5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538cab-1c47-4e98-baca-7d96ece29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6917b5a-78ca-48f8-a66f-bc8cf515a757}" enabled="0" method="" siteId="{b6917b5a-78ca-48f8-a66f-bc8cf515a75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759</Words>
  <Application>Microsoft Office PowerPoint</Application>
  <PresentationFormat>Widescreen</PresentationFormat>
  <Paragraphs>83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Times New Roman</vt:lpstr>
      <vt:lpstr>Tema de Office</vt:lpstr>
      <vt:lpstr>3_Tema de Office</vt:lpstr>
      <vt:lpstr>think-cell Slide</vt:lpstr>
      <vt:lpstr>Andorra's commitment with COP Initiatives and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Transformació Digital d’ANDORRA</dc:title>
  <dc:creator>Usuario de Microsoft Office</dc:creator>
  <cp:lastModifiedBy>GBS</cp:lastModifiedBy>
  <cp:revision>2</cp:revision>
  <dcterms:created xsi:type="dcterms:W3CDTF">2018-10-29T08:06:22Z</dcterms:created>
  <dcterms:modified xsi:type="dcterms:W3CDTF">2025-09-16T06:29:18Z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0x0101000145A5524B1C4A4EA988BD866F11D608</vt:lpwstr>
  </property>
  <property fmtid="{D5CDD505-2E9C-101B-9397-08002B2CF9AE}" pid="3" name="_dlc_DocIdItemGuid">
    <vt:lpwstr>b858d374-2b8b-4b3c-9373-3e1a25a31387</vt:lpwstr>
  </property>
  <property fmtid="{D5CDD505-2E9C-101B-9397-08002B2CF9AE}" pid="4" name="MediaServiceImageTags">
    <vt:lpwstr/>
  </property>
</Properties>
</file>