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13" r:id="rId6"/>
  </p:sldMasterIdLst>
  <p:notesMasterIdLst>
    <p:notesMasterId r:id="rId13"/>
  </p:notesMasterIdLst>
  <p:handoutMasterIdLst>
    <p:handoutMasterId r:id="rId14"/>
  </p:handoutMasterIdLst>
  <p:sldIdLst>
    <p:sldId id="2685" r:id="rId7"/>
    <p:sldId id="2690" r:id="rId8"/>
    <p:sldId id="2688" r:id="rId9"/>
    <p:sldId id="2686" r:id="rId10"/>
    <p:sldId id="2687" r:id="rId11"/>
    <p:sldId id="26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3"/>
    <a:srgbClr val="9D26FF"/>
    <a:srgbClr val="0076A1"/>
    <a:srgbClr val="FFFFFF"/>
    <a:srgbClr val="009CD6"/>
    <a:srgbClr val="A5A5A5"/>
    <a:srgbClr val="757070"/>
    <a:srgbClr val="6F6F6E"/>
    <a:srgbClr val="F5FAF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F5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3252763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D000AF-B921-43E9-B432-355A07B6E46E}"/>
              </a:ext>
            </a:extLst>
          </p:cNvPr>
          <p:cNvSpPr/>
          <p:nvPr userDrawn="1"/>
        </p:nvSpPr>
        <p:spPr>
          <a:xfrm>
            <a:off x="0" y="6115986"/>
            <a:ext cx="10028420" cy="74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5A063-7EAA-4705-81BD-73270FF5BA28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707" r:id="rId15"/>
    <p:sldLayoutId id="214748371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ABCAB-1B02-4C7B-89B1-A5BB0E479D06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62A7B-D8AC-460A-9C3E-1872390023D8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8933-3AE5-487A-8B03-0B68C8923CB0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BF5BD-2163-4157-A2AF-C24DDF31C8DA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1458832" y="2746449"/>
            <a:ext cx="9644596" cy="5047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chemeClr val="tx1"/>
                </a:solidFill>
                <a:latin typeface="+mj-lt"/>
                <a:cs typeface="Varela Round"/>
              </a:rPr>
              <a:t>Safety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1547403" y="3369801"/>
            <a:ext cx="6020121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441141" y="1566444"/>
            <a:ext cx="9604229" cy="12674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sz="2800" b="1" dirty="0">
                <a:solidFill>
                  <a:schemeClr val="tx1"/>
                </a:solidFill>
              </a:rPr>
              <a:t>Report by </a:t>
            </a:r>
            <a:r>
              <a:rPr lang="fr-CH" sz="2800" b="1" dirty="0" err="1">
                <a:solidFill>
                  <a:schemeClr val="tx1"/>
                </a:solidFill>
              </a:rPr>
              <a:t>Roblox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A86D-7088-345A-C585-1AAB9168CBC9}"/>
              </a:ext>
            </a:extLst>
          </p:cNvPr>
          <p:cNvSpPr txBox="1"/>
          <p:nvPr/>
        </p:nvSpPr>
        <p:spPr>
          <a:xfrm>
            <a:off x="7170058" y="946601"/>
            <a:ext cx="387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 CWG-COP-23/INF/5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4 Septembrer2025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English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1444887" y="3471466"/>
            <a:ext cx="9644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1600" b="1" dirty="0" err="1"/>
              <a:t>Purpose</a:t>
            </a:r>
            <a:endParaRPr lang="fr-CH" sz="1600" b="1" dirty="0"/>
          </a:p>
          <a:p>
            <a:pPr>
              <a:spcBef>
                <a:spcPts val="600"/>
              </a:spcBef>
            </a:pPr>
            <a:r>
              <a:rPr lang="fr-CH" sz="1300" dirty="0" err="1"/>
              <a:t>Overview</a:t>
            </a:r>
            <a:r>
              <a:rPr lang="fr-CH" sz="1300" dirty="0"/>
              <a:t> of </a:t>
            </a:r>
            <a:r>
              <a:rPr lang="fr-CH" sz="1300" dirty="0" err="1"/>
              <a:t>Roblox</a:t>
            </a:r>
            <a:r>
              <a:rPr lang="fr-CH" sz="1300" dirty="0"/>
              <a:t> </a:t>
            </a:r>
            <a:r>
              <a:rPr lang="fr-CH" sz="1300" dirty="0" err="1"/>
              <a:t>safety</a:t>
            </a:r>
            <a:r>
              <a:rPr lang="fr-CH" sz="1300" dirty="0"/>
              <a:t> updates</a:t>
            </a:r>
          </a:p>
          <a:p>
            <a:pPr>
              <a:spcBef>
                <a:spcPts val="1200"/>
              </a:spcBef>
            </a:pPr>
            <a:r>
              <a:rPr lang="fr-CH" sz="1600" b="1" dirty="0"/>
              <a:t>Action </a:t>
            </a:r>
            <a:r>
              <a:rPr lang="fr-CH" sz="1600" b="1" dirty="0" err="1"/>
              <a:t>required</a:t>
            </a:r>
            <a:endParaRPr lang="fr-CH" sz="1600" b="1" dirty="0"/>
          </a:p>
          <a:p>
            <a:pPr>
              <a:spcBef>
                <a:spcPts val="600"/>
              </a:spcBef>
            </a:pPr>
            <a:r>
              <a:rPr lang="en-GB" sz="1400" dirty="0"/>
              <a:t>This report is transmitted to the Council Working Group on child online protection </a:t>
            </a:r>
            <a:r>
              <a:rPr lang="en-GB" sz="1400" b="1" dirty="0"/>
              <a:t>for information</a:t>
            </a:r>
            <a:r>
              <a:rPr lang="en-GB" sz="140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C8A7C-B6AD-2BF6-834F-FD68C1F787FB}"/>
              </a:ext>
            </a:extLst>
          </p:cNvPr>
          <p:cNvGrpSpPr/>
          <p:nvPr/>
        </p:nvGrpSpPr>
        <p:grpSpPr>
          <a:xfrm>
            <a:off x="-36964" y="494741"/>
            <a:ext cx="5818138" cy="643849"/>
            <a:chOff x="-36964" y="494741"/>
            <a:chExt cx="5818138" cy="6438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E5E2E8-8A19-77B7-DD57-40845AE02AA2}"/>
                </a:ext>
              </a:extLst>
            </p:cNvPr>
            <p:cNvSpPr/>
            <p:nvPr/>
          </p:nvSpPr>
          <p:spPr>
            <a:xfrm>
              <a:off x="-36964" y="595618"/>
              <a:ext cx="129243" cy="427839"/>
            </a:xfrm>
            <a:prstGeom prst="rect">
              <a:avLst/>
            </a:prstGeom>
            <a:solidFill>
              <a:srgbClr val="18A3DD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17D9ED-DB62-9425-45FA-ED6E77E50391}"/>
                </a:ext>
              </a:extLst>
            </p:cNvPr>
            <p:cNvGrpSpPr/>
            <p:nvPr/>
          </p:nvGrpSpPr>
          <p:grpSpPr>
            <a:xfrm>
              <a:off x="304758" y="494741"/>
              <a:ext cx="5476416" cy="643849"/>
              <a:chOff x="304758" y="494741"/>
              <a:chExt cx="5476416" cy="643849"/>
            </a:xfrm>
          </p:grpSpPr>
          <p:pic>
            <p:nvPicPr>
              <p:cNvPr id="13" name="Picture 2" descr="A black background with blue text&#10;&#10;Description automatically generated">
                <a:extLst>
                  <a:ext uri="{FF2B5EF4-FFF2-40B4-BE49-F238E27FC236}">
                    <a16:creationId xmlns:a16="http://schemas.microsoft.com/office/drawing/2014/main" id="{6AA813E8-86E2-C127-7D92-4FF6EBB42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857"/>
              <a:stretch/>
            </p:blipFill>
            <p:spPr bwMode="auto">
              <a:xfrm>
                <a:off x="304758" y="494741"/>
                <a:ext cx="1475916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C8962265-2085-8926-E04F-C6B09D552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0674" y="511527"/>
                <a:ext cx="4000500" cy="6270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45720" rIns="91440" bIns="45720" anchor="t" anchorCtr="0">
                <a:spAutoFit/>
              </a:bodyPr>
              <a:lstStyle/>
              <a:p>
                <a:pPr hangingPunct="0">
                  <a:spcBef>
                    <a:spcPts val="600"/>
                  </a:spcBef>
                </a:pPr>
                <a: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Council Working Group </a:t>
                </a:r>
                <a:b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child online protection</a:t>
                </a:r>
                <a:br>
                  <a:rPr lang="en-GB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Twenty-third meeting – 16 September 2025</a:t>
                </a:r>
                <a:endParaRPr lang="en-GB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7E3FAB9-1BBB-139A-0186-7673CCF2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3" y="3049285"/>
            <a:ext cx="10700345" cy="1974511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EDBB46-EAAD-1CB2-805C-D7B8CF7168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3" y="313371"/>
            <a:ext cx="4554538" cy="308803"/>
          </a:xfrm>
        </p:spPr>
        <p:txBody>
          <a:bodyPr/>
          <a:lstStyle/>
          <a:p>
            <a:r>
              <a:rPr lang="en-US" dirty="0"/>
              <a:t>What is Roblox?</a:t>
            </a:r>
          </a:p>
        </p:txBody>
      </p:sp>
    </p:spTree>
    <p:extLst>
      <p:ext uri="{BB962C8B-B14F-4D97-AF65-F5344CB8AC3E}">
        <p14:creationId xmlns:p14="http://schemas.microsoft.com/office/powerpoint/2010/main" val="420162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3AEC-A7F4-5DBD-1A08-644C5237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046" y="1055897"/>
            <a:ext cx="6000749" cy="867930"/>
          </a:xfrm>
        </p:spPr>
        <p:txBody>
          <a:bodyPr/>
          <a:lstStyle/>
          <a:p>
            <a:br>
              <a:rPr lang="en-US"/>
            </a:br>
            <a:r>
              <a:rPr lang="en-US"/>
              <a:t>	Civility @ Roblox</a:t>
            </a:r>
            <a:endParaRPr lang="en-US" dirty="0"/>
          </a:p>
        </p:txBody>
      </p:sp>
      <p:pic>
        <p:nvPicPr>
          <p:cNvPr id="7" name="Picture Placeholder 6" descr="A person in a jacket&#10;&#10;AI-generated content may be incorrect.">
            <a:extLst>
              <a:ext uri="{FF2B5EF4-FFF2-40B4-BE49-F238E27FC236}">
                <a16:creationId xmlns:a16="http://schemas.microsoft.com/office/drawing/2014/main" id="{56DD45E2-EDD0-437D-8C8B-FA623BF9B5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5751"/>
          <a:stretch>
            <a:fillRect/>
          </a:stretch>
        </p:blipFill>
        <p:spPr>
          <a:xfrm>
            <a:off x="597694" y="622174"/>
            <a:ext cx="2223144" cy="29514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C85C1-B8F9-5D6E-4B61-69752DB7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7269" y="1725318"/>
            <a:ext cx="6000749" cy="38201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work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2E9FA-5727-C4B4-7C6F-398B60F0871F}"/>
              </a:ext>
            </a:extLst>
          </p:cNvPr>
          <p:cNvSpPr txBox="1"/>
          <p:nvPr/>
        </p:nvSpPr>
        <p:spPr>
          <a:xfrm>
            <a:off x="312707" y="3973619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Laura Higgins,</a:t>
            </a:r>
            <a:br>
              <a:rPr lang="en-US" sz="1800" dirty="0"/>
            </a:br>
            <a:r>
              <a:rPr lang="en-US" sz="1800" dirty="0"/>
              <a:t>Snr Director of Community Safety &amp; Civility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F9029E2-AC70-5704-5727-1D53EB562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0046" y="237218"/>
            <a:ext cx="4554538" cy="308803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61692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CACE-829A-A075-9D09-D8EB5D6D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at Roblox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AA1D7-CD85-2717-5216-162BBB21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100+ updates since 2024</a:t>
            </a:r>
          </a:p>
          <a:p>
            <a:endParaRPr lang="en-US" dirty="0"/>
          </a:p>
          <a:p>
            <a:r>
              <a:rPr lang="en-US" dirty="0"/>
              <a:t>New Parental Controls/ IARC Ratings</a:t>
            </a:r>
          </a:p>
          <a:p>
            <a:endParaRPr lang="en-US" dirty="0"/>
          </a:p>
          <a:p>
            <a:r>
              <a:rPr lang="en-US" dirty="0"/>
              <a:t>Teen Wellbeing Controls</a:t>
            </a:r>
          </a:p>
          <a:p>
            <a:endParaRPr lang="en-US" dirty="0"/>
          </a:p>
          <a:p>
            <a:r>
              <a:rPr lang="en-US" dirty="0"/>
              <a:t>Trusted Connections + FAE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B9C570-BD16-2DE7-D57E-EF9869032D0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r="248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5426C7-A515-B7FF-E834-D3C891E66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3" y="313371"/>
            <a:ext cx="4554538" cy="308803"/>
          </a:xfrm>
        </p:spPr>
        <p:txBody>
          <a:bodyPr/>
          <a:lstStyle/>
          <a:p>
            <a:r>
              <a:rPr lang="en-US" dirty="0"/>
              <a:t>Our approach to Safety</a:t>
            </a:r>
          </a:p>
        </p:txBody>
      </p:sp>
    </p:spTree>
    <p:extLst>
      <p:ext uri="{BB962C8B-B14F-4D97-AF65-F5344CB8AC3E}">
        <p14:creationId xmlns:p14="http://schemas.microsoft.com/office/powerpoint/2010/main" val="171412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742A6C-C593-27E5-F276-1CB7B6419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226" y="1975104"/>
            <a:ext cx="6256106" cy="4210543"/>
          </a:xfrm>
        </p:spPr>
        <p:txBody>
          <a:bodyPr/>
          <a:lstStyle/>
          <a:p>
            <a:r>
              <a:rPr lang="en-US" dirty="0"/>
              <a:t>Roblox Sentinel </a:t>
            </a:r>
          </a:p>
          <a:p>
            <a:r>
              <a:rPr lang="en-US" dirty="0"/>
              <a:t>3D Foundational Model (Roblox Cube)</a:t>
            </a:r>
          </a:p>
          <a:p>
            <a:r>
              <a:rPr lang="en-US" dirty="0"/>
              <a:t>Voice Safety Classifier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C98221-A381-3DBE-514D-48AE37B0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25" y="1261501"/>
            <a:ext cx="7177821" cy="542146"/>
          </a:xfrm>
        </p:spPr>
        <p:txBody>
          <a:bodyPr anchor="t">
            <a:normAutofit/>
          </a:bodyPr>
          <a:lstStyle/>
          <a:p>
            <a:r>
              <a:rPr lang="en-US" dirty="0"/>
              <a:t>ROOST (</a:t>
            </a:r>
            <a:r>
              <a:rPr lang="en-US" b="0" dirty="0"/>
              <a:t>Robust Open Online Safety Tools)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E8FD91-C580-4C39-329E-9D9E25FC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38" y="2857500"/>
            <a:ext cx="8124080" cy="3499604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B96814F-9C7D-A62C-0624-3BF32C0FD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3" y="313371"/>
            <a:ext cx="4554538" cy="308803"/>
          </a:xfrm>
        </p:spPr>
        <p:txBody>
          <a:bodyPr/>
          <a:lstStyle/>
          <a:p>
            <a:r>
              <a:rPr lang="en-US" dirty="0"/>
              <a:t>Collaboration for Good</a:t>
            </a:r>
          </a:p>
        </p:txBody>
      </p:sp>
    </p:spTree>
    <p:extLst>
      <p:ext uri="{BB962C8B-B14F-4D97-AF65-F5344CB8AC3E}">
        <p14:creationId xmlns:p14="http://schemas.microsoft.com/office/powerpoint/2010/main" val="84134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2CED48-1C74-9B69-3978-E661550A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226" y="1975104"/>
            <a:ext cx="10647054" cy="4210543"/>
          </a:xfrm>
        </p:spPr>
        <p:txBody>
          <a:bodyPr/>
          <a:lstStyle/>
          <a:p>
            <a:endParaRPr lang="en-US" sz="2800" dirty="0"/>
          </a:p>
          <a:p>
            <a:endParaRPr lang="en-US" sz="4400" dirty="0"/>
          </a:p>
          <a:p>
            <a:r>
              <a:rPr lang="en-US" sz="4400" dirty="0"/>
              <a:t>Visit corp.roblox.com for more information 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3694595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0000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9CD6"/>
      </a:hlink>
      <a:folHlink>
        <a:srgbClr val="009CD6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9CD6"/>
      </a:hlink>
      <a:folHlink>
        <a:srgbClr val="009CD6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6BE2403204D4E844191C3480CD35B" ma:contentTypeVersion="4" ma:contentTypeDescription="Create a new document." ma:contentTypeScope="" ma:versionID="1fd4cf0dcf1c335fa3625c517989e04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f318a9516b7937ba5cd54d54fbb643a2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4CA69B-7B01-4B07-8F14-EE11D7DF7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aea1ea-72e4-4374-b05e-72e2f16fb7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F839E-E113-4556-BB00-8769E3E7A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D7AE9-0C9F-4E7C-9560-70480BF53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9692</TotalTime>
  <Words>144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ITU Theme - White bg</vt:lpstr>
      <vt:lpstr>Big text</vt:lpstr>
      <vt:lpstr>Quote Slide</vt:lpstr>
      <vt:lpstr>PowerPoint Presentation</vt:lpstr>
      <vt:lpstr>PowerPoint Presentation</vt:lpstr>
      <vt:lpstr>  Civility @ Roblox</vt:lpstr>
      <vt:lpstr>Safety at Roblox</vt:lpstr>
      <vt:lpstr>ROOST (Robust Open Online Safety Tools)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CWG-COP PowerPoint Presentation</dc:title>
  <dc:creator>Njume Ebong-Barry, Ahone</dc:creator>
  <cp:keywords>CWG-COP</cp:keywords>
  <cp:lastModifiedBy>GBS</cp:lastModifiedBy>
  <cp:revision>156</cp:revision>
  <dcterms:created xsi:type="dcterms:W3CDTF">2021-03-09T10:44:20Z</dcterms:created>
  <dcterms:modified xsi:type="dcterms:W3CDTF">2025-09-04T13:37:38Z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0x0101001E46BE2403204D4E844191C3480CD35B</vt:lpwstr>
  </property>
</Properties>
</file>