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0" r:id="rId5"/>
    <p:sldMasterId id="2147483681" r:id="rId6"/>
    <p:sldMasterId id="2147483648" r:id="rId7"/>
    <p:sldMasterId id="2147483743" r:id="rId8"/>
    <p:sldMasterId id="2147483760" r:id="rId9"/>
  </p:sldMasterIdLst>
  <p:notesMasterIdLst>
    <p:notesMasterId r:id="rId15"/>
  </p:notesMasterIdLst>
  <p:handoutMasterIdLst>
    <p:handoutMasterId r:id="rId16"/>
  </p:handoutMasterIdLst>
  <p:sldIdLst>
    <p:sldId id="2887" r:id="rId10"/>
    <p:sldId id="2145706932" r:id="rId11"/>
    <p:sldId id="2145706952" r:id="rId12"/>
    <p:sldId id="2145706918" r:id="rId13"/>
    <p:sldId id="2145706959" r:id="rId14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E3D263-695F-B63B-D38B-0A746EE255D9}" name="Inês Ferreira" initials="IF" userId="Inês Ferreira" providerId="None"/>
  <p188:author id="{3AD63BAA-6E06-D70F-E2DB-78C5D354E37F}" name="Josianne Galea Baron" initials="JGB" userId="S::jgaleabaron@unicef.org::e2010956-6e83-4abe-b68e-311a11d9d921" providerId="AD"/>
  <p188:author id="{137051D5-300C-6A43-FD9F-E5E6DA140841}" name="Afrooz Kaviani Johnson" initials="AJ" userId="S::akavianijohnson@unicef.org::829f71a8-8e3e-4e97-be1c-fc8363c70e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BDB"/>
    <a:srgbClr val="E7C778"/>
    <a:srgbClr val="01568C"/>
    <a:srgbClr val="BD4741"/>
    <a:srgbClr val="C8656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ED044B7-BE13-7F4C-37E9-C3D8305D2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069864-B8BD-67EC-109F-8AE14AD0C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387FD9-714A-4990-BC90-50E9438E96FC}" type="datetimeFigureOut">
              <a:rPr lang="it-IT"/>
              <a:pPr>
                <a:defRPr/>
              </a:pPr>
              <a:t>04/02/2025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BB4352-496E-896C-F8A8-8AF938E3E0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B0AA19-9DD6-9428-6094-419315CB03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B339B3-A1FD-403E-B9F1-BD6D78013FF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BDE19ED-43D9-0C4C-7029-96FB543C86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779DA0F-5EBF-E043-AB5D-5368576E7F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FDCD9B5-DCB8-D30D-5192-E9CB89455B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1C0F430-AD3B-4AB0-361B-307B856F07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193E5978-5E42-D483-0F4B-EE4D798447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2877C5A0-7857-F3B8-AE89-F8060418E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2A1640-6CD7-40FE-963E-EECCB865715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13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7A55F-4C5B-E248-9EC8-471E991E4A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,Sans-Serif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6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7A55F-4C5B-E248-9EC8-471E991E4A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0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AED7D4-FD3A-2CCF-059E-B29D29A72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2EAF440-2384-EC91-4D47-E55EAB9A19E1}"/>
              </a:ext>
            </a:extLst>
          </p:cNvPr>
          <p:cNvSpPr/>
          <p:nvPr userDrawn="1"/>
        </p:nvSpPr>
        <p:spPr>
          <a:xfrm>
            <a:off x="1703512" y="5046801"/>
            <a:ext cx="3312368" cy="1228893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C043357-4DA5-028C-61AE-C564C8007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35" y="4439566"/>
            <a:ext cx="3213115" cy="16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628-6124-2644-9003-DD6004445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3D490-6B91-9B40-93B6-D7052D24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0F12-22B9-294A-ACED-C6692B05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178A-0A86-6F4F-81F1-10BEFF72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43B7-AFD2-084A-9FE3-3A0E3708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1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F31-B936-6040-84F5-4981DFE3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35D-4037-6B41-AEEA-4188A595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7704F-73F5-4542-8B69-2B5C6EB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8280-11ED-C248-BB95-4C09DD47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FD09-12BF-0446-BC73-68CE403C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9920-A82B-A747-94CC-C5669471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C267-18EC-7348-9E53-162AECE2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2D47-8DD0-9749-AE7F-F78675B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C3ED1-66C3-F641-A83F-53F8F92E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B1FB-3FDB-434F-97EF-F2193F7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5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B27-F6FF-5145-A6F7-250145D8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22D2-DE54-3D49-AD9D-590C98B38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29FB-5194-F944-B216-A10B9386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2F98-F074-FE4F-B9AF-31026DF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92DB-94CF-574C-AD06-814A62F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8FCB-0329-4042-B4B8-A87BC2F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1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06E7-226F-5B42-980F-6E829A8A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955A-67B2-AE41-91EC-BB060486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F5DE-A460-EC48-B430-2303B5DF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8184F-EA39-B340-8A97-6AF3C3A2A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B354A-D771-B446-8A4F-8AEE7FC44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03E13-9CC7-8248-B54B-8C8D2A2F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CEDB4-E80F-6D48-BC70-4D6FE08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8259-A89B-0A48-80EB-4A5A677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60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AA4-8527-CA4A-9556-ED5AD991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96265-E4EC-994F-B9C5-6967FDFA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E688-3679-4B44-97C3-3649853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71AD-904E-864A-952B-D00DAEB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BB43-3BDD-6345-A88A-EBD8280F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624E1-661D-E949-AF27-8D3B0BF8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4AF7-7549-BD4F-AE35-94929A2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78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0E8D-1609-C04B-97CC-7F396A6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726A-2033-DF44-A305-D3373F21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5EAE-E5DA-AF46-8BEA-FA318BFD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DA2A-2D64-074F-9C89-EC711B6A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5C44-DB81-104D-8FC5-A14920D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1100-A173-6449-AE5F-FE172AB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53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E8F4-C8D9-884D-8C47-14E7A81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1EE65-A0DD-4D45-A524-90BD7F487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94230-4975-5E4B-A3A0-73FBFC1B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0042A-A447-7844-8902-E49A293D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C29C-AB84-B747-956B-B2B7875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0B8A-8CA8-6D4E-8A18-E8775DE1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2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BB9-1EBC-A843-92DC-A1189162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C682F-70A4-6145-B6EA-112C483E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8C9C-A6C8-0446-8CE8-0C25F89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1B79-CB7A-EE4C-B854-2361FAD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11A-4F33-C448-9F4E-761564DE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0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AB87D079-623B-BBFD-C405-DF5BA2BB90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77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5B7B8-0D28-4948-8C5F-22B51BAB9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06234-D908-D943-8188-D68D7F3E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26481-D06C-C042-8066-E768EC7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BB75-4DB9-0F41-AB63-1275877F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8D92B-3F31-8C44-8E7B-3E21902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084D1F1-25D7-1445-AC17-82787DDD15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374351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95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69897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99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86C69CF8-4FBD-11BF-C85E-18B30578B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30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10CCA6D3-E04F-3FDE-48B7-4E29B5F1C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31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blue sign with white text&#10;&#10;Description automatically generated">
            <a:extLst>
              <a:ext uri="{FF2B5EF4-FFF2-40B4-BE49-F238E27FC236}">
                <a16:creationId xmlns:a16="http://schemas.microsoft.com/office/drawing/2014/main" id="{F1C8C6C9-8EBF-00F0-99F9-29BFBDFEE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88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blue sign with white text&#10;&#10;Description automatically generated">
            <a:extLst>
              <a:ext uri="{FF2B5EF4-FFF2-40B4-BE49-F238E27FC236}">
                <a16:creationId xmlns:a16="http://schemas.microsoft.com/office/drawing/2014/main" id="{A788876F-2927-DD10-D144-70E579B986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34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A blue sign with white text&#10;&#10;Description automatically generated">
            <a:extLst>
              <a:ext uri="{FF2B5EF4-FFF2-40B4-BE49-F238E27FC236}">
                <a16:creationId xmlns:a16="http://schemas.microsoft.com/office/drawing/2014/main" id="{50D00571-2E4C-C1DC-2D38-076E242C7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1D5CDCD-6165-7CCF-3162-F0558E6FE8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0F1E4BB-3DD6-45C4-C725-0C902B521A37}"/>
              </a:ext>
            </a:extLst>
          </p:cNvPr>
          <p:cNvSpPr/>
          <p:nvPr userDrawn="1"/>
        </p:nvSpPr>
        <p:spPr>
          <a:xfrm>
            <a:off x="228404" y="116632"/>
            <a:ext cx="2448272" cy="980728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EB7BF76-0EEE-755F-A941-34E8741198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66" y="165409"/>
            <a:ext cx="1737152" cy="8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4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95CE071A-B055-F50C-B7CE-814C93C8F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93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F96E80AF-F9BD-8E67-2016-564F72B35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03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blue sign with white text&#10;&#10;Description automatically generated">
            <a:extLst>
              <a:ext uri="{FF2B5EF4-FFF2-40B4-BE49-F238E27FC236}">
                <a16:creationId xmlns:a16="http://schemas.microsoft.com/office/drawing/2014/main" id="{B62E69D6-A849-3807-BE55-C4D181B1C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63619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89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6C0F085C-F4F6-58C3-33C2-477BE1949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4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blue sign with white text&#10;&#10;Description automatically generated">
            <a:extLst>
              <a:ext uri="{FF2B5EF4-FFF2-40B4-BE49-F238E27FC236}">
                <a16:creationId xmlns:a16="http://schemas.microsoft.com/office/drawing/2014/main" id="{BA8624CF-0E8B-A169-A8A3-7DB912EE5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51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blue sign with white text&#10;&#10;Description automatically generated">
            <a:extLst>
              <a:ext uri="{FF2B5EF4-FFF2-40B4-BE49-F238E27FC236}">
                <a16:creationId xmlns:a16="http://schemas.microsoft.com/office/drawing/2014/main" id="{1C0AD0A4-FE36-2CC7-7B9F-FF455B897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63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1FDD2FB0-62C3-F6E2-EFD1-8D0F7A838F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40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sign with white text&#10;&#10;Description automatically generated">
            <a:extLst>
              <a:ext uri="{FF2B5EF4-FFF2-40B4-BE49-F238E27FC236}">
                <a16:creationId xmlns:a16="http://schemas.microsoft.com/office/drawing/2014/main" id="{F451BD44-1835-A22C-1010-A031599DA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11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sign with white text&#10;&#10;Description automatically generated">
            <a:extLst>
              <a:ext uri="{FF2B5EF4-FFF2-40B4-BE49-F238E27FC236}">
                <a16:creationId xmlns:a16="http://schemas.microsoft.com/office/drawing/2014/main" id="{D86A9AD5-175E-E451-82B4-91833E6BE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16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sign with white text&#10;&#10;Description automatically generated">
            <a:extLst>
              <a:ext uri="{FF2B5EF4-FFF2-40B4-BE49-F238E27FC236}">
                <a16:creationId xmlns:a16="http://schemas.microsoft.com/office/drawing/2014/main" id="{EAC4258E-1354-1336-A3DE-A3FA214E9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087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ue sign with white text&#10;&#10;Description automatically generated">
            <a:extLst>
              <a:ext uri="{FF2B5EF4-FFF2-40B4-BE49-F238E27FC236}">
                <a16:creationId xmlns:a16="http://schemas.microsoft.com/office/drawing/2014/main" id="{B0DFEC01-A23A-909B-0CBA-FE76A3A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1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ue sign with white text&#10;&#10;Description automatically generated">
            <a:extLst>
              <a:ext uri="{FF2B5EF4-FFF2-40B4-BE49-F238E27FC236}">
                <a16:creationId xmlns:a16="http://schemas.microsoft.com/office/drawing/2014/main" id="{2E388E8C-435F-448F-5B5D-5250B67D3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99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5246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1D5CDCD-6165-7CCF-3162-F0558E6FE8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704" y="-145159"/>
            <a:ext cx="12529392" cy="704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0F1E4BB-3DD6-45C4-C725-0C902B521A37}"/>
              </a:ext>
            </a:extLst>
          </p:cNvPr>
          <p:cNvSpPr/>
          <p:nvPr userDrawn="1"/>
        </p:nvSpPr>
        <p:spPr>
          <a:xfrm>
            <a:off x="-12300" y="116632"/>
            <a:ext cx="2448272" cy="980728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6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0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0A2F0D-061F-7D7F-8843-232D5B91B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0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95CE071A-B055-F50C-B7CE-814C93C8F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8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6CE624-0FDE-3501-811D-C4AD9269F0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7AB1F816-FB4B-9789-8212-376A4C4D207D}"/>
              </a:ext>
            </a:extLst>
          </p:cNvPr>
          <p:cNvSpPr/>
          <p:nvPr userDrawn="1"/>
        </p:nvSpPr>
        <p:spPr>
          <a:xfrm>
            <a:off x="1703512" y="5046801"/>
            <a:ext cx="3312368" cy="1228893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D273759-CDC5-B744-6C4A-30455EBFB3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35" y="4439566"/>
            <a:ext cx="3213115" cy="1633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40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>
            <a:extLst>
              <a:ext uri="{FF2B5EF4-FFF2-40B4-BE49-F238E27FC236}">
                <a16:creationId xmlns:a16="http://schemas.microsoft.com/office/drawing/2014/main" id="{E966975F-2B87-78DD-0A40-67E6B64317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C944CC34-DC89-16B9-2F74-460114809F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35" y="4439566"/>
            <a:ext cx="3213115" cy="16335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DD92792-6832-456E-F6C0-7B41C8607946}"/>
              </a:ext>
            </a:extLst>
          </p:cNvPr>
          <p:cNvSpPr/>
          <p:nvPr userDrawn="1"/>
        </p:nvSpPr>
        <p:spPr>
          <a:xfrm>
            <a:off x="191344" y="188640"/>
            <a:ext cx="2304256" cy="936104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82E49F7-F00A-65C3-3799-ABF9A1158B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66" y="165409"/>
            <a:ext cx="1737152" cy="883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2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A3FDADDE-671F-EBF4-0B60-B604788B79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705415" y="2671106"/>
            <a:ext cx="6858000" cy="151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C2983422-3ADB-207E-71C2-92CB2BC1E992}"/>
              </a:ext>
            </a:extLst>
          </p:cNvPr>
          <p:cNvGrpSpPr/>
          <p:nvPr userDrawn="1"/>
        </p:nvGrpSpPr>
        <p:grpSpPr>
          <a:xfrm>
            <a:off x="338253" y="274856"/>
            <a:ext cx="3619649" cy="6308289"/>
            <a:chOff x="4584721" y="-423057"/>
            <a:chExt cx="4100959" cy="7147111"/>
          </a:xfrm>
        </p:grpSpPr>
        <p:pic>
          <p:nvPicPr>
            <p:cNvPr id="4" name="Graphic 15" descr="A square made of dots">
              <a:extLst>
                <a:ext uri="{FF2B5EF4-FFF2-40B4-BE49-F238E27FC236}">
                  <a16:creationId xmlns:a16="http://schemas.microsoft.com/office/drawing/2014/main" id="{727CEC07-68CC-63DE-6304-B69760C69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4721" y="2629903"/>
              <a:ext cx="4094151" cy="4094151"/>
            </a:xfrm>
            <a:prstGeom prst="rect">
              <a:avLst/>
            </a:prstGeom>
          </p:spPr>
        </p:pic>
        <p:pic>
          <p:nvPicPr>
            <p:cNvPr id="5" name="Graphic 19" descr="A square made of dots">
              <a:extLst>
                <a:ext uri="{FF2B5EF4-FFF2-40B4-BE49-F238E27FC236}">
                  <a16:creationId xmlns:a16="http://schemas.microsoft.com/office/drawing/2014/main" id="{86120145-BE8A-3FD2-894B-638E871A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91529" y="-423057"/>
              <a:ext cx="4094151" cy="409415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1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5A063-7EAA-4705-81BD-73270FF5BA28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D357C-3FA0-42D4-850C-879BB0BE1875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5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4B8D-4240-F147-8F34-E6AF9C9F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B91-26D7-3D47-A398-6F600679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74D3-6492-1A42-8101-BFE2093D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B745-DF8B-0242-92E7-F0980AB518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9E42-48C8-1145-A3AB-6F4CBFA5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91B4C-9CD1-C14D-8ACD-E823177C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72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sign with white text&#10;&#10;Description automatically generated">
            <a:extLst>
              <a:ext uri="{FF2B5EF4-FFF2-40B4-BE49-F238E27FC236}">
                <a16:creationId xmlns:a16="http://schemas.microsoft.com/office/drawing/2014/main" id="{52378DA1-02DE-3F4B-21B2-13377B01B72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6" y="-72855"/>
            <a:ext cx="1668774" cy="1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4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1458832" y="3020769"/>
            <a:ext cx="9644596" cy="5047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800" dirty="0">
                <a:solidFill>
                  <a:schemeClr val="tx1"/>
                </a:solidFill>
                <a:latin typeface="+mj-lt"/>
                <a:cs typeface="Varela Round"/>
              </a:rPr>
              <a:t>UNICEF strategic actions to protect children from violence, and exploitation in relation to the digital environment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AD66F2-F7C0-4D03-9150-D28F17AC561D}"/>
              </a:ext>
            </a:extLst>
          </p:cNvPr>
          <p:cNvCxnSpPr>
            <a:cxnSpLocks/>
          </p:cNvCxnSpPr>
          <p:nvPr/>
        </p:nvCxnSpPr>
        <p:spPr>
          <a:xfrm>
            <a:off x="1547403" y="3644121"/>
            <a:ext cx="6020121" cy="0"/>
          </a:xfrm>
          <a:prstGeom prst="line">
            <a:avLst/>
          </a:prstGeom>
          <a:ln w="12700">
            <a:solidFill>
              <a:srgbClr val="009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9">
            <a:extLst>
              <a:ext uri="{FF2B5EF4-FFF2-40B4-BE49-F238E27FC236}">
                <a16:creationId xmlns:a16="http://schemas.microsoft.com/office/drawing/2014/main" id="{EEB08032-CE0E-4986-AEDF-A41026C0E8B9}"/>
              </a:ext>
            </a:extLst>
          </p:cNvPr>
          <p:cNvSpPr txBox="1">
            <a:spLocks/>
          </p:cNvSpPr>
          <p:nvPr/>
        </p:nvSpPr>
        <p:spPr>
          <a:xfrm>
            <a:off x="1441141" y="1444524"/>
            <a:ext cx="9604229" cy="12674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H" sz="2800" b="1" dirty="0">
                <a:solidFill>
                  <a:schemeClr val="tx1"/>
                </a:solidFill>
              </a:rPr>
              <a:t>Contribution </a:t>
            </a:r>
            <a:r>
              <a:rPr lang="fr-CH" sz="2800" b="1" dirty="0" err="1">
                <a:solidFill>
                  <a:schemeClr val="tx1"/>
                </a:solidFill>
              </a:rPr>
              <a:t>from</a:t>
            </a:r>
            <a:r>
              <a:rPr lang="fr-CH" sz="2800" b="1" dirty="0">
                <a:solidFill>
                  <a:schemeClr val="tx1"/>
                </a:solidFill>
              </a:rPr>
              <a:t> UNICEF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1D60CC-DF2C-E4F6-46E1-82CEAB240335}"/>
              </a:ext>
            </a:extLst>
          </p:cNvPr>
          <p:cNvSpPr/>
          <p:nvPr/>
        </p:nvSpPr>
        <p:spPr>
          <a:xfrm>
            <a:off x="-28575" y="490106"/>
            <a:ext cx="144000" cy="64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EA86D-7088-345A-C585-1AAB9168CBC9}"/>
              </a:ext>
            </a:extLst>
          </p:cNvPr>
          <p:cNvSpPr txBox="1"/>
          <p:nvPr/>
        </p:nvSpPr>
        <p:spPr>
          <a:xfrm>
            <a:off x="7170058" y="946601"/>
            <a:ext cx="3875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Document CWG-COP-22/INF/21</a:t>
            </a:r>
          </a:p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fr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English </a:t>
            </a:r>
            <a:r>
              <a:rPr lang="fr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1DD03-53AF-BB0D-B0A3-CD2A20F6C4CD}"/>
              </a:ext>
            </a:extLst>
          </p:cNvPr>
          <p:cNvSpPr txBox="1"/>
          <p:nvPr/>
        </p:nvSpPr>
        <p:spPr>
          <a:xfrm>
            <a:off x="1444887" y="3745786"/>
            <a:ext cx="964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fr-CH" sz="1600" b="1" dirty="0"/>
          </a:p>
          <a:p>
            <a:pPr>
              <a:spcBef>
                <a:spcPts val="600"/>
              </a:spcBef>
            </a:pPr>
            <a:r>
              <a:rPr lang="fr-CH" sz="1600" b="1" dirty="0"/>
              <a:t>Action </a:t>
            </a:r>
            <a:r>
              <a:rPr lang="fr-CH" sz="1600" b="1" dirty="0" err="1"/>
              <a:t>required</a:t>
            </a:r>
            <a:endParaRPr lang="fr-CH" sz="1600" b="1" dirty="0"/>
          </a:p>
          <a:p>
            <a:pPr>
              <a:spcBef>
                <a:spcPts val="600"/>
              </a:spcBef>
            </a:pPr>
            <a:r>
              <a:rPr lang="en-GB" sz="1400" dirty="0"/>
              <a:t>This report is transmitted to the Council Working Group on child online protection </a:t>
            </a:r>
            <a:r>
              <a:rPr lang="en-GB" sz="1400" b="1" dirty="0"/>
              <a:t>for information.</a:t>
            </a:r>
            <a:endParaRPr lang="en-GB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62EB19-C283-F1E9-4137-2824E7ABA9DB}"/>
              </a:ext>
            </a:extLst>
          </p:cNvPr>
          <p:cNvGrpSpPr/>
          <p:nvPr/>
        </p:nvGrpSpPr>
        <p:grpSpPr>
          <a:xfrm>
            <a:off x="-28575" y="490106"/>
            <a:ext cx="5809749" cy="648484"/>
            <a:chOff x="-28575" y="490106"/>
            <a:chExt cx="5809749" cy="6484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EEB710-9E64-2EDD-C7C2-403E963B76C5}"/>
                </a:ext>
              </a:extLst>
            </p:cNvPr>
            <p:cNvSpPr/>
            <p:nvPr/>
          </p:nvSpPr>
          <p:spPr>
            <a:xfrm>
              <a:off x="-28575" y="490106"/>
              <a:ext cx="144000" cy="648000"/>
            </a:xfrm>
            <a:prstGeom prst="rect">
              <a:avLst/>
            </a:prstGeom>
            <a:solidFill>
              <a:srgbClr val="18A3DD"/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48D9FE-2E7E-B1C0-4F68-E1225A421A51}"/>
                </a:ext>
              </a:extLst>
            </p:cNvPr>
            <p:cNvGrpSpPr/>
            <p:nvPr/>
          </p:nvGrpSpPr>
          <p:grpSpPr>
            <a:xfrm>
              <a:off x="304758" y="494741"/>
              <a:ext cx="5476416" cy="643849"/>
              <a:chOff x="304758" y="494741"/>
              <a:chExt cx="5476416" cy="643849"/>
            </a:xfrm>
          </p:grpSpPr>
          <p:pic>
            <p:nvPicPr>
              <p:cNvPr id="5" name="Picture 2" descr="A black background with blue text&#10;&#10;Description automatically generated">
                <a:extLst>
                  <a:ext uri="{FF2B5EF4-FFF2-40B4-BE49-F238E27FC236}">
                    <a16:creationId xmlns:a16="http://schemas.microsoft.com/office/drawing/2014/main" id="{619727F8-1C95-33E9-DF44-2A06F32B0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857"/>
              <a:stretch/>
            </p:blipFill>
            <p:spPr bwMode="auto">
              <a:xfrm>
                <a:off x="304758" y="494741"/>
                <a:ext cx="1475916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4E703B35-D423-EAB0-5124-6791F96F5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0674" y="511527"/>
                <a:ext cx="4000500" cy="6270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36000" tIns="45720" rIns="91440" bIns="45720" anchor="t" anchorCtr="0">
                <a:spAutoFit/>
              </a:bodyPr>
              <a:lstStyle/>
              <a:p>
                <a:pPr hangingPunct="0">
                  <a:spcBef>
                    <a:spcPts val="600"/>
                  </a:spcBef>
                </a:pPr>
                <a:r>
                  <a:rPr lang="en-GB" sz="12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Council Working Group </a:t>
                </a:r>
                <a:br>
                  <a:rPr lang="en-GB" sz="12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2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child online protection</a:t>
                </a:r>
                <a:br>
                  <a:rPr lang="en-GB" sz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Twenty-second meeting – From 12 (p.m.) to 13 February 2025</a:t>
                </a:r>
                <a:endParaRPr lang="en-GB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184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DCA87-FA6F-A7CC-CCC3-149224D19B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45" y="1018204"/>
            <a:ext cx="6776072" cy="4821591"/>
          </a:xfrm>
          <a:prstGeom prst="rect">
            <a:avLst/>
          </a:prstGeom>
        </p:spPr>
      </p:pic>
      <p:pic>
        <p:nvPicPr>
          <p:cNvPr id="7" name="Picture 6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F6642ED4-87D3-B72C-AA7F-3F93CF691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884" y="1371856"/>
            <a:ext cx="4114286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272DF3-E787-A532-7081-FF0E8BC30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8561" y="66906"/>
            <a:ext cx="10314877" cy="67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wearing virtual reality goggles&#10;&#10;Description automatically generated">
            <a:extLst>
              <a:ext uri="{FF2B5EF4-FFF2-40B4-BE49-F238E27FC236}">
                <a16:creationId xmlns:a16="http://schemas.microsoft.com/office/drawing/2014/main" id="{7ED2569F-6AB4-4259-0519-F5B8A1CBF9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5800345" cy="6958382"/>
          </a:xfrm>
          <a:prstGeom prst="rect">
            <a:avLst/>
          </a:prstGeom>
        </p:spPr>
      </p:pic>
      <p:sp>
        <p:nvSpPr>
          <p:cNvPr id="7" name="Shape 79">
            <a:extLst>
              <a:ext uri="{FF2B5EF4-FFF2-40B4-BE49-F238E27FC236}">
                <a16:creationId xmlns:a16="http://schemas.microsoft.com/office/drawing/2014/main" id="{36754499-09E6-438B-A499-3AA74E14F757}"/>
              </a:ext>
            </a:extLst>
          </p:cNvPr>
          <p:cNvSpPr/>
          <p:nvPr/>
        </p:nvSpPr>
        <p:spPr>
          <a:xfrm>
            <a:off x="6277591" y="850900"/>
            <a:ext cx="5734449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-Regular"/>
              </a:rPr>
              <a:t>2025 highlights</a:t>
            </a:r>
            <a:endParaRPr kumimoji="0" sz="3600" b="1" i="0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Montserrat-Regular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838F82-5297-4196-2BC2-A8DDE326BCA1}"/>
              </a:ext>
            </a:extLst>
          </p:cNvPr>
          <p:cNvSpPr txBox="1">
            <a:spLocks/>
          </p:cNvSpPr>
          <p:nvPr/>
        </p:nvSpPr>
        <p:spPr>
          <a:xfrm>
            <a:off x="6277591" y="1752600"/>
            <a:ext cx="5225296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defRPr/>
            </a:pPr>
            <a:r>
              <a:rPr lang="en-US" sz="1600" dirty="0">
                <a:solidFill>
                  <a:srgbClr val="00AEEF"/>
                </a:solidFill>
                <a:latin typeface="Roboto"/>
                <a:ea typeface="Roboto"/>
                <a:cs typeface="Roboto"/>
              </a:rPr>
              <a:t>CHILD RIGHTS &amp; BUSINESS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Child rights impact assessment in relation to the digital environment (toolkit)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Corporate reporting on child rights impacts in relation to the digital environment (research and model disclosures)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Child rights and responsible digital marketing (research and second edition toolkit)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POLICIES &amp; PROGRAMMING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Ongoing comparative analysis of models for industry regulation on child rights and online harms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Neurotechnology and children (recommendations report)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Best interests of the child in the digital environment (consultations and report)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Updating UNICEF AI for Children guidance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National </a:t>
            </a:r>
            <a:r>
              <a:rPr lang="en-US" sz="1600" dirty="0" err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programmes</a:t>
            </a: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to update/ improve laws, policies, education and service delivery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RESEARCH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‘Disrupting Harm’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Multisectoral models of service delivery for the digital age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endParaRPr lang="en-US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AEEF"/>
              </a:buClr>
              <a:buBlip>
                <a:blip r:embed="rId4"/>
              </a:buBlip>
              <a:defRPr/>
            </a:pPr>
            <a:endParaRPr lang="en-US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5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uple of women taking a selfie&#10;&#10;Description automatically generated">
            <a:extLst>
              <a:ext uri="{FF2B5EF4-FFF2-40B4-BE49-F238E27FC236}">
                <a16:creationId xmlns:a16="http://schemas.microsoft.com/office/drawing/2014/main" id="{50890366-2F05-B59D-1610-91486E36D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UNICEF logo ">
            <a:extLst>
              <a:ext uri="{FF2B5EF4-FFF2-40B4-BE49-F238E27FC236}">
                <a16:creationId xmlns:a16="http://schemas.microsoft.com/office/drawing/2014/main" id="{F05F39A5-6A32-2F43-E9E8-D9DAD5D580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840" y="293"/>
            <a:ext cx="1599907" cy="1599907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5C69FFDA-9F16-454C-97AB-72A64F656DD0}"/>
              </a:ext>
            </a:extLst>
          </p:cNvPr>
          <p:cNvSpPr txBox="1">
            <a:spLocks/>
          </p:cNvSpPr>
          <p:nvPr/>
        </p:nvSpPr>
        <p:spPr>
          <a:xfrm>
            <a:off x="1371600" y="3086100"/>
            <a:ext cx="4724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534590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E5F5FB"/>
      </a:accent6>
      <a:hlink>
        <a:srgbClr val="000000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UNICEF">
  <a:themeElements>
    <a:clrScheme name="Hyperlink 1">
      <a:dk1>
        <a:srgbClr val="000000"/>
      </a:dk1>
      <a:lt1>
        <a:srgbClr val="FFFFFF"/>
      </a:lt1>
      <a:dk2>
        <a:srgbClr val="00AEEF"/>
      </a:dk2>
      <a:lt2>
        <a:srgbClr val="FFFFFF"/>
      </a:lt2>
      <a:accent1>
        <a:srgbClr val="00AEEF"/>
      </a:accent1>
      <a:accent2>
        <a:srgbClr val="D8D1CA"/>
      </a:accent2>
      <a:accent3>
        <a:srgbClr val="A5A5A5"/>
      </a:accent3>
      <a:accent4>
        <a:srgbClr val="777779"/>
      </a:accent4>
      <a:accent5>
        <a:srgbClr val="777779"/>
      </a:accent5>
      <a:accent6>
        <a:srgbClr val="777779"/>
      </a:accent6>
      <a:hlink>
        <a:srgbClr val="FEFFFF"/>
      </a:hlink>
      <a:folHlink>
        <a:srgbClr val="7777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" id="{DC7E091F-5C61-164F-91C7-2F09F2954CB8}" vid="{C41438D2-28A2-DE4E-ADFC-EB271601B2D1}"/>
    </a:ext>
  </a:extLst>
</a:theme>
</file>

<file path=ppt/theme/theme6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72582-4164-40b3-8c4b-3c1a04c8dc1b">
      <Terms xmlns="http://schemas.microsoft.com/office/infopath/2007/PartnerControls"/>
    </lcf76f155ced4ddcb4097134ff3c332f>
    <TaxCatchAll xmlns="d5af11f5-2ba6-4db2-9f85-fe00cbec1a23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20BCD90392CE4983D33C8AE8606CB9" ma:contentTypeVersion="16" ma:contentTypeDescription="Create a new document." ma:contentTypeScope="" ma:versionID="7c1aef2ef58fdf4e42f7fd0a406555e9">
  <xsd:schema xmlns:xsd="http://www.w3.org/2001/XMLSchema" xmlns:xs="http://www.w3.org/2001/XMLSchema" xmlns:p="http://schemas.microsoft.com/office/2006/metadata/properties" xmlns:ns2="4c272582-4164-40b3-8c4b-3c1a04c8dc1b" xmlns:ns3="d5af11f5-2ba6-4db2-9f85-fe00cbec1a23" targetNamespace="http://schemas.microsoft.com/office/2006/metadata/properties" ma:root="true" ma:fieldsID="2a6219168d07826ffba0dfb51be7b267" ns2:_="" ns3:_="">
    <xsd:import namespace="4c272582-4164-40b3-8c4b-3c1a04c8dc1b"/>
    <xsd:import namespace="d5af11f5-2ba6-4db2-9f85-fe00cbec1a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72582-4164-40b3-8c4b-3c1a04c8d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e895586-ec57-4162-862b-4595312350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f11f5-2ba6-4db2-9f85-fe00cbec1a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f298962-6577-4307-a442-e606e116b084}" ma:internalName="TaxCatchAll" ma:showField="CatchAllData" ma:web="d5af11f5-2ba6-4db2-9f85-fe00cbec1a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6AEA14-7150-470A-9F3E-844422CD0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1E89A7-357D-455C-8B12-D0859409CE0B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4c272582-4164-40b3-8c4b-3c1a04c8dc1b"/>
    <ds:schemaRef ds:uri="http://www.w3.org/XML/1998/namespace"/>
    <ds:schemaRef ds:uri="d5af11f5-2ba6-4db2-9f85-fe00cbec1a2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DC35A2E-2B13-4B32-8F21-D54AC6D35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72582-4164-40b3-8c4b-3c1a04c8dc1b"/>
    <ds:schemaRef ds:uri="d5af11f5-2ba6-4db2-9f85-fe00cbec1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4751</TotalTime>
  <Words>201</Words>
  <Application>Microsoft Office PowerPoint</Application>
  <PresentationFormat>Widescreen</PresentationFormat>
  <Paragraphs>30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Arial,Sans-Serif</vt:lpstr>
      <vt:lpstr>Univers LT Std 55 Roman</vt:lpstr>
      <vt:lpstr>Arial</vt:lpstr>
      <vt:lpstr>Calibri</vt:lpstr>
      <vt:lpstr>Calibri Light</vt:lpstr>
      <vt:lpstr>Roboto</vt:lpstr>
      <vt:lpstr>Univers</vt:lpstr>
      <vt:lpstr>Covers</vt:lpstr>
      <vt:lpstr>Personalizza struttura</vt:lpstr>
      <vt:lpstr>1_Personalizza struttura</vt:lpstr>
      <vt:lpstr>ITU Theme - White bg</vt:lpstr>
      <vt:lpstr>UNICEF</vt:lpstr>
      <vt:lpstr>GradientUnivers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UNICEF strategic actions to protect children from violence, and exploitation in relation to the digital environment </dc:title>
  <cp:keywords>CWG-COP Experts</cp:keywords>
  <dcterms:created xsi:type="dcterms:W3CDTF">2016-04-04T12:53:25Z</dcterms:created>
  <dcterms:modified xsi:type="dcterms:W3CDTF">2025-02-04T17:35:47Z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0x0101003A20BCD90392CE4983D33C8AE8606CB9</vt:lpwstr>
  </property>
  <property fmtid="{D5CDD505-2E9C-101B-9397-08002B2CF9AE}" pid="3" name="MediaServiceImageTags">
    <vt:lpwstr/>
  </property>
</Properties>
</file>