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0" r:id="rId5"/>
    <p:sldMasterId id="2147483681" r:id="rId6"/>
    <p:sldMasterId id="2147483648" r:id="rId7"/>
  </p:sldMasterIdLst>
  <p:notesMasterIdLst>
    <p:notesMasterId r:id="rId12"/>
  </p:notesMasterIdLst>
  <p:handoutMasterIdLst>
    <p:handoutMasterId r:id="rId13"/>
  </p:handoutMasterIdLst>
  <p:sldIdLst>
    <p:sldId id="2887" r:id="rId8"/>
    <p:sldId id="5117" r:id="rId9"/>
    <p:sldId id="2889" r:id="rId10"/>
    <p:sldId id="263" r:id="rId11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E3D263-695F-B63B-D38B-0A746EE255D9}" name="Inês Ferreira" initials="IF" userId="Inês Ferr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8C"/>
    <a:srgbClr val="179BDB"/>
    <a:srgbClr val="E7C778"/>
    <a:srgbClr val="BD4741"/>
    <a:srgbClr val="C865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1970A-A119-4041-8F0B-A08D1A857DCB}" v="74" vWet="78" dt="2024-01-16T16:31:21.679"/>
    <p1510:client id="{B2237965-9145-4883-8E79-94CD7A1C3C25}" v="130" dt="2024-01-16T16:34:42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8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ED044B7-BE13-7F4C-37E9-C3D8305D2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69864-B8BD-67EC-109F-8AE14AD0C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387FD9-714A-4990-BC90-50E9438E96FC}" type="datetimeFigureOut">
              <a:rPr lang="it-IT"/>
              <a:pPr>
                <a:defRPr/>
              </a:pPr>
              <a:t>03/02/2025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BB4352-496E-896C-F8A8-8AF938E3E0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B0AA19-9DD6-9428-6094-419315CB03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B339B3-A1FD-403E-B9F1-BD6D78013FF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BDE19ED-43D9-0C4C-7029-96FB543C8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779DA0F-5EBF-E043-AB5D-5368576E7F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FDCD9B5-DCB8-D30D-5192-E9CB89455B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1C0F430-AD3B-4AB0-361B-307B856F07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93E5978-5E42-D483-0F4B-EE4D798447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2877C5A0-7857-F3B8-AE89-F8060418E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2A1640-6CD7-40FE-963E-EECCB865715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on children’s rights in the Council of Europe is led by the </a:t>
            </a: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Children’s Rights Division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under the Programme launched in 2006 “Building a Europe for and with children”.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how exactly are actions developed? The Children’s Rights Division works following the dynamic of the Council of Europe strategic triangle, which includes: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Setting standards, legally and non-legally binding, shaping states policies and legislation;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Monitoring the implementation of Conventions and the non-binding standards; and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Co-operation activities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</a:rPr>
              <a:t>Explain the strategic triangle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3A2A9-1A49-4292-BE16-3592603EDA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5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22413-FCAF-4922-81BA-00C7C43599E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AED7D4-FD3A-2CCF-059E-B29D29A72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2EAF440-2384-EC91-4D47-E55EAB9A19E1}"/>
              </a:ext>
            </a:extLst>
          </p:cNvPr>
          <p:cNvSpPr/>
          <p:nvPr userDrawn="1"/>
        </p:nvSpPr>
        <p:spPr>
          <a:xfrm>
            <a:off x="1703512" y="5046801"/>
            <a:ext cx="3312368" cy="1228893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C043357-4DA5-028C-61AE-C564C8007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6CF-9D4D-48FF-AFF2-54C5E6FD334C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3DF7-3FA8-4BF7-9470-610D0F229F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65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AB87D079-623B-BBFD-C405-DF5BA2BB90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7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D5CDCD-6165-7CCF-3162-F0558E6FE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0F1E4BB-3DD6-45C4-C725-0C902B521A37}"/>
              </a:ext>
            </a:extLst>
          </p:cNvPr>
          <p:cNvSpPr/>
          <p:nvPr userDrawn="1"/>
        </p:nvSpPr>
        <p:spPr>
          <a:xfrm>
            <a:off x="228404" y="116632"/>
            <a:ext cx="2448272" cy="980728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EB7BF76-0EEE-755F-A941-34E8741198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66" y="165409"/>
            <a:ext cx="1737152" cy="8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08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D5CDCD-6165-7CCF-3162-F0558E6FE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704" y="-145159"/>
            <a:ext cx="12529392" cy="70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0F1E4BB-3DD6-45C4-C725-0C902B521A37}"/>
              </a:ext>
            </a:extLst>
          </p:cNvPr>
          <p:cNvSpPr/>
          <p:nvPr userDrawn="1"/>
        </p:nvSpPr>
        <p:spPr>
          <a:xfrm>
            <a:off x="-12300" y="116632"/>
            <a:ext cx="2448272" cy="980728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6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0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0A2F0D-061F-7D7F-8843-232D5B91B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0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34DD-205F-C800-54F5-6833CAB15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1EC3E-CDD1-207E-A554-C4615B061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20848-0EBC-B2F6-4B37-EDC4AF5B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FAD1-7EA9-48F4-A6D8-6692AA8599B7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8AC7-42D9-BE8D-C117-BA7A6003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19D1-B8B9-3671-FF65-287F0E40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7F27-933E-4EF0-AF4B-33A0F3FB1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5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6CE624-0FDE-3501-811D-C4AD9269F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7AB1F816-FB4B-9789-8212-376A4C4D207D}"/>
              </a:ext>
            </a:extLst>
          </p:cNvPr>
          <p:cNvSpPr/>
          <p:nvPr userDrawn="1"/>
        </p:nvSpPr>
        <p:spPr>
          <a:xfrm>
            <a:off x="1703512" y="5046801"/>
            <a:ext cx="3312368" cy="1228893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D273759-CDC5-B744-6C4A-30455EBFB3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40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>
            <a:extLst>
              <a:ext uri="{FF2B5EF4-FFF2-40B4-BE49-F238E27FC236}">
                <a16:creationId xmlns:a16="http://schemas.microsoft.com/office/drawing/2014/main" id="{E966975F-2B87-78DD-0A40-67E6B64317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C944CC34-DC89-16B9-2F74-460114809F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DD92792-6832-456E-F6C0-7B41C8607946}"/>
              </a:ext>
            </a:extLst>
          </p:cNvPr>
          <p:cNvSpPr/>
          <p:nvPr userDrawn="1"/>
        </p:nvSpPr>
        <p:spPr>
          <a:xfrm>
            <a:off x="191344" y="188640"/>
            <a:ext cx="2304256" cy="936104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82E49F7-F00A-65C3-3799-ABF9A1158B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66" y="165409"/>
            <a:ext cx="1737152" cy="883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A3FDADDE-671F-EBF4-0B60-B604788B79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705415" y="2671106"/>
            <a:ext cx="6858000" cy="151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C2983422-3ADB-207E-71C2-92CB2BC1E992}"/>
              </a:ext>
            </a:extLst>
          </p:cNvPr>
          <p:cNvGrpSpPr/>
          <p:nvPr userDrawn="1"/>
        </p:nvGrpSpPr>
        <p:grpSpPr>
          <a:xfrm>
            <a:off x="338253" y="274856"/>
            <a:ext cx="3619649" cy="6308289"/>
            <a:chOff x="4584721" y="-423057"/>
            <a:chExt cx="4100959" cy="7147111"/>
          </a:xfrm>
        </p:grpSpPr>
        <p:pic>
          <p:nvPicPr>
            <p:cNvPr id="4" name="Graphic 15" descr="A square made of dots">
              <a:extLst>
                <a:ext uri="{FF2B5EF4-FFF2-40B4-BE49-F238E27FC236}">
                  <a16:creationId xmlns:a16="http://schemas.microsoft.com/office/drawing/2014/main" id="{727CEC07-68CC-63DE-6304-B69760C69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4721" y="2629903"/>
              <a:ext cx="4094151" cy="4094151"/>
            </a:xfrm>
            <a:prstGeom prst="rect">
              <a:avLst/>
            </a:prstGeom>
          </p:spPr>
        </p:pic>
        <p:pic>
          <p:nvPicPr>
            <p:cNvPr id="5" name="Graphic 19" descr="A square made of dots">
              <a:extLst>
                <a:ext uri="{FF2B5EF4-FFF2-40B4-BE49-F238E27FC236}">
                  <a16:creationId xmlns:a16="http://schemas.microsoft.com/office/drawing/2014/main" id="{86120145-BE8A-3FD2-894B-638E871A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91529" y="-423057"/>
              <a:ext cx="4094151" cy="409415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D357C-3FA0-42D4-850C-879BB0BE1875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43" r:id="rId2"/>
    <p:sldLayoutId id="214748374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children/cden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hyperlink" Target="https://www.coe.int/en/web/children/co-operation-projects" TargetMode="External"/><Relationship Id="rId4" Type="http://schemas.openxmlformats.org/officeDocument/2006/relationships/hyperlink" Target="https://www.coe.int/en/web/children/lanzarote-committ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en/web/children/lanzarote-convent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nhope.org/EN/articles/inhope-global-csam-legislative-overview-2024" TargetMode="External"/><Relationship Id="rId13" Type="http://schemas.openxmlformats.org/officeDocument/2006/relationships/hyperlink" Target="http://www.coe.int/children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rm.coe.int/declaration-on-protecting-children-against-sexual-exploitation-and-sex/1680b25a78" TargetMode="External"/><Relationship Id="rId12" Type="http://schemas.openxmlformats.org/officeDocument/2006/relationships/hyperlink" Target="https://www.coe.int/en/web/artificial-intelligence/the-framework-convention-on-artificial-intellig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m.coe.int/emerging-technologies-threats-and-opportunities-for-the-protection-of-/1680b241a5" TargetMode="External"/><Relationship Id="rId11" Type="http://schemas.openxmlformats.org/officeDocument/2006/relationships/hyperlink" Target="https://www.coe.int/en/web/artificial-intelligence/huderia-risk-and-impact-assessment-of-ai-systems" TargetMode="External"/><Relationship Id="rId5" Type="http://schemas.openxmlformats.org/officeDocument/2006/relationships/hyperlink" Target="https://www.coe.int/en/web/children/-/protecting-children-from-sexual-exploitation-and-abuse-threats-and-opportunities-of-new-technologies" TargetMode="External"/><Relationship Id="rId10" Type="http://schemas.openxmlformats.org/officeDocument/2006/relationships/hyperlink" Target="https://rm.coe.int/cdenf-2024-04-mapping-study-children-and-artificial-intelligence-/1680b212f8" TargetMode="External"/><Relationship Id="rId4" Type="http://schemas.openxmlformats.org/officeDocument/2006/relationships/hyperlink" Target="https://www.coe.int/en/web/children/lanzarote-convention" TargetMode="External"/><Relationship Id="rId9" Type="http://schemas.openxmlformats.org/officeDocument/2006/relationships/hyperlink" Target="https://www.coe.int/en/web/children/cdenf#{%2270353173%22:[1]}" TargetMode="External"/><Relationship Id="rId14" Type="http://schemas.openxmlformats.org/officeDocument/2006/relationships/hyperlink" Target="mailto:children@coe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1C04D08-F055-BD91-F640-97D60AD44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5" y="321173"/>
            <a:ext cx="5755516" cy="95858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1458832" y="3046647"/>
            <a:ext cx="9644596" cy="5047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+mj-lt"/>
                <a:cs typeface="Varela Round"/>
              </a:rPr>
              <a:t>CHILDREN’S RIGHTS DIVISION: UPDATES ON RECENT ACTIVITIES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D66F2-F7C0-4D03-9150-D28F17AC561D}"/>
              </a:ext>
            </a:extLst>
          </p:cNvPr>
          <p:cNvCxnSpPr>
            <a:cxnSpLocks/>
          </p:cNvCxnSpPr>
          <p:nvPr/>
        </p:nvCxnSpPr>
        <p:spPr>
          <a:xfrm>
            <a:off x="1547403" y="3652747"/>
            <a:ext cx="6020121" cy="0"/>
          </a:xfrm>
          <a:prstGeom prst="line">
            <a:avLst/>
          </a:prstGeom>
          <a:ln w="12700">
            <a:solidFill>
              <a:srgbClr val="00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EEB08032-CE0E-4986-AEDF-A41026C0E8B9}"/>
              </a:ext>
            </a:extLst>
          </p:cNvPr>
          <p:cNvSpPr txBox="1">
            <a:spLocks/>
          </p:cNvSpPr>
          <p:nvPr/>
        </p:nvSpPr>
        <p:spPr>
          <a:xfrm>
            <a:off x="1441141" y="1444524"/>
            <a:ext cx="9604229" cy="12674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sz="2800" b="1" dirty="0">
                <a:solidFill>
                  <a:schemeClr val="tx1"/>
                </a:solidFill>
              </a:rPr>
              <a:t>Contribution by the Council of Europe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1D60CC-DF2C-E4F6-46E1-82CEAB240335}"/>
              </a:ext>
            </a:extLst>
          </p:cNvPr>
          <p:cNvSpPr/>
          <p:nvPr/>
        </p:nvSpPr>
        <p:spPr>
          <a:xfrm>
            <a:off x="-28575" y="490106"/>
            <a:ext cx="144000" cy="64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EA86D-7088-345A-C585-1AAB9168CBC9}"/>
              </a:ext>
            </a:extLst>
          </p:cNvPr>
          <p:cNvSpPr txBox="1"/>
          <p:nvPr/>
        </p:nvSpPr>
        <p:spPr>
          <a:xfrm>
            <a:off x="7170058" y="946601"/>
            <a:ext cx="3875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Document CWG-COP-22/INF/18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English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1DD03-53AF-BB0D-B0A3-CD2A20F6C4CD}"/>
              </a:ext>
            </a:extLst>
          </p:cNvPr>
          <p:cNvSpPr txBox="1"/>
          <p:nvPr/>
        </p:nvSpPr>
        <p:spPr>
          <a:xfrm>
            <a:off x="1444887" y="3745786"/>
            <a:ext cx="964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fr-CH" sz="1600" b="1" dirty="0"/>
          </a:p>
          <a:p>
            <a:pPr>
              <a:spcBef>
                <a:spcPts val="600"/>
              </a:spcBef>
            </a:pPr>
            <a:r>
              <a:rPr lang="fr-CH" sz="1600" b="1" dirty="0"/>
              <a:t>Action </a:t>
            </a:r>
            <a:r>
              <a:rPr lang="fr-CH" sz="1600" b="1" dirty="0" err="1"/>
              <a:t>required</a:t>
            </a:r>
            <a:endParaRPr lang="fr-CH" sz="1600" b="1" dirty="0"/>
          </a:p>
          <a:p>
            <a:pPr>
              <a:spcBef>
                <a:spcPts val="600"/>
              </a:spcBef>
            </a:pPr>
            <a:r>
              <a:rPr lang="en-GB" sz="1400" dirty="0"/>
              <a:t>This report is transmitted to the Council Working Group on Child Online Protection </a:t>
            </a:r>
            <a:r>
              <a:rPr lang="en-GB" sz="1400" b="1" dirty="0"/>
              <a:t>for information.</a:t>
            </a:r>
            <a:endParaRPr lang="en-GB" sz="1400" dirty="0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9FC20978-BB42-8F5D-4164-8BB05CAC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26" y="431135"/>
            <a:ext cx="4835129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91440" bIns="45720" anchor="t" anchorCtr="0">
            <a:spAutoFit/>
          </a:bodyPr>
          <a:lstStyle/>
          <a:p>
            <a:pPr hangingPunct="0">
              <a:spcBef>
                <a:spcPts val="600"/>
              </a:spcBef>
            </a:pPr>
            <a:r>
              <a:rPr lang="en-GB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 Working Group </a:t>
            </a:r>
            <a:br>
              <a:rPr lang="en-GB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child online protection</a:t>
            </a:r>
            <a:b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Twenty-second meeting – From 12 (p.m.) to 13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8918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C5C505-7414-CF2F-EA4D-9B3D7444A8FD}"/>
              </a:ext>
            </a:extLst>
          </p:cNvPr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solidFill>
              <a:srgbClr val="5712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A0B89-2B90-DF9A-4CE5-188AF45D1FAD}"/>
              </a:ext>
            </a:extLst>
          </p:cNvPr>
          <p:cNvSpPr txBox="1"/>
          <p:nvPr/>
        </p:nvSpPr>
        <p:spPr>
          <a:xfrm>
            <a:off x="97516" y="304772"/>
            <a:ext cx="8123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 err="1">
                <a:latin typeface="+mj-lt"/>
              </a:rPr>
              <a:t>Children’s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rights</a:t>
            </a:r>
            <a:r>
              <a:rPr lang="fr-FR" sz="2800" dirty="0">
                <a:latin typeface="+mj-lt"/>
              </a:rPr>
              <a:t> at the Council of Europe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22AFD-9CC5-A6E3-56DB-80509235ACEB}"/>
              </a:ext>
            </a:extLst>
          </p:cNvPr>
          <p:cNvSpPr txBox="1"/>
          <p:nvPr/>
        </p:nvSpPr>
        <p:spPr>
          <a:xfrm>
            <a:off x="643095" y="1794099"/>
            <a:ext cx="6194107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>
                <a:solidFill>
                  <a:srgbClr val="990066"/>
                </a:solidFill>
                <a:latin typeface="Aptos Narrow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Steering </a:t>
            </a:r>
            <a:r>
              <a:rPr lang="en-GB" sz="2300" dirty="0">
                <a:solidFill>
                  <a:srgbClr val="990066"/>
                </a:solidFill>
                <a:latin typeface="Aptos Narrow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Committee for the Rights of the Child </a:t>
            </a:r>
            <a:r>
              <a:rPr lang="en-GB" sz="2300" dirty="0">
                <a:latin typeface="Aptos Narrow" panose="020B0004020202020204" pitchFamily="34" charset="0"/>
              </a:rPr>
              <a:t>(CDENF) </a:t>
            </a:r>
            <a:r>
              <a:rPr lang="en-GB" sz="2300">
                <a:latin typeface="Aptos Narrow" panose="020B0004020202020204" pitchFamily="34" charset="0"/>
              </a:rPr>
              <a:t>– Standard-setting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30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990066"/>
                </a:solidFill>
                <a:latin typeface="Aptos Narrow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Committee of parties </a:t>
            </a:r>
            <a:r>
              <a:rPr lang="en-GB" sz="2300">
                <a:solidFill>
                  <a:srgbClr val="990066"/>
                </a:solidFill>
                <a:latin typeface="Aptos Narrow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Convention </a:t>
            </a:r>
            <a:r>
              <a:rPr lang="en-GB" sz="2300" dirty="0">
                <a:solidFill>
                  <a:srgbClr val="990066"/>
                </a:solidFill>
                <a:latin typeface="Aptos Narrow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the Protection of Children against Sexual Exploitation and Sexual </a:t>
            </a:r>
            <a:r>
              <a:rPr lang="en-GB" sz="2300">
                <a:solidFill>
                  <a:srgbClr val="990066"/>
                </a:solidFill>
                <a:latin typeface="Aptos Narrow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Abuse</a:t>
            </a:r>
            <a:r>
              <a:rPr lang="en-GB" sz="2300">
                <a:solidFill>
                  <a:srgbClr val="990066"/>
                </a:solidFill>
                <a:latin typeface="Aptos Narrow" panose="020B0004020202020204" pitchFamily="34" charset="0"/>
              </a:rPr>
              <a:t> </a:t>
            </a:r>
            <a:r>
              <a:rPr lang="en-GB" sz="2300">
                <a:latin typeface="Aptos Narrow" panose="020B0004020202020204" pitchFamily="34" charset="0"/>
              </a:rPr>
              <a:t>(</a:t>
            </a:r>
            <a:r>
              <a:rPr lang="en-GB" sz="2300" dirty="0">
                <a:latin typeface="Aptos Narrow" panose="020B0004020202020204" pitchFamily="34" charset="0"/>
              </a:rPr>
              <a:t>Lanzarote Committee</a:t>
            </a:r>
            <a:r>
              <a:rPr lang="en-GB" sz="2300">
                <a:latin typeface="Aptos Narrow" panose="020B0004020202020204" pitchFamily="34" charset="0"/>
              </a:rPr>
              <a:t>) – Monitoring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300" dirty="0">
              <a:latin typeface="Aptos Narrow" panose="020B00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990066"/>
                </a:solidFill>
                <a:latin typeface="Aptos Narrow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Co-operation projects </a:t>
            </a:r>
            <a:r>
              <a:rPr lang="en-GB" sz="2300" dirty="0">
                <a:latin typeface="Aptos Narrow" panose="020B0004020202020204" pitchFamily="34" charset="0"/>
              </a:rPr>
              <a:t>– </a:t>
            </a:r>
            <a:r>
              <a:rPr lang="en-GB" sz="2300">
                <a:latin typeface="Aptos Narrow" panose="020B0004020202020204" pitchFamily="34" charset="0"/>
              </a:rPr>
              <a:t>Technical co-operation</a:t>
            </a:r>
            <a:endParaRPr lang="en-GB" sz="2300" dirty="0">
              <a:latin typeface="Aptos Narrow" panose="020B0004020202020204" pitchFamily="34" charset="0"/>
            </a:endParaRPr>
          </a:p>
        </p:txBody>
      </p:sp>
      <p:pic>
        <p:nvPicPr>
          <p:cNvPr id="21" name="Picture 20" descr="A diagram of a diagram&#10;&#10;Description automatically generated">
            <a:extLst>
              <a:ext uri="{FF2B5EF4-FFF2-40B4-BE49-F238E27FC236}">
                <a16:creationId xmlns:a16="http://schemas.microsoft.com/office/drawing/2014/main" id="{70E0740B-D272-963E-CCFE-530E607003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5723" r="6052" b="5362"/>
          <a:stretch/>
        </p:blipFill>
        <p:spPr>
          <a:xfrm>
            <a:off x="7048217" y="1448593"/>
            <a:ext cx="4611588" cy="4624052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9203D6-3A4A-A953-6A0A-B102074B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5744" y="27267"/>
            <a:ext cx="1348740" cy="10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EF3B07-C6F4-0D69-EA71-9265774B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361"/>
            <a:ext cx="8645779" cy="44629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47BF9-3DB3-4BF4-5607-CBAD63A24C15}"/>
              </a:ext>
            </a:extLst>
          </p:cNvPr>
          <p:cNvSpPr txBox="1">
            <a:spLocks/>
          </p:cNvSpPr>
          <p:nvPr/>
        </p:nvSpPr>
        <p:spPr>
          <a:xfrm>
            <a:off x="8645780" y="3200274"/>
            <a:ext cx="3546220" cy="1223778"/>
          </a:xfrm>
          <a:prstGeom prst="rect">
            <a:avLst/>
          </a:prstGeom>
          <a:solidFill>
            <a:srgbClr val="4F8AA4"/>
          </a:solidFill>
        </p:spPr>
        <p:txBody>
          <a:bodyPr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fr-FR" b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most holistic international treaty </a:t>
            </a:r>
            <a:r>
              <a:rPr lang="fr-FR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for the protection of children against sexual exploitation and sexual abuse</a:t>
            </a:r>
          </a:p>
          <a:p>
            <a:pPr algn="r" fontAlgn="auto">
              <a:spcAft>
                <a:spcPts val="0"/>
              </a:spcAft>
            </a:pPr>
            <a:endParaRPr lang="fr-FR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776A07-D75D-2359-792F-4AB095D8B3D0}"/>
              </a:ext>
            </a:extLst>
          </p:cNvPr>
          <p:cNvSpPr txBox="1">
            <a:spLocks/>
          </p:cNvSpPr>
          <p:nvPr/>
        </p:nvSpPr>
        <p:spPr>
          <a:xfrm>
            <a:off x="159523" y="75088"/>
            <a:ext cx="12119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ea typeface="+mn-ea"/>
                <a:cs typeface="Arial" panose="020B0604020202020204" pitchFamily="34" charset="0"/>
              </a:rPr>
              <a:t>Convention on the Protection of Children against Sexual Exploitation and Sexual Abuse (</a:t>
            </a:r>
            <a:r>
              <a:rPr lang="fr-FR" sz="2800">
                <a:ea typeface="+mn-ea"/>
                <a:cs typeface="Arial" panose="020B0604020202020204" pitchFamily="34" charset="0"/>
              </a:rPr>
              <a:t>Lanzarote Convention)</a:t>
            </a:r>
            <a:endParaRPr lang="fr-FR" sz="2800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3A2CE-FBE1-6893-5EB0-D96018020396}"/>
              </a:ext>
            </a:extLst>
          </p:cNvPr>
          <p:cNvSpPr txBox="1"/>
          <p:nvPr/>
        </p:nvSpPr>
        <p:spPr>
          <a:xfrm>
            <a:off x="8645781" y="1337361"/>
            <a:ext cx="3546220" cy="1888585"/>
          </a:xfrm>
          <a:prstGeom prst="rect">
            <a:avLst/>
          </a:prstGeom>
          <a:solidFill>
            <a:srgbClr val="BCD3DE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fr-FR" sz="1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2007</a:t>
            </a:r>
          </a:p>
          <a:p>
            <a:pPr algn="ctr">
              <a:spcAft>
                <a:spcPts val="600"/>
              </a:spcAft>
            </a:pPr>
            <a:r>
              <a:rPr lang="fr-FR" sz="18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opened</a:t>
            </a:r>
            <a:r>
              <a:rPr lang="fr-FR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for signature </a:t>
            </a:r>
          </a:p>
          <a:p>
            <a:pPr algn="ctr"/>
            <a:r>
              <a:rPr lang="fr-FR" sz="1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2010</a:t>
            </a:r>
            <a:endParaRPr lang="fr-FR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entry </a:t>
            </a:r>
            <a:r>
              <a:rPr lang="fr-FR" sz="18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fr-FR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force</a:t>
            </a:r>
          </a:p>
          <a:p>
            <a:pPr algn="ctr"/>
            <a:r>
              <a:rPr lang="fr-FR" sz="18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lang="fr-FR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8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urrently</a:t>
            </a:r>
            <a:r>
              <a:rPr lang="fr-FR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48 State parties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015D4-E27A-C1FA-00F5-260A086B9132}"/>
              </a:ext>
            </a:extLst>
          </p:cNvPr>
          <p:cNvSpPr txBox="1"/>
          <p:nvPr/>
        </p:nvSpPr>
        <p:spPr>
          <a:xfrm>
            <a:off x="455532" y="5949913"/>
            <a:ext cx="37931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161616"/>
                </a:solidFill>
                <a:effectLst/>
                <a:latin typeface="Open Sans" panose="020B0606030504020204" pitchFamily="34" charset="0"/>
              </a:rPr>
              <a:t>Link to the </a:t>
            </a:r>
            <a:r>
              <a:rPr lang="en-US" sz="1100" b="0" i="0" u="none" strike="noStrike" dirty="0">
                <a:solidFill>
                  <a:srgbClr val="007BC8"/>
                </a:solidFill>
                <a:effectLst/>
                <a:latin typeface="Open Sans" panose="020B0606030504020204" pitchFamily="34" charset="0"/>
                <a:hlinkClick r:id="rId3"/>
              </a:rPr>
              <a:t>Convention on the Protection of Children against Sexual Exploitation and Sexual Abuse</a:t>
            </a:r>
            <a:endParaRPr lang="fr-FR" sz="11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4856D9-C556-17B0-0AE4-EB5D50B7DEF9}"/>
              </a:ext>
            </a:extLst>
          </p:cNvPr>
          <p:cNvSpPr txBox="1">
            <a:spLocks/>
          </p:cNvSpPr>
          <p:nvPr/>
        </p:nvSpPr>
        <p:spPr>
          <a:xfrm>
            <a:off x="8645780" y="4424052"/>
            <a:ext cx="3546220" cy="150253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fr-FR" sz="18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Simultaneous</a:t>
            </a:r>
            <a:r>
              <a:rPr lang="fr-FR" sz="1800" b="1" dirty="0">
                <a:ea typeface="Open Sans" panose="020B0606030504020204" pitchFamily="34" charset="0"/>
                <a:cs typeface="Open Sans" panose="020B0606030504020204" pitchFamily="34" charset="0"/>
              </a:rPr>
              <a:t> monitoring</a:t>
            </a:r>
            <a:r>
              <a:rPr lang="fr-FR" sz="1800" dirty="0">
                <a:ea typeface="Open Sans" panose="020B0606030504020204" pitchFamily="34" charset="0"/>
                <a:cs typeface="Open Sans" panose="020B0606030504020204" pitchFamily="34" charset="0"/>
              </a:rPr>
              <a:t> of the </a:t>
            </a:r>
            <a:r>
              <a:rPr lang="fr-FR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implementation</a:t>
            </a:r>
            <a:r>
              <a:rPr lang="fr-FR" sz="1800" dirty="0">
                <a:ea typeface="Open Sans" panose="020B0606030504020204" pitchFamily="34" charset="0"/>
                <a:cs typeface="Open Sans" panose="020B0606030504020204" pitchFamily="34" charset="0"/>
              </a:rPr>
              <a:t> of the Convention in all State parties in </a:t>
            </a:r>
            <a:r>
              <a:rPr lang="fr-FR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thematic</a:t>
            </a:r>
            <a:r>
              <a:rPr lang="fr-FR" sz="1800" dirty="0">
                <a:ea typeface="Open Sans" panose="020B0606030504020204" pitchFamily="34" charset="0"/>
                <a:cs typeface="Open Sans" panose="020B0606030504020204" pitchFamily="34" charset="0"/>
              </a:rPr>
              <a:t> monitoring rounds by the </a:t>
            </a:r>
            <a:r>
              <a:rPr lang="fr-FR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fr-FR" sz="1800" dirty="0">
                <a:ea typeface="Open Sans" panose="020B0606030504020204" pitchFamily="34" charset="0"/>
                <a:cs typeface="Open Sans" panose="020B0606030504020204" pitchFamily="34" charset="0"/>
              </a:rPr>
              <a:t> of the Parties (Lanzarote </a:t>
            </a:r>
            <a:r>
              <a:rPr lang="fr-FR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fr-FR" sz="1800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r"/>
            <a:endParaRPr lang="fr-FR" dirty="0"/>
          </a:p>
        </p:txBody>
      </p:sp>
      <p:pic>
        <p:nvPicPr>
          <p:cNvPr id="10" name="Picture 9" descr="A blue and white flag with yellow stars and a circle in the middle&#10;&#10;Description automatically generated">
            <a:extLst>
              <a:ext uri="{FF2B5EF4-FFF2-40B4-BE49-F238E27FC236}">
                <a16:creationId xmlns:a16="http://schemas.microsoft.com/office/drawing/2014/main" id="{B4959E5F-A24F-DCDB-8F5D-EEDEA9EFE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57" y="5791018"/>
            <a:ext cx="1240743" cy="9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 with yellow stars and a circle in the middle&#10;&#10;Description automatically generated">
            <a:extLst>
              <a:ext uri="{FF2B5EF4-FFF2-40B4-BE49-F238E27FC236}">
                <a16:creationId xmlns:a16="http://schemas.microsoft.com/office/drawing/2014/main" id="{FD60AC2F-56C7-7E03-AD73-A02CC56C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98" y="5255288"/>
            <a:ext cx="1520032" cy="1215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DF2254-CC55-6A2F-34DC-CC56BA02CD35}"/>
              </a:ext>
            </a:extLst>
          </p:cNvPr>
          <p:cNvSpPr txBox="1">
            <a:spLocks/>
          </p:cNvSpPr>
          <p:nvPr/>
        </p:nvSpPr>
        <p:spPr>
          <a:xfrm>
            <a:off x="773723" y="155748"/>
            <a:ext cx="11311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ea typeface="+mn-ea"/>
                <a:cs typeface="Arial" panose="020B0604020202020204" pitchFamily="34" charset="0"/>
              </a:rPr>
              <a:t>Update on recent activities</a:t>
            </a:r>
            <a:endParaRPr lang="fr-FR" sz="2800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EF8B5-C389-86F5-3AA0-50441B2B1C5C}"/>
              </a:ext>
            </a:extLst>
          </p:cNvPr>
          <p:cNvSpPr txBox="1"/>
          <p:nvPr/>
        </p:nvSpPr>
        <p:spPr>
          <a:xfrm>
            <a:off x="780106" y="1205802"/>
            <a:ext cx="11251807" cy="5103879"/>
          </a:xfrm>
          <a:prstGeom prst="rect">
            <a:avLst/>
          </a:prstGeom>
          <a:noFill/>
        </p:spPr>
        <p:txBody>
          <a:bodyPr wrap="square" lIns="72000" tIns="72000" rIns="72000" bIns="7200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Threats and opportunities of emerging technologies (</a:t>
            </a:r>
            <a:r>
              <a:rPr lang="en-US" sz="2000">
                <a:solidFill>
                  <a:srgbClr val="990066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Lanzarote Committee</a:t>
            </a:r>
            <a:r>
              <a:rPr lang="en-US" sz="2000">
                <a:solidFill>
                  <a:srgbClr val="990066"/>
                </a:solidFill>
                <a:latin typeface="+mn-lt"/>
              </a:rPr>
              <a:t>): </a:t>
            </a:r>
            <a:endParaRPr lang="en-US" sz="20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Capacity-building event</a:t>
            </a: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on emerging technologies, Vienna, 5 November 2024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Background paper</a:t>
            </a: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by Victoria Baines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Declaration on protecting children against sexual exploitation and sexual abuse facilitated by emerging technologies</a:t>
            </a:r>
            <a:endParaRPr lang="en-US" sz="1600">
              <a:solidFill>
                <a:srgbClr val="01568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INHOPE Global CSAM Legislative Overview</a:t>
            </a:r>
            <a:endParaRPr lang="en-US" sz="1600">
              <a:solidFill>
                <a:srgbClr val="01568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b="1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Children’s rights and artificial intelligence (</a:t>
            </a:r>
            <a:r>
              <a:rPr lang="en-US" sz="2000">
                <a:solidFill>
                  <a:srgbClr val="990066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Steering Committee for the Rights of the Child</a:t>
            </a:r>
            <a:r>
              <a:rPr lang="en-US" sz="2000">
                <a:solidFill>
                  <a:srgbClr val="990066"/>
                </a:solidFill>
                <a:latin typeface="+mn-lt"/>
              </a:rPr>
              <a:t>): </a:t>
            </a:r>
            <a:endParaRPr lang="en-US" sz="20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Mapping study </a:t>
            </a:r>
            <a:r>
              <a:rPr lang="en-US" sz="160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on the rights of the child and artificial intelligence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Development of child rights impact assessment tool on AI, complementing Council of Europe </a:t>
            </a: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HUDEIRA</a:t>
            </a: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guidance for Parties of the </a:t>
            </a:r>
            <a:r>
              <a:rPr lang="en-US" sz="16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Framework Convention on AI</a:t>
            </a:r>
            <a:endParaRPr lang="en-US" sz="1600">
              <a:solidFill>
                <a:srgbClr val="01568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www.coe.int/children</a:t>
            </a:r>
            <a:endParaRPr lang="en-US" sz="1200">
              <a:solidFill>
                <a:srgbClr val="01568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children@coe.int</a:t>
            </a:r>
            <a:r>
              <a:rPr lang="en-US" sz="1200">
                <a:solidFill>
                  <a:srgbClr val="01568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200" dirty="0">
              <a:solidFill>
                <a:srgbClr val="01568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fr-FR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179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0000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0BCD90392CE4983D33C8AE8606CB9" ma:contentTypeVersion="16" ma:contentTypeDescription="Create a new document." ma:contentTypeScope="" ma:versionID="7c1aef2ef58fdf4e42f7fd0a406555e9">
  <xsd:schema xmlns:xsd="http://www.w3.org/2001/XMLSchema" xmlns:xs="http://www.w3.org/2001/XMLSchema" xmlns:p="http://schemas.microsoft.com/office/2006/metadata/properties" xmlns:ns2="4c272582-4164-40b3-8c4b-3c1a04c8dc1b" xmlns:ns3="d5af11f5-2ba6-4db2-9f85-fe00cbec1a23" targetNamespace="http://schemas.microsoft.com/office/2006/metadata/properties" ma:root="true" ma:fieldsID="2a6219168d07826ffba0dfb51be7b267" ns2:_="" ns3:_="">
    <xsd:import namespace="4c272582-4164-40b3-8c4b-3c1a04c8dc1b"/>
    <xsd:import namespace="d5af11f5-2ba6-4db2-9f85-fe00cbec1a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72582-4164-40b3-8c4b-3c1a04c8d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e895586-ec57-4162-862b-459531235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f11f5-2ba6-4db2-9f85-fe00cbec1a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f298962-6577-4307-a442-e606e116b084}" ma:internalName="TaxCatchAll" ma:showField="CatchAllData" ma:web="d5af11f5-2ba6-4db2-9f85-fe00cbec1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72582-4164-40b3-8c4b-3c1a04c8dc1b">
      <Terms xmlns="http://schemas.microsoft.com/office/infopath/2007/PartnerControls"/>
    </lcf76f155ced4ddcb4097134ff3c332f>
    <TaxCatchAll xmlns="d5af11f5-2ba6-4db2-9f85-fe00cbec1a23"/>
  </documentManagement>
</p:properties>
</file>

<file path=customXml/itemProps1.xml><?xml version="1.0" encoding="utf-8"?>
<ds:datastoreItem xmlns:ds="http://schemas.openxmlformats.org/officeDocument/2006/customXml" ds:itemID="{4DC35A2E-2B13-4B32-8F21-D54AC6D35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72582-4164-40b3-8c4b-3c1a04c8dc1b"/>
    <ds:schemaRef ds:uri="d5af11f5-2ba6-4db2-9f85-fe00cbec1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6AEA14-7150-470A-9F3E-844422CD0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E89A7-357D-455C-8B12-D0859409CE0B}">
  <ds:schemaRefs>
    <ds:schemaRef ds:uri="http://purl.org/dc/terms/"/>
    <ds:schemaRef ds:uri="http://schemas.microsoft.com/office/2006/documentManagement/types"/>
    <ds:schemaRef ds:uri="http://purl.org/dc/dcmitype/"/>
    <ds:schemaRef ds:uri="4c272582-4164-40b3-8c4b-3c1a04c8dc1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d5af11f5-2ba6-4db2-9f85-fe00cbec1a2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Words>402</Words>
  <Application>Microsoft Office PowerPoint</Application>
  <PresentationFormat>Widescreen</PresentationFormat>
  <Paragraphs>52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 Narrow</vt:lpstr>
      <vt:lpstr>Arial</vt:lpstr>
      <vt:lpstr>Calibri</vt:lpstr>
      <vt:lpstr>Calibri Light</vt:lpstr>
      <vt:lpstr>Open Sans</vt:lpstr>
      <vt:lpstr>Covers</vt:lpstr>
      <vt:lpstr>Personalizza struttura</vt:lpstr>
      <vt:lpstr>1_Personalizza struttura</vt:lpstr>
      <vt:lpstr>ITU Theme - White bg</vt:lpstr>
      <vt:lpstr>PowerPoint Presentation</vt:lpstr>
      <vt:lpstr>PowerPoint Presentation</vt:lpstr>
      <vt:lpstr>PowerPoint Presentation</vt:lpstr>
      <vt:lpstr>PowerPoint Presentation</vt:lpstr>
    </vt:vector>
  </TitlesOfParts>
  <Company>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garrone</dc:creator>
  <cp:lastModifiedBy>GBS</cp:lastModifiedBy>
  <cp:revision>8</cp:revision>
  <dcterms:created xsi:type="dcterms:W3CDTF">2016-04-04T12:53:25Z</dcterms:created>
  <dcterms:modified xsi:type="dcterms:W3CDTF">2025-02-03T11:39:12Z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0x0101003A20BCD90392CE4983D33C8AE8606CB9</vt:lpwstr>
  </property>
  <property fmtid="{D5CDD505-2E9C-101B-9397-08002B2CF9AE}" pid="3" name="MediaServiceImageTags">
    <vt:lpwstr/>
  </property>
</Properties>
</file>