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9" r:id="rId5"/>
    <p:sldMasterId id="2147483713" r:id="rId6"/>
  </p:sldMasterIdLst>
  <p:notesMasterIdLst>
    <p:notesMasterId r:id="rId25"/>
  </p:notesMasterIdLst>
  <p:handoutMasterIdLst>
    <p:handoutMasterId r:id="rId26"/>
  </p:handoutMasterIdLst>
  <p:sldIdLst>
    <p:sldId id="2685" r:id="rId7"/>
    <p:sldId id="266" r:id="rId8"/>
    <p:sldId id="271" r:id="rId9"/>
    <p:sldId id="298" r:id="rId10"/>
    <p:sldId id="4109" r:id="rId11"/>
    <p:sldId id="291" r:id="rId12"/>
    <p:sldId id="290" r:id="rId13"/>
    <p:sldId id="4125" r:id="rId14"/>
    <p:sldId id="4120" r:id="rId15"/>
    <p:sldId id="3331" r:id="rId16"/>
    <p:sldId id="4119" r:id="rId17"/>
    <p:sldId id="4121" r:id="rId18"/>
    <p:sldId id="4123" r:id="rId19"/>
    <p:sldId id="4124" r:id="rId20"/>
    <p:sldId id="4122" r:id="rId21"/>
    <p:sldId id="3315" r:id="rId22"/>
    <p:sldId id="3316"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0083B3"/>
    <a:srgbClr val="9D26FF"/>
    <a:srgbClr val="0076A1"/>
    <a:srgbClr val="FFFFFF"/>
    <a:srgbClr val="009CD6"/>
    <a:srgbClr val="A5A5A5"/>
    <a:srgbClr val="757070"/>
    <a:srgbClr val="6F6F6E"/>
    <a:srgbClr val="F5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927" autoAdjust="0"/>
  </p:normalViewPr>
  <p:slideViewPr>
    <p:cSldViewPr snapToGrid="0">
      <p:cViewPr varScale="1">
        <p:scale>
          <a:sx n="85" d="100"/>
          <a:sy n="85" d="100"/>
        </p:scale>
        <p:origin x="1224" y="300"/>
      </p:cViewPr>
      <p:guideLst>
        <p:guide orient="horz" pos="2160"/>
        <p:guide pos="3840"/>
      </p:guideLst>
    </p:cSldViewPr>
  </p:slideViewPr>
  <p:notesTextViewPr>
    <p:cViewPr>
      <p:scale>
        <a:sx n="1" d="1"/>
        <a:sy n="1" d="1"/>
      </p:scale>
      <p:origin x="0" y="0"/>
    </p:cViewPr>
  </p:notesTextViewPr>
  <p:notesViewPr>
    <p:cSldViewPr snapToGrid="0">
      <p:cViewPr varScale="1">
        <p:scale>
          <a:sx n="124" d="100"/>
          <a:sy n="124" d="100"/>
        </p:scale>
        <p:origin x="4188"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GB" dirty="0"/>
              <a:t>Beneficiaries participation in different digital citizenship initiative events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Beneficiaries Participation in Different Digital Citizenship Initiative Events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C73-4FA7-8ED5-2546C6CC084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C73-4FA7-8ED5-2546C6CC084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C73-4FA7-8ED5-2546C6CC0844}"/>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7C73-4FA7-8ED5-2546C6CC0844}"/>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7C73-4FA7-8ED5-2546C6CC0844}"/>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7C73-4FA7-8ED5-2546C6CC084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Digital citizenship training</c:v>
                </c:pt>
                <c:pt idx="1">
                  <c:v>Internet safety training</c:v>
                </c:pt>
                <c:pt idx="2">
                  <c:v>Workshops</c:v>
                </c:pt>
                <c:pt idx="3">
                  <c:v>Awareness sessions</c:v>
                </c:pt>
                <c:pt idx="4">
                  <c:v>Celebration events</c:v>
                </c:pt>
                <c:pt idx="5">
                  <c:v>Webinars</c:v>
                </c:pt>
              </c:strCache>
            </c:strRef>
          </c:cat>
          <c:val>
            <c:numRef>
              <c:f>Sheet1!$B$2:$B$7</c:f>
              <c:numCache>
                <c:formatCode>General</c:formatCode>
                <c:ptCount val="6"/>
                <c:pt idx="0">
                  <c:v>528</c:v>
                </c:pt>
                <c:pt idx="1">
                  <c:v>200</c:v>
                </c:pt>
                <c:pt idx="2">
                  <c:v>573</c:v>
                </c:pt>
                <c:pt idx="3">
                  <c:v>663</c:v>
                </c:pt>
                <c:pt idx="4">
                  <c:v>400</c:v>
                </c:pt>
                <c:pt idx="5">
                  <c:v>500</c:v>
                </c:pt>
              </c:numCache>
            </c:numRef>
          </c:val>
          <c:extLst>
            <c:ext xmlns:c16="http://schemas.microsoft.com/office/drawing/2014/chart" uri="{C3380CC4-5D6E-409C-BE32-E72D297353CC}">
              <c16:uniqueId val="{00000000-1762-4798-96C1-B19724DC256E}"/>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618407947967476"/>
          <c:y val="0.46155798095730927"/>
          <c:w val="0.21558805498395384"/>
          <c:h val="0.3222980854885527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Digital citizenship training</c:v>
                </c:pt>
              </c:strCache>
            </c:strRef>
          </c:tx>
          <c:spPr>
            <a:solidFill>
              <a:schemeClr val="accent1"/>
            </a:solidFill>
            <a:ln>
              <a:noFill/>
            </a:ln>
            <a:effectLst/>
          </c:spPr>
          <c:invertIfNegative val="0"/>
          <c:dLbls>
            <c:dLbl>
              <c:idx val="0"/>
              <c:layout>
                <c:manualLayout>
                  <c:x val="2.2745381212804037E-3"/>
                  <c:y val="-1.6393973589390692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5538122892217442E-2"/>
                      <c:h val="9.1165514120644622E-2"/>
                    </c:manualLayout>
                  </c15:layout>
                </c:ext>
                <c:ext xmlns:c16="http://schemas.microsoft.com/office/drawing/2014/chart" uri="{C3380CC4-5D6E-409C-BE32-E72D297353CC}">
                  <c16:uniqueId val="{00000000-9EAD-4162-B3BA-088445D301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Number of beneficiaries </c:v>
                </c:pt>
              </c:strCache>
            </c:strRef>
          </c:cat>
          <c:val>
            <c:numRef>
              <c:f>Sheet1!$B$2:$B$2</c:f>
              <c:numCache>
                <c:formatCode>General</c:formatCode>
                <c:ptCount val="1"/>
                <c:pt idx="0">
                  <c:v>528</c:v>
                </c:pt>
              </c:numCache>
            </c:numRef>
          </c:val>
          <c:extLst>
            <c:ext xmlns:c16="http://schemas.microsoft.com/office/drawing/2014/chart" uri="{C3380CC4-5D6E-409C-BE32-E72D297353CC}">
              <c16:uniqueId val="{00000001-9EAD-4162-B3BA-088445D30199}"/>
            </c:ext>
          </c:extLst>
        </c:ser>
        <c:ser>
          <c:idx val="1"/>
          <c:order val="1"/>
          <c:tx>
            <c:strRef>
              <c:f>Sheet1!$C$1</c:f>
              <c:strCache>
                <c:ptCount val="1"/>
                <c:pt idx="0">
                  <c:v>Interactive training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Number of beneficiaries </c:v>
                </c:pt>
              </c:strCache>
            </c:strRef>
          </c:cat>
          <c:val>
            <c:numRef>
              <c:f>Sheet1!$C$2:$C$2</c:f>
              <c:numCache>
                <c:formatCode>General</c:formatCode>
                <c:ptCount val="1"/>
                <c:pt idx="0">
                  <c:v>573</c:v>
                </c:pt>
              </c:numCache>
            </c:numRef>
          </c:val>
          <c:extLst>
            <c:ext xmlns:c16="http://schemas.microsoft.com/office/drawing/2014/chart" uri="{C3380CC4-5D6E-409C-BE32-E72D297353CC}">
              <c16:uniqueId val="{00000002-9EAD-4162-B3BA-088445D30199}"/>
            </c:ext>
          </c:extLst>
        </c:ser>
        <c:ser>
          <c:idx val="2"/>
          <c:order val="2"/>
          <c:tx>
            <c:strRef>
              <c:f>Sheet1!$D$1</c:f>
              <c:strCache>
                <c:ptCount val="1"/>
                <c:pt idx="0">
                  <c:v>Internet safety skills training</c:v>
                </c:pt>
              </c:strCache>
            </c:strRef>
          </c:tx>
          <c:spPr>
            <a:solidFill>
              <a:schemeClr val="accent3"/>
            </a:solidFill>
            <a:ln>
              <a:noFill/>
            </a:ln>
            <a:effectLst/>
          </c:spPr>
          <c:invertIfNegative val="0"/>
          <c:dLbls>
            <c:dLbl>
              <c:idx val="0"/>
              <c:tx>
                <c:rich>
                  <a:bodyPr/>
                  <a:lstStyle/>
                  <a:p>
                    <a:r>
                      <a:rPr lang="en-US"/>
                      <a:t>200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EAD-4162-B3BA-088445D301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Number of beneficiaries </c:v>
                </c:pt>
              </c:strCache>
            </c:strRef>
          </c:cat>
          <c:val>
            <c:numRef>
              <c:f>Sheet1!$D$2:$D$2</c:f>
              <c:numCache>
                <c:formatCode>General</c:formatCode>
                <c:ptCount val="1"/>
                <c:pt idx="0">
                  <c:v>162</c:v>
                </c:pt>
              </c:numCache>
            </c:numRef>
          </c:val>
          <c:extLst>
            <c:ext xmlns:c16="http://schemas.microsoft.com/office/drawing/2014/chart" uri="{C3380CC4-5D6E-409C-BE32-E72D297353CC}">
              <c16:uniqueId val="{00000004-9EAD-4162-B3BA-088445D30199}"/>
            </c:ext>
          </c:extLst>
        </c:ser>
        <c:dLbls>
          <c:showLegendKey val="0"/>
          <c:showVal val="0"/>
          <c:showCatName val="0"/>
          <c:showSerName val="0"/>
          <c:showPercent val="0"/>
          <c:showBubbleSize val="0"/>
        </c:dLbls>
        <c:gapWidth val="219"/>
        <c:overlap val="-27"/>
        <c:axId val="-1847566016"/>
        <c:axId val="-1847560032"/>
      </c:barChart>
      <c:catAx>
        <c:axId val="-184756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1847560032"/>
        <c:crosses val="autoZero"/>
        <c:auto val="1"/>
        <c:lblAlgn val="ctr"/>
        <c:lblOffset val="100"/>
        <c:noMultiLvlLbl val="0"/>
      </c:catAx>
      <c:valAx>
        <c:axId val="-1847560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756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8112201928516E-2"/>
          <c:y val="3.8818612063416448E-2"/>
          <c:w val="0.89972477213994939"/>
          <c:h val="0.79784778994271044"/>
        </c:manualLayout>
      </c:layout>
      <c:barChart>
        <c:barDir val="col"/>
        <c:grouping val="clustered"/>
        <c:varyColors val="0"/>
        <c:ser>
          <c:idx val="0"/>
          <c:order val="0"/>
          <c:tx>
            <c:strRef>
              <c:f>Sheet1!$B$1</c:f>
              <c:strCache>
                <c:ptCount val="1"/>
                <c:pt idx="0">
                  <c:v>Awareness sessions</c:v>
                </c:pt>
              </c:strCache>
            </c:strRef>
          </c:tx>
          <c:spPr>
            <a:solidFill>
              <a:srgbClr val="00A3E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Number of Beneficiaries</c:v>
                </c:pt>
              </c:strCache>
            </c:strRef>
          </c:cat>
          <c:val>
            <c:numRef>
              <c:f>Sheet1!$B$2:$B$2</c:f>
              <c:numCache>
                <c:formatCode>General</c:formatCode>
                <c:ptCount val="1"/>
                <c:pt idx="0">
                  <c:v>663</c:v>
                </c:pt>
              </c:numCache>
            </c:numRef>
          </c:val>
          <c:extLst>
            <c:ext xmlns:c16="http://schemas.microsoft.com/office/drawing/2014/chart" uri="{C3380CC4-5D6E-409C-BE32-E72D297353CC}">
              <c16:uniqueId val="{00000000-E3FE-4A11-BEE4-C0CC5EFF7BD4}"/>
            </c:ext>
          </c:extLst>
        </c:ser>
        <c:ser>
          <c:idx val="1"/>
          <c:order val="1"/>
          <c:tx>
            <c:strRef>
              <c:f>Sheet1!$C$1</c:f>
              <c:strCache>
                <c:ptCount val="1"/>
                <c:pt idx="0">
                  <c:v>Workshops</c:v>
                </c:pt>
              </c:strCache>
            </c:strRef>
          </c:tx>
          <c:spPr>
            <a:solidFill>
              <a:srgbClr val="2EE5C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Number of Beneficiaries</c:v>
                </c:pt>
              </c:strCache>
            </c:strRef>
          </c:cat>
          <c:val>
            <c:numRef>
              <c:f>Sheet1!$C$2:$C$2</c:f>
              <c:numCache>
                <c:formatCode>General</c:formatCode>
                <c:ptCount val="1"/>
                <c:pt idx="0">
                  <c:v>400</c:v>
                </c:pt>
              </c:numCache>
            </c:numRef>
          </c:val>
          <c:extLst>
            <c:ext xmlns:c16="http://schemas.microsoft.com/office/drawing/2014/chart" uri="{C3380CC4-5D6E-409C-BE32-E72D297353CC}">
              <c16:uniqueId val="{00000001-E3FE-4A11-BEE4-C0CC5EFF7BD4}"/>
            </c:ext>
          </c:extLst>
        </c:ser>
        <c:ser>
          <c:idx val="2"/>
          <c:order val="2"/>
          <c:tx>
            <c:strRef>
              <c:f>Sheet1!$D$1</c:f>
              <c:strCache>
                <c:ptCount val="1"/>
                <c:pt idx="0">
                  <c:v>Webinars</c:v>
                </c:pt>
              </c:strCache>
            </c:strRef>
          </c:tx>
          <c:spPr>
            <a:solidFill>
              <a:srgbClr val="07A0A0"/>
            </a:solidFill>
            <a:ln>
              <a:noFill/>
            </a:ln>
            <a:effectLst/>
          </c:spPr>
          <c:invertIfNegative val="0"/>
          <c:dLbls>
            <c:dLbl>
              <c:idx val="0"/>
              <c:tx>
                <c:rich>
                  <a:bodyPr/>
                  <a:lstStyle/>
                  <a:p>
                    <a:fld id="{B25E4B8B-816B-4091-A7EF-35E7132E6B80}" type="VALUE">
                      <a:rPr lang="en-US" smtClean="0"/>
                      <a:pPr/>
                      <a:t>[VALUE]</a:t>
                    </a:fld>
                    <a:r>
                      <a:rPr lang="en-US" dirty="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3FE-4A11-BEE4-C0CC5EFF7BD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Number of Beneficiaries</c:v>
                </c:pt>
              </c:strCache>
            </c:strRef>
          </c:cat>
          <c:val>
            <c:numRef>
              <c:f>Sheet1!$D$2:$D$2</c:f>
              <c:numCache>
                <c:formatCode>General</c:formatCode>
                <c:ptCount val="1"/>
                <c:pt idx="0">
                  <c:v>50</c:v>
                </c:pt>
              </c:numCache>
            </c:numRef>
          </c:val>
          <c:extLst>
            <c:ext xmlns:c16="http://schemas.microsoft.com/office/drawing/2014/chart" uri="{C3380CC4-5D6E-409C-BE32-E72D297353CC}">
              <c16:uniqueId val="{00000003-E3FE-4A11-BEE4-C0CC5EFF7BD4}"/>
            </c:ext>
          </c:extLst>
        </c:ser>
        <c:dLbls>
          <c:showLegendKey val="0"/>
          <c:showVal val="0"/>
          <c:showCatName val="0"/>
          <c:showSerName val="0"/>
          <c:showPercent val="0"/>
          <c:showBubbleSize val="0"/>
        </c:dLbls>
        <c:gapWidth val="219"/>
        <c:overlap val="-27"/>
        <c:axId val="-1847563296"/>
        <c:axId val="-1847565472"/>
      </c:barChart>
      <c:catAx>
        <c:axId val="-184756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75000"/>
                  </a:schemeClr>
                </a:solidFill>
                <a:latin typeface="+mn-lt"/>
                <a:ea typeface="+mn-ea"/>
                <a:cs typeface="+mn-cs"/>
              </a:defRPr>
            </a:pPr>
            <a:endParaRPr lang="en-US"/>
          </a:p>
        </c:txPr>
        <c:crossAx val="-1847565472"/>
        <c:crosses val="autoZero"/>
        <c:auto val="1"/>
        <c:lblAlgn val="ctr"/>
        <c:lblOffset val="100"/>
        <c:noMultiLvlLbl val="0"/>
      </c:catAx>
      <c:valAx>
        <c:axId val="-184756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75000"/>
                  </a:schemeClr>
                </a:solidFill>
                <a:latin typeface="+mn-lt"/>
                <a:ea typeface="+mn-ea"/>
                <a:cs typeface="+mn-cs"/>
              </a:defRPr>
            </a:pPr>
            <a:endParaRPr lang="en-US"/>
          </a:p>
        </c:txPr>
        <c:crossAx val="-184756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E192EA-4FB5-417A-96F6-B3058A54AB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5D5479-0008-4BFD-BE18-7442B16913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2114D-3A05-4B20-822E-8261653B33D2}" type="datetimeFigureOut">
              <a:rPr lang="en-US" smtClean="0"/>
              <a:t>2/3/2025</a:t>
            </a:fld>
            <a:endParaRPr lang="en-US"/>
          </a:p>
        </p:txBody>
      </p:sp>
      <p:sp>
        <p:nvSpPr>
          <p:cNvPr id="4" name="Footer Placeholder 3">
            <a:extLst>
              <a:ext uri="{FF2B5EF4-FFF2-40B4-BE49-F238E27FC236}">
                <a16:creationId xmlns:a16="http://schemas.microsoft.com/office/drawing/2014/main" id="{EABD4BE7-9FD8-4D10-87DD-2B2BC23B46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0342B2-B657-4BF5-B0C4-8D3FD65073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E5079B-D1F0-49DB-8DFB-E06CD09EC17E}" type="slidenum">
              <a:rPr lang="en-US" smtClean="0"/>
              <a:t>‹#›</a:t>
            </a:fld>
            <a:endParaRPr lang="en-US"/>
          </a:p>
        </p:txBody>
      </p:sp>
    </p:spTree>
    <p:extLst>
      <p:ext uri="{BB962C8B-B14F-4D97-AF65-F5344CB8AC3E}">
        <p14:creationId xmlns:p14="http://schemas.microsoft.com/office/powerpoint/2010/main" val="4200547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8D2-43B4-45EB-8E80-36DCF9CD046D}"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591F-50F3-4C40-9DA2-D793276CC051}" type="slidenum">
              <a:rPr lang="en-US" smtClean="0"/>
              <a:t>‹#›</a:t>
            </a:fld>
            <a:endParaRPr lang="en-US"/>
          </a:p>
        </p:txBody>
      </p:sp>
    </p:spTree>
    <p:extLst>
      <p:ext uri="{BB962C8B-B14F-4D97-AF65-F5344CB8AC3E}">
        <p14:creationId xmlns:p14="http://schemas.microsoft.com/office/powerpoint/2010/main" val="77999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Ladies and gentlemen,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Good morning, good afternoon, and good evening</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I am deeply honored to participate in the Group work for Child Online Protection, a promising platform that drives innovation, while ensuring “Online Safety” for all, including our kids, the potential drivers of sustainability.</a:t>
            </a:r>
          </a:p>
          <a:p>
            <a:pPr marL="0" marR="0" algn="just">
              <a:lnSpc>
                <a:spcPct val="107000"/>
              </a:lnSpc>
              <a:spcBef>
                <a:spcPts val="0"/>
              </a:spcBef>
              <a:spcAft>
                <a:spcPts val="800"/>
              </a:spcAft>
            </a:pPr>
            <a:endParaRPr lang="en-US" sz="18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While the digital age brings us incredible opportunities, it poses risks, particularly when it comes to protecting our children.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As an ICT sector, we are entrusted with the responsibility of fostering e-citizenship while addressing its challenges head-on.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Before we delve into the details of our initiative on Childe Online Protection and Digital Citizenship, let us, first, take a moment to briefly review Egypt's ICT strategy.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8FBC03E-D695-4CBE-965D-EF386E694CE2}" type="slidenum">
              <a:rPr lang="en-US" smtClean="0"/>
              <a:t>2</a:t>
            </a:fld>
            <a:endParaRPr lang="en-US"/>
          </a:p>
        </p:txBody>
      </p:sp>
    </p:spTree>
    <p:extLst>
      <p:ext uri="{BB962C8B-B14F-4D97-AF65-F5344CB8AC3E}">
        <p14:creationId xmlns:p14="http://schemas.microsoft.com/office/powerpoint/2010/main" val="1563504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Ladies and gentlemen,</a:t>
            </a:r>
          </a:p>
          <a:p>
            <a:endParaRPr lang="en-US" dirty="0"/>
          </a:p>
          <a:p>
            <a:r>
              <a:rPr lang="en-US" dirty="0"/>
              <a:t>As I bring this lengthy, yet hopefully useful presentation to a close,  it is important to highlight that our children hold the key to unlocking promising future. </a:t>
            </a:r>
          </a:p>
          <a:p>
            <a:endParaRPr lang="en-US" dirty="0"/>
          </a:p>
          <a:p>
            <a:r>
              <a:rPr lang="en-US" dirty="0"/>
              <a:t>It is our shared responsibility to nurture their growth and protect them from an increasingly dangerous digital world.  </a:t>
            </a:r>
          </a:p>
          <a:p>
            <a:r>
              <a:rPr lang="en-US" dirty="0"/>
              <a:t> </a:t>
            </a:r>
          </a:p>
          <a:p>
            <a:r>
              <a:rPr lang="en-US" dirty="0"/>
              <a:t>Today, we have witnessed Egypt's unwavering dedication in creating a secure and empowering digital environment for our young ones. However, we should not stop there, we have a long journey ahead! let us march forward with a shared vision, ensuring that every child can develop and flourish in the digital landscape that lies ahead.</a:t>
            </a:r>
          </a:p>
          <a:p>
            <a:endParaRPr lang="en-US" dirty="0"/>
          </a:p>
          <a:p>
            <a:r>
              <a:rPr lang="en-US" dirty="0"/>
              <a:t> </a:t>
            </a:r>
          </a:p>
          <a:p>
            <a:r>
              <a:rPr lang="en-US" dirty="0"/>
              <a:t>Thank you for listening!  </a:t>
            </a:r>
          </a:p>
        </p:txBody>
      </p:sp>
      <p:sp>
        <p:nvSpPr>
          <p:cNvPr id="4" name="Slide Number Placeholder 3"/>
          <p:cNvSpPr>
            <a:spLocks noGrp="1"/>
          </p:cNvSpPr>
          <p:nvPr>
            <p:ph type="sldNum" sz="quarter" idx="5"/>
          </p:nvPr>
        </p:nvSpPr>
        <p:spPr/>
        <p:txBody>
          <a:bodyPr/>
          <a:lstStyle/>
          <a:p>
            <a:fld id="{F8FBC03E-D695-4CBE-965D-EF386E694CE2}" type="slidenum">
              <a:rPr lang="en-US" smtClean="0"/>
              <a:t>18</a:t>
            </a:fld>
            <a:endParaRPr lang="en-US"/>
          </a:p>
        </p:txBody>
      </p:sp>
    </p:spTree>
    <p:extLst>
      <p:ext uri="{BB962C8B-B14F-4D97-AF65-F5344CB8AC3E}">
        <p14:creationId xmlns:p14="http://schemas.microsoft.com/office/powerpoint/2010/main" val="370824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With unwavering determination, Egypt has been fully embracing the United Nations' Sustainable Development Goals (SDGs).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Such commitment was reflected in its “2030 Vision” – a visionary blueprint that transcends dreams and transforms them into concrete actions. This comprehensive strategy is not limited to just political and economic dimensions; it delves into the very fabric of Egyptian society, ensuring progress and inclusivity for all.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At the very core of this transformative journey lies the Digital Egypt initiative, a powerful force propelling the nation towards unparalleled innovation. Leading this charge to the future is the Ministry of Communications and Information Technology, with its 3 cross-cutting goals.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On an economic front, the ministry’s goal is not confined to boosting the ICT’s contribution to the GDP, but also attract an influx of hard currencies.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Yet, the ministry's vision goes beyond mere economic gains. It seeks to swiftly introduce and integrate cutting-edge technologies across diverse sectors, ranging from digitizing governmental services to empowering and uplifting the most vulnerable strata of society.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Strategically, the ministry aspires to solidify Egypt's position on the global stage of interconnectivity in an ever-evolving landscape of AI and digital transformation.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lvl="0"/>
            <a:endParaRPr lang="en-US" sz="1200" dirty="0">
              <a:solidFill>
                <a:prstClr val="black"/>
              </a:solidFill>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But before we delve into the details of our initiatives related to child online protection, let’s take a quick moment to highlight the main pillars and enablers of the </a:t>
            </a:r>
            <a:r>
              <a:rPr lang="en-US" sz="1800" kern="100">
                <a:effectLst/>
                <a:latin typeface="Times New Roman" panose="02020603050405020304" pitchFamily="18" charset="0"/>
                <a:ea typeface="Calibri" panose="020F0502020204030204" pitchFamily="34" charset="0"/>
                <a:cs typeface="Arial" panose="020B0604020202020204" pitchFamily="34" charset="0"/>
              </a:rPr>
              <a:t>MCIT strategy.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lvl="0"/>
            <a:endParaRPr lang="en-US" sz="1200" dirty="0">
              <a:solidFill>
                <a:prstClr val="black"/>
              </a:solidFill>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BC03E-D695-4CBE-965D-EF386E694C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36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 </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At the heart of such strategy, lies three main pillars: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US" dirty="0"/>
          </a:p>
          <a:p>
            <a:pPr algn="just"/>
            <a:r>
              <a:rPr lang="en-US" dirty="0"/>
              <a:t>-First.. Digital Transformation.. by digitizing the governmental operations, … all</a:t>
            </a:r>
          </a:p>
          <a:p>
            <a:pPr algn="just"/>
            <a:r>
              <a:rPr lang="en-US" dirty="0"/>
              <a:t>of them, … to better serve our citizens</a:t>
            </a:r>
          </a:p>
          <a:p>
            <a:pPr algn="just"/>
            <a:r>
              <a:rPr lang="en-US" dirty="0"/>
              <a:t> </a:t>
            </a:r>
          </a:p>
          <a:p>
            <a:pPr algn="just"/>
            <a:r>
              <a:rPr lang="en-US" dirty="0"/>
              <a:t>-Second ..Capacity Building of all society segments.. from women and Persons</a:t>
            </a:r>
          </a:p>
          <a:p>
            <a:pPr algn="just"/>
            <a:r>
              <a:rPr lang="en-US" dirty="0"/>
              <a:t>with Disabilities.. to those living in underserved communities…</a:t>
            </a:r>
          </a:p>
          <a:p>
            <a:pPr algn="just"/>
            <a:r>
              <a:rPr lang="en-US" dirty="0"/>
              <a:t> </a:t>
            </a:r>
          </a:p>
          <a:p>
            <a:pPr algn="just"/>
            <a:r>
              <a:rPr lang="en-US" dirty="0"/>
              <a:t>-The third and most important… is Digital Innovation.. MCIT seeks to build and</a:t>
            </a:r>
          </a:p>
          <a:p>
            <a:pPr algn="just"/>
            <a:r>
              <a:rPr lang="en-US" dirty="0"/>
              <a:t>foster an ecosystem that encourages entrepreneurship and spurs creativity..</a:t>
            </a:r>
          </a:p>
          <a:p>
            <a:pPr algn="just"/>
            <a:r>
              <a:rPr lang="en-US" dirty="0"/>
              <a:t> </a:t>
            </a:r>
          </a:p>
          <a:p>
            <a:pPr algn="just"/>
            <a:r>
              <a:rPr lang="en-US" dirty="0"/>
              <a:t>These three pillars are based on two enablers.. first and foremost is our increasing</a:t>
            </a:r>
          </a:p>
          <a:p>
            <a:pPr algn="just"/>
            <a:r>
              <a:rPr lang="en-US" dirty="0"/>
              <a:t>investment in the ICT infrastructure… second is our efforts to ensure that Egyptian</a:t>
            </a:r>
          </a:p>
          <a:p>
            <a:pPr algn="just"/>
            <a:r>
              <a:rPr lang="en-US" dirty="0"/>
              <a:t>legislation are conductive to digitization and innovation.   </a:t>
            </a:r>
          </a:p>
          <a:p>
            <a:pPr algn="just"/>
            <a:endParaRPr lang="en-US" dirty="0"/>
          </a:p>
        </p:txBody>
      </p:sp>
      <p:sp>
        <p:nvSpPr>
          <p:cNvPr id="4" name="Slide Number Placeholder 3"/>
          <p:cNvSpPr>
            <a:spLocks noGrp="1"/>
          </p:cNvSpPr>
          <p:nvPr>
            <p:ph type="sldNum" sz="quarter" idx="5"/>
          </p:nvPr>
        </p:nvSpPr>
        <p:spPr/>
        <p:txBody>
          <a:bodyPr/>
          <a:lstStyle/>
          <a:p>
            <a:fld id="{F8FBC03E-D695-4CBE-965D-EF386E694CE2}" type="slidenum">
              <a:rPr lang="en-US" smtClean="0"/>
              <a:t>4</a:t>
            </a:fld>
            <a:endParaRPr lang="en-US"/>
          </a:p>
        </p:txBody>
      </p:sp>
    </p:spTree>
    <p:extLst>
      <p:ext uri="{BB962C8B-B14F-4D97-AF65-F5344CB8AC3E}">
        <p14:creationId xmlns:p14="http://schemas.microsoft.com/office/powerpoint/2010/main" val="366146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4863-4578-4DA4-A0E4-94C132757F18}" type="slidenum">
              <a:rPr lang="en-US" smtClean="0"/>
              <a:t>5</a:t>
            </a:fld>
            <a:endParaRPr lang="en-US"/>
          </a:p>
        </p:txBody>
      </p:sp>
    </p:spTree>
    <p:extLst>
      <p:ext uri="{BB962C8B-B14F-4D97-AF65-F5344CB8AC3E}">
        <p14:creationId xmlns:p14="http://schemas.microsoft.com/office/powerpoint/2010/main" val="207737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fontAlgn="base"/>
            <a:r>
              <a:rPr lang="en-US" b="0" i="0" dirty="0">
                <a:solidFill>
                  <a:srgbClr val="FFFFFF"/>
                </a:solidFill>
                <a:effectLst/>
                <a:latin typeface="Montserrat" panose="00000500000000000000" pitchFamily="2" charset="0"/>
              </a:rPr>
              <a:t>The initiative tackles its mission head-on, with a set of four mighty goals that will shape the future of digital citizenship.  </a:t>
            </a:r>
          </a:p>
          <a:p>
            <a:pPr algn="l" fontAlgn="base"/>
            <a:r>
              <a:rPr lang="en-US" b="0" i="0" dirty="0">
                <a:solidFill>
                  <a:srgbClr val="FFFFFF"/>
                </a:solidFill>
                <a:effectLst/>
                <a:latin typeface="Montserrat" panose="00000500000000000000" pitchFamily="2" charset="0"/>
              </a:rPr>
              <a:t> </a:t>
            </a:r>
          </a:p>
          <a:p>
            <a:pPr algn="l" fontAlgn="base"/>
            <a:r>
              <a:rPr lang="en-US" b="0" i="0" dirty="0">
                <a:solidFill>
                  <a:srgbClr val="FFFFFF"/>
                </a:solidFill>
                <a:effectLst/>
                <a:latin typeface="Montserrat" panose="00000500000000000000" pitchFamily="2" charset="0"/>
              </a:rPr>
              <a:t>First, it seeks to increase access to specialized information in the realm of e-citizenship, as well as the best practices of our neighboring countries, all in Arabic.  </a:t>
            </a:r>
          </a:p>
          <a:p>
            <a:pPr algn="l" fontAlgn="base"/>
            <a:endParaRPr lang="en-US" b="0" i="0" dirty="0">
              <a:solidFill>
                <a:srgbClr val="FFFFFF"/>
              </a:solidFill>
              <a:effectLst/>
              <a:latin typeface="Montserrat" panose="00000500000000000000" pitchFamily="2" charset="0"/>
            </a:endParaRPr>
          </a:p>
          <a:p>
            <a:pPr algn="l" fontAlgn="base"/>
            <a:r>
              <a:rPr lang="en-US" b="0" i="0" dirty="0">
                <a:solidFill>
                  <a:srgbClr val="FFFFFF"/>
                </a:solidFill>
                <a:effectLst/>
                <a:latin typeface="Montserrat" panose="00000500000000000000" pitchFamily="2" charset="0"/>
              </a:rPr>
              <a:t>But knowledge without the right tools is not enough. Hence, the second goal of the initiative takes center stage, focusing on building the capacities of tutors and trainers. To ensure that such knowledge is transferred to future generations, the initiative employs its networking prowess, collaborating with local organizations and youth centers. Together, they form an unstoppable force, paving the way for long-term success. </a:t>
            </a:r>
          </a:p>
          <a:p>
            <a:pPr algn="l" fontAlgn="base"/>
            <a:endParaRPr lang="en-US" b="0" i="0" dirty="0">
              <a:solidFill>
                <a:srgbClr val="FFFFFF"/>
              </a:solidFill>
              <a:effectLst/>
              <a:latin typeface="Montserrat" panose="00000500000000000000" pitchFamily="2" charset="0"/>
            </a:endParaRPr>
          </a:p>
          <a:p>
            <a:pPr algn="l" fontAlgn="base"/>
            <a:r>
              <a:rPr lang="en-US" b="0" i="0" dirty="0">
                <a:solidFill>
                  <a:srgbClr val="FFFFFF"/>
                </a:solidFill>
                <a:effectLst/>
                <a:latin typeface="Montserrat" panose="00000500000000000000" pitchFamily="2" charset="0"/>
              </a:rPr>
              <a:t>Of course, embracing the digital realm comes with its set of challenges. This is where the third goal stands. It is determined to keep everyone safe online, ensuring a secure digital future.  </a:t>
            </a:r>
          </a:p>
          <a:p>
            <a:pPr algn="l" fontAlgn="base"/>
            <a:r>
              <a:rPr lang="en-US" b="0" i="0" dirty="0">
                <a:solidFill>
                  <a:srgbClr val="FFFFFF"/>
                </a:solidFill>
                <a:effectLst/>
                <a:latin typeface="Montserrat" panose="00000500000000000000" pitchFamily="2" charset="0"/>
              </a:rPr>
              <a:t>  </a:t>
            </a:r>
          </a:p>
          <a:p>
            <a:pPr algn="l" fontAlgn="base"/>
            <a:r>
              <a:rPr lang="en-US" b="0" i="0" dirty="0">
                <a:solidFill>
                  <a:srgbClr val="FFFFFF"/>
                </a:solidFill>
                <a:effectLst/>
                <a:latin typeface="Montserrat" panose="00000500000000000000" pitchFamily="2" charset="0"/>
              </a:rPr>
              <a:t>But achieving these goals require more partnerships. It recognizes the power of partnerships. From teaming up with UNICEF to develop a curriculum on online safety for children, to cooperating with the ministries of social solidarity, education, and youth and sports – the initiative knows that true success lies in collaboration.</a:t>
            </a:r>
          </a:p>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24B5DC4-B401-4E0D-9971-B2135C3D7A25}"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9486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A8591F-50F3-4C40-9DA2-D793276CC051}" type="slidenum">
              <a:rPr lang="en-US" smtClean="0"/>
              <a:t>12</a:t>
            </a:fld>
            <a:endParaRPr lang="en-US"/>
          </a:p>
        </p:txBody>
      </p:sp>
    </p:spTree>
    <p:extLst>
      <p:ext uri="{BB962C8B-B14F-4D97-AF65-F5344CB8AC3E}">
        <p14:creationId xmlns:p14="http://schemas.microsoft.com/office/powerpoint/2010/main" val="246500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A8591F-50F3-4C40-9DA2-D793276CC051}" type="slidenum">
              <a:rPr lang="en-US" smtClean="0"/>
              <a:t>13</a:t>
            </a:fld>
            <a:endParaRPr lang="en-US"/>
          </a:p>
        </p:txBody>
      </p:sp>
    </p:spTree>
    <p:extLst>
      <p:ext uri="{BB962C8B-B14F-4D97-AF65-F5344CB8AC3E}">
        <p14:creationId xmlns:p14="http://schemas.microsoft.com/office/powerpoint/2010/main" val="233373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4863-4578-4DA4-A0E4-94C132757F18}" type="slidenum">
              <a:rPr lang="en-US" smtClean="0"/>
              <a:t>17</a:t>
            </a:fld>
            <a:endParaRPr lang="en-US"/>
          </a:p>
        </p:txBody>
      </p:sp>
    </p:spTree>
    <p:extLst>
      <p:ext uri="{BB962C8B-B14F-4D97-AF65-F5344CB8AC3E}">
        <p14:creationId xmlns:p14="http://schemas.microsoft.com/office/powerpoint/2010/main" val="100930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y margin-Content with Caption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28691" y="1959151"/>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3" name="Text Placeholder 3">
            <a:extLst>
              <a:ext uri="{FF2B5EF4-FFF2-40B4-BE49-F238E27FC236}">
                <a16:creationId xmlns:a16="http://schemas.microsoft.com/office/drawing/2014/main" id="{3E0F6D26-4165-4298-B9DF-69A0CA57C654}"/>
              </a:ext>
            </a:extLst>
          </p:cNvPr>
          <p:cNvSpPr>
            <a:spLocks noGrp="1"/>
          </p:cNvSpPr>
          <p:nvPr>
            <p:ph type="body" sz="half" idx="14" hasCustomPrompt="1"/>
          </p:nvPr>
        </p:nvSpPr>
        <p:spPr>
          <a:xfrm>
            <a:off x="5018432" y="1959150"/>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728691" y="1265849"/>
            <a:ext cx="9051731" cy="502882"/>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20EB37B9-0614-41D6-8AFE-EB91B451A9F5}"/>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E8CDBB-5A4D-4444-85CC-7578EF050F69}"/>
              </a:ext>
            </a:extLst>
          </p:cNvPr>
          <p:cNvSpPr>
            <a:spLocks noGrp="1"/>
          </p:cNvSpPr>
          <p:nvPr>
            <p:ph type="body" sz="quarter" idx="12" hasCustomPrompt="1"/>
          </p:nvPr>
        </p:nvSpPr>
        <p:spPr>
          <a:xfrm>
            <a:off x="614783"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718176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609600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70957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16074"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70957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864113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ft image-L (White bg)">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65264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5264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60144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601445" y="313371"/>
            <a:ext cx="4307054"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27806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Footer (white bg) ">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554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622E0-A137-429D-BE75-779E322CE694}"/>
              </a:ext>
            </a:extLst>
          </p:cNvPr>
          <p:cNvSpPr/>
          <p:nvPr userDrawn="1"/>
        </p:nvSpPr>
        <p:spPr>
          <a:xfrm>
            <a:off x="-30161" y="0"/>
            <a:ext cx="122221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21608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blu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641AD-3AD5-4F67-A775-821CB3080BD2}"/>
              </a:ext>
            </a:extLst>
          </p:cNvPr>
          <p:cNvSpPr/>
          <p:nvPr userDrawn="1"/>
        </p:nvSpPr>
        <p:spPr>
          <a:xfrm>
            <a:off x="-30161" y="0"/>
            <a:ext cx="12222161" cy="6858000"/>
          </a:xfrm>
          <a:prstGeom prst="rect">
            <a:avLst/>
          </a:prstGeom>
          <a:solidFill>
            <a:srgbClr val="F5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41802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hank you Slide">
    <p:bg>
      <p:bgPr>
        <a:solidFill>
          <a:srgbClr val="F5FAF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F35E03-ED1F-4BA6-A9DB-BAA193266DF0}"/>
              </a:ext>
            </a:extLst>
          </p:cNvPr>
          <p:cNvSpPr txBox="1"/>
          <p:nvPr userDrawn="1"/>
        </p:nvSpPr>
        <p:spPr>
          <a:xfrm>
            <a:off x="3457462" y="3252763"/>
            <a:ext cx="5246914" cy="584775"/>
          </a:xfrm>
          <a:prstGeom prst="rect">
            <a:avLst/>
          </a:prstGeom>
          <a:noFill/>
        </p:spPr>
        <p:txBody>
          <a:bodyPr wrap="square" rtlCol="0">
            <a:spAutoFit/>
          </a:bodyPr>
          <a:lstStyle/>
          <a:p>
            <a:pPr algn="ctr"/>
            <a:r>
              <a:rPr lang="en-US" sz="3200" b="1" dirty="0">
                <a:solidFill>
                  <a:schemeClr val="tx1"/>
                </a:solidFill>
                <a:cs typeface="Arial" panose="020B0604020202020204" pitchFamily="34" charset="0"/>
              </a:rPr>
              <a:t>Thank you!</a:t>
            </a:r>
          </a:p>
        </p:txBody>
      </p:sp>
      <p:sp>
        <p:nvSpPr>
          <p:cNvPr id="7" name="Rectangle 6">
            <a:extLst>
              <a:ext uri="{FF2B5EF4-FFF2-40B4-BE49-F238E27FC236}">
                <a16:creationId xmlns:a16="http://schemas.microsoft.com/office/drawing/2014/main" id="{D95BEDD7-9550-46FC-AAD4-3BCDC60161D9}"/>
              </a:ext>
            </a:extLst>
          </p:cNvPr>
          <p:cNvSpPr/>
          <p:nvPr userDrawn="1"/>
        </p:nvSpPr>
        <p:spPr>
          <a:xfrm>
            <a:off x="0" y="6115986"/>
            <a:ext cx="12192000" cy="742013"/>
          </a:xfrm>
          <a:prstGeom prst="rect">
            <a:avLst/>
          </a:prstGeom>
          <a:solidFill>
            <a:srgbClr val="F5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CD6"/>
              </a:solidFill>
            </a:endParaRPr>
          </a:p>
        </p:txBody>
      </p:sp>
    </p:spTree>
    <p:extLst>
      <p:ext uri="{BB962C8B-B14F-4D97-AF65-F5344CB8AC3E}">
        <p14:creationId xmlns:p14="http://schemas.microsoft.com/office/powerpoint/2010/main" val="69760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D000AF-B921-43E9-B432-355A07B6E46E}"/>
              </a:ext>
            </a:extLst>
          </p:cNvPr>
          <p:cNvSpPr/>
          <p:nvPr userDrawn="1"/>
        </p:nvSpPr>
        <p:spPr>
          <a:xfrm>
            <a:off x="0" y="6115986"/>
            <a:ext cx="10028420" cy="742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53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4EF4-0755-484F-A23F-68C55B6135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4E9A16-89F3-4B8A-AF43-1881CBA3E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E7B218-7DE4-4AE7-A063-B85E7A947DC1}"/>
              </a:ext>
            </a:extLst>
          </p:cNvPr>
          <p:cNvSpPr>
            <a:spLocks noGrp="1"/>
          </p:cNvSpPr>
          <p:nvPr>
            <p:ph type="dt" sz="half" idx="10"/>
          </p:nvPr>
        </p:nvSpPr>
        <p:spPr/>
        <p:txBody>
          <a:bodyPr/>
          <a:lstStyle/>
          <a:p>
            <a:fld id="{6C97F466-55C7-49E1-923B-8A58C3D3DD07}" type="datetimeFigureOut">
              <a:rPr lang="en-US" smtClean="0"/>
              <a:t>2/3/2025</a:t>
            </a:fld>
            <a:endParaRPr lang="en-US"/>
          </a:p>
        </p:txBody>
      </p:sp>
      <p:sp>
        <p:nvSpPr>
          <p:cNvPr id="5" name="Footer Placeholder 4">
            <a:extLst>
              <a:ext uri="{FF2B5EF4-FFF2-40B4-BE49-F238E27FC236}">
                <a16:creationId xmlns:a16="http://schemas.microsoft.com/office/drawing/2014/main" id="{FDADC417-0037-4785-B08A-504707AF8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6912F-4371-40A3-A6C9-7FD1F5EAB8D8}"/>
              </a:ext>
            </a:extLst>
          </p:cNvPr>
          <p:cNvSpPr>
            <a:spLocks noGrp="1"/>
          </p:cNvSpPr>
          <p:nvPr>
            <p:ph type="sldNum" sz="quarter" idx="12"/>
          </p:nvPr>
        </p:nvSpPr>
        <p:spPr/>
        <p:txBody>
          <a:bodyPr/>
          <a:lstStyle/>
          <a:p>
            <a:fld id="{CF2836E8-20BD-4E7A-9265-CE77F6505B6F}" type="slidenum">
              <a:rPr lang="en-US" smtClean="0"/>
              <a:t>‹#›</a:t>
            </a:fld>
            <a:endParaRPr lang="en-US"/>
          </a:p>
        </p:txBody>
      </p:sp>
    </p:spTree>
    <p:extLst>
      <p:ext uri="{BB962C8B-B14F-4D97-AF65-F5344CB8AC3E}">
        <p14:creationId xmlns:p14="http://schemas.microsoft.com/office/powerpoint/2010/main" val="820370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B383-3B6F-40BE-AE79-CCA094012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294AC-4675-4C29-849D-FA59475AA7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99617-46BC-4710-A412-FB03049859C4}"/>
              </a:ext>
            </a:extLst>
          </p:cNvPr>
          <p:cNvSpPr>
            <a:spLocks noGrp="1"/>
          </p:cNvSpPr>
          <p:nvPr>
            <p:ph type="dt" sz="half" idx="10"/>
          </p:nvPr>
        </p:nvSpPr>
        <p:spPr/>
        <p:txBody>
          <a:bodyPr/>
          <a:lstStyle/>
          <a:p>
            <a:fld id="{6C97F466-55C7-49E1-923B-8A58C3D3DD07}" type="datetimeFigureOut">
              <a:rPr lang="en-US" smtClean="0"/>
              <a:t>2/3/2025</a:t>
            </a:fld>
            <a:endParaRPr lang="en-US"/>
          </a:p>
        </p:txBody>
      </p:sp>
      <p:sp>
        <p:nvSpPr>
          <p:cNvPr id="5" name="Footer Placeholder 4">
            <a:extLst>
              <a:ext uri="{FF2B5EF4-FFF2-40B4-BE49-F238E27FC236}">
                <a16:creationId xmlns:a16="http://schemas.microsoft.com/office/drawing/2014/main" id="{99AE0F24-7676-4029-A923-B14DEB919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CBD0C-B415-465F-B9BF-C34FB155F330}"/>
              </a:ext>
            </a:extLst>
          </p:cNvPr>
          <p:cNvSpPr>
            <a:spLocks noGrp="1"/>
          </p:cNvSpPr>
          <p:nvPr>
            <p:ph type="sldNum" sz="quarter" idx="12"/>
          </p:nvPr>
        </p:nvSpPr>
        <p:spPr/>
        <p:txBody>
          <a:bodyPr/>
          <a:lstStyle/>
          <a:p>
            <a:fld id="{CF2836E8-20BD-4E7A-9265-CE77F6505B6F}" type="slidenum">
              <a:rPr lang="en-US" smtClean="0"/>
              <a:t>‹#›</a:t>
            </a:fld>
            <a:endParaRPr lang="en-US"/>
          </a:p>
        </p:txBody>
      </p:sp>
    </p:spTree>
    <p:extLst>
      <p:ext uri="{BB962C8B-B14F-4D97-AF65-F5344CB8AC3E}">
        <p14:creationId xmlns:p14="http://schemas.microsoft.com/office/powerpoint/2010/main" val="145737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4C04-949C-466D-9BC5-2AFF8BF5F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239746-BAD6-499F-88FD-E20F42CFEB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C1ADA-CBF6-4C2B-9EAF-AE1550A1162F}"/>
              </a:ext>
            </a:extLst>
          </p:cNvPr>
          <p:cNvSpPr>
            <a:spLocks noGrp="1"/>
          </p:cNvSpPr>
          <p:nvPr>
            <p:ph type="dt" sz="half" idx="10"/>
          </p:nvPr>
        </p:nvSpPr>
        <p:spPr/>
        <p:txBody>
          <a:bodyPr/>
          <a:lstStyle/>
          <a:p>
            <a:fld id="{6C97F466-55C7-49E1-923B-8A58C3D3DD07}" type="datetimeFigureOut">
              <a:rPr lang="en-US" smtClean="0"/>
              <a:t>2/3/2025</a:t>
            </a:fld>
            <a:endParaRPr lang="en-US"/>
          </a:p>
        </p:txBody>
      </p:sp>
      <p:sp>
        <p:nvSpPr>
          <p:cNvPr id="5" name="Footer Placeholder 4">
            <a:extLst>
              <a:ext uri="{FF2B5EF4-FFF2-40B4-BE49-F238E27FC236}">
                <a16:creationId xmlns:a16="http://schemas.microsoft.com/office/drawing/2014/main" id="{5F44C67B-15F3-4472-8387-A6D875C16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4D38F-F9A7-4EAC-BF2E-145A4F36D3DD}"/>
              </a:ext>
            </a:extLst>
          </p:cNvPr>
          <p:cNvSpPr>
            <a:spLocks noGrp="1"/>
          </p:cNvSpPr>
          <p:nvPr>
            <p:ph type="sldNum" sz="quarter" idx="12"/>
          </p:nvPr>
        </p:nvSpPr>
        <p:spPr/>
        <p:txBody>
          <a:bodyPr/>
          <a:lstStyle/>
          <a:p>
            <a:fld id="{CF2836E8-20BD-4E7A-9265-CE77F6505B6F}" type="slidenum">
              <a:rPr lang="en-US" smtClean="0"/>
              <a:t>‹#›</a:t>
            </a:fld>
            <a:endParaRPr lang="en-US"/>
          </a:p>
        </p:txBody>
      </p:sp>
    </p:spTree>
    <p:extLst>
      <p:ext uri="{BB962C8B-B14F-4D97-AF65-F5344CB8AC3E}">
        <p14:creationId xmlns:p14="http://schemas.microsoft.com/office/powerpoint/2010/main" val="198894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Titl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D6A0DE-A965-4E02-8A8B-981E2FDE590E}"/>
              </a:ext>
            </a:extLst>
          </p:cNvPr>
          <p:cNvSpPr>
            <a:spLocks noGrp="1"/>
          </p:cNvSpPr>
          <p:nvPr>
            <p:ph type="body" idx="1"/>
          </p:nvPr>
        </p:nvSpPr>
        <p:spPr>
          <a:xfrm>
            <a:off x="728687" y="1994663"/>
            <a:ext cx="4860830"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B820F59-7539-405E-B005-C5C92782E908}"/>
              </a:ext>
            </a:extLst>
          </p:cNvPr>
          <p:cNvSpPr>
            <a:spLocks noGrp="1"/>
          </p:cNvSpPr>
          <p:nvPr>
            <p:ph sz="half" idx="2" hasCustomPrompt="1"/>
          </p:nvPr>
        </p:nvSpPr>
        <p:spPr>
          <a:xfrm>
            <a:off x="728687" y="2490758"/>
            <a:ext cx="4860830"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7" name="Text Placeholder 2">
            <a:extLst>
              <a:ext uri="{FF2B5EF4-FFF2-40B4-BE49-F238E27FC236}">
                <a16:creationId xmlns:a16="http://schemas.microsoft.com/office/drawing/2014/main" id="{9AE6D208-1F00-412A-86E9-1A7081F56572}"/>
              </a:ext>
            </a:extLst>
          </p:cNvPr>
          <p:cNvSpPr>
            <a:spLocks noGrp="1"/>
          </p:cNvSpPr>
          <p:nvPr>
            <p:ph type="body" idx="10"/>
          </p:nvPr>
        </p:nvSpPr>
        <p:spPr>
          <a:xfrm>
            <a:off x="5892510" y="1994663"/>
            <a:ext cx="4751106"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a:extLst>
              <a:ext uri="{FF2B5EF4-FFF2-40B4-BE49-F238E27FC236}">
                <a16:creationId xmlns:a16="http://schemas.microsoft.com/office/drawing/2014/main" id="{B8B83478-806A-4C07-A7A7-0CDF7E621EB5}"/>
              </a:ext>
            </a:extLst>
          </p:cNvPr>
          <p:cNvSpPr>
            <a:spLocks noGrp="1"/>
          </p:cNvSpPr>
          <p:nvPr>
            <p:ph sz="half" idx="11" hasCustomPrompt="1"/>
          </p:nvPr>
        </p:nvSpPr>
        <p:spPr>
          <a:xfrm>
            <a:off x="5892510" y="2490758"/>
            <a:ext cx="4751106"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3" name="Title 1">
            <a:extLst>
              <a:ext uri="{FF2B5EF4-FFF2-40B4-BE49-F238E27FC236}">
                <a16:creationId xmlns:a16="http://schemas.microsoft.com/office/drawing/2014/main" id="{20A48B77-BCF1-4349-8EF0-B33A1789375A}"/>
              </a:ext>
            </a:extLst>
          </p:cNvPr>
          <p:cNvSpPr>
            <a:spLocks noGrp="1"/>
          </p:cNvSpPr>
          <p:nvPr>
            <p:ph type="title" hasCustomPrompt="1"/>
          </p:nvPr>
        </p:nvSpPr>
        <p:spPr>
          <a:xfrm>
            <a:off x="728687" y="1238515"/>
            <a:ext cx="9914929" cy="635902"/>
          </a:xfrm>
          <a:prstGeom prst="rect">
            <a:avLst/>
          </a:prstGeom>
        </p:spPr>
        <p:txBody>
          <a:bodyPr>
            <a:noAutofit/>
          </a:bodyPr>
          <a:lstStyle>
            <a:lvl1pPr>
              <a:defRPr sz="2800"/>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CCE4054A-3251-41A6-8BA5-67C64EF3E610}"/>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F8E1AD81-2712-4CFB-B585-60CDC561D6F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880388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912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5D1D8AC-F85B-1C44-BFEE-0EBD04ABD122}"/>
              </a:ext>
            </a:extLst>
          </p:cNvPr>
          <p:cNvSpPr>
            <a:spLocks noGrp="1"/>
          </p:cNvSpPr>
          <p:nvPr>
            <p:ph type="pic" sz="quarter" idx="11" hasCustomPrompt="1"/>
          </p:nvPr>
        </p:nvSpPr>
        <p:spPr>
          <a:xfrm>
            <a:off x="0" y="1390651"/>
            <a:ext cx="5973958" cy="4076700"/>
          </a:xfrm>
          <a:prstGeom prst="rect">
            <a:avLst/>
          </a:prstGeom>
          <a:solidFill>
            <a:schemeClr val="bg1">
              <a:lumMod val="95000"/>
            </a:schemeClr>
          </a:solidFill>
          <a:ln>
            <a:noFill/>
          </a:ln>
        </p:spPr>
        <p:txBody>
          <a:bodyPr wrap="square" anchor="ctr">
            <a:noAutofit/>
          </a:bodyPr>
          <a:lstStyle>
            <a:lvl1pPr marL="0" indent="0" algn="ctr">
              <a:buNone/>
              <a:defRPr sz="1000"/>
            </a:lvl1pPr>
          </a:lstStyle>
          <a:p>
            <a:r>
              <a:rPr lang="en-US" dirty="0"/>
              <a:t>REPLACE IMAGE HERE</a:t>
            </a:r>
          </a:p>
        </p:txBody>
      </p:sp>
      <p:sp>
        <p:nvSpPr>
          <p:cNvPr id="4" name="Picture Placeholder 3">
            <a:extLst>
              <a:ext uri="{FF2B5EF4-FFF2-40B4-BE49-F238E27FC236}">
                <a16:creationId xmlns:a16="http://schemas.microsoft.com/office/drawing/2014/main" id="{925D0E71-7C3E-8F4A-824D-A08DC3155509}"/>
              </a:ext>
            </a:extLst>
          </p:cNvPr>
          <p:cNvSpPr>
            <a:spLocks noGrp="1"/>
          </p:cNvSpPr>
          <p:nvPr>
            <p:ph type="pic" sz="quarter" idx="12" hasCustomPrompt="1"/>
          </p:nvPr>
        </p:nvSpPr>
        <p:spPr>
          <a:xfrm>
            <a:off x="6218042" y="1390651"/>
            <a:ext cx="5973958" cy="4076700"/>
          </a:xfrm>
          <a:prstGeom prst="rect">
            <a:avLst/>
          </a:prstGeom>
          <a:solidFill>
            <a:schemeClr val="bg1">
              <a:lumMod val="95000"/>
            </a:schemeClr>
          </a:solidFill>
          <a:ln>
            <a:noFill/>
          </a:ln>
        </p:spPr>
        <p:txBody>
          <a:bodyPr wrap="square" anchor="ctr">
            <a:noAutofit/>
          </a:bodyPr>
          <a:lstStyle>
            <a:lvl1pPr marL="0" indent="0" algn="ctr">
              <a:buNone/>
              <a:defRPr sz="1000"/>
            </a:lvl1pPr>
          </a:lstStyle>
          <a:p>
            <a:r>
              <a:rPr lang="en-US" dirty="0"/>
              <a:t>REPLACE IMAGE HERE</a:t>
            </a:r>
          </a:p>
        </p:txBody>
      </p:sp>
    </p:spTree>
    <p:extLst>
      <p:ext uri="{BB962C8B-B14F-4D97-AF65-F5344CB8AC3E}">
        <p14:creationId xmlns:p14="http://schemas.microsoft.com/office/powerpoint/2010/main" val="300238896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124CF4B3-5B2D-5D4B-A742-5AC72454B89D}"/>
              </a:ext>
            </a:extLst>
          </p:cNvPr>
          <p:cNvSpPr>
            <a:spLocks noGrp="1"/>
          </p:cNvSpPr>
          <p:nvPr>
            <p:ph type="pic" sz="quarter" idx="13" hasCustomPrompt="1"/>
          </p:nvPr>
        </p:nvSpPr>
        <p:spPr>
          <a:xfrm>
            <a:off x="8353786" y="0"/>
            <a:ext cx="3838214" cy="6858000"/>
          </a:xfrm>
          <a:prstGeom prst="rect">
            <a:avLst/>
          </a:prstGeom>
          <a:solidFill>
            <a:schemeClr val="bg1">
              <a:lumMod val="95000"/>
            </a:schemeClr>
          </a:solidFill>
          <a:ln>
            <a:noFill/>
          </a:ln>
        </p:spPr>
        <p:txBody>
          <a:bodyPr wrap="square" anchor="ctr">
            <a:noAutofit/>
          </a:bodyPr>
          <a:lstStyle>
            <a:lvl1pPr marL="0" indent="0" algn="ctr">
              <a:buNone/>
              <a:defRPr sz="1000"/>
            </a:lvl1pPr>
          </a:lstStyle>
          <a:p>
            <a:r>
              <a:rPr lang="en-US" dirty="0"/>
              <a:t>REPLACE IMAGE HERE</a:t>
            </a:r>
          </a:p>
        </p:txBody>
      </p:sp>
      <p:sp>
        <p:nvSpPr>
          <p:cNvPr id="8" name="Picture Placeholder 3">
            <a:extLst>
              <a:ext uri="{FF2B5EF4-FFF2-40B4-BE49-F238E27FC236}">
                <a16:creationId xmlns:a16="http://schemas.microsoft.com/office/drawing/2014/main" id="{6704539B-7694-F548-B4B2-94799842646C}"/>
              </a:ext>
            </a:extLst>
          </p:cNvPr>
          <p:cNvSpPr>
            <a:spLocks noGrp="1"/>
          </p:cNvSpPr>
          <p:nvPr>
            <p:ph type="pic" sz="quarter" idx="14" hasCustomPrompt="1"/>
          </p:nvPr>
        </p:nvSpPr>
        <p:spPr>
          <a:xfrm>
            <a:off x="0" y="0"/>
            <a:ext cx="3838214" cy="6858000"/>
          </a:xfrm>
          <a:prstGeom prst="rect">
            <a:avLst/>
          </a:prstGeom>
          <a:solidFill>
            <a:schemeClr val="bg1">
              <a:lumMod val="95000"/>
            </a:schemeClr>
          </a:solidFill>
          <a:ln>
            <a:noFill/>
          </a:ln>
        </p:spPr>
        <p:txBody>
          <a:bodyPr wrap="square" anchor="ctr">
            <a:noAutofit/>
          </a:bodyPr>
          <a:lstStyle>
            <a:lvl1pPr marL="0" indent="0" algn="ctr">
              <a:buNone/>
              <a:defRPr sz="1000"/>
            </a:lvl1pPr>
          </a:lstStyle>
          <a:p>
            <a:r>
              <a:rPr lang="en-US" dirty="0"/>
              <a:t>REPLACE IMAGE HERE</a:t>
            </a:r>
          </a:p>
        </p:txBody>
      </p:sp>
      <p:sp>
        <p:nvSpPr>
          <p:cNvPr id="9" name="Picture Placeholder 3">
            <a:extLst>
              <a:ext uri="{FF2B5EF4-FFF2-40B4-BE49-F238E27FC236}">
                <a16:creationId xmlns:a16="http://schemas.microsoft.com/office/drawing/2014/main" id="{B7641604-873D-9E4B-B350-AC4B799F0280}"/>
              </a:ext>
            </a:extLst>
          </p:cNvPr>
          <p:cNvSpPr>
            <a:spLocks noGrp="1"/>
          </p:cNvSpPr>
          <p:nvPr>
            <p:ph type="pic" sz="quarter" idx="15" hasCustomPrompt="1"/>
          </p:nvPr>
        </p:nvSpPr>
        <p:spPr>
          <a:xfrm>
            <a:off x="3998297" y="0"/>
            <a:ext cx="4195406" cy="3337560"/>
          </a:xfrm>
          <a:prstGeom prst="rect">
            <a:avLst/>
          </a:prstGeom>
          <a:solidFill>
            <a:schemeClr val="bg1">
              <a:lumMod val="95000"/>
            </a:schemeClr>
          </a:solidFill>
          <a:ln>
            <a:noFill/>
          </a:ln>
        </p:spPr>
        <p:txBody>
          <a:bodyPr wrap="square" anchor="ctr">
            <a:noAutofit/>
          </a:bodyPr>
          <a:lstStyle>
            <a:lvl1pPr marL="0" indent="0" algn="ctr">
              <a:buNone/>
              <a:defRPr sz="1000"/>
            </a:lvl1pPr>
          </a:lstStyle>
          <a:p>
            <a:r>
              <a:rPr lang="en-US" dirty="0"/>
              <a:t>REPLACE IMAGE HERE</a:t>
            </a:r>
          </a:p>
        </p:txBody>
      </p:sp>
      <p:sp>
        <p:nvSpPr>
          <p:cNvPr id="10" name="Picture Placeholder 3">
            <a:extLst>
              <a:ext uri="{FF2B5EF4-FFF2-40B4-BE49-F238E27FC236}">
                <a16:creationId xmlns:a16="http://schemas.microsoft.com/office/drawing/2014/main" id="{3BB63FC9-4675-9840-90DD-DD724291922C}"/>
              </a:ext>
            </a:extLst>
          </p:cNvPr>
          <p:cNvSpPr>
            <a:spLocks noGrp="1"/>
          </p:cNvSpPr>
          <p:nvPr>
            <p:ph type="pic" sz="quarter" idx="16" hasCustomPrompt="1"/>
          </p:nvPr>
        </p:nvSpPr>
        <p:spPr>
          <a:xfrm>
            <a:off x="3998297" y="3520441"/>
            <a:ext cx="4195406" cy="3337560"/>
          </a:xfrm>
          <a:prstGeom prst="rect">
            <a:avLst/>
          </a:prstGeom>
          <a:solidFill>
            <a:schemeClr val="bg1">
              <a:lumMod val="95000"/>
            </a:schemeClr>
          </a:solidFill>
          <a:ln>
            <a:noFill/>
          </a:ln>
        </p:spPr>
        <p:txBody>
          <a:bodyPr wrap="square" anchor="ctr">
            <a:noAutofit/>
          </a:bodyPr>
          <a:lstStyle>
            <a:lvl1pPr marL="0" indent="0" algn="ctr">
              <a:buNone/>
              <a:defRPr sz="1000"/>
            </a:lvl1pPr>
          </a:lstStyle>
          <a:p>
            <a:r>
              <a:rPr lang="en-US" dirty="0"/>
              <a:t>REPLACE IMAGE HERE</a:t>
            </a:r>
          </a:p>
        </p:txBody>
      </p:sp>
    </p:spTree>
    <p:extLst>
      <p:ext uri="{BB962C8B-B14F-4D97-AF65-F5344CB8AC3E}">
        <p14:creationId xmlns:p14="http://schemas.microsoft.com/office/powerpoint/2010/main" val="4001201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text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8999926" cy="4067251"/>
          </a:xfrm>
        </p:spPr>
        <p:txBody>
          <a:bodyPr numCol="2"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a:t>
            </a:r>
          </a:p>
          <a:p>
            <a:pPr marL="91440" marR="0" lvl="0" indent="0" algn="l" defTabSz="914400" rtl="0" eaLnBrk="1" fontAlgn="auto" latinLnBrk="0" hangingPunct="1">
              <a:lnSpc>
                <a:spcPct val="100000"/>
              </a:lnSpc>
              <a:spcBef>
                <a:spcPts val="1000"/>
              </a:spcBef>
              <a:spcAft>
                <a:spcPts val="0"/>
              </a:spcAft>
              <a:buClr>
                <a:srgbClr val="009CD6"/>
              </a:buClr>
              <a:buSzPct val="110000"/>
              <a:buFontTx/>
              <a:buNone/>
              <a:tabLst/>
              <a:defRPr/>
            </a:pPr>
            <a:r>
              <a:rPr lang="en-US" dirty="0"/>
              <a:t>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506702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text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6297178" cy="4067251"/>
          </a:xfrm>
        </p:spPr>
        <p:txBody>
          <a:bodyPr numCol="1"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564074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text aligned right + Italic">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a:t>Click to edit section name</a:t>
            </a:r>
            <a:endParaRPr lang="en-US" dirty="0"/>
          </a:p>
        </p:txBody>
      </p:sp>
      <p:sp>
        <p:nvSpPr>
          <p:cNvPr id="6" name="Shape 610" hidden="1">
            <a:extLst>
              <a:ext uri="{FF2B5EF4-FFF2-40B4-BE49-F238E27FC236}">
                <a16:creationId xmlns:a16="http://schemas.microsoft.com/office/drawing/2014/main" id="{C5B068B2-AEB9-41E6-AB3C-EA87FFB0FE76}"/>
              </a:ext>
            </a:extLst>
          </p:cNvPr>
          <p:cNvSpPr/>
          <p:nvPr userDrawn="1"/>
        </p:nvSpPr>
        <p:spPr>
          <a:xfrm>
            <a:off x="510238" y="2132869"/>
            <a:ext cx="6303518" cy="3103212"/>
          </a:xfrm>
          <a:prstGeom prst="rect">
            <a:avLst/>
          </a:prstGeom>
          <a:noFill/>
          <a:ln>
            <a:noFill/>
          </a:ln>
        </p:spPr>
        <p:txBody>
          <a:bodyPr lIns="91412" tIns="45700" rIns="91412" bIns="45700" anchor="t" anchorCtr="0">
            <a:noAutofit/>
          </a:bodyPr>
          <a:lstStyle/>
          <a:p>
            <a:pPr algn="r">
              <a:buSzPct val="25000"/>
            </a:pPr>
            <a:r>
              <a:rPr lang="en-GB" sz="2800" dirty="0">
                <a:latin typeface="Arial" panose="020B0604020202020204" pitchFamily="34" charset="0"/>
                <a:ea typeface="Roboto"/>
                <a:cs typeface="Arial" panose="020B0604020202020204" pitchFamily="34" charset="0"/>
                <a:sym typeface="Roboto"/>
              </a:rPr>
              <a:t>We have focused on </a:t>
            </a:r>
            <a:r>
              <a:rPr lang="en-GB" sz="2800" b="1" dirty="0">
                <a:latin typeface="Arial" panose="020B0604020202020204" pitchFamily="34" charset="0"/>
                <a:ea typeface="Roboto"/>
                <a:cs typeface="Arial" panose="020B0604020202020204" pitchFamily="34" charset="0"/>
                <a:sym typeface="Roboto"/>
              </a:rPr>
              <a:t>preparing and empowering BDT staff</a:t>
            </a:r>
            <a:r>
              <a:rPr lang="en-GB" sz="2800" dirty="0">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p:txBody>
      </p:sp>
      <p:sp>
        <p:nvSpPr>
          <p:cNvPr id="7" name="Subtitle 8">
            <a:extLst>
              <a:ext uri="{FF2B5EF4-FFF2-40B4-BE49-F238E27FC236}">
                <a16:creationId xmlns:a16="http://schemas.microsoft.com/office/drawing/2014/main" id="{A4620858-2872-44F6-B072-7E678A260322}"/>
              </a:ext>
            </a:extLst>
          </p:cNvPr>
          <p:cNvSpPr txBox="1">
            <a:spLocks/>
          </p:cNvSpPr>
          <p:nvPr userDrawn="1"/>
        </p:nvSpPr>
        <p:spPr>
          <a:xfrm>
            <a:off x="7295839" y="2132869"/>
            <a:ext cx="4663323" cy="430349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800"/>
              </a:spcBef>
            </a:pPr>
            <a:endParaRPr lang="en-US" i="1" dirty="0">
              <a:solidFill>
                <a:schemeClr val="bg2">
                  <a:lumMod val="25000"/>
                </a:schemeClr>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BE0E510D-A28B-40D0-90A9-897A15E93F85}"/>
              </a:ext>
            </a:extLst>
          </p:cNvPr>
          <p:cNvCxnSpPr>
            <a:cxnSpLocks/>
          </p:cNvCxnSpPr>
          <p:nvPr userDrawn="1"/>
        </p:nvCxnSpPr>
        <p:spPr>
          <a:xfrm>
            <a:off x="7069545" y="2248302"/>
            <a:ext cx="0" cy="3133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B885EC5-B7E9-4FBB-A4AE-A260C8DCB031}"/>
              </a:ext>
            </a:extLst>
          </p:cNvPr>
          <p:cNvSpPr>
            <a:spLocks noGrp="1"/>
          </p:cNvSpPr>
          <p:nvPr>
            <p:ph type="body" sz="quarter" idx="11" hasCustomPrompt="1"/>
          </p:nvPr>
        </p:nvSpPr>
        <p:spPr>
          <a:xfrm>
            <a:off x="503238" y="2133600"/>
            <a:ext cx="6297612" cy="3079750"/>
          </a:xfrm>
        </p:spPr>
        <p:txBody>
          <a:bodyPr/>
          <a:lstStyle>
            <a:lvl1pPr marL="0" marR="0" indent="0" algn="r" defTabSz="914400" rtl="0" eaLnBrk="1" fontAlgn="auto" latinLnBrk="0" hangingPunct="1">
              <a:lnSpc>
                <a:spcPct val="100000"/>
              </a:lnSpc>
              <a:spcBef>
                <a:spcPts val="0"/>
              </a:spcBef>
              <a:spcAft>
                <a:spcPts val="0"/>
              </a:spcAft>
              <a:buClrTx/>
              <a:buSzPct val="25000"/>
              <a:buFontTx/>
              <a:buNone/>
              <a:tabLst/>
              <a:defRPr/>
            </a:lvl1p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We have focused on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preparing and empowering BDT staff</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a:p>
            <a:pPr lvl="0"/>
            <a:endParaRPr lang="en-US" dirty="0"/>
          </a:p>
        </p:txBody>
      </p:sp>
      <p:sp>
        <p:nvSpPr>
          <p:cNvPr id="12" name="Text Placeholder 11">
            <a:extLst>
              <a:ext uri="{FF2B5EF4-FFF2-40B4-BE49-F238E27FC236}">
                <a16:creationId xmlns:a16="http://schemas.microsoft.com/office/drawing/2014/main" id="{2EFC6EC8-B366-4C1C-9E18-04E70FF727B4}"/>
              </a:ext>
            </a:extLst>
          </p:cNvPr>
          <p:cNvSpPr>
            <a:spLocks noGrp="1"/>
          </p:cNvSpPr>
          <p:nvPr>
            <p:ph type="body" sz="quarter" idx="12" hasCustomPrompt="1"/>
          </p:nvPr>
        </p:nvSpPr>
        <p:spPr>
          <a:xfrm>
            <a:off x="7296150" y="2133600"/>
            <a:ext cx="4683125" cy="3856038"/>
          </a:xfrm>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sz="2400">
                <a:solidFill>
                  <a:schemeClr val="bg2">
                    <a:lumMod val="25000"/>
                  </a:schemeClr>
                </a:solidFill>
              </a:defRPr>
            </a:lvl1pPr>
          </a:lstStyle>
          <a:p>
            <a:pPr algn="l">
              <a:lnSpc>
                <a:spcPct val="100000"/>
              </a:lnSpc>
              <a:spcBef>
                <a:spcPts val="1800"/>
              </a:spcBef>
            </a:pPr>
            <a:r>
              <a:rPr lang="en-GB" i="1" dirty="0">
                <a:solidFill>
                  <a:schemeClr val="bg2">
                    <a:lumMod val="25000"/>
                  </a:schemeClr>
                </a:solidFill>
                <a:latin typeface="Georgia" panose="02040502050405020303" pitchFamily="18" charset="0"/>
              </a:rPr>
              <a:t>Multiple RBM workshops for</a:t>
            </a:r>
            <a:br>
              <a:rPr lang="en-GB" i="1" dirty="0">
                <a:solidFill>
                  <a:schemeClr val="bg2">
                    <a:lumMod val="25000"/>
                  </a:schemeClr>
                </a:solidFill>
                <a:latin typeface="Georgia" panose="02040502050405020303" pitchFamily="18" charset="0"/>
              </a:rPr>
            </a:br>
            <a:r>
              <a:rPr lang="en-GB" i="1" dirty="0">
                <a:solidFill>
                  <a:schemeClr val="bg2">
                    <a:lumMod val="25000"/>
                  </a:schemeClr>
                </a:solidFill>
                <a:latin typeface="Georgia" panose="02040502050405020303" pitchFamily="18" charset="0"/>
              </a:rPr>
              <a:t>all HQ-based teams and Regional Offices </a:t>
            </a:r>
          </a:p>
          <a:p>
            <a:pPr algn="l">
              <a:lnSpc>
                <a:spcPct val="100000"/>
              </a:lnSpc>
              <a:spcBef>
                <a:spcPts val="1800"/>
              </a:spcBef>
            </a:pPr>
            <a:r>
              <a:rPr lang="en-GB" i="1" dirty="0">
                <a:solidFill>
                  <a:schemeClr val="bg2">
                    <a:lumMod val="25000"/>
                  </a:schemeClr>
                </a:solidFill>
                <a:latin typeface="Georgia" panose="02040502050405020303" pitchFamily="18" charset="0"/>
              </a:rPr>
              <a:t>Project Management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Communication for Development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Procurement training</a:t>
            </a:r>
            <a:endParaRPr lang="en-US" i="1" dirty="0">
              <a:solidFill>
                <a:schemeClr val="bg2">
                  <a:lumMod val="25000"/>
                </a:schemeClr>
              </a:solidFill>
              <a:latin typeface="Georgia" panose="02040502050405020303" pitchFamily="18" charset="0"/>
            </a:endParaRPr>
          </a:p>
          <a:p>
            <a:pPr lvl="0"/>
            <a:endParaRPr lang="en-US" dirty="0"/>
          </a:p>
        </p:txBody>
      </p:sp>
    </p:spTree>
    <p:extLst>
      <p:ext uri="{BB962C8B-B14F-4D97-AF65-F5344CB8AC3E}">
        <p14:creationId xmlns:p14="http://schemas.microsoft.com/office/powerpoint/2010/main" val="34633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with big quote mar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336800"/>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987959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658534"/>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defRPr>
            </a:lvl1pPr>
          </a:lstStyle>
          <a:p>
            <a:pPr lvl="0"/>
            <a:r>
              <a:rPr lang="en-US" dirty="0"/>
              <a:t>Click to edit section name</a:t>
            </a:r>
          </a:p>
        </p:txBody>
      </p:sp>
      <p:sp>
        <p:nvSpPr>
          <p:cNvPr id="6" name="Picture Placeholder 5">
            <a:extLst>
              <a:ext uri="{FF2B5EF4-FFF2-40B4-BE49-F238E27FC236}">
                <a16:creationId xmlns:a16="http://schemas.microsoft.com/office/drawing/2014/main" id="{BE0DB947-B9BF-4F5D-BCB3-A4E551A7C958}"/>
              </a:ext>
            </a:extLst>
          </p:cNvPr>
          <p:cNvSpPr>
            <a:spLocks noGrp="1"/>
          </p:cNvSpPr>
          <p:nvPr>
            <p:ph type="pic" sz="quarter" idx="11" hasCustomPrompt="1"/>
          </p:nvPr>
        </p:nvSpPr>
        <p:spPr>
          <a:xfrm>
            <a:off x="5473700" y="1215232"/>
            <a:ext cx="1244600" cy="1244600"/>
          </a:xfrm>
          <a:prstGeom prst="flowChartConnector">
            <a:avLst/>
          </a:prstGeom>
          <a:solidFill>
            <a:schemeClr val="bg1">
              <a:lumMod val="85000"/>
            </a:schemeClr>
          </a:solidFill>
        </p:spPr>
        <p:txBody>
          <a:bodyPr anchor="ctr"/>
          <a:lstStyle>
            <a:lvl1pPr>
              <a:defRPr sz="1400" b="0"/>
            </a:lvl1pPr>
          </a:lstStyle>
          <a:p>
            <a:r>
              <a:rPr lang="en-US" dirty="0"/>
              <a:t>Insert</a:t>
            </a:r>
            <a:br>
              <a:rPr lang="en-US" dirty="0"/>
            </a:br>
            <a:r>
              <a:rPr lang="en-US" dirty="0"/>
              <a:t>Photo</a:t>
            </a:r>
          </a:p>
        </p:txBody>
      </p:sp>
    </p:spTree>
    <p:extLst>
      <p:ext uri="{BB962C8B-B14F-4D97-AF65-F5344CB8AC3E}">
        <p14:creationId xmlns:p14="http://schemas.microsoft.com/office/powerpoint/2010/main" val="106831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721372" y="2040524"/>
            <a:ext cx="4393315" cy="4125355"/>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5460255" y="2040523"/>
            <a:ext cx="4393316" cy="4126191"/>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hasCustomPrompt="1"/>
          </p:nvPr>
        </p:nvSpPr>
        <p:spPr>
          <a:xfrm>
            <a:off x="721373" y="1251017"/>
            <a:ext cx="9132198" cy="565079"/>
          </a:xfrm>
          <a:prstGeom prst="rect">
            <a:avLst/>
          </a:prstGeom>
        </p:spPr>
        <p:txBody>
          <a:bodyPr>
            <a:noAutofit/>
          </a:bodyPr>
          <a:lstStyle>
            <a:lvl1pPr>
              <a:defRPr sz="2800"/>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56157FF2-E1F2-41A6-A3CB-3DE59785DD4D}"/>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8A78C8E-6713-4582-84CE-8C8A0FE572A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95137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37226" y="1975104"/>
            <a:ext cx="6256106" cy="4210543"/>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0" name="Title 1">
            <a:extLst>
              <a:ext uri="{FF2B5EF4-FFF2-40B4-BE49-F238E27FC236}">
                <a16:creationId xmlns:a16="http://schemas.microsoft.com/office/drawing/2014/main" id="{3F01D386-9240-4F38-9F1C-4325351B05E1}"/>
              </a:ext>
            </a:extLst>
          </p:cNvPr>
          <p:cNvSpPr>
            <a:spLocks noGrp="1"/>
          </p:cNvSpPr>
          <p:nvPr>
            <p:ph type="title" hasCustomPrompt="1"/>
          </p:nvPr>
        </p:nvSpPr>
        <p:spPr>
          <a:xfrm>
            <a:off x="737225" y="1261501"/>
            <a:ext cx="7177821" cy="542146"/>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015B0268-1877-4B50-85FE-85F64126C828}"/>
              </a:ext>
            </a:extLst>
          </p:cNvPr>
          <p:cNvCxnSpPr/>
          <p:nvPr userDrawn="1"/>
        </p:nvCxnSpPr>
        <p:spPr>
          <a:xfrm>
            <a:off x="607468"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716C6763-4EEE-47FB-A7AD-A329AC03860D}"/>
              </a:ext>
            </a:extLst>
          </p:cNvPr>
          <p:cNvSpPr>
            <a:spLocks noGrp="1"/>
          </p:cNvSpPr>
          <p:nvPr>
            <p:ph type="body" sz="quarter" idx="10" hasCustomPrompt="1"/>
          </p:nvPr>
        </p:nvSpPr>
        <p:spPr>
          <a:xfrm>
            <a:off x="607468"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144347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Large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9A3B-CF71-48AC-B4B0-550E5EC772C1}"/>
              </a:ext>
            </a:extLst>
          </p:cNvPr>
          <p:cNvSpPr>
            <a:spLocks noGrp="1"/>
          </p:cNvSpPr>
          <p:nvPr>
            <p:ph type="title"/>
          </p:nvPr>
        </p:nvSpPr>
        <p:spPr>
          <a:xfrm>
            <a:off x="716483" y="1234865"/>
            <a:ext cx="10313024" cy="635902"/>
          </a:xfrm>
          <a:prstGeom prst="rect">
            <a:avLst/>
          </a:prstGeom>
        </p:spPr>
        <p:txBody>
          <a:bodyPr anchor="t"/>
          <a:lstStyle>
            <a:lvl1pPr>
              <a:defRPr sz="2800"/>
            </a:lvl1pPr>
          </a:lstStyle>
          <a:p>
            <a:r>
              <a:rPr lang="en-US" dirty="0"/>
              <a:t>Click to edit Master title style</a:t>
            </a:r>
          </a:p>
        </p:txBody>
      </p:sp>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33313" y="1927476"/>
            <a:ext cx="10700345" cy="4218130"/>
          </a:xfrm>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cxnSp>
        <p:nvCxnSpPr>
          <p:cNvPr id="6" name="Straight Connector 5">
            <a:extLst>
              <a:ext uri="{FF2B5EF4-FFF2-40B4-BE49-F238E27FC236}">
                <a16:creationId xmlns:a16="http://schemas.microsoft.com/office/drawing/2014/main" id="{9B8B0405-4014-43E6-B303-902A4F998E13}"/>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B69F8470-F06D-4D52-9A69-30EBD8DA6096}"/>
              </a:ext>
            </a:extLst>
          </p:cNvPr>
          <p:cNvSpPr>
            <a:spLocks noGrp="1"/>
          </p:cNvSpPr>
          <p:nvPr>
            <p:ph type="body" sz="quarter" idx="10" hasCustomPrompt="1"/>
          </p:nvPr>
        </p:nvSpPr>
        <p:spPr>
          <a:xfrm>
            <a:off x="614783"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4139101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image - S">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5593557"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500046"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500046"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5593546"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52770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56173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46823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468234"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56173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25500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 L">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0"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740457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740457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73533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7353375" y="313371"/>
            <a:ext cx="4307054"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425363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 S ">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92373"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98862"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98862"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92362"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82314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TextBox 7">
            <a:extLst>
              <a:ext uri="{FF2B5EF4-FFF2-40B4-BE49-F238E27FC236}">
                <a16:creationId xmlns:a16="http://schemas.microsoft.com/office/drawing/2014/main" id="{69A5A063-7EAA-4705-81BD-73270FF5BA28}"/>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9" name="TextBox 8">
            <a:extLst>
              <a:ext uri="{FF2B5EF4-FFF2-40B4-BE49-F238E27FC236}">
                <a16:creationId xmlns:a16="http://schemas.microsoft.com/office/drawing/2014/main" id="{F4ED357C-3FA0-42D4-850C-879BB0BE1875}"/>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3452108936"/>
      </p:ext>
    </p:extLst>
  </p:cSld>
  <p:clrMap bg1="lt1" tx1="dk1" bg2="lt2" tx2="dk2" accent1="accent1" accent2="accent2" accent3="accent3" accent4="accent4" accent5="accent5" accent6="accent6" hlink="hlink" folHlink="folHlink"/>
  <p:sldLayoutIdLst>
    <p:sldLayoutId id="2147483656" r:id="rId1"/>
    <p:sldLayoutId id="2147483653" r:id="rId2"/>
    <p:sldLayoutId id="2147483652" r:id="rId3"/>
    <p:sldLayoutId id="2147483675" r:id="rId4"/>
    <p:sldLayoutId id="2147483676" r:id="rId5"/>
    <p:sldLayoutId id="2147483674" r:id="rId6"/>
    <p:sldLayoutId id="2147483672" r:id="rId7"/>
    <p:sldLayoutId id="2147483657" r:id="rId8"/>
    <p:sldLayoutId id="2147483717" r:id="rId9"/>
    <p:sldLayoutId id="2147483718" r:id="rId10"/>
    <p:sldLayoutId id="2147483719" r:id="rId11"/>
    <p:sldLayoutId id="2147483670" r:id="rId12"/>
    <p:sldLayoutId id="2147483660" r:id="rId13"/>
    <p:sldLayoutId id="2147483687" r:id="rId14"/>
    <p:sldLayoutId id="2147483707" r:id="rId15"/>
    <p:sldLayoutId id="2147483712" r:id="rId16"/>
    <p:sldLayoutId id="2147483720" r:id="rId17"/>
    <p:sldLayoutId id="2147483721" r:id="rId18"/>
    <p:sldLayoutId id="2147483722" r:id="rId19"/>
    <p:sldLayoutId id="2147483723" r:id="rId20"/>
    <p:sldLayoutId id="2147483724" r:id="rId21"/>
    <p:sldLayoutId id="2147483725" r:id="rId22"/>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6" name="TextBox 5">
            <a:extLst>
              <a:ext uri="{FF2B5EF4-FFF2-40B4-BE49-F238E27FC236}">
                <a16:creationId xmlns:a16="http://schemas.microsoft.com/office/drawing/2014/main" id="{693ABCAB-1B02-4C7B-89B1-A5BB0E479D06}"/>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7" name="TextBox 6">
            <a:extLst>
              <a:ext uri="{FF2B5EF4-FFF2-40B4-BE49-F238E27FC236}">
                <a16:creationId xmlns:a16="http://schemas.microsoft.com/office/drawing/2014/main" id="{77662A7B-D8AC-460A-9C3E-1872390023D8}"/>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1497039940"/>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ct val="100000"/>
        </a:lnSpc>
        <a:spcBef>
          <a:spcPts val="10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1816313" y="2209801"/>
            <a:ext cx="8559373" cy="3793066"/>
          </a:xfrm>
          <a:prstGeom prst="rect">
            <a:avLst/>
          </a:prstGeom>
        </p:spPr>
        <p:txBody>
          <a:bodyPr vert="horz" lIns="91440" tIns="45720" rIns="91440" bIns="45720" rtlCol="0">
            <a:noAutofit/>
          </a:bodyPr>
          <a:lstStyle/>
          <a:p>
            <a:pPr algn="ctr"/>
            <a:r>
              <a:rPr lang="en-US" sz="2800" i="1" dirty="0">
                <a:latin typeface="Georgia" panose="02040502050405020303" pitchFamily="18" charset="0"/>
              </a:rPr>
              <a:t>We grew up with the internet. </a:t>
            </a:r>
            <a:br>
              <a:rPr lang="en-US" sz="2800" i="1" dirty="0">
                <a:latin typeface="Georgia" panose="02040502050405020303" pitchFamily="18" charset="0"/>
              </a:rPr>
            </a:br>
            <a:r>
              <a:rPr lang="en-US" sz="2800" i="1" dirty="0">
                <a:latin typeface="Georgia" panose="02040502050405020303" pitchFamily="18" charset="0"/>
              </a:rPr>
              <a:t>I mean, the internet has always been here with us. The grown-ups are like ‘Wow the internet appeared’, while it is perfectly normal for us.” </a:t>
            </a:r>
          </a:p>
        </p:txBody>
      </p:sp>
      <p:sp>
        <p:nvSpPr>
          <p:cNvPr id="8" name="TextBox 7">
            <a:extLst>
              <a:ext uri="{FF2B5EF4-FFF2-40B4-BE49-F238E27FC236}">
                <a16:creationId xmlns:a16="http://schemas.microsoft.com/office/drawing/2014/main" id="{43FB8933-3AE5-487A-8B03-0B68C8923CB0}"/>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9" name="TextBox 8">
            <a:extLst>
              <a:ext uri="{FF2B5EF4-FFF2-40B4-BE49-F238E27FC236}">
                <a16:creationId xmlns:a16="http://schemas.microsoft.com/office/drawing/2014/main" id="{CD9BF5BD-2163-4157-A2AF-C24DDF31C8DA}"/>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157613210"/>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91440" indent="0" algn="ctr" defTabSz="914400" rtl="0" eaLnBrk="1" latinLnBrk="0" hangingPunct="1">
        <a:lnSpc>
          <a:spcPct val="100000"/>
        </a:lnSpc>
        <a:spcBef>
          <a:spcPts val="1000"/>
        </a:spcBef>
        <a:buClr>
          <a:srgbClr val="009CD6"/>
        </a:buClr>
        <a:buSzPct val="110000"/>
        <a:buFontTx/>
        <a:buNone/>
        <a:defRPr sz="3600" kern="1200" spc="0">
          <a:solidFill>
            <a:schemeClr val="tx1"/>
          </a:solidFill>
          <a:latin typeface="Arial" panose="020B0604020202020204" pitchFamily="34" charset="0"/>
          <a:ea typeface="+mn-ea"/>
          <a:cs typeface="Arial" panose="020B0604020202020204" pitchFamily="34" charset="0"/>
        </a:defRPr>
      </a:lvl1pPr>
      <a:lvl2pPr marL="548640" indent="0" algn="l" defTabSz="914400" rtl="0" eaLnBrk="1" latinLnBrk="0" hangingPunct="1">
        <a:lnSpc>
          <a:spcPct val="100000"/>
        </a:lnSpc>
        <a:spcBef>
          <a:spcPts val="500"/>
        </a:spcBef>
        <a:buClr>
          <a:srgbClr val="009CD6"/>
        </a:buClr>
        <a:buSzPct val="110000"/>
        <a:buFontTx/>
        <a:buNone/>
        <a:defRPr sz="2800" kern="1200" spc="0">
          <a:solidFill>
            <a:schemeClr val="tx1"/>
          </a:solidFill>
          <a:latin typeface="Arial" panose="020B0604020202020204" pitchFamily="34" charset="0"/>
          <a:ea typeface="+mn-ea"/>
          <a:cs typeface="Arial" panose="020B0604020202020204" pitchFamily="34" charset="0"/>
        </a:defRPr>
      </a:lvl2pPr>
      <a:lvl3pPr marL="10058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3pPr>
      <a:lvl4pPr marL="14630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4.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mailto:hdahroug@mcit.gov.eg"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9F30285-D598-437F-82DD-E03C393D63FF}"/>
              </a:ext>
            </a:extLst>
          </p:cNvPr>
          <p:cNvSpPr txBox="1">
            <a:spLocks/>
          </p:cNvSpPr>
          <p:nvPr/>
        </p:nvSpPr>
        <p:spPr>
          <a:xfrm>
            <a:off x="1130158" y="3618963"/>
            <a:ext cx="9826658" cy="810251"/>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lvl="0">
              <a:spcBef>
                <a:spcPts val="600"/>
              </a:spcBef>
            </a:pPr>
            <a:r>
              <a:rPr lang="en-US" sz="2000" dirty="0">
                <a:solidFill>
                  <a:schemeClr val="tx1"/>
                </a:solidFill>
              </a:rPr>
              <a:t>Digital Citizenship Initiative: A model of best practices for child online protection efforts in Egypt</a:t>
            </a:r>
            <a:endParaRPr lang="de-DE" sz="2000" dirty="0">
              <a:solidFill>
                <a:schemeClr val="tx1"/>
              </a:solidFill>
              <a:latin typeface="+mj-lt"/>
              <a:cs typeface="Varela Round"/>
            </a:endParaRPr>
          </a:p>
        </p:txBody>
      </p:sp>
      <p:cxnSp>
        <p:nvCxnSpPr>
          <p:cNvPr id="11" name="Straight Connector 10">
            <a:extLst>
              <a:ext uri="{FF2B5EF4-FFF2-40B4-BE49-F238E27FC236}">
                <a16:creationId xmlns:a16="http://schemas.microsoft.com/office/drawing/2014/main" id="{D9AD66F2-F7C0-4D03-9150-D28F17AC561D}"/>
              </a:ext>
            </a:extLst>
          </p:cNvPr>
          <p:cNvCxnSpPr>
            <a:cxnSpLocks/>
          </p:cNvCxnSpPr>
          <p:nvPr/>
        </p:nvCxnSpPr>
        <p:spPr>
          <a:xfrm>
            <a:off x="1235658" y="3618963"/>
            <a:ext cx="6020121" cy="0"/>
          </a:xfrm>
          <a:prstGeom prst="line">
            <a:avLst/>
          </a:prstGeom>
          <a:ln w="12700">
            <a:solidFill>
              <a:srgbClr val="009CD6"/>
            </a:solidFill>
          </a:ln>
        </p:spPr>
        <p:style>
          <a:lnRef idx="1">
            <a:schemeClr val="accent1"/>
          </a:lnRef>
          <a:fillRef idx="0">
            <a:schemeClr val="accent1"/>
          </a:fillRef>
          <a:effectRef idx="0">
            <a:schemeClr val="accent1"/>
          </a:effectRef>
          <a:fontRef idx="minor">
            <a:schemeClr val="tx1"/>
          </a:fontRef>
        </p:style>
      </p:cxnSp>
      <p:sp>
        <p:nvSpPr>
          <p:cNvPr id="12" name="Title 9">
            <a:extLst>
              <a:ext uri="{FF2B5EF4-FFF2-40B4-BE49-F238E27FC236}">
                <a16:creationId xmlns:a16="http://schemas.microsoft.com/office/drawing/2014/main" id="{EEB08032-CE0E-4986-AEDF-A41026C0E8B9}"/>
              </a:ext>
            </a:extLst>
          </p:cNvPr>
          <p:cNvSpPr txBox="1">
            <a:spLocks/>
          </p:cNvSpPr>
          <p:nvPr/>
        </p:nvSpPr>
        <p:spPr>
          <a:xfrm>
            <a:off x="1130158" y="2176144"/>
            <a:ext cx="11061841" cy="1267468"/>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fr-CH" sz="2800" b="1" dirty="0">
                <a:solidFill>
                  <a:schemeClr val="tx1"/>
                </a:solidFill>
              </a:rPr>
              <a:t>Report by Eng. </a:t>
            </a:r>
            <a:r>
              <a:rPr lang="fr-CH" sz="2800" b="1" dirty="0" err="1">
                <a:solidFill>
                  <a:schemeClr val="tx1"/>
                </a:solidFill>
              </a:rPr>
              <a:t>Hoda</a:t>
            </a:r>
            <a:r>
              <a:rPr lang="fr-CH" sz="2800" b="1" dirty="0">
                <a:solidFill>
                  <a:schemeClr val="tx1"/>
                </a:solidFill>
              </a:rPr>
              <a:t> </a:t>
            </a:r>
            <a:r>
              <a:rPr lang="fr-CH" sz="2800" b="1" dirty="0" err="1">
                <a:solidFill>
                  <a:schemeClr val="tx1"/>
                </a:solidFill>
              </a:rPr>
              <a:t>Dahroug</a:t>
            </a:r>
            <a:endParaRPr lang="fr-CH" sz="2800" b="1" dirty="0">
              <a:solidFill>
                <a:schemeClr val="tx1"/>
              </a:solidFill>
            </a:endParaRPr>
          </a:p>
          <a:p>
            <a:r>
              <a:rPr lang="fr-CH" sz="2800" b="1" dirty="0">
                <a:solidFill>
                  <a:schemeClr val="tx1"/>
                </a:solidFill>
              </a:rPr>
              <a:t>Ministry of Communication and Information Technology (MCIT) </a:t>
            </a:r>
            <a:r>
              <a:rPr lang="fr-CH" sz="2800" b="1" dirty="0" err="1">
                <a:solidFill>
                  <a:schemeClr val="tx1"/>
                </a:solidFill>
              </a:rPr>
              <a:t>Egypt</a:t>
            </a:r>
            <a:endParaRPr lang="fr-CH" sz="2800" b="1" dirty="0">
              <a:solidFill>
                <a:schemeClr val="tx1"/>
              </a:solidFill>
            </a:endParaRPr>
          </a:p>
        </p:txBody>
      </p:sp>
      <p:sp>
        <p:nvSpPr>
          <p:cNvPr id="8" name="Rectangle 7">
            <a:extLst>
              <a:ext uri="{FF2B5EF4-FFF2-40B4-BE49-F238E27FC236}">
                <a16:creationId xmlns:a16="http://schemas.microsoft.com/office/drawing/2014/main" id="{411D60CC-DF2C-E4F6-46E1-82CEAB240335}"/>
              </a:ext>
            </a:extLst>
          </p:cNvPr>
          <p:cNvSpPr/>
          <p:nvPr/>
        </p:nvSpPr>
        <p:spPr>
          <a:xfrm>
            <a:off x="-28575" y="490106"/>
            <a:ext cx="144000" cy="648000"/>
          </a:xfrm>
          <a:prstGeom prst="rect">
            <a:avLst/>
          </a:prstGeom>
          <a:solidFill>
            <a:schemeClr val="accent1">
              <a:alpha val="83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3BEA86D-7088-345A-C585-1AAB9168CBC9}"/>
              </a:ext>
            </a:extLst>
          </p:cNvPr>
          <p:cNvSpPr txBox="1"/>
          <p:nvPr/>
        </p:nvSpPr>
        <p:spPr>
          <a:xfrm>
            <a:off x="8118325" y="1138106"/>
            <a:ext cx="3875315" cy="738664"/>
          </a:xfrm>
          <a:prstGeom prst="rect">
            <a:avLst/>
          </a:prstGeom>
          <a:noFill/>
        </p:spPr>
        <p:txBody>
          <a:bodyPr wrap="square" rtlCol="0">
            <a:spAutoFit/>
          </a:bodyPr>
          <a:lstStyle/>
          <a:p>
            <a:pPr algn="r"/>
            <a:r>
              <a:rPr lang="fr-CH" sz="1400" dirty="0">
                <a:latin typeface="Calibri" panose="020F0502020204030204" pitchFamily="34" charset="0"/>
                <a:cs typeface="Calibri" panose="020F0502020204030204" pitchFamily="34" charset="0"/>
              </a:rPr>
              <a:t>Document CWG-COP-20/INF/4</a:t>
            </a:r>
          </a:p>
          <a:p>
            <a:pPr algn="r"/>
            <a:r>
              <a:rPr lang="fr-CH" sz="1400" dirty="0">
                <a:latin typeface="Calibri" panose="020F0502020204030204" pitchFamily="34" charset="0"/>
                <a:cs typeface="Calibri" panose="020F0502020204030204" pitchFamily="34" charset="0"/>
              </a:rPr>
              <a:t>31 </a:t>
            </a:r>
            <a:r>
              <a:rPr lang="fr-CH" sz="1400" dirty="0" err="1">
                <a:latin typeface="Calibri" panose="020F0502020204030204" pitchFamily="34" charset="0"/>
                <a:cs typeface="Calibri" panose="020F0502020204030204" pitchFamily="34" charset="0"/>
              </a:rPr>
              <a:t>January</a:t>
            </a:r>
            <a:r>
              <a:rPr lang="fr-CH" sz="1400" dirty="0">
                <a:latin typeface="Calibri" panose="020F0502020204030204" pitchFamily="34" charset="0"/>
                <a:cs typeface="Calibri" panose="020F0502020204030204" pitchFamily="34" charset="0"/>
              </a:rPr>
              <a:t> 2025</a:t>
            </a:r>
          </a:p>
          <a:p>
            <a:pPr algn="r"/>
            <a:r>
              <a:rPr lang="fr-CH" sz="1400" dirty="0">
                <a:latin typeface="Calibri" panose="020F0502020204030204" pitchFamily="34" charset="0"/>
                <a:cs typeface="Calibri" panose="020F0502020204030204" pitchFamily="34" charset="0"/>
              </a:rPr>
              <a:t>English </a:t>
            </a:r>
            <a:r>
              <a:rPr lang="fr-CH" sz="1400">
                <a:latin typeface="Calibri" panose="020F0502020204030204" pitchFamily="34" charset="0"/>
                <a:cs typeface="Calibri" panose="020F0502020204030204" pitchFamily="34" charset="0"/>
              </a:rPr>
              <a:t>only</a:t>
            </a:r>
            <a:endParaRPr lang="en-GB" sz="1400"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C622C27A-9DBC-7758-58EF-2655B6287CFE}"/>
              </a:ext>
            </a:extLst>
          </p:cNvPr>
          <p:cNvGrpSpPr/>
          <p:nvPr/>
        </p:nvGrpSpPr>
        <p:grpSpPr>
          <a:xfrm>
            <a:off x="1908276" y="455722"/>
            <a:ext cx="6896100" cy="716767"/>
            <a:chOff x="1397000" y="1282949"/>
            <a:chExt cx="6896100" cy="716767"/>
          </a:xfrm>
        </p:grpSpPr>
        <p:cxnSp>
          <p:nvCxnSpPr>
            <p:cNvPr id="5" name="Straight Connector 4">
              <a:extLst>
                <a:ext uri="{FF2B5EF4-FFF2-40B4-BE49-F238E27FC236}">
                  <a16:creationId xmlns:a16="http://schemas.microsoft.com/office/drawing/2014/main" id="{A443942B-A829-0ABE-4251-4A647DB43BC8}"/>
                </a:ext>
              </a:extLst>
            </p:cNvPr>
            <p:cNvCxnSpPr/>
            <p:nvPr/>
          </p:nvCxnSpPr>
          <p:spPr>
            <a:xfrm>
              <a:off x="1397000" y="1282949"/>
              <a:ext cx="0" cy="71676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AD322E18-7478-12C2-BF20-5B0DE72F4EC8}"/>
                </a:ext>
              </a:extLst>
            </p:cNvPr>
            <p:cNvSpPr txBox="1"/>
            <p:nvPr/>
          </p:nvSpPr>
          <p:spPr>
            <a:xfrm>
              <a:off x="1416050" y="1282949"/>
              <a:ext cx="6877050" cy="646331"/>
            </a:xfrm>
            <a:prstGeom prst="rect">
              <a:avLst/>
            </a:prstGeom>
            <a:noFill/>
          </p:spPr>
          <p:txBody>
            <a:bodyPr wrap="square" rtlCol="0">
              <a:spAutoFit/>
            </a:bodyPr>
            <a:lstStyle/>
            <a:p>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Council Working Group </a:t>
              </a:r>
              <a:br>
                <a:rPr lang="en-GB"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on child online protection</a:t>
              </a:r>
              <a:br>
                <a:rPr lang="en-GB" sz="1200" dirty="0">
                  <a:effectLst/>
                  <a:latin typeface="Calibri" panose="020F0502020204030204" pitchFamily="34" charset="0"/>
                  <a:ea typeface="Times New Roman" panose="02020603050405020304" pitchFamily="18" charset="0"/>
                  <a:cs typeface="Times New Roman" panose="02020603050405020304" pitchFamily="18" charset="0"/>
                </a:rPr>
              </a:b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Twenty-second meeting – From 12 (p.m.) to 13 February 2025</a:t>
              </a:r>
              <a:endParaRPr lang="fr-CH" sz="1200" b="1" dirty="0">
                <a:solidFill>
                  <a:schemeClr val="tx1">
                    <a:lumMod val="65000"/>
                    <a:lumOff val="35000"/>
                  </a:schemeClr>
                </a:solidFill>
                <a:latin typeface="Calibri" panose="020F0502020204030204" pitchFamily="34" charset="0"/>
                <a:cs typeface="Calibri" panose="020F0502020204030204" pitchFamily="34" charset="0"/>
              </a:endParaRPr>
            </a:p>
          </p:txBody>
        </p:sp>
      </p:grpSp>
      <p:pic>
        <p:nvPicPr>
          <p:cNvPr id="13" name="Picture 12" descr="A black background with blue text&#10;&#10;Description automatically generated">
            <a:extLst>
              <a:ext uri="{FF2B5EF4-FFF2-40B4-BE49-F238E27FC236}">
                <a16:creationId xmlns:a16="http://schemas.microsoft.com/office/drawing/2014/main" id="{14176D0D-7E58-015D-ED0D-5D568E5A37A8}"/>
              </a:ext>
            </a:extLst>
          </p:cNvPr>
          <p:cNvPicPr>
            <a:picLocks noChangeAspect="1"/>
          </p:cNvPicPr>
          <p:nvPr/>
        </p:nvPicPr>
        <p:blipFill>
          <a:blip r:embed="rId2">
            <a:extLst>
              <a:ext uri="{28A0092B-C50C-407E-A947-70E740481C1C}">
                <a14:useLocalDpi xmlns:a14="http://schemas.microsoft.com/office/drawing/2010/main" val="0"/>
              </a:ext>
            </a:extLst>
          </a:blip>
          <a:srcRect r="62048" b="9404"/>
          <a:stretch/>
        </p:blipFill>
        <p:spPr>
          <a:xfrm>
            <a:off x="502314" y="488517"/>
            <a:ext cx="1393450" cy="553999"/>
          </a:xfrm>
          <a:prstGeom prst="rect">
            <a:avLst/>
          </a:prstGeom>
        </p:spPr>
      </p:pic>
    </p:spTree>
    <p:extLst>
      <p:ext uri="{BB962C8B-B14F-4D97-AF65-F5344CB8AC3E}">
        <p14:creationId xmlns:p14="http://schemas.microsoft.com/office/powerpoint/2010/main" val="189184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8EA118FB-4446-FE49-93F3-751EE72113D3}"/>
              </a:ext>
            </a:extLst>
          </p:cNvPr>
          <p:cNvSpPr txBox="1"/>
          <p:nvPr/>
        </p:nvSpPr>
        <p:spPr>
          <a:xfrm>
            <a:off x="1725260" y="708714"/>
            <a:ext cx="8741479" cy="978729"/>
          </a:xfrm>
          <a:prstGeom prst="rect">
            <a:avLst/>
          </a:prstGeom>
          <a:noFill/>
        </p:spPr>
        <p:txBody>
          <a:bodyPr wrap="square" rtlCol="0">
            <a:spAutoFit/>
          </a:bodyPr>
          <a:lstStyle/>
          <a:p>
            <a:pPr algn="ctr" defTabSz="914217">
              <a:lnSpc>
                <a:spcPct val="90000"/>
              </a:lnSpc>
              <a:buClr>
                <a:schemeClr val="dk1"/>
              </a:buClr>
              <a:buSzPts val="1800"/>
            </a:pPr>
            <a:r>
              <a:rPr lang="en-US" sz="3200" b="1" dirty="0">
                <a:solidFill>
                  <a:srgbClr val="08204C"/>
                </a:solidFill>
                <a:latin typeface="Poppins" pitchFamily="2" charset="77"/>
                <a:cs typeface="+mj-cs"/>
                <a:sym typeface="Calibri"/>
              </a:rPr>
              <a:t>Specialized building capacities programs digital citizenship skills</a:t>
            </a:r>
          </a:p>
        </p:txBody>
      </p:sp>
      <p:sp>
        <p:nvSpPr>
          <p:cNvPr id="110" name="TextBox 109">
            <a:extLst>
              <a:ext uri="{FF2B5EF4-FFF2-40B4-BE49-F238E27FC236}">
                <a16:creationId xmlns:a16="http://schemas.microsoft.com/office/drawing/2014/main" id="{224E9161-FCE3-4540-88DC-354039B191B1}"/>
              </a:ext>
            </a:extLst>
          </p:cNvPr>
          <p:cNvSpPr txBox="1"/>
          <p:nvPr/>
        </p:nvSpPr>
        <p:spPr>
          <a:xfrm>
            <a:off x="1321432" y="3385603"/>
            <a:ext cx="4052404" cy="707886"/>
          </a:xfrm>
          <a:prstGeom prst="rect">
            <a:avLst/>
          </a:prstGeom>
          <a:noFill/>
        </p:spPr>
        <p:txBody>
          <a:bodyPr wrap="square" rtlCol="0" anchor="b" anchorCtr="0">
            <a:spAutoFit/>
          </a:bodyPr>
          <a:lstStyle/>
          <a:p>
            <a:pPr algn="l" defTabSz="914217"/>
            <a:r>
              <a:rPr lang="en-US" sz="2000" b="1" dirty="0">
                <a:solidFill>
                  <a:srgbClr val="445469"/>
                </a:solidFill>
                <a:latin typeface="Poppins" pitchFamily="2" charset="77"/>
                <a:ea typeface="League Spartan" charset="0"/>
                <a:cs typeface="+mj-cs"/>
              </a:rPr>
              <a:t>TOT on internet safety and digital threats</a:t>
            </a:r>
            <a:endParaRPr lang="ar-EG" sz="2000" b="1" dirty="0">
              <a:solidFill>
                <a:srgbClr val="445469"/>
              </a:solidFill>
              <a:latin typeface="Poppins" pitchFamily="2" charset="77"/>
              <a:ea typeface="League Spartan" charset="0"/>
              <a:cs typeface="+mj-cs"/>
            </a:endParaRPr>
          </a:p>
        </p:txBody>
      </p:sp>
      <p:sp>
        <p:nvSpPr>
          <p:cNvPr id="112" name="TextBox 111">
            <a:extLst>
              <a:ext uri="{FF2B5EF4-FFF2-40B4-BE49-F238E27FC236}">
                <a16:creationId xmlns:a16="http://schemas.microsoft.com/office/drawing/2014/main" id="{B393CC7F-7CDD-2E4D-8F14-4DD9E488B1C0}"/>
              </a:ext>
            </a:extLst>
          </p:cNvPr>
          <p:cNvSpPr txBox="1"/>
          <p:nvPr/>
        </p:nvSpPr>
        <p:spPr>
          <a:xfrm>
            <a:off x="1322972" y="1961234"/>
            <a:ext cx="4128695" cy="707886"/>
          </a:xfrm>
          <a:prstGeom prst="rect">
            <a:avLst/>
          </a:prstGeom>
          <a:noFill/>
        </p:spPr>
        <p:txBody>
          <a:bodyPr wrap="square" rtlCol="0" anchor="b" anchorCtr="0">
            <a:spAutoFit/>
          </a:bodyPr>
          <a:lstStyle/>
          <a:p>
            <a:pPr algn="l" defTabSz="914217"/>
            <a:r>
              <a:rPr lang="en-US" sz="2000" b="1" dirty="0">
                <a:solidFill>
                  <a:srgbClr val="445469"/>
                </a:solidFill>
                <a:latin typeface="Poppins" pitchFamily="2" charset="77"/>
                <a:ea typeface="League Spartan" charset="0"/>
                <a:cs typeface="+mj-cs"/>
              </a:rPr>
              <a:t>TOT on digital citizenship skills</a:t>
            </a:r>
          </a:p>
        </p:txBody>
      </p:sp>
      <p:sp>
        <p:nvSpPr>
          <p:cNvPr id="114" name="TextBox 113">
            <a:extLst>
              <a:ext uri="{FF2B5EF4-FFF2-40B4-BE49-F238E27FC236}">
                <a16:creationId xmlns:a16="http://schemas.microsoft.com/office/drawing/2014/main" id="{02FC01E6-A1BE-0C43-B514-074F984CE568}"/>
              </a:ext>
            </a:extLst>
          </p:cNvPr>
          <p:cNvSpPr txBox="1"/>
          <p:nvPr/>
        </p:nvSpPr>
        <p:spPr>
          <a:xfrm>
            <a:off x="1321432" y="4796949"/>
            <a:ext cx="3387174" cy="707886"/>
          </a:xfrm>
          <a:prstGeom prst="rect">
            <a:avLst/>
          </a:prstGeom>
          <a:noFill/>
        </p:spPr>
        <p:txBody>
          <a:bodyPr wrap="square" rtlCol="0" anchor="b" anchorCtr="0">
            <a:spAutoFit/>
          </a:bodyPr>
          <a:lstStyle/>
          <a:p>
            <a:pPr algn="l" defTabSz="914217"/>
            <a:r>
              <a:rPr lang="en-US" sz="2000" b="1" dirty="0">
                <a:solidFill>
                  <a:srgbClr val="445469"/>
                </a:solidFill>
                <a:latin typeface="Poppins" pitchFamily="2" charset="77"/>
                <a:ea typeface="League Spartan" charset="0"/>
                <a:cs typeface="+mj-cs"/>
              </a:rPr>
              <a:t>Interactive training through workshops</a:t>
            </a:r>
            <a:endParaRPr lang="ar-EG" sz="2000" b="1" dirty="0">
              <a:solidFill>
                <a:srgbClr val="445469"/>
              </a:solidFill>
              <a:latin typeface="Poppins" pitchFamily="2" charset="77"/>
              <a:ea typeface="League Spartan" charset="0"/>
              <a:cs typeface="+mj-cs"/>
            </a:endParaRPr>
          </a:p>
        </p:txBody>
      </p:sp>
      <p:grpSp>
        <p:nvGrpSpPr>
          <p:cNvPr id="3" name="Group 2">
            <a:extLst>
              <a:ext uri="{FF2B5EF4-FFF2-40B4-BE49-F238E27FC236}">
                <a16:creationId xmlns:a16="http://schemas.microsoft.com/office/drawing/2014/main" id="{A3075E3F-8C88-E8D6-44B6-262FA073CB41}"/>
              </a:ext>
            </a:extLst>
          </p:cNvPr>
          <p:cNvGrpSpPr/>
          <p:nvPr/>
        </p:nvGrpSpPr>
        <p:grpSpPr>
          <a:xfrm>
            <a:off x="325573" y="1961902"/>
            <a:ext cx="786384" cy="786384"/>
            <a:chOff x="135766" y="2162939"/>
            <a:chExt cx="786384" cy="786384"/>
          </a:xfrm>
        </p:grpSpPr>
        <p:sp>
          <p:nvSpPr>
            <p:cNvPr id="117" name="Oval 116">
              <a:extLst>
                <a:ext uri="{FF2B5EF4-FFF2-40B4-BE49-F238E27FC236}">
                  <a16:creationId xmlns:a16="http://schemas.microsoft.com/office/drawing/2014/main" id="{F8E671DB-AA6B-914B-9E39-077540618603}"/>
                </a:ext>
              </a:extLst>
            </p:cNvPr>
            <p:cNvSpPr>
              <a:spLocks noChangeAspect="1"/>
            </p:cNvSpPr>
            <p:nvPr/>
          </p:nvSpPr>
          <p:spPr>
            <a:xfrm>
              <a:off x="135766" y="2162939"/>
              <a:ext cx="786384" cy="786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dirty="0">
                <a:solidFill>
                  <a:srgbClr val="FFFFFF"/>
                </a:solidFill>
                <a:latin typeface="Lato Light" panose="020F0502020204030203" pitchFamily="34" charset="0"/>
                <a:cs typeface="+mj-cs"/>
              </a:endParaRPr>
            </a:p>
          </p:txBody>
        </p:sp>
        <p:sp>
          <p:nvSpPr>
            <p:cNvPr id="119" name="Freeform 630">
              <a:extLst>
                <a:ext uri="{FF2B5EF4-FFF2-40B4-BE49-F238E27FC236}">
                  <a16:creationId xmlns:a16="http://schemas.microsoft.com/office/drawing/2014/main" id="{0226B2B3-D0A1-8044-8DFD-CBE7E82F1462}"/>
                </a:ext>
              </a:extLst>
            </p:cNvPr>
            <p:cNvSpPr>
              <a:spLocks noChangeAspect="1"/>
            </p:cNvSpPr>
            <p:nvPr/>
          </p:nvSpPr>
          <p:spPr bwMode="auto">
            <a:xfrm>
              <a:off x="346781" y="2382302"/>
              <a:ext cx="369919" cy="381957"/>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pPr defTabSz="914217"/>
              <a:endParaRPr lang="en-US" dirty="0">
                <a:solidFill>
                  <a:srgbClr val="737572"/>
                </a:solidFill>
                <a:latin typeface="Lato Light" panose="020F0502020204030203" pitchFamily="34" charset="0"/>
                <a:cs typeface="+mj-cs"/>
              </a:endParaRPr>
            </a:p>
          </p:txBody>
        </p:sp>
      </p:grpSp>
      <p:grpSp>
        <p:nvGrpSpPr>
          <p:cNvPr id="5" name="Group 4">
            <a:extLst>
              <a:ext uri="{FF2B5EF4-FFF2-40B4-BE49-F238E27FC236}">
                <a16:creationId xmlns:a16="http://schemas.microsoft.com/office/drawing/2014/main" id="{55E5D2BC-FDAB-0BE1-25BF-DDE3FD8E4FD8}"/>
              </a:ext>
            </a:extLst>
          </p:cNvPr>
          <p:cNvGrpSpPr/>
          <p:nvPr/>
        </p:nvGrpSpPr>
        <p:grpSpPr>
          <a:xfrm>
            <a:off x="308304" y="4796949"/>
            <a:ext cx="786384" cy="786384"/>
            <a:chOff x="147322" y="4667836"/>
            <a:chExt cx="786384" cy="786384"/>
          </a:xfrm>
        </p:grpSpPr>
        <p:sp>
          <p:nvSpPr>
            <p:cNvPr id="116" name="Oval 115">
              <a:extLst>
                <a:ext uri="{FF2B5EF4-FFF2-40B4-BE49-F238E27FC236}">
                  <a16:creationId xmlns:a16="http://schemas.microsoft.com/office/drawing/2014/main" id="{87A8872A-AA38-0549-966F-403A01987D4E}"/>
                </a:ext>
              </a:extLst>
            </p:cNvPr>
            <p:cNvSpPr>
              <a:spLocks noChangeAspect="1"/>
            </p:cNvSpPr>
            <p:nvPr/>
          </p:nvSpPr>
          <p:spPr>
            <a:xfrm>
              <a:off x="147322" y="4667836"/>
              <a:ext cx="786384" cy="786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dirty="0">
                <a:solidFill>
                  <a:srgbClr val="FFFFFF"/>
                </a:solidFill>
                <a:latin typeface="Lato Light" panose="020F0502020204030203" pitchFamily="34" charset="0"/>
                <a:cs typeface="+mj-cs"/>
              </a:endParaRPr>
            </a:p>
          </p:txBody>
        </p:sp>
        <p:sp>
          <p:nvSpPr>
            <p:cNvPr id="120" name="Freeform 621">
              <a:extLst>
                <a:ext uri="{FF2B5EF4-FFF2-40B4-BE49-F238E27FC236}">
                  <a16:creationId xmlns:a16="http://schemas.microsoft.com/office/drawing/2014/main" id="{A8C23C96-F739-9D4C-AFC9-FFA07979DA9F}"/>
                </a:ext>
              </a:extLst>
            </p:cNvPr>
            <p:cNvSpPr>
              <a:spLocks noChangeAspect="1"/>
            </p:cNvSpPr>
            <p:nvPr/>
          </p:nvSpPr>
          <p:spPr bwMode="auto">
            <a:xfrm>
              <a:off x="379512" y="4881756"/>
              <a:ext cx="317386" cy="419168"/>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pPr defTabSz="914217"/>
              <a:endParaRPr lang="en-US" dirty="0">
                <a:solidFill>
                  <a:srgbClr val="737572"/>
                </a:solidFill>
                <a:latin typeface="Lato Light" panose="020F0502020204030203" pitchFamily="34" charset="0"/>
                <a:cs typeface="+mj-cs"/>
              </a:endParaRPr>
            </a:p>
          </p:txBody>
        </p:sp>
      </p:grpSp>
      <p:grpSp>
        <p:nvGrpSpPr>
          <p:cNvPr id="4" name="Group 3">
            <a:extLst>
              <a:ext uri="{FF2B5EF4-FFF2-40B4-BE49-F238E27FC236}">
                <a16:creationId xmlns:a16="http://schemas.microsoft.com/office/drawing/2014/main" id="{AAC91474-835B-4463-0592-1FF4C7CE8614}"/>
              </a:ext>
            </a:extLst>
          </p:cNvPr>
          <p:cNvGrpSpPr/>
          <p:nvPr/>
        </p:nvGrpSpPr>
        <p:grpSpPr>
          <a:xfrm>
            <a:off x="327296" y="3381300"/>
            <a:ext cx="786384" cy="786384"/>
            <a:chOff x="135766" y="3398430"/>
            <a:chExt cx="786384" cy="786384"/>
          </a:xfrm>
        </p:grpSpPr>
        <p:sp>
          <p:nvSpPr>
            <p:cNvPr id="118" name="Oval 117">
              <a:extLst>
                <a:ext uri="{FF2B5EF4-FFF2-40B4-BE49-F238E27FC236}">
                  <a16:creationId xmlns:a16="http://schemas.microsoft.com/office/drawing/2014/main" id="{0216C7AB-EE74-9444-8A2E-5DAA0AC79257}"/>
                </a:ext>
              </a:extLst>
            </p:cNvPr>
            <p:cNvSpPr>
              <a:spLocks noChangeAspect="1"/>
            </p:cNvSpPr>
            <p:nvPr/>
          </p:nvSpPr>
          <p:spPr>
            <a:xfrm>
              <a:off x="135766" y="3398430"/>
              <a:ext cx="786384" cy="786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dirty="0">
                <a:solidFill>
                  <a:srgbClr val="FFFFFF"/>
                </a:solidFill>
                <a:latin typeface="Lato Light" panose="020F0502020204030203" pitchFamily="34" charset="0"/>
                <a:cs typeface="+mj-cs"/>
              </a:endParaRPr>
            </a:p>
          </p:txBody>
        </p:sp>
        <p:sp>
          <p:nvSpPr>
            <p:cNvPr id="121" name="Freeform 624">
              <a:extLst>
                <a:ext uri="{FF2B5EF4-FFF2-40B4-BE49-F238E27FC236}">
                  <a16:creationId xmlns:a16="http://schemas.microsoft.com/office/drawing/2014/main" id="{824B847E-3655-1547-8AC8-46DDE568E28F}"/>
                </a:ext>
              </a:extLst>
            </p:cNvPr>
            <p:cNvSpPr>
              <a:spLocks noChangeAspect="1"/>
            </p:cNvSpPr>
            <p:nvPr/>
          </p:nvSpPr>
          <p:spPr bwMode="auto">
            <a:xfrm>
              <a:off x="343518" y="3670687"/>
              <a:ext cx="395089" cy="241869"/>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pPr defTabSz="914217"/>
              <a:endParaRPr lang="en-US" dirty="0">
                <a:solidFill>
                  <a:srgbClr val="737572"/>
                </a:solidFill>
                <a:latin typeface="Lato Light" panose="020F0502020204030203" pitchFamily="34" charset="0"/>
                <a:cs typeface="+mj-cs"/>
              </a:endParaRPr>
            </a:p>
          </p:txBody>
        </p:sp>
      </p:grpSp>
      <p:sp>
        <p:nvSpPr>
          <p:cNvPr id="2" name="Rectangle 1">
            <a:extLst>
              <a:ext uri="{FF2B5EF4-FFF2-40B4-BE49-F238E27FC236}">
                <a16:creationId xmlns:a16="http://schemas.microsoft.com/office/drawing/2014/main" id="{C6039746-3CED-4FAC-BE33-EB100B701D60}"/>
              </a:ext>
            </a:extLst>
          </p:cNvPr>
          <p:cNvSpPr/>
          <p:nvPr/>
        </p:nvSpPr>
        <p:spPr>
          <a:xfrm>
            <a:off x="11029950" y="-273757"/>
            <a:ext cx="537210" cy="553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j-cs"/>
            </a:endParaRPr>
          </a:p>
        </p:txBody>
      </p:sp>
      <p:pic>
        <p:nvPicPr>
          <p:cNvPr id="98" name="Picture 97">
            <a:extLst>
              <a:ext uri="{FF2B5EF4-FFF2-40B4-BE49-F238E27FC236}">
                <a16:creationId xmlns:a16="http://schemas.microsoft.com/office/drawing/2014/main" id="{7A7A5A18-44E1-439F-BB66-EDE5D0F728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3407" y="171840"/>
            <a:ext cx="1524424" cy="758114"/>
          </a:xfrm>
          <a:prstGeom prst="rect">
            <a:avLst/>
          </a:prstGeom>
        </p:spPr>
      </p:pic>
      <p:sp>
        <p:nvSpPr>
          <p:cNvPr id="97" name="TextBox 96">
            <a:extLst>
              <a:ext uri="{FF2B5EF4-FFF2-40B4-BE49-F238E27FC236}">
                <a16:creationId xmlns:a16="http://schemas.microsoft.com/office/drawing/2014/main" id="{AF8F0B40-04CB-4568-A82C-48FB0D785795}"/>
              </a:ext>
            </a:extLst>
          </p:cNvPr>
          <p:cNvSpPr txBox="1"/>
          <p:nvPr/>
        </p:nvSpPr>
        <p:spPr>
          <a:xfrm>
            <a:off x="1530996" y="5464811"/>
            <a:ext cx="4128695" cy="707886"/>
          </a:xfrm>
          <a:prstGeom prst="rect">
            <a:avLst/>
          </a:prstGeom>
          <a:noFill/>
        </p:spPr>
        <p:txBody>
          <a:bodyPr wrap="square" rtlCol="0" anchor="b" anchorCtr="0">
            <a:spAutoFit/>
          </a:bodyPr>
          <a:lstStyle/>
          <a:p>
            <a:pPr algn="l" defTabSz="914217"/>
            <a:r>
              <a:rPr lang="en-US" sz="2000" b="1" dirty="0">
                <a:solidFill>
                  <a:schemeClr val="accent2"/>
                </a:solidFill>
                <a:latin typeface="Poppins" pitchFamily="2" charset="77"/>
                <a:ea typeface="League Spartan" charset="0"/>
                <a:cs typeface="+mj-cs"/>
              </a:rPr>
              <a:t>14 workshops with a total of 573 children and adolescents </a:t>
            </a:r>
          </a:p>
        </p:txBody>
      </p:sp>
      <p:sp>
        <p:nvSpPr>
          <p:cNvPr id="99" name="TextBox 98">
            <a:extLst>
              <a:ext uri="{FF2B5EF4-FFF2-40B4-BE49-F238E27FC236}">
                <a16:creationId xmlns:a16="http://schemas.microsoft.com/office/drawing/2014/main" id="{7B4B62A5-4D98-486A-911D-2E1A50177D9A}"/>
              </a:ext>
            </a:extLst>
          </p:cNvPr>
          <p:cNvSpPr txBox="1"/>
          <p:nvPr/>
        </p:nvSpPr>
        <p:spPr>
          <a:xfrm>
            <a:off x="1539630" y="4071264"/>
            <a:ext cx="3889694" cy="707886"/>
          </a:xfrm>
          <a:prstGeom prst="rect">
            <a:avLst/>
          </a:prstGeom>
          <a:noFill/>
        </p:spPr>
        <p:txBody>
          <a:bodyPr wrap="square" rtlCol="0" anchor="b" anchorCtr="0">
            <a:spAutoFit/>
          </a:bodyPr>
          <a:lstStyle/>
          <a:p>
            <a:pPr algn="l" defTabSz="914217"/>
            <a:r>
              <a:rPr lang="en-US" sz="2000" b="1" dirty="0">
                <a:solidFill>
                  <a:schemeClr val="accent2"/>
                </a:solidFill>
                <a:latin typeface="Poppins" pitchFamily="2" charset="77"/>
                <a:ea typeface="League Spartan" charset="0"/>
                <a:cs typeface="+mj-cs"/>
              </a:rPr>
              <a:t>8 TOT rounds with a total of 200 trainer and teacher</a:t>
            </a:r>
          </a:p>
        </p:txBody>
      </p:sp>
      <p:sp>
        <p:nvSpPr>
          <p:cNvPr id="100" name="TextBox 99">
            <a:extLst>
              <a:ext uri="{FF2B5EF4-FFF2-40B4-BE49-F238E27FC236}">
                <a16:creationId xmlns:a16="http://schemas.microsoft.com/office/drawing/2014/main" id="{B859BA8B-3EAD-40AE-888B-F89B814953D1}"/>
              </a:ext>
            </a:extLst>
          </p:cNvPr>
          <p:cNvSpPr txBox="1"/>
          <p:nvPr/>
        </p:nvSpPr>
        <p:spPr>
          <a:xfrm>
            <a:off x="1539630" y="2664694"/>
            <a:ext cx="3844299" cy="707886"/>
          </a:xfrm>
          <a:prstGeom prst="rect">
            <a:avLst/>
          </a:prstGeom>
          <a:noFill/>
        </p:spPr>
        <p:txBody>
          <a:bodyPr wrap="square" rtlCol="0" anchor="b" anchorCtr="0">
            <a:spAutoFit/>
          </a:bodyPr>
          <a:lstStyle/>
          <a:p>
            <a:pPr algn="l" defTabSz="914217"/>
            <a:r>
              <a:rPr lang="en-US" sz="2000" b="1" dirty="0">
                <a:solidFill>
                  <a:schemeClr val="accent2"/>
                </a:solidFill>
                <a:latin typeface="Poppins" pitchFamily="2" charset="77"/>
                <a:ea typeface="League Spartan" charset="0"/>
                <a:cs typeface="+mj-cs"/>
              </a:rPr>
              <a:t>12 TOT rounds with a total of 528 trainer</a:t>
            </a:r>
          </a:p>
        </p:txBody>
      </p:sp>
      <p:pic>
        <p:nvPicPr>
          <p:cNvPr id="103" name="Picture 102">
            <a:extLst>
              <a:ext uri="{FF2B5EF4-FFF2-40B4-BE49-F238E27FC236}">
                <a16:creationId xmlns:a16="http://schemas.microsoft.com/office/drawing/2014/main" id="{7BC77785-4186-439B-817E-BC52BDCFF6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96" y="109573"/>
            <a:ext cx="1484570" cy="644808"/>
          </a:xfrm>
          <a:prstGeom prst="rect">
            <a:avLst/>
          </a:prstGeom>
        </p:spPr>
      </p:pic>
      <p:graphicFrame>
        <p:nvGraphicFramePr>
          <p:cNvPr id="26" name="Chart 25">
            <a:extLst>
              <a:ext uri="{FF2B5EF4-FFF2-40B4-BE49-F238E27FC236}">
                <a16:creationId xmlns:a16="http://schemas.microsoft.com/office/drawing/2014/main" id="{8B0E3F2F-4766-494F-AD2B-1AB8E591E9A4}"/>
              </a:ext>
            </a:extLst>
          </p:cNvPr>
          <p:cNvGraphicFramePr/>
          <p:nvPr>
            <p:extLst>
              <p:ext uri="{D42A27DB-BD31-4B8C-83A1-F6EECF244321}">
                <p14:modId xmlns:p14="http://schemas.microsoft.com/office/powerpoint/2010/main" val="2758597380"/>
              </p:ext>
            </p:extLst>
          </p:nvPr>
        </p:nvGraphicFramePr>
        <p:xfrm>
          <a:off x="6095999" y="1940908"/>
          <a:ext cx="5583771" cy="4260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8535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a:extLst>
              <a:ext uri="{FF2B5EF4-FFF2-40B4-BE49-F238E27FC236}">
                <a16:creationId xmlns:a16="http://schemas.microsoft.com/office/drawing/2014/main" id="{84FACB17-98F6-8143-B26A-A8B662F8D8D6}"/>
              </a:ext>
            </a:extLst>
          </p:cNvPr>
          <p:cNvSpPr txBox="1"/>
          <p:nvPr/>
        </p:nvSpPr>
        <p:spPr>
          <a:xfrm>
            <a:off x="1672513" y="538192"/>
            <a:ext cx="8890513" cy="978729"/>
          </a:xfrm>
          <a:prstGeom prst="rect">
            <a:avLst/>
          </a:prstGeom>
          <a:noFill/>
        </p:spPr>
        <p:txBody>
          <a:bodyPr wrap="square" rtlCol="0">
            <a:spAutoFit/>
          </a:bodyPr>
          <a:lstStyle/>
          <a:p>
            <a:pPr algn="ctr" defTabSz="914217">
              <a:lnSpc>
                <a:spcPct val="90000"/>
              </a:lnSpc>
              <a:buClr>
                <a:schemeClr val="dk1"/>
              </a:buClr>
              <a:buSzPts val="1800"/>
            </a:pPr>
            <a:r>
              <a:rPr lang="en-US" sz="3200" b="1" dirty="0">
                <a:solidFill>
                  <a:srgbClr val="08204C"/>
                </a:solidFill>
                <a:latin typeface="Poppins" pitchFamily="2" charset="77"/>
                <a:cs typeface="+mj-cs"/>
              </a:rPr>
              <a:t>Raising community awareness of digital citizenship culture</a:t>
            </a:r>
          </a:p>
        </p:txBody>
      </p:sp>
      <p:sp>
        <p:nvSpPr>
          <p:cNvPr id="101" name="Freeform 631">
            <a:extLst>
              <a:ext uri="{FF2B5EF4-FFF2-40B4-BE49-F238E27FC236}">
                <a16:creationId xmlns:a16="http://schemas.microsoft.com/office/drawing/2014/main" id="{4F7A364F-CE17-944D-8FD0-94DA2DBA7471}"/>
              </a:ext>
            </a:extLst>
          </p:cNvPr>
          <p:cNvSpPr>
            <a:spLocks noChangeAspect="1"/>
          </p:cNvSpPr>
          <p:nvPr/>
        </p:nvSpPr>
        <p:spPr bwMode="auto">
          <a:xfrm>
            <a:off x="5201504" y="5795152"/>
            <a:ext cx="493588" cy="423546"/>
          </a:xfrm>
          <a:custGeom>
            <a:avLst/>
            <a:gdLst>
              <a:gd name="T0" fmla="*/ 502583 w 212659"/>
              <a:gd name="T1" fmla="*/ 401651 h 182199"/>
              <a:gd name="T2" fmla="*/ 471075 w 212659"/>
              <a:gd name="T3" fmla="*/ 570713 h 182199"/>
              <a:gd name="T4" fmla="*/ 439567 w 212659"/>
              <a:gd name="T5" fmla="*/ 401651 h 182199"/>
              <a:gd name="T6" fmla="*/ 337348 w 212659"/>
              <a:gd name="T7" fmla="*/ 331399 h 182199"/>
              <a:gd name="T8" fmla="*/ 411627 w 212659"/>
              <a:gd name="T9" fmla="*/ 580501 h 182199"/>
              <a:gd name="T10" fmla="*/ 346933 w 212659"/>
              <a:gd name="T11" fmla="*/ 580501 h 182199"/>
              <a:gd name="T12" fmla="*/ 337348 w 212659"/>
              <a:gd name="T13" fmla="*/ 397338 h 182199"/>
              <a:gd name="T14" fmla="*/ 326566 w 212659"/>
              <a:gd name="T15" fmla="*/ 459611 h 182199"/>
              <a:gd name="T16" fmla="*/ 263068 w 212659"/>
              <a:gd name="T17" fmla="*/ 459611 h 182199"/>
              <a:gd name="T18" fmla="*/ 337348 w 212659"/>
              <a:gd name="T19" fmla="*/ 331399 h 182199"/>
              <a:gd name="T20" fmla="*/ 482096 w 212659"/>
              <a:gd name="T21" fmla="*/ 289988 h 182199"/>
              <a:gd name="T22" fmla="*/ 426097 w 212659"/>
              <a:gd name="T23" fmla="*/ 326264 h 182199"/>
              <a:gd name="T24" fmla="*/ 232534 w 212659"/>
              <a:gd name="T25" fmla="*/ 383096 h 182199"/>
              <a:gd name="T26" fmla="*/ 199665 w 212659"/>
              <a:gd name="T27" fmla="*/ 581410 h 182199"/>
              <a:gd name="T28" fmla="*/ 166796 w 212659"/>
              <a:gd name="T29" fmla="*/ 383096 h 182199"/>
              <a:gd name="T30" fmla="*/ 67170 w 212659"/>
              <a:gd name="T31" fmla="*/ 155007 h 182199"/>
              <a:gd name="T32" fmla="*/ 61109 w 212659"/>
              <a:gd name="T33" fmla="*/ 222711 h 182199"/>
              <a:gd name="T34" fmla="*/ 16253 w 212659"/>
              <a:gd name="T35" fmla="*/ 234590 h 182199"/>
              <a:gd name="T36" fmla="*/ 21101 w 212659"/>
              <a:gd name="T37" fmla="*/ 163320 h 182199"/>
              <a:gd name="T38" fmla="*/ 214428 w 212659"/>
              <a:gd name="T39" fmla="*/ 131405 h 182199"/>
              <a:gd name="T40" fmla="*/ 242648 w 212659"/>
              <a:gd name="T41" fmla="*/ 190674 h 182199"/>
              <a:gd name="T42" fmla="*/ 126083 w 212659"/>
              <a:gd name="T43" fmla="*/ 484608 h 182199"/>
              <a:gd name="T44" fmla="*/ 59826 w 212659"/>
              <a:gd name="T45" fmla="*/ 484608 h 182199"/>
              <a:gd name="T46" fmla="*/ 214428 w 212659"/>
              <a:gd name="T47" fmla="*/ 131405 h 182199"/>
              <a:gd name="T48" fmla="*/ 609499 w 212659"/>
              <a:gd name="T49" fmla="*/ 382254 h 182199"/>
              <a:gd name="T50" fmla="*/ 576522 w 212659"/>
              <a:gd name="T51" fmla="*/ 602780 h 182199"/>
              <a:gd name="T52" fmla="*/ 543549 w 212659"/>
              <a:gd name="T53" fmla="*/ 382254 h 182199"/>
              <a:gd name="T54" fmla="*/ 300506 w 212659"/>
              <a:gd name="T55" fmla="*/ 139799 h 182199"/>
              <a:gd name="T56" fmla="*/ 334464 w 212659"/>
              <a:gd name="T57" fmla="*/ 0 h 182199"/>
              <a:gd name="T58" fmla="*/ 683731 w 212659"/>
              <a:gd name="T59" fmla="*/ 415705 h 182199"/>
              <a:gd name="T60" fmla="*/ 334464 w 212659"/>
              <a:gd name="T61" fmla="*/ 65637 h 182199"/>
              <a:gd name="T62" fmla="*/ 102833 w 212659"/>
              <a:gd name="T63" fmla="*/ 119122 h 182199"/>
              <a:gd name="T64" fmla="*/ 334464 w 212659"/>
              <a:gd name="T65" fmla="*/ 0 h 182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2659" h="182199">
                <a:moveTo>
                  <a:pt x="139821" y="109537"/>
                </a:moveTo>
                <a:cubicBezTo>
                  <a:pt x="144670" y="109537"/>
                  <a:pt x="149173" y="113872"/>
                  <a:pt x="149173" y="119290"/>
                </a:cubicBezTo>
                <a:lnTo>
                  <a:pt x="149173" y="159748"/>
                </a:lnTo>
                <a:cubicBezTo>
                  <a:pt x="149173" y="165166"/>
                  <a:pt x="144670" y="169501"/>
                  <a:pt x="139821" y="169501"/>
                </a:cubicBezTo>
                <a:cubicBezTo>
                  <a:pt x="134625" y="169501"/>
                  <a:pt x="130469" y="165166"/>
                  <a:pt x="130469" y="159748"/>
                </a:cubicBezTo>
                <a:lnTo>
                  <a:pt x="130469" y="119290"/>
                </a:lnTo>
                <a:cubicBezTo>
                  <a:pt x="130469" y="113872"/>
                  <a:pt x="134625" y="109537"/>
                  <a:pt x="139821" y="109537"/>
                </a:cubicBezTo>
                <a:close/>
                <a:moveTo>
                  <a:pt x="100129" y="98425"/>
                </a:moveTo>
                <a:cubicBezTo>
                  <a:pt x="112219" y="98425"/>
                  <a:pt x="122176" y="108579"/>
                  <a:pt x="122176" y="120910"/>
                </a:cubicBezTo>
                <a:lnTo>
                  <a:pt x="122176" y="172408"/>
                </a:lnTo>
                <a:cubicBezTo>
                  <a:pt x="122176" y="177847"/>
                  <a:pt x="117909" y="182199"/>
                  <a:pt x="112575" y="182199"/>
                </a:cubicBezTo>
                <a:cubicBezTo>
                  <a:pt x="107241" y="182199"/>
                  <a:pt x="102974" y="177847"/>
                  <a:pt x="102974" y="172408"/>
                </a:cubicBezTo>
                <a:lnTo>
                  <a:pt x="102974" y="120910"/>
                </a:lnTo>
                <a:cubicBezTo>
                  <a:pt x="102974" y="119459"/>
                  <a:pt x="101551" y="118009"/>
                  <a:pt x="100129" y="118009"/>
                </a:cubicBezTo>
                <a:cubicBezTo>
                  <a:pt x="98351" y="118009"/>
                  <a:pt x="96929" y="119459"/>
                  <a:pt x="96929" y="120910"/>
                </a:cubicBezTo>
                <a:lnTo>
                  <a:pt x="96929" y="136504"/>
                </a:lnTo>
                <a:cubicBezTo>
                  <a:pt x="96929" y="141582"/>
                  <a:pt x="93017" y="146296"/>
                  <a:pt x="87327" y="146296"/>
                </a:cubicBezTo>
                <a:cubicBezTo>
                  <a:pt x="82349" y="146296"/>
                  <a:pt x="78082" y="141582"/>
                  <a:pt x="78082" y="136504"/>
                </a:cubicBezTo>
                <a:lnTo>
                  <a:pt x="78082" y="120910"/>
                </a:lnTo>
                <a:cubicBezTo>
                  <a:pt x="78082" y="108579"/>
                  <a:pt x="88039" y="98425"/>
                  <a:pt x="100129" y="98425"/>
                </a:cubicBezTo>
                <a:close/>
                <a:moveTo>
                  <a:pt x="100455" y="63500"/>
                </a:moveTo>
                <a:cubicBezTo>
                  <a:pt x="117437" y="63500"/>
                  <a:pt x="133336" y="71760"/>
                  <a:pt x="143092" y="86126"/>
                </a:cubicBezTo>
                <a:cubicBezTo>
                  <a:pt x="145983" y="90435"/>
                  <a:pt x="144537" y="96541"/>
                  <a:pt x="140201" y="99773"/>
                </a:cubicBezTo>
                <a:cubicBezTo>
                  <a:pt x="135504" y="102646"/>
                  <a:pt x="129723" y="101209"/>
                  <a:pt x="126471" y="96900"/>
                </a:cubicBezTo>
                <a:cubicBezTo>
                  <a:pt x="121051" y="87921"/>
                  <a:pt x="110933" y="82893"/>
                  <a:pt x="100455" y="82893"/>
                </a:cubicBezTo>
                <a:cubicBezTo>
                  <a:pt x="83111" y="82893"/>
                  <a:pt x="69019" y="96541"/>
                  <a:pt x="69019" y="113779"/>
                </a:cubicBezTo>
                <a:lnTo>
                  <a:pt x="69019" y="162981"/>
                </a:lnTo>
                <a:cubicBezTo>
                  <a:pt x="69019" y="168368"/>
                  <a:pt x="64683" y="172678"/>
                  <a:pt x="59263" y="172678"/>
                </a:cubicBezTo>
                <a:cubicBezTo>
                  <a:pt x="53843" y="172678"/>
                  <a:pt x="49507" y="168368"/>
                  <a:pt x="49507" y="162981"/>
                </a:cubicBezTo>
                <a:lnTo>
                  <a:pt x="49507" y="113779"/>
                </a:lnTo>
                <a:cubicBezTo>
                  <a:pt x="49507" y="85766"/>
                  <a:pt x="72271" y="63500"/>
                  <a:pt x="100455" y="63500"/>
                </a:cubicBezTo>
                <a:close/>
                <a:moveTo>
                  <a:pt x="19937" y="46037"/>
                </a:moveTo>
                <a:cubicBezTo>
                  <a:pt x="24255" y="49212"/>
                  <a:pt x="25334" y="54856"/>
                  <a:pt x="22455" y="59090"/>
                </a:cubicBezTo>
                <a:cubicBezTo>
                  <a:pt x="20656" y="61559"/>
                  <a:pt x="19577" y="63676"/>
                  <a:pt x="18138" y="66145"/>
                </a:cubicBezTo>
                <a:cubicBezTo>
                  <a:pt x="16338" y="68967"/>
                  <a:pt x="13100" y="71084"/>
                  <a:pt x="9502" y="71084"/>
                </a:cubicBezTo>
                <a:cubicBezTo>
                  <a:pt x="8062" y="71084"/>
                  <a:pt x="6263" y="70731"/>
                  <a:pt x="4824" y="69673"/>
                </a:cubicBezTo>
                <a:cubicBezTo>
                  <a:pt x="146" y="67204"/>
                  <a:pt x="-1293" y="61206"/>
                  <a:pt x="1226" y="56620"/>
                </a:cubicBezTo>
                <a:cubicBezTo>
                  <a:pt x="2665" y="54151"/>
                  <a:pt x="4464" y="50976"/>
                  <a:pt x="6263" y="48506"/>
                </a:cubicBezTo>
                <a:cubicBezTo>
                  <a:pt x="9502" y="43920"/>
                  <a:pt x="15619" y="42862"/>
                  <a:pt x="19937" y="46037"/>
                </a:cubicBezTo>
                <a:close/>
                <a:moveTo>
                  <a:pt x="63645" y="39027"/>
                </a:moveTo>
                <a:cubicBezTo>
                  <a:pt x="68379" y="36512"/>
                  <a:pt x="74206" y="38667"/>
                  <a:pt x="76755" y="43338"/>
                </a:cubicBezTo>
                <a:cubicBezTo>
                  <a:pt x="79305" y="48367"/>
                  <a:pt x="77120" y="54115"/>
                  <a:pt x="72021" y="56630"/>
                </a:cubicBezTo>
                <a:cubicBezTo>
                  <a:pt x="50898" y="67048"/>
                  <a:pt x="37423" y="88244"/>
                  <a:pt x="37423" y="111955"/>
                </a:cubicBezTo>
                <a:lnTo>
                  <a:pt x="37423" y="143928"/>
                </a:lnTo>
                <a:cubicBezTo>
                  <a:pt x="37423" y="149317"/>
                  <a:pt x="32689" y="153628"/>
                  <a:pt x="27226" y="153628"/>
                </a:cubicBezTo>
                <a:cubicBezTo>
                  <a:pt x="22127" y="153628"/>
                  <a:pt x="17757" y="149317"/>
                  <a:pt x="17757" y="143928"/>
                </a:cubicBezTo>
                <a:lnTo>
                  <a:pt x="17757" y="111955"/>
                </a:lnTo>
                <a:cubicBezTo>
                  <a:pt x="17757" y="80700"/>
                  <a:pt x="35238" y="53037"/>
                  <a:pt x="63645" y="39027"/>
                </a:cubicBezTo>
                <a:close/>
                <a:moveTo>
                  <a:pt x="98981" y="31750"/>
                </a:moveTo>
                <a:cubicBezTo>
                  <a:pt x="143932" y="31750"/>
                  <a:pt x="180907" y="68297"/>
                  <a:pt x="180907" y="113529"/>
                </a:cubicBezTo>
                <a:lnTo>
                  <a:pt x="180907" y="169255"/>
                </a:lnTo>
                <a:cubicBezTo>
                  <a:pt x="180907" y="174683"/>
                  <a:pt x="176557" y="179025"/>
                  <a:pt x="171119" y="179025"/>
                </a:cubicBezTo>
                <a:cubicBezTo>
                  <a:pt x="165682" y="179025"/>
                  <a:pt x="161332" y="174683"/>
                  <a:pt x="161332" y="169255"/>
                </a:cubicBezTo>
                <a:lnTo>
                  <a:pt x="161332" y="113529"/>
                </a:lnTo>
                <a:cubicBezTo>
                  <a:pt x="161332" y="79153"/>
                  <a:pt x="133419" y="51290"/>
                  <a:pt x="98981" y="51290"/>
                </a:cubicBezTo>
                <a:cubicBezTo>
                  <a:pt x="93544" y="51290"/>
                  <a:pt x="89194" y="46948"/>
                  <a:pt x="89194" y="41520"/>
                </a:cubicBezTo>
                <a:cubicBezTo>
                  <a:pt x="89194" y="36092"/>
                  <a:pt x="93544" y="31750"/>
                  <a:pt x="98981" y="31750"/>
                </a:cubicBezTo>
                <a:close/>
                <a:moveTo>
                  <a:pt x="99273" y="0"/>
                </a:moveTo>
                <a:cubicBezTo>
                  <a:pt x="161546" y="0"/>
                  <a:pt x="212659" y="50902"/>
                  <a:pt x="212659" y="113717"/>
                </a:cubicBezTo>
                <a:cubicBezTo>
                  <a:pt x="212659" y="119132"/>
                  <a:pt x="208340" y="123464"/>
                  <a:pt x="202940" y="123464"/>
                </a:cubicBezTo>
                <a:cubicBezTo>
                  <a:pt x="197541" y="123464"/>
                  <a:pt x="193222" y="119132"/>
                  <a:pt x="193222" y="113717"/>
                </a:cubicBezTo>
                <a:cubicBezTo>
                  <a:pt x="193222" y="61732"/>
                  <a:pt x="151107" y="19494"/>
                  <a:pt x="99273" y="19494"/>
                </a:cubicBezTo>
                <a:cubicBezTo>
                  <a:pt x="79475" y="19494"/>
                  <a:pt x="60038" y="25631"/>
                  <a:pt x="44200" y="37184"/>
                </a:cubicBezTo>
                <a:cubicBezTo>
                  <a:pt x="39880" y="40433"/>
                  <a:pt x="33761" y="39350"/>
                  <a:pt x="30522" y="35379"/>
                </a:cubicBezTo>
                <a:cubicBezTo>
                  <a:pt x="27282" y="30685"/>
                  <a:pt x="28362" y="24548"/>
                  <a:pt x="32681" y="21660"/>
                </a:cubicBezTo>
                <a:cubicBezTo>
                  <a:pt x="52119" y="7220"/>
                  <a:pt x="75156" y="0"/>
                  <a:pt x="99273" y="0"/>
                </a:cubicBezTo>
                <a:close/>
              </a:path>
            </a:pathLst>
          </a:custGeom>
          <a:solidFill>
            <a:schemeClr val="bg1"/>
          </a:solidFill>
          <a:ln>
            <a:noFill/>
          </a:ln>
        </p:spPr>
        <p:txBody>
          <a:bodyPr anchor="ctr"/>
          <a:lstStyle/>
          <a:p>
            <a:pPr defTabSz="914217"/>
            <a:endParaRPr lang="en-US" dirty="0">
              <a:solidFill>
                <a:srgbClr val="737572"/>
              </a:solidFill>
              <a:latin typeface="Lato Light" panose="020F0502020204030203" pitchFamily="34" charset="0"/>
              <a:cs typeface="+mj-cs"/>
            </a:endParaRPr>
          </a:p>
        </p:txBody>
      </p:sp>
      <p:sp>
        <p:nvSpPr>
          <p:cNvPr id="83" name="Rectangle 82">
            <a:extLst>
              <a:ext uri="{FF2B5EF4-FFF2-40B4-BE49-F238E27FC236}">
                <a16:creationId xmlns:a16="http://schemas.microsoft.com/office/drawing/2014/main" id="{87726EE9-EE96-41B8-8E15-D915B417F1F2}"/>
              </a:ext>
            </a:extLst>
          </p:cNvPr>
          <p:cNvSpPr/>
          <p:nvPr/>
        </p:nvSpPr>
        <p:spPr>
          <a:xfrm>
            <a:off x="11098530" y="320040"/>
            <a:ext cx="525780" cy="38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j-cs"/>
            </a:endParaRPr>
          </a:p>
        </p:txBody>
      </p:sp>
      <p:pic>
        <p:nvPicPr>
          <p:cNvPr id="93" name="Picture 92">
            <a:extLst>
              <a:ext uri="{FF2B5EF4-FFF2-40B4-BE49-F238E27FC236}">
                <a16:creationId xmlns:a16="http://schemas.microsoft.com/office/drawing/2014/main" id="{4BB52AF3-6468-4DF4-8443-8D6C05F7AE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026" y="123261"/>
            <a:ext cx="1524424" cy="758114"/>
          </a:xfrm>
          <a:prstGeom prst="rect">
            <a:avLst/>
          </a:prstGeom>
        </p:spPr>
      </p:pic>
      <p:pic>
        <p:nvPicPr>
          <p:cNvPr id="96" name="Picture 95">
            <a:extLst>
              <a:ext uri="{FF2B5EF4-FFF2-40B4-BE49-F238E27FC236}">
                <a16:creationId xmlns:a16="http://schemas.microsoft.com/office/drawing/2014/main" id="{31F5E6D0-BFE5-46F4-AD97-F61C16F4D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96" y="109573"/>
            <a:ext cx="1564904" cy="679700"/>
          </a:xfrm>
          <a:prstGeom prst="rect">
            <a:avLst/>
          </a:prstGeom>
        </p:spPr>
      </p:pic>
      <p:sp>
        <p:nvSpPr>
          <p:cNvPr id="20" name="TextBox 19">
            <a:extLst>
              <a:ext uri="{FF2B5EF4-FFF2-40B4-BE49-F238E27FC236}">
                <a16:creationId xmlns:a16="http://schemas.microsoft.com/office/drawing/2014/main" id="{4CB7FBD4-4F04-4C2C-9EE4-4413A578DA8B}"/>
              </a:ext>
            </a:extLst>
          </p:cNvPr>
          <p:cNvSpPr txBox="1"/>
          <p:nvPr/>
        </p:nvSpPr>
        <p:spPr>
          <a:xfrm>
            <a:off x="1266423" y="3857918"/>
            <a:ext cx="4505924" cy="400110"/>
          </a:xfrm>
          <a:prstGeom prst="rect">
            <a:avLst/>
          </a:prstGeom>
          <a:noFill/>
        </p:spPr>
        <p:txBody>
          <a:bodyPr wrap="square" rtlCol="0" anchor="b" anchorCtr="0">
            <a:spAutoFit/>
          </a:bodyPr>
          <a:lstStyle/>
          <a:p>
            <a:pPr algn="l" defTabSz="914217"/>
            <a:r>
              <a:rPr lang="en-US" sz="2000" b="1" dirty="0">
                <a:solidFill>
                  <a:srgbClr val="445469"/>
                </a:solidFill>
                <a:latin typeface="Poppins" pitchFamily="2" charset="77"/>
                <a:ea typeface="League Spartan" charset="0"/>
                <a:cs typeface="+mj-cs"/>
              </a:rPr>
              <a:t>Safer Internet Day Celebrations/events </a:t>
            </a:r>
            <a:endParaRPr lang="ar-EG" sz="2000" b="1" dirty="0">
              <a:solidFill>
                <a:srgbClr val="445469"/>
              </a:solidFill>
              <a:latin typeface="Poppins" pitchFamily="2" charset="77"/>
              <a:ea typeface="League Spartan" charset="0"/>
              <a:cs typeface="+mj-cs"/>
            </a:endParaRPr>
          </a:p>
        </p:txBody>
      </p:sp>
      <p:sp>
        <p:nvSpPr>
          <p:cNvPr id="22" name="TextBox 21">
            <a:extLst>
              <a:ext uri="{FF2B5EF4-FFF2-40B4-BE49-F238E27FC236}">
                <a16:creationId xmlns:a16="http://schemas.microsoft.com/office/drawing/2014/main" id="{DD852AA2-F30D-40B7-BAB9-AD76771A5D6E}"/>
              </a:ext>
            </a:extLst>
          </p:cNvPr>
          <p:cNvSpPr txBox="1"/>
          <p:nvPr/>
        </p:nvSpPr>
        <p:spPr>
          <a:xfrm>
            <a:off x="1287233" y="1794986"/>
            <a:ext cx="4128695" cy="707886"/>
          </a:xfrm>
          <a:prstGeom prst="rect">
            <a:avLst/>
          </a:prstGeom>
          <a:noFill/>
        </p:spPr>
        <p:txBody>
          <a:bodyPr wrap="square" rtlCol="0" anchor="b" anchorCtr="0">
            <a:spAutoFit/>
          </a:bodyPr>
          <a:lstStyle/>
          <a:p>
            <a:pPr algn="l" defTabSz="914217"/>
            <a:r>
              <a:rPr lang="en-US" sz="2000" b="1" dirty="0">
                <a:solidFill>
                  <a:srgbClr val="445469"/>
                </a:solidFill>
                <a:latin typeface="Poppins" pitchFamily="2" charset="77"/>
                <a:ea typeface="League Spartan" charset="0"/>
                <a:cs typeface="+mj-cs"/>
              </a:rPr>
              <a:t>Awareness sessions based on Community needs</a:t>
            </a:r>
          </a:p>
        </p:txBody>
      </p:sp>
      <p:sp>
        <p:nvSpPr>
          <p:cNvPr id="23" name="TextBox 22">
            <a:extLst>
              <a:ext uri="{FF2B5EF4-FFF2-40B4-BE49-F238E27FC236}">
                <a16:creationId xmlns:a16="http://schemas.microsoft.com/office/drawing/2014/main" id="{E2B8D5E6-32AB-4B09-AEFD-BEE2E987554C}"/>
              </a:ext>
            </a:extLst>
          </p:cNvPr>
          <p:cNvSpPr txBox="1"/>
          <p:nvPr/>
        </p:nvSpPr>
        <p:spPr>
          <a:xfrm>
            <a:off x="1298230" y="5342594"/>
            <a:ext cx="3998756" cy="707886"/>
          </a:xfrm>
          <a:prstGeom prst="rect">
            <a:avLst/>
          </a:prstGeom>
          <a:noFill/>
        </p:spPr>
        <p:txBody>
          <a:bodyPr wrap="square" rtlCol="0" anchor="b" anchorCtr="0">
            <a:spAutoFit/>
          </a:bodyPr>
          <a:lstStyle/>
          <a:p>
            <a:pPr algn="l" defTabSz="914217"/>
            <a:r>
              <a:rPr lang="en-US" sz="2000" b="1" dirty="0">
                <a:solidFill>
                  <a:srgbClr val="445469"/>
                </a:solidFill>
                <a:latin typeface="Poppins" pitchFamily="2" charset="77"/>
                <a:ea typeface="League Spartan" charset="0"/>
                <a:cs typeface="+mj-cs"/>
              </a:rPr>
              <a:t>Awareness through webinars and social media</a:t>
            </a:r>
            <a:endParaRPr lang="ar-EG" sz="2000" b="1" dirty="0">
              <a:solidFill>
                <a:srgbClr val="445469"/>
              </a:solidFill>
              <a:latin typeface="Poppins" pitchFamily="2" charset="77"/>
              <a:ea typeface="League Spartan" charset="0"/>
              <a:cs typeface="+mj-cs"/>
            </a:endParaRPr>
          </a:p>
        </p:txBody>
      </p:sp>
      <p:grpSp>
        <p:nvGrpSpPr>
          <p:cNvPr id="2" name="Group 1">
            <a:extLst>
              <a:ext uri="{FF2B5EF4-FFF2-40B4-BE49-F238E27FC236}">
                <a16:creationId xmlns:a16="http://schemas.microsoft.com/office/drawing/2014/main" id="{6B4277F9-B004-5CFE-CCFF-D293C69603D7}"/>
              </a:ext>
            </a:extLst>
          </p:cNvPr>
          <p:cNvGrpSpPr/>
          <p:nvPr/>
        </p:nvGrpSpPr>
        <p:grpSpPr>
          <a:xfrm>
            <a:off x="290064" y="1852994"/>
            <a:ext cx="786384" cy="786384"/>
            <a:chOff x="135766" y="1967733"/>
            <a:chExt cx="786384" cy="786384"/>
          </a:xfrm>
        </p:grpSpPr>
        <p:sp>
          <p:nvSpPr>
            <p:cNvPr id="24" name="Oval 23">
              <a:extLst>
                <a:ext uri="{FF2B5EF4-FFF2-40B4-BE49-F238E27FC236}">
                  <a16:creationId xmlns:a16="http://schemas.microsoft.com/office/drawing/2014/main" id="{2623478D-BAF7-4CDE-ABD7-CBFE4E98AD42}"/>
                </a:ext>
              </a:extLst>
            </p:cNvPr>
            <p:cNvSpPr>
              <a:spLocks noChangeAspect="1"/>
            </p:cNvSpPr>
            <p:nvPr/>
          </p:nvSpPr>
          <p:spPr>
            <a:xfrm>
              <a:off x="135766" y="1967733"/>
              <a:ext cx="786384" cy="786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dirty="0">
                <a:solidFill>
                  <a:srgbClr val="FFFFFF"/>
                </a:solidFill>
                <a:latin typeface="Lato Light" panose="020F0502020204030203" pitchFamily="34" charset="0"/>
                <a:cs typeface="+mj-cs"/>
              </a:endParaRPr>
            </a:p>
          </p:txBody>
        </p:sp>
        <p:sp>
          <p:nvSpPr>
            <p:cNvPr id="25" name="Freeform 630">
              <a:extLst>
                <a:ext uri="{FF2B5EF4-FFF2-40B4-BE49-F238E27FC236}">
                  <a16:creationId xmlns:a16="http://schemas.microsoft.com/office/drawing/2014/main" id="{89F19814-B62E-40BB-AA64-6512378CCB38}"/>
                </a:ext>
              </a:extLst>
            </p:cNvPr>
            <p:cNvSpPr>
              <a:spLocks noChangeAspect="1"/>
            </p:cNvSpPr>
            <p:nvPr/>
          </p:nvSpPr>
          <p:spPr bwMode="auto">
            <a:xfrm>
              <a:off x="346781" y="2187096"/>
              <a:ext cx="369919" cy="381957"/>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pPr defTabSz="914217"/>
              <a:endParaRPr lang="en-US" dirty="0">
                <a:solidFill>
                  <a:srgbClr val="737572"/>
                </a:solidFill>
                <a:latin typeface="Lato Light" panose="020F0502020204030203" pitchFamily="34" charset="0"/>
                <a:cs typeface="+mj-cs"/>
              </a:endParaRPr>
            </a:p>
          </p:txBody>
        </p:sp>
      </p:grpSp>
      <p:grpSp>
        <p:nvGrpSpPr>
          <p:cNvPr id="4" name="Group 3">
            <a:extLst>
              <a:ext uri="{FF2B5EF4-FFF2-40B4-BE49-F238E27FC236}">
                <a16:creationId xmlns:a16="http://schemas.microsoft.com/office/drawing/2014/main" id="{994DFE25-8BAE-C307-7BA4-8A01E1840873}"/>
              </a:ext>
            </a:extLst>
          </p:cNvPr>
          <p:cNvGrpSpPr/>
          <p:nvPr/>
        </p:nvGrpSpPr>
        <p:grpSpPr>
          <a:xfrm>
            <a:off x="285121" y="5342594"/>
            <a:ext cx="786384" cy="786384"/>
            <a:chOff x="147322" y="4667836"/>
            <a:chExt cx="786384" cy="786384"/>
          </a:xfrm>
        </p:grpSpPr>
        <p:sp>
          <p:nvSpPr>
            <p:cNvPr id="26" name="Oval 25">
              <a:extLst>
                <a:ext uri="{FF2B5EF4-FFF2-40B4-BE49-F238E27FC236}">
                  <a16:creationId xmlns:a16="http://schemas.microsoft.com/office/drawing/2014/main" id="{9BF79CAE-AB16-4609-AC1B-2D1FB29248C0}"/>
                </a:ext>
              </a:extLst>
            </p:cNvPr>
            <p:cNvSpPr>
              <a:spLocks noChangeAspect="1"/>
            </p:cNvSpPr>
            <p:nvPr/>
          </p:nvSpPr>
          <p:spPr>
            <a:xfrm>
              <a:off x="147322" y="4667836"/>
              <a:ext cx="786384" cy="786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dirty="0">
                <a:solidFill>
                  <a:srgbClr val="FFFFFF"/>
                </a:solidFill>
                <a:latin typeface="Lato Light" panose="020F0502020204030203" pitchFamily="34" charset="0"/>
                <a:cs typeface="+mj-cs"/>
              </a:endParaRPr>
            </a:p>
          </p:txBody>
        </p:sp>
        <p:sp>
          <p:nvSpPr>
            <p:cNvPr id="27" name="Freeform 621">
              <a:extLst>
                <a:ext uri="{FF2B5EF4-FFF2-40B4-BE49-F238E27FC236}">
                  <a16:creationId xmlns:a16="http://schemas.microsoft.com/office/drawing/2014/main" id="{CA229C4C-6FAA-4830-A164-C893E53E0CE4}"/>
                </a:ext>
              </a:extLst>
            </p:cNvPr>
            <p:cNvSpPr>
              <a:spLocks noChangeAspect="1"/>
            </p:cNvSpPr>
            <p:nvPr/>
          </p:nvSpPr>
          <p:spPr bwMode="auto">
            <a:xfrm>
              <a:off x="379512" y="4881756"/>
              <a:ext cx="317386" cy="419168"/>
            </a:xfrm>
            <a:custGeom>
              <a:avLst/>
              <a:gdLst>
                <a:gd name="T0" fmla="*/ 179020 w 136167"/>
                <a:gd name="T1" fmla="*/ 1334949 h 180612"/>
                <a:gd name="T2" fmla="*/ 358033 w 136167"/>
                <a:gd name="T3" fmla="*/ 1504540 h 180612"/>
                <a:gd name="T4" fmla="*/ 1259759 w 136167"/>
                <a:gd name="T5" fmla="*/ 2398191 h 180612"/>
                <a:gd name="T6" fmla="*/ 2161468 w 136167"/>
                <a:gd name="T7" fmla="*/ 1504540 h 180612"/>
                <a:gd name="T8" fmla="*/ 2340481 w 136167"/>
                <a:gd name="T9" fmla="*/ 1334949 h 180612"/>
                <a:gd name="T10" fmla="*/ 2519501 w 136167"/>
                <a:gd name="T11" fmla="*/ 1504540 h 180612"/>
                <a:gd name="T12" fmla="*/ 1750291 w 136167"/>
                <a:gd name="T13" fmla="*/ 2652983 h 180612"/>
                <a:gd name="T14" fmla="*/ 1432910 w 136167"/>
                <a:gd name="T15" fmla="*/ 2716037 h 180612"/>
                <a:gd name="T16" fmla="*/ 1432910 w 136167"/>
                <a:gd name="T17" fmla="*/ 3122271 h 180612"/>
                <a:gd name="T18" fmla="*/ 1259871 w 136167"/>
                <a:gd name="T19" fmla="*/ 3301713 h 180612"/>
                <a:gd name="T20" fmla="*/ 1086828 w 136167"/>
                <a:gd name="T21" fmla="*/ 3122271 h 180612"/>
                <a:gd name="T22" fmla="*/ 1086828 w 136167"/>
                <a:gd name="T23" fmla="*/ 2715886 h 180612"/>
                <a:gd name="T24" fmla="*/ 772005 w 136167"/>
                <a:gd name="T25" fmla="*/ 2652983 h 180612"/>
                <a:gd name="T26" fmla="*/ 0 w 136167"/>
                <a:gd name="T27" fmla="*/ 1504540 h 180612"/>
                <a:gd name="T28" fmla="*/ 179020 w 136167"/>
                <a:gd name="T29" fmla="*/ 1334949 h 180612"/>
                <a:gd name="T30" fmla="*/ 1245088 w 136167"/>
                <a:gd name="T31" fmla="*/ 355271 h 180612"/>
                <a:gd name="T32" fmla="*/ 973948 w 136167"/>
                <a:gd name="T33" fmla="*/ 625018 h 180612"/>
                <a:gd name="T34" fmla="*/ 973948 w 136167"/>
                <a:gd name="T35" fmla="*/ 1486901 h 180612"/>
                <a:gd name="T36" fmla="*/ 1245088 w 136167"/>
                <a:gd name="T37" fmla="*/ 1756649 h 180612"/>
                <a:gd name="T38" fmla="*/ 1516211 w 136167"/>
                <a:gd name="T39" fmla="*/ 1486901 h 180612"/>
                <a:gd name="T40" fmla="*/ 1516211 w 136167"/>
                <a:gd name="T41" fmla="*/ 625018 h 180612"/>
                <a:gd name="T42" fmla="*/ 1245088 w 136167"/>
                <a:gd name="T43" fmla="*/ 355271 h 180612"/>
                <a:gd name="T44" fmla="*/ 1245088 w 136167"/>
                <a:gd name="T45" fmla="*/ 0 h 180612"/>
                <a:gd name="T46" fmla="*/ 1873298 w 136167"/>
                <a:gd name="T47" fmla="*/ 625018 h 180612"/>
                <a:gd name="T48" fmla="*/ 1873298 w 136167"/>
                <a:gd name="T49" fmla="*/ 1486901 h 180612"/>
                <a:gd name="T50" fmla="*/ 1245088 w 136167"/>
                <a:gd name="T51" fmla="*/ 2111913 h 180612"/>
                <a:gd name="T52" fmla="*/ 616850 w 136167"/>
                <a:gd name="T53" fmla="*/ 1486901 h 180612"/>
                <a:gd name="T54" fmla="*/ 616850 w 136167"/>
                <a:gd name="T55" fmla="*/ 625018 h 180612"/>
                <a:gd name="T56" fmla="*/ 1245088 w 136167"/>
                <a:gd name="T57" fmla="*/ 0 h 1806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6167" h="180612">
                  <a:moveTo>
                    <a:pt x="9675" y="73025"/>
                  </a:moveTo>
                  <a:cubicBezTo>
                    <a:pt x="15050" y="73025"/>
                    <a:pt x="19350" y="77307"/>
                    <a:pt x="19350" y="82302"/>
                  </a:cubicBezTo>
                  <a:cubicBezTo>
                    <a:pt x="19350" y="109421"/>
                    <a:pt x="41208" y="131187"/>
                    <a:pt x="68084" y="131187"/>
                  </a:cubicBezTo>
                  <a:cubicBezTo>
                    <a:pt x="94959" y="131187"/>
                    <a:pt x="116817" y="109421"/>
                    <a:pt x="116817" y="82302"/>
                  </a:cubicBezTo>
                  <a:cubicBezTo>
                    <a:pt x="116817" y="77307"/>
                    <a:pt x="121117" y="73025"/>
                    <a:pt x="126492" y="73025"/>
                  </a:cubicBezTo>
                  <a:cubicBezTo>
                    <a:pt x="131867" y="73025"/>
                    <a:pt x="136167" y="77307"/>
                    <a:pt x="136167" y="82302"/>
                  </a:cubicBezTo>
                  <a:cubicBezTo>
                    <a:pt x="136167" y="110670"/>
                    <a:pt x="119034" y="134822"/>
                    <a:pt x="94595" y="145125"/>
                  </a:cubicBezTo>
                  <a:lnTo>
                    <a:pt x="77442" y="148574"/>
                  </a:lnTo>
                  <a:lnTo>
                    <a:pt x="77442" y="170796"/>
                  </a:lnTo>
                  <a:cubicBezTo>
                    <a:pt x="77442" y="176249"/>
                    <a:pt x="73286" y="180612"/>
                    <a:pt x="68090" y="180612"/>
                  </a:cubicBezTo>
                  <a:cubicBezTo>
                    <a:pt x="62895" y="180612"/>
                    <a:pt x="58738" y="176249"/>
                    <a:pt x="58738" y="170796"/>
                  </a:cubicBezTo>
                  <a:lnTo>
                    <a:pt x="58738" y="148566"/>
                  </a:lnTo>
                  <a:lnTo>
                    <a:pt x="41723" y="145125"/>
                  </a:lnTo>
                  <a:cubicBezTo>
                    <a:pt x="17334" y="134822"/>
                    <a:pt x="0" y="110670"/>
                    <a:pt x="0" y="82302"/>
                  </a:cubicBezTo>
                  <a:cubicBezTo>
                    <a:pt x="0" y="77307"/>
                    <a:pt x="4300" y="73025"/>
                    <a:pt x="9675" y="73025"/>
                  </a:cubicBezTo>
                  <a:close/>
                  <a:moveTo>
                    <a:pt x="67291" y="19434"/>
                  </a:moveTo>
                  <a:cubicBezTo>
                    <a:pt x="59428" y="19434"/>
                    <a:pt x="52637" y="25913"/>
                    <a:pt x="52637" y="34190"/>
                  </a:cubicBezTo>
                  <a:lnTo>
                    <a:pt x="52637" y="81337"/>
                  </a:lnTo>
                  <a:cubicBezTo>
                    <a:pt x="52637" y="89255"/>
                    <a:pt x="59428" y="96093"/>
                    <a:pt x="67291" y="96093"/>
                  </a:cubicBezTo>
                  <a:cubicBezTo>
                    <a:pt x="75511" y="96093"/>
                    <a:pt x="81944" y="89255"/>
                    <a:pt x="81944" y="81337"/>
                  </a:cubicBezTo>
                  <a:lnTo>
                    <a:pt x="81944" y="34190"/>
                  </a:lnTo>
                  <a:cubicBezTo>
                    <a:pt x="81944" y="25913"/>
                    <a:pt x="75511" y="19434"/>
                    <a:pt x="67291" y="19434"/>
                  </a:cubicBezTo>
                  <a:close/>
                  <a:moveTo>
                    <a:pt x="67291" y="0"/>
                  </a:moveTo>
                  <a:cubicBezTo>
                    <a:pt x="86232" y="0"/>
                    <a:pt x="101243" y="15476"/>
                    <a:pt x="101243" y="34190"/>
                  </a:cubicBezTo>
                  <a:lnTo>
                    <a:pt x="101243" y="81337"/>
                  </a:lnTo>
                  <a:cubicBezTo>
                    <a:pt x="101243" y="100051"/>
                    <a:pt x="86232" y="115527"/>
                    <a:pt x="67291" y="115527"/>
                  </a:cubicBezTo>
                  <a:cubicBezTo>
                    <a:pt x="48706" y="115527"/>
                    <a:pt x="33338" y="100051"/>
                    <a:pt x="33338" y="81337"/>
                  </a:cubicBezTo>
                  <a:lnTo>
                    <a:pt x="33338" y="34190"/>
                  </a:lnTo>
                  <a:cubicBezTo>
                    <a:pt x="33338" y="15476"/>
                    <a:pt x="48706" y="0"/>
                    <a:pt x="67291" y="0"/>
                  </a:cubicBezTo>
                  <a:close/>
                </a:path>
              </a:pathLst>
            </a:custGeom>
            <a:solidFill>
              <a:schemeClr val="bg1"/>
            </a:solidFill>
            <a:ln>
              <a:noFill/>
            </a:ln>
          </p:spPr>
          <p:txBody>
            <a:bodyPr anchor="ctr"/>
            <a:lstStyle/>
            <a:p>
              <a:pPr defTabSz="914217"/>
              <a:endParaRPr lang="en-US" dirty="0">
                <a:solidFill>
                  <a:srgbClr val="737572"/>
                </a:solidFill>
                <a:latin typeface="Lato Light" panose="020F0502020204030203" pitchFamily="34" charset="0"/>
                <a:cs typeface="+mj-cs"/>
              </a:endParaRPr>
            </a:p>
          </p:txBody>
        </p:sp>
      </p:grpSp>
      <p:grpSp>
        <p:nvGrpSpPr>
          <p:cNvPr id="3" name="Group 2">
            <a:extLst>
              <a:ext uri="{FF2B5EF4-FFF2-40B4-BE49-F238E27FC236}">
                <a16:creationId xmlns:a16="http://schemas.microsoft.com/office/drawing/2014/main" id="{C6F81D0E-C1C5-902F-64D2-F62C1985AC38}"/>
              </a:ext>
            </a:extLst>
          </p:cNvPr>
          <p:cNvGrpSpPr/>
          <p:nvPr/>
        </p:nvGrpSpPr>
        <p:grpSpPr>
          <a:xfrm>
            <a:off x="285121" y="3597794"/>
            <a:ext cx="786384" cy="786384"/>
            <a:chOff x="135766" y="3398430"/>
            <a:chExt cx="786384" cy="786384"/>
          </a:xfrm>
        </p:grpSpPr>
        <p:sp>
          <p:nvSpPr>
            <p:cNvPr id="28" name="Oval 27">
              <a:extLst>
                <a:ext uri="{FF2B5EF4-FFF2-40B4-BE49-F238E27FC236}">
                  <a16:creationId xmlns:a16="http://schemas.microsoft.com/office/drawing/2014/main" id="{7DD005DB-1869-4C50-BF9A-61907D684C2A}"/>
                </a:ext>
              </a:extLst>
            </p:cNvPr>
            <p:cNvSpPr>
              <a:spLocks noChangeAspect="1"/>
            </p:cNvSpPr>
            <p:nvPr/>
          </p:nvSpPr>
          <p:spPr>
            <a:xfrm>
              <a:off x="135766" y="3398430"/>
              <a:ext cx="786384" cy="786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endParaRPr lang="en-US" dirty="0">
                <a:solidFill>
                  <a:srgbClr val="FFFFFF"/>
                </a:solidFill>
                <a:latin typeface="Lato Light" panose="020F0502020204030203" pitchFamily="34" charset="0"/>
                <a:cs typeface="+mj-cs"/>
              </a:endParaRPr>
            </a:p>
          </p:txBody>
        </p:sp>
        <p:sp>
          <p:nvSpPr>
            <p:cNvPr id="29" name="Freeform 624">
              <a:extLst>
                <a:ext uri="{FF2B5EF4-FFF2-40B4-BE49-F238E27FC236}">
                  <a16:creationId xmlns:a16="http://schemas.microsoft.com/office/drawing/2014/main" id="{E4B271F9-A1BD-49DB-A9E8-BE2F960BC9C9}"/>
                </a:ext>
              </a:extLst>
            </p:cNvPr>
            <p:cNvSpPr>
              <a:spLocks noChangeAspect="1"/>
            </p:cNvSpPr>
            <p:nvPr/>
          </p:nvSpPr>
          <p:spPr bwMode="auto">
            <a:xfrm>
              <a:off x="343518" y="3670687"/>
              <a:ext cx="395089" cy="241869"/>
            </a:xfrm>
            <a:custGeom>
              <a:avLst/>
              <a:gdLst>
                <a:gd name="T0" fmla="*/ 1228470 w 169501"/>
                <a:gd name="T1" fmla="*/ 434138 h 104417"/>
                <a:gd name="T2" fmla="*/ 1401228 w 169501"/>
                <a:gd name="T3" fmla="*/ 608950 h 104417"/>
                <a:gd name="T4" fmla="*/ 1401228 w 169501"/>
                <a:gd name="T5" fmla="*/ 1236931 h 104417"/>
                <a:gd name="T6" fmla="*/ 1228470 w 169501"/>
                <a:gd name="T7" fmla="*/ 1411734 h 104417"/>
                <a:gd name="T8" fmla="*/ 1055715 w 169501"/>
                <a:gd name="T9" fmla="*/ 1236931 h 104417"/>
                <a:gd name="T10" fmla="*/ 1055715 w 169501"/>
                <a:gd name="T11" fmla="*/ 608950 h 104417"/>
                <a:gd name="T12" fmla="*/ 1228470 w 169501"/>
                <a:gd name="T13" fmla="*/ 434138 h 104417"/>
                <a:gd name="T14" fmla="*/ 682327 w 169501"/>
                <a:gd name="T15" fmla="*/ 434138 h 104417"/>
                <a:gd name="T16" fmla="*/ 872942 w 169501"/>
                <a:gd name="T17" fmla="*/ 608950 h 104417"/>
                <a:gd name="T18" fmla="*/ 872942 w 169501"/>
                <a:gd name="T19" fmla="*/ 1236931 h 104417"/>
                <a:gd name="T20" fmla="*/ 682327 w 169501"/>
                <a:gd name="T21" fmla="*/ 1411734 h 104417"/>
                <a:gd name="T22" fmla="*/ 498525 w 169501"/>
                <a:gd name="T23" fmla="*/ 1236931 h 104417"/>
                <a:gd name="T24" fmla="*/ 498525 w 169501"/>
                <a:gd name="T25" fmla="*/ 608950 h 104417"/>
                <a:gd name="T26" fmla="*/ 682327 w 169501"/>
                <a:gd name="T27" fmla="*/ 434138 h 104417"/>
                <a:gd name="T28" fmla="*/ 367182 w 169501"/>
                <a:gd name="T29" fmla="*/ 352060 h 104417"/>
                <a:gd name="T30" fmla="*/ 367182 w 169501"/>
                <a:gd name="T31" fmla="*/ 1551663 h 104417"/>
                <a:gd name="T32" fmla="*/ 2536941 w 169501"/>
                <a:gd name="T33" fmla="*/ 1551663 h 104417"/>
                <a:gd name="T34" fmla="*/ 2536941 w 169501"/>
                <a:gd name="T35" fmla="*/ 1290896 h 104417"/>
                <a:gd name="T36" fmla="*/ 2683818 w 169501"/>
                <a:gd name="T37" fmla="*/ 1108335 h 104417"/>
                <a:gd name="T38" fmla="*/ 2763934 w 169501"/>
                <a:gd name="T39" fmla="*/ 1108335 h 104417"/>
                <a:gd name="T40" fmla="*/ 2763934 w 169501"/>
                <a:gd name="T41" fmla="*/ 749755 h 104417"/>
                <a:gd name="T42" fmla="*/ 2683818 w 169501"/>
                <a:gd name="T43" fmla="*/ 749755 h 104417"/>
                <a:gd name="T44" fmla="*/ 2536941 w 169501"/>
                <a:gd name="T45" fmla="*/ 586776 h 104417"/>
                <a:gd name="T46" fmla="*/ 2536941 w 169501"/>
                <a:gd name="T47" fmla="*/ 352060 h 104417"/>
                <a:gd name="T48" fmla="*/ 166901 w 169501"/>
                <a:gd name="T49" fmla="*/ 0 h 104417"/>
                <a:gd name="T50" fmla="*/ 2683818 w 169501"/>
                <a:gd name="T51" fmla="*/ 0 h 104417"/>
                <a:gd name="T52" fmla="*/ 2904140 w 169501"/>
                <a:gd name="T53" fmla="*/ 169499 h 104417"/>
                <a:gd name="T54" fmla="*/ 2904140 w 169501"/>
                <a:gd name="T55" fmla="*/ 397696 h 104417"/>
                <a:gd name="T56" fmla="*/ 2897475 w 169501"/>
                <a:gd name="T57" fmla="*/ 397696 h 104417"/>
                <a:gd name="T58" fmla="*/ 3131133 w 169501"/>
                <a:gd name="T59" fmla="*/ 586776 h 104417"/>
                <a:gd name="T60" fmla="*/ 3131133 w 169501"/>
                <a:gd name="T61" fmla="*/ 1290896 h 104417"/>
                <a:gd name="T62" fmla="*/ 2897475 w 169501"/>
                <a:gd name="T63" fmla="*/ 1460395 h 104417"/>
                <a:gd name="T64" fmla="*/ 2904140 w 169501"/>
                <a:gd name="T65" fmla="*/ 1460395 h 104417"/>
                <a:gd name="T66" fmla="*/ 2904140 w 169501"/>
                <a:gd name="T67" fmla="*/ 1714659 h 104417"/>
                <a:gd name="T68" fmla="*/ 2683818 w 169501"/>
                <a:gd name="T69" fmla="*/ 1903723 h 104417"/>
                <a:gd name="T70" fmla="*/ 166901 w 169501"/>
                <a:gd name="T71" fmla="*/ 1903723 h 104417"/>
                <a:gd name="T72" fmla="*/ 0 w 169501"/>
                <a:gd name="T73" fmla="*/ 1714659 h 104417"/>
                <a:gd name="T74" fmla="*/ 0 w 169501"/>
                <a:gd name="T75" fmla="*/ 169499 h 104417"/>
                <a:gd name="T76" fmla="*/ 166901 w 169501"/>
                <a:gd name="T77" fmla="*/ 0 h 104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501" h="104417">
                  <a:moveTo>
                    <a:pt x="66502" y="23812"/>
                  </a:moveTo>
                  <a:cubicBezTo>
                    <a:pt x="71351" y="23812"/>
                    <a:pt x="75854" y="28073"/>
                    <a:pt x="75854" y="33400"/>
                  </a:cubicBezTo>
                  <a:lnTo>
                    <a:pt x="75854" y="67844"/>
                  </a:lnTo>
                  <a:cubicBezTo>
                    <a:pt x="75854" y="73171"/>
                    <a:pt x="71351" y="77432"/>
                    <a:pt x="66502" y="77432"/>
                  </a:cubicBezTo>
                  <a:cubicBezTo>
                    <a:pt x="61307" y="77432"/>
                    <a:pt x="57150" y="73171"/>
                    <a:pt x="57150" y="67844"/>
                  </a:cubicBezTo>
                  <a:lnTo>
                    <a:pt x="57150" y="33400"/>
                  </a:lnTo>
                  <a:cubicBezTo>
                    <a:pt x="57150" y="28073"/>
                    <a:pt x="61307" y="23812"/>
                    <a:pt x="66502" y="23812"/>
                  </a:cubicBezTo>
                  <a:close/>
                  <a:moveTo>
                    <a:pt x="36937" y="23812"/>
                  </a:moveTo>
                  <a:cubicBezTo>
                    <a:pt x="42465" y="23812"/>
                    <a:pt x="47256" y="28073"/>
                    <a:pt x="47256" y="33400"/>
                  </a:cubicBezTo>
                  <a:lnTo>
                    <a:pt x="47256" y="67844"/>
                  </a:lnTo>
                  <a:cubicBezTo>
                    <a:pt x="47256" y="73171"/>
                    <a:pt x="42465" y="77432"/>
                    <a:pt x="36937" y="77432"/>
                  </a:cubicBezTo>
                  <a:cubicBezTo>
                    <a:pt x="31409" y="77432"/>
                    <a:pt x="26987" y="73171"/>
                    <a:pt x="26987" y="67844"/>
                  </a:cubicBezTo>
                  <a:lnTo>
                    <a:pt x="26987" y="33400"/>
                  </a:lnTo>
                  <a:cubicBezTo>
                    <a:pt x="26987" y="28073"/>
                    <a:pt x="31409" y="23812"/>
                    <a:pt x="36937" y="23812"/>
                  </a:cubicBezTo>
                  <a:close/>
                  <a:moveTo>
                    <a:pt x="19877" y="19310"/>
                  </a:moveTo>
                  <a:lnTo>
                    <a:pt x="19877" y="85107"/>
                  </a:lnTo>
                  <a:lnTo>
                    <a:pt x="137335" y="85107"/>
                  </a:lnTo>
                  <a:lnTo>
                    <a:pt x="137335" y="70804"/>
                  </a:lnTo>
                  <a:cubicBezTo>
                    <a:pt x="137335" y="65797"/>
                    <a:pt x="140227" y="60791"/>
                    <a:pt x="145286" y="60791"/>
                  </a:cubicBezTo>
                  <a:lnTo>
                    <a:pt x="149623" y="60791"/>
                  </a:lnTo>
                  <a:lnTo>
                    <a:pt x="149623" y="41123"/>
                  </a:lnTo>
                  <a:lnTo>
                    <a:pt x="145286" y="41123"/>
                  </a:lnTo>
                  <a:cubicBezTo>
                    <a:pt x="140227" y="41123"/>
                    <a:pt x="137335" y="37547"/>
                    <a:pt x="137335" y="32184"/>
                  </a:cubicBezTo>
                  <a:lnTo>
                    <a:pt x="137335" y="19310"/>
                  </a:lnTo>
                  <a:lnTo>
                    <a:pt x="19877" y="19310"/>
                  </a:lnTo>
                  <a:close/>
                  <a:moveTo>
                    <a:pt x="9035" y="0"/>
                  </a:moveTo>
                  <a:lnTo>
                    <a:pt x="145286" y="0"/>
                  </a:lnTo>
                  <a:cubicBezTo>
                    <a:pt x="150708" y="0"/>
                    <a:pt x="157213" y="3933"/>
                    <a:pt x="157213" y="9297"/>
                  </a:cubicBezTo>
                  <a:lnTo>
                    <a:pt x="157213" y="21813"/>
                  </a:lnTo>
                  <a:lnTo>
                    <a:pt x="156852" y="21813"/>
                  </a:lnTo>
                  <a:cubicBezTo>
                    <a:pt x="162634" y="21813"/>
                    <a:pt x="169501" y="27177"/>
                    <a:pt x="169501" y="32184"/>
                  </a:cubicBezTo>
                  <a:lnTo>
                    <a:pt x="169501" y="70804"/>
                  </a:lnTo>
                  <a:cubicBezTo>
                    <a:pt x="169501" y="76168"/>
                    <a:pt x="162634" y="80101"/>
                    <a:pt x="156852" y="80101"/>
                  </a:cubicBezTo>
                  <a:lnTo>
                    <a:pt x="157213" y="80101"/>
                  </a:lnTo>
                  <a:lnTo>
                    <a:pt x="157213" y="94047"/>
                  </a:lnTo>
                  <a:cubicBezTo>
                    <a:pt x="157213" y="99411"/>
                    <a:pt x="150708" y="104417"/>
                    <a:pt x="145286" y="104417"/>
                  </a:cubicBezTo>
                  <a:lnTo>
                    <a:pt x="9035" y="104417"/>
                  </a:lnTo>
                  <a:cubicBezTo>
                    <a:pt x="3252" y="104417"/>
                    <a:pt x="0" y="99411"/>
                    <a:pt x="0" y="94047"/>
                  </a:cubicBezTo>
                  <a:lnTo>
                    <a:pt x="0" y="9297"/>
                  </a:lnTo>
                  <a:cubicBezTo>
                    <a:pt x="0" y="3933"/>
                    <a:pt x="3252" y="0"/>
                    <a:pt x="9035" y="0"/>
                  </a:cubicBezTo>
                  <a:close/>
                </a:path>
              </a:pathLst>
            </a:custGeom>
            <a:solidFill>
              <a:schemeClr val="bg1"/>
            </a:solidFill>
            <a:ln>
              <a:noFill/>
            </a:ln>
          </p:spPr>
          <p:txBody>
            <a:bodyPr anchor="ctr"/>
            <a:lstStyle/>
            <a:p>
              <a:pPr defTabSz="914217"/>
              <a:endParaRPr lang="en-US" dirty="0">
                <a:solidFill>
                  <a:srgbClr val="737572"/>
                </a:solidFill>
                <a:latin typeface="Lato Light" panose="020F0502020204030203" pitchFamily="34" charset="0"/>
                <a:cs typeface="+mj-cs"/>
              </a:endParaRPr>
            </a:p>
          </p:txBody>
        </p:sp>
      </p:grpSp>
      <p:sp>
        <p:nvSpPr>
          <p:cNvPr id="30" name="TextBox 29">
            <a:extLst>
              <a:ext uri="{FF2B5EF4-FFF2-40B4-BE49-F238E27FC236}">
                <a16:creationId xmlns:a16="http://schemas.microsoft.com/office/drawing/2014/main" id="{47DC19EC-2380-4B13-BF14-1E5189726EB1}"/>
              </a:ext>
            </a:extLst>
          </p:cNvPr>
          <p:cNvSpPr txBox="1"/>
          <p:nvPr/>
        </p:nvSpPr>
        <p:spPr>
          <a:xfrm>
            <a:off x="1530290" y="5895953"/>
            <a:ext cx="4367076" cy="1015663"/>
          </a:xfrm>
          <a:prstGeom prst="rect">
            <a:avLst/>
          </a:prstGeom>
          <a:noFill/>
        </p:spPr>
        <p:txBody>
          <a:bodyPr wrap="square" rtlCol="0" anchor="b" anchorCtr="0">
            <a:spAutoFit/>
          </a:bodyPr>
          <a:lstStyle/>
          <a:p>
            <a:pPr algn="l" defTabSz="914217"/>
            <a:r>
              <a:rPr lang="en-US" sz="2000" b="1" dirty="0">
                <a:solidFill>
                  <a:schemeClr val="accent2"/>
                </a:solidFill>
                <a:latin typeface="Poppins" pitchFamily="2" charset="77"/>
                <a:ea typeface="League Spartan" charset="0"/>
                <a:cs typeface="+mj-cs"/>
              </a:rPr>
              <a:t>5 online awareness campaigns targeted a total of 500 beneficiary </a:t>
            </a:r>
          </a:p>
        </p:txBody>
      </p:sp>
      <p:sp>
        <p:nvSpPr>
          <p:cNvPr id="31" name="TextBox 30">
            <a:extLst>
              <a:ext uri="{FF2B5EF4-FFF2-40B4-BE49-F238E27FC236}">
                <a16:creationId xmlns:a16="http://schemas.microsoft.com/office/drawing/2014/main" id="{165B7956-90C6-4377-8972-7C55DEBF0140}"/>
              </a:ext>
            </a:extLst>
          </p:cNvPr>
          <p:cNvSpPr txBox="1"/>
          <p:nvPr/>
        </p:nvSpPr>
        <p:spPr>
          <a:xfrm>
            <a:off x="1558603" y="4151149"/>
            <a:ext cx="4559165" cy="707886"/>
          </a:xfrm>
          <a:prstGeom prst="rect">
            <a:avLst/>
          </a:prstGeom>
          <a:noFill/>
        </p:spPr>
        <p:txBody>
          <a:bodyPr wrap="square" rtlCol="0" anchor="b" anchorCtr="0">
            <a:spAutoFit/>
          </a:bodyPr>
          <a:lstStyle/>
          <a:p>
            <a:pPr algn="l" defTabSz="914217"/>
            <a:r>
              <a:rPr lang="en-US" sz="2000" b="1" dirty="0">
                <a:solidFill>
                  <a:schemeClr val="accent2"/>
                </a:solidFill>
                <a:latin typeface="Poppins" pitchFamily="2" charset="77"/>
                <a:ea typeface="League Spartan" charset="0"/>
                <a:cs typeface="+mj-cs"/>
              </a:rPr>
              <a:t>3 events with a total of 400 youths</a:t>
            </a:r>
          </a:p>
        </p:txBody>
      </p:sp>
      <p:sp>
        <p:nvSpPr>
          <p:cNvPr id="32" name="TextBox 31">
            <a:extLst>
              <a:ext uri="{FF2B5EF4-FFF2-40B4-BE49-F238E27FC236}">
                <a16:creationId xmlns:a16="http://schemas.microsoft.com/office/drawing/2014/main" id="{2910C94C-9DF3-4EB4-8E37-49904A0AB993}"/>
              </a:ext>
            </a:extLst>
          </p:cNvPr>
          <p:cNvSpPr txBox="1"/>
          <p:nvPr/>
        </p:nvSpPr>
        <p:spPr>
          <a:xfrm>
            <a:off x="1530290" y="2749080"/>
            <a:ext cx="4128694" cy="707886"/>
          </a:xfrm>
          <a:prstGeom prst="rect">
            <a:avLst/>
          </a:prstGeom>
          <a:noFill/>
        </p:spPr>
        <p:txBody>
          <a:bodyPr wrap="square" rtlCol="0" anchor="b" anchorCtr="0">
            <a:spAutoFit/>
          </a:bodyPr>
          <a:lstStyle/>
          <a:p>
            <a:pPr algn="l" defTabSz="914217"/>
            <a:r>
              <a:rPr lang="en-US" sz="2000" b="1" dirty="0">
                <a:solidFill>
                  <a:schemeClr val="accent2"/>
                </a:solidFill>
                <a:latin typeface="Poppins" pitchFamily="2" charset="77"/>
                <a:ea typeface="League Spartan" charset="0"/>
                <a:cs typeface="+mj-cs"/>
              </a:rPr>
              <a:t>9 Awareness sessions with a total of 663 of youths, parents and teachers</a:t>
            </a:r>
          </a:p>
        </p:txBody>
      </p:sp>
      <p:graphicFrame>
        <p:nvGraphicFramePr>
          <p:cNvPr id="33" name="Chart 32">
            <a:extLst>
              <a:ext uri="{FF2B5EF4-FFF2-40B4-BE49-F238E27FC236}">
                <a16:creationId xmlns:a16="http://schemas.microsoft.com/office/drawing/2014/main" id="{6A482986-37A9-4190-8D2A-C48EFE4FAE91}"/>
              </a:ext>
            </a:extLst>
          </p:cNvPr>
          <p:cNvGraphicFramePr/>
          <p:nvPr>
            <p:extLst>
              <p:ext uri="{D42A27DB-BD31-4B8C-83A1-F6EECF244321}">
                <p14:modId xmlns:p14="http://schemas.microsoft.com/office/powerpoint/2010/main" val="2227227911"/>
              </p:ext>
            </p:extLst>
          </p:nvPr>
        </p:nvGraphicFramePr>
        <p:xfrm>
          <a:off x="6117769" y="1731656"/>
          <a:ext cx="5533438" cy="43752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828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A0D9B1-BE13-4D99-A484-C3278D435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3026" y="123261"/>
            <a:ext cx="1524424" cy="758114"/>
          </a:xfrm>
          <a:prstGeom prst="rect">
            <a:avLst/>
          </a:prstGeom>
        </p:spPr>
      </p:pic>
      <p:pic>
        <p:nvPicPr>
          <p:cNvPr id="14" name="Picture 13">
            <a:extLst>
              <a:ext uri="{FF2B5EF4-FFF2-40B4-BE49-F238E27FC236}">
                <a16:creationId xmlns:a16="http://schemas.microsoft.com/office/drawing/2014/main" id="{7EF7A37D-2D50-44A4-99C5-E09438B48F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996" y="109573"/>
            <a:ext cx="1564904" cy="679700"/>
          </a:xfrm>
          <a:prstGeom prst="rect">
            <a:avLst/>
          </a:prstGeom>
        </p:spPr>
      </p:pic>
      <p:sp>
        <p:nvSpPr>
          <p:cNvPr id="15" name="TextBox 14">
            <a:extLst>
              <a:ext uri="{FF2B5EF4-FFF2-40B4-BE49-F238E27FC236}">
                <a16:creationId xmlns:a16="http://schemas.microsoft.com/office/drawing/2014/main" id="{C0F23594-372A-4A37-A92F-113DEE2D1AD1}"/>
              </a:ext>
            </a:extLst>
          </p:cNvPr>
          <p:cNvSpPr txBox="1"/>
          <p:nvPr/>
        </p:nvSpPr>
        <p:spPr>
          <a:xfrm>
            <a:off x="1672513" y="538192"/>
            <a:ext cx="8890513" cy="535531"/>
          </a:xfrm>
          <a:prstGeom prst="rect">
            <a:avLst/>
          </a:prstGeom>
          <a:noFill/>
        </p:spPr>
        <p:txBody>
          <a:bodyPr wrap="square" rtlCol="0">
            <a:spAutoFit/>
          </a:bodyPr>
          <a:lstStyle/>
          <a:p>
            <a:pPr algn="ctr" defTabSz="914217">
              <a:lnSpc>
                <a:spcPct val="90000"/>
              </a:lnSpc>
              <a:buClr>
                <a:schemeClr val="dk1"/>
              </a:buClr>
              <a:buSzPts val="1800"/>
            </a:pPr>
            <a:r>
              <a:rPr lang="en-US" sz="3200" b="1" dirty="0">
                <a:solidFill>
                  <a:srgbClr val="08204C"/>
                </a:solidFill>
                <a:latin typeface="Poppins" pitchFamily="2" charset="77"/>
                <a:cs typeface="+mj-cs"/>
              </a:rPr>
              <a:t>Success stories</a:t>
            </a:r>
          </a:p>
        </p:txBody>
      </p:sp>
      <p:sp>
        <p:nvSpPr>
          <p:cNvPr id="16" name="TextBox 15">
            <a:extLst>
              <a:ext uri="{FF2B5EF4-FFF2-40B4-BE49-F238E27FC236}">
                <a16:creationId xmlns:a16="http://schemas.microsoft.com/office/drawing/2014/main" id="{9EFA7AD1-7729-44E2-BE66-04C65907EE68}"/>
              </a:ext>
            </a:extLst>
          </p:cNvPr>
          <p:cNvSpPr txBox="1"/>
          <p:nvPr/>
        </p:nvSpPr>
        <p:spPr>
          <a:xfrm>
            <a:off x="664968" y="911818"/>
            <a:ext cx="2762327" cy="547842"/>
          </a:xfrm>
          <a:prstGeom prst="rect">
            <a:avLst/>
          </a:prstGeom>
          <a:noFill/>
        </p:spPr>
        <p:txBody>
          <a:bodyPr wrap="square" rtlCol="0">
            <a:spAutoFit/>
          </a:bodyPr>
          <a:lstStyle/>
          <a:p>
            <a:pPr algn="ctr" defTabSz="914217">
              <a:lnSpc>
                <a:spcPct val="90000"/>
              </a:lnSpc>
              <a:buClr>
                <a:schemeClr val="dk1"/>
              </a:buClr>
              <a:buSzPts val="1800"/>
            </a:pPr>
            <a:r>
              <a:rPr lang="en-US" sz="3200" b="1" dirty="0">
                <a:solidFill>
                  <a:srgbClr val="08204C"/>
                </a:solidFill>
                <a:latin typeface="Poppins" pitchFamily="2" charset="77"/>
                <a:cs typeface="+mj-cs"/>
              </a:rPr>
              <a:t>1- </a:t>
            </a:r>
            <a:r>
              <a:rPr lang="en-US" sz="3200" b="1" dirty="0" err="1">
                <a:solidFill>
                  <a:srgbClr val="08204C"/>
                </a:solidFill>
                <a:latin typeface="Poppins" pitchFamily="2" charset="77"/>
                <a:cs typeface="+mj-cs"/>
              </a:rPr>
              <a:t>Qalyubia</a:t>
            </a:r>
            <a:endParaRPr lang="en-US" sz="3200" b="1" dirty="0">
              <a:solidFill>
                <a:srgbClr val="08204C"/>
              </a:solidFill>
              <a:latin typeface="Poppins" pitchFamily="2" charset="77"/>
              <a:cs typeface="+mj-cs"/>
            </a:endParaRPr>
          </a:p>
        </p:txBody>
      </p:sp>
      <p:pic>
        <p:nvPicPr>
          <p:cNvPr id="7" name="Picture 6">
            <a:extLst>
              <a:ext uri="{FF2B5EF4-FFF2-40B4-BE49-F238E27FC236}">
                <a16:creationId xmlns:a16="http://schemas.microsoft.com/office/drawing/2014/main" id="{9C69BF60-13FB-4A44-A80E-ECF2F0E44FDF}"/>
              </a:ext>
            </a:extLst>
          </p:cNvPr>
          <p:cNvPicPr>
            <a:picLocks noChangeAspect="1"/>
          </p:cNvPicPr>
          <p:nvPr/>
        </p:nvPicPr>
        <p:blipFill rotWithShape="1">
          <a:blip r:embed="rId5">
            <a:extLst>
              <a:ext uri="{28A0092B-C50C-407E-A947-70E740481C1C}">
                <a14:useLocalDpi xmlns:a14="http://schemas.microsoft.com/office/drawing/2010/main" val="0"/>
              </a:ext>
            </a:extLst>
          </a:blip>
          <a:srcRect l="12093" t="11509" r="25865"/>
          <a:stretch/>
        </p:blipFill>
        <p:spPr>
          <a:xfrm>
            <a:off x="6754656" y="1748790"/>
            <a:ext cx="5128734" cy="4114800"/>
          </a:xfrm>
          <a:prstGeom prst="round2DiagRect">
            <a:avLst>
              <a:gd name="adj1" fmla="val 16667"/>
              <a:gd name="adj2" fmla="val 0"/>
            </a:avLst>
          </a:prstGeom>
          <a:ln w="88900" cap="sq">
            <a:solidFill>
              <a:srgbClr val="FFFFFF"/>
            </a:solidFill>
            <a:miter lim="800000"/>
          </a:ln>
          <a:effectLst>
            <a:outerShdw blurRad="63500" sx="102000" sy="102000" algn="ctr" rotWithShape="0">
              <a:prstClr val="black">
                <a:alpha val="40000"/>
              </a:prstClr>
            </a:outerShdw>
          </a:effectLst>
        </p:spPr>
      </p:pic>
      <p:sp>
        <p:nvSpPr>
          <p:cNvPr id="18" name="Rectangle 17">
            <a:extLst>
              <a:ext uri="{FF2B5EF4-FFF2-40B4-BE49-F238E27FC236}">
                <a16:creationId xmlns:a16="http://schemas.microsoft.com/office/drawing/2014/main" id="{1AFD1581-A293-4DAB-90AF-A06FC1082719}"/>
              </a:ext>
            </a:extLst>
          </p:cNvPr>
          <p:cNvSpPr/>
          <p:nvPr/>
        </p:nvSpPr>
        <p:spPr>
          <a:xfrm>
            <a:off x="0" y="1748790"/>
            <a:ext cx="6560820" cy="48013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Arial" panose="020B0604020202020204" pitchFamily="34" charset="0"/>
              <a:buChar char="•"/>
            </a:pPr>
            <a:r>
              <a:rPr lang="en-US" b="1" dirty="0"/>
              <a:t>Mona Abu </a:t>
            </a:r>
            <a:r>
              <a:rPr lang="en-US" b="1" dirty="0" err="1"/>
              <a:t>Taleb</a:t>
            </a:r>
            <a:r>
              <a:rPr lang="en-US" dirty="0"/>
              <a:t>: Trainer at Egypt Public Library in </a:t>
            </a:r>
            <a:r>
              <a:rPr lang="en-US" dirty="0" err="1"/>
              <a:t>Banha</a:t>
            </a:r>
            <a:r>
              <a:rPr lang="en-US" dirty="0"/>
              <a:t>, completed the Training of Trainers (</a:t>
            </a:r>
            <a:r>
              <a:rPr lang="en-US" dirty="0" err="1"/>
              <a:t>ToT</a:t>
            </a:r>
            <a:r>
              <a:rPr lang="en-US" dirty="0"/>
              <a:t>) program under the Digital Citizenship Initiative.</a:t>
            </a:r>
          </a:p>
          <a:p>
            <a:endParaRPr lang="en-US" dirty="0"/>
          </a:p>
          <a:p>
            <a:pPr marL="342900" indent="-342900">
              <a:buFont typeface="Arial" panose="020B0604020202020204" pitchFamily="34" charset="0"/>
              <a:buChar char="•"/>
            </a:pPr>
            <a:r>
              <a:rPr lang="en-US" b="1" dirty="0"/>
              <a:t>Skills acquired</a:t>
            </a:r>
            <a:r>
              <a:rPr lang="en-US" dirty="0"/>
              <a:t>: Developed expertise in identifying online threats and implementing digital safety measures.</a:t>
            </a:r>
          </a:p>
          <a:p>
            <a:endParaRPr lang="en-US" dirty="0"/>
          </a:p>
          <a:p>
            <a:pPr marL="342900" indent="-342900">
              <a:buFont typeface="Arial" panose="020B0604020202020204" pitchFamily="34" charset="0"/>
              <a:buChar char="•"/>
            </a:pPr>
            <a:r>
              <a:rPr lang="en-US" b="1" dirty="0"/>
              <a:t>Training impact</a:t>
            </a:r>
            <a:r>
              <a:rPr lang="en-US" dirty="0"/>
              <a:t>: Led a summer digital safety initiative with nine workshops, two </a:t>
            </a:r>
            <a:r>
              <a:rPr lang="en-US" dirty="0" err="1"/>
              <a:t>ToT</a:t>
            </a:r>
            <a:r>
              <a:rPr lang="en-US" dirty="0"/>
              <a:t> sessions, and two awareness sessions, benefiting 430 participants.</a:t>
            </a:r>
          </a:p>
          <a:p>
            <a:endParaRPr lang="en-US" dirty="0"/>
          </a:p>
          <a:p>
            <a:pPr marL="342900" indent="-342900">
              <a:buFont typeface="Arial" panose="020B0604020202020204" pitchFamily="34" charset="0"/>
              <a:buChar char="•"/>
            </a:pPr>
            <a:r>
              <a:rPr lang="en-US" b="1" dirty="0"/>
              <a:t>Maximized knowledge impact</a:t>
            </a:r>
            <a:r>
              <a:rPr lang="en-US" dirty="0"/>
              <a:t>: Engaged actively with local communities to ensure effective knowledge transfer to children, teenagers, and educators across </a:t>
            </a:r>
            <a:r>
              <a:rPr lang="en-US" dirty="0" err="1"/>
              <a:t>Qalyubia</a:t>
            </a:r>
            <a:r>
              <a:rPr lang="en-US" dirty="0"/>
              <a:t> Governorate.</a:t>
            </a:r>
          </a:p>
          <a:p>
            <a:br>
              <a:rPr lang="en-US" dirty="0"/>
            </a:br>
            <a:endParaRPr lang="en-US" dirty="0"/>
          </a:p>
        </p:txBody>
      </p:sp>
    </p:spTree>
    <p:extLst>
      <p:ext uri="{BB962C8B-B14F-4D97-AF65-F5344CB8AC3E}">
        <p14:creationId xmlns:p14="http://schemas.microsoft.com/office/powerpoint/2010/main" val="3682022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A0D9B1-BE13-4D99-A484-C3278D435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3026" y="123261"/>
            <a:ext cx="1524424" cy="758114"/>
          </a:xfrm>
          <a:prstGeom prst="rect">
            <a:avLst/>
          </a:prstGeom>
        </p:spPr>
      </p:pic>
      <p:pic>
        <p:nvPicPr>
          <p:cNvPr id="14" name="Picture 13">
            <a:extLst>
              <a:ext uri="{FF2B5EF4-FFF2-40B4-BE49-F238E27FC236}">
                <a16:creationId xmlns:a16="http://schemas.microsoft.com/office/drawing/2014/main" id="{7EF7A37D-2D50-44A4-99C5-E09438B48F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996" y="109573"/>
            <a:ext cx="1564904" cy="679700"/>
          </a:xfrm>
          <a:prstGeom prst="rect">
            <a:avLst/>
          </a:prstGeom>
        </p:spPr>
      </p:pic>
      <p:sp>
        <p:nvSpPr>
          <p:cNvPr id="15" name="TextBox 14">
            <a:extLst>
              <a:ext uri="{FF2B5EF4-FFF2-40B4-BE49-F238E27FC236}">
                <a16:creationId xmlns:a16="http://schemas.microsoft.com/office/drawing/2014/main" id="{C0F23594-372A-4A37-A92F-113DEE2D1AD1}"/>
              </a:ext>
            </a:extLst>
          </p:cNvPr>
          <p:cNvSpPr txBox="1"/>
          <p:nvPr/>
        </p:nvSpPr>
        <p:spPr>
          <a:xfrm>
            <a:off x="1672513" y="538192"/>
            <a:ext cx="8890513" cy="535531"/>
          </a:xfrm>
          <a:prstGeom prst="rect">
            <a:avLst/>
          </a:prstGeom>
          <a:noFill/>
        </p:spPr>
        <p:txBody>
          <a:bodyPr wrap="square" rtlCol="0">
            <a:spAutoFit/>
          </a:bodyPr>
          <a:lstStyle/>
          <a:p>
            <a:pPr algn="ctr" defTabSz="914217">
              <a:lnSpc>
                <a:spcPct val="90000"/>
              </a:lnSpc>
              <a:buClr>
                <a:schemeClr val="dk1"/>
              </a:buClr>
              <a:buSzPts val="1800"/>
            </a:pPr>
            <a:r>
              <a:rPr lang="en-US" sz="3200" b="1" dirty="0">
                <a:solidFill>
                  <a:srgbClr val="08204C"/>
                </a:solidFill>
                <a:latin typeface="Poppins" pitchFamily="2" charset="77"/>
                <a:cs typeface="+mj-cs"/>
              </a:rPr>
              <a:t>Success stories</a:t>
            </a:r>
          </a:p>
        </p:txBody>
      </p:sp>
      <p:sp>
        <p:nvSpPr>
          <p:cNvPr id="16" name="TextBox 15">
            <a:extLst>
              <a:ext uri="{FF2B5EF4-FFF2-40B4-BE49-F238E27FC236}">
                <a16:creationId xmlns:a16="http://schemas.microsoft.com/office/drawing/2014/main" id="{9EFA7AD1-7729-44E2-BE66-04C65907EE68}"/>
              </a:ext>
            </a:extLst>
          </p:cNvPr>
          <p:cNvSpPr txBox="1"/>
          <p:nvPr/>
        </p:nvSpPr>
        <p:spPr>
          <a:xfrm>
            <a:off x="664968" y="968968"/>
            <a:ext cx="2762327" cy="547842"/>
          </a:xfrm>
          <a:prstGeom prst="rect">
            <a:avLst/>
          </a:prstGeom>
          <a:noFill/>
        </p:spPr>
        <p:txBody>
          <a:bodyPr wrap="square" rtlCol="0">
            <a:spAutoFit/>
          </a:bodyPr>
          <a:lstStyle/>
          <a:p>
            <a:pPr algn="ctr" defTabSz="914217">
              <a:lnSpc>
                <a:spcPct val="90000"/>
              </a:lnSpc>
              <a:buClr>
                <a:schemeClr val="dk1"/>
              </a:buClr>
              <a:buSzPts val="1800"/>
            </a:pPr>
            <a:r>
              <a:rPr lang="en-US" sz="3200" b="1" dirty="0">
                <a:solidFill>
                  <a:srgbClr val="08204C"/>
                </a:solidFill>
                <a:latin typeface="Poppins" pitchFamily="2" charset="77"/>
                <a:cs typeface="+mj-cs"/>
              </a:rPr>
              <a:t>2- Aswan</a:t>
            </a:r>
          </a:p>
        </p:txBody>
      </p:sp>
      <p:sp>
        <p:nvSpPr>
          <p:cNvPr id="18" name="Rectangle 17">
            <a:extLst>
              <a:ext uri="{FF2B5EF4-FFF2-40B4-BE49-F238E27FC236}">
                <a16:creationId xmlns:a16="http://schemas.microsoft.com/office/drawing/2014/main" id="{1AFD1581-A293-4DAB-90AF-A06FC1082719}"/>
              </a:ext>
            </a:extLst>
          </p:cNvPr>
          <p:cNvSpPr/>
          <p:nvPr/>
        </p:nvSpPr>
        <p:spPr>
          <a:xfrm>
            <a:off x="0" y="1597618"/>
            <a:ext cx="6560820" cy="48013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dirty="0"/>
          </a:p>
          <a:p>
            <a:pPr marL="285750" indent="-285750">
              <a:buFont typeface="Arial" panose="020B0604020202020204" pitchFamily="34" charset="0"/>
              <a:buChar char="•"/>
            </a:pPr>
            <a:r>
              <a:rPr lang="en-US" b="1" dirty="0" err="1"/>
              <a:t>Asmaa</a:t>
            </a:r>
            <a:r>
              <a:rPr lang="en-US" dirty="0"/>
              <a:t>: Dedicated teacher from Aswan who completed the Training of Trainers (</a:t>
            </a:r>
            <a:r>
              <a:rPr lang="en-US" dirty="0" err="1"/>
              <a:t>ToT</a:t>
            </a:r>
            <a:r>
              <a:rPr lang="en-US" dirty="0"/>
              <a:t>) program under the Digital Citizenship Initiative.</a:t>
            </a:r>
            <a:endParaRPr lang="ar-EG" dirty="0"/>
          </a:p>
          <a:p>
            <a:endParaRPr lang="en-US" dirty="0"/>
          </a:p>
          <a:p>
            <a:pPr marL="285750" indent="-285750">
              <a:buFont typeface="Arial" panose="020B0604020202020204" pitchFamily="34" charset="0"/>
              <a:buChar char="•"/>
            </a:pPr>
            <a:r>
              <a:rPr lang="en-US" b="1" dirty="0"/>
              <a:t>Skills developed</a:t>
            </a:r>
            <a:r>
              <a:rPr lang="en-US" dirty="0"/>
              <a:t>: Learned to recognize online risks and apply digital safety strategies.</a:t>
            </a:r>
            <a:endParaRPr lang="ar-EG" dirty="0"/>
          </a:p>
          <a:p>
            <a:endParaRPr lang="en-US" dirty="0"/>
          </a:p>
          <a:p>
            <a:pPr marL="285750" indent="-285750">
              <a:buFont typeface="Arial" panose="020B0604020202020204" pitchFamily="34" charset="0"/>
              <a:buChar char="•"/>
            </a:pPr>
            <a:r>
              <a:rPr lang="en-US" b="1" dirty="0"/>
              <a:t>Training impact</a:t>
            </a:r>
            <a:r>
              <a:rPr lang="en-US" dirty="0"/>
              <a:t>: Successfully trained 60 computer teachers in Aswan, enhancing their skills in promoting digital safety.</a:t>
            </a:r>
            <a:br>
              <a:rPr lang="en-US" dirty="0"/>
            </a:br>
            <a:endParaRPr lang="ar-EG" dirty="0"/>
          </a:p>
          <a:p>
            <a:pPr marL="342900" indent="-342900">
              <a:buFont typeface="Arial" panose="020B0604020202020204" pitchFamily="34" charset="0"/>
              <a:buChar char="•"/>
            </a:pPr>
            <a:r>
              <a:rPr lang="en-US" b="1" dirty="0"/>
              <a:t>Maximized knowledge impact: </a:t>
            </a:r>
            <a:r>
              <a:rPr lang="en-US" dirty="0"/>
              <a:t>Implemented ongoing support and follow-up sessions for trained teachers to ensure sustained application of digital safety practices in their classrooms.</a:t>
            </a:r>
            <a:br>
              <a:rPr lang="en-US" dirty="0"/>
            </a:br>
            <a:endParaRPr lang="en-US" dirty="0"/>
          </a:p>
        </p:txBody>
      </p:sp>
      <p:pic>
        <p:nvPicPr>
          <p:cNvPr id="3" name="Picture 2">
            <a:extLst>
              <a:ext uri="{FF2B5EF4-FFF2-40B4-BE49-F238E27FC236}">
                <a16:creationId xmlns:a16="http://schemas.microsoft.com/office/drawing/2014/main" id="{856D5153-DBCB-4818-9F20-212985893688}"/>
              </a:ext>
            </a:extLst>
          </p:cNvPr>
          <p:cNvPicPr>
            <a:picLocks noChangeAspect="1"/>
          </p:cNvPicPr>
          <p:nvPr/>
        </p:nvPicPr>
        <p:blipFill rotWithShape="1">
          <a:blip r:embed="rId5">
            <a:extLst>
              <a:ext uri="{28A0092B-C50C-407E-A947-70E740481C1C}">
                <a14:useLocalDpi xmlns:a14="http://schemas.microsoft.com/office/drawing/2010/main" val="0"/>
              </a:ext>
            </a:extLst>
          </a:blip>
          <a:srcRect t="24500"/>
          <a:stretch/>
        </p:blipFill>
        <p:spPr>
          <a:xfrm>
            <a:off x="6762750" y="1309994"/>
            <a:ext cx="5143500" cy="5177790"/>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spTree>
    <p:extLst>
      <p:ext uri="{BB962C8B-B14F-4D97-AF65-F5344CB8AC3E}">
        <p14:creationId xmlns:p14="http://schemas.microsoft.com/office/powerpoint/2010/main" val="183082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A0D9B1-BE13-4D99-A484-C3278D4356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026" y="123261"/>
            <a:ext cx="1524424" cy="758114"/>
          </a:xfrm>
          <a:prstGeom prst="rect">
            <a:avLst/>
          </a:prstGeom>
        </p:spPr>
      </p:pic>
      <p:pic>
        <p:nvPicPr>
          <p:cNvPr id="14" name="Picture 13">
            <a:extLst>
              <a:ext uri="{FF2B5EF4-FFF2-40B4-BE49-F238E27FC236}">
                <a16:creationId xmlns:a16="http://schemas.microsoft.com/office/drawing/2014/main" id="{7EF7A37D-2D50-44A4-99C5-E09438B48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96" y="109573"/>
            <a:ext cx="1564904" cy="679700"/>
          </a:xfrm>
          <a:prstGeom prst="rect">
            <a:avLst/>
          </a:prstGeom>
        </p:spPr>
      </p:pic>
      <p:sp>
        <p:nvSpPr>
          <p:cNvPr id="15" name="TextBox 14">
            <a:extLst>
              <a:ext uri="{FF2B5EF4-FFF2-40B4-BE49-F238E27FC236}">
                <a16:creationId xmlns:a16="http://schemas.microsoft.com/office/drawing/2014/main" id="{C0F23594-372A-4A37-A92F-113DEE2D1AD1}"/>
              </a:ext>
            </a:extLst>
          </p:cNvPr>
          <p:cNvSpPr txBox="1"/>
          <p:nvPr/>
        </p:nvSpPr>
        <p:spPr>
          <a:xfrm>
            <a:off x="1672513" y="538192"/>
            <a:ext cx="8890513" cy="535531"/>
          </a:xfrm>
          <a:prstGeom prst="rect">
            <a:avLst/>
          </a:prstGeom>
          <a:noFill/>
        </p:spPr>
        <p:txBody>
          <a:bodyPr wrap="square" rtlCol="0">
            <a:spAutoFit/>
          </a:bodyPr>
          <a:lstStyle/>
          <a:p>
            <a:pPr algn="ctr" defTabSz="914217">
              <a:lnSpc>
                <a:spcPct val="90000"/>
              </a:lnSpc>
              <a:buClr>
                <a:schemeClr val="dk1"/>
              </a:buClr>
              <a:buSzPts val="1800"/>
            </a:pPr>
            <a:r>
              <a:rPr lang="en-US" sz="3200" b="1" dirty="0">
                <a:solidFill>
                  <a:srgbClr val="08204C"/>
                </a:solidFill>
                <a:latin typeface="Poppins" pitchFamily="2" charset="77"/>
                <a:cs typeface="+mj-cs"/>
              </a:rPr>
              <a:t>Success Stories</a:t>
            </a:r>
          </a:p>
        </p:txBody>
      </p:sp>
      <p:sp>
        <p:nvSpPr>
          <p:cNvPr id="16" name="TextBox 15">
            <a:extLst>
              <a:ext uri="{FF2B5EF4-FFF2-40B4-BE49-F238E27FC236}">
                <a16:creationId xmlns:a16="http://schemas.microsoft.com/office/drawing/2014/main" id="{9EFA7AD1-7729-44E2-BE66-04C65907EE68}"/>
              </a:ext>
            </a:extLst>
          </p:cNvPr>
          <p:cNvSpPr txBox="1"/>
          <p:nvPr/>
        </p:nvSpPr>
        <p:spPr>
          <a:xfrm>
            <a:off x="664968" y="924093"/>
            <a:ext cx="2762327" cy="991041"/>
          </a:xfrm>
          <a:prstGeom prst="rect">
            <a:avLst/>
          </a:prstGeom>
          <a:noFill/>
        </p:spPr>
        <p:txBody>
          <a:bodyPr wrap="square" rtlCol="0">
            <a:spAutoFit/>
          </a:bodyPr>
          <a:lstStyle/>
          <a:p>
            <a:pPr algn="ctr" defTabSz="914217">
              <a:lnSpc>
                <a:spcPct val="90000"/>
              </a:lnSpc>
              <a:buClr>
                <a:schemeClr val="dk1"/>
              </a:buClr>
              <a:buSzPts val="1800"/>
            </a:pPr>
            <a:r>
              <a:rPr lang="en-US" sz="3200" b="1" dirty="0">
                <a:solidFill>
                  <a:srgbClr val="08204C"/>
                </a:solidFill>
                <a:latin typeface="Poppins" pitchFamily="2" charset="77"/>
                <a:cs typeface="+mj-cs"/>
              </a:rPr>
              <a:t>3- </a:t>
            </a:r>
            <a:r>
              <a:rPr lang="en-US" sz="3200" b="1" dirty="0" err="1">
                <a:solidFill>
                  <a:srgbClr val="08204C"/>
                </a:solidFill>
                <a:latin typeface="Poppins" pitchFamily="2" charset="77"/>
                <a:cs typeface="+mj-cs"/>
              </a:rPr>
              <a:t>Daqahliyah</a:t>
            </a:r>
            <a:endParaRPr lang="en-US" sz="3200" b="1" dirty="0">
              <a:solidFill>
                <a:srgbClr val="08204C"/>
              </a:solidFill>
              <a:latin typeface="Poppins" pitchFamily="2" charset="77"/>
              <a:cs typeface="+mj-cs"/>
            </a:endParaRPr>
          </a:p>
        </p:txBody>
      </p:sp>
      <p:sp>
        <p:nvSpPr>
          <p:cNvPr id="18" name="Rectangle 17">
            <a:extLst>
              <a:ext uri="{FF2B5EF4-FFF2-40B4-BE49-F238E27FC236}">
                <a16:creationId xmlns:a16="http://schemas.microsoft.com/office/drawing/2014/main" id="{1AFD1581-A293-4DAB-90AF-A06FC1082719}"/>
              </a:ext>
            </a:extLst>
          </p:cNvPr>
          <p:cNvSpPr/>
          <p:nvPr/>
        </p:nvSpPr>
        <p:spPr>
          <a:xfrm>
            <a:off x="0" y="1502342"/>
            <a:ext cx="6355080" cy="507831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b="1" dirty="0"/>
              <a:t>Initiative</a:t>
            </a:r>
            <a:r>
              <a:rPr lang="en-US" dirty="0"/>
              <a:t>: A group of senior students in Mansoura promoted digital citizenship and online safety through a peer-to-peer training program.</a:t>
            </a:r>
          </a:p>
          <a:p>
            <a:endParaRPr lang="en-US" b="1" dirty="0"/>
          </a:p>
          <a:p>
            <a:pPr marL="285750" indent="-285750">
              <a:buFont typeface="Arial" panose="020B0604020202020204" pitchFamily="34" charset="0"/>
              <a:buChar char="•"/>
            </a:pPr>
            <a:r>
              <a:rPr lang="en-US" b="1" dirty="0"/>
              <a:t>Training Accomplished</a:t>
            </a:r>
            <a:r>
              <a:rPr lang="en-US" dirty="0"/>
              <a:t>: After specialized training, they learned about digital threats, safe internet practices, and developed presentation and soft skills.</a:t>
            </a:r>
          </a:p>
          <a:p>
            <a:endParaRPr lang="en-US" dirty="0"/>
          </a:p>
          <a:p>
            <a:pPr marL="285750" indent="-285750">
              <a:buFont typeface="Arial" panose="020B0604020202020204" pitchFamily="34" charset="0"/>
              <a:buChar char="•"/>
            </a:pPr>
            <a:r>
              <a:rPr lang="en-US" b="1" dirty="0"/>
              <a:t>Training Impact: </a:t>
            </a:r>
            <a:r>
              <a:rPr lang="en-US" dirty="0"/>
              <a:t>25 senior students educated 38 younger peers, fostering a culture of responsible internet use and digital awareness.</a:t>
            </a:r>
          </a:p>
          <a:p>
            <a:endParaRPr lang="en-US" dirty="0"/>
          </a:p>
          <a:p>
            <a:pPr marL="285750" indent="-285750">
              <a:buFont typeface="Arial" panose="020B0604020202020204" pitchFamily="34" charset="0"/>
              <a:buChar char="•"/>
            </a:pPr>
            <a:r>
              <a:rPr lang="en-US" b="1" dirty="0"/>
              <a:t>Maximized knowledge Impact: </a:t>
            </a:r>
            <a:r>
              <a:rPr lang="en-US" dirty="0"/>
              <a:t>The senior students employed engaging teaching methods and relatable examples to ensure their peers understood and embraced digital safety principles in everyday online interactions.</a:t>
            </a:r>
          </a:p>
          <a:p>
            <a:br>
              <a:rPr lang="en-US" dirty="0"/>
            </a:br>
            <a:endParaRPr lang="en-US" dirty="0"/>
          </a:p>
        </p:txBody>
      </p:sp>
      <p:pic>
        <p:nvPicPr>
          <p:cNvPr id="4" name="Picture 3">
            <a:extLst>
              <a:ext uri="{FF2B5EF4-FFF2-40B4-BE49-F238E27FC236}">
                <a16:creationId xmlns:a16="http://schemas.microsoft.com/office/drawing/2014/main" id="{59C08607-E0A5-4BF5-A572-5CC7E6550AA7}"/>
              </a:ext>
            </a:extLst>
          </p:cNvPr>
          <p:cNvPicPr>
            <a:picLocks noChangeAspect="1"/>
          </p:cNvPicPr>
          <p:nvPr/>
        </p:nvPicPr>
        <p:blipFill rotWithShape="1">
          <a:blip r:embed="rId4">
            <a:extLst>
              <a:ext uri="{28A0092B-C50C-407E-A947-70E740481C1C}">
                <a14:useLocalDpi xmlns:a14="http://schemas.microsoft.com/office/drawing/2010/main" val="0"/>
              </a:ext>
            </a:extLst>
          </a:blip>
          <a:srcRect l="15709" t="14129" r="10792"/>
          <a:stretch/>
        </p:blipFill>
        <p:spPr>
          <a:xfrm>
            <a:off x="6560820" y="1309994"/>
            <a:ext cx="5376140" cy="4710760"/>
          </a:xfrm>
          <a:prstGeom prst="snip2Diag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98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126369-E583-E849-8A01-AC0DE91EED0F}"/>
              </a:ext>
            </a:extLst>
          </p:cNvPr>
          <p:cNvSpPr/>
          <p:nvPr/>
        </p:nvSpPr>
        <p:spPr>
          <a:xfrm>
            <a:off x="1588" y="0"/>
            <a:ext cx="12188825" cy="1023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Work Sans Light" pitchFamily="2" charset="77"/>
              <a:ea typeface="+mn-ea"/>
              <a:cs typeface="+mn-cs"/>
            </a:endParaRPr>
          </a:p>
        </p:txBody>
      </p:sp>
      <p:sp>
        <p:nvSpPr>
          <p:cNvPr id="22" name="Rectangle 21">
            <a:extLst>
              <a:ext uri="{FF2B5EF4-FFF2-40B4-BE49-F238E27FC236}">
                <a16:creationId xmlns:a16="http://schemas.microsoft.com/office/drawing/2014/main" id="{DD925B9C-7DF9-B947-B56A-EFDD0177B12A}"/>
              </a:ext>
            </a:extLst>
          </p:cNvPr>
          <p:cNvSpPr/>
          <p:nvPr/>
        </p:nvSpPr>
        <p:spPr>
          <a:xfrm>
            <a:off x="1588" y="5467351"/>
            <a:ext cx="12188825" cy="1390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Work Sans Light" pitchFamily="2" charset="77"/>
              <a:ea typeface="+mn-ea"/>
              <a:cs typeface="+mn-cs"/>
            </a:endParaRPr>
          </a:p>
        </p:txBody>
      </p:sp>
      <p:sp>
        <p:nvSpPr>
          <p:cNvPr id="13" name="TextBox 12">
            <a:extLst>
              <a:ext uri="{FF2B5EF4-FFF2-40B4-BE49-F238E27FC236}">
                <a16:creationId xmlns:a16="http://schemas.microsoft.com/office/drawing/2014/main" id="{D5E50D72-02EA-9145-AD34-99AE37BCBEE5}"/>
              </a:ext>
            </a:extLst>
          </p:cNvPr>
          <p:cNvSpPr txBox="1"/>
          <p:nvPr/>
        </p:nvSpPr>
        <p:spPr>
          <a:xfrm>
            <a:off x="1625865" y="96316"/>
            <a:ext cx="8940268" cy="830997"/>
          </a:xfrm>
          <a:prstGeom prst="rect">
            <a:avLst/>
          </a:prstGeom>
          <a:noFill/>
        </p:spPr>
        <p:txBody>
          <a:bodyPr wrap="none" rtlCol="0" anchor="t">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lumMod val="85000"/>
                  </a:srgbClr>
                </a:solidFill>
                <a:effectLst/>
                <a:uLnTx/>
                <a:uFillTx/>
                <a:latin typeface="Poppins" pitchFamily="2" charset="77"/>
                <a:ea typeface="League Spartan" charset="0"/>
                <a:cs typeface="Times New Roman" panose="02020603050405020304" pitchFamily="18" charset="0"/>
              </a:rPr>
              <a:t>Summer training program for children and adolescents</a:t>
            </a:r>
            <a:br>
              <a:rPr kumimoji="0" lang="en-US" sz="2400" b="1" i="0" u="none" strike="noStrike" kern="1200" cap="none" spc="0" normalizeH="0" baseline="0" noProof="0" dirty="0">
                <a:ln>
                  <a:noFill/>
                </a:ln>
                <a:solidFill>
                  <a:srgbClr val="FFFFFF">
                    <a:lumMod val="85000"/>
                  </a:srgbClr>
                </a:solidFill>
                <a:effectLst/>
                <a:uLnTx/>
                <a:uFillTx/>
                <a:latin typeface="Poppins" pitchFamily="2" charset="77"/>
                <a:ea typeface="League Spartan" charset="0"/>
                <a:cs typeface="Times New Roman" panose="02020603050405020304" pitchFamily="18" charset="0"/>
              </a:rPr>
            </a:br>
            <a:r>
              <a:rPr kumimoji="0" lang="en-US" sz="2400" b="1" i="0" u="none" strike="noStrike" kern="1200" cap="none" spc="0" normalizeH="0" baseline="0" noProof="0" dirty="0">
                <a:ln>
                  <a:noFill/>
                </a:ln>
                <a:solidFill>
                  <a:srgbClr val="FFFFFF">
                    <a:lumMod val="85000"/>
                  </a:srgbClr>
                </a:solidFill>
                <a:effectLst/>
                <a:uLnTx/>
                <a:uFillTx/>
                <a:latin typeface="Poppins" pitchFamily="2" charset="77"/>
                <a:ea typeface="League Spartan" charset="0"/>
                <a:cs typeface="Times New Roman" panose="02020603050405020304" pitchFamily="18" charset="0"/>
              </a:rPr>
              <a:t>Egypt</a:t>
            </a:r>
            <a:r>
              <a:rPr lang="en-US" sz="2400" b="1" dirty="0">
                <a:solidFill>
                  <a:srgbClr val="FFFFFF">
                    <a:lumMod val="85000"/>
                  </a:srgbClr>
                </a:solidFill>
                <a:latin typeface="Poppins" pitchFamily="2" charset="77"/>
                <a:ea typeface="League Spartan" charset="0"/>
                <a:cs typeface="Times New Roman" panose="02020603050405020304" pitchFamily="18" charset="0"/>
              </a:rPr>
              <a:t> Public Library in Banha</a:t>
            </a:r>
            <a:r>
              <a:rPr kumimoji="0" lang="en-US" sz="2400" b="1" i="0" u="none" strike="noStrike" kern="1200" cap="none" spc="0" normalizeH="0" baseline="0" noProof="0" dirty="0">
                <a:ln>
                  <a:noFill/>
                </a:ln>
                <a:solidFill>
                  <a:srgbClr val="FFFFFF">
                    <a:lumMod val="85000"/>
                  </a:srgbClr>
                </a:solidFill>
                <a:effectLst/>
                <a:uLnTx/>
                <a:uFillTx/>
                <a:latin typeface="Poppins" pitchFamily="2" charset="77"/>
                <a:ea typeface="League Spartan" charset="0"/>
                <a:cs typeface="Times New Roman" panose="02020603050405020304" pitchFamily="18" charset="0"/>
              </a:rPr>
              <a:t> </a:t>
            </a:r>
            <a:endParaRPr kumimoji="0" lang="en-US" sz="2400" b="1" i="0" u="none" strike="noStrike" kern="1200" cap="none" spc="0" normalizeH="0" baseline="0" noProof="0" dirty="0">
              <a:ln>
                <a:noFill/>
              </a:ln>
              <a:solidFill>
                <a:srgbClr val="FFFFFF">
                  <a:lumMod val="85000"/>
                </a:srgbClr>
              </a:solidFill>
              <a:effectLst/>
              <a:uLnTx/>
              <a:uFillTx/>
              <a:latin typeface="Poppins" pitchFamily="2" charset="77"/>
              <a:ea typeface="League Spartan" charset="0"/>
              <a:cs typeface="+mn-cs"/>
            </a:endParaRPr>
          </a:p>
        </p:txBody>
      </p:sp>
      <p:sp>
        <p:nvSpPr>
          <p:cNvPr id="20" name="Subtitle 2">
            <a:extLst>
              <a:ext uri="{FF2B5EF4-FFF2-40B4-BE49-F238E27FC236}">
                <a16:creationId xmlns:a16="http://schemas.microsoft.com/office/drawing/2014/main" id="{E5E27E8F-4459-5F47-B5B5-373220D94557}"/>
              </a:ext>
            </a:extLst>
          </p:cNvPr>
          <p:cNvSpPr txBox="1">
            <a:spLocks/>
          </p:cNvSpPr>
          <p:nvPr/>
        </p:nvSpPr>
        <p:spPr>
          <a:xfrm>
            <a:off x="935275" y="5625222"/>
            <a:ext cx="10715619" cy="87716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srgbClr val="FFFFFF"/>
                </a:solidFill>
                <a:effectLst/>
                <a:uLnTx/>
                <a:uFillTx/>
                <a:latin typeface="Work Sans Light" pitchFamily="2" charset="77"/>
                <a:ea typeface="Lato Light" panose="020F0502020204030203" pitchFamily="34" charset="0"/>
                <a:cs typeface="Times New Roman" panose="02020603050405020304" pitchFamily="18" charset="0"/>
              </a:rPr>
              <a:t>Library trainers received TOT and interactive training and were able to execute a summer training program which included 4 training rounds for youth centers trainers, 11 interactive workshops for kids and adolescents and an awareness session for parents with a total of 300 beneficiaries</a:t>
            </a:r>
            <a:endParaRPr kumimoji="0" lang="en-US" sz="1800" b="1" i="0" u="none" strike="noStrike" kern="1200" cap="none" spc="0" normalizeH="0" baseline="0" noProof="0" dirty="0">
              <a:ln>
                <a:noFill/>
              </a:ln>
              <a:solidFill>
                <a:srgbClr val="FFFFFF"/>
              </a:solidFill>
              <a:effectLst/>
              <a:uLnTx/>
              <a:uFillTx/>
              <a:latin typeface="Work Sans Light" pitchFamily="2" charset="77"/>
              <a:ea typeface="Lato Light" panose="020F0502020204030203" pitchFamily="34" charset="0"/>
              <a:cs typeface="+mj-cs"/>
            </a:endParaRPr>
          </a:p>
        </p:txBody>
      </p:sp>
      <p:pic>
        <p:nvPicPr>
          <p:cNvPr id="35" name="Picture Placeholder 34">
            <a:extLst>
              <a:ext uri="{FF2B5EF4-FFF2-40B4-BE49-F238E27FC236}">
                <a16:creationId xmlns:a16="http://schemas.microsoft.com/office/drawing/2014/main" id="{5EF3228D-1B25-4C2E-ABB1-46BE7596C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4504" b="4504"/>
          <a:stretch>
            <a:fillRect/>
          </a:stretch>
        </p:blipFill>
        <p:spPr>
          <a:xfrm>
            <a:off x="6463430" y="1023629"/>
            <a:ext cx="5726982" cy="4505277"/>
          </a:xfrm>
        </p:spPr>
      </p:pic>
      <p:pic>
        <p:nvPicPr>
          <p:cNvPr id="47" name="Picture Placeholder 46">
            <a:extLst>
              <a:ext uri="{FF2B5EF4-FFF2-40B4-BE49-F238E27FC236}">
                <a16:creationId xmlns:a16="http://schemas.microsoft.com/office/drawing/2014/main" id="{530050CF-D9AF-4891-BDBF-1A2D27DA5E96}"/>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4504" b="4504"/>
          <a:stretch>
            <a:fillRect/>
          </a:stretch>
        </p:blipFill>
        <p:spPr>
          <a:xfrm>
            <a:off x="1" y="1023629"/>
            <a:ext cx="6435014" cy="4443722"/>
          </a:xfrm>
        </p:spPr>
      </p:pic>
    </p:spTree>
    <p:extLst>
      <p:ext uri="{BB962C8B-B14F-4D97-AF65-F5344CB8AC3E}">
        <p14:creationId xmlns:p14="http://schemas.microsoft.com/office/powerpoint/2010/main" val="46357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126369-E583-E849-8A01-AC0DE91EED0F}"/>
              </a:ext>
            </a:extLst>
          </p:cNvPr>
          <p:cNvSpPr/>
          <p:nvPr/>
        </p:nvSpPr>
        <p:spPr>
          <a:xfrm>
            <a:off x="1588" y="0"/>
            <a:ext cx="12188825" cy="1023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Work Sans Light" pitchFamily="2" charset="77"/>
              <a:cs typeface="+mj-cs"/>
            </a:endParaRPr>
          </a:p>
        </p:txBody>
      </p:sp>
      <p:sp>
        <p:nvSpPr>
          <p:cNvPr id="22" name="Rectangle 21">
            <a:extLst>
              <a:ext uri="{FF2B5EF4-FFF2-40B4-BE49-F238E27FC236}">
                <a16:creationId xmlns:a16="http://schemas.microsoft.com/office/drawing/2014/main" id="{DD925B9C-7DF9-B947-B56A-EFDD0177B12A}"/>
              </a:ext>
            </a:extLst>
          </p:cNvPr>
          <p:cNvSpPr/>
          <p:nvPr/>
        </p:nvSpPr>
        <p:spPr>
          <a:xfrm>
            <a:off x="1588" y="5467350"/>
            <a:ext cx="12188825" cy="1390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Work Sans Light" pitchFamily="2" charset="77"/>
              <a:cs typeface="+mj-cs"/>
            </a:endParaRPr>
          </a:p>
        </p:txBody>
      </p:sp>
      <p:sp>
        <p:nvSpPr>
          <p:cNvPr id="13" name="TextBox 12">
            <a:extLst>
              <a:ext uri="{FF2B5EF4-FFF2-40B4-BE49-F238E27FC236}">
                <a16:creationId xmlns:a16="http://schemas.microsoft.com/office/drawing/2014/main" id="{D5E50D72-02EA-9145-AD34-99AE37BCBEE5}"/>
              </a:ext>
            </a:extLst>
          </p:cNvPr>
          <p:cNvSpPr txBox="1"/>
          <p:nvPr/>
        </p:nvSpPr>
        <p:spPr>
          <a:xfrm>
            <a:off x="4207750" y="237644"/>
            <a:ext cx="3187796" cy="523220"/>
          </a:xfrm>
          <a:prstGeom prst="rect">
            <a:avLst/>
          </a:prstGeom>
          <a:noFill/>
        </p:spPr>
        <p:txBody>
          <a:bodyPr wrap="none" rtlCol="0" anchor="t">
            <a:spAutoFit/>
          </a:bodyPr>
          <a:lstStyle/>
          <a:p>
            <a:pPr algn="ctr" defTabSz="914217"/>
            <a:r>
              <a:rPr lang="en-US" sz="2800" b="1" dirty="0">
                <a:solidFill>
                  <a:schemeClr val="bg1"/>
                </a:solidFill>
                <a:latin typeface="Poppins" pitchFamily="2" charset="77"/>
                <a:ea typeface="League Spartan" charset="0"/>
                <a:cs typeface="+mj-cs"/>
              </a:rPr>
              <a:t>Teachers – In Aswan</a:t>
            </a:r>
          </a:p>
        </p:txBody>
      </p:sp>
      <p:sp>
        <p:nvSpPr>
          <p:cNvPr id="20" name="Subtitle 2">
            <a:extLst>
              <a:ext uri="{FF2B5EF4-FFF2-40B4-BE49-F238E27FC236}">
                <a16:creationId xmlns:a16="http://schemas.microsoft.com/office/drawing/2014/main" id="{E5E27E8F-4459-5F47-B5B5-373220D94557}"/>
              </a:ext>
            </a:extLst>
          </p:cNvPr>
          <p:cNvSpPr txBox="1">
            <a:spLocks/>
          </p:cNvSpPr>
          <p:nvPr/>
        </p:nvSpPr>
        <p:spPr>
          <a:xfrm>
            <a:off x="1427602" y="5739681"/>
            <a:ext cx="9580879" cy="97642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800" b="1" dirty="0">
                <a:solidFill>
                  <a:schemeClr val="bg1"/>
                </a:solidFill>
                <a:latin typeface="Poppins"/>
              </a:rPr>
              <a:t>Computer teachers in Aswan Governorate received </a:t>
            </a:r>
            <a:r>
              <a:rPr lang="en-US" sz="1800" b="1" dirty="0" err="1">
                <a:solidFill>
                  <a:schemeClr val="bg1"/>
                </a:solidFill>
                <a:latin typeface="Poppins"/>
              </a:rPr>
              <a:t>ToT</a:t>
            </a:r>
            <a:r>
              <a:rPr lang="en-US" sz="1800" b="1" dirty="0">
                <a:solidFill>
                  <a:schemeClr val="bg1"/>
                </a:solidFill>
                <a:latin typeface="Poppins"/>
              </a:rPr>
              <a:t> on digital citizenship skills and online protection. Teacher Asma </a:t>
            </a:r>
            <a:r>
              <a:rPr lang="en-US" sz="1800" b="1" dirty="0" err="1">
                <a:solidFill>
                  <a:schemeClr val="bg1"/>
                </a:solidFill>
                <a:latin typeface="Poppins"/>
              </a:rPr>
              <a:t>Hilal</a:t>
            </a:r>
            <a:r>
              <a:rPr lang="en-US" sz="1800" b="1" dirty="0">
                <a:solidFill>
                  <a:schemeClr val="bg1"/>
                </a:solidFill>
                <a:latin typeface="Poppins"/>
              </a:rPr>
              <a:t>, in collaboration with the Directorate of Education, conducted training for 100 teachers from the activities and computer teachers in Aswan Governorate.</a:t>
            </a:r>
            <a:endParaRPr lang="en-US" sz="1800" b="1" dirty="0">
              <a:solidFill>
                <a:schemeClr val="bg1"/>
              </a:solidFill>
              <a:latin typeface="Poppins"/>
              <a:ea typeface="Lato Light" panose="020F0502020204030203" pitchFamily="34" charset="0"/>
              <a:cs typeface="+mj-cs"/>
            </a:endParaRPr>
          </a:p>
        </p:txBody>
      </p:sp>
      <p:pic>
        <p:nvPicPr>
          <p:cNvPr id="7" name="Picture Placeholder 6">
            <a:extLst>
              <a:ext uri="{FF2B5EF4-FFF2-40B4-BE49-F238E27FC236}">
                <a16:creationId xmlns:a16="http://schemas.microsoft.com/office/drawing/2014/main" id="{32971863-320F-416C-9B9A-6B821CF3BF5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400" b="4400"/>
          <a:stretch>
            <a:fillRect/>
          </a:stretch>
        </p:blipFill>
        <p:spPr>
          <a:xfrm>
            <a:off x="0" y="1207139"/>
            <a:ext cx="5973958" cy="4076700"/>
          </a:xfrm>
        </p:spPr>
      </p:pic>
      <p:pic>
        <p:nvPicPr>
          <p:cNvPr id="9" name="Picture Placeholder 8">
            <a:extLst>
              <a:ext uri="{FF2B5EF4-FFF2-40B4-BE49-F238E27FC236}">
                <a16:creationId xmlns:a16="http://schemas.microsoft.com/office/drawing/2014/main" id="{2965A82C-BC7F-45DA-957B-0424C71A0FA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400" b="4400"/>
          <a:stretch>
            <a:fillRect/>
          </a:stretch>
        </p:blipFill>
        <p:spPr>
          <a:xfrm>
            <a:off x="6218042" y="1207139"/>
            <a:ext cx="5973958" cy="4076700"/>
          </a:xfrm>
        </p:spPr>
      </p:pic>
    </p:spTree>
    <p:extLst>
      <p:ext uri="{BB962C8B-B14F-4D97-AF65-F5344CB8AC3E}">
        <p14:creationId xmlns:p14="http://schemas.microsoft.com/office/powerpoint/2010/main" val="16789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53">
            <a:extLst>
              <a:ext uri="{FF2B5EF4-FFF2-40B4-BE49-F238E27FC236}">
                <a16:creationId xmlns:a16="http://schemas.microsoft.com/office/drawing/2014/main" id="{2D47334A-1FD0-334A-8DE4-4FBA7978C630}"/>
              </a:ext>
            </a:extLst>
          </p:cNvPr>
          <p:cNvSpPr/>
          <p:nvPr/>
        </p:nvSpPr>
        <p:spPr>
          <a:xfrm>
            <a:off x="3998844" y="4875998"/>
            <a:ext cx="1982002" cy="19820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Work Sans Light" pitchFamily="2" charset="77"/>
              <a:cs typeface="+mj-cs"/>
            </a:endParaRPr>
          </a:p>
        </p:txBody>
      </p:sp>
      <p:sp>
        <p:nvSpPr>
          <p:cNvPr id="55" name="TextBox 54">
            <a:extLst>
              <a:ext uri="{FF2B5EF4-FFF2-40B4-BE49-F238E27FC236}">
                <a16:creationId xmlns:a16="http://schemas.microsoft.com/office/drawing/2014/main" id="{E6FD29EE-C8FE-B342-9DDE-635E4B5BB725}"/>
              </a:ext>
            </a:extLst>
          </p:cNvPr>
          <p:cNvSpPr txBox="1"/>
          <p:nvPr/>
        </p:nvSpPr>
        <p:spPr>
          <a:xfrm>
            <a:off x="4493907" y="5317390"/>
            <a:ext cx="983860" cy="338554"/>
          </a:xfrm>
          <a:prstGeom prst="rect">
            <a:avLst/>
          </a:prstGeom>
          <a:noFill/>
        </p:spPr>
        <p:txBody>
          <a:bodyPr wrap="none" rtlCol="0" anchor="ctr" anchorCtr="0">
            <a:spAutoFit/>
          </a:bodyPr>
          <a:lstStyle/>
          <a:p>
            <a:pPr algn="ctr" defTabSz="914217"/>
            <a:r>
              <a:rPr lang="en-US" sz="1600" b="1" dirty="0">
                <a:solidFill>
                  <a:srgbClr val="FFFFFF"/>
                </a:solidFill>
                <a:latin typeface="Merriweather" pitchFamily="2" charset="77"/>
                <a:ea typeface="League Spartan" charset="0"/>
                <a:cs typeface="+mj-cs"/>
              </a:rPr>
              <a:t>Listing 03</a:t>
            </a:r>
          </a:p>
        </p:txBody>
      </p:sp>
      <p:sp>
        <p:nvSpPr>
          <p:cNvPr id="56" name="Subtitle 2">
            <a:extLst>
              <a:ext uri="{FF2B5EF4-FFF2-40B4-BE49-F238E27FC236}">
                <a16:creationId xmlns:a16="http://schemas.microsoft.com/office/drawing/2014/main" id="{49D4EE5C-E6DF-1F4E-B45B-143FDFFC715F}"/>
              </a:ext>
            </a:extLst>
          </p:cNvPr>
          <p:cNvSpPr txBox="1">
            <a:spLocks/>
          </p:cNvSpPr>
          <p:nvPr/>
        </p:nvSpPr>
        <p:spPr>
          <a:xfrm>
            <a:off x="4217909" y="5694695"/>
            <a:ext cx="1543871" cy="72160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Work Sans Light" pitchFamily="2" charset="77"/>
                <a:ea typeface="Lato Light" panose="020F0502020204030203" pitchFamily="34" charset="0"/>
                <a:cs typeface="+mj-cs"/>
              </a:rPr>
              <a:t>Green marketing is a practice whereby companies seek go</a:t>
            </a:r>
          </a:p>
        </p:txBody>
      </p:sp>
      <p:sp>
        <p:nvSpPr>
          <p:cNvPr id="63" name="Subtitle 2">
            <a:extLst>
              <a:ext uri="{FF2B5EF4-FFF2-40B4-BE49-F238E27FC236}">
                <a16:creationId xmlns:a16="http://schemas.microsoft.com/office/drawing/2014/main" id="{4C48E19D-631F-CD41-8709-AF9BA5187358}"/>
              </a:ext>
            </a:extLst>
          </p:cNvPr>
          <p:cNvSpPr txBox="1">
            <a:spLocks/>
          </p:cNvSpPr>
          <p:nvPr/>
        </p:nvSpPr>
        <p:spPr>
          <a:xfrm>
            <a:off x="280997" y="5694695"/>
            <a:ext cx="1543871" cy="72160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Work Sans Light" pitchFamily="2" charset="77"/>
                <a:ea typeface="Lato Light" panose="020F0502020204030203" pitchFamily="34" charset="0"/>
                <a:cs typeface="+mj-cs"/>
              </a:rPr>
              <a:t>Green marketing is a practice whereby companies seek go</a:t>
            </a:r>
          </a:p>
        </p:txBody>
      </p:sp>
      <p:pic>
        <p:nvPicPr>
          <p:cNvPr id="27" name="Picture Placeholder 26">
            <a:extLst>
              <a:ext uri="{FF2B5EF4-FFF2-40B4-BE49-F238E27FC236}">
                <a16:creationId xmlns:a16="http://schemas.microsoft.com/office/drawing/2014/main" id="{E82EF524-1F73-4B76-9120-6DF45E7DE500}"/>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8103" r="8103"/>
          <a:stretch>
            <a:fillRect/>
          </a:stretch>
        </p:blipFill>
        <p:spPr/>
      </p:pic>
      <p:pic>
        <p:nvPicPr>
          <p:cNvPr id="31" name="Picture Placeholder 30">
            <a:extLst>
              <a:ext uri="{FF2B5EF4-FFF2-40B4-BE49-F238E27FC236}">
                <a16:creationId xmlns:a16="http://schemas.microsoft.com/office/drawing/2014/main" id="{335555BB-52C5-4B4B-A7CF-34033BE10822}"/>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31343" r="31343"/>
          <a:stretch>
            <a:fillRect/>
          </a:stretch>
        </p:blipFill>
        <p:spPr/>
      </p:pic>
      <p:grpSp>
        <p:nvGrpSpPr>
          <p:cNvPr id="2" name="Group 1">
            <a:extLst>
              <a:ext uri="{FF2B5EF4-FFF2-40B4-BE49-F238E27FC236}">
                <a16:creationId xmlns:a16="http://schemas.microsoft.com/office/drawing/2014/main" id="{B774B205-C499-AE4E-225B-3A52DB85C496}"/>
              </a:ext>
            </a:extLst>
          </p:cNvPr>
          <p:cNvGrpSpPr/>
          <p:nvPr/>
        </p:nvGrpSpPr>
        <p:grpSpPr>
          <a:xfrm>
            <a:off x="0" y="4875998"/>
            <a:ext cx="1982002" cy="1982002"/>
            <a:chOff x="0" y="4875998"/>
            <a:chExt cx="1982002" cy="1982002"/>
          </a:xfrm>
        </p:grpSpPr>
        <p:sp>
          <p:nvSpPr>
            <p:cNvPr id="61" name="Oval 60">
              <a:extLst>
                <a:ext uri="{FF2B5EF4-FFF2-40B4-BE49-F238E27FC236}">
                  <a16:creationId xmlns:a16="http://schemas.microsoft.com/office/drawing/2014/main" id="{E6470FBB-47DA-244D-AE12-28C4B3758FC3}"/>
                </a:ext>
              </a:extLst>
            </p:cNvPr>
            <p:cNvSpPr/>
            <p:nvPr/>
          </p:nvSpPr>
          <p:spPr>
            <a:xfrm>
              <a:off x="0" y="4875998"/>
              <a:ext cx="1982002" cy="19820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Work Sans Light" pitchFamily="2" charset="77"/>
                <a:cs typeface="+mj-cs"/>
              </a:endParaRPr>
            </a:p>
          </p:txBody>
        </p:sp>
        <p:sp>
          <p:nvSpPr>
            <p:cNvPr id="45" name="TextBox 44">
              <a:extLst>
                <a:ext uri="{FF2B5EF4-FFF2-40B4-BE49-F238E27FC236}">
                  <a16:creationId xmlns:a16="http://schemas.microsoft.com/office/drawing/2014/main" id="{B7638ACB-63BF-4527-B552-710A2874FF30}"/>
                </a:ext>
              </a:extLst>
            </p:cNvPr>
            <p:cNvSpPr txBox="1"/>
            <p:nvPr/>
          </p:nvSpPr>
          <p:spPr>
            <a:xfrm>
              <a:off x="118938" y="5451500"/>
              <a:ext cx="1705930" cy="830997"/>
            </a:xfrm>
            <a:prstGeom prst="rect">
              <a:avLst/>
            </a:prstGeom>
            <a:noFill/>
          </p:spPr>
          <p:txBody>
            <a:bodyPr wrap="square" rtlCol="0" anchor="ctr" anchorCtr="0">
              <a:spAutoFit/>
            </a:bodyPr>
            <a:lstStyle/>
            <a:p>
              <a:pPr algn="ctr" defTabSz="914217" rtl="1"/>
              <a:r>
                <a:rPr lang="en-US" sz="1600" b="1" dirty="0" err="1">
                  <a:solidFill>
                    <a:srgbClr val="FFFFFF"/>
                  </a:solidFill>
                  <a:latin typeface="Merriweather" pitchFamily="2" charset="77"/>
                  <a:ea typeface="League Spartan" charset="0"/>
                  <a:cs typeface="+mj-cs"/>
                </a:rPr>
                <a:t>ToT</a:t>
              </a:r>
              <a:r>
                <a:rPr lang="en-US" sz="1600" b="1" dirty="0">
                  <a:solidFill>
                    <a:srgbClr val="FFFFFF"/>
                  </a:solidFill>
                  <a:latin typeface="Merriweather" pitchFamily="2" charset="77"/>
                  <a:ea typeface="League Spartan" charset="0"/>
                  <a:cs typeface="+mj-cs"/>
                </a:rPr>
                <a:t> for teachers and trainers</a:t>
              </a:r>
            </a:p>
          </p:txBody>
        </p:sp>
      </p:grpSp>
      <p:pic>
        <p:nvPicPr>
          <p:cNvPr id="5" name="Picture Placeholder 4">
            <a:extLst>
              <a:ext uri="{FF2B5EF4-FFF2-40B4-BE49-F238E27FC236}">
                <a16:creationId xmlns:a16="http://schemas.microsoft.com/office/drawing/2014/main" id="{A27A7962-FCDD-442D-BAFB-D3105F176D6D}"/>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2719" r="2719"/>
          <a:stretch>
            <a:fillRect/>
          </a:stretch>
        </p:blipFill>
        <p:spPr/>
      </p:pic>
      <p:pic>
        <p:nvPicPr>
          <p:cNvPr id="14" name="Picture Placeholder 13">
            <a:extLst>
              <a:ext uri="{FF2B5EF4-FFF2-40B4-BE49-F238E27FC236}">
                <a16:creationId xmlns:a16="http://schemas.microsoft.com/office/drawing/2014/main" id="{706AB10F-7890-4B1B-82EE-9E1CC1F8C3EA}"/>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29059" r="29059"/>
          <a:stretch>
            <a:fillRect/>
          </a:stretch>
        </p:blipFill>
        <p:spPr/>
      </p:pic>
    </p:spTree>
    <p:extLst>
      <p:ext uri="{BB962C8B-B14F-4D97-AF65-F5344CB8AC3E}">
        <p14:creationId xmlns:p14="http://schemas.microsoft.com/office/powerpoint/2010/main" val="92151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71D72B-C286-47A3-97EE-F5F0FF9E497F}"/>
              </a:ext>
            </a:extLst>
          </p:cNvPr>
          <p:cNvSpPr>
            <a:spLocks noGrp="1"/>
          </p:cNvSpPr>
          <p:nvPr>
            <p:ph type="title"/>
          </p:nvPr>
        </p:nvSpPr>
        <p:spPr>
          <a:xfrm>
            <a:off x="4022636" y="559085"/>
            <a:ext cx="6235520" cy="3309685"/>
          </a:xfrm>
        </p:spPr>
        <p:txBody>
          <a:bodyPr vert="horz" lIns="91440" tIns="45720" rIns="91440" bIns="45720" rtlCol="0" anchor="ctr">
            <a:normAutofit/>
          </a:bodyPr>
          <a:lstStyle/>
          <a:p>
            <a:r>
              <a:rPr lang="en-US" sz="7200" b="1" kern="1200" dirty="0">
                <a:solidFill>
                  <a:schemeClr val="tx2"/>
                </a:solidFill>
                <a:latin typeface="+mj-lt"/>
                <a:ea typeface="+mj-ea"/>
                <a:cs typeface="+mj-cs"/>
              </a:rPr>
              <a:t>Thank you</a:t>
            </a:r>
          </a:p>
        </p:txBody>
      </p:sp>
      <p:sp>
        <p:nvSpPr>
          <p:cNvPr id="5" name="Text Placeholder 4">
            <a:extLst>
              <a:ext uri="{FF2B5EF4-FFF2-40B4-BE49-F238E27FC236}">
                <a16:creationId xmlns:a16="http://schemas.microsoft.com/office/drawing/2014/main" id="{A3B33D1E-722E-470C-8068-3731B4EFE8AD}"/>
              </a:ext>
            </a:extLst>
          </p:cNvPr>
          <p:cNvSpPr>
            <a:spLocks noGrp="1"/>
          </p:cNvSpPr>
          <p:nvPr>
            <p:ph type="body" idx="1"/>
          </p:nvPr>
        </p:nvSpPr>
        <p:spPr>
          <a:xfrm>
            <a:off x="3832262" y="4644072"/>
            <a:ext cx="8359738" cy="1992255"/>
          </a:xfrm>
        </p:spPr>
        <p:txBody>
          <a:bodyPr vert="horz" lIns="91440" tIns="45720" rIns="91440" bIns="45720" rtlCol="0" anchor="ctr">
            <a:noAutofit/>
          </a:bodyPr>
          <a:lstStyle/>
          <a:p>
            <a:r>
              <a:rPr lang="en-US" sz="2000" b="1" kern="1200" dirty="0">
                <a:solidFill>
                  <a:schemeClr val="tx2"/>
                </a:solidFill>
                <a:latin typeface="+mn-lt"/>
                <a:ea typeface="+mn-ea"/>
                <a:cs typeface="+mn-cs"/>
              </a:rPr>
              <a:t>Eng. Hoda </a:t>
            </a:r>
            <a:r>
              <a:rPr lang="en-US" sz="2000" b="1" kern="1200" dirty="0" err="1">
                <a:solidFill>
                  <a:schemeClr val="tx2"/>
                </a:solidFill>
                <a:latin typeface="+mn-lt"/>
                <a:ea typeface="+mn-ea"/>
                <a:cs typeface="+mn-cs"/>
              </a:rPr>
              <a:t>Dahroug</a:t>
            </a:r>
            <a:endParaRPr lang="en-US" sz="2000" b="1" kern="1200" dirty="0">
              <a:solidFill>
                <a:schemeClr val="tx2"/>
              </a:solidFill>
              <a:latin typeface="+mn-lt"/>
              <a:ea typeface="+mn-ea"/>
              <a:cs typeface="+mn-cs"/>
            </a:endParaRPr>
          </a:p>
          <a:p>
            <a:pPr marL="342900" indent="-342900">
              <a:buFont typeface="Arial" panose="020B0604020202020204" pitchFamily="34" charset="0"/>
              <a:buChar char="•"/>
            </a:pPr>
            <a:r>
              <a:rPr lang="en-US" sz="2000" kern="1200" dirty="0">
                <a:solidFill>
                  <a:schemeClr val="tx2"/>
                </a:solidFill>
                <a:latin typeface="+mn-lt"/>
                <a:ea typeface="+mn-ea"/>
                <a:cs typeface="+mn-cs"/>
              </a:rPr>
              <a:t>Advisor to the CIT Minister for Digital Community Development</a:t>
            </a:r>
          </a:p>
          <a:p>
            <a:pPr marL="342900" indent="-342900">
              <a:buFont typeface="Arial" panose="020B0604020202020204" pitchFamily="34" charset="0"/>
              <a:buChar char="•"/>
            </a:pPr>
            <a:r>
              <a:rPr lang="en-US" sz="2000" kern="1200" dirty="0">
                <a:solidFill>
                  <a:schemeClr val="tx2"/>
                </a:solidFill>
                <a:latin typeface="+mn-lt"/>
                <a:ea typeface="+mn-ea"/>
                <a:cs typeface="+mn-cs"/>
              </a:rPr>
              <a:t>Regional Manager of the Digital Transformation for Sustainable Development in Egypt project (UNDP-MCIT)</a:t>
            </a:r>
          </a:p>
          <a:p>
            <a:pPr marL="360363"/>
            <a:r>
              <a:rPr lang="en-US" sz="2000" kern="1200" dirty="0">
                <a:solidFill>
                  <a:schemeClr val="accent1"/>
                </a:solidFill>
                <a:latin typeface="+mn-lt"/>
                <a:ea typeface="+mn-ea"/>
                <a:cs typeface="+mn-cs"/>
                <a:hlinkClick r:id="rId3">
                  <a:extLst>
                    <a:ext uri="{A12FA001-AC4F-418D-AE19-62706E023703}">
                      <ahyp:hlinkClr xmlns:ahyp="http://schemas.microsoft.com/office/drawing/2018/hyperlinkcolor" val="tx"/>
                    </a:ext>
                  </a:extLst>
                </a:hlinkClick>
              </a:rPr>
              <a:t>hdahroug@mcit.gov.eg</a:t>
            </a:r>
            <a:r>
              <a:rPr lang="en-US" sz="2000" kern="1200" dirty="0">
                <a:solidFill>
                  <a:schemeClr val="accent1"/>
                </a:solidFill>
                <a:latin typeface="+mn-lt"/>
                <a:ea typeface="+mn-ea"/>
                <a:cs typeface="+mn-cs"/>
              </a:rPr>
              <a:t> </a:t>
            </a:r>
          </a:p>
        </p:txBody>
      </p:sp>
    </p:spTree>
    <p:extLst>
      <p:ext uri="{BB962C8B-B14F-4D97-AF65-F5344CB8AC3E}">
        <p14:creationId xmlns:p14="http://schemas.microsoft.com/office/powerpoint/2010/main" val="408055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DA3F60-3195-44FD-877B-40565449C2CF}"/>
              </a:ext>
            </a:extLst>
          </p:cNvPr>
          <p:cNvSpPr>
            <a:spLocks noGrp="1"/>
          </p:cNvSpPr>
          <p:nvPr>
            <p:ph type="ctrTitle"/>
          </p:nvPr>
        </p:nvSpPr>
        <p:spPr>
          <a:xfrm>
            <a:off x="5297864" y="1575450"/>
            <a:ext cx="6791543" cy="2286002"/>
          </a:xfrm>
        </p:spPr>
        <p:txBody>
          <a:bodyPr anchor="t">
            <a:noAutofit/>
          </a:bodyPr>
          <a:lstStyle/>
          <a:p>
            <a:r>
              <a:rPr lang="en-US" sz="3200" dirty="0"/>
              <a:t>"Digital Citizenship Initiative: A model of best practices for child online protection efforts in Egypt"</a:t>
            </a:r>
          </a:p>
        </p:txBody>
      </p:sp>
      <p:sp>
        <p:nvSpPr>
          <p:cNvPr id="5" name="Subtitle 4">
            <a:extLst>
              <a:ext uri="{FF2B5EF4-FFF2-40B4-BE49-F238E27FC236}">
                <a16:creationId xmlns:a16="http://schemas.microsoft.com/office/drawing/2014/main" id="{037AEDF5-505B-4CE6-BE39-82C4D4837915}"/>
              </a:ext>
            </a:extLst>
          </p:cNvPr>
          <p:cNvSpPr>
            <a:spLocks noGrp="1"/>
          </p:cNvSpPr>
          <p:nvPr>
            <p:ph type="subTitle" idx="1"/>
          </p:nvPr>
        </p:nvSpPr>
        <p:spPr>
          <a:xfrm>
            <a:off x="6715124" y="4267200"/>
            <a:ext cx="4495801" cy="914400"/>
          </a:xfrm>
        </p:spPr>
        <p:txBody>
          <a:bodyPr>
            <a:normAutofit fontScale="70000" lnSpcReduction="20000"/>
          </a:bodyPr>
          <a:lstStyle/>
          <a:p>
            <a:pPr algn="l"/>
            <a:r>
              <a:rPr lang="en-US" i="1" dirty="0">
                <a:solidFill>
                  <a:schemeClr val="tx1">
                    <a:alpha val="55000"/>
                  </a:schemeClr>
                </a:solidFill>
              </a:rPr>
              <a:t>A case study of national efforts of MCIT for enhancing E-safety for children online</a:t>
            </a:r>
          </a:p>
        </p:txBody>
      </p:sp>
      <p:pic>
        <p:nvPicPr>
          <p:cNvPr id="2" name="Picture 1" descr="A person touching a child's face&#10;&#10;Description automatically generated">
            <a:extLst>
              <a:ext uri="{FF2B5EF4-FFF2-40B4-BE49-F238E27FC236}">
                <a16:creationId xmlns:a16="http://schemas.microsoft.com/office/drawing/2014/main" id="{1EAA1B19-09CD-BE69-A8F3-86B4877A9069}"/>
              </a:ext>
            </a:extLst>
          </p:cNvPr>
          <p:cNvPicPr>
            <a:picLocks noChangeAspect="1"/>
          </p:cNvPicPr>
          <p:nvPr/>
        </p:nvPicPr>
        <p:blipFill rotWithShape="1">
          <a:blip r:embed="rId3"/>
          <a:srcRect r="1935" b="24289"/>
          <a:stretch/>
        </p:blipFill>
        <p:spPr>
          <a:xfrm>
            <a:off x="-65805" y="805933"/>
            <a:ext cx="5217704" cy="4375668"/>
          </a:xfrm>
          <a:prstGeom prst="rect">
            <a:avLst/>
          </a:prstGeom>
        </p:spPr>
      </p:pic>
      <p:sp>
        <p:nvSpPr>
          <p:cNvPr id="3" name="TextBox 2">
            <a:extLst>
              <a:ext uri="{FF2B5EF4-FFF2-40B4-BE49-F238E27FC236}">
                <a16:creationId xmlns:a16="http://schemas.microsoft.com/office/drawing/2014/main" id="{173BB91E-D926-7C54-6F41-6AF3A2B2153F}"/>
              </a:ext>
            </a:extLst>
          </p:cNvPr>
          <p:cNvSpPr txBox="1"/>
          <p:nvPr/>
        </p:nvSpPr>
        <p:spPr>
          <a:xfrm>
            <a:off x="8065791" y="5269467"/>
            <a:ext cx="2198038" cy="369332"/>
          </a:xfrm>
          <a:prstGeom prst="rect">
            <a:avLst/>
          </a:prstGeom>
          <a:noFill/>
        </p:spPr>
        <p:txBody>
          <a:bodyPr wrap="none" rtlCol="0">
            <a:spAutoFit/>
          </a:bodyPr>
          <a:lstStyle/>
          <a:p>
            <a:r>
              <a:rPr lang="en-US" b="1" dirty="0"/>
              <a:t>30 December 2024</a:t>
            </a:r>
          </a:p>
        </p:txBody>
      </p:sp>
    </p:spTree>
    <p:extLst>
      <p:ext uri="{BB962C8B-B14F-4D97-AF65-F5344CB8AC3E}">
        <p14:creationId xmlns:p14="http://schemas.microsoft.com/office/powerpoint/2010/main" val="32571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B6E4-FD8F-435B-AE22-2FD63C690943}"/>
              </a:ext>
            </a:extLst>
          </p:cNvPr>
          <p:cNvSpPr>
            <a:spLocks noGrp="1"/>
          </p:cNvSpPr>
          <p:nvPr>
            <p:ph type="title"/>
          </p:nvPr>
        </p:nvSpPr>
        <p:spPr>
          <a:xfrm>
            <a:off x="838200" y="582486"/>
            <a:ext cx="10515600" cy="746442"/>
          </a:xfrm>
        </p:spPr>
        <p:txBody>
          <a:bodyPr anchor="t">
            <a:normAutofit/>
          </a:bodyPr>
          <a:lstStyle/>
          <a:p>
            <a:r>
              <a:rPr lang="en-US" sz="4000" b="1" dirty="0"/>
              <a:t>Egypt ICT Strategy</a:t>
            </a:r>
          </a:p>
        </p:txBody>
      </p:sp>
      <p:pic>
        <p:nvPicPr>
          <p:cNvPr id="8" name="Picture 7">
            <a:extLst>
              <a:ext uri="{FF2B5EF4-FFF2-40B4-BE49-F238E27FC236}">
                <a16:creationId xmlns:a16="http://schemas.microsoft.com/office/drawing/2014/main" id="{51E10A9B-E85C-4C0A-AB08-12DE24EF755B}"/>
              </a:ext>
            </a:extLst>
          </p:cNvPr>
          <p:cNvPicPr>
            <a:picLocks noChangeAspect="1"/>
          </p:cNvPicPr>
          <p:nvPr/>
        </p:nvPicPr>
        <p:blipFill rotWithShape="1">
          <a:blip r:embed="rId3"/>
          <a:srcRect l="-1" t="12951" r="-1400"/>
          <a:stretch/>
        </p:blipFill>
        <p:spPr>
          <a:xfrm>
            <a:off x="0" y="1328928"/>
            <a:ext cx="12362688" cy="4590461"/>
          </a:xfrm>
          <a:prstGeom prst="rect">
            <a:avLst/>
          </a:prstGeom>
        </p:spPr>
      </p:pic>
    </p:spTree>
    <p:extLst>
      <p:ext uri="{BB962C8B-B14F-4D97-AF65-F5344CB8AC3E}">
        <p14:creationId xmlns:p14="http://schemas.microsoft.com/office/powerpoint/2010/main" val="299699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1FCE-9863-4738-89C7-D9997FD0199E}"/>
              </a:ext>
            </a:extLst>
          </p:cNvPr>
          <p:cNvSpPr>
            <a:spLocks noGrp="1"/>
          </p:cNvSpPr>
          <p:nvPr>
            <p:ph type="title"/>
          </p:nvPr>
        </p:nvSpPr>
        <p:spPr>
          <a:xfrm>
            <a:off x="914399" y="706582"/>
            <a:ext cx="4953000" cy="1216153"/>
          </a:xfrm>
        </p:spPr>
        <p:txBody>
          <a:bodyPr anchor="t">
            <a:normAutofit/>
          </a:bodyPr>
          <a:lstStyle/>
          <a:p>
            <a:r>
              <a:rPr lang="en-US" sz="4000" b="1" dirty="0"/>
              <a:t>Egypt ICT Strategy</a:t>
            </a:r>
            <a:endParaRPr lang="en-US" sz="4000" dirty="0"/>
          </a:p>
        </p:txBody>
      </p:sp>
      <p:pic>
        <p:nvPicPr>
          <p:cNvPr id="5" name="Picture 4">
            <a:extLst>
              <a:ext uri="{FF2B5EF4-FFF2-40B4-BE49-F238E27FC236}">
                <a16:creationId xmlns:a16="http://schemas.microsoft.com/office/drawing/2014/main" id="{A53A5DB4-4863-4FD1-B04C-0AF75E92DF6A}"/>
              </a:ext>
            </a:extLst>
          </p:cNvPr>
          <p:cNvPicPr>
            <a:picLocks noChangeAspect="1"/>
          </p:cNvPicPr>
          <p:nvPr/>
        </p:nvPicPr>
        <p:blipFill>
          <a:blip r:embed="rId3"/>
          <a:stretch>
            <a:fillRect/>
          </a:stretch>
        </p:blipFill>
        <p:spPr>
          <a:xfrm>
            <a:off x="755072" y="1769136"/>
            <a:ext cx="11139056" cy="4037908"/>
          </a:xfrm>
          <a:prstGeom prst="rect">
            <a:avLst/>
          </a:prstGeom>
        </p:spPr>
      </p:pic>
    </p:spTree>
    <p:extLst>
      <p:ext uri="{BB962C8B-B14F-4D97-AF65-F5344CB8AC3E}">
        <p14:creationId xmlns:p14="http://schemas.microsoft.com/office/powerpoint/2010/main" val="423218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FFC0B-EE13-D540-9B1E-7B468502EE99}"/>
              </a:ext>
            </a:extLst>
          </p:cNvPr>
          <p:cNvSpPr txBox="1"/>
          <p:nvPr/>
        </p:nvSpPr>
        <p:spPr>
          <a:xfrm>
            <a:off x="1497638" y="779553"/>
            <a:ext cx="9196748" cy="584775"/>
          </a:xfrm>
          <a:prstGeom prst="rect">
            <a:avLst/>
          </a:prstGeom>
          <a:noFill/>
        </p:spPr>
        <p:txBody>
          <a:bodyPr wrap="none" rtlCol="0">
            <a:spAutoFit/>
          </a:bodyPr>
          <a:lstStyle/>
          <a:p>
            <a:pPr algn="ctr" defTabSz="914217"/>
            <a:r>
              <a:rPr lang="en-US" sz="3200" b="1" dirty="0">
                <a:solidFill>
                  <a:srgbClr val="08204C"/>
                </a:solidFill>
                <a:latin typeface="Poppins" pitchFamily="2" charset="77"/>
                <a:cs typeface="+mj-cs"/>
              </a:rPr>
              <a:t>Digital citizenship initiative strategic goals</a:t>
            </a:r>
          </a:p>
        </p:txBody>
      </p:sp>
      <p:sp>
        <p:nvSpPr>
          <p:cNvPr id="30" name="Subtitle 2">
            <a:extLst>
              <a:ext uri="{FF2B5EF4-FFF2-40B4-BE49-F238E27FC236}">
                <a16:creationId xmlns:a16="http://schemas.microsoft.com/office/drawing/2014/main" id="{C620CC04-69EA-CB44-A60F-E338A23BEAF7}"/>
              </a:ext>
            </a:extLst>
          </p:cNvPr>
          <p:cNvSpPr txBox="1">
            <a:spLocks/>
          </p:cNvSpPr>
          <p:nvPr/>
        </p:nvSpPr>
        <p:spPr>
          <a:xfrm>
            <a:off x="1341782" y="4781019"/>
            <a:ext cx="2457095" cy="149739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base"/>
            <a:r>
              <a:rPr lang="en-US" sz="1600" dirty="0"/>
              <a:t>Developing local and international partnerships to exchange and adopt successful experiences and expertise</a:t>
            </a:r>
            <a:endParaRPr lang="ar-EG" sz="1600" b="1" dirty="0">
              <a:solidFill>
                <a:schemeClr val="bg1">
                  <a:lumMod val="50000"/>
                </a:schemeClr>
              </a:solidFill>
              <a:cs typeface="+mj-cs"/>
            </a:endParaRPr>
          </a:p>
        </p:txBody>
      </p:sp>
      <p:sp>
        <p:nvSpPr>
          <p:cNvPr id="31" name="TextBox 30">
            <a:extLst>
              <a:ext uri="{FF2B5EF4-FFF2-40B4-BE49-F238E27FC236}">
                <a16:creationId xmlns:a16="http://schemas.microsoft.com/office/drawing/2014/main" id="{2788D80F-BFAB-9C4B-A2AD-1F717F12C6D7}"/>
              </a:ext>
            </a:extLst>
          </p:cNvPr>
          <p:cNvSpPr txBox="1"/>
          <p:nvPr/>
        </p:nvSpPr>
        <p:spPr>
          <a:xfrm>
            <a:off x="1920986" y="4313137"/>
            <a:ext cx="1236685" cy="461665"/>
          </a:xfrm>
          <a:prstGeom prst="rect">
            <a:avLst/>
          </a:prstGeom>
          <a:noFill/>
        </p:spPr>
        <p:txBody>
          <a:bodyPr wrap="none" rtlCol="0" anchor="b" anchorCtr="0">
            <a:spAutoFit/>
          </a:bodyPr>
          <a:lstStyle/>
          <a:p>
            <a:pPr algn="ctr" defTabSz="914217"/>
            <a:r>
              <a:rPr lang="en-US" sz="2400" b="1" dirty="0">
                <a:solidFill>
                  <a:srgbClr val="445469"/>
                </a:solidFill>
                <a:latin typeface="Poppins" pitchFamily="2" charset="77"/>
                <a:ea typeface="League Spartan" charset="0"/>
                <a:cs typeface="+mj-cs"/>
              </a:rPr>
              <a:t>Develop</a:t>
            </a:r>
            <a:endParaRPr lang="en-US" sz="2000" b="1" dirty="0">
              <a:solidFill>
                <a:srgbClr val="445469"/>
              </a:solidFill>
              <a:latin typeface="Poppins" pitchFamily="2" charset="77"/>
              <a:ea typeface="League Spartan" charset="0"/>
              <a:cs typeface="+mj-cs"/>
            </a:endParaRPr>
          </a:p>
        </p:txBody>
      </p:sp>
      <p:sp>
        <p:nvSpPr>
          <p:cNvPr id="34" name="Subtitle 2">
            <a:extLst>
              <a:ext uri="{FF2B5EF4-FFF2-40B4-BE49-F238E27FC236}">
                <a16:creationId xmlns:a16="http://schemas.microsoft.com/office/drawing/2014/main" id="{BF50AE27-0406-8D43-80FB-2B1B8570D79E}"/>
              </a:ext>
            </a:extLst>
          </p:cNvPr>
          <p:cNvSpPr txBox="1">
            <a:spLocks/>
          </p:cNvSpPr>
          <p:nvPr/>
        </p:nvSpPr>
        <p:spPr>
          <a:xfrm>
            <a:off x="3798732" y="1776801"/>
            <a:ext cx="2370723" cy="20883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rtl="1" fontAlgn="base"/>
            <a:r>
              <a:rPr lang="en-US" sz="1600" dirty="0"/>
              <a:t>Raising community awareness across all groups about electronic risks, support mechanisms, protection methods, and how to access them</a:t>
            </a:r>
            <a:endParaRPr lang="ar-EG" sz="1600" b="1" dirty="0">
              <a:solidFill>
                <a:schemeClr val="bg1">
                  <a:lumMod val="50000"/>
                </a:schemeClr>
              </a:solidFill>
              <a:cs typeface="+mj-cs"/>
            </a:endParaRPr>
          </a:p>
        </p:txBody>
      </p:sp>
      <p:sp>
        <p:nvSpPr>
          <p:cNvPr id="35" name="TextBox 34">
            <a:extLst>
              <a:ext uri="{FF2B5EF4-FFF2-40B4-BE49-F238E27FC236}">
                <a16:creationId xmlns:a16="http://schemas.microsoft.com/office/drawing/2014/main" id="{F7B72D92-7CF0-7341-9CB2-84686358A385}"/>
              </a:ext>
            </a:extLst>
          </p:cNvPr>
          <p:cNvSpPr txBox="1"/>
          <p:nvPr/>
        </p:nvSpPr>
        <p:spPr>
          <a:xfrm>
            <a:off x="4446061" y="1317235"/>
            <a:ext cx="864339" cy="461665"/>
          </a:xfrm>
          <a:prstGeom prst="rect">
            <a:avLst/>
          </a:prstGeom>
          <a:noFill/>
        </p:spPr>
        <p:txBody>
          <a:bodyPr wrap="none" rtlCol="0" anchor="b" anchorCtr="0">
            <a:spAutoFit/>
          </a:bodyPr>
          <a:lstStyle/>
          <a:p>
            <a:pPr algn="ctr" defTabSz="914217"/>
            <a:r>
              <a:rPr lang="en-US" sz="2400" b="1" dirty="0">
                <a:solidFill>
                  <a:srgbClr val="445469"/>
                </a:solidFill>
                <a:latin typeface="Poppins" pitchFamily="2" charset="77"/>
                <a:ea typeface="League Spartan" charset="0"/>
                <a:cs typeface="+mj-cs"/>
              </a:rPr>
              <a:t>Raise</a:t>
            </a:r>
            <a:endParaRPr lang="en-US" sz="2000" b="1" dirty="0">
              <a:solidFill>
                <a:srgbClr val="445469"/>
              </a:solidFill>
              <a:latin typeface="Poppins" pitchFamily="2" charset="77"/>
              <a:ea typeface="League Spartan" charset="0"/>
              <a:cs typeface="+mj-cs"/>
            </a:endParaRPr>
          </a:p>
        </p:txBody>
      </p:sp>
      <p:sp>
        <p:nvSpPr>
          <p:cNvPr id="38" name="Subtitle 2">
            <a:extLst>
              <a:ext uri="{FF2B5EF4-FFF2-40B4-BE49-F238E27FC236}">
                <a16:creationId xmlns:a16="http://schemas.microsoft.com/office/drawing/2014/main" id="{079074B8-F98B-1A47-80B9-97FF2A604056}"/>
              </a:ext>
            </a:extLst>
          </p:cNvPr>
          <p:cNvSpPr txBox="1">
            <a:spLocks/>
          </p:cNvSpPr>
          <p:nvPr/>
        </p:nvSpPr>
        <p:spPr>
          <a:xfrm>
            <a:off x="6199121" y="4790290"/>
            <a:ext cx="2363509" cy="149739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rtl="1" fontAlgn="base"/>
            <a:r>
              <a:rPr lang="en-US" sz="1600" dirty="0"/>
              <a:t>Building capacities in using digital citizenship skills, understanding digital risks, and protection mechanisms</a:t>
            </a:r>
            <a:endParaRPr lang="ar-EG" sz="1600" b="1" dirty="0">
              <a:solidFill>
                <a:srgbClr val="737572"/>
              </a:solidFill>
              <a:latin typeface="Lato Light" panose="020F0502020204030203" pitchFamily="34" charset="0"/>
              <a:cs typeface="+mj-cs"/>
            </a:endParaRPr>
          </a:p>
        </p:txBody>
      </p:sp>
      <p:sp>
        <p:nvSpPr>
          <p:cNvPr id="39" name="TextBox 38">
            <a:extLst>
              <a:ext uri="{FF2B5EF4-FFF2-40B4-BE49-F238E27FC236}">
                <a16:creationId xmlns:a16="http://schemas.microsoft.com/office/drawing/2014/main" id="{D5303936-275F-2743-BFCA-30C9A5B1ADFE}"/>
              </a:ext>
            </a:extLst>
          </p:cNvPr>
          <p:cNvSpPr txBox="1"/>
          <p:nvPr/>
        </p:nvSpPr>
        <p:spPr>
          <a:xfrm>
            <a:off x="6875924" y="4313137"/>
            <a:ext cx="838691" cy="461665"/>
          </a:xfrm>
          <a:prstGeom prst="rect">
            <a:avLst/>
          </a:prstGeom>
          <a:noFill/>
        </p:spPr>
        <p:txBody>
          <a:bodyPr wrap="none" rtlCol="0" anchor="b" anchorCtr="0">
            <a:spAutoFit/>
          </a:bodyPr>
          <a:lstStyle/>
          <a:p>
            <a:pPr algn="ctr" defTabSz="914217"/>
            <a:r>
              <a:rPr lang="en-US" sz="2400" b="1" dirty="0">
                <a:solidFill>
                  <a:srgbClr val="445469"/>
                </a:solidFill>
                <a:latin typeface="Poppins" pitchFamily="2" charset="77"/>
                <a:ea typeface="League Spartan" charset="0"/>
                <a:cs typeface="+mj-cs"/>
              </a:rPr>
              <a:t>Build</a:t>
            </a:r>
          </a:p>
        </p:txBody>
      </p:sp>
      <p:sp>
        <p:nvSpPr>
          <p:cNvPr id="41" name="Subtitle 2">
            <a:extLst>
              <a:ext uri="{FF2B5EF4-FFF2-40B4-BE49-F238E27FC236}">
                <a16:creationId xmlns:a16="http://schemas.microsoft.com/office/drawing/2014/main" id="{77694AAF-CDB6-E048-B17C-663C03DC5F96}"/>
              </a:ext>
            </a:extLst>
          </p:cNvPr>
          <p:cNvSpPr txBox="1">
            <a:spLocks/>
          </p:cNvSpPr>
          <p:nvPr/>
        </p:nvSpPr>
        <p:spPr>
          <a:xfrm>
            <a:off x="8602386" y="1971901"/>
            <a:ext cx="2134170" cy="149739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rtl="1" fontAlgn="base"/>
            <a:r>
              <a:rPr lang="en-US" sz="1600" dirty="0"/>
              <a:t>Providing specialized knowledge on digital citizenship, electronic risks, and the culture of safe usage</a:t>
            </a:r>
            <a:endParaRPr lang="ar-EG" sz="1600" b="1" dirty="0">
              <a:solidFill>
                <a:srgbClr val="737572"/>
              </a:solidFill>
              <a:latin typeface="Lato Light" panose="020F0502020204030203" pitchFamily="34" charset="0"/>
              <a:cs typeface="+mj-cs"/>
            </a:endParaRPr>
          </a:p>
        </p:txBody>
      </p:sp>
      <p:sp>
        <p:nvSpPr>
          <p:cNvPr id="42" name="TextBox 41">
            <a:extLst>
              <a:ext uri="{FF2B5EF4-FFF2-40B4-BE49-F238E27FC236}">
                <a16:creationId xmlns:a16="http://schemas.microsoft.com/office/drawing/2014/main" id="{DF373794-E14A-7943-9C1B-ACEABFAC7304}"/>
              </a:ext>
            </a:extLst>
          </p:cNvPr>
          <p:cNvSpPr txBox="1"/>
          <p:nvPr/>
        </p:nvSpPr>
        <p:spPr>
          <a:xfrm>
            <a:off x="9102167" y="1399094"/>
            <a:ext cx="1029449" cy="461665"/>
          </a:xfrm>
          <a:prstGeom prst="rect">
            <a:avLst/>
          </a:prstGeom>
          <a:noFill/>
        </p:spPr>
        <p:txBody>
          <a:bodyPr wrap="none" rtlCol="0" anchor="b" anchorCtr="0">
            <a:spAutoFit/>
          </a:bodyPr>
          <a:lstStyle/>
          <a:p>
            <a:pPr algn="ctr" defTabSz="914217"/>
            <a:r>
              <a:rPr lang="en-US" sz="2400" b="1" dirty="0">
                <a:solidFill>
                  <a:srgbClr val="445469"/>
                </a:solidFill>
                <a:latin typeface="Poppins" pitchFamily="2" charset="77"/>
                <a:ea typeface="League Spartan" charset="0"/>
                <a:cs typeface="+mj-cs"/>
              </a:rPr>
              <a:t>Access</a:t>
            </a:r>
          </a:p>
        </p:txBody>
      </p:sp>
      <p:sp>
        <p:nvSpPr>
          <p:cNvPr id="46" name="TextBox 45">
            <a:extLst>
              <a:ext uri="{FF2B5EF4-FFF2-40B4-BE49-F238E27FC236}">
                <a16:creationId xmlns:a16="http://schemas.microsoft.com/office/drawing/2014/main" id="{70982C41-A8B3-0B43-9F4B-9EA37723657E}"/>
              </a:ext>
            </a:extLst>
          </p:cNvPr>
          <p:cNvSpPr txBox="1"/>
          <p:nvPr/>
        </p:nvSpPr>
        <p:spPr>
          <a:xfrm>
            <a:off x="9152808" y="3910684"/>
            <a:ext cx="184730" cy="461665"/>
          </a:xfrm>
          <a:prstGeom prst="rect">
            <a:avLst/>
          </a:prstGeom>
          <a:noFill/>
        </p:spPr>
        <p:txBody>
          <a:bodyPr wrap="none" rtlCol="0" anchor="b" anchorCtr="0">
            <a:spAutoFit/>
          </a:bodyPr>
          <a:lstStyle/>
          <a:p>
            <a:pPr algn="ctr" defTabSz="914217"/>
            <a:endParaRPr lang="en-US" sz="2400" b="1" dirty="0">
              <a:solidFill>
                <a:srgbClr val="FFFFFF"/>
              </a:solidFill>
              <a:latin typeface="Poppins" pitchFamily="2" charset="77"/>
              <a:ea typeface="League Spartan" charset="0"/>
              <a:cs typeface="+mj-cs"/>
            </a:endParaRPr>
          </a:p>
        </p:txBody>
      </p:sp>
      <p:grpSp>
        <p:nvGrpSpPr>
          <p:cNvPr id="6" name="Group 5">
            <a:extLst>
              <a:ext uri="{FF2B5EF4-FFF2-40B4-BE49-F238E27FC236}">
                <a16:creationId xmlns:a16="http://schemas.microsoft.com/office/drawing/2014/main" id="{0D6DDC62-D4B6-49DF-9F71-B0EAEBF96BC1}"/>
              </a:ext>
            </a:extLst>
          </p:cNvPr>
          <p:cNvGrpSpPr/>
          <p:nvPr/>
        </p:nvGrpSpPr>
        <p:grpSpPr>
          <a:xfrm>
            <a:off x="8440346" y="3963135"/>
            <a:ext cx="2378737" cy="2057361"/>
            <a:chOff x="1757461" y="2107238"/>
            <a:chExt cx="2378737" cy="2057361"/>
          </a:xfrm>
        </p:grpSpPr>
        <p:sp>
          <p:nvSpPr>
            <p:cNvPr id="5" name="Freeform 71">
              <a:extLst>
                <a:ext uri="{FF2B5EF4-FFF2-40B4-BE49-F238E27FC236}">
                  <a16:creationId xmlns:a16="http://schemas.microsoft.com/office/drawing/2014/main" id="{73F71F12-4969-B94D-8F9C-1C0F0EAB5085}"/>
                </a:ext>
              </a:extLst>
            </p:cNvPr>
            <p:cNvSpPr>
              <a:spLocks noChangeArrowheads="1"/>
            </p:cNvSpPr>
            <p:nvPr/>
          </p:nvSpPr>
          <p:spPr bwMode="auto">
            <a:xfrm>
              <a:off x="1757461" y="2107238"/>
              <a:ext cx="2378737" cy="2057361"/>
            </a:xfrm>
            <a:custGeom>
              <a:avLst/>
              <a:gdLst>
                <a:gd name="T0" fmla="*/ 2862 w 3817"/>
                <a:gd name="T1" fmla="*/ 0 h 3305"/>
                <a:gd name="T2" fmla="*/ 954 w 3817"/>
                <a:gd name="T3" fmla="*/ 0 h 3305"/>
                <a:gd name="T4" fmla="*/ 0 w 3817"/>
                <a:gd name="T5" fmla="*/ 1652 h 3305"/>
                <a:gd name="T6" fmla="*/ 954 w 3817"/>
                <a:gd name="T7" fmla="*/ 3304 h 3305"/>
                <a:gd name="T8" fmla="*/ 2862 w 3817"/>
                <a:gd name="T9" fmla="*/ 3304 h 3305"/>
                <a:gd name="T10" fmla="*/ 3816 w 3817"/>
                <a:gd name="T11" fmla="*/ 1652 h 3305"/>
                <a:gd name="T12" fmla="*/ 2862 w 3817"/>
                <a:gd name="T13" fmla="*/ 0 h 3305"/>
              </a:gdLst>
              <a:ahLst/>
              <a:cxnLst>
                <a:cxn ang="0">
                  <a:pos x="T0" y="T1"/>
                </a:cxn>
                <a:cxn ang="0">
                  <a:pos x="T2" y="T3"/>
                </a:cxn>
                <a:cxn ang="0">
                  <a:pos x="T4" y="T5"/>
                </a:cxn>
                <a:cxn ang="0">
                  <a:pos x="T6" y="T7"/>
                </a:cxn>
                <a:cxn ang="0">
                  <a:pos x="T8" y="T9"/>
                </a:cxn>
                <a:cxn ang="0">
                  <a:pos x="T10" y="T11"/>
                </a:cxn>
                <a:cxn ang="0">
                  <a:pos x="T12" y="T13"/>
                </a:cxn>
              </a:cxnLst>
              <a:rect l="0" t="0" r="r" b="b"/>
              <a:pathLst>
                <a:path w="3817" h="3305">
                  <a:moveTo>
                    <a:pt x="2862" y="0"/>
                  </a:moveTo>
                  <a:lnTo>
                    <a:pt x="954" y="0"/>
                  </a:lnTo>
                  <a:lnTo>
                    <a:pt x="0" y="1652"/>
                  </a:lnTo>
                  <a:lnTo>
                    <a:pt x="954" y="3304"/>
                  </a:lnTo>
                  <a:lnTo>
                    <a:pt x="2862" y="3304"/>
                  </a:lnTo>
                  <a:lnTo>
                    <a:pt x="3816" y="1652"/>
                  </a:lnTo>
                  <a:lnTo>
                    <a:pt x="2862" y="0"/>
                  </a:lnTo>
                </a:path>
              </a:pathLst>
            </a:custGeom>
            <a:solidFill>
              <a:schemeClr val="accent1"/>
            </a:solidFill>
            <a:ln>
              <a:noFill/>
            </a:ln>
            <a:effectLst/>
          </p:spPr>
          <p:txBody>
            <a:bodyPr wrap="none" anchor="ctr"/>
            <a:lstStyle/>
            <a:p>
              <a:pPr defTabSz="914217"/>
              <a:endParaRPr lang="en-US" sz="3265" dirty="0">
                <a:solidFill>
                  <a:srgbClr val="737572"/>
                </a:solidFill>
                <a:latin typeface="Lato Light" panose="020F0502020204030203" pitchFamily="34" charset="0"/>
                <a:cs typeface="+mj-cs"/>
              </a:endParaRPr>
            </a:p>
          </p:txBody>
        </p:sp>
        <p:sp>
          <p:nvSpPr>
            <p:cNvPr id="43" name="TextBox 42">
              <a:extLst>
                <a:ext uri="{FF2B5EF4-FFF2-40B4-BE49-F238E27FC236}">
                  <a16:creationId xmlns:a16="http://schemas.microsoft.com/office/drawing/2014/main" id="{3C3A6E78-EDDD-8748-B2C3-9E0347A1F69A}"/>
                </a:ext>
              </a:extLst>
            </p:cNvPr>
            <p:cNvSpPr txBox="1"/>
            <p:nvPr/>
          </p:nvSpPr>
          <p:spPr>
            <a:xfrm>
              <a:off x="2354776" y="3167853"/>
              <a:ext cx="1184107" cy="523220"/>
            </a:xfrm>
            <a:prstGeom prst="rect">
              <a:avLst/>
            </a:prstGeom>
            <a:noFill/>
          </p:spPr>
          <p:txBody>
            <a:bodyPr wrap="none" rtlCol="0" anchor="b" anchorCtr="0">
              <a:spAutoFit/>
            </a:bodyPr>
            <a:lstStyle/>
            <a:p>
              <a:pPr algn="ctr" defTabSz="914217"/>
              <a:r>
                <a:rPr lang="en-US" sz="2800" b="1" dirty="0">
                  <a:solidFill>
                    <a:srgbClr val="FFFFFF"/>
                  </a:solidFill>
                  <a:latin typeface="Poppins" pitchFamily="2" charset="77"/>
                  <a:ea typeface="League Spartan" charset="0"/>
                  <a:cs typeface="+mj-cs"/>
                </a:rPr>
                <a:t>Secure</a:t>
              </a:r>
              <a:endParaRPr lang="en-US" sz="2400" b="1" dirty="0">
                <a:solidFill>
                  <a:srgbClr val="FFFFFF"/>
                </a:solidFill>
                <a:latin typeface="Poppins" pitchFamily="2" charset="77"/>
                <a:ea typeface="League Spartan" charset="0"/>
                <a:cs typeface="+mj-cs"/>
              </a:endParaRPr>
            </a:p>
          </p:txBody>
        </p:sp>
        <p:sp>
          <p:nvSpPr>
            <p:cNvPr id="53" name="Freeform 924">
              <a:extLst>
                <a:ext uri="{FF2B5EF4-FFF2-40B4-BE49-F238E27FC236}">
                  <a16:creationId xmlns:a16="http://schemas.microsoft.com/office/drawing/2014/main" id="{289356BE-4A1A-154E-AAA9-1A94AF431283}"/>
                </a:ext>
              </a:extLst>
            </p:cNvPr>
            <p:cNvSpPr>
              <a:spLocks noChangeAspect="1" noChangeArrowheads="1"/>
            </p:cNvSpPr>
            <p:nvPr/>
          </p:nvSpPr>
          <p:spPr bwMode="auto">
            <a:xfrm>
              <a:off x="2689463" y="2505334"/>
              <a:ext cx="514730" cy="514730"/>
            </a:xfrm>
            <a:custGeom>
              <a:avLst/>
              <a:gdLst>
                <a:gd name="T0" fmla="*/ 23374369 w 295914"/>
                <a:gd name="T1" fmla="*/ 51157010 h 296053"/>
                <a:gd name="T2" fmla="*/ 21347555 w 295914"/>
                <a:gd name="T3" fmla="*/ 51157010 h 296053"/>
                <a:gd name="T4" fmla="*/ 44392851 w 295914"/>
                <a:gd name="T5" fmla="*/ 48100099 h 296053"/>
                <a:gd name="T6" fmla="*/ 51713828 w 295914"/>
                <a:gd name="T7" fmla="*/ 55413466 h 296053"/>
                <a:gd name="T8" fmla="*/ 44392851 w 295914"/>
                <a:gd name="T9" fmla="*/ 48100099 h 296053"/>
                <a:gd name="T10" fmla="*/ 35162367 w 295914"/>
                <a:gd name="T11" fmla="*/ 55413466 h 296053"/>
                <a:gd name="T12" fmla="*/ 42483305 w 295914"/>
                <a:gd name="T13" fmla="*/ 48100099 h 296053"/>
                <a:gd name="T14" fmla="*/ 44392851 w 295914"/>
                <a:gd name="T15" fmla="*/ 38878772 h 296053"/>
                <a:gd name="T16" fmla="*/ 51713828 w 295914"/>
                <a:gd name="T17" fmla="*/ 46192340 h 296053"/>
                <a:gd name="T18" fmla="*/ 44392851 w 295914"/>
                <a:gd name="T19" fmla="*/ 38878772 h 296053"/>
                <a:gd name="T20" fmla="*/ 35162367 w 295914"/>
                <a:gd name="T21" fmla="*/ 46192340 h 296053"/>
                <a:gd name="T22" fmla="*/ 42483305 w 295914"/>
                <a:gd name="T23" fmla="*/ 38878772 h 296053"/>
                <a:gd name="T24" fmla="*/ 13916731 w 295914"/>
                <a:gd name="T25" fmla="*/ 38817367 h 296053"/>
                <a:gd name="T26" fmla="*/ 25129656 w 295914"/>
                <a:gd name="T27" fmla="*/ 63180206 h 296053"/>
                <a:gd name="T28" fmla="*/ 13916731 w 295914"/>
                <a:gd name="T29" fmla="*/ 38817367 h 296053"/>
                <a:gd name="T30" fmla="*/ 52668660 w 295914"/>
                <a:gd name="T31" fmla="*/ 36891250 h 296053"/>
                <a:gd name="T32" fmla="*/ 53703033 w 295914"/>
                <a:gd name="T33" fmla="*/ 55413466 h 296053"/>
                <a:gd name="T34" fmla="*/ 55692647 w 295914"/>
                <a:gd name="T35" fmla="*/ 56367151 h 296053"/>
                <a:gd name="T36" fmla="*/ 32217636 w 295914"/>
                <a:gd name="T37" fmla="*/ 57400437 h 296053"/>
                <a:gd name="T38" fmla="*/ 32217636 w 295914"/>
                <a:gd name="T39" fmla="*/ 55413466 h 296053"/>
                <a:gd name="T40" fmla="*/ 33172713 w 295914"/>
                <a:gd name="T41" fmla="*/ 37924682 h 296053"/>
                <a:gd name="T42" fmla="*/ 6043873 w 295914"/>
                <a:gd name="T43" fmla="*/ 30908075 h 296053"/>
                <a:gd name="T44" fmla="*/ 11928665 w 295914"/>
                <a:gd name="T45" fmla="*/ 63180206 h 296053"/>
                <a:gd name="T46" fmla="*/ 10974415 w 295914"/>
                <a:gd name="T47" fmla="*/ 38817367 h 296053"/>
                <a:gd name="T48" fmla="*/ 10974415 w 295914"/>
                <a:gd name="T49" fmla="*/ 36840383 h 296053"/>
                <a:gd name="T50" fmla="*/ 29105905 w 295914"/>
                <a:gd name="T51" fmla="*/ 37868510 h 296053"/>
                <a:gd name="T52" fmla="*/ 27117839 w 295914"/>
                <a:gd name="T53" fmla="*/ 38817367 h 296053"/>
                <a:gd name="T54" fmla="*/ 59563740 w 295914"/>
                <a:gd name="T55" fmla="*/ 63180206 h 296053"/>
                <a:gd name="T56" fmla="*/ 6043873 w 295914"/>
                <a:gd name="T57" fmla="*/ 30908075 h 296053"/>
                <a:gd name="T58" fmla="*/ 32899506 w 295914"/>
                <a:gd name="T59" fmla="*/ 22952658 h 296053"/>
                <a:gd name="T60" fmla="*/ 28001959 w 295914"/>
                <a:gd name="T61" fmla="*/ 19044378 h 296053"/>
                <a:gd name="T62" fmla="*/ 28001959 w 295914"/>
                <a:gd name="T63" fmla="*/ 17050228 h 296053"/>
                <a:gd name="T64" fmla="*/ 32899506 w 295914"/>
                <a:gd name="T65" fmla="*/ 13061844 h 296053"/>
                <a:gd name="T66" fmla="*/ 39884838 w 295914"/>
                <a:gd name="T67" fmla="*/ 18007563 h 296053"/>
                <a:gd name="T68" fmla="*/ 25914326 w 295914"/>
                <a:gd name="T69" fmla="*/ 18007563 h 296053"/>
                <a:gd name="T70" fmla="*/ 32764039 w 295914"/>
                <a:gd name="T71" fmla="*/ 2353185 h 296053"/>
                <a:gd name="T72" fmla="*/ 61949671 w 295914"/>
                <a:gd name="T73" fmla="*/ 28930225 h 296053"/>
                <a:gd name="T74" fmla="*/ 32048053 w 295914"/>
                <a:gd name="T75" fmla="*/ 296830 h 296053"/>
                <a:gd name="T76" fmla="*/ 65130418 w 295914"/>
                <a:gd name="T77" fmla="*/ 29167696 h 296053"/>
                <a:gd name="T78" fmla="*/ 64494526 w 295914"/>
                <a:gd name="T79" fmla="*/ 30908075 h 296053"/>
                <a:gd name="T80" fmla="*/ 61472566 w 295914"/>
                <a:gd name="T81" fmla="*/ 63180206 h 296053"/>
                <a:gd name="T82" fmla="*/ 65448771 w 295914"/>
                <a:gd name="T83" fmla="*/ 64129283 h 296053"/>
                <a:gd name="T84" fmla="*/ 1033664 w 295914"/>
                <a:gd name="T85" fmla="*/ 65078420 h 296053"/>
                <a:gd name="T86" fmla="*/ 1033664 w 295914"/>
                <a:gd name="T87" fmla="*/ 63180206 h 296053"/>
                <a:gd name="T88" fmla="*/ 3976213 w 295914"/>
                <a:gd name="T89" fmla="*/ 30908075 h 296053"/>
                <a:gd name="T90" fmla="*/ 158762 w 295914"/>
                <a:gd name="T91" fmla="*/ 30354214 h 296053"/>
                <a:gd name="T92" fmla="*/ 32048053 w 295914"/>
                <a:gd name="T93" fmla="*/ 296830 h 2960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5914" h="296053">
                  <a:moveTo>
                    <a:pt x="101241" y="228150"/>
                  </a:moveTo>
                  <a:cubicBezTo>
                    <a:pt x="103806" y="228150"/>
                    <a:pt x="105637" y="230055"/>
                    <a:pt x="105637" y="232722"/>
                  </a:cubicBezTo>
                  <a:cubicBezTo>
                    <a:pt x="105637" y="235389"/>
                    <a:pt x="103806" y="237294"/>
                    <a:pt x="101241" y="237294"/>
                  </a:cubicBezTo>
                  <a:cubicBezTo>
                    <a:pt x="98677" y="237294"/>
                    <a:pt x="96479" y="235389"/>
                    <a:pt x="96479" y="232722"/>
                  </a:cubicBezTo>
                  <a:cubicBezTo>
                    <a:pt x="96479" y="230055"/>
                    <a:pt x="98677" y="228150"/>
                    <a:pt x="101241" y="228150"/>
                  </a:cubicBezTo>
                  <a:close/>
                  <a:moveTo>
                    <a:pt x="200627" y="218815"/>
                  </a:moveTo>
                  <a:lnTo>
                    <a:pt x="200627" y="252086"/>
                  </a:lnTo>
                  <a:lnTo>
                    <a:pt x="233713" y="252086"/>
                  </a:lnTo>
                  <a:lnTo>
                    <a:pt x="233713" y="218815"/>
                  </a:lnTo>
                  <a:lnTo>
                    <a:pt x="200627" y="218815"/>
                  </a:lnTo>
                  <a:close/>
                  <a:moveTo>
                    <a:pt x="158911" y="218815"/>
                  </a:moveTo>
                  <a:lnTo>
                    <a:pt x="158911" y="252086"/>
                  </a:lnTo>
                  <a:lnTo>
                    <a:pt x="191996" y="252086"/>
                  </a:lnTo>
                  <a:lnTo>
                    <a:pt x="191996" y="218815"/>
                  </a:lnTo>
                  <a:lnTo>
                    <a:pt x="158911" y="218815"/>
                  </a:lnTo>
                  <a:close/>
                  <a:moveTo>
                    <a:pt x="200627" y="176866"/>
                  </a:moveTo>
                  <a:lnTo>
                    <a:pt x="200627" y="210136"/>
                  </a:lnTo>
                  <a:lnTo>
                    <a:pt x="233713" y="210136"/>
                  </a:lnTo>
                  <a:lnTo>
                    <a:pt x="233713" y="176866"/>
                  </a:lnTo>
                  <a:lnTo>
                    <a:pt x="200627" y="176866"/>
                  </a:lnTo>
                  <a:close/>
                  <a:moveTo>
                    <a:pt x="158911" y="176866"/>
                  </a:moveTo>
                  <a:lnTo>
                    <a:pt x="158911" y="210136"/>
                  </a:lnTo>
                  <a:lnTo>
                    <a:pt x="191996" y="210136"/>
                  </a:lnTo>
                  <a:lnTo>
                    <a:pt x="191996" y="176866"/>
                  </a:lnTo>
                  <a:lnTo>
                    <a:pt x="158911" y="176866"/>
                  </a:lnTo>
                  <a:close/>
                  <a:moveTo>
                    <a:pt x="62895" y="176588"/>
                  </a:moveTo>
                  <a:lnTo>
                    <a:pt x="62895" y="287417"/>
                  </a:lnTo>
                  <a:lnTo>
                    <a:pt x="113570" y="287417"/>
                  </a:lnTo>
                  <a:lnTo>
                    <a:pt x="113570" y="176588"/>
                  </a:lnTo>
                  <a:lnTo>
                    <a:pt x="62895" y="176588"/>
                  </a:lnTo>
                  <a:close/>
                  <a:moveTo>
                    <a:pt x="154595" y="167825"/>
                  </a:moveTo>
                  <a:lnTo>
                    <a:pt x="238029" y="167825"/>
                  </a:lnTo>
                  <a:cubicBezTo>
                    <a:pt x="240546" y="167825"/>
                    <a:pt x="242704" y="169995"/>
                    <a:pt x="242704" y="172526"/>
                  </a:cubicBezTo>
                  <a:lnTo>
                    <a:pt x="242704" y="252086"/>
                  </a:lnTo>
                  <a:lnTo>
                    <a:pt x="247019" y="252086"/>
                  </a:lnTo>
                  <a:cubicBezTo>
                    <a:pt x="249896" y="252086"/>
                    <a:pt x="251695" y="254255"/>
                    <a:pt x="251695" y="256425"/>
                  </a:cubicBezTo>
                  <a:cubicBezTo>
                    <a:pt x="251695" y="258957"/>
                    <a:pt x="249896" y="261126"/>
                    <a:pt x="247019" y="261126"/>
                  </a:cubicBezTo>
                  <a:lnTo>
                    <a:pt x="145604" y="261126"/>
                  </a:lnTo>
                  <a:cubicBezTo>
                    <a:pt x="143087" y="261126"/>
                    <a:pt x="140929" y="258957"/>
                    <a:pt x="140929" y="256425"/>
                  </a:cubicBezTo>
                  <a:cubicBezTo>
                    <a:pt x="140929" y="254255"/>
                    <a:pt x="143087" y="252086"/>
                    <a:pt x="145604" y="252086"/>
                  </a:cubicBezTo>
                  <a:lnTo>
                    <a:pt x="149920" y="252086"/>
                  </a:lnTo>
                  <a:lnTo>
                    <a:pt x="149920" y="172526"/>
                  </a:lnTo>
                  <a:cubicBezTo>
                    <a:pt x="149920" y="169995"/>
                    <a:pt x="152078" y="167825"/>
                    <a:pt x="154595" y="167825"/>
                  </a:cubicBezTo>
                  <a:close/>
                  <a:moveTo>
                    <a:pt x="27314" y="140605"/>
                  </a:moveTo>
                  <a:lnTo>
                    <a:pt x="27314" y="287417"/>
                  </a:lnTo>
                  <a:lnTo>
                    <a:pt x="53910" y="287417"/>
                  </a:lnTo>
                  <a:lnTo>
                    <a:pt x="53910" y="176588"/>
                  </a:lnTo>
                  <a:lnTo>
                    <a:pt x="49597" y="176588"/>
                  </a:lnTo>
                  <a:cubicBezTo>
                    <a:pt x="47081" y="176588"/>
                    <a:pt x="44925" y="174789"/>
                    <a:pt x="44925" y="172270"/>
                  </a:cubicBezTo>
                  <a:cubicBezTo>
                    <a:pt x="44925" y="169751"/>
                    <a:pt x="47081" y="167592"/>
                    <a:pt x="49597" y="167592"/>
                  </a:cubicBezTo>
                  <a:lnTo>
                    <a:pt x="127228" y="167592"/>
                  </a:lnTo>
                  <a:cubicBezTo>
                    <a:pt x="129743" y="167592"/>
                    <a:pt x="131540" y="169751"/>
                    <a:pt x="131540" y="172270"/>
                  </a:cubicBezTo>
                  <a:cubicBezTo>
                    <a:pt x="131540" y="174789"/>
                    <a:pt x="129743" y="176588"/>
                    <a:pt x="127228" y="176588"/>
                  </a:cubicBezTo>
                  <a:lnTo>
                    <a:pt x="122555" y="176588"/>
                  </a:lnTo>
                  <a:lnTo>
                    <a:pt x="122555" y="287417"/>
                  </a:lnTo>
                  <a:lnTo>
                    <a:pt x="269190" y="287417"/>
                  </a:lnTo>
                  <a:lnTo>
                    <a:pt x="269190" y="140605"/>
                  </a:lnTo>
                  <a:lnTo>
                    <a:pt x="27314" y="140605"/>
                  </a:lnTo>
                  <a:close/>
                  <a:moveTo>
                    <a:pt x="126551" y="86636"/>
                  </a:moveTo>
                  <a:cubicBezTo>
                    <a:pt x="128728" y="96796"/>
                    <a:pt x="137799" y="104416"/>
                    <a:pt x="148685" y="104416"/>
                  </a:cubicBezTo>
                  <a:cubicBezTo>
                    <a:pt x="159571" y="104416"/>
                    <a:pt x="168642" y="96796"/>
                    <a:pt x="170819" y="86636"/>
                  </a:cubicBezTo>
                  <a:lnTo>
                    <a:pt x="126551" y="86636"/>
                  </a:lnTo>
                  <a:close/>
                  <a:moveTo>
                    <a:pt x="148685" y="59421"/>
                  </a:moveTo>
                  <a:cubicBezTo>
                    <a:pt x="137799" y="59421"/>
                    <a:pt x="128728" y="67404"/>
                    <a:pt x="126551" y="77564"/>
                  </a:cubicBezTo>
                  <a:lnTo>
                    <a:pt x="170819" y="77564"/>
                  </a:lnTo>
                  <a:cubicBezTo>
                    <a:pt x="168642" y="67404"/>
                    <a:pt x="159571" y="59421"/>
                    <a:pt x="148685" y="59421"/>
                  </a:cubicBezTo>
                  <a:close/>
                  <a:moveTo>
                    <a:pt x="148685" y="50350"/>
                  </a:moveTo>
                  <a:cubicBezTo>
                    <a:pt x="166102" y="50350"/>
                    <a:pt x="180253" y="64501"/>
                    <a:pt x="180253" y="81919"/>
                  </a:cubicBezTo>
                  <a:cubicBezTo>
                    <a:pt x="180253" y="99336"/>
                    <a:pt x="166102" y="113487"/>
                    <a:pt x="148685" y="113487"/>
                  </a:cubicBezTo>
                  <a:cubicBezTo>
                    <a:pt x="131268" y="113487"/>
                    <a:pt x="117116" y="99336"/>
                    <a:pt x="117116" y="81919"/>
                  </a:cubicBezTo>
                  <a:cubicBezTo>
                    <a:pt x="117116" y="64501"/>
                    <a:pt x="131268" y="50350"/>
                    <a:pt x="148685" y="50350"/>
                  </a:cubicBezTo>
                  <a:close/>
                  <a:moveTo>
                    <a:pt x="148073" y="10705"/>
                  </a:moveTo>
                  <a:lnTo>
                    <a:pt x="16173" y="131609"/>
                  </a:lnTo>
                  <a:lnTo>
                    <a:pt x="279972" y="131609"/>
                  </a:lnTo>
                  <a:lnTo>
                    <a:pt x="148073" y="10705"/>
                  </a:lnTo>
                  <a:close/>
                  <a:moveTo>
                    <a:pt x="144838" y="1349"/>
                  </a:moveTo>
                  <a:cubicBezTo>
                    <a:pt x="146635" y="-450"/>
                    <a:pt x="149510" y="-450"/>
                    <a:pt x="150948" y="1349"/>
                  </a:cubicBezTo>
                  <a:lnTo>
                    <a:pt x="294348" y="132689"/>
                  </a:lnTo>
                  <a:cubicBezTo>
                    <a:pt x="295785" y="134128"/>
                    <a:pt x="296145" y="136287"/>
                    <a:pt x="295785" y="138086"/>
                  </a:cubicBezTo>
                  <a:cubicBezTo>
                    <a:pt x="295067" y="139525"/>
                    <a:pt x="293270" y="140605"/>
                    <a:pt x="291473" y="140605"/>
                  </a:cubicBezTo>
                  <a:lnTo>
                    <a:pt x="277816" y="140605"/>
                  </a:lnTo>
                  <a:lnTo>
                    <a:pt x="277816" y="287417"/>
                  </a:lnTo>
                  <a:lnTo>
                    <a:pt x="291473" y="287417"/>
                  </a:lnTo>
                  <a:cubicBezTo>
                    <a:pt x="293988" y="287417"/>
                    <a:pt x="295785" y="289216"/>
                    <a:pt x="295785" y="291735"/>
                  </a:cubicBezTo>
                  <a:cubicBezTo>
                    <a:pt x="295785" y="294254"/>
                    <a:pt x="293988" y="296053"/>
                    <a:pt x="291473" y="296053"/>
                  </a:cubicBezTo>
                  <a:lnTo>
                    <a:pt x="4672" y="296053"/>
                  </a:lnTo>
                  <a:cubicBezTo>
                    <a:pt x="2157" y="296053"/>
                    <a:pt x="0" y="294254"/>
                    <a:pt x="0" y="291735"/>
                  </a:cubicBezTo>
                  <a:cubicBezTo>
                    <a:pt x="0" y="289216"/>
                    <a:pt x="2157" y="287417"/>
                    <a:pt x="4672" y="287417"/>
                  </a:cubicBezTo>
                  <a:lnTo>
                    <a:pt x="17970" y="287417"/>
                  </a:lnTo>
                  <a:lnTo>
                    <a:pt x="17970" y="140605"/>
                  </a:lnTo>
                  <a:lnTo>
                    <a:pt x="4672" y="140605"/>
                  </a:lnTo>
                  <a:cubicBezTo>
                    <a:pt x="2875" y="140605"/>
                    <a:pt x="1078" y="139525"/>
                    <a:pt x="719" y="138086"/>
                  </a:cubicBezTo>
                  <a:cubicBezTo>
                    <a:pt x="-359" y="136287"/>
                    <a:pt x="360" y="134128"/>
                    <a:pt x="1797" y="132689"/>
                  </a:cubicBezTo>
                  <a:lnTo>
                    <a:pt x="144838" y="1349"/>
                  </a:lnTo>
                  <a:close/>
                </a:path>
              </a:pathLst>
            </a:custGeom>
            <a:solidFill>
              <a:schemeClr val="bg1"/>
            </a:solidFill>
            <a:ln>
              <a:noFill/>
            </a:ln>
            <a:effectLst/>
          </p:spPr>
          <p:txBody>
            <a:bodyPr anchor="ctr"/>
            <a:lstStyle/>
            <a:p>
              <a:pPr defTabSz="914217"/>
              <a:endParaRPr lang="en-US" dirty="0">
                <a:solidFill>
                  <a:srgbClr val="737572"/>
                </a:solidFill>
                <a:latin typeface="Lato Light" panose="020F0502020204030203" pitchFamily="34" charset="0"/>
                <a:cs typeface="+mj-cs"/>
              </a:endParaRPr>
            </a:p>
          </p:txBody>
        </p:sp>
      </p:grpSp>
      <p:grpSp>
        <p:nvGrpSpPr>
          <p:cNvPr id="8" name="Group 7">
            <a:extLst>
              <a:ext uri="{FF2B5EF4-FFF2-40B4-BE49-F238E27FC236}">
                <a16:creationId xmlns:a16="http://schemas.microsoft.com/office/drawing/2014/main" id="{2D36455A-09FB-43D0-B3C0-591ADA16E510}"/>
              </a:ext>
            </a:extLst>
          </p:cNvPr>
          <p:cNvGrpSpPr/>
          <p:nvPr/>
        </p:nvGrpSpPr>
        <p:grpSpPr>
          <a:xfrm>
            <a:off x="6104526" y="1971901"/>
            <a:ext cx="2378737" cy="2060107"/>
            <a:chOff x="3857824" y="3483323"/>
            <a:chExt cx="2378737" cy="2060107"/>
          </a:xfrm>
        </p:grpSpPr>
        <p:sp>
          <p:nvSpPr>
            <p:cNvPr id="7" name="Freeform 74">
              <a:extLst>
                <a:ext uri="{FF2B5EF4-FFF2-40B4-BE49-F238E27FC236}">
                  <a16:creationId xmlns:a16="http://schemas.microsoft.com/office/drawing/2014/main" id="{145A516A-7021-5C4C-8F52-704AA3B00342}"/>
                </a:ext>
              </a:extLst>
            </p:cNvPr>
            <p:cNvSpPr>
              <a:spLocks noChangeArrowheads="1"/>
            </p:cNvSpPr>
            <p:nvPr/>
          </p:nvSpPr>
          <p:spPr bwMode="auto">
            <a:xfrm>
              <a:off x="3857824" y="3483323"/>
              <a:ext cx="2378737" cy="2060107"/>
            </a:xfrm>
            <a:custGeom>
              <a:avLst/>
              <a:gdLst>
                <a:gd name="T0" fmla="*/ 2863 w 3818"/>
                <a:gd name="T1" fmla="*/ 0 h 3306"/>
                <a:gd name="T2" fmla="*/ 954 w 3818"/>
                <a:gd name="T3" fmla="*/ 0 h 3306"/>
                <a:gd name="T4" fmla="*/ 0 w 3818"/>
                <a:gd name="T5" fmla="*/ 1653 h 3306"/>
                <a:gd name="T6" fmla="*/ 954 w 3818"/>
                <a:gd name="T7" fmla="*/ 3305 h 3306"/>
                <a:gd name="T8" fmla="*/ 2863 w 3818"/>
                <a:gd name="T9" fmla="*/ 3305 h 3306"/>
                <a:gd name="T10" fmla="*/ 3817 w 3818"/>
                <a:gd name="T11" fmla="*/ 1653 h 3306"/>
                <a:gd name="T12" fmla="*/ 2863 w 3818"/>
                <a:gd name="T13" fmla="*/ 0 h 3306"/>
              </a:gdLst>
              <a:ahLst/>
              <a:cxnLst>
                <a:cxn ang="0">
                  <a:pos x="T0" y="T1"/>
                </a:cxn>
                <a:cxn ang="0">
                  <a:pos x="T2" y="T3"/>
                </a:cxn>
                <a:cxn ang="0">
                  <a:pos x="T4" y="T5"/>
                </a:cxn>
                <a:cxn ang="0">
                  <a:pos x="T6" y="T7"/>
                </a:cxn>
                <a:cxn ang="0">
                  <a:pos x="T8" y="T9"/>
                </a:cxn>
                <a:cxn ang="0">
                  <a:pos x="T10" y="T11"/>
                </a:cxn>
                <a:cxn ang="0">
                  <a:pos x="T12" y="T13"/>
                </a:cxn>
              </a:cxnLst>
              <a:rect l="0" t="0" r="r" b="b"/>
              <a:pathLst>
                <a:path w="3818" h="3306">
                  <a:moveTo>
                    <a:pt x="2863" y="0"/>
                  </a:moveTo>
                  <a:lnTo>
                    <a:pt x="954" y="0"/>
                  </a:lnTo>
                  <a:lnTo>
                    <a:pt x="0" y="1653"/>
                  </a:lnTo>
                  <a:lnTo>
                    <a:pt x="954" y="3305"/>
                  </a:lnTo>
                  <a:lnTo>
                    <a:pt x="2863" y="3305"/>
                  </a:lnTo>
                  <a:lnTo>
                    <a:pt x="3817" y="1653"/>
                  </a:lnTo>
                  <a:lnTo>
                    <a:pt x="2863" y="0"/>
                  </a:lnTo>
                </a:path>
              </a:pathLst>
            </a:custGeom>
            <a:solidFill>
              <a:schemeClr val="accent2"/>
            </a:solidFill>
            <a:ln>
              <a:noFill/>
            </a:ln>
            <a:effectLst/>
          </p:spPr>
          <p:txBody>
            <a:bodyPr wrap="none" anchor="ctr"/>
            <a:lstStyle/>
            <a:p>
              <a:pPr defTabSz="914217"/>
              <a:endParaRPr lang="en-US" sz="3265" dirty="0">
                <a:solidFill>
                  <a:srgbClr val="737572"/>
                </a:solidFill>
                <a:latin typeface="Lato Light" panose="020F0502020204030203" pitchFamily="34" charset="0"/>
                <a:cs typeface="+mj-cs"/>
              </a:endParaRPr>
            </a:p>
          </p:txBody>
        </p:sp>
        <p:sp>
          <p:nvSpPr>
            <p:cNvPr id="44" name="TextBox 43">
              <a:extLst>
                <a:ext uri="{FF2B5EF4-FFF2-40B4-BE49-F238E27FC236}">
                  <a16:creationId xmlns:a16="http://schemas.microsoft.com/office/drawing/2014/main" id="{AA26077B-13AA-BA40-9490-E62639B94908}"/>
                </a:ext>
              </a:extLst>
            </p:cNvPr>
            <p:cNvSpPr txBox="1"/>
            <p:nvPr/>
          </p:nvSpPr>
          <p:spPr>
            <a:xfrm>
              <a:off x="4472293" y="3849129"/>
              <a:ext cx="1149803" cy="523220"/>
            </a:xfrm>
            <a:prstGeom prst="rect">
              <a:avLst/>
            </a:prstGeom>
            <a:noFill/>
          </p:spPr>
          <p:txBody>
            <a:bodyPr wrap="none" rtlCol="0" anchor="b" anchorCtr="0">
              <a:spAutoFit/>
            </a:bodyPr>
            <a:lstStyle/>
            <a:p>
              <a:pPr algn="ctr" defTabSz="914217"/>
              <a:r>
                <a:rPr lang="en-US" sz="2800" b="1" dirty="0">
                  <a:solidFill>
                    <a:srgbClr val="FFFFFF"/>
                  </a:solidFill>
                  <a:latin typeface="Poppins" pitchFamily="2" charset="77"/>
                  <a:ea typeface="League Spartan" charset="0"/>
                  <a:cs typeface="+mj-cs"/>
                </a:rPr>
                <a:t>Aware</a:t>
              </a:r>
              <a:endParaRPr lang="en-US" sz="2400" b="1" dirty="0">
                <a:solidFill>
                  <a:srgbClr val="FFFFFF"/>
                </a:solidFill>
                <a:latin typeface="Poppins" pitchFamily="2" charset="77"/>
                <a:ea typeface="League Spartan" charset="0"/>
                <a:cs typeface="+mj-cs"/>
              </a:endParaRPr>
            </a:p>
          </p:txBody>
        </p:sp>
        <p:sp>
          <p:nvSpPr>
            <p:cNvPr id="54" name="Freeform 925">
              <a:extLst>
                <a:ext uri="{FF2B5EF4-FFF2-40B4-BE49-F238E27FC236}">
                  <a16:creationId xmlns:a16="http://schemas.microsoft.com/office/drawing/2014/main" id="{BFC24AA8-77C6-0149-A270-F778BF40A886}"/>
                </a:ext>
              </a:extLst>
            </p:cNvPr>
            <p:cNvSpPr>
              <a:spLocks noChangeAspect="1" noChangeArrowheads="1"/>
            </p:cNvSpPr>
            <p:nvPr/>
          </p:nvSpPr>
          <p:spPr bwMode="auto">
            <a:xfrm>
              <a:off x="4789826" y="4556164"/>
              <a:ext cx="514731" cy="514729"/>
            </a:xfrm>
            <a:custGeom>
              <a:avLst/>
              <a:gdLst>
                <a:gd name="T0" fmla="*/ 59283120 w 296468"/>
                <a:gd name="T1" fmla="*/ 52617181 h 296502"/>
                <a:gd name="T2" fmla="*/ 52670368 w 296468"/>
                <a:gd name="T3" fmla="*/ 59145522 h 296502"/>
                <a:gd name="T4" fmla="*/ 55081953 w 296468"/>
                <a:gd name="T5" fmla="*/ 61555141 h 296502"/>
                <a:gd name="T6" fmla="*/ 57338181 w 296468"/>
                <a:gd name="T7" fmla="*/ 61555141 h 296502"/>
                <a:gd name="T8" fmla="*/ 61617028 w 296468"/>
                <a:gd name="T9" fmla="*/ 57280404 h 296502"/>
                <a:gd name="T10" fmla="*/ 62006172 w 296468"/>
                <a:gd name="T11" fmla="*/ 56114403 h 296502"/>
                <a:gd name="T12" fmla="*/ 61617028 w 296468"/>
                <a:gd name="T13" fmla="*/ 54948654 h 296502"/>
                <a:gd name="T14" fmla="*/ 50180686 w 296468"/>
                <a:gd name="T15" fmla="*/ 43601495 h 296502"/>
                <a:gd name="T16" fmla="*/ 43567688 w 296468"/>
                <a:gd name="T17" fmla="*/ 50130158 h 296502"/>
                <a:gd name="T18" fmla="*/ 51269877 w 296468"/>
                <a:gd name="T19" fmla="*/ 57824605 h 296502"/>
                <a:gd name="T20" fmla="*/ 57882997 w 296468"/>
                <a:gd name="T21" fmla="*/ 51296098 h 296502"/>
                <a:gd name="T22" fmla="*/ 24256853 w 296468"/>
                <a:gd name="T23" fmla="*/ 14366126 h 296502"/>
                <a:gd name="T24" fmla="*/ 25277413 w 296468"/>
                <a:gd name="T25" fmla="*/ 15307077 h 296502"/>
                <a:gd name="T26" fmla="*/ 24256853 w 296468"/>
                <a:gd name="T27" fmla="*/ 16325926 h 296502"/>
                <a:gd name="T28" fmla="*/ 15933265 w 296468"/>
                <a:gd name="T29" fmla="*/ 24635282 h 296502"/>
                <a:gd name="T30" fmla="*/ 14991278 w 296468"/>
                <a:gd name="T31" fmla="*/ 25575890 h 296502"/>
                <a:gd name="T32" fmla="*/ 14048743 w 296468"/>
                <a:gd name="T33" fmla="*/ 24635282 h 296502"/>
                <a:gd name="T34" fmla="*/ 24256853 w 296468"/>
                <a:gd name="T35" fmla="*/ 14366126 h 296502"/>
                <a:gd name="T36" fmla="*/ 24249970 w 296468"/>
                <a:gd name="T37" fmla="*/ 9816491 h 296502"/>
                <a:gd name="T38" fmla="*/ 9490873 w 296468"/>
                <a:gd name="T39" fmla="*/ 24628269 h 296502"/>
                <a:gd name="T40" fmla="*/ 24249970 w 296468"/>
                <a:gd name="T41" fmla="*/ 39361929 h 296502"/>
                <a:gd name="T42" fmla="*/ 39087529 w 296468"/>
                <a:gd name="T43" fmla="*/ 24628269 h 296502"/>
                <a:gd name="T44" fmla="*/ 24249970 w 296468"/>
                <a:gd name="T45" fmla="*/ 9816491 h 296502"/>
                <a:gd name="T46" fmla="*/ 24249970 w 296468"/>
                <a:gd name="T47" fmla="*/ 7867697 h 296502"/>
                <a:gd name="T48" fmla="*/ 41039719 w 296468"/>
                <a:gd name="T49" fmla="*/ 24628269 h 296502"/>
                <a:gd name="T50" fmla="*/ 24249970 w 296468"/>
                <a:gd name="T51" fmla="*/ 41310828 h 296502"/>
                <a:gd name="T52" fmla="*/ 7538688 w 296468"/>
                <a:gd name="T53" fmla="*/ 24628269 h 296502"/>
                <a:gd name="T54" fmla="*/ 24249970 w 296468"/>
                <a:gd name="T55" fmla="*/ 7867697 h 296502"/>
                <a:gd name="T56" fmla="*/ 24351300 w 296468"/>
                <a:gd name="T57" fmla="*/ 1943107 h 296502"/>
                <a:gd name="T58" fmla="*/ 1867792 w 296468"/>
                <a:gd name="T59" fmla="*/ 24404320 h 296502"/>
                <a:gd name="T60" fmla="*/ 24351300 w 296468"/>
                <a:gd name="T61" fmla="*/ 46865592 h 296502"/>
                <a:gd name="T62" fmla="*/ 37421708 w 296468"/>
                <a:gd name="T63" fmla="*/ 42668833 h 296502"/>
                <a:gd name="T64" fmla="*/ 37966181 w 296468"/>
                <a:gd name="T65" fmla="*/ 42513613 h 296502"/>
                <a:gd name="T66" fmla="*/ 38666300 w 296468"/>
                <a:gd name="T67" fmla="*/ 42824057 h 296502"/>
                <a:gd name="T68" fmla="*/ 43412190 w 296468"/>
                <a:gd name="T69" fmla="*/ 47565221 h 296502"/>
                <a:gd name="T70" fmla="*/ 47535441 w 296468"/>
                <a:gd name="T71" fmla="*/ 43368363 h 296502"/>
                <a:gd name="T72" fmla="*/ 42789784 w 296468"/>
                <a:gd name="T73" fmla="*/ 38705292 h 296502"/>
                <a:gd name="T74" fmla="*/ 42712026 w 296468"/>
                <a:gd name="T75" fmla="*/ 37383829 h 296502"/>
                <a:gd name="T76" fmla="*/ 46913374 w 296468"/>
                <a:gd name="T77" fmla="*/ 24404320 h 296502"/>
                <a:gd name="T78" fmla="*/ 24351300 w 296468"/>
                <a:gd name="T79" fmla="*/ 1943107 h 296502"/>
                <a:gd name="T80" fmla="*/ 24351300 w 296468"/>
                <a:gd name="T81" fmla="*/ 0 h 296502"/>
                <a:gd name="T82" fmla="*/ 48858264 w 296468"/>
                <a:gd name="T83" fmla="*/ 24404320 h 296502"/>
                <a:gd name="T84" fmla="*/ 44734831 w 296468"/>
                <a:gd name="T85" fmla="*/ 37850088 h 296502"/>
                <a:gd name="T86" fmla="*/ 48935722 w 296468"/>
                <a:gd name="T87" fmla="*/ 42047016 h 296502"/>
                <a:gd name="T88" fmla="*/ 49480300 w 296468"/>
                <a:gd name="T89" fmla="*/ 41503149 h 296502"/>
                <a:gd name="T90" fmla="*/ 50803199 w 296468"/>
                <a:gd name="T91" fmla="*/ 41503149 h 296502"/>
                <a:gd name="T92" fmla="*/ 62940151 w 296468"/>
                <a:gd name="T93" fmla="*/ 53627643 h 296502"/>
                <a:gd name="T94" fmla="*/ 62940151 w 296468"/>
                <a:gd name="T95" fmla="*/ 58601620 h 296502"/>
                <a:gd name="T96" fmla="*/ 58661081 w 296468"/>
                <a:gd name="T97" fmla="*/ 62876164 h 296502"/>
                <a:gd name="T98" fmla="*/ 56171430 w 296468"/>
                <a:gd name="T99" fmla="*/ 63886455 h 296502"/>
                <a:gd name="T100" fmla="*/ 53681859 w 296468"/>
                <a:gd name="T101" fmla="*/ 62876164 h 296502"/>
                <a:gd name="T102" fmla="*/ 41544799 w 296468"/>
                <a:gd name="T103" fmla="*/ 50751977 h 296502"/>
                <a:gd name="T104" fmla="*/ 41233945 w 296468"/>
                <a:gd name="T105" fmla="*/ 50130158 h 296502"/>
                <a:gd name="T106" fmla="*/ 41544799 w 296468"/>
                <a:gd name="T107" fmla="*/ 49430696 h 296502"/>
                <a:gd name="T108" fmla="*/ 42089771 w 296468"/>
                <a:gd name="T109" fmla="*/ 48886751 h 296502"/>
                <a:gd name="T110" fmla="*/ 37888430 w 296468"/>
                <a:gd name="T111" fmla="*/ 44767400 h 296502"/>
                <a:gd name="T112" fmla="*/ 24351300 w 296468"/>
                <a:gd name="T113" fmla="*/ 48808619 h 296502"/>
                <a:gd name="T114" fmla="*/ 0 w 296468"/>
                <a:gd name="T115" fmla="*/ 24404320 h 296502"/>
                <a:gd name="T116" fmla="*/ 24351300 w 296468"/>
                <a:gd name="T117" fmla="*/ 0 h 296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6468" h="296502">
                  <a:moveTo>
                    <a:pt x="274661" y="244200"/>
                  </a:moveTo>
                  <a:lnTo>
                    <a:pt x="244023" y="274499"/>
                  </a:lnTo>
                  <a:lnTo>
                    <a:pt x="255197" y="285681"/>
                  </a:lnTo>
                  <a:cubicBezTo>
                    <a:pt x="257720" y="288206"/>
                    <a:pt x="262766" y="288206"/>
                    <a:pt x="265650" y="285681"/>
                  </a:cubicBezTo>
                  <a:lnTo>
                    <a:pt x="285474" y="265842"/>
                  </a:lnTo>
                  <a:cubicBezTo>
                    <a:pt x="286555" y="264399"/>
                    <a:pt x="287276" y="262596"/>
                    <a:pt x="287276" y="260431"/>
                  </a:cubicBezTo>
                  <a:cubicBezTo>
                    <a:pt x="287276" y="258628"/>
                    <a:pt x="286555" y="256464"/>
                    <a:pt x="285474" y="255021"/>
                  </a:cubicBezTo>
                  <a:lnTo>
                    <a:pt x="274661" y="244200"/>
                  </a:lnTo>
                  <a:close/>
                  <a:moveTo>
                    <a:pt x="232488" y="202357"/>
                  </a:moveTo>
                  <a:lnTo>
                    <a:pt x="201850" y="232657"/>
                  </a:lnTo>
                  <a:lnTo>
                    <a:pt x="237535" y="268367"/>
                  </a:lnTo>
                  <a:lnTo>
                    <a:pt x="268173" y="238068"/>
                  </a:lnTo>
                  <a:lnTo>
                    <a:pt x="232488" y="202357"/>
                  </a:lnTo>
                  <a:close/>
                  <a:moveTo>
                    <a:pt x="112382" y="66675"/>
                  </a:moveTo>
                  <a:cubicBezTo>
                    <a:pt x="114929" y="66675"/>
                    <a:pt x="117111" y="68494"/>
                    <a:pt x="117111" y="71041"/>
                  </a:cubicBezTo>
                  <a:cubicBezTo>
                    <a:pt x="117111" y="73587"/>
                    <a:pt x="114929" y="75770"/>
                    <a:pt x="112382" y="75770"/>
                  </a:cubicBezTo>
                  <a:cubicBezTo>
                    <a:pt x="91282" y="75770"/>
                    <a:pt x="73819" y="92869"/>
                    <a:pt x="73819" y="114334"/>
                  </a:cubicBezTo>
                  <a:cubicBezTo>
                    <a:pt x="73819" y="116880"/>
                    <a:pt x="72000" y="118699"/>
                    <a:pt x="69454" y="118699"/>
                  </a:cubicBezTo>
                  <a:cubicBezTo>
                    <a:pt x="66907" y="118699"/>
                    <a:pt x="65088" y="116880"/>
                    <a:pt x="65088" y="114334"/>
                  </a:cubicBezTo>
                  <a:cubicBezTo>
                    <a:pt x="65088" y="88140"/>
                    <a:pt x="86189" y="66675"/>
                    <a:pt x="112382" y="66675"/>
                  </a:cubicBezTo>
                  <a:close/>
                  <a:moveTo>
                    <a:pt x="112351" y="45558"/>
                  </a:moveTo>
                  <a:cubicBezTo>
                    <a:pt x="74724" y="45558"/>
                    <a:pt x="43970" y="76311"/>
                    <a:pt x="43970" y="114301"/>
                  </a:cubicBezTo>
                  <a:cubicBezTo>
                    <a:pt x="43970" y="151928"/>
                    <a:pt x="74724" y="182681"/>
                    <a:pt x="112351" y="182681"/>
                  </a:cubicBezTo>
                  <a:cubicBezTo>
                    <a:pt x="150340" y="182681"/>
                    <a:pt x="181093" y="151928"/>
                    <a:pt x="181093" y="114301"/>
                  </a:cubicBezTo>
                  <a:cubicBezTo>
                    <a:pt x="181093" y="76311"/>
                    <a:pt x="150340" y="45558"/>
                    <a:pt x="112351" y="45558"/>
                  </a:cubicBezTo>
                  <a:close/>
                  <a:moveTo>
                    <a:pt x="112351" y="36513"/>
                  </a:moveTo>
                  <a:cubicBezTo>
                    <a:pt x="155405" y="36513"/>
                    <a:pt x="190138" y="71608"/>
                    <a:pt x="190138" y="114301"/>
                  </a:cubicBezTo>
                  <a:cubicBezTo>
                    <a:pt x="190138" y="156993"/>
                    <a:pt x="155405" y="191726"/>
                    <a:pt x="112351" y="191726"/>
                  </a:cubicBezTo>
                  <a:cubicBezTo>
                    <a:pt x="69658" y="191726"/>
                    <a:pt x="34925" y="156993"/>
                    <a:pt x="34925" y="114301"/>
                  </a:cubicBezTo>
                  <a:cubicBezTo>
                    <a:pt x="34925" y="71608"/>
                    <a:pt x="69658" y="36513"/>
                    <a:pt x="112351" y="36513"/>
                  </a:cubicBezTo>
                  <a:close/>
                  <a:moveTo>
                    <a:pt x="112820" y="9018"/>
                  </a:moveTo>
                  <a:cubicBezTo>
                    <a:pt x="55509" y="9018"/>
                    <a:pt x="8651" y="55910"/>
                    <a:pt x="8651" y="113262"/>
                  </a:cubicBezTo>
                  <a:cubicBezTo>
                    <a:pt x="8651" y="170615"/>
                    <a:pt x="55509" y="217507"/>
                    <a:pt x="112820" y="217507"/>
                  </a:cubicBezTo>
                  <a:cubicBezTo>
                    <a:pt x="134807" y="217507"/>
                    <a:pt x="155713" y="211014"/>
                    <a:pt x="173375" y="198029"/>
                  </a:cubicBezTo>
                  <a:cubicBezTo>
                    <a:pt x="174096" y="197308"/>
                    <a:pt x="175177" y="197308"/>
                    <a:pt x="175898" y="197308"/>
                  </a:cubicBezTo>
                  <a:cubicBezTo>
                    <a:pt x="176980" y="197308"/>
                    <a:pt x="178421" y="197668"/>
                    <a:pt x="179142" y="198750"/>
                  </a:cubicBezTo>
                  <a:lnTo>
                    <a:pt x="201130" y="220754"/>
                  </a:lnTo>
                  <a:lnTo>
                    <a:pt x="220233" y="201275"/>
                  </a:lnTo>
                  <a:lnTo>
                    <a:pt x="198246" y="179633"/>
                  </a:lnTo>
                  <a:cubicBezTo>
                    <a:pt x="196804" y="177829"/>
                    <a:pt x="196444" y="175304"/>
                    <a:pt x="197886" y="173501"/>
                  </a:cubicBezTo>
                  <a:cubicBezTo>
                    <a:pt x="210501" y="155826"/>
                    <a:pt x="217350" y="134905"/>
                    <a:pt x="217350" y="113262"/>
                  </a:cubicBezTo>
                  <a:cubicBezTo>
                    <a:pt x="217350" y="55910"/>
                    <a:pt x="170492" y="9018"/>
                    <a:pt x="112820" y="9018"/>
                  </a:cubicBezTo>
                  <a:close/>
                  <a:moveTo>
                    <a:pt x="112820" y="0"/>
                  </a:moveTo>
                  <a:cubicBezTo>
                    <a:pt x="175538" y="0"/>
                    <a:pt x="226361" y="50860"/>
                    <a:pt x="226361" y="113262"/>
                  </a:cubicBezTo>
                  <a:cubicBezTo>
                    <a:pt x="226361" y="135626"/>
                    <a:pt x="219512" y="156908"/>
                    <a:pt x="207257" y="175665"/>
                  </a:cubicBezTo>
                  <a:lnTo>
                    <a:pt x="226721" y="195143"/>
                  </a:lnTo>
                  <a:lnTo>
                    <a:pt x="229244" y="192618"/>
                  </a:lnTo>
                  <a:cubicBezTo>
                    <a:pt x="231047" y="190815"/>
                    <a:pt x="233570" y="190815"/>
                    <a:pt x="235372" y="192618"/>
                  </a:cubicBezTo>
                  <a:lnTo>
                    <a:pt x="291602" y="248889"/>
                  </a:lnTo>
                  <a:cubicBezTo>
                    <a:pt x="298090" y="255021"/>
                    <a:pt x="298090" y="265842"/>
                    <a:pt x="291602" y="271974"/>
                  </a:cubicBezTo>
                  <a:lnTo>
                    <a:pt x="271777" y="291813"/>
                  </a:lnTo>
                  <a:cubicBezTo>
                    <a:pt x="268533" y="295060"/>
                    <a:pt x="264568" y="296502"/>
                    <a:pt x="260243" y="296502"/>
                  </a:cubicBezTo>
                  <a:cubicBezTo>
                    <a:pt x="255918" y="296502"/>
                    <a:pt x="251953" y="295060"/>
                    <a:pt x="248709" y="291813"/>
                  </a:cubicBezTo>
                  <a:lnTo>
                    <a:pt x="192479" y="235543"/>
                  </a:lnTo>
                  <a:cubicBezTo>
                    <a:pt x="191398" y="234821"/>
                    <a:pt x="191037" y="233739"/>
                    <a:pt x="191037" y="232657"/>
                  </a:cubicBezTo>
                  <a:cubicBezTo>
                    <a:pt x="191037" y="231575"/>
                    <a:pt x="191398" y="230132"/>
                    <a:pt x="192479" y="229411"/>
                  </a:cubicBezTo>
                  <a:lnTo>
                    <a:pt x="195002" y="226886"/>
                  </a:lnTo>
                  <a:lnTo>
                    <a:pt x="175538" y="207768"/>
                  </a:lnTo>
                  <a:cubicBezTo>
                    <a:pt x="157155" y="220032"/>
                    <a:pt x="135528" y="226525"/>
                    <a:pt x="112820" y="226525"/>
                  </a:cubicBezTo>
                  <a:cubicBezTo>
                    <a:pt x="50823" y="226525"/>
                    <a:pt x="0" y="175665"/>
                    <a:pt x="0" y="113262"/>
                  </a:cubicBezTo>
                  <a:cubicBezTo>
                    <a:pt x="0" y="50860"/>
                    <a:pt x="50823" y="0"/>
                    <a:pt x="112820" y="0"/>
                  </a:cubicBezTo>
                  <a:close/>
                </a:path>
              </a:pathLst>
            </a:custGeom>
            <a:solidFill>
              <a:schemeClr val="bg1"/>
            </a:solidFill>
            <a:ln>
              <a:noFill/>
            </a:ln>
            <a:effectLst/>
          </p:spPr>
          <p:txBody>
            <a:bodyPr anchor="ctr"/>
            <a:lstStyle/>
            <a:p>
              <a:pPr defTabSz="914217"/>
              <a:endParaRPr lang="en-US" dirty="0">
                <a:solidFill>
                  <a:srgbClr val="737572"/>
                </a:solidFill>
                <a:latin typeface="Lato Light" panose="020F0502020204030203" pitchFamily="34" charset="0"/>
                <a:cs typeface="+mj-cs"/>
              </a:endParaRPr>
            </a:p>
          </p:txBody>
        </p:sp>
      </p:grpSp>
      <p:grpSp>
        <p:nvGrpSpPr>
          <p:cNvPr id="10" name="Group 9">
            <a:extLst>
              <a:ext uri="{FF2B5EF4-FFF2-40B4-BE49-F238E27FC236}">
                <a16:creationId xmlns:a16="http://schemas.microsoft.com/office/drawing/2014/main" id="{C7C96D2F-8E2A-4EA7-AAF3-33181B17A102}"/>
              </a:ext>
            </a:extLst>
          </p:cNvPr>
          <p:cNvGrpSpPr/>
          <p:nvPr/>
        </p:nvGrpSpPr>
        <p:grpSpPr>
          <a:xfrm>
            <a:off x="3664111" y="3963135"/>
            <a:ext cx="2375991" cy="2057361"/>
            <a:chOff x="5958187" y="2107238"/>
            <a:chExt cx="2375991" cy="2057361"/>
          </a:xfrm>
        </p:grpSpPr>
        <p:sp>
          <p:nvSpPr>
            <p:cNvPr id="9" name="Freeform 77">
              <a:extLst>
                <a:ext uri="{FF2B5EF4-FFF2-40B4-BE49-F238E27FC236}">
                  <a16:creationId xmlns:a16="http://schemas.microsoft.com/office/drawing/2014/main" id="{56B6E60A-90FE-524C-9548-C764EA461873}"/>
                </a:ext>
              </a:extLst>
            </p:cNvPr>
            <p:cNvSpPr>
              <a:spLocks noChangeArrowheads="1"/>
            </p:cNvSpPr>
            <p:nvPr/>
          </p:nvSpPr>
          <p:spPr bwMode="auto">
            <a:xfrm>
              <a:off x="5958187" y="2107238"/>
              <a:ext cx="2375991" cy="2057361"/>
            </a:xfrm>
            <a:custGeom>
              <a:avLst/>
              <a:gdLst>
                <a:gd name="T0" fmla="*/ 2860 w 3815"/>
                <a:gd name="T1" fmla="*/ 0 h 3305"/>
                <a:gd name="T2" fmla="*/ 954 w 3815"/>
                <a:gd name="T3" fmla="*/ 0 h 3305"/>
                <a:gd name="T4" fmla="*/ 0 w 3815"/>
                <a:gd name="T5" fmla="*/ 1652 h 3305"/>
                <a:gd name="T6" fmla="*/ 954 w 3815"/>
                <a:gd name="T7" fmla="*/ 3304 h 3305"/>
                <a:gd name="T8" fmla="*/ 2860 w 3815"/>
                <a:gd name="T9" fmla="*/ 3304 h 3305"/>
                <a:gd name="T10" fmla="*/ 3814 w 3815"/>
                <a:gd name="T11" fmla="*/ 1652 h 3305"/>
                <a:gd name="T12" fmla="*/ 2860 w 3815"/>
                <a:gd name="T13" fmla="*/ 0 h 3305"/>
              </a:gdLst>
              <a:ahLst/>
              <a:cxnLst>
                <a:cxn ang="0">
                  <a:pos x="T0" y="T1"/>
                </a:cxn>
                <a:cxn ang="0">
                  <a:pos x="T2" y="T3"/>
                </a:cxn>
                <a:cxn ang="0">
                  <a:pos x="T4" y="T5"/>
                </a:cxn>
                <a:cxn ang="0">
                  <a:pos x="T6" y="T7"/>
                </a:cxn>
                <a:cxn ang="0">
                  <a:pos x="T8" y="T9"/>
                </a:cxn>
                <a:cxn ang="0">
                  <a:pos x="T10" y="T11"/>
                </a:cxn>
                <a:cxn ang="0">
                  <a:pos x="T12" y="T13"/>
                </a:cxn>
              </a:cxnLst>
              <a:rect l="0" t="0" r="r" b="b"/>
              <a:pathLst>
                <a:path w="3815" h="3305">
                  <a:moveTo>
                    <a:pt x="2860" y="0"/>
                  </a:moveTo>
                  <a:lnTo>
                    <a:pt x="954" y="0"/>
                  </a:lnTo>
                  <a:lnTo>
                    <a:pt x="0" y="1652"/>
                  </a:lnTo>
                  <a:lnTo>
                    <a:pt x="954" y="3304"/>
                  </a:lnTo>
                  <a:lnTo>
                    <a:pt x="2860" y="3304"/>
                  </a:lnTo>
                  <a:lnTo>
                    <a:pt x="3814" y="1652"/>
                  </a:lnTo>
                  <a:lnTo>
                    <a:pt x="2860" y="0"/>
                  </a:lnTo>
                </a:path>
              </a:pathLst>
            </a:custGeom>
            <a:solidFill>
              <a:schemeClr val="accent3"/>
            </a:solidFill>
            <a:ln>
              <a:noFill/>
            </a:ln>
            <a:effectLst/>
          </p:spPr>
          <p:txBody>
            <a:bodyPr wrap="none" anchor="ctr"/>
            <a:lstStyle/>
            <a:p>
              <a:pPr defTabSz="914217"/>
              <a:endParaRPr lang="en-US" sz="3265" dirty="0">
                <a:solidFill>
                  <a:srgbClr val="737572"/>
                </a:solidFill>
                <a:latin typeface="Lato Light" panose="020F0502020204030203" pitchFamily="34" charset="0"/>
                <a:cs typeface="+mj-cs"/>
              </a:endParaRPr>
            </a:p>
          </p:txBody>
        </p:sp>
        <p:sp>
          <p:nvSpPr>
            <p:cNvPr id="45" name="TextBox 44">
              <a:extLst>
                <a:ext uri="{FF2B5EF4-FFF2-40B4-BE49-F238E27FC236}">
                  <a16:creationId xmlns:a16="http://schemas.microsoft.com/office/drawing/2014/main" id="{48DF91EF-58E9-DA4F-824B-082477B65BFE}"/>
                </a:ext>
              </a:extLst>
            </p:cNvPr>
            <p:cNvSpPr txBox="1"/>
            <p:nvPr/>
          </p:nvSpPr>
          <p:spPr>
            <a:xfrm>
              <a:off x="6573912" y="3167853"/>
              <a:ext cx="1144544" cy="523220"/>
            </a:xfrm>
            <a:prstGeom prst="rect">
              <a:avLst/>
            </a:prstGeom>
            <a:noFill/>
          </p:spPr>
          <p:txBody>
            <a:bodyPr wrap="none" rtlCol="0" anchor="b" anchorCtr="0">
              <a:spAutoFit/>
            </a:bodyPr>
            <a:lstStyle/>
            <a:p>
              <a:pPr algn="ctr" defTabSz="914217"/>
              <a:r>
                <a:rPr lang="en-US" sz="2800" b="1" dirty="0">
                  <a:solidFill>
                    <a:srgbClr val="FFFFFF"/>
                  </a:solidFill>
                  <a:latin typeface="Poppins" pitchFamily="2" charset="77"/>
                  <a:ea typeface="League Spartan" charset="0"/>
                  <a:cs typeface="+mj-cs"/>
                </a:rPr>
                <a:t>Digital</a:t>
              </a:r>
            </a:p>
          </p:txBody>
        </p:sp>
        <p:sp>
          <p:nvSpPr>
            <p:cNvPr id="55" name="Freeform 926">
              <a:extLst>
                <a:ext uri="{FF2B5EF4-FFF2-40B4-BE49-F238E27FC236}">
                  <a16:creationId xmlns:a16="http://schemas.microsoft.com/office/drawing/2014/main" id="{0462322F-2F1E-9E41-B140-2A7685C1C0D9}"/>
                </a:ext>
              </a:extLst>
            </p:cNvPr>
            <p:cNvSpPr>
              <a:spLocks noChangeAspect="1" noChangeArrowheads="1"/>
            </p:cNvSpPr>
            <p:nvPr/>
          </p:nvSpPr>
          <p:spPr bwMode="auto">
            <a:xfrm>
              <a:off x="6888817" y="2505334"/>
              <a:ext cx="514730" cy="514730"/>
            </a:xfrm>
            <a:custGeom>
              <a:avLst/>
              <a:gdLst>
                <a:gd name="T0" fmla="*/ 39468541 w 296503"/>
                <a:gd name="T1" fmla="*/ 36094776 h 296502"/>
                <a:gd name="T2" fmla="*/ 14110389 w 296503"/>
                <a:gd name="T3" fmla="*/ 36094776 h 296502"/>
                <a:gd name="T4" fmla="*/ 35315735 w 296503"/>
                <a:gd name="T5" fmla="*/ 51851789 h 296502"/>
                <a:gd name="T6" fmla="*/ 34700729 w 296503"/>
                <a:gd name="T7" fmla="*/ 38103353 h 296502"/>
                <a:gd name="T8" fmla="*/ 25799492 w 296503"/>
                <a:gd name="T9" fmla="*/ 34781724 h 296502"/>
                <a:gd name="T10" fmla="*/ 28644712 w 296503"/>
                <a:gd name="T11" fmla="*/ 51851789 h 296502"/>
                <a:gd name="T12" fmla="*/ 36084982 w 296503"/>
                <a:gd name="T13" fmla="*/ 14043180 h 296502"/>
                <a:gd name="T14" fmla="*/ 27721885 w 296503"/>
                <a:gd name="T15" fmla="*/ 14043180 h 296502"/>
                <a:gd name="T16" fmla="*/ 35315735 w 296503"/>
                <a:gd name="T17" fmla="*/ 11957687 h 296502"/>
                <a:gd name="T18" fmla="*/ 38007231 w 296503"/>
                <a:gd name="T19" fmla="*/ 29104833 h 296502"/>
                <a:gd name="T20" fmla="*/ 35315735 w 296503"/>
                <a:gd name="T21" fmla="*/ 11957687 h 296502"/>
                <a:gd name="T22" fmla="*/ 29106033 w 296503"/>
                <a:gd name="T23" fmla="*/ 25783333 h 296502"/>
                <a:gd name="T24" fmla="*/ 12033939 w 296503"/>
                <a:gd name="T25" fmla="*/ 28486799 h 296502"/>
                <a:gd name="T26" fmla="*/ 28220599 w 296503"/>
                <a:gd name="T27" fmla="*/ 7607134 h 296502"/>
                <a:gd name="T28" fmla="*/ 18994656 w 296503"/>
                <a:gd name="T29" fmla="*/ 4735376 h 296502"/>
                <a:gd name="T30" fmla="*/ 16591310 w 296503"/>
                <a:gd name="T31" fmla="*/ 12730473 h 296502"/>
                <a:gd name="T32" fmla="*/ 7132293 w 296503"/>
                <a:gd name="T33" fmla="*/ 14904428 h 296502"/>
                <a:gd name="T34" fmla="*/ 9070354 w 296503"/>
                <a:gd name="T35" fmla="*/ 22977384 h 296502"/>
                <a:gd name="T36" fmla="*/ 1938315 w 296503"/>
                <a:gd name="T37" fmla="*/ 34233196 h 296502"/>
                <a:gd name="T38" fmla="*/ 8606031 w 296503"/>
                <a:gd name="T39" fmla="*/ 42073555 h 296502"/>
                <a:gd name="T40" fmla="*/ 7908106 w 296503"/>
                <a:gd name="T41" fmla="*/ 49137368 h 296502"/>
                <a:gd name="T42" fmla="*/ 14730352 w 296503"/>
                <a:gd name="T43" fmla="*/ 55968676 h 296502"/>
                <a:gd name="T44" fmla="*/ 21863377 w 296503"/>
                <a:gd name="T45" fmla="*/ 55192462 h 296502"/>
                <a:gd name="T46" fmla="*/ 29073235 w 296503"/>
                <a:gd name="T47" fmla="*/ 61324999 h 296502"/>
                <a:gd name="T48" fmla="*/ 35663159 w 296503"/>
                <a:gd name="T49" fmla="*/ 56279296 h 296502"/>
                <a:gd name="T50" fmla="*/ 44889270 w 296503"/>
                <a:gd name="T51" fmla="*/ 59073632 h 296502"/>
                <a:gd name="T52" fmla="*/ 51091532 w 296503"/>
                <a:gd name="T53" fmla="*/ 47274289 h 296502"/>
                <a:gd name="T54" fmla="*/ 59076808 w 296503"/>
                <a:gd name="T55" fmla="*/ 44945811 h 296502"/>
                <a:gd name="T56" fmla="*/ 57138750 w 296503"/>
                <a:gd name="T57" fmla="*/ 34776545 h 296502"/>
                <a:gd name="T58" fmla="*/ 57138750 w 296503"/>
                <a:gd name="T59" fmla="*/ 29032279 h 296502"/>
                <a:gd name="T60" fmla="*/ 59076808 w 296503"/>
                <a:gd name="T61" fmla="*/ 18940830 h 296502"/>
                <a:gd name="T62" fmla="*/ 51091532 w 296503"/>
                <a:gd name="T63" fmla="*/ 16534723 h 296502"/>
                <a:gd name="T64" fmla="*/ 44889270 w 296503"/>
                <a:gd name="T65" fmla="*/ 4735376 h 296502"/>
                <a:gd name="T66" fmla="*/ 35663159 w 296503"/>
                <a:gd name="T67" fmla="*/ 7607134 h 296502"/>
                <a:gd name="T68" fmla="*/ 29616151 w 296503"/>
                <a:gd name="T69" fmla="*/ 0 h 296502"/>
                <a:gd name="T70" fmla="*/ 42408138 w 296503"/>
                <a:gd name="T71" fmla="*/ 4036794 h 296502"/>
                <a:gd name="T72" fmla="*/ 49075850 w 296503"/>
                <a:gd name="T73" fmla="*/ 11799412 h 296502"/>
                <a:gd name="T74" fmla="*/ 60704994 w 296503"/>
                <a:gd name="T75" fmla="*/ 18009182 h 296502"/>
                <a:gd name="T76" fmla="*/ 63806032 w 296503"/>
                <a:gd name="T77" fmla="*/ 29575828 h 296502"/>
                <a:gd name="T78" fmla="*/ 59852271 w 296503"/>
                <a:gd name="T79" fmla="*/ 42384128 h 296502"/>
                <a:gd name="T80" fmla="*/ 52099138 w 296503"/>
                <a:gd name="T81" fmla="*/ 49137368 h 296502"/>
                <a:gd name="T82" fmla="*/ 43958771 w 296503"/>
                <a:gd name="T83" fmla="*/ 61014414 h 296502"/>
                <a:gd name="T84" fmla="*/ 34190219 w 296503"/>
                <a:gd name="T85" fmla="*/ 63808757 h 296502"/>
                <a:gd name="T86" fmla="*/ 21397918 w 296503"/>
                <a:gd name="T87" fmla="*/ 59849977 h 296502"/>
                <a:gd name="T88" fmla="*/ 13025089 w 296503"/>
                <a:gd name="T89" fmla="*/ 54959502 h 296502"/>
                <a:gd name="T90" fmla="*/ 3101470 w 296503"/>
                <a:gd name="T91" fmla="*/ 45877587 h 296502"/>
                <a:gd name="T92" fmla="*/ 2558144 w 296503"/>
                <a:gd name="T93" fmla="*/ 36794837 h 296502"/>
                <a:gd name="T94" fmla="*/ 6977384 w 296503"/>
                <a:gd name="T95" fmla="*/ 23054999 h 296502"/>
                <a:gd name="T96" fmla="*/ 6977384 w 296503"/>
                <a:gd name="T97" fmla="*/ 12808587 h 296502"/>
                <a:gd name="T98" fmla="*/ 12792050 w 296503"/>
                <a:gd name="T99" fmla="*/ 6908576 h 296502"/>
                <a:gd name="T100" fmla="*/ 23026064 w 296503"/>
                <a:gd name="T101" fmla="*/ 6908576 h 2965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6503" h="296502">
                  <a:moveTo>
                    <a:pt x="183408" y="167723"/>
                  </a:moveTo>
                  <a:cubicBezTo>
                    <a:pt x="179834" y="174542"/>
                    <a:pt x="174117" y="179926"/>
                    <a:pt x="167684" y="183515"/>
                  </a:cubicBezTo>
                  <a:lnTo>
                    <a:pt x="167684" y="231250"/>
                  </a:lnTo>
                  <a:cubicBezTo>
                    <a:pt x="198774" y="223713"/>
                    <a:pt x="223432" y="199307"/>
                    <a:pt x="230579" y="167723"/>
                  </a:cubicBezTo>
                  <a:lnTo>
                    <a:pt x="183408" y="167723"/>
                  </a:lnTo>
                  <a:close/>
                  <a:moveTo>
                    <a:pt x="65569" y="167723"/>
                  </a:moveTo>
                  <a:cubicBezTo>
                    <a:pt x="73074" y="199307"/>
                    <a:pt x="97374" y="223713"/>
                    <a:pt x="128822" y="231250"/>
                  </a:cubicBezTo>
                  <a:lnTo>
                    <a:pt x="128822" y="183515"/>
                  </a:lnTo>
                  <a:cubicBezTo>
                    <a:pt x="122032" y="179926"/>
                    <a:pt x="116672" y="174542"/>
                    <a:pt x="112741" y="167723"/>
                  </a:cubicBezTo>
                  <a:lnTo>
                    <a:pt x="65569" y="167723"/>
                  </a:lnTo>
                  <a:close/>
                  <a:moveTo>
                    <a:pt x="180549" y="158750"/>
                  </a:moveTo>
                  <a:lnTo>
                    <a:pt x="236297" y="158750"/>
                  </a:lnTo>
                  <a:cubicBezTo>
                    <a:pt x="237369" y="158750"/>
                    <a:pt x="238441" y="159468"/>
                    <a:pt x="239513" y="160545"/>
                  </a:cubicBezTo>
                  <a:cubicBezTo>
                    <a:pt x="240228" y="161621"/>
                    <a:pt x="240943" y="162698"/>
                    <a:pt x="240586" y="164134"/>
                  </a:cubicBezTo>
                  <a:cubicBezTo>
                    <a:pt x="233796" y="203614"/>
                    <a:pt x="203063" y="234122"/>
                    <a:pt x="164111" y="240941"/>
                  </a:cubicBezTo>
                  <a:cubicBezTo>
                    <a:pt x="163753" y="240941"/>
                    <a:pt x="163396" y="240941"/>
                    <a:pt x="163039" y="240941"/>
                  </a:cubicBezTo>
                  <a:cubicBezTo>
                    <a:pt x="161966" y="240941"/>
                    <a:pt x="160894" y="240582"/>
                    <a:pt x="160537" y="239864"/>
                  </a:cubicBezTo>
                  <a:cubicBezTo>
                    <a:pt x="159465" y="239147"/>
                    <a:pt x="158750" y="237711"/>
                    <a:pt x="158750" y="236634"/>
                  </a:cubicBezTo>
                  <a:lnTo>
                    <a:pt x="158750" y="181003"/>
                  </a:lnTo>
                  <a:cubicBezTo>
                    <a:pt x="158750" y="179208"/>
                    <a:pt x="159822" y="177414"/>
                    <a:pt x="161252" y="177055"/>
                  </a:cubicBezTo>
                  <a:cubicBezTo>
                    <a:pt x="168042" y="173824"/>
                    <a:pt x="173402" y="168082"/>
                    <a:pt x="176618" y="161621"/>
                  </a:cubicBezTo>
                  <a:cubicBezTo>
                    <a:pt x="177333" y="159827"/>
                    <a:pt x="178762" y="158750"/>
                    <a:pt x="180549" y="158750"/>
                  </a:cubicBezTo>
                  <a:close/>
                  <a:moveTo>
                    <a:pt x="60209" y="158750"/>
                  </a:moveTo>
                  <a:lnTo>
                    <a:pt x="115600" y="158750"/>
                  </a:lnTo>
                  <a:cubicBezTo>
                    <a:pt x="117386" y="158750"/>
                    <a:pt x="118816" y="159827"/>
                    <a:pt x="119888" y="161621"/>
                  </a:cubicBezTo>
                  <a:cubicBezTo>
                    <a:pt x="122747" y="168082"/>
                    <a:pt x="128107" y="173824"/>
                    <a:pt x="135254" y="177055"/>
                  </a:cubicBezTo>
                  <a:cubicBezTo>
                    <a:pt x="136684" y="177414"/>
                    <a:pt x="137756" y="179208"/>
                    <a:pt x="137756" y="181003"/>
                  </a:cubicBezTo>
                  <a:lnTo>
                    <a:pt x="137756" y="236634"/>
                  </a:lnTo>
                  <a:cubicBezTo>
                    <a:pt x="137756" y="237711"/>
                    <a:pt x="137041" y="239147"/>
                    <a:pt x="135969" y="239864"/>
                  </a:cubicBezTo>
                  <a:cubicBezTo>
                    <a:pt x="135254" y="240582"/>
                    <a:pt x="134182" y="240941"/>
                    <a:pt x="133110" y="240941"/>
                  </a:cubicBezTo>
                  <a:cubicBezTo>
                    <a:pt x="133110" y="240941"/>
                    <a:pt x="132753" y="240941"/>
                    <a:pt x="132395" y="240941"/>
                  </a:cubicBezTo>
                  <a:cubicBezTo>
                    <a:pt x="93086" y="234122"/>
                    <a:pt x="62710" y="203614"/>
                    <a:pt x="55921" y="164134"/>
                  </a:cubicBezTo>
                  <a:cubicBezTo>
                    <a:pt x="55563" y="162698"/>
                    <a:pt x="55921" y="161621"/>
                    <a:pt x="56635" y="160545"/>
                  </a:cubicBezTo>
                  <a:cubicBezTo>
                    <a:pt x="57707" y="159468"/>
                    <a:pt x="59137" y="158750"/>
                    <a:pt x="60209" y="158750"/>
                  </a:cubicBezTo>
                  <a:close/>
                  <a:moveTo>
                    <a:pt x="167684" y="65254"/>
                  </a:moveTo>
                  <a:lnTo>
                    <a:pt x="167684" y="112989"/>
                  </a:lnTo>
                  <a:cubicBezTo>
                    <a:pt x="174117" y="116578"/>
                    <a:pt x="179834" y="122321"/>
                    <a:pt x="183408" y="128781"/>
                  </a:cubicBezTo>
                  <a:lnTo>
                    <a:pt x="230579" y="128781"/>
                  </a:lnTo>
                  <a:cubicBezTo>
                    <a:pt x="223432" y="97556"/>
                    <a:pt x="198774" y="72791"/>
                    <a:pt x="167684" y="65254"/>
                  </a:cubicBezTo>
                  <a:close/>
                  <a:moveTo>
                    <a:pt x="128822" y="65254"/>
                  </a:moveTo>
                  <a:cubicBezTo>
                    <a:pt x="97374" y="72791"/>
                    <a:pt x="73074" y="97556"/>
                    <a:pt x="65569" y="128781"/>
                  </a:cubicBezTo>
                  <a:lnTo>
                    <a:pt x="112741" y="128781"/>
                  </a:lnTo>
                  <a:cubicBezTo>
                    <a:pt x="116672" y="122321"/>
                    <a:pt x="122032" y="116578"/>
                    <a:pt x="128822" y="112989"/>
                  </a:cubicBezTo>
                  <a:lnTo>
                    <a:pt x="128822" y="65254"/>
                  </a:lnTo>
                  <a:close/>
                  <a:moveTo>
                    <a:pt x="164111" y="55563"/>
                  </a:moveTo>
                  <a:cubicBezTo>
                    <a:pt x="203063" y="62382"/>
                    <a:pt x="233796" y="93249"/>
                    <a:pt x="240586" y="132370"/>
                  </a:cubicBezTo>
                  <a:cubicBezTo>
                    <a:pt x="240943" y="133806"/>
                    <a:pt x="240228" y="135242"/>
                    <a:pt x="239513" y="136318"/>
                  </a:cubicBezTo>
                  <a:cubicBezTo>
                    <a:pt x="238441" y="137036"/>
                    <a:pt x="237369" y="137754"/>
                    <a:pt x="236297" y="137754"/>
                  </a:cubicBezTo>
                  <a:lnTo>
                    <a:pt x="180549" y="137754"/>
                  </a:lnTo>
                  <a:cubicBezTo>
                    <a:pt x="178762" y="137754"/>
                    <a:pt x="177333" y="136677"/>
                    <a:pt x="176618" y="135242"/>
                  </a:cubicBezTo>
                  <a:cubicBezTo>
                    <a:pt x="173402" y="128422"/>
                    <a:pt x="168042" y="123039"/>
                    <a:pt x="161252" y="119808"/>
                  </a:cubicBezTo>
                  <a:cubicBezTo>
                    <a:pt x="159822" y="119091"/>
                    <a:pt x="158750" y="117296"/>
                    <a:pt x="158750" y="115501"/>
                  </a:cubicBezTo>
                  <a:lnTo>
                    <a:pt x="158750" y="60229"/>
                  </a:lnTo>
                  <a:cubicBezTo>
                    <a:pt x="158750" y="58793"/>
                    <a:pt x="159465" y="57358"/>
                    <a:pt x="160537" y="56640"/>
                  </a:cubicBezTo>
                  <a:cubicBezTo>
                    <a:pt x="161252" y="55563"/>
                    <a:pt x="162681" y="55563"/>
                    <a:pt x="164111" y="55563"/>
                  </a:cubicBezTo>
                  <a:close/>
                  <a:moveTo>
                    <a:pt x="132395" y="55563"/>
                  </a:moveTo>
                  <a:cubicBezTo>
                    <a:pt x="133468" y="55563"/>
                    <a:pt x="135254" y="55563"/>
                    <a:pt x="135969" y="56640"/>
                  </a:cubicBezTo>
                  <a:cubicBezTo>
                    <a:pt x="137041" y="57358"/>
                    <a:pt x="137756" y="58793"/>
                    <a:pt x="137756" y="60229"/>
                  </a:cubicBezTo>
                  <a:lnTo>
                    <a:pt x="137756" y="115501"/>
                  </a:lnTo>
                  <a:cubicBezTo>
                    <a:pt x="137756" y="117296"/>
                    <a:pt x="136684" y="119091"/>
                    <a:pt x="135254" y="119808"/>
                  </a:cubicBezTo>
                  <a:cubicBezTo>
                    <a:pt x="128107" y="123039"/>
                    <a:pt x="122747" y="128422"/>
                    <a:pt x="119888" y="135242"/>
                  </a:cubicBezTo>
                  <a:cubicBezTo>
                    <a:pt x="118816" y="136677"/>
                    <a:pt x="117386" y="137754"/>
                    <a:pt x="115600" y="137754"/>
                  </a:cubicBezTo>
                  <a:lnTo>
                    <a:pt x="60209" y="137754"/>
                  </a:lnTo>
                  <a:cubicBezTo>
                    <a:pt x="59137" y="137754"/>
                    <a:pt x="57707" y="137036"/>
                    <a:pt x="56635" y="136318"/>
                  </a:cubicBezTo>
                  <a:cubicBezTo>
                    <a:pt x="55921" y="135242"/>
                    <a:pt x="55563" y="133806"/>
                    <a:pt x="55921" y="132370"/>
                  </a:cubicBezTo>
                  <a:cubicBezTo>
                    <a:pt x="62710" y="93249"/>
                    <a:pt x="93086" y="62382"/>
                    <a:pt x="132395" y="55563"/>
                  </a:cubicBezTo>
                  <a:close/>
                  <a:moveTo>
                    <a:pt x="137624" y="9018"/>
                  </a:moveTo>
                  <a:cubicBezTo>
                    <a:pt x="136183" y="9018"/>
                    <a:pt x="135102" y="10100"/>
                    <a:pt x="135102" y="11543"/>
                  </a:cubicBezTo>
                  <a:lnTo>
                    <a:pt x="135102" y="31021"/>
                  </a:lnTo>
                  <a:cubicBezTo>
                    <a:pt x="135102" y="33185"/>
                    <a:pt x="133300" y="34989"/>
                    <a:pt x="131139" y="35349"/>
                  </a:cubicBezTo>
                  <a:cubicBezTo>
                    <a:pt x="122853" y="36792"/>
                    <a:pt x="114927" y="38956"/>
                    <a:pt x="107001" y="41842"/>
                  </a:cubicBezTo>
                  <a:cubicBezTo>
                    <a:pt x="104839" y="42564"/>
                    <a:pt x="102677" y="41842"/>
                    <a:pt x="101597" y="40039"/>
                  </a:cubicBezTo>
                  <a:lnTo>
                    <a:pt x="91869" y="23085"/>
                  </a:lnTo>
                  <a:cubicBezTo>
                    <a:pt x="91509" y="22364"/>
                    <a:pt x="90788" y="22003"/>
                    <a:pt x="90068" y="22003"/>
                  </a:cubicBezTo>
                  <a:cubicBezTo>
                    <a:pt x="89347" y="21642"/>
                    <a:pt x="88627" y="22003"/>
                    <a:pt x="88267" y="22003"/>
                  </a:cubicBezTo>
                  <a:lnTo>
                    <a:pt x="69532" y="32824"/>
                  </a:lnTo>
                  <a:cubicBezTo>
                    <a:pt x="68812" y="33185"/>
                    <a:pt x="68091" y="33907"/>
                    <a:pt x="68091" y="34628"/>
                  </a:cubicBezTo>
                  <a:cubicBezTo>
                    <a:pt x="68091" y="35349"/>
                    <a:pt x="68091" y="36071"/>
                    <a:pt x="68452" y="36792"/>
                  </a:cubicBezTo>
                  <a:lnTo>
                    <a:pt x="77819" y="53385"/>
                  </a:lnTo>
                  <a:cubicBezTo>
                    <a:pt x="79260" y="55188"/>
                    <a:pt x="78900" y="57713"/>
                    <a:pt x="77098" y="59156"/>
                  </a:cubicBezTo>
                  <a:cubicBezTo>
                    <a:pt x="70613" y="64567"/>
                    <a:pt x="64489" y="70338"/>
                    <a:pt x="59445" y="76831"/>
                  </a:cubicBezTo>
                  <a:cubicBezTo>
                    <a:pt x="58004" y="78634"/>
                    <a:pt x="55481" y="78995"/>
                    <a:pt x="53680" y="77913"/>
                  </a:cubicBezTo>
                  <a:lnTo>
                    <a:pt x="36747" y="68174"/>
                  </a:lnTo>
                  <a:cubicBezTo>
                    <a:pt x="36387" y="67813"/>
                    <a:pt x="35306" y="67813"/>
                    <a:pt x="34946" y="68174"/>
                  </a:cubicBezTo>
                  <a:cubicBezTo>
                    <a:pt x="33865" y="68174"/>
                    <a:pt x="33505" y="68535"/>
                    <a:pt x="33145" y="69256"/>
                  </a:cubicBezTo>
                  <a:lnTo>
                    <a:pt x="22337" y="88013"/>
                  </a:lnTo>
                  <a:cubicBezTo>
                    <a:pt x="21976" y="88734"/>
                    <a:pt x="21976" y="89456"/>
                    <a:pt x="22337" y="89816"/>
                  </a:cubicBezTo>
                  <a:cubicBezTo>
                    <a:pt x="22337" y="90899"/>
                    <a:pt x="22697" y="91259"/>
                    <a:pt x="23417" y="91620"/>
                  </a:cubicBezTo>
                  <a:lnTo>
                    <a:pt x="39990" y="101359"/>
                  </a:lnTo>
                  <a:cubicBezTo>
                    <a:pt x="42151" y="102441"/>
                    <a:pt x="42872" y="104605"/>
                    <a:pt x="42151" y="106770"/>
                  </a:cubicBezTo>
                  <a:cubicBezTo>
                    <a:pt x="38909" y="114705"/>
                    <a:pt x="36747" y="122641"/>
                    <a:pt x="35306" y="130937"/>
                  </a:cubicBezTo>
                  <a:cubicBezTo>
                    <a:pt x="35306" y="133101"/>
                    <a:pt x="33505" y="134905"/>
                    <a:pt x="30983" y="134905"/>
                  </a:cubicBezTo>
                  <a:lnTo>
                    <a:pt x="11889" y="134905"/>
                  </a:lnTo>
                  <a:cubicBezTo>
                    <a:pt x="10448" y="134905"/>
                    <a:pt x="9007" y="135987"/>
                    <a:pt x="9007" y="137430"/>
                  </a:cubicBezTo>
                  <a:lnTo>
                    <a:pt x="9007" y="159072"/>
                  </a:lnTo>
                  <a:cubicBezTo>
                    <a:pt x="9007" y="160515"/>
                    <a:pt x="10448" y="161597"/>
                    <a:pt x="11889" y="161597"/>
                  </a:cubicBezTo>
                  <a:lnTo>
                    <a:pt x="30983" y="161597"/>
                  </a:lnTo>
                  <a:cubicBezTo>
                    <a:pt x="33505" y="161597"/>
                    <a:pt x="35306" y="163401"/>
                    <a:pt x="35306" y="165565"/>
                  </a:cubicBezTo>
                  <a:cubicBezTo>
                    <a:pt x="36747" y="173861"/>
                    <a:pt x="38909" y="181797"/>
                    <a:pt x="42151" y="189733"/>
                  </a:cubicBezTo>
                  <a:cubicBezTo>
                    <a:pt x="42872" y="191897"/>
                    <a:pt x="42151" y="194061"/>
                    <a:pt x="39990" y="195504"/>
                  </a:cubicBezTo>
                  <a:lnTo>
                    <a:pt x="23417" y="204882"/>
                  </a:lnTo>
                  <a:cubicBezTo>
                    <a:pt x="22697" y="205243"/>
                    <a:pt x="22337" y="205965"/>
                    <a:pt x="22337" y="206686"/>
                  </a:cubicBezTo>
                  <a:cubicBezTo>
                    <a:pt x="21976" y="207407"/>
                    <a:pt x="21976" y="208129"/>
                    <a:pt x="22337" y="208850"/>
                  </a:cubicBezTo>
                  <a:lnTo>
                    <a:pt x="33145" y="227246"/>
                  </a:lnTo>
                  <a:cubicBezTo>
                    <a:pt x="33865" y="228689"/>
                    <a:pt x="35306" y="229050"/>
                    <a:pt x="36747" y="228328"/>
                  </a:cubicBezTo>
                  <a:lnTo>
                    <a:pt x="53680" y="218589"/>
                  </a:lnTo>
                  <a:cubicBezTo>
                    <a:pt x="55481" y="217507"/>
                    <a:pt x="58004" y="218229"/>
                    <a:pt x="59445" y="219671"/>
                  </a:cubicBezTo>
                  <a:cubicBezTo>
                    <a:pt x="64489" y="226164"/>
                    <a:pt x="70613" y="232296"/>
                    <a:pt x="77098" y="237346"/>
                  </a:cubicBezTo>
                  <a:cubicBezTo>
                    <a:pt x="78900" y="238789"/>
                    <a:pt x="79260" y="240953"/>
                    <a:pt x="77819" y="243478"/>
                  </a:cubicBezTo>
                  <a:lnTo>
                    <a:pt x="68452" y="260071"/>
                  </a:lnTo>
                  <a:cubicBezTo>
                    <a:pt x="68091" y="260792"/>
                    <a:pt x="68091" y="261514"/>
                    <a:pt x="68091" y="261874"/>
                  </a:cubicBezTo>
                  <a:cubicBezTo>
                    <a:pt x="68091" y="262596"/>
                    <a:pt x="68812" y="263317"/>
                    <a:pt x="69532" y="263678"/>
                  </a:cubicBezTo>
                  <a:lnTo>
                    <a:pt x="88267" y="274499"/>
                  </a:lnTo>
                  <a:cubicBezTo>
                    <a:pt x="89347" y="275221"/>
                    <a:pt x="90788" y="274860"/>
                    <a:pt x="91869" y="273417"/>
                  </a:cubicBezTo>
                  <a:lnTo>
                    <a:pt x="101597" y="256464"/>
                  </a:lnTo>
                  <a:cubicBezTo>
                    <a:pt x="102317" y="255382"/>
                    <a:pt x="103758" y="254660"/>
                    <a:pt x="105199" y="254660"/>
                  </a:cubicBezTo>
                  <a:cubicBezTo>
                    <a:pt x="105920" y="254660"/>
                    <a:pt x="106280" y="254660"/>
                    <a:pt x="107001" y="254660"/>
                  </a:cubicBezTo>
                  <a:cubicBezTo>
                    <a:pt x="114927" y="257907"/>
                    <a:pt x="122853" y="260071"/>
                    <a:pt x="131139" y="261514"/>
                  </a:cubicBezTo>
                  <a:cubicBezTo>
                    <a:pt x="133300" y="261514"/>
                    <a:pt x="135102" y="263317"/>
                    <a:pt x="135102" y="265842"/>
                  </a:cubicBezTo>
                  <a:lnTo>
                    <a:pt x="135102" y="284960"/>
                  </a:lnTo>
                  <a:cubicBezTo>
                    <a:pt x="135102" y="286403"/>
                    <a:pt x="136183" y="287845"/>
                    <a:pt x="137624" y="287845"/>
                  </a:cubicBezTo>
                  <a:lnTo>
                    <a:pt x="158880" y="287845"/>
                  </a:lnTo>
                  <a:cubicBezTo>
                    <a:pt x="160681" y="287845"/>
                    <a:pt x="161762" y="286403"/>
                    <a:pt x="161762" y="284960"/>
                  </a:cubicBezTo>
                  <a:lnTo>
                    <a:pt x="161762" y="265842"/>
                  </a:lnTo>
                  <a:cubicBezTo>
                    <a:pt x="161762" y="263317"/>
                    <a:pt x="163563" y="261514"/>
                    <a:pt x="165725" y="261514"/>
                  </a:cubicBezTo>
                  <a:cubicBezTo>
                    <a:pt x="173651" y="260071"/>
                    <a:pt x="181937" y="257907"/>
                    <a:pt x="189863" y="254660"/>
                  </a:cubicBezTo>
                  <a:cubicBezTo>
                    <a:pt x="191664" y="253939"/>
                    <a:pt x="194186" y="254660"/>
                    <a:pt x="195267" y="256464"/>
                  </a:cubicBezTo>
                  <a:lnTo>
                    <a:pt x="204994" y="273417"/>
                  </a:lnTo>
                  <a:cubicBezTo>
                    <a:pt x="205355" y="274138"/>
                    <a:pt x="205715" y="274499"/>
                    <a:pt x="206435" y="274499"/>
                  </a:cubicBezTo>
                  <a:cubicBezTo>
                    <a:pt x="207156" y="274860"/>
                    <a:pt x="207876" y="274860"/>
                    <a:pt x="208597" y="274499"/>
                  </a:cubicBezTo>
                  <a:lnTo>
                    <a:pt x="227331" y="263678"/>
                  </a:lnTo>
                  <a:cubicBezTo>
                    <a:pt x="228772" y="262956"/>
                    <a:pt x="229132" y="261514"/>
                    <a:pt x="228052" y="260071"/>
                  </a:cubicBezTo>
                  <a:lnTo>
                    <a:pt x="218685" y="243478"/>
                  </a:lnTo>
                  <a:cubicBezTo>
                    <a:pt x="217243" y="240953"/>
                    <a:pt x="217964" y="238789"/>
                    <a:pt x="219765" y="237346"/>
                  </a:cubicBezTo>
                  <a:cubicBezTo>
                    <a:pt x="226250" y="232296"/>
                    <a:pt x="232015" y="226164"/>
                    <a:pt x="237419" y="219671"/>
                  </a:cubicBezTo>
                  <a:cubicBezTo>
                    <a:pt x="238860" y="218229"/>
                    <a:pt x="241021" y="217507"/>
                    <a:pt x="242823" y="218589"/>
                  </a:cubicBezTo>
                  <a:lnTo>
                    <a:pt x="260116" y="228328"/>
                  </a:lnTo>
                  <a:cubicBezTo>
                    <a:pt x="260476" y="228689"/>
                    <a:pt x="261196" y="229050"/>
                    <a:pt x="261917" y="228689"/>
                  </a:cubicBezTo>
                  <a:cubicBezTo>
                    <a:pt x="262638" y="228328"/>
                    <a:pt x="262998" y="227968"/>
                    <a:pt x="263718" y="227246"/>
                  </a:cubicBezTo>
                  <a:lnTo>
                    <a:pt x="274526" y="208850"/>
                  </a:lnTo>
                  <a:cubicBezTo>
                    <a:pt x="274887" y="207407"/>
                    <a:pt x="274526" y="205965"/>
                    <a:pt x="273446" y="204882"/>
                  </a:cubicBezTo>
                  <a:lnTo>
                    <a:pt x="256513" y="195504"/>
                  </a:lnTo>
                  <a:cubicBezTo>
                    <a:pt x="254712" y="194061"/>
                    <a:pt x="253631" y="191897"/>
                    <a:pt x="254712" y="189733"/>
                  </a:cubicBezTo>
                  <a:cubicBezTo>
                    <a:pt x="257594" y="181797"/>
                    <a:pt x="260116" y="173861"/>
                    <a:pt x="261196" y="165565"/>
                  </a:cubicBezTo>
                  <a:cubicBezTo>
                    <a:pt x="261557" y="163401"/>
                    <a:pt x="263358" y="161597"/>
                    <a:pt x="265520" y="161597"/>
                  </a:cubicBezTo>
                  <a:lnTo>
                    <a:pt x="284974" y="161597"/>
                  </a:lnTo>
                  <a:cubicBezTo>
                    <a:pt x="286415" y="161597"/>
                    <a:pt x="287856" y="160515"/>
                    <a:pt x="287856" y="159072"/>
                  </a:cubicBezTo>
                  <a:lnTo>
                    <a:pt x="287856" y="137430"/>
                  </a:lnTo>
                  <a:cubicBezTo>
                    <a:pt x="287856" y="135987"/>
                    <a:pt x="286415" y="134905"/>
                    <a:pt x="284974" y="134905"/>
                  </a:cubicBezTo>
                  <a:lnTo>
                    <a:pt x="265520" y="134905"/>
                  </a:lnTo>
                  <a:cubicBezTo>
                    <a:pt x="263358" y="134905"/>
                    <a:pt x="261557" y="133101"/>
                    <a:pt x="261196" y="130937"/>
                  </a:cubicBezTo>
                  <a:cubicBezTo>
                    <a:pt x="260116" y="122641"/>
                    <a:pt x="257594" y="114705"/>
                    <a:pt x="254712" y="106770"/>
                  </a:cubicBezTo>
                  <a:cubicBezTo>
                    <a:pt x="253631" y="104605"/>
                    <a:pt x="254712" y="102441"/>
                    <a:pt x="256513" y="101359"/>
                  </a:cubicBezTo>
                  <a:lnTo>
                    <a:pt x="273446" y="91620"/>
                  </a:lnTo>
                  <a:cubicBezTo>
                    <a:pt x="274526" y="90899"/>
                    <a:pt x="274887" y="89456"/>
                    <a:pt x="274526" y="88013"/>
                  </a:cubicBezTo>
                  <a:lnTo>
                    <a:pt x="263718" y="69256"/>
                  </a:lnTo>
                  <a:cubicBezTo>
                    <a:pt x="262998" y="68535"/>
                    <a:pt x="262638" y="68174"/>
                    <a:pt x="261917" y="68174"/>
                  </a:cubicBezTo>
                  <a:cubicBezTo>
                    <a:pt x="261196" y="67813"/>
                    <a:pt x="260476" y="67813"/>
                    <a:pt x="260116" y="68174"/>
                  </a:cubicBezTo>
                  <a:lnTo>
                    <a:pt x="242823" y="77913"/>
                  </a:lnTo>
                  <a:cubicBezTo>
                    <a:pt x="241021" y="78995"/>
                    <a:pt x="238860" y="78634"/>
                    <a:pt x="237419" y="76831"/>
                  </a:cubicBezTo>
                  <a:cubicBezTo>
                    <a:pt x="232015" y="70338"/>
                    <a:pt x="226250" y="64567"/>
                    <a:pt x="219765" y="59156"/>
                  </a:cubicBezTo>
                  <a:cubicBezTo>
                    <a:pt x="217964" y="57713"/>
                    <a:pt x="217243" y="55188"/>
                    <a:pt x="218685" y="53385"/>
                  </a:cubicBezTo>
                  <a:lnTo>
                    <a:pt x="228052" y="36792"/>
                  </a:lnTo>
                  <a:cubicBezTo>
                    <a:pt x="229132" y="35349"/>
                    <a:pt x="228772" y="33907"/>
                    <a:pt x="227331" y="32824"/>
                  </a:cubicBezTo>
                  <a:lnTo>
                    <a:pt x="208597" y="22003"/>
                  </a:lnTo>
                  <a:cubicBezTo>
                    <a:pt x="207876" y="22003"/>
                    <a:pt x="207156" y="21642"/>
                    <a:pt x="206435" y="22003"/>
                  </a:cubicBezTo>
                  <a:cubicBezTo>
                    <a:pt x="205715" y="22003"/>
                    <a:pt x="205355" y="22364"/>
                    <a:pt x="204994" y="23085"/>
                  </a:cubicBezTo>
                  <a:lnTo>
                    <a:pt x="195267" y="40039"/>
                  </a:lnTo>
                  <a:cubicBezTo>
                    <a:pt x="194186" y="41842"/>
                    <a:pt x="191664" y="42564"/>
                    <a:pt x="189863" y="41842"/>
                  </a:cubicBezTo>
                  <a:cubicBezTo>
                    <a:pt x="181937" y="38956"/>
                    <a:pt x="173651" y="36792"/>
                    <a:pt x="165725" y="35349"/>
                  </a:cubicBezTo>
                  <a:cubicBezTo>
                    <a:pt x="163563" y="34989"/>
                    <a:pt x="161762" y="33185"/>
                    <a:pt x="161762" y="31021"/>
                  </a:cubicBezTo>
                  <a:lnTo>
                    <a:pt x="161762" y="11543"/>
                  </a:lnTo>
                  <a:cubicBezTo>
                    <a:pt x="161762" y="10100"/>
                    <a:pt x="160681" y="9018"/>
                    <a:pt x="158880" y="9018"/>
                  </a:cubicBezTo>
                  <a:lnTo>
                    <a:pt x="137624" y="9018"/>
                  </a:lnTo>
                  <a:close/>
                  <a:moveTo>
                    <a:pt x="137624" y="0"/>
                  </a:moveTo>
                  <a:lnTo>
                    <a:pt x="158880" y="0"/>
                  </a:lnTo>
                  <a:cubicBezTo>
                    <a:pt x="165725" y="0"/>
                    <a:pt x="170769" y="5050"/>
                    <a:pt x="170769" y="11543"/>
                  </a:cubicBezTo>
                  <a:lnTo>
                    <a:pt x="170769" y="27053"/>
                  </a:lnTo>
                  <a:cubicBezTo>
                    <a:pt x="176893" y="28135"/>
                    <a:pt x="183378" y="29939"/>
                    <a:pt x="189503" y="32103"/>
                  </a:cubicBezTo>
                  <a:lnTo>
                    <a:pt x="197068" y="18757"/>
                  </a:lnTo>
                  <a:cubicBezTo>
                    <a:pt x="198870" y="15871"/>
                    <a:pt x="201392" y="14068"/>
                    <a:pt x="204274" y="13346"/>
                  </a:cubicBezTo>
                  <a:cubicBezTo>
                    <a:pt x="207156" y="12264"/>
                    <a:pt x="210398" y="12985"/>
                    <a:pt x="213280" y="14428"/>
                  </a:cubicBezTo>
                  <a:lnTo>
                    <a:pt x="231654" y="25250"/>
                  </a:lnTo>
                  <a:cubicBezTo>
                    <a:pt x="237419" y="28496"/>
                    <a:pt x="239220" y="35710"/>
                    <a:pt x="235978" y="41121"/>
                  </a:cubicBezTo>
                  <a:lnTo>
                    <a:pt x="228052" y="54828"/>
                  </a:lnTo>
                  <a:cubicBezTo>
                    <a:pt x="233095" y="58795"/>
                    <a:pt x="237779" y="63485"/>
                    <a:pt x="242102" y="68174"/>
                  </a:cubicBezTo>
                  <a:lnTo>
                    <a:pt x="255432" y="60599"/>
                  </a:lnTo>
                  <a:cubicBezTo>
                    <a:pt x="257954" y="58795"/>
                    <a:pt x="261196" y="58435"/>
                    <a:pt x="264079" y="59517"/>
                  </a:cubicBezTo>
                  <a:cubicBezTo>
                    <a:pt x="267321" y="59878"/>
                    <a:pt x="269843" y="62042"/>
                    <a:pt x="271284" y="64567"/>
                  </a:cubicBezTo>
                  <a:lnTo>
                    <a:pt x="282092" y="83684"/>
                  </a:lnTo>
                  <a:cubicBezTo>
                    <a:pt x="285335" y="89095"/>
                    <a:pt x="283533" y="96309"/>
                    <a:pt x="278129" y="99556"/>
                  </a:cubicBezTo>
                  <a:lnTo>
                    <a:pt x="264439" y="107130"/>
                  </a:lnTo>
                  <a:cubicBezTo>
                    <a:pt x="266601" y="113262"/>
                    <a:pt x="268042" y="119394"/>
                    <a:pt x="269483" y="125887"/>
                  </a:cubicBezTo>
                  <a:lnTo>
                    <a:pt x="284974" y="125887"/>
                  </a:lnTo>
                  <a:cubicBezTo>
                    <a:pt x="291459" y="125887"/>
                    <a:pt x="296503" y="130937"/>
                    <a:pt x="296503" y="137430"/>
                  </a:cubicBezTo>
                  <a:lnTo>
                    <a:pt x="296503" y="159072"/>
                  </a:lnTo>
                  <a:cubicBezTo>
                    <a:pt x="296503" y="165565"/>
                    <a:pt x="291459" y="170976"/>
                    <a:pt x="284974" y="170976"/>
                  </a:cubicBezTo>
                  <a:lnTo>
                    <a:pt x="269483" y="170976"/>
                  </a:lnTo>
                  <a:cubicBezTo>
                    <a:pt x="268042" y="177108"/>
                    <a:pt x="266601" y="183240"/>
                    <a:pt x="264439" y="189372"/>
                  </a:cubicBezTo>
                  <a:lnTo>
                    <a:pt x="278129" y="196947"/>
                  </a:lnTo>
                  <a:cubicBezTo>
                    <a:pt x="283533" y="200554"/>
                    <a:pt x="285335" y="207768"/>
                    <a:pt x="282092" y="213179"/>
                  </a:cubicBezTo>
                  <a:lnTo>
                    <a:pt x="271284" y="231936"/>
                  </a:lnTo>
                  <a:cubicBezTo>
                    <a:pt x="269843" y="234460"/>
                    <a:pt x="267321" y="236625"/>
                    <a:pt x="264079" y="237346"/>
                  </a:cubicBezTo>
                  <a:cubicBezTo>
                    <a:pt x="261196" y="238068"/>
                    <a:pt x="257954" y="237707"/>
                    <a:pt x="255432" y="236264"/>
                  </a:cubicBezTo>
                  <a:lnTo>
                    <a:pt x="242102" y="228328"/>
                  </a:lnTo>
                  <a:cubicBezTo>
                    <a:pt x="237779" y="233378"/>
                    <a:pt x="233095" y="237707"/>
                    <a:pt x="228052" y="242035"/>
                  </a:cubicBezTo>
                  <a:lnTo>
                    <a:pt x="235978" y="255382"/>
                  </a:lnTo>
                  <a:cubicBezTo>
                    <a:pt x="239220" y="261153"/>
                    <a:pt x="237419" y="268367"/>
                    <a:pt x="231654" y="271613"/>
                  </a:cubicBezTo>
                  <a:lnTo>
                    <a:pt x="213280" y="282074"/>
                  </a:lnTo>
                  <a:cubicBezTo>
                    <a:pt x="210398" y="283878"/>
                    <a:pt x="207156" y="284238"/>
                    <a:pt x="204274" y="283517"/>
                  </a:cubicBezTo>
                  <a:cubicBezTo>
                    <a:pt x="201392" y="282795"/>
                    <a:pt x="198870" y="280631"/>
                    <a:pt x="197068" y="278106"/>
                  </a:cubicBezTo>
                  <a:lnTo>
                    <a:pt x="189503" y="264399"/>
                  </a:lnTo>
                  <a:cubicBezTo>
                    <a:pt x="183378" y="266564"/>
                    <a:pt x="176893" y="268367"/>
                    <a:pt x="170769" y="269449"/>
                  </a:cubicBezTo>
                  <a:lnTo>
                    <a:pt x="170769" y="284960"/>
                  </a:lnTo>
                  <a:cubicBezTo>
                    <a:pt x="170769" y="291452"/>
                    <a:pt x="165725" y="296502"/>
                    <a:pt x="158880" y="296502"/>
                  </a:cubicBezTo>
                  <a:lnTo>
                    <a:pt x="137624" y="296502"/>
                  </a:lnTo>
                  <a:cubicBezTo>
                    <a:pt x="131139" y="296502"/>
                    <a:pt x="125735" y="291452"/>
                    <a:pt x="125735" y="284960"/>
                  </a:cubicBezTo>
                  <a:lnTo>
                    <a:pt x="125735" y="269449"/>
                  </a:lnTo>
                  <a:cubicBezTo>
                    <a:pt x="119610" y="268367"/>
                    <a:pt x="113485" y="266564"/>
                    <a:pt x="107001" y="264399"/>
                  </a:cubicBezTo>
                  <a:lnTo>
                    <a:pt x="99435" y="278106"/>
                  </a:lnTo>
                  <a:cubicBezTo>
                    <a:pt x="97994" y="280631"/>
                    <a:pt x="95472" y="282795"/>
                    <a:pt x="92230" y="283517"/>
                  </a:cubicBezTo>
                  <a:cubicBezTo>
                    <a:pt x="89347" y="284238"/>
                    <a:pt x="86105" y="283878"/>
                    <a:pt x="83583" y="282074"/>
                  </a:cubicBezTo>
                  <a:lnTo>
                    <a:pt x="64849" y="271613"/>
                  </a:lnTo>
                  <a:cubicBezTo>
                    <a:pt x="62327" y="269810"/>
                    <a:pt x="60165" y="267285"/>
                    <a:pt x="59445" y="264399"/>
                  </a:cubicBezTo>
                  <a:cubicBezTo>
                    <a:pt x="58724" y="261514"/>
                    <a:pt x="59085" y="258267"/>
                    <a:pt x="60526" y="255382"/>
                  </a:cubicBezTo>
                  <a:lnTo>
                    <a:pt x="68452" y="242035"/>
                  </a:lnTo>
                  <a:cubicBezTo>
                    <a:pt x="63408" y="237707"/>
                    <a:pt x="59085" y="233378"/>
                    <a:pt x="54761" y="228328"/>
                  </a:cubicBezTo>
                  <a:lnTo>
                    <a:pt x="41431" y="236264"/>
                  </a:lnTo>
                  <a:cubicBezTo>
                    <a:pt x="35667" y="239510"/>
                    <a:pt x="28821" y="237346"/>
                    <a:pt x="25219" y="231936"/>
                  </a:cubicBezTo>
                  <a:lnTo>
                    <a:pt x="14411" y="213179"/>
                  </a:lnTo>
                  <a:cubicBezTo>
                    <a:pt x="12969" y="210654"/>
                    <a:pt x="12609" y="207407"/>
                    <a:pt x="13330" y="204161"/>
                  </a:cubicBezTo>
                  <a:cubicBezTo>
                    <a:pt x="14411" y="201275"/>
                    <a:pt x="16212" y="198750"/>
                    <a:pt x="19094" y="196947"/>
                  </a:cubicBezTo>
                  <a:lnTo>
                    <a:pt x="32424" y="189372"/>
                  </a:lnTo>
                  <a:cubicBezTo>
                    <a:pt x="30262" y="183240"/>
                    <a:pt x="28461" y="177108"/>
                    <a:pt x="27380" y="170976"/>
                  </a:cubicBezTo>
                  <a:lnTo>
                    <a:pt x="11889" y="170976"/>
                  </a:lnTo>
                  <a:cubicBezTo>
                    <a:pt x="5404" y="170976"/>
                    <a:pt x="0" y="165565"/>
                    <a:pt x="0" y="159072"/>
                  </a:cubicBezTo>
                  <a:lnTo>
                    <a:pt x="0" y="137430"/>
                  </a:lnTo>
                  <a:cubicBezTo>
                    <a:pt x="0" y="130937"/>
                    <a:pt x="5404" y="125887"/>
                    <a:pt x="11889" y="125887"/>
                  </a:cubicBezTo>
                  <a:lnTo>
                    <a:pt x="27380" y="125887"/>
                  </a:lnTo>
                  <a:cubicBezTo>
                    <a:pt x="28461" y="119394"/>
                    <a:pt x="30262" y="113262"/>
                    <a:pt x="32424" y="107130"/>
                  </a:cubicBezTo>
                  <a:lnTo>
                    <a:pt x="19094" y="99556"/>
                  </a:lnTo>
                  <a:cubicBezTo>
                    <a:pt x="16212" y="98113"/>
                    <a:pt x="14411" y="95227"/>
                    <a:pt x="13330" y="92341"/>
                  </a:cubicBezTo>
                  <a:cubicBezTo>
                    <a:pt x="12609" y="89456"/>
                    <a:pt x="12969" y="86209"/>
                    <a:pt x="14411" y="83684"/>
                  </a:cubicBezTo>
                  <a:lnTo>
                    <a:pt x="25219" y="64567"/>
                  </a:lnTo>
                  <a:cubicBezTo>
                    <a:pt x="27020" y="62042"/>
                    <a:pt x="29542" y="59878"/>
                    <a:pt x="32424" y="59517"/>
                  </a:cubicBezTo>
                  <a:cubicBezTo>
                    <a:pt x="35306" y="58435"/>
                    <a:pt x="38549" y="58795"/>
                    <a:pt x="41431" y="60599"/>
                  </a:cubicBezTo>
                  <a:lnTo>
                    <a:pt x="54761" y="68174"/>
                  </a:lnTo>
                  <a:cubicBezTo>
                    <a:pt x="59085" y="63485"/>
                    <a:pt x="63408" y="58795"/>
                    <a:pt x="68452" y="54828"/>
                  </a:cubicBezTo>
                  <a:lnTo>
                    <a:pt x="60526" y="41121"/>
                  </a:lnTo>
                  <a:cubicBezTo>
                    <a:pt x="59085" y="38596"/>
                    <a:pt x="58724" y="35349"/>
                    <a:pt x="59445" y="32103"/>
                  </a:cubicBezTo>
                  <a:cubicBezTo>
                    <a:pt x="60165" y="29217"/>
                    <a:pt x="62327" y="26692"/>
                    <a:pt x="64849" y="25250"/>
                  </a:cubicBezTo>
                  <a:lnTo>
                    <a:pt x="83583" y="14428"/>
                  </a:lnTo>
                  <a:cubicBezTo>
                    <a:pt x="86105" y="12985"/>
                    <a:pt x="89347" y="12264"/>
                    <a:pt x="92230" y="13346"/>
                  </a:cubicBezTo>
                  <a:cubicBezTo>
                    <a:pt x="95472" y="14068"/>
                    <a:pt x="97994" y="15871"/>
                    <a:pt x="99435" y="18757"/>
                  </a:cubicBezTo>
                  <a:lnTo>
                    <a:pt x="107001" y="32103"/>
                  </a:lnTo>
                  <a:cubicBezTo>
                    <a:pt x="113485" y="29939"/>
                    <a:pt x="119610" y="28135"/>
                    <a:pt x="125735" y="27053"/>
                  </a:cubicBezTo>
                  <a:lnTo>
                    <a:pt x="125735" y="11543"/>
                  </a:lnTo>
                  <a:cubicBezTo>
                    <a:pt x="125735" y="5050"/>
                    <a:pt x="131139" y="0"/>
                    <a:pt x="137624" y="0"/>
                  </a:cubicBezTo>
                  <a:close/>
                </a:path>
              </a:pathLst>
            </a:custGeom>
            <a:solidFill>
              <a:schemeClr val="bg1"/>
            </a:solidFill>
            <a:ln>
              <a:noFill/>
            </a:ln>
            <a:effectLst/>
          </p:spPr>
          <p:txBody>
            <a:bodyPr anchor="ctr"/>
            <a:lstStyle/>
            <a:p>
              <a:pPr defTabSz="914217"/>
              <a:endParaRPr lang="en-US" dirty="0">
                <a:solidFill>
                  <a:srgbClr val="737572"/>
                </a:solidFill>
                <a:latin typeface="Lato Light" panose="020F0502020204030203" pitchFamily="34" charset="0"/>
                <a:cs typeface="+mj-cs"/>
              </a:endParaRPr>
            </a:p>
          </p:txBody>
        </p:sp>
      </p:grpSp>
      <p:grpSp>
        <p:nvGrpSpPr>
          <p:cNvPr id="3" name="Group 2">
            <a:extLst>
              <a:ext uri="{FF2B5EF4-FFF2-40B4-BE49-F238E27FC236}">
                <a16:creationId xmlns:a16="http://schemas.microsoft.com/office/drawing/2014/main" id="{5B5EB2B3-D904-4D17-BB79-CB9090991D4B}"/>
              </a:ext>
            </a:extLst>
          </p:cNvPr>
          <p:cNvGrpSpPr/>
          <p:nvPr/>
        </p:nvGrpSpPr>
        <p:grpSpPr>
          <a:xfrm>
            <a:off x="1340628" y="1971901"/>
            <a:ext cx="2378737" cy="2060107"/>
            <a:chOff x="8055804" y="3463079"/>
            <a:chExt cx="2378737" cy="2060107"/>
          </a:xfrm>
        </p:grpSpPr>
        <p:sp>
          <p:nvSpPr>
            <p:cNvPr id="11" name="Freeform 80">
              <a:extLst>
                <a:ext uri="{FF2B5EF4-FFF2-40B4-BE49-F238E27FC236}">
                  <a16:creationId xmlns:a16="http://schemas.microsoft.com/office/drawing/2014/main" id="{0368429E-36A9-2149-8D89-D669AC10D6ED}"/>
                </a:ext>
              </a:extLst>
            </p:cNvPr>
            <p:cNvSpPr>
              <a:spLocks noChangeArrowheads="1"/>
            </p:cNvSpPr>
            <p:nvPr/>
          </p:nvSpPr>
          <p:spPr bwMode="auto">
            <a:xfrm>
              <a:off x="8055804" y="3463079"/>
              <a:ext cx="2378737" cy="2060107"/>
            </a:xfrm>
            <a:custGeom>
              <a:avLst/>
              <a:gdLst>
                <a:gd name="T0" fmla="*/ 2863 w 3818"/>
                <a:gd name="T1" fmla="*/ 0 h 3306"/>
                <a:gd name="T2" fmla="*/ 955 w 3818"/>
                <a:gd name="T3" fmla="*/ 0 h 3306"/>
                <a:gd name="T4" fmla="*/ 0 w 3818"/>
                <a:gd name="T5" fmla="*/ 1653 h 3306"/>
                <a:gd name="T6" fmla="*/ 955 w 3818"/>
                <a:gd name="T7" fmla="*/ 3305 h 3306"/>
                <a:gd name="T8" fmla="*/ 2863 w 3818"/>
                <a:gd name="T9" fmla="*/ 3305 h 3306"/>
                <a:gd name="T10" fmla="*/ 3817 w 3818"/>
                <a:gd name="T11" fmla="*/ 1653 h 3306"/>
                <a:gd name="T12" fmla="*/ 2863 w 3818"/>
                <a:gd name="T13" fmla="*/ 0 h 3306"/>
              </a:gdLst>
              <a:ahLst/>
              <a:cxnLst>
                <a:cxn ang="0">
                  <a:pos x="T0" y="T1"/>
                </a:cxn>
                <a:cxn ang="0">
                  <a:pos x="T2" y="T3"/>
                </a:cxn>
                <a:cxn ang="0">
                  <a:pos x="T4" y="T5"/>
                </a:cxn>
                <a:cxn ang="0">
                  <a:pos x="T6" y="T7"/>
                </a:cxn>
                <a:cxn ang="0">
                  <a:pos x="T8" y="T9"/>
                </a:cxn>
                <a:cxn ang="0">
                  <a:pos x="T10" y="T11"/>
                </a:cxn>
                <a:cxn ang="0">
                  <a:pos x="T12" y="T13"/>
                </a:cxn>
              </a:cxnLst>
              <a:rect l="0" t="0" r="r" b="b"/>
              <a:pathLst>
                <a:path w="3818" h="3306">
                  <a:moveTo>
                    <a:pt x="2863" y="0"/>
                  </a:moveTo>
                  <a:lnTo>
                    <a:pt x="955" y="0"/>
                  </a:lnTo>
                  <a:lnTo>
                    <a:pt x="0" y="1653"/>
                  </a:lnTo>
                  <a:lnTo>
                    <a:pt x="955" y="3305"/>
                  </a:lnTo>
                  <a:lnTo>
                    <a:pt x="2863" y="3305"/>
                  </a:lnTo>
                  <a:lnTo>
                    <a:pt x="3817" y="1653"/>
                  </a:lnTo>
                  <a:lnTo>
                    <a:pt x="2863" y="0"/>
                  </a:lnTo>
                </a:path>
              </a:pathLst>
            </a:custGeom>
            <a:solidFill>
              <a:schemeClr val="accent4"/>
            </a:solidFill>
            <a:ln>
              <a:noFill/>
            </a:ln>
            <a:effectLst/>
          </p:spPr>
          <p:txBody>
            <a:bodyPr wrap="none" anchor="ctr"/>
            <a:lstStyle/>
            <a:p>
              <a:pPr defTabSz="914217"/>
              <a:endParaRPr lang="en-US" sz="3265" dirty="0">
                <a:solidFill>
                  <a:srgbClr val="737572"/>
                </a:solidFill>
                <a:latin typeface="Lato Light" panose="020F0502020204030203" pitchFamily="34" charset="0"/>
                <a:cs typeface="+mj-cs"/>
              </a:endParaRPr>
            </a:p>
          </p:txBody>
        </p:sp>
        <p:sp>
          <p:nvSpPr>
            <p:cNvPr id="56" name="Freeform 927">
              <a:extLst>
                <a:ext uri="{FF2B5EF4-FFF2-40B4-BE49-F238E27FC236}">
                  <a16:creationId xmlns:a16="http://schemas.microsoft.com/office/drawing/2014/main" id="{2E6F7993-9FFA-F34A-B342-8731FC123CCA}"/>
                </a:ext>
              </a:extLst>
            </p:cNvPr>
            <p:cNvSpPr>
              <a:spLocks noChangeAspect="1" noChangeArrowheads="1"/>
            </p:cNvSpPr>
            <p:nvPr/>
          </p:nvSpPr>
          <p:spPr bwMode="auto">
            <a:xfrm>
              <a:off x="9112107" y="4511384"/>
              <a:ext cx="409963" cy="514730"/>
            </a:xfrm>
            <a:custGeom>
              <a:avLst/>
              <a:gdLst>
                <a:gd name="T0" fmla="*/ 15719183 w 236178"/>
                <a:gd name="T1" fmla="*/ 61945660 h 296502"/>
                <a:gd name="T2" fmla="*/ 39336738 w 236178"/>
                <a:gd name="T3" fmla="*/ 53251753 h 296502"/>
                <a:gd name="T4" fmla="*/ 25568115 w 236178"/>
                <a:gd name="T5" fmla="*/ 48512621 h 296502"/>
                <a:gd name="T6" fmla="*/ 25568115 w 236178"/>
                <a:gd name="T7" fmla="*/ 53899668 h 296502"/>
                <a:gd name="T8" fmla="*/ 25568115 w 236178"/>
                <a:gd name="T9" fmla="*/ 48512621 h 296502"/>
                <a:gd name="T10" fmla="*/ 36630756 w 236178"/>
                <a:gd name="T11" fmla="*/ 49327357 h 296502"/>
                <a:gd name="T12" fmla="*/ 35050893 w 236178"/>
                <a:gd name="T13" fmla="*/ 50352551 h 296502"/>
                <a:gd name="T14" fmla="*/ 17399647 w 236178"/>
                <a:gd name="T15" fmla="*/ 46094902 h 296502"/>
                <a:gd name="T16" fmla="*/ 15146683 w 236178"/>
                <a:gd name="T17" fmla="*/ 50825669 h 296502"/>
                <a:gd name="T18" fmla="*/ 16031604 w 236178"/>
                <a:gd name="T19" fmla="*/ 46489164 h 296502"/>
                <a:gd name="T20" fmla="*/ 43755479 w 236178"/>
                <a:gd name="T21" fmla="*/ 41587318 h 296502"/>
                <a:gd name="T22" fmla="*/ 42745234 w 236178"/>
                <a:gd name="T23" fmla="*/ 43231587 h 296502"/>
                <a:gd name="T24" fmla="*/ 40879607 w 236178"/>
                <a:gd name="T25" fmla="*/ 39865021 h 296502"/>
                <a:gd name="T26" fmla="*/ 10937612 w 236178"/>
                <a:gd name="T27" fmla="*/ 41587318 h 296502"/>
                <a:gd name="T28" fmla="*/ 6803121 w 236178"/>
                <a:gd name="T29" fmla="*/ 42918386 h 296502"/>
                <a:gd name="T30" fmla="*/ 42750416 w 236178"/>
                <a:gd name="T31" fmla="*/ 31089329 h 296502"/>
                <a:gd name="T32" fmla="*/ 46080630 w 236178"/>
                <a:gd name="T33" fmla="*/ 33060198 h 296502"/>
                <a:gd name="T34" fmla="*/ 42750416 w 236178"/>
                <a:gd name="T35" fmla="*/ 31089329 h 296502"/>
                <a:gd name="T36" fmla="*/ 8815338 w 236178"/>
                <a:gd name="T37" fmla="*/ 32035261 h 296502"/>
                <a:gd name="T38" fmla="*/ 3761903 w 236178"/>
                <a:gd name="T39" fmla="*/ 32035261 h 296502"/>
                <a:gd name="T40" fmla="*/ 44066148 w 236178"/>
                <a:gd name="T41" fmla="*/ 21111891 h 296502"/>
                <a:gd name="T42" fmla="*/ 40413366 w 236178"/>
                <a:gd name="T43" fmla="*/ 24179702 h 296502"/>
                <a:gd name="T44" fmla="*/ 42745234 w 236178"/>
                <a:gd name="T45" fmla="*/ 20728437 h 296502"/>
                <a:gd name="T46" fmla="*/ 11243943 w 236178"/>
                <a:gd name="T47" fmla="*/ 23719612 h 296502"/>
                <a:gd name="T48" fmla="*/ 7186406 w 236178"/>
                <a:gd name="T49" fmla="*/ 22415668 h 296502"/>
                <a:gd name="T50" fmla="*/ 25555282 w 236178"/>
                <a:gd name="T51" fmla="*/ 18790270 h 296502"/>
                <a:gd name="T52" fmla="*/ 33106335 w 236178"/>
                <a:gd name="T53" fmla="*/ 31122562 h 296502"/>
                <a:gd name="T54" fmla="*/ 25555282 w 236178"/>
                <a:gd name="T55" fmla="*/ 33061749 h 296502"/>
                <a:gd name="T56" fmla="*/ 25555282 w 236178"/>
                <a:gd name="T57" fmla="*/ 18790270 h 296502"/>
                <a:gd name="T58" fmla="*/ 35050893 w 236178"/>
                <a:gd name="T59" fmla="*/ 17555252 h 296502"/>
                <a:gd name="T60" fmla="*/ 33395829 w 236178"/>
                <a:gd name="T61" fmla="*/ 16608694 h 296502"/>
                <a:gd name="T62" fmla="*/ 14663890 w 236178"/>
                <a:gd name="T63" fmla="*/ 13297463 h 296502"/>
                <a:gd name="T64" fmla="*/ 17399647 w 236178"/>
                <a:gd name="T65" fmla="*/ 17949471 h 296502"/>
                <a:gd name="T66" fmla="*/ 14342217 w 236178"/>
                <a:gd name="T67" fmla="*/ 14637848 h 296502"/>
                <a:gd name="T68" fmla="*/ 26594265 w 236178"/>
                <a:gd name="T69" fmla="*/ 11495095 h 296502"/>
                <a:gd name="T70" fmla="*/ 24621214 w 236178"/>
                <a:gd name="T71" fmla="*/ 14735849 h 296502"/>
                <a:gd name="T72" fmla="*/ 25398433 w 236178"/>
                <a:gd name="T73" fmla="*/ 8383574 h 296502"/>
                <a:gd name="T74" fmla="*/ 48861174 w 236178"/>
                <a:gd name="T75" fmla="*/ 31904504 h 296502"/>
                <a:gd name="T76" fmla="*/ 12854119 w 236178"/>
                <a:gd name="T77" fmla="*/ 4192038 h 296502"/>
                <a:gd name="T78" fmla="*/ 39336738 w 236178"/>
                <a:gd name="T79" fmla="*/ 10634558 h 296502"/>
                <a:gd name="T80" fmla="*/ 15719183 w 236178"/>
                <a:gd name="T81" fmla="*/ 1940661 h 296502"/>
                <a:gd name="T82" fmla="*/ 39878861 w 236178"/>
                <a:gd name="T83" fmla="*/ 3804166 h 296502"/>
                <a:gd name="T84" fmla="*/ 41659812 w 236178"/>
                <a:gd name="T85" fmla="*/ 51544061 h 296502"/>
                <a:gd name="T86" fmla="*/ 15719183 w 236178"/>
                <a:gd name="T87" fmla="*/ 63808757 h 296502"/>
                <a:gd name="T88" fmla="*/ 0 w 236178"/>
                <a:gd name="T89" fmla="*/ 31904504 h 296502"/>
                <a:gd name="T90" fmla="*/ 15719183 w 236178"/>
                <a:gd name="T91" fmla="*/ 0 h 2965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6178" h="296502">
                  <a:moveTo>
                    <a:pt x="53562" y="247446"/>
                  </a:moveTo>
                  <a:lnTo>
                    <a:pt x="59673" y="277024"/>
                  </a:lnTo>
                  <a:cubicBezTo>
                    <a:pt x="60752" y="283517"/>
                    <a:pt x="66503" y="287845"/>
                    <a:pt x="72974" y="287845"/>
                  </a:cubicBezTo>
                  <a:lnTo>
                    <a:pt x="163204" y="287845"/>
                  </a:lnTo>
                  <a:cubicBezTo>
                    <a:pt x="169674" y="287845"/>
                    <a:pt x="175066" y="283517"/>
                    <a:pt x="176145" y="277024"/>
                  </a:cubicBezTo>
                  <a:lnTo>
                    <a:pt x="182615" y="247446"/>
                  </a:lnTo>
                  <a:cubicBezTo>
                    <a:pt x="163923" y="259710"/>
                    <a:pt x="141635" y="266924"/>
                    <a:pt x="117909" y="266924"/>
                  </a:cubicBezTo>
                  <a:cubicBezTo>
                    <a:pt x="94183" y="266924"/>
                    <a:pt x="72255" y="259710"/>
                    <a:pt x="53562" y="247446"/>
                  </a:cubicBezTo>
                  <a:close/>
                  <a:moveTo>
                    <a:pt x="118696" y="225425"/>
                  </a:moveTo>
                  <a:cubicBezTo>
                    <a:pt x="121261" y="225425"/>
                    <a:pt x="123459" y="227266"/>
                    <a:pt x="123459" y="230211"/>
                  </a:cubicBezTo>
                  <a:lnTo>
                    <a:pt x="123459" y="245671"/>
                  </a:lnTo>
                  <a:cubicBezTo>
                    <a:pt x="123459" y="248248"/>
                    <a:pt x="121261" y="250457"/>
                    <a:pt x="118696" y="250457"/>
                  </a:cubicBezTo>
                  <a:cubicBezTo>
                    <a:pt x="116498" y="250457"/>
                    <a:pt x="114300" y="248248"/>
                    <a:pt x="114300" y="245671"/>
                  </a:cubicBezTo>
                  <a:lnTo>
                    <a:pt x="114300" y="230211"/>
                  </a:lnTo>
                  <a:cubicBezTo>
                    <a:pt x="114300" y="227266"/>
                    <a:pt x="116498" y="225425"/>
                    <a:pt x="118696" y="225425"/>
                  </a:cubicBezTo>
                  <a:close/>
                  <a:moveTo>
                    <a:pt x="156781" y="214190"/>
                  </a:moveTo>
                  <a:cubicBezTo>
                    <a:pt x="158528" y="212725"/>
                    <a:pt x="161322" y="213458"/>
                    <a:pt x="162719" y="216022"/>
                  </a:cubicBezTo>
                  <a:lnTo>
                    <a:pt x="170053" y="229211"/>
                  </a:lnTo>
                  <a:cubicBezTo>
                    <a:pt x="171101" y="231409"/>
                    <a:pt x="170752" y="233974"/>
                    <a:pt x="168656" y="235439"/>
                  </a:cubicBezTo>
                  <a:cubicBezTo>
                    <a:pt x="167608" y="235805"/>
                    <a:pt x="167259" y="236172"/>
                    <a:pt x="166211" y="236172"/>
                  </a:cubicBezTo>
                  <a:cubicBezTo>
                    <a:pt x="164814" y="236172"/>
                    <a:pt x="163417" y="235439"/>
                    <a:pt x="162719" y="233974"/>
                  </a:cubicBezTo>
                  <a:lnTo>
                    <a:pt x="155035" y="220418"/>
                  </a:lnTo>
                  <a:cubicBezTo>
                    <a:pt x="153987" y="218220"/>
                    <a:pt x="154686" y="215290"/>
                    <a:pt x="156781" y="214190"/>
                  </a:cubicBezTo>
                  <a:close/>
                  <a:moveTo>
                    <a:pt x="80775" y="214190"/>
                  </a:moveTo>
                  <a:cubicBezTo>
                    <a:pt x="83016" y="215290"/>
                    <a:pt x="83763" y="218220"/>
                    <a:pt x="82269" y="220418"/>
                  </a:cubicBezTo>
                  <a:lnTo>
                    <a:pt x="74425" y="233974"/>
                  </a:lnTo>
                  <a:cubicBezTo>
                    <a:pt x="73678" y="235439"/>
                    <a:pt x="71810" y="236172"/>
                    <a:pt x="70316" y="236172"/>
                  </a:cubicBezTo>
                  <a:cubicBezTo>
                    <a:pt x="69569" y="236172"/>
                    <a:pt x="68822" y="235805"/>
                    <a:pt x="68075" y="235439"/>
                  </a:cubicBezTo>
                  <a:cubicBezTo>
                    <a:pt x="65834" y="233974"/>
                    <a:pt x="65087" y="231409"/>
                    <a:pt x="66581" y="229211"/>
                  </a:cubicBezTo>
                  <a:lnTo>
                    <a:pt x="74425" y="216022"/>
                  </a:lnTo>
                  <a:cubicBezTo>
                    <a:pt x="75546" y="213458"/>
                    <a:pt x="78534" y="212725"/>
                    <a:pt x="80775" y="214190"/>
                  </a:cubicBezTo>
                  <a:close/>
                  <a:moveTo>
                    <a:pt x="189778" y="185241"/>
                  </a:moveTo>
                  <a:lnTo>
                    <a:pt x="203128" y="193245"/>
                  </a:lnTo>
                  <a:cubicBezTo>
                    <a:pt x="205293" y="194337"/>
                    <a:pt x="206014" y="197247"/>
                    <a:pt x="204571" y="199430"/>
                  </a:cubicBezTo>
                  <a:cubicBezTo>
                    <a:pt x="203850" y="200885"/>
                    <a:pt x="202406" y="201249"/>
                    <a:pt x="200963" y="201249"/>
                  </a:cubicBezTo>
                  <a:cubicBezTo>
                    <a:pt x="199881" y="201249"/>
                    <a:pt x="199520" y="201249"/>
                    <a:pt x="198438" y="200885"/>
                  </a:cubicBezTo>
                  <a:lnTo>
                    <a:pt x="185088" y="193245"/>
                  </a:lnTo>
                  <a:cubicBezTo>
                    <a:pt x="182923" y="191790"/>
                    <a:pt x="182562" y="189243"/>
                    <a:pt x="183645" y="186697"/>
                  </a:cubicBezTo>
                  <a:cubicBezTo>
                    <a:pt x="185088" y="184878"/>
                    <a:pt x="187613" y="184150"/>
                    <a:pt x="189778" y="185241"/>
                  </a:cubicBezTo>
                  <a:close/>
                  <a:moveTo>
                    <a:pt x="46156" y="185241"/>
                  </a:moveTo>
                  <a:cubicBezTo>
                    <a:pt x="48643" y="184150"/>
                    <a:pt x="51131" y="184878"/>
                    <a:pt x="52198" y="186697"/>
                  </a:cubicBezTo>
                  <a:cubicBezTo>
                    <a:pt x="53619" y="189243"/>
                    <a:pt x="52908" y="191790"/>
                    <a:pt x="50776" y="193245"/>
                  </a:cubicBezTo>
                  <a:lnTo>
                    <a:pt x="37626" y="200885"/>
                  </a:lnTo>
                  <a:cubicBezTo>
                    <a:pt x="36915" y="201249"/>
                    <a:pt x="36204" y="201249"/>
                    <a:pt x="35493" y="201249"/>
                  </a:cubicBezTo>
                  <a:cubicBezTo>
                    <a:pt x="33716" y="201249"/>
                    <a:pt x="32650" y="200885"/>
                    <a:pt x="31583" y="199430"/>
                  </a:cubicBezTo>
                  <a:cubicBezTo>
                    <a:pt x="30162" y="197247"/>
                    <a:pt x="31228" y="194337"/>
                    <a:pt x="33361" y="193245"/>
                  </a:cubicBezTo>
                  <a:lnTo>
                    <a:pt x="46156" y="185241"/>
                  </a:lnTo>
                  <a:close/>
                  <a:moveTo>
                    <a:pt x="198461" y="144463"/>
                  </a:moveTo>
                  <a:lnTo>
                    <a:pt x="213922" y="144463"/>
                  </a:lnTo>
                  <a:cubicBezTo>
                    <a:pt x="216498" y="144463"/>
                    <a:pt x="218707" y="146295"/>
                    <a:pt x="218707" y="148859"/>
                  </a:cubicBezTo>
                  <a:cubicBezTo>
                    <a:pt x="218707" y="151424"/>
                    <a:pt x="216498" y="153622"/>
                    <a:pt x="213922" y="153622"/>
                  </a:cubicBezTo>
                  <a:lnTo>
                    <a:pt x="198461" y="153622"/>
                  </a:lnTo>
                  <a:cubicBezTo>
                    <a:pt x="195884" y="153622"/>
                    <a:pt x="193675" y="151424"/>
                    <a:pt x="193675" y="148859"/>
                  </a:cubicBezTo>
                  <a:cubicBezTo>
                    <a:pt x="193675" y="146295"/>
                    <a:pt x="195884" y="144463"/>
                    <a:pt x="198461" y="144463"/>
                  </a:cubicBezTo>
                  <a:close/>
                  <a:moveTo>
                    <a:pt x="21664" y="144463"/>
                  </a:moveTo>
                  <a:lnTo>
                    <a:pt x="36722" y="144463"/>
                  </a:lnTo>
                  <a:cubicBezTo>
                    <a:pt x="39174" y="144463"/>
                    <a:pt x="40925" y="146295"/>
                    <a:pt x="40925" y="148859"/>
                  </a:cubicBezTo>
                  <a:cubicBezTo>
                    <a:pt x="40925" y="151424"/>
                    <a:pt x="39174" y="153622"/>
                    <a:pt x="36722" y="153622"/>
                  </a:cubicBezTo>
                  <a:lnTo>
                    <a:pt x="21664" y="153622"/>
                  </a:lnTo>
                  <a:cubicBezTo>
                    <a:pt x="19213" y="153622"/>
                    <a:pt x="17462" y="151424"/>
                    <a:pt x="17462" y="148859"/>
                  </a:cubicBezTo>
                  <a:cubicBezTo>
                    <a:pt x="17462" y="146295"/>
                    <a:pt x="19213" y="144463"/>
                    <a:pt x="21664" y="144463"/>
                  </a:cubicBezTo>
                  <a:close/>
                  <a:moveTo>
                    <a:pt x="198438" y="96319"/>
                  </a:moveTo>
                  <a:cubicBezTo>
                    <a:pt x="200602" y="95250"/>
                    <a:pt x="203489" y="95963"/>
                    <a:pt x="204571" y="98101"/>
                  </a:cubicBezTo>
                  <a:cubicBezTo>
                    <a:pt x="206014" y="100239"/>
                    <a:pt x="205293" y="103091"/>
                    <a:pt x="203128" y="104160"/>
                  </a:cubicBezTo>
                  <a:lnTo>
                    <a:pt x="189778" y="111644"/>
                  </a:lnTo>
                  <a:cubicBezTo>
                    <a:pt x="189057" y="112000"/>
                    <a:pt x="188335" y="112357"/>
                    <a:pt x="187613" y="112357"/>
                  </a:cubicBezTo>
                  <a:cubicBezTo>
                    <a:pt x="186170" y="112357"/>
                    <a:pt x="184727" y="111644"/>
                    <a:pt x="183645" y="110218"/>
                  </a:cubicBezTo>
                  <a:cubicBezTo>
                    <a:pt x="182562" y="108080"/>
                    <a:pt x="182923" y="105229"/>
                    <a:pt x="185088" y="104160"/>
                  </a:cubicBezTo>
                  <a:lnTo>
                    <a:pt x="198438" y="96319"/>
                  </a:lnTo>
                  <a:close/>
                  <a:moveTo>
                    <a:pt x="37626" y="96319"/>
                  </a:moveTo>
                  <a:lnTo>
                    <a:pt x="50776" y="104160"/>
                  </a:lnTo>
                  <a:cubicBezTo>
                    <a:pt x="52908" y="105229"/>
                    <a:pt x="53619" y="108080"/>
                    <a:pt x="52198" y="110218"/>
                  </a:cubicBezTo>
                  <a:cubicBezTo>
                    <a:pt x="51487" y="111644"/>
                    <a:pt x="50065" y="112357"/>
                    <a:pt x="48643" y="112357"/>
                  </a:cubicBezTo>
                  <a:cubicBezTo>
                    <a:pt x="47577" y="112357"/>
                    <a:pt x="47222" y="112000"/>
                    <a:pt x="46156" y="111644"/>
                  </a:cubicBezTo>
                  <a:lnTo>
                    <a:pt x="33361" y="104160"/>
                  </a:lnTo>
                  <a:cubicBezTo>
                    <a:pt x="31228" y="103091"/>
                    <a:pt x="30162" y="100239"/>
                    <a:pt x="31583" y="98101"/>
                  </a:cubicBezTo>
                  <a:cubicBezTo>
                    <a:pt x="33005" y="95963"/>
                    <a:pt x="35493" y="95250"/>
                    <a:pt x="37626" y="96319"/>
                  </a:cubicBezTo>
                  <a:close/>
                  <a:moveTo>
                    <a:pt x="118637" y="87313"/>
                  </a:moveTo>
                  <a:cubicBezTo>
                    <a:pt x="121167" y="87313"/>
                    <a:pt x="123335" y="89115"/>
                    <a:pt x="123335" y="91638"/>
                  </a:cubicBezTo>
                  <a:lnTo>
                    <a:pt x="123335" y="144617"/>
                  </a:lnTo>
                  <a:lnTo>
                    <a:pt x="153691" y="144617"/>
                  </a:lnTo>
                  <a:cubicBezTo>
                    <a:pt x="156221" y="144617"/>
                    <a:pt x="158389" y="146420"/>
                    <a:pt x="158389" y="148942"/>
                  </a:cubicBezTo>
                  <a:cubicBezTo>
                    <a:pt x="158389" y="151465"/>
                    <a:pt x="156221" y="153628"/>
                    <a:pt x="153691" y="153628"/>
                  </a:cubicBezTo>
                  <a:lnTo>
                    <a:pt x="118637" y="153628"/>
                  </a:lnTo>
                  <a:cubicBezTo>
                    <a:pt x="116469" y="153628"/>
                    <a:pt x="114300" y="151465"/>
                    <a:pt x="114300" y="148942"/>
                  </a:cubicBezTo>
                  <a:lnTo>
                    <a:pt x="114300" y="91638"/>
                  </a:lnTo>
                  <a:cubicBezTo>
                    <a:pt x="114300" y="89115"/>
                    <a:pt x="116469" y="87313"/>
                    <a:pt x="118637" y="87313"/>
                  </a:cubicBezTo>
                  <a:close/>
                  <a:moveTo>
                    <a:pt x="168656" y="61790"/>
                  </a:moveTo>
                  <a:cubicBezTo>
                    <a:pt x="170752" y="62889"/>
                    <a:pt x="171101" y="65820"/>
                    <a:pt x="170053" y="68018"/>
                  </a:cubicBezTo>
                  <a:lnTo>
                    <a:pt x="162719" y="81574"/>
                  </a:lnTo>
                  <a:cubicBezTo>
                    <a:pt x="161671" y="83039"/>
                    <a:pt x="160274" y="83772"/>
                    <a:pt x="158877" y="83772"/>
                  </a:cubicBezTo>
                  <a:cubicBezTo>
                    <a:pt x="158178" y="83772"/>
                    <a:pt x="157480" y="83772"/>
                    <a:pt x="156781" y="83405"/>
                  </a:cubicBezTo>
                  <a:cubicBezTo>
                    <a:pt x="154686" y="81940"/>
                    <a:pt x="153987" y="79375"/>
                    <a:pt x="155035" y="77177"/>
                  </a:cubicBezTo>
                  <a:lnTo>
                    <a:pt x="162719" y="63622"/>
                  </a:lnTo>
                  <a:cubicBezTo>
                    <a:pt x="163767" y="61424"/>
                    <a:pt x="166211" y="60325"/>
                    <a:pt x="168656" y="61790"/>
                  </a:cubicBezTo>
                  <a:close/>
                  <a:moveTo>
                    <a:pt x="68075" y="61790"/>
                  </a:moveTo>
                  <a:cubicBezTo>
                    <a:pt x="70316" y="60325"/>
                    <a:pt x="73304" y="61424"/>
                    <a:pt x="74425" y="63622"/>
                  </a:cubicBezTo>
                  <a:lnTo>
                    <a:pt x="82269" y="77177"/>
                  </a:lnTo>
                  <a:cubicBezTo>
                    <a:pt x="83763" y="79375"/>
                    <a:pt x="83016" y="81940"/>
                    <a:pt x="80775" y="83405"/>
                  </a:cubicBezTo>
                  <a:cubicBezTo>
                    <a:pt x="80028" y="83772"/>
                    <a:pt x="79281" y="83772"/>
                    <a:pt x="78160" y="83772"/>
                  </a:cubicBezTo>
                  <a:cubicBezTo>
                    <a:pt x="76666" y="83772"/>
                    <a:pt x="75172" y="83039"/>
                    <a:pt x="74425" y="81574"/>
                  </a:cubicBezTo>
                  <a:lnTo>
                    <a:pt x="66581" y="68018"/>
                  </a:lnTo>
                  <a:cubicBezTo>
                    <a:pt x="65087" y="65820"/>
                    <a:pt x="65834" y="62889"/>
                    <a:pt x="68075" y="61790"/>
                  </a:cubicBezTo>
                  <a:close/>
                  <a:moveTo>
                    <a:pt x="118696" y="49213"/>
                  </a:moveTo>
                  <a:cubicBezTo>
                    <a:pt x="121261" y="49213"/>
                    <a:pt x="123459" y="50964"/>
                    <a:pt x="123459" y="53415"/>
                  </a:cubicBezTo>
                  <a:lnTo>
                    <a:pt x="123459" y="68473"/>
                  </a:lnTo>
                  <a:cubicBezTo>
                    <a:pt x="123459" y="70924"/>
                    <a:pt x="121261" y="72675"/>
                    <a:pt x="118696" y="72675"/>
                  </a:cubicBezTo>
                  <a:cubicBezTo>
                    <a:pt x="116498" y="72675"/>
                    <a:pt x="114300" y="70924"/>
                    <a:pt x="114300" y="68473"/>
                  </a:cubicBezTo>
                  <a:lnTo>
                    <a:pt x="114300" y="53415"/>
                  </a:lnTo>
                  <a:cubicBezTo>
                    <a:pt x="114300" y="50964"/>
                    <a:pt x="116498" y="49213"/>
                    <a:pt x="118696" y="49213"/>
                  </a:cubicBezTo>
                  <a:close/>
                  <a:moveTo>
                    <a:pt x="117909" y="38956"/>
                  </a:moveTo>
                  <a:cubicBezTo>
                    <a:pt x="57876" y="38956"/>
                    <a:pt x="8987" y="88013"/>
                    <a:pt x="8987" y="148251"/>
                  </a:cubicBezTo>
                  <a:cubicBezTo>
                    <a:pt x="8987" y="208850"/>
                    <a:pt x="57876" y="257907"/>
                    <a:pt x="117909" y="257907"/>
                  </a:cubicBezTo>
                  <a:cubicBezTo>
                    <a:pt x="177942" y="257907"/>
                    <a:pt x="226831" y="208850"/>
                    <a:pt x="226831" y="148251"/>
                  </a:cubicBezTo>
                  <a:cubicBezTo>
                    <a:pt x="226831" y="88013"/>
                    <a:pt x="177942" y="38956"/>
                    <a:pt x="117909" y="38956"/>
                  </a:cubicBezTo>
                  <a:close/>
                  <a:moveTo>
                    <a:pt x="72974" y="9018"/>
                  </a:moveTo>
                  <a:cubicBezTo>
                    <a:pt x="66503" y="9018"/>
                    <a:pt x="60752" y="13346"/>
                    <a:pt x="59673" y="19478"/>
                  </a:cubicBezTo>
                  <a:lnTo>
                    <a:pt x="53562" y="49417"/>
                  </a:lnTo>
                  <a:cubicBezTo>
                    <a:pt x="72255" y="37153"/>
                    <a:pt x="94183" y="29939"/>
                    <a:pt x="117909" y="29939"/>
                  </a:cubicBezTo>
                  <a:cubicBezTo>
                    <a:pt x="141635" y="29939"/>
                    <a:pt x="163923" y="37153"/>
                    <a:pt x="182615" y="49417"/>
                  </a:cubicBezTo>
                  <a:lnTo>
                    <a:pt x="176145" y="19478"/>
                  </a:lnTo>
                  <a:cubicBezTo>
                    <a:pt x="175066" y="13346"/>
                    <a:pt x="169674" y="9018"/>
                    <a:pt x="163204" y="9018"/>
                  </a:cubicBezTo>
                  <a:lnTo>
                    <a:pt x="72974" y="9018"/>
                  </a:lnTo>
                  <a:close/>
                  <a:moveTo>
                    <a:pt x="72974" y="0"/>
                  </a:moveTo>
                  <a:lnTo>
                    <a:pt x="163204" y="0"/>
                  </a:lnTo>
                  <a:cubicBezTo>
                    <a:pt x="173988" y="0"/>
                    <a:pt x="182975" y="7575"/>
                    <a:pt x="185132" y="17675"/>
                  </a:cubicBezTo>
                  <a:lnTo>
                    <a:pt x="193400" y="57353"/>
                  </a:lnTo>
                  <a:cubicBezTo>
                    <a:pt x="219282" y="78995"/>
                    <a:pt x="236178" y="111820"/>
                    <a:pt x="236178" y="148251"/>
                  </a:cubicBezTo>
                  <a:cubicBezTo>
                    <a:pt x="236178" y="185043"/>
                    <a:pt x="219282" y="217507"/>
                    <a:pt x="193400" y="239510"/>
                  </a:cubicBezTo>
                  <a:lnTo>
                    <a:pt x="185132" y="278828"/>
                  </a:lnTo>
                  <a:cubicBezTo>
                    <a:pt x="182975" y="289288"/>
                    <a:pt x="173988" y="296502"/>
                    <a:pt x="163204" y="296502"/>
                  </a:cubicBezTo>
                  <a:lnTo>
                    <a:pt x="72974" y="296502"/>
                  </a:lnTo>
                  <a:cubicBezTo>
                    <a:pt x="62190" y="296502"/>
                    <a:pt x="53203" y="289288"/>
                    <a:pt x="51046" y="278828"/>
                  </a:cubicBezTo>
                  <a:lnTo>
                    <a:pt x="42778" y="239510"/>
                  </a:lnTo>
                  <a:cubicBezTo>
                    <a:pt x="16536" y="217507"/>
                    <a:pt x="0" y="185043"/>
                    <a:pt x="0" y="148251"/>
                  </a:cubicBezTo>
                  <a:cubicBezTo>
                    <a:pt x="0" y="111820"/>
                    <a:pt x="16536" y="78995"/>
                    <a:pt x="42778" y="57353"/>
                  </a:cubicBezTo>
                  <a:lnTo>
                    <a:pt x="51046" y="17675"/>
                  </a:lnTo>
                  <a:cubicBezTo>
                    <a:pt x="53203" y="7575"/>
                    <a:pt x="62190" y="0"/>
                    <a:pt x="72974" y="0"/>
                  </a:cubicBezTo>
                  <a:close/>
                </a:path>
              </a:pathLst>
            </a:custGeom>
            <a:solidFill>
              <a:schemeClr val="bg1"/>
            </a:solidFill>
            <a:ln>
              <a:noFill/>
            </a:ln>
            <a:effectLst/>
          </p:spPr>
          <p:txBody>
            <a:bodyPr anchor="ctr"/>
            <a:lstStyle/>
            <a:p>
              <a:pPr defTabSz="914217"/>
              <a:endParaRPr lang="en-US" dirty="0">
                <a:solidFill>
                  <a:srgbClr val="737572"/>
                </a:solidFill>
                <a:latin typeface="Lato Light" panose="020F0502020204030203" pitchFamily="34" charset="0"/>
                <a:cs typeface="+mj-cs"/>
              </a:endParaRPr>
            </a:p>
          </p:txBody>
        </p:sp>
        <p:sp>
          <p:nvSpPr>
            <p:cNvPr id="24" name="TextBox 23">
              <a:extLst>
                <a:ext uri="{FF2B5EF4-FFF2-40B4-BE49-F238E27FC236}">
                  <a16:creationId xmlns:a16="http://schemas.microsoft.com/office/drawing/2014/main" id="{602BDB18-6941-43A0-880F-A321A08CEF58}"/>
                </a:ext>
              </a:extLst>
            </p:cNvPr>
            <p:cNvSpPr txBox="1"/>
            <p:nvPr/>
          </p:nvSpPr>
          <p:spPr>
            <a:xfrm>
              <a:off x="8652029" y="3804185"/>
              <a:ext cx="1186287" cy="523220"/>
            </a:xfrm>
            <a:prstGeom prst="rect">
              <a:avLst/>
            </a:prstGeom>
            <a:noFill/>
          </p:spPr>
          <p:txBody>
            <a:bodyPr wrap="none" rtlCol="0" anchor="b" anchorCtr="0">
              <a:spAutoFit/>
            </a:bodyPr>
            <a:lstStyle/>
            <a:p>
              <a:pPr algn="ctr" defTabSz="914217"/>
              <a:r>
                <a:rPr lang="en-US" sz="2800" b="1" dirty="0">
                  <a:solidFill>
                    <a:srgbClr val="FFFFFF"/>
                  </a:solidFill>
                  <a:latin typeface="Poppins" pitchFamily="2" charset="77"/>
                  <a:ea typeface="League Spartan" charset="0"/>
                  <a:cs typeface="+mj-cs"/>
                </a:rPr>
                <a:t>Citizen</a:t>
              </a:r>
            </a:p>
          </p:txBody>
        </p:sp>
      </p:grpSp>
      <p:sp>
        <p:nvSpPr>
          <p:cNvPr id="4" name="Rectangle 3">
            <a:extLst>
              <a:ext uri="{FF2B5EF4-FFF2-40B4-BE49-F238E27FC236}">
                <a16:creationId xmlns:a16="http://schemas.microsoft.com/office/drawing/2014/main" id="{A6C1D729-28EF-4EB3-879A-997D877FCC3F}"/>
              </a:ext>
            </a:extLst>
          </p:cNvPr>
          <p:cNvSpPr/>
          <p:nvPr/>
        </p:nvSpPr>
        <p:spPr>
          <a:xfrm>
            <a:off x="11046691" y="258618"/>
            <a:ext cx="526473" cy="46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j-cs"/>
            </a:endParaRPr>
          </a:p>
        </p:txBody>
      </p:sp>
      <p:pic>
        <p:nvPicPr>
          <p:cNvPr id="26" name="Picture 25">
            <a:extLst>
              <a:ext uri="{FF2B5EF4-FFF2-40B4-BE49-F238E27FC236}">
                <a16:creationId xmlns:a16="http://schemas.microsoft.com/office/drawing/2014/main" id="{C3510541-65E7-432D-BEAA-5477ADFE5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7715" y="205674"/>
            <a:ext cx="1524424" cy="758114"/>
          </a:xfrm>
          <a:prstGeom prst="rect">
            <a:avLst/>
          </a:prstGeom>
        </p:spPr>
      </p:pic>
      <p:pic>
        <p:nvPicPr>
          <p:cNvPr id="27" name="Picture 26">
            <a:extLst>
              <a:ext uri="{FF2B5EF4-FFF2-40B4-BE49-F238E27FC236}">
                <a16:creationId xmlns:a16="http://schemas.microsoft.com/office/drawing/2014/main" id="{1102B4FC-AE5B-4625-AA5D-8C96300FB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996" y="109572"/>
            <a:ext cx="1745442" cy="758115"/>
          </a:xfrm>
          <a:prstGeom prst="rect">
            <a:avLst/>
          </a:prstGeom>
        </p:spPr>
      </p:pic>
    </p:spTree>
    <p:extLst>
      <p:ext uri="{BB962C8B-B14F-4D97-AF65-F5344CB8AC3E}">
        <p14:creationId xmlns:p14="http://schemas.microsoft.com/office/powerpoint/2010/main" val="277125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2"/>
          <p:cNvSpPr/>
          <p:nvPr/>
        </p:nvSpPr>
        <p:spPr>
          <a:xfrm>
            <a:off x="0" y="0"/>
            <a:ext cx="5646960" cy="385466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a:spLocks noGrp="1"/>
          </p:cNvSpPr>
          <p:nvPr>
            <p:ph type="title"/>
          </p:nvPr>
        </p:nvSpPr>
        <p:spPr>
          <a:xfrm>
            <a:off x="701344" y="710273"/>
            <a:ext cx="4352315" cy="28133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Goals &amp; objectives</a:t>
            </a:r>
            <a:br>
              <a:rPr lang="en-US" b="1" dirty="0"/>
            </a:br>
            <a:endParaRPr dirty="0"/>
          </a:p>
        </p:txBody>
      </p:sp>
      <p:sp>
        <p:nvSpPr>
          <p:cNvPr id="100" name="Google Shape;100;p2"/>
          <p:cNvSpPr/>
          <p:nvPr/>
        </p:nvSpPr>
        <p:spPr>
          <a:xfrm>
            <a:off x="0" y="0"/>
            <a:ext cx="236484" cy="385466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1" name="Google Shape;101;p2"/>
          <p:cNvGrpSpPr/>
          <p:nvPr/>
        </p:nvGrpSpPr>
        <p:grpSpPr>
          <a:xfrm>
            <a:off x="795528" y="73152"/>
            <a:ext cx="1178966" cy="232963"/>
            <a:chOff x="7763256" y="73152"/>
            <a:chExt cx="1178966" cy="232963"/>
          </a:xfrm>
        </p:grpSpPr>
        <p:sp>
          <p:nvSpPr>
            <p:cNvPr id="102" name="Google Shape;102;p2"/>
            <p:cNvSpPr/>
            <p:nvPr/>
          </p:nvSpPr>
          <p:spPr>
            <a:xfrm>
              <a:off x="826307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826307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8138122"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8138122"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801316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p:nvPr/>
          </p:nvSpPr>
          <p:spPr>
            <a:xfrm>
              <a:off x="801316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a:off x="7888211"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a:off x="7888211"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7763256"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7763256"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888785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2"/>
            <p:cNvSpPr/>
            <p:nvPr/>
          </p:nvSpPr>
          <p:spPr>
            <a:xfrm>
              <a:off x="888785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2"/>
            <p:cNvSpPr/>
            <p:nvPr/>
          </p:nvSpPr>
          <p:spPr>
            <a:xfrm>
              <a:off x="8762899"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a:off x="8762899"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2"/>
            <p:cNvSpPr/>
            <p:nvPr/>
          </p:nvSpPr>
          <p:spPr>
            <a:xfrm>
              <a:off x="863794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2"/>
            <p:cNvSpPr/>
            <p:nvPr/>
          </p:nvSpPr>
          <p:spPr>
            <a:xfrm>
              <a:off x="863794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2"/>
            <p:cNvSpPr/>
            <p:nvPr/>
          </p:nvSpPr>
          <p:spPr>
            <a:xfrm>
              <a:off x="8512988"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2"/>
            <p:cNvSpPr/>
            <p:nvPr/>
          </p:nvSpPr>
          <p:spPr>
            <a:xfrm>
              <a:off x="8512988"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2"/>
            <p:cNvSpPr/>
            <p:nvPr/>
          </p:nvSpPr>
          <p:spPr>
            <a:xfrm>
              <a:off x="8388033"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2"/>
            <p:cNvSpPr/>
            <p:nvPr/>
          </p:nvSpPr>
          <p:spPr>
            <a:xfrm>
              <a:off x="8388033"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22" name="Google Shape;122;p2"/>
          <p:cNvPicPr preferRelativeResize="0"/>
          <p:nvPr/>
        </p:nvPicPr>
        <p:blipFill rotWithShape="1">
          <a:blip r:embed="rId3">
            <a:alphaModFix/>
          </a:blip>
          <a:srcRect t="13201" b="11799"/>
          <a:stretch/>
        </p:blipFill>
        <p:spPr>
          <a:xfrm>
            <a:off x="5942569" y="282232"/>
            <a:ext cx="5977881" cy="3362558"/>
          </a:xfrm>
          <a:prstGeom prst="rect">
            <a:avLst/>
          </a:prstGeom>
          <a:noFill/>
          <a:ln>
            <a:noFill/>
          </a:ln>
        </p:spPr>
      </p:pic>
      <p:sp>
        <p:nvSpPr>
          <p:cNvPr id="123" name="Google Shape;123;p2"/>
          <p:cNvSpPr/>
          <p:nvPr/>
        </p:nvSpPr>
        <p:spPr>
          <a:xfrm rot="10800000" flipH="1">
            <a:off x="0" y="6492875"/>
            <a:ext cx="12191999" cy="36512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24" name="Google Shape;124;p2"/>
          <p:cNvGrpSpPr/>
          <p:nvPr/>
        </p:nvGrpSpPr>
        <p:grpSpPr>
          <a:xfrm>
            <a:off x="735573" y="4142559"/>
            <a:ext cx="10777081" cy="2109720"/>
            <a:chOff x="4054" y="43525"/>
            <a:chExt cx="10777081" cy="2109720"/>
          </a:xfrm>
        </p:grpSpPr>
        <p:sp>
          <p:nvSpPr>
            <p:cNvPr id="125" name="Google Shape;125;p2"/>
            <p:cNvSpPr/>
            <p:nvPr/>
          </p:nvSpPr>
          <p:spPr>
            <a:xfrm>
              <a:off x="4054" y="43525"/>
              <a:ext cx="2438253" cy="4320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txBox="1"/>
            <p:nvPr/>
          </p:nvSpPr>
          <p:spPr>
            <a:xfrm>
              <a:off x="4054" y="43525"/>
              <a:ext cx="2438253" cy="432000"/>
            </a:xfrm>
            <a:prstGeom prst="rect">
              <a:avLst/>
            </a:prstGeom>
            <a:noFill/>
            <a:ln>
              <a:noFill/>
            </a:ln>
          </p:spPr>
          <p:txBody>
            <a:bodyPr spcFirstLastPara="1" wrap="square" lIns="106675" tIns="60950" rIns="106675" bIns="609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Increase</a:t>
              </a:r>
              <a:endParaRPr/>
            </a:p>
          </p:txBody>
        </p:sp>
        <p:sp>
          <p:nvSpPr>
            <p:cNvPr id="127" name="Google Shape;127;p2"/>
            <p:cNvSpPr/>
            <p:nvPr/>
          </p:nvSpPr>
          <p:spPr>
            <a:xfrm>
              <a:off x="4054" y="475525"/>
              <a:ext cx="2438253" cy="1677720"/>
            </a:xfrm>
            <a:prstGeom prst="rect">
              <a:avLst/>
            </a:prstGeom>
            <a:solidFill>
              <a:srgbClr val="CDCFD3">
                <a:alpha val="89803"/>
              </a:srgbClr>
            </a:solidFill>
            <a:ln w="12700" cap="flat" cmpd="sng">
              <a:solidFill>
                <a:srgbClr val="CDCFD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txBox="1"/>
            <p:nvPr/>
          </p:nvSpPr>
          <p:spPr>
            <a:xfrm>
              <a:off x="4054" y="475525"/>
              <a:ext cx="2438253" cy="1677720"/>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Access to specialized knowledge and valid content on digital citizenship concepts, skills and successful models. </a:t>
              </a:r>
              <a:endParaRPr/>
            </a:p>
          </p:txBody>
        </p:sp>
        <p:sp>
          <p:nvSpPr>
            <p:cNvPr id="129" name="Google Shape;129;p2"/>
            <p:cNvSpPr/>
            <p:nvPr/>
          </p:nvSpPr>
          <p:spPr>
            <a:xfrm>
              <a:off x="2783664" y="43525"/>
              <a:ext cx="2438253" cy="4320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txBox="1"/>
            <p:nvPr/>
          </p:nvSpPr>
          <p:spPr>
            <a:xfrm>
              <a:off x="2783664" y="43525"/>
              <a:ext cx="2438253" cy="432000"/>
            </a:xfrm>
            <a:prstGeom prst="rect">
              <a:avLst/>
            </a:prstGeom>
            <a:noFill/>
            <a:ln>
              <a:noFill/>
            </a:ln>
          </p:spPr>
          <p:txBody>
            <a:bodyPr spcFirstLastPara="1" wrap="square" lIns="106675" tIns="60950" rIns="106675" bIns="609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Build</a:t>
              </a:r>
              <a:endParaRPr/>
            </a:p>
          </p:txBody>
        </p:sp>
        <p:sp>
          <p:nvSpPr>
            <p:cNvPr id="131" name="Google Shape;131;p2"/>
            <p:cNvSpPr/>
            <p:nvPr/>
          </p:nvSpPr>
          <p:spPr>
            <a:xfrm>
              <a:off x="2783664" y="475525"/>
              <a:ext cx="2438253" cy="1677720"/>
            </a:xfrm>
            <a:prstGeom prst="rect">
              <a:avLst/>
            </a:prstGeom>
            <a:solidFill>
              <a:srgbClr val="CDCFD3">
                <a:alpha val="89803"/>
              </a:srgbClr>
            </a:solidFill>
            <a:ln w="12700" cap="flat" cmpd="sng">
              <a:solidFill>
                <a:srgbClr val="CDCFD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txBox="1"/>
            <p:nvPr/>
          </p:nvSpPr>
          <p:spPr>
            <a:xfrm>
              <a:off x="2783664" y="475525"/>
              <a:ext cx="2438253" cy="1677720"/>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capacity of Egyptian citizens to use digital citizenship skills through specialized training and online counseling support services.</a:t>
              </a:r>
              <a:endParaRPr/>
            </a:p>
          </p:txBody>
        </p:sp>
        <p:sp>
          <p:nvSpPr>
            <p:cNvPr id="133" name="Google Shape;133;p2"/>
            <p:cNvSpPr/>
            <p:nvPr/>
          </p:nvSpPr>
          <p:spPr>
            <a:xfrm>
              <a:off x="5563273" y="43525"/>
              <a:ext cx="2438253" cy="4320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txBox="1"/>
            <p:nvPr/>
          </p:nvSpPr>
          <p:spPr>
            <a:xfrm>
              <a:off x="5563273" y="43525"/>
              <a:ext cx="2438253" cy="432000"/>
            </a:xfrm>
            <a:prstGeom prst="rect">
              <a:avLst/>
            </a:prstGeom>
            <a:noFill/>
            <a:ln>
              <a:noFill/>
            </a:ln>
          </p:spPr>
          <p:txBody>
            <a:bodyPr spcFirstLastPara="1" wrap="square" lIns="106675" tIns="60950" rIns="106675" bIns="609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Enhance</a:t>
              </a:r>
              <a:endParaRPr/>
            </a:p>
          </p:txBody>
        </p:sp>
        <p:sp>
          <p:nvSpPr>
            <p:cNvPr id="135" name="Google Shape;135;p2"/>
            <p:cNvSpPr/>
            <p:nvPr/>
          </p:nvSpPr>
          <p:spPr>
            <a:xfrm>
              <a:off x="5563273" y="475525"/>
              <a:ext cx="2438253" cy="1677720"/>
            </a:xfrm>
            <a:prstGeom prst="rect">
              <a:avLst/>
            </a:prstGeom>
            <a:solidFill>
              <a:srgbClr val="CDCFD3">
                <a:alpha val="89803"/>
              </a:srgbClr>
            </a:solidFill>
            <a:ln w="12700" cap="flat" cmpd="sng">
              <a:solidFill>
                <a:srgbClr val="CDCFD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txBox="1"/>
            <p:nvPr/>
          </p:nvSpPr>
          <p:spPr>
            <a:xfrm>
              <a:off x="5563273" y="475525"/>
              <a:ext cx="2438253" cy="1677720"/>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awareness of local communities with digital hazards and increase citizen knowledge with cyber security techniques, and available channels of protection and support.</a:t>
              </a:r>
              <a:endParaRPr/>
            </a:p>
          </p:txBody>
        </p:sp>
        <p:sp>
          <p:nvSpPr>
            <p:cNvPr id="137" name="Google Shape;137;p2"/>
            <p:cNvSpPr/>
            <p:nvPr/>
          </p:nvSpPr>
          <p:spPr>
            <a:xfrm>
              <a:off x="8342882" y="43525"/>
              <a:ext cx="2438253" cy="4320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txBox="1"/>
            <p:nvPr/>
          </p:nvSpPr>
          <p:spPr>
            <a:xfrm>
              <a:off x="8342882" y="43525"/>
              <a:ext cx="2438253" cy="432000"/>
            </a:xfrm>
            <a:prstGeom prst="rect">
              <a:avLst/>
            </a:prstGeom>
            <a:noFill/>
            <a:ln>
              <a:noFill/>
            </a:ln>
          </p:spPr>
          <p:txBody>
            <a:bodyPr spcFirstLastPara="1" wrap="square" lIns="106675" tIns="60950" rIns="106675" bIns="609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u="none" strike="noStrike" cap="none" dirty="0">
                  <a:solidFill>
                    <a:srgbClr val="FF0000"/>
                  </a:solidFill>
                  <a:latin typeface="Calibri"/>
                  <a:ea typeface="Calibri"/>
                  <a:cs typeface="Calibri"/>
                  <a:sym typeface="Calibri"/>
                </a:rPr>
                <a:t>Strengthen</a:t>
              </a:r>
              <a:endParaRPr dirty="0">
                <a:solidFill>
                  <a:srgbClr val="FF0000"/>
                </a:solidFill>
              </a:endParaRPr>
            </a:p>
          </p:txBody>
        </p:sp>
        <p:sp>
          <p:nvSpPr>
            <p:cNvPr id="139" name="Google Shape;139;p2"/>
            <p:cNvSpPr/>
            <p:nvPr/>
          </p:nvSpPr>
          <p:spPr>
            <a:xfrm>
              <a:off x="8342882" y="475525"/>
              <a:ext cx="2438253" cy="1677720"/>
            </a:xfrm>
            <a:prstGeom prst="rect">
              <a:avLst/>
            </a:prstGeom>
            <a:solidFill>
              <a:srgbClr val="CDCFD3">
                <a:alpha val="89803"/>
              </a:srgbClr>
            </a:solidFill>
            <a:ln w="12700" cap="flat" cmpd="sng">
              <a:solidFill>
                <a:srgbClr val="CDCFD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txBox="1"/>
            <p:nvPr/>
          </p:nvSpPr>
          <p:spPr>
            <a:xfrm>
              <a:off x="8342882" y="475525"/>
              <a:ext cx="2438253" cy="1677720"/>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local and international partnerships to exchange experiences and build successful experiences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5410-F25A-4561-9255-3C355471BECE}"/>
              </a:ext>
            </a:extLst>
          </p:cNvPr>
          <p:cNvSpPr>
            <a:spLocks noGrp="1"/>
          </p:cNvSpPr>
          <p:nvPr>
            <p:ph type="title"/>
          </p:nvPr>
        </p:nvSpPr>
        <p:spPr>
          <a:xfrm>
            <a:off x="80874" y="178796"/>
            <a:ext cx="10515600" cy="758115"/>
          </a:xfrm>
        </p:spPr>
        <p:txBody>
          <a:bodyPr>
            <a:normAutofit/>
          </a:bodyPr>
          <a:lstStyle/>
          <a:p>
            <a:pPr algn="ctr" defTabSz="914217"/>
            <a:r>
              <a:rPr lang="en-US" sz="3200" b="1" kern="1200" dirty="0">
                <a:solidFill>
                  <a:srgbClr val="08204C"/>
                </a:solidFill>
                <a:latin typeface="Poppins" pitchFamily="2" charset="77"/>
                <a:ea typeface="+mn-ea"/>
                <a:cs typeface="+mj-cs"/>
              </a:rPr>
              <a:t>Specialized content on digital citizenship skills</a:t>
            </a:r>
          </a:p>
        </p:txBody>
      </p:sp>
      <p:pic>
        <p:nvPicPr>
          <p:cNvPr id="11" name="Picture 10">
            <a:extLst>
              <a:ext uri="{FF2B5EF4-FFF2-40B4-BE49-F238E27FC236}">
                <a16:creationId xmlns:a16="http://schemas.microsoft.com/office/drawing/2014/main" id="{4B7954AF-3918-4F3C-A819-BF5336C26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532" y="1425563"/>
            <a:ext cx="2677650" cy="159092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64FBC72A-8260-411E-80D9-AECDA125A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5631" y="51853"/>
            <a:ext cx="1524424" cy="758114"/>
          </a:xfrm>
          <a:prstGeom prst="rect">
            <a:avLst/>
          </a:prstGeom>
        </p:spPr>
      </p:pic>
      <p:pic>
        <p:nvPicPr>
          <p:cNvPr id="7" name="Picture 6">
            <a:extLst>
              <a:ext uri="{FF2B5EF4-FFF2-40B4-BE49-F238E27FC236}">
                <a16:creationId xmlns:a16="http://schemas.microsoft.com/office/drawing/2014/main" id="{949CD045-4215-43E7-B54C-239BB7FE4C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8853" y="3235680"/>
            <a:ext cx="2428812" cy="32831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5F4A84FF-EA09-4F22-AA66-7633B971E7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6304" y="2045219"/>
            <a:ext cx="2410473" cy="32831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Rectangle 8">
            <a:extLst>
              <a:ext uri="{FF2B5EF4-FFF2-40B4-BE49-F238E27FC236}">
                <a16:creationId xmlns:a16="http://schemas.microsoft.com/office/drawing/2014/main" id="{4F48830A-BC45-4C55-AB1F-B0521A95872E}"/>
              </a:ext>
            </a:extLst>
          </p:cNvPr>
          <p:cNvSpPr/>
          <p:nvPr/>
        </p:nvSpPr>
        <p:spPr>
          <a:xfrm>
            <a:off x="141945" y="938128"/>
            <a:ext cx="6002319" cy="594008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buFont typeface="Arial" panose="020B0604020202020204" pitchFamily="34" charset="0"/>
              <a:buChar char="•"/>
              <a:defRPr/>
            </a:pPr>
            <a:r>
              <a:rPr lang="en-US" sz="2000" dirty="0">
                <a:latin typeface="+mj-lt"/>
              </a:rPr>
              <a:t>Wa3i.net is a community knowledge platform that provides specialized content and knowledge in Arabic (articles, comics, videos, interactive games)</a:t>
            </a:r>
          </a:p>
          <a:p>
            <a:pPr marL="342900" lvl="0" indent="-342900">
              <a:buFont typeface="Arial" panose="020B0604020202020204" pitchFamily="34" charset="0"/>
              <a:buChar char="•"/>
              <a:defRPr/>
            </a:pPr>
            <a:r>
              <a:rPr lang="en-US" sz="2000" dirty="0">
                <a:latin typeface="+mj-lt"/>
              </a:rPr>
              <a:t>It contains five sections for target groups (children, adolescents, teachers, women, and parents)</a:t>
            </a:r>
          </a:p>
          <a:p>
            <a:pPr marL="342900" lvl="0" indent="-342900">
              <a:buFont typeface="Arial" panose="020B0604020202020204" pitchFamily="34" charset="0"/>
              <a:buChar char="•"/>
              <a:defRPr/>
            </a:pPr>
            <a:r>
              <a:rPr lang="en-US" sz="2000" kern="0" dirty="0">
                <a:solidFill>
                  <a:schemeClr val="tx1"/>
                </a:solidFill>
                <a:latin typeface="+mj-lt"/>
                <a:cs typeface="+mj-cs"/>
                <a:sym typeface="Arial"/>
              </a:rPr>
              <a:t>It includes </a:t>
            </a:r>
            <a:r>
              <a:rPr lang="en-US" sz="2000" dirty="0">
                <a:latin typeface="+mj-lt"/>
              </a:rPr>
              <a:t>25 short articles, 4 guidebooks, and 3 interactive activity packages on internet safety and protection skills.</a:t>
            </a:r>
          </a:p>
          <a:p>
            <a:pPr marL="342900" lvl="0" indent="-342900">
              <a:buFont typeface="Arial" panose="020B0604020202020204" pitchFamily="34" charset="0"/>
              <a:buChar char="•"/>
              <a:defRPr/>
            </a:pPr>
            <a:r>
              <a:rPr lang="en-US" sz="2000" dirty="0">
                <a:latin typeface="+mj-lt"/>
              </a:rPr>
              <a:t>It offers remote training services or webinars, as well as the option to attend in-person training sessions</a:t>
            </a:r>
          </a:p>
          <a:p>
            <a:pPr marL="342900" lvl="0" indent="-342900">
              <a:buFont typeface="Arial" panose="020B0604020202020204" pitchFamily="34" charset="0"/>
              <a:buChar char="•"/>
              <a:defRPr/>
            </a:pPr>
            <a:r>
              <a:rPr lang="en-US" sz="2000" dirty="0">
                <a:latin typeface="+mj-lt"/>
              </a:rPr>
              <a:t>The children's section offers interactive content such as activities, games, as well as drawings and emojis.</a:t>
            </a:r>
          </a:p>
          <a:p>
            <a:pPr marL="342900" lvl="0" indent="-342900">
              <a:buFont typeface="Arial" panose="020B0604020202020204" pitchFamily="34" charset="0"/>
              <a:buChar char="•"/>
              <a:defRPr/>
            </a:pPr>
            <a:r>
              <a:rPr lang="en-US" sz="2000" dirty="0">
                <a:latin typeface="+mj-lt"/>
              </a:rPr>
              <a:t>The guidelines were developed in collaboration with UNICEF and the National Council for Childhood and Motherhood.</a:t>
            </a:r>
            <a:endParaRPr lang="en-US" sz="2000" dirty="0">
              <a:latin typeface="+mj-lt"/>
              <a:sym typeface="Arial"/>
            </a:endParaRPr>
          </a:p>
        </p:txBody>
      </p:sp>
    </p:spTree>
    <p:extLst>
      <p:ext uri="{BB962C8B-B14F-4D97-AF65-F5344CB8AC3E}">
        <p14:creationId xmlns:p14="http://schemas.microsoft.com/office/powerpoint/2010/main" val="26503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330CB3-7A93-4B65-ACCA-11B876122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 y="0"/>
            <a:ext cx="12218012" cy="2068830"/>
          </a:xfrm>
          <a:prstGeom prst="rect">
            <a:avLst/>
          </a:prstGeom>
        </p:spPr>
      </p:pic>
      <p:pic>
        <p:nvPicPr>
          <p:cNvPr id="13" name="Picture 12">
            <a:extLst>
              <a:ext uri="{FF2B5EF4-FFF2-40B4-BE49-F238E27FC236}">
                <a16:creationId xmlns:a16="http://schemas.microsoft.com/office/drawing/2014/main" id="{4D6E81B0-1957-48AF-87CA-6B99700890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3026" y="123261"/>
            <a:ext cx="1524424" cy="758114"/>
          </a:xfrm>
          <a:prstGeom prst="rect">
            <a:avLst/>
          </a:prstGeom>
        </p:spPr>
      </p:pic>
      <p:pic>
        <p:nvPicPr>
          <p:cNvPr id="23" name="Picture 22">
            <a:extLst>
              <a:ext uri="{FF2B5EF4-FFF2-40B4-BE49-F238E27FC236}">
                <a16:creationId xmlns:a16="http://schemas.microsoft.com/office/drawing/2014/main" id="{6AC5A363-9F99-42DB-AF9A-E42687ADC15A}"/>
              </a:ext>
            </a:extLst>
          </p:cNvPr>
          <p:cNvPicPr>
            <a:picLocks noChangeAspect="1"/>
          </p:cNvPicPr>
          <p:nvPr/>
        </p:nvPicPr>
        <p:blipFill rotWithShape="1">
          <a:blip r:embed="rId4">
            <a:extLst>
              <a:ext uri="{28A0092B-C50C-407E-A947-70E740481C1C}">
                <a14:useLocalDpi xmlns:a14="http://schemas.microsoft.com/office/drawing/2010/main" val="0"/>
              </a:ext>
            </a:extLst>
          </a:blip>
          <a:srcRect t="24477" b="15469"/>
          <a:stretch/>
        </p:blipFill>
        <p:spPr>
          <a:xfrm>
            <a:off x="18631" y="2937509"/>
            <a:ext cx="12192000" cy="3200401"/>
          </a:xfrm>
          <a:prstGeom prst="rect">
            <a:avLst/>
          </a:prstGeom>
        </p:spPr>
      </p:pic>
      <p:sp>
        <p:nvSpPr>
          <p:cNvPr id="24" name="TextBox 23">
            <a:extLst>
              <a:ext uri="{FF2B5EF4-FFF2-40B4-BE49-F238E27FC236}">
                <a16:creationId xmlns:a16="http://schemas.microsoft.com/office/drawing/2014/main" id="{A0036E3A-CD7B-4832-99A9-C3DCE38D322F}"/>
              </a:ext>
            </a:extLst>
          </p:cNvPr>
          <p:cNvSpPr txBox="1"/>
          <p:nvPr/>
        </p:nvSpPr>
        <p:spPr>
          <a:xfrm>
            <a:off x="1650743" y="2401978"/>
            <a:ext cx="8890513" cy="535531"/>
          </a:xfrm>
          <a:prstGeom prst="rect">
            <a:avLst/>
          </a:prstGeom>
          <a:noFill/>
        </p:spPr>
        <p:txBody>
          <a:bodyPr wrap="square" rtlCol="0">
            <a:spAutoFit/>
          </a:bodyPr>
          <a:lstStyle/>
          <a:p>
            <a:pPr algn="ctr" defTabSz="914217">
              <a:lnSpc>
                <a:spcPct val="90000"/>
              </a:lnSpc>
              <a:buClr>
                <a:schemeClr val="dk1"/>
              </a:buClr>
              <a:buSzPts val="1800"/>
            </a:pPr>
            <a:r>
              <a:rPr lang="en-US" sz="3200" b="1" dirty="0">
                <a:solidFill>
                  <a:srgbClr val="08204C"/>
                </a:solidFill>
                <a:latin typeface="Poppins" pitchFamily="2" charset="77"/>
                <a:cs typeface="+mj-cs"/>
              </a:rPr>
              <a:t>Wa3i.net Content and Services</a:t>
            </a:r>
          </a:p>
        </p:txBody>
      </p:sp>
    </p:spTree>
    <p:extLst>
      <p:ext uri="{BB962C8B-B14F-4D97-AF65-F5344CB8AC3E}">
        <p14:creationId xmlns:p14="http://schemas.microsoft.com/office/powerpoint/2010/main" val="364821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a:extLst>
              <a:ext uri="{FF2B5EF4-FFF2-40B4-BE49-F238E27FC236}">
                <a16:creationId xmlns:a16="http://schemas.microsoft.com/office/drawing/2014/main" id="{4BB52AF3-6468-4DF4-8443-8D6C05F7AE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3026" y="-40434"/>
            <a:ext cx="1524424" cy="758114"/>
          </a:xfrm>
          <a:prstGeom prst="rect">
            <a:avLst/>
          </a:prstGeom>
        </p:spPr>
      </p:pic>
      <p:pic>
        <p:nvPicPr>
          <p:cNvPr id="96" name="Picture 95">
            <a:extLst>
              <a:ext uri="{FF2B5EF4-FFF2-40B4-BE49-F238E27FC236}">
                <a16:creationId xmlns:a16="http://schemas.microsoft.com/office/drawing/2014/main" id="{31F5E6D0-BFE5-46F4-AD97-F61C16F4D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96" y="109573"/>
            <a:ext cx="1564904" cy="679700"/>
          </a:xfrm>
          <a:prstGeom prst="rect">
            <a:avLst/>
          </a:prstGeom>
        </p:spPr>
      </p:pic>
      <p:sp>
        <p:nvSpPr>
          <p:cNvPr id="24" name="TextBox 23">
            <a:extLst>
              <a:ext uri="{FF2B5EF4-FFF2-40B4-BE49-F238E27FC236}">
                <a16:creationId xmlns:a16="http://schemas.microsoft.com/office/drawing/2014/main" id="{A981F0A9-C815-434F-A9CA-B0EE5B583A0E}"/>
              </a:ext>
            </a:extLst>
          </p:cNvPr>
          <p:cNvSpPr txBox="1"/>
          <p:nvPr/>
        </p:nvSpPr>
        <p:spPr>
          <a:xfrm>
            <a:off x="1197265" y="761722"/>
            <a:ext cx="10127973" cy="483722"/>
          </a:xfrm>
          <a:prstGeom prst="rect">
            <a:avLst/>
          </a:prstGeom>
          <a:noFill/>
        </p:spPr>
        <p:txBody>
          <a:bodyPr wrap="square" rtlCol="0">
            <a:spAutoFit/>
          </a:bodyPr>
          <a:lstStyle/>
          <a:p>
            <a:pPr algn="ctr" defTabSz="914217">
              <a:lnSpc>
                <a:spcPct val="90000"/>
              </a:lnSpc>
              <a:buClr>
                <a:schemeClr val="dk1"/>
              </a:buClr>
              <a:buSzPts val="1800"/>
            </a:pPr>
            <a:r>
              <a:rPr lang="en-US" sz="2800" b="1" dirty="0">
                <a:solidFill>
                  <a:srgbClr val="08204C"/>
                </a:solidFill>
                <a:latin typeface="Poppins" pitchFamily="2" charset="77"/>
                <a:cs typeface="+mj-cs"/>
              </a:rPr>
              <a:t>Different interventions for digital citizenship initiative</a:t>
            </a:r>
          </a:p>
        </p:txBody>
      </p:sp>
      <p:grpSp>
        <p:nvGrpSpPr>
          <p:cNvPr id="2" name="Group 1">
            <a:extLst>
              <a:ext uri="{FF2B5EF4-FFF2-40B4-BE49-F238E27FC236}">
                <a16:creationId xmlns:a16="http://schemas.microsoft.com/office/drawing/2014/main" id="{F42C2123-BC31-900A-719C-53DF0F23F529}"/>
              </a:ext>
            </a:extLst>
          </p:cNvPr>
          <p:cNvGrpSpPr/>
          <p:nvPr/>
        </p:nvGrpSpPr>
        <p:grpSpPr>
          <a:xfrm>
            <a:off x="427895" y="1245444"/>
            <a:ext cx="10127973" cy="5418667"/>
            <a:chOff x="427895" y="1245444"/>
            <a:chExt cx="10127973" cy="5418667"/>
          </a:xfrm>
        </p:grpSpPr>
        <p:graphicFrame>
          <p:nvGraphicFramePr>
            <p:cNvPr id="5" name="Chart 4">
              <a:extLst>
                <a:ext uri="{FF2B5EF4-FFF2-40B4-BE49-F238E27FC236}">
                  <a16:creationId xmlns:a16="http://schemas.microsoft.com/office/drawing/2014/main" id="{F13E88ED-5A10-4FE3-A3D2-D9CC7A74A427}"/>
                </a:ext>
              </a:extLst>
            </p:cNvPr>
            <p:cNvGraphicFramePr/>
            <p:nvPr>
              <p:extLst>
                <p:ext uri="{D42A27DB-BD31-4B8C-83A1-F6EECF244321}">
                  <p14:modId xmlns:p14="http://schemas.microsoft.com/office/powerpoint/2010/main" val="1483149994"/>
                </p:ext>
              </p:extLst>
            </p:nvPr>
          </p:nvGraphicFramePr>
          <p:xfrm>
            <a:off x="427895" y="1245444"/>
            <a:ext cx="10127973"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A2DCC380-9B84-47C8-8B0B-1FB52C89C9E6}"/>
                </a:ext>
              </a:extLst>
            </p:cNvPr>
            <p:cNvSpPr txBox="1"/>
            <p:nvPr/>
          </p:nvSpPr>
          <p:spPr>
            <a:xfrm>
              <a:off x="8157681" y="2148674"/>
              <a:ext cx="2178121" cy="1477328"/>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b" anchorCtr="0">
              <a:spAutoFit/>
            </a:bodyPr>
            <a:lstStyle/>
            <a:p>
              <a:pPr algn="l" defTabSz="914217"/>
              <a:r>
                <a:rPr lang="en-US" sz="1500" b="1" dirty="0">
                  <a:solidFill>
                    <a:schemeClr val="bg1"/>
                  </a:solidFill>
                  <a:latin typeface="Poppins" pitchFamily="2" charset="77"/>
                  <a:ea typeface="League Spartan" charset="0"/>
                  <a:cs typeface="+mj-cs"/>
                </a:rPr>
                <a:t>Total number of beneficiaries: 3 000</a:t>
              </a:r>
              <a:br>
                <a:rPr lang="en-US" sz="1500" b="1" dirty="0">
                  <a:solidFill>
                    <a:schemeClr val="bg1"/>
                  </a:solidFill>
                  <a:latin typeface="Poppins" pitchFamily="2" charset="77"/>
                  <a:ea typeface="League Spartan" charset="0"/>
                  <a:cs typeface="+mj-cs"/>
                </a:rPr>
              </a:br>
              <a:endParaRPr lang="en-US" sz="1500" b="1" dirty="0">
                <a:solidFill>
                  <a:schemeClr val="bg1"/>
                </a:solidFill>
                <a:latin typeface="Poppins" pitchFamily="2" charset="77"/>
                <a:ea typeface="League Spartan" charset="0"/>
                <a:cs typeface="+mj-cs"/>
              </a:endParaRPr>
            </a:p>
            <a:p>
              <a:pPr algn="l" defTabSz="914217"/>
              <a:r>
                <a:rPr lang="en-US" sz="1500" b="1" dirty="0">
                  <a:solidFill>
                    <a:schemeClr val="bg1"/>
                  </a:solidFill>
                  <a:latin typeface="Poppins" pitchFamily="2" charset="77"/>
                  <a:ea typeface="League Spartan" charset="0"/>
                  <a:cs typeface="+mj-cs"/>
                </a:rPr>
                <a:t>Geographical coverage: 7 governorates</a:t>
              </a:r>
              <a:endParaRPr lang="ar-EG" sz="1500" b="1" dirty="0">
                <a:solidFill>
                  <a:schemeClr val="bg1"/>
                </a:solidFill>
                <a:latin typeface="Poppins" pitchFamily="2" charset="77"/>
                <a:ea typeface="League Spartan" charset="0"/>
                <a:cs typeface="+mj-cs"/>
              </a:endParaRPr>
            </a:p>
          </p:txBody>
        </p:sp>
      </p:grpSp>
    </p:spTree>
    <p:extLst>
      <p:ext uri="{BB962C8B-B14F-4D97-AF65-F5344CB8AC3E}">
        <p14:creationId xmlns:p14="http://schemas.microsoft.com/office/powerpoint/2010/main" val="3047982851"/>
      </p:ext>
    </p:extLst>
  </p:cSld>
  <p:clrMapOvr>
    <a:masterClrMapping/>
  </p:clrMapOvr>
</p:sld>
</file>

<file path=ppt/theme/theme1.xml><?xml version="1.0" encoding="utf-8"?>
<a:theme xmlns:a="http://schemas.openxmlformats.org/drawingml/2006/main" name="ITU Theme - White bg">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0000"/>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g text">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9CD6"/>
      </a:hlink>
      <a:folHlink>
        <a:srgbClr val="009CD6"/>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9CD6"/>
      </a:hlink>
      <a:folHlink>
        <a:srgbClr val="009CD6"/>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wic_System_Copyright xmlns="http://schemas.microsoft.com/sharepoint/v3/fields" xsi:nil="true"/>
    <ImageCreateDate xmlns="D435448A-5097-4FD2-AEC0-A54654080A4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EECAE29023890144BE4DD87AB8BD51F0" ma:contentTypeVersion="1" ma:contentTypeDescription="Upload an image." ma:contentTypeScope="" ma:versionID="89f40a3192a885a9d5b8c09830eb8378">
  <xsd:schema xmlns:xsd="http://www.w3.org/2001/XMLSchema" xmlns:xs="http://www.w3.org/2001/XMLSchema" xmlns:p="http://schemas.microsoft.com/office/2006/metadata/properties" xmlns:ns1="http://schemas.microsoft.com/sharepoint/v3" xmlns:ns2="D435448A-5097-4FD2-AEC0-A54654080A4D" xmlns:ns3="http://schemas.microsoft.com/sharepoint/v3/fields" targetNamespace="http://schemas.microsoft.com/office/2006/metadata/properties" ma:root="true" ma:fieldsID="c4107c846143fb89670ce3fb5dfd9482" ns1:_="" ns2:_="" ns3:_="">
    <xsd:import namespace="http://schemas.microsoft.com/sharepoint/v3"/>
    <xsd:import namespace="D435448A-5097-4FD2-AEC0-A54654080A4D"/>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35448A-5097-4FD2-AEC0-A54654080A4D"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AB0D17-C154-4CFB-BABB-4E8F8C1C3C94}">
  <ds:schemaRefs>
    <ds:schemaRef ds:uri="http://schemas.microsoft.com/sharepoint/v3/contenttype/forms"/>
  </ds:schemaRefs>
</ds:datastoreItem>
</file>

<file path=customXml/itemProps2.xml><?xml version="1.0" encoding="utf-8"?>
<ds:datastoreItem xmlns:ds="http://schemas.openxmlformats.org/officeDocument/2006/customXml" ds:itemID="{F5000C81-4B5A-4F62-86E7-1C317F10723B}">
  <ds:schemaRefs>
    <ds:schemaRef ds:uri="http://schemas.microsoft.com/sharepoint/v3"/>
    <ds:schemaRef ds:uri="http://www.w3.org/XML/1998/namespace"/>
    <ds:schemaRef ds:uri="http://schemas.microsoft.com/office/2006/metadata/properties"/>
    <ds:schemaRef ds:uri="http://purl.org/dc/elements/1.1/"/>
    <ds:schemaRef ds:uri="http://schemas.openxmlformats.org/package/2006/metadata/core-properties"/>
    <ds:schemaRef ds:uri="http://purl.org/dc/terms/"/>
    <ds:schemaRef ds:uri="D435448A-5097-4FD2-AEC0-A54654080A4D"/>
    <ds:schemaRef ds:uri="http://purl.org/dc/dcmitype/"/>
    <ds:schemaRef ds:uri="http://schemas.microsoft.com/office/2006/documentManagement/typ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D1574941-9E55-401B-B23E-DA0872A1A8EC}">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D435448A-5097-4FD2-AEC0-A54654080A4D"/>
    <ds:schemaRef ds:uri="http://schemas.microsoft.com/sharepoint/v3/field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7239</TotalTime>
  <Words>1844</Words>
  <Application>Microsoft Office PowerPoint</Application>
  <PresentationFormat>Widescreen</PresentationFormat>
  <Paragraphs>169</Paragraphs>
  <Slides>18</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Arial</vt:lpstr>
      <vt:lpstr>Calibri</vt:lpstr>
      <vt:lpstr>Georgia</vt:lpstr>
      <vt:lpstr>Lato Light</vt:lpstr>
      <vt:lpstr>Merriweather</vt:lpstr>
      <vt:lpstr>Montserrat</vt:lpstr>
      <vt:lpstr>Poppins</vt:lpstr>
      <vt:lpstr>Times New Roman</vt:lpstr>
      <vt:lpstr>Work Sans Light</vt:lpstr>
      <vt:lpstr>ITU Theme - White bg</vt:lpstr>
      <vt:lpstr>Big text</vt:lpstr>
      <vt:lpstr>Quote Slide</vt:lpstr>
      <vt:lpstr>PowerPoint Presentation</vt:lpstr>
      <vt:lpstr>"Digital Citizenship Initiative: A model of best practices for child online protection efforts in Egypt"</vt:lpstr>
      <vt:lpstr>Egypt ICT Strategy</vt:lpstr>
      <vt:lpstr>Egypt ICT Strategy</vt:lpstr>
      <vt:lpstr>PowerPoint Presentation</vt:lpstr>
      <vt:lpstr>Goals &amp; objectives </vt:lpstr>
      <vt:lpstr>Specialized content on digital citizenship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 Initiative: A model of best practices for child online protection efforts in Egypt</dc:title>
  <cp:keywords>CWG-COP22</cp:keywords>
  <dc:description/>
  <dcterms:created xsi:type="dcterms:W3CDTF">2021-03-09T10:44:20Z</dcterms:created>
  <dcterms:modified xsi:type="dcterms:W3CDTF">2025-02-03T08:44:27Z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0x0101009148F5A04DDD49CBA7127AADA5FB792B00AADE34325A8B49CDA8BB4DB53328F21400EECAE29023890144BE4DD87AB8BD51F0</vt:lpwstr>
  </property>
</Properties>
</file>